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PT Sans Narrow"/>
      <p:regular r:id="rId33"/>
      <p:bold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TSansNarrow-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penSans-regular.fntdata"/><Relationship Id="rId12" Type="http://schemas.openxmlformats.org/officeDocument/2006/relationships/slide" Target="slides/slide7.xml"/><Relationship Id="rId34" Type="http://schemas.openxmlformats.org/officeDocument/2006/relationships/font" Target="fonts/PTSansNarrow-bold.fntdata"/><Relationship Id="rId15" Type="http://schemas.openxmlformats.org/officeDocument/2006/relationships/slide" Target="slides/slide10.xml"/><Relationship Id="rId37" Type="http://schemas.openxmlformats.org/officeDocument/2006/relationships/font" Target="fonts/OpenSans-italic.fntdata"/><Relationship Id="rId14" Type="http://schemas.openxmlformats.org/officeDocument/2006/relationships/slide" Target="slides/slide9.xml"/><Relationship Id="rId36" Type="http://schemas.openxmlformats.org/officeDocument/2006/relationships/font" Target="fonts/OpenSans-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Open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0e29a21c8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0e29a21c8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e29a21c8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0e29a21c8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Explaining the user story and giving the estimation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0e29a21c8c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0e29a21c8c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e8d5857e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e8d5857e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e8d5857e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e8d5857e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ff2c87e72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ff2c87e72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e5b0b46e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e5b0b46e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ff2c87e72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ff2c87e72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c8bd19f6a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c8bd19f6a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f2c87b8f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ff2c87b8f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c8bd19f6a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c8bd19f6a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ff2c87b8fb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ff2c87b8fb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ff2c87b8fb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ff2c87b8fb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ff2c87b8fb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ff2c87b8fb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f2c87b8fb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ff2c87b8fb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ff2c87b8fb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ff2c87b8fb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ff2c87b8fb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ff2c87b8fb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ff2c87e72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ff2c87e72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ff2c87b8fb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ff2c87b8fb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c8bd19f6a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c8bd19f6a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fc8bd19f6a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fc8bd19f6a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0e29a21c8c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0e29a21c8c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0e29a21c8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0e29a21c8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e29a21c8c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0e29a21c8c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e29a21c8c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0e29a21c8c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0e29a21c8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0e29a21c8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Tshirt size is an agile project estimation technique used used in agile methodology to determine the time period for a sprint to be completed.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Unit 3 Project Scheduling </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47500"/>
          </a:bodyPr>
          <a:lstStyle/>
          <a:p>
            <a:pPr indent="0" lvl="0" marL="0" rtl="0" algn="ctr">
              <a:spcBef>
                <a:spcPts val="0"/>
              </a:spcBef>
              <a:spcAft>
                <a:spcPts val="0"/>
              </a:spcAft>
              <a:buClr>
                <a:schemeClr val="dk1"/>
              </a:buClr>
              <a:buSzPts val="523"/>
              <a:buFont typeface="Arial"/>
              <a:buNone/>
            </a:pPr>
            <a:r>
              <a:rPr lang="en" sz="5200">
                <a:solidFill>
                  <a:schemeClr val="dk1"/>
                </a:solidFill>
              </a:rPr>
              <a:t>Agile Estimation Techniques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Size Categories</a:t>
            </a:r>
            <a:endParaRPr/>
          </a:p>
        </p:txBody>
      </p:sp>
      <p:sp>
        <p:nvSpPr>
          <p:cNvPr id="119" name="Google Shape;119;p22"/>
          <p:cNvSpPr txBox="1"/>
          <p:nvPr/>
        </p:nvSpPr>
        <p:spPr>
          <a:xfrm>
            <a:off x="229650" y="2282900"/>
            <a:ext cx="8684700" cy="223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p>
          <a:p>
            <a:pPr indent="-317500" lvl="0" marL="457200" rtl="0" algn="l">
              <a:lnSpc>
                <a:spcPct val="115000"/>
              </a:lnSpc>
              <a:spcBef>
                <a:spcPts val="1200"/>
              </a:spcBef>
              <a:spcAft>
                <a:spcPts val="0"/>
              </a:spcAft>
              <a:buSzPts val="1400"/>
              <a:buChar char="●"/>
            </a:pPr>
            <a:r>
              <a:rPr b="1" lang="en"/>
              <a:t>XS (Extra Small)</a:t>
            </a:r>
            <a:r>
              <a:rPr lang="en"/>
              <a:t>: Very simple tasks that require minimal effort.-</a:t>
            </a:r>
            <a:r>
              <a:rPr b="1" lang="en" u="sng"/>
              <a:t>1 day</a:t>
            </a:r>
            <a:endParaRPr b="1" u="sng"/>
          </a:p>
          <a:p>
            <a:pPr indent="-317500" lvl="0" marL="457200" rtl="0" algn="l">
              <a:lnSpc>
                <a:spcPct val="115000"/>
              </a:lnSpc>
              <a:spcBef>
                <a:spcPts val="0"/>
              </a:spcBef>
              <a:spcAft>
                <a:spcPts val="0"/>
              </a:spcAft>
              <a:buSzPts val="1400"/>
              <a:buChar char="●"/>
            </a:pPr>
            <a:r>
              <a:rPr b="1" lang="en"/>
              <a:t>S (Small)</a:t>
            </a:r>
            <a:r>
              <a:rPr lang="en"/>
              <a:t>: Small tasks that are straightforward but require some effort.-</a:t>
            </a:r>
            <a:r>
              <a:rPr b="1" lang="en" u="sng"/>
              <a:t>3days</a:t>
            </a:r>
            <a:endParaRPr b="1" u="sng"/>
          </a:p>
          <a:p>
            <a:pPr indent="-317500" lvl="0" marL="457200" rtl="0" algn="l">
              <a:lnSpc>
                <a:spcPct val="115000"/>
              </a:lnSpc>
              <a:spcBef>
                <a:spcPts val="0"/>
              </a:spcBef>
              <a:spcAft>
                <a:spcPts val="0"/>
              </a:spcAft>
              <a:buSzPts val="1400"/>
              <a:buChar char="●"/>
            </a:pPr>
            <a:r>
              <a:rPr b="1" lang="en"/>
              <a:t>M (Medium)</a:t>
            </a:r>
            <a:r>
              <a:rPr lang="en"/>
              <a:t>: Moderate tasks that involve a reasonable amount of work and complexity.</a:t>
            </a:r>
            <a:r>
              <a:rPr b="1" lang="en" u="sng"/>
              <a:t>-1 week</a:t>
            </a:r>
            <a:endParaRPr b="1" u="sng"/>
          </a:p>
          <a:p>
            <a:pPr indent="-317500" lvl="0" marL="457200" rtl="0" algn="l">
              <a:lnSpc>
                <a:spcPct val="115000"/>
              </a:lnSpc>
              <a:spcBef>
                <a:spcPts val="0"/>
              </a:spcBef>
              <a:spcAft>
                <a:spcPts val="0"/>
              </a:spcAft>
              <a:buSzPts val="1400"/>
              <a:buChar char="●"/>
            </a:pPr>
            <a:r>
              <a:rPr b="1" lang="en"/>
              <a:t>L (Large)</a:t>
            </a:r>
            <a:r>
              <a:rPr lang="en"/>
              <a:t>: Significant tasks that require considerable effort and possibly multiple days of work.</a:t>
            </a:r>
            <a:r>
              <a:rPr b="1" lang="en" u="sng"/>
              <a:t>-2weeks</a:t>
            </a:r>
            <a:endParaRPr b="1" u="sng"/>
          </a:p>
          <a:p>
            <a:pPr indent="-317500" lvl="0" marL="457200" rtl="0" algn="l">
              <a:lnSpc>
                <a:spcPct val="115000"/>
              </a:lnSpc>
              <a:spcBef>
                <a:spcPts val="0"/>
              </a:spcBef>
              <a:spcAft>
                <a:spcPts val="0"/>
              </a:spcAft>
              <a:buSzPts val="1400"/>
              <a:buChar char="●"/>
            </a:pPr>
            <a:r>
              <a:rPr b="1" lang="en"/>
              <a:t>XL (Extra Large)</a:t>
            </a:r>
            <a:r>
              <a:rPr lang="en"/>
              <a:t>: Very complex tasks that may require extensive effort, potentially spanning multiple iterations. </a:t>
            </a:r>
            <a:r>
              <a:rPr b="1" lang="en" u="sng"/>
              <a:t>- 4weeks</a:t>
            </a:r>
            <a:endParaRPr b="1" u="sng"/>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User Story</a:t>
            </a:r>
            <a:endParaRPr/>
          </a:p>
        </p:txBody>
      </p:sp>
      <p:sp>
        <p:nvSpPr>
          <p:cNvPr id="125" name="Google Shape;125;p23"/>
          <p:cNvSpPr txBox="1"/>
          <p:nvPr/>
        </p:nvSpPr>
        <p:spPr>
          <a:xfrm>
            <a:off x="472075" y="1756800"/>
            <a:ext cx="82086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As a food cart employee I want to see all the real time orders with payment_id and change the status .</a:t>
            </a:r>
            <a:endParaRPr sz="1800">
              <a:solidFill>
                <a:schemeClr val="dk2"/>
              </a:solidFill>
              <a:latin typeface="Open Sans"/>
              <a:ea typeface="Open Sans"/>
              <a:cs typeface="Open Sans"/>
              <a:sym typeface="Open Sans"/>
            </a:endParaRPr>
          </a:p>
        </p:txBody>
      </p:sp>
      <p:sp>
        <p:nvSpPr>
          <p:cNvPr id="126" name="Google Shape;126;p23"/>
          <p:cNvSpPr txBox="1"/>
          <p:nvPr/>
        </p:nvSpPr>
        <p:spPr>
          <a:xfrm>
            <a:off x="472075" y="2764350"/>
            <a:ext cx="8361300" cy="212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Open Sans"/>
                <a:ea typeface="Open Sans"/>
                <a:cs typeface="Open Sans"/>
                <a:sym typeface="Open Sans"/>
              </a:rPr>
              <a:t>Scrum Team</a:t>
            </a:r>
            <a:endParaRPr sz="1800">
              <a:latin typeface="Open Sans"/>
              <a:ea typeface="Open Sans"/>
              <a:cs typeface="Open Sans"/>
              <a:sym typeface="Open Sans"/>
            </a:endParaRPr>
          </a:p>
          <a:p>
            <a:pPr indent="0" lvl="0" marL="0" rtl="0" algn="ctr">
              <a:spcBef>
                <a:spcPts val="0"/>
              </a:spcBef>
              <a:spcAft>
                <a:spcPts val="0"/>
              </a:spcAft>
              <a:buNone/>
            </a:pPr>
            <a:r>
              <a:t/>
            </a:r>
            <a:endParaRPr sz="1800">
              <a:latin typeface="Open Sans"/>
              <a:ea typeface="Open Sans"/>
              <a:cs typeface="Open Sans"/>
              <a:sym typeface="Open Sans"/>
            </a:endParaRPr>
          </a:p>
          <a:p>
            <a:pPr indent="0" lvl="0" marL="0" rtl="0" algn="r">
              <a:spcBef>
                <a:spcPts val="0"/>
              </a:spcBef>
              <a:spcAft>
                <a:spcPts val="0"/>
              </a:spcAft>
              <a:buNone/>
            </a:pPr>
            <a:r>
              <a:rPr lang="en" sz="1800">
                <a:latin typeface="Open Sans"/>
                <a:ea typeface="Open Sans"/>
                <a:cs typeface="Open Sans"/>
                <a:sym typeface="Open Sans"/>
              </a:rPr>
              <a:t>Hridaya Patil (Scrum Master)			Koustubh Thakare (Product Owner)</a:t>
            </a:r>
            <a:endParaRPr sz="1800">
              <a:latin typeface="Open Sans"/>
              <a:ea typeface="Open Sans"/>
              <a:cs typeface="Open Sans"/>
              <a:sym typeface="Open Sans"/>
            </a:endParaRPr>
          </a:p>
          <a:p>
            <a:pPr indent="0" lvl="0" marL="0" rtl="0" algn="r">
              <a:spcBef>
                <a:spcPts val="0"/>
              </a:spcBef>
              <a:spcAft>
                <a:spcPts val="0"/>
              </a:spcAft>
              <a:buNone/>
            </a:pPr>
            <a:r>
              <a:t/>
            </a:r>
            <a:endParaRPr sz="1800">
              <a:latin typeface="Open Sans"/>
              <a:ea typeface="Open Sans"/>
              <a:cs typeface="Open Sans"/>
              <a:sym typeface="Open Sans"/>
            </a:endParaRPr>
          </a:p>
          <a:p>
            <a:pPr indent="457200" lvl="0" marL="457200" rtl="0" algn="l">
              <a:spcBef>
                <a:spcPts val="0"/>
              </a:spcBef>
              <a:spcAft>
                <a:spcPts val="0"/>
              </a:spcAft>
              <a:buNone/>
            </a:pPr>
            <a:r>
              <a:rPr lang="en" sz="1800">
                <a:latin typeface="Open Sans"/>
                <a:ea typeface="Open Sans"/>
                <a:cs typeface="Open Sans"/>
                <a:sym typeface="Open Sans"/>
              </a:rPr>
              <a:t> Raja Ruswin (Sr.Dev)		  	      Paridthi Rathore (Jr. Dev)</a:t>
            </a:r>
            <a:endParaRPr sz="1800">
              <a:latin typeface="Open Sans"/>
              <a:ea typeface="Open Sans"/>
              <a:cs typeface="Open Sans"/>
              <a:sym typeface="Open Sans"/>
            </a:endParaRPr>
          </a:p>
          <a:p>
            <a:pPr indent="457200" lvl="0" marL="457200" rtl="0" algn="l">
              <a:spcBef>
                <a:spcPts val="0"/>
              </a:spcBef>
              <a:spcAft>
                <a:spcPts val="0"/>
              </a:spcAft>
              <a:buNone/>
            </a:pPr>
            <a:r>
              <a:t/>
            </a:r>
            <a:endParaRPr sz="1800">
              <a:latin typeface="Open Sans"/>
              <a:ea typeface="Open Sans"/>
              <a:cs typeface="Open Sans"/>
              <a:sym typeface="Open Sans"/>
            </a:endParaRPr>
          </a:p>
          <a:p>
            <a:pPr indent="457200" lvl="0" marL="457200" rtl="0" algn="l">
              <a:spcBef>
                <a:spcPts val="0"/>
              </a:spcBef>
              <a:spcAft>
                <a:spcPts val="0"/>
              </a:spcAft>
              <a:buNone/>
            </a:pPr>
            <a:r>
              <a:rPr lang="en" sz="1800">
                <a:latin typeface="Open Sans"/>
                <a:ea typeface="Open Sans"/>
                <a:cs typeface="Open Sans"/>
                <a:sym typeface="Open Sans"/>
              </a:rPr>
              <a:t>			Kaustubh Shinde (Fresher)</a:t>
            </a:r>
            <a:endParaRPr sz="18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Advantages &amp; Disadvantages </a:t>
            </a:r>
            <a:endParaRPr/>
          </a:p>
        </p:txBody>
      </p:sp>
      <p:sp>
        <p:nvSpPr>
          <p:cNvPr id="132" name="Google Shape;132;p24"/>
          <p:cNvSpPr txBox="1"/>
          <p:nvPr/>
        </p:nvSpPr>
        <p:spPr>
          <a:xfrm>
            <a:off x="311700" y="2494250"/>
            <a:ext cx="3612900" cy="22197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Open Sans"/>
              <a:buChar char="❖"/>
            </a:pPr>
            <a:r>
              <a:rPr lang="en" sz="1500">
                <a:latin typeface="Open Sans"/>
                <a:ea typeface="Open Sans"/>
                <a:cs typeface="Open Sans"/>
                <a:sym typeface="Open Sans"/>
              </a:rPr>
              <a:t>Easy to understand and implement, especially for teams new to Agile.</a:t>
            </a:r>
            <a:endParaRPr sz="1500">
              <a:latin typeface="Open Sans"/>
              <a:ea typeface="Open Sans"/>
              <a:cs typeface="Open Sans"/>
              <a:sym typeface="Open Sans"/>
            </a:endParaRPr>
          </a:p>
          <a:p>
            <a:pPr indent="-323850" lvl="0" marL="457200" rtl="0" algn="l">
              <a:spcBef>
                <a:spcPts val="0"/>
              </a:spcBef>
              <a:spcAft>
                <a:spcPts val="0"/>
              </a:spcAft>
              <a:buSzPts val="1500"/>
              <a:buFont typeface="Open Sans"/>
              <a:buChar char="❖"/>
            </a:pPr>
            <a:r>
              <a:rPr lang="en" sz="1500">
                <a:latin typeface="Open Sans"/>
                <a:ea typeface="Open Sans"/>
                <a:cs typeface="Open Sans"/>
                <a:sym typeface="Open Sans"/>
              </a:rPr>
              <a:t>Without the need to assign exact points or hours, the estimation process becomes quicker, allowing the team to move forward rapidly during planning.</a:t>
            </a:r>
            <a:endParaRPr sz="1500">
              <a:latin typeface="Open Sans"/>
              <a:ea typeface="Open Sans"/>
              <a:cs typeface="Open Sans"/>
              <a:sym typeface="Open Sans"/>
            </a:endParaRPr>
          </a:p>
        </p:txBody>
      </p:sp>
      <p:sp>
        <p:nvSpPr>
          <p:cNvPr id="133" name="Google Shape;133;p24"/>
          <p:cNvSpPr txBox="1"/>
          <p:nvPr/>
        </p:nvSpPr>
        <p:spPr>
          <a:xfrm>
            <a:off x="4946100" y="2494250"/>
            <a:ext cx="3936900" cy="2090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SzPts val="1500"/>
              <a:buFont typeface="Open Sans"/>
              <a:buChar char="❖"/>
            </a:pPr>
            <a:r>
              <a:rPr lang="en" sz="1500">
                <a:latin typeface="Open Sans"/>
                <a:ea typeface="Open Sans"/>
                <a:cs typeface="Open Sans"/>
                <a:sym typeface="Open Sans"/>
              </a:rPr>
              <a:t>Translating sizes to exact time estimates or story points can be difficult, particularly when teams have varying interpretations of what each size means.</a:t>
            </a:r>
            <a:endParaRPr sz="1500">
              <a:latin typeface="Open Sans"/>
              <a:ea typeface="Open Sans"/>
              <a:cs typeface="Open Sans"/>
              <a:sym typeface="Open Sans"/>
            </a:endParaRPr>
          </a:p>
          <a:p>
            <a:pPr indent="-323850" lvl="0" marL="457200" rtl="0" algn="l">
              <a:spcBef>
                <a:spcPts val="0"/>
              </a:spcBef>
              <a:spcAft>
                <a:spcPts val="0"/>
              </a:spcAft>
              <a:buSzPts val="1500"/>
              <a:buFont typeface="Open Sans"/>
              <a:buChar char="❖"/>
            </a:pPr>
            <a:r>
              <a:rPr lang="en" sz="1500">
                <a:latin typeface="Open Sans"/>
                <a:ea typeface="Open Sans"/>
                <a:cs typeface="Open Sans"/>
                <a:sym typeface="Open Sans"/>
              </a:rPr>
              <a:t>For complex projects, T-shirt sizing might oversimplify tasks, leading to underestimations or poor handling of intricate dependencies between tasks.</a:t>
            </a:r>
            <a:endParaRPr sz="1500">
              <a:latin typeface="Open Sans"/>
              <a:ea typeface="Open Sans"/>
              <a:cs typeface="Open Sans"/>
              <a:sym typeface="Open Sans"/>
            </a:endParaRPr>
          </a:p>
        </p:txBody>
      </p:sp>
      <p:cxnSp>
        <p:nvCxnSpPr>
          <p:cNvPr id="134" name="Google Shape;134;p24"/>
          <p:cNvCxnSpPr>
            <a:endCxn id="132" idx="0"/>
          </p:cNvCxnSpPr>
          <p:nvPr/>
        </p:nvCxnSpPr>
        <p:spPr>
          <a:xfrm flipH="1">
            <a:off x="2118150" y="1554650"/>
            <a:ext cx="643800" cy="939600"/>
          </a:xfrm>
          <a:prstGeom prst="straightConnector1">
            <a:avLst/>
          </a:prstGeom>
          <a:noFill/>
          <a:ln cap="flat" cmpd="sng" w="9525">
            <a:solidFill>
              <a:schemeClr val="dk2"/>
            </a:solidFill>
            <a:prstDash val="solid"/>
            <a:round/>
            <a:headEnd len="med" w="med" type="none"/>
            <a:tailEnd len="med" w="med" type="triangle"/>
          </a:ln>
        </p:spPr>
      </p:cxnSp>
      <p:cxnSp>
        <p:nvCxnSpPr>
          <p:cNvPr id="135" name="Google Shape;135;p24"/>
          <p:cNvCxnSpPr>
            <a:endCxn id="133" idx="0"/>
          </p:cNvCxnSpPr>
          <p:nvPr/>
        </p:nvCxnSpPr>
        <p:spPr>
          <a:xfrm>
            <a:off x="5885550" y="1590050"/>
            <a:ext cx="1029000" cy="904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729000"/>
            <a:ext cx="8520600" cy="68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28502"/>
              <a:buFont typeface="Arial"/>
              <a:buNone/>
            </a:pPr>
            <a:r>
              <a:rPr lang="en" sz="3473"/>
              <a:t> Planning Poker</a:t>
            </a:r>
            <a:endParaRPr sz="3473"/>
          </a:p>
          <a:p>
            <a:pPr indent="0" lvl="0" marL="0" rtl="0" algn="l">
              <a:spcBef>
                <a:spcPts val="0"/>
              </a:spcBef>
              <a:spcAft>
                <a:spcPts val="0"/>
              </a:spcAft>
              <a:buClr>
                <a:srgbClr val="000000"/>
              </a:buClr>
              <a:buSzPct val="31528"/>
              <a:buFont typeface="Arial"/>
              <a:buNone/>
            </a:pPr>
            <a:r>
              <a:t/>
            </a:r>
            <a:endParaRPr sz="3140"/>
          </a:p>
          <a:p>
            <a:pPr indent="0" lvl="0" marL="0" rtl="0" algn="l">
              <a:spcBef>
                <a:spcPts val="0"/>
              </a:spcBef>
              <a:spcAft>
                <a:spcPts val="0"/>
              </a:spcAft>
              <a:buClr>
                <a:srgbClr val="000000"/>
              </a:buClr>
              <a:buSzPct val="31528"/>
              <a:buFont typeface="Arial"/>
              <a:buNone/>
            </a:pPr>
            <a:r>
              <a:t/>
            </a:r>
            <a:endParaRPr sz="3140"/>
          </a:p>
          <a:p>
            <a:pPr indent="0" lvl="0" marL="0" rtl="0" algn="l">
              <a:spcBef>
                <a:spcPts val="0"/>
              </a:spcBef>
              <a:spcAft>
                <a:spcPts val="0"/>
              </a:spcAft>
              <a:buClr>
                <a:srgbClr val="000000"/>
              </a:buClr>
              <a:buSzPct val="51030"/>
              <a:buFont typeface="Arial"/>
              <a:buNone/>
            </a:pPr>
            <a:r>
              <a:t/>
            </a:r>
            <a:endParaRPr sz="1940">
              <a:solidFill>
                <a:srgbClr val="040C28"/>
              </a:solidFill>
            </a:endParaRPr>
          </a:p>
          <a:p>
            <a:pPr indent="0" lvl="0" marL="0" rtl="0" algn="l">
              <a:spcBef>
                <a:spcPts val="0"/>
              </a:spcBef>
              <a:spcAft>
                <a:spcPts val="0"/>
              </a:spcAft>
              <a:buClr>
                <a:srgbClr val="000000"/>
              </a:buClr>
              <a:buSzPct val="42307"/>
              <a:buFont typeface="Arial"/>
              <a:buNone/>
            </a:pPr>
            <a:r>
              <a:t/>
            </a:r>
            <a:endParaRPr sz="2340">
              <a:solidFill>
                <a:srgbClr val="040C28"/>
              </a:solidFill>
              <a:latin typeface="Times New Roman"/>
              <a:ea typeface="Times New Roman"/>
              <a:cs typeface="Times New Roman"/>
              <a:sym typeface="Times New Roman"/>
            </a:endParaRPr>
          </a:p>
          <a:p>
            <a:pPr indent="0" lvl="0" marL="0" rtl="0" algn="ctr">
              <a:spcBef>
                <a:spcPts val="0"/>
              </a:spcBef>
              <a:spcAft>
                <a:spcPts val="0"/>
              </a:spcAft>
              <a:buClr>
                <a:srgbClr val="000000"/>
              </a:buClr>
              <a:buSzPct val="44196"/>
              <a:buFont typeface="Arial"/>
              <a:buNone/>
            </a:pPr>
            <a:r>
              <a:t/>
            </a:r>
            <a:endParaRPr sz="2240">
              <a:solidFill>
                <a:srgbClr val="040C28"/>
              </a:solidFill>
            </a:endParaRPr>
          </a:p>
          <a:p>
            <a:pPr indent="0" lvl="0" marL="0" rtl="0" algn="l">
              <a:spcBef>
                <a:spcPts val="0"/>
              </a:spcBef>
              <a:spcAft>
                <a:spcPts val="0"/>
              </a:spcAft>
              <a:buNone/>
            </a:pPr>
            <a:r>
              <a:t/>
            </a:r>
            <a:endParaRPr/>
          </a:p>
        </p:txBody>
      </p:sp>
      <p:sp>
        <p:nvSpPr>
          <p:cNvPr id="141" name="Google Shape;141;p25"/>
          <p:cNvSpPr txBox="1"/>
          <p:nvPr>
            <p:ph idx="1" type="body"/>
          </p:nvPr>
        </p:nvSpPr>
        <p:spPr>
          <a:xfrm>
            <a:off x="311700" y="1417500"/>
            <a:ext cx="8520600" cy="3375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5"/>
              <a:buNone/>
            </a:pPr>
            <a:r>
              <a:rPr b="1" lang="en" sz="2485">
                <a:solidFill>
                  <a:srgbClr val="040C28"/>
                </a:solidFill>
                <a:latin typeface="PT Sans Narrow"/>
                <a:ea typeface="PT Sans Narrow"/>
                <a:cs typeface="PT Sans Narrow"/>
                <a:sym typeface="PT Sans Narrow"/>
              </a:rPr>
              <a:t> </a:t>
            </a:r>
            <a:r>
              <a:rPr b="1" lang="en" sz="2585">
                <a:solidFill>
                  <a:srgbClr val="040C28"/>
                </a:solidFill>
                <a:latin typeface="Times New Roman"/>
                <a:ea typeface="Times New Roman"/>
                <a:cs typeface="Times New Roman"/>
                <a:sym typeface="Times New Roman"/>
              </a:rPr>
              <a:t>Poker planning is a consensus based collaborative technique often used in Agile project estimation, particularly in Scrum, to estimate the effort required to complete tasks.It helps teams arrive at accurate discussion through collaborative and gamified process ,reducing biases.Planning poker is called so because it combines the concept of estimation with game like approach ,resembling actual poker.</a:t>
            </a:r>
            <a:endParaRPr sz="2475"/>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94500" y="135000"/>
            <a:ext cx="8827800" cy="5076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77">
                <a:solidFill>
                  <a:srgbClr val="040C28"/>
                </a:solidFill>
                <a:latin typeface="Calibri"/>
                <a:ea typeface="Calibri"/>
                <a:cs typeface="Calibri"/>
                <a:sym typeface="Calibri"/>
              </a:rPr>
              <a:t>Poker planning uses Fibonacci sequence pattern which help teams make relative estimation rather than absolute ones. Each number represents a level of effort or complexity, allowing teams to compare tasks against each other easily. </a:t>
            </a:r>
            <a:endParaRPr sz="2677">
              <a:solidFill>
                <a:srgbClr val="040C28"/>
              </a:solidFill>
              <a:latin typeface="Calibri"/>
              <a:ea typeface="Calibri"/>
              <a:cs typeface="Calibri"/>
              <a:sym typeface="Calibri"/>
            </a:endParaRPr>
          </a:p>
          <a:p>
            <a:pPr indent="0" lvl="0" marL="0" rtl="0" algn="ctr">
              <a:spcBef>
                <a:spcPts val="0"/>
              </a:spcBef>
              <a:spcAft>
                <a:spcPts val="0"/>
              </a:spcAft>
              <a:buNone/>
            </a:pPr>
            <a:r>
              <a:rPr lang="en" sz="2500">
                <a:solidFill>
                  <a:srgbClr val="FFFFFF"/>
                </a:solidFill>
                <a:latin typeface="Calibri"/>
                <a:ea typeface="Calibri"/>
                <a:cs typeface="Calibri"/>
                <a:sym typeface="Calibri"/>
              </a:rPr>
              <a:t>Why Fibonacci ?</a:t>
            </a:r>
            <a:endParaRPr sz="2500">
              <a:solidFill>
                <a:srgbClr val="FFFFFF"/>
              </a:solidFill>
              <a:latin typeface="Calibri"/>
              <a:ea typeface="Calibri"/>
              <a:cs typeface="Calibri"/>
              <a:sym typeface="Calibri"/>
            </a:endParaRPr>
          </a:p>
          <a:p>
            <a:pPr indent="0" lvl="0" marL="0" rtl="0" algn="ctr">
              <a:spcBef>
                <a:spcPts val="0"/>
              </a:spcBef>
              <a:spcAft>
                <a:spcPts val="0"/>
              </a:spcAft>
              <a:buNone/>
            </a:pPr>
            <a:r>
              <a:rPr lang="en" sz="2500">
                <a:solidFill>
                  <a:srgbClr val="000000"/>
                </a:solidFill>
                <a:latin typeface="Calibri"/>
                <a:ea typeface="Calibri"/>
                <a:cs typeface="Calibri"/>
                <a:sym typeface="Calibri"/>
              </a:rPr>
              <a:t>The point of Fibonacci is to force your hand when estimating larger, complex tasks instead of wasting time nitpicking over minor differences.</a:t>
            </a:r>
            <a:endParaRPr sz="2500">
              <a:solidFill>
                <a:srgbClr val="000000"/>
              </a:solidFill>
              <a:latin typeface="Calibri"/>
              <a:ea typeface="Calibri"/>
              <a:cs typeface="Calibri"/>
              <a:sym typeface="Calibri"/>
            </a:endParaRPr>
          </a:p>
          <a:p>
            <a:pPr indent="0" lvl="0" marL="0" rtl="0" algn="ctr">
              <a:spcBef>
                <a:spcPts val="0"/>
              </a:spcBef>
              <a:spcAft>
                <a:spcPts val="0"/>
              </a:spcAft>
              <a:buNone/>
            </a:pPr>
            <a:r>
              <a:t/>
            </a:r>
            <a:endParaRPr sz="24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1734450" y="3458225"/>
            <a:ext cx="8271300" cy="256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sz="2300"/>
          </a:p>
        </p:txBody>
      </p:sp>
      <p:pic>
        <p:nvPicPr>
          <p:cNvPr id="152" name="Google Shape;152;p27"/>
          <p:cNvPicPr preferRelativeResize="0"/>
          <p:nvPr/>
        </p:nvPicPr>
        <p:blipFill>
          <a:blip r:embed="rId3">
            <a:alphaModFix/>
          </a:blip>
          <a:stretch>
            <a:fillRect/>
          </a:stretch>
        </p:blipFill>
        <p:spPr>
          <a:xfrm>
            <a:off x="1050075" y="0"/>
            <a:ext cx="6544350" cy="2571750"/>
          </a:xfrm>
          <a:prstGeom prst="rect">
            <a:avLst/>
          </a:prstGeom>
          <a:noFill/>
          <a:ln>
            <a:noFill/>
          </a:ln>
        </p:spPr>
      </p:pic>
      <p:pic>
        <p:nvPicPr>
          <p:cNvPr id="153" name="Google Shape;153;p27"/>
          <p:cNvPicPr preferRelativeResize="0"/>
          <p:nvPr/>
        </p:nvPicPr>
        <p:blipFill rotWithShape="1">
          <a:blip r:embed="rId4">
            <a:alphaModFix/>
          </a:blip>
          <a:srcRect b="0" l="0" r="1960" t="9763"/>
          <a:stretch/>
        </p:blipFill>
        <p:spPr>
          <a:xfrm>
            <a:off x="1438000" y="2571750"/>
            <a:ext cx="5867700" cy="2571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130450" y="196750"/>
            <a:ext cx="8854200" cy="4762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l">
              <a:spcBef>
                <a:spcPts val="0"/>
              </a:spcBef>
              <a:spcAft>
                <a:spcPts val="0"/>
              </a:spcAft>
              <a:buNone/>
            </a:pPr>
            <a:r>
              <a:rPr lang="en"/>
              <a:t>                                          </a:t>
            </a:r>
            <a:r>
              <a:rPr lang="en">
                <a:solidFill>
                  <a:srgbClr val="FF9900"/>
                </a:solidFill>
              </a:rPr>
              <a:t>User story</a:t>
            </a:r>
            <a:endParaRPr sz="3155">
              <a:solidFill>
                <a:srgbClr val="FF9900"/>
              </a:solidFill>
            </a:endParaRPr>
          </a:p>
          <a:p>
            <a:pPr indent="0" lvl="0" marL="0" rtl="0" algn="ctr">
              <a:spcBef>
                <a:spcPts val="0"/>
              </a:spcBef>
              <a:spcAft>
                <a:spcPts val="0"/>
              </a:spcAft>
              <a:buNone/>
            </a:pPr>
            <a:r>
              <a:rPr lang="en" sz="2933">
                <a:solidFill>
                  <a:srgbClr val="000000"/>
                </a:solidFill>
              </a:rPr>
              <a:t>As user ,i want to book a cab so that i can travel to my desired destination quickly and conveniently.</a:t>
            </a:r>
            <a:endParaRPr sz="2933">
              <a:solidFill>
                <a:srgbClr val="000000"/>
              </a:solidFill>
            </a:endParaRPr>
          </a:p>
          <a:p>
            <a:pPr indent="0" lvl="0" marL="0" rtl="0" algn="ctr">
              <a:spcBef>
                <a:spcPts val="0"/>
              </a:spcBef>
              <a:spcAft>
                <a:spcPts val="0"/>
              </a:spcAft>
              <a:buNone/>
            </a:pPr>
            <a:r>
              <a:t/>
            </a:r>
            <a:endParaRPr sz="2933">
              <a:solidFill>
                <a:srgbClr val="000000"/>
              </a:solidFill>
            </a:endParaRPr>
          </a:p>
          <a:p>
            <a:pPr indent="0" lvl="0" marL="0" rtl="0" algn="ctr">
              <a:spcBef>
                <a:spcPts val="0"/>
              </a:spcBef>
              <a:spcAft>
                <a:spcPts val="0"/>
              </a:spcAft>
              <a:buNone/>
            </a:pPr>
            <a:r>
              <a:t/>
            </a:r>
            <a:endParaRPr sz="2933">
              <a:solidFill>
                <a:srgbClr val="000000"/>
              </a:solidFill>
            </a:endParaRPr>
          </a:p>
          <a:p>
            <a:pPr indent="0" lvl="0" marL="0" rtl="0" algn="l">
              <a:spcBef>
                <a:spcPts val="0"/>
              </a:spcBef>
              <a:spcAft>
                <a:spcPts val="0"/>
              </a:spcAft>
              <a:buNone/>
            </a:pPr>
            <a:r>
              <a:rPr lang="en" sz="2933">
                <a:solidFill>
                  <a:srgbClr val="000000"/>
                </a:solidFill>
              </a:rPr>
              <a:t>          Disha(scrum master)                                    Manasvi(owner)</a:t>
            </a:r>
            <a:endParaRPr sz="2933">
              <a:solidFill>
                <a:srgbClr val="000000"/>
              </a:solidFill>
            </a:endParaRPr>
          </a:p>
          <a:p>
            <a:pPr indent="0" lvl="0" marL="0" rtl="0" algn="l">
              <a:spcBef>
                <a:spcPts val="0"/>
              </a:spcBef>
              <a:spcAft>
                <a:spcPts val="0"/>
              </a:spcAft>
              <a:buNone/>
            </a:pPr>
            <a:r>
              <a:t/>
            </a:r>
            <a:endParaRPr sz="2933">
              <a:solidFill>
                <a:srgbClr val="000000"/>
              </a:solidFill>
            </a:endParaRPr>
          </a:p>
          <a:p>
            <a:pPr indent="0" lvl="0" marL="0" rtl="0" algn="l">
              <a:spcBef>
                <a:spcPts val="0"/>
              </a:spcBef>
              <a:spcAft>
                <a:spcPts val="0"/>
              </a:spcAft>
              <a:buNone/>
            </a:pPr>
            <a:r>
              <a:rPr lang="en" sz="2933">
                <a:solidFill>
                  <a:srgbClr val="000000"/>
                </a:solidFill>
              </a:rPr>
              <a:t>     Anoop(senior developer)                                  Om(junior developer)</a:t>
            </a:r>
            <a:endParaRPr sz="2933">
              <a:solidFill>
                <a:srgbClr val="000000"/>
              </a:solidFill>
            </a:endParaRPr>
          </a:p>
          <a:p>
            <a:pPr indent="0" lvl="0" marL="0" rtl="0" algn="l">
              <a:spcBef>
                <a:spcPts val="0"/>
              </a:spcBef>
              <a:spcAft>
                <a:spcPts val="0"/>
              </a:spcAft>
              <a:buNone/>
            </a:pPr>
            <a:r>
              <a:rPr lang="en" sz="2933">
                <a:solidFill>
                  <a:srgbClr val="000000"/>
                </a:solidFill>
              </a:rPr>
              <a:t>                                 </a:t>
            </a:r>
            <a:endParaRPr sz="2933">
              <a:solidFill>
                <a:srgbClr val="000000"/>
              </a:solidFill>
            </a:endParaRPr>
          </a:p>
          <a:p>
            <a:pPr indent="0" lvl="0" marL="0" rtl="0" algn="l">
              <a:spcBef>
                <a:spcPts val="0"/>
              </a:spcBef>
              <a:spcAft>
                <a:spcPts val="0"/>
              </a:spcAft>
              <a:buNone/>
            </a:pPr>
            <a:r>
              <a:rPr lang="en" sz="2933">
                <a:solidFill>
                  <a:srgbClr val="000000"/>
                </a:solidFill>
              </a:rPr>
              <a:t>                                                    Gauri(fresher)</a:t>
            </a:r>
            <a:endParaRPr sz="2933">
              <a:solidFill>
                <a:srgbClr val="000000"/>
              </a:solidFill>
            </a:endParaRPr>
          </a:p>
          <a:p>
            <a:pPr indent="0" lvl="0" marL="0" rtl="0" algn="ctr">
              <a:spcBef>
                <a:spcPts val="0"/>
              </a:spcBef>
              <a:spcAft>
                <a:spcPts val="0"/>
              </a:spcAft>
              <a:buNone/>
            </a:pPr>
            <a:r>
              <a:t/>
            </a:r>
            <a:endParaRPr sz="3044">
              <a:solidFill>
                <a:srgbClr val="43434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248075" y="1479950"/>
            <a:ext cx="8768400" cy="366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270">
                <a:solidFill>
                  <a:srgbClr val="FF9900"/>
                </a:solidFill>
              </a:rPr>
              <a:t>Advantages                                                       </a:t>
            </a:r>
            <a:endParaRPr sz="3270">
              <a:solidFill>
                <a:srgbClr val="FF9900"/>
              </a:solidFill>
            </a:endParaRPr>
          </a:p>
          <a:p>
            <a:pPr indent="-374015" lvl="0" marL="457200" rtl="0" algn="l">
              <a:spcBef>
                <a:spcPts val="0"/>
              </a:spcBef>
              <a:spcAft>
                <a:spcPts val="0"/>
              </a:spcAft>
              <a:buClr>
                <a:srgbClr val="040C28"/>
              </a:buClr>
              <a:buSzPts val="2290"/>
              <a:buChar char="●"/>
            </a:pPr>
            <a:r>
              <a:rPr lang="en" sz="2290">
                <a:solidFill>
                  <a:srgbClr val="040C28"/>
                </a:solidFill>
              </a:rPr>
              <a:t>Promotes collaboration and discussion                </a:t>
            </a:r>
            <a:endParaRPr sz="2290">
              <a:solidFill>
                <a:srgbClr val="040C28"/>
              </a:solidFill>
            </a:endParaRPr>
          </a:p>
          <a:p>
            <a:pPr indent="-374015" lvl="0" marL="457200" rtl="0" algn="l">
              <a:spcBef>
                <a:spcPts val="0"/>
              </a:spcBef>
              <a:spcAft>
                <a:spcPts val="0"/>
              </a:spcAft>
              <a:buClr>
                <a:srgbClr val="040C28"/>
              </a:buClr>
              <a:buSzPts val="2290"/>
              <a:buChar char="●"/>
            </a:pPr>
            <a:r>
              <a:rPr lang="en" sz="2290">
                <a:solidFill>
                  <a:srgbClr val="040C28"/>
                </a:solidFill>
              </a:rPr>
              <a:t>Reduces influence and Bias</a:t>
            </a:r>
            <a:endParaRPr sz="2290">
              <a:solidFill>
                <a:srgbClr val="040C28"/>
              </a:solidFill>
            </a:endParaRPr>
          </a:p>
          <a:p>
            <a:pPr indent="-374015" lvl="0" marL="457200" rtl="0" algn="l">
              <a:spcBef>
                <a:spcPts val="0"/>
              </a:spcBef>
              <a:spcAft>
                <a:spcPts val="0"/>
              </a:spcAft>
              <a:buClr>
                <a:srgbClr val="040C28"/>
              </a:buClr>
              <a:buSzPts val="2290"/>
              <a:buChar char="●"/>
            </a:pPr>
            <a:r>
              <a:rPr lang="en" sz="2290">
                <a:solidFill>
                  <a:srgbClr val="040C28"/>
                </a:solidFill>
              </a:rPr>
              <a:t>Equal participation</a:t>
            </a:r>
            <a:endParaRPr sz="2290">
              <a:solidFill>
                <a:srgbClr val="040C28"/>
              </a:solidFill>
            </a:endParaRPr>
          </a:p>
          <a:p>
            <a:pPr indent="-374015" lvl="0" marL="457200" rtl="0" algn="l">
              <a:spcBef>
                <a:spcPts val="0"/>
              </a:spcBef>
              <a:spcAft>
                <a:spcPts val="0"/>
              </a:spcAft>
              <a:buClr>
                <a:srgbClr val="040C28"/>
              </a:buClr>
              <a:buSzPts val="2290"/>
              <a:buChar char="●"/>
            </a:pPr>
            <a:r>
              <a:rPr lang="en" sz="2290">
                <a:solidFill>
                  <a:srgbClr val="040C28"/>
                </a:solidFill>
              </a:rPr>
              <a:t>Quick consensus</a:t>
            </a:r>
            <a:endParaRPr sz="2290">
              <a:solidFill>
                <a:srgbClr val="040C28"/>
              </a:solidFill>
            </a:endParaRPr>
          </a:p>
          <a:p>
            <a:pPr indent="0" lvl="0" marL="0" rtl="0" algn="l">
              <a:spcBef>
                <a:spcPts val="0"/>
              </a:spcBef>
              <a:spcAft>
                <a:spcPts val="0"/>
              </a:spcAft>
              <a:buSzPts val="990"/>
              <a:buNone/>
            </a:pPr>
            <a:r>
              <a:t/>
            </a:r>
            <a:endParaRPr sz="3270">
              <a:solidFill>
                <a:srgbClr val="000000"/>
              </a:solidFill>
              <a:highlight>
                <a:srgbClr val="000000"/>
              </a:highlight>
            </a:endParaRPr>
          </a:p>
          <a:p>
            <a:pPr indent="0" lvl="0" marL="0" rtl="0" algn="l">
              <a:spcBef>
                <a:spcPts val="0"/>
              </a:spcBef>
              <a:spcAft>
                <a:spcPts val="0"/>
              </a:spcAft>
              <a:buSzPts val="990"/>
              <a:buNone/>
            </a:pPr>
            <a:r>
              <a:rPr lang="en" sz="3180">
                <a:solidFill>
                  <a:srgbClr val="FF9900"/>
                </a:solidFill>
              </a:rPr>
              <a:t>Disadvantages</a:t>
            </a:r>
            <a:endParaRPr sz="3180">
              <a:solidFill>
                <a:srgbClr val="FF9900"/>
              </a:solidFill>
            </a:endParaRPr>
          </a:p>
          <a:p>
            <a:pPr indent="-373380" lvl="0" marL="457200" rtl="0" algn="l">
              <a:spcBef>
                <a:spcPts val="0"/>
              </a:spcBef>
              <a:spcAft>
                <a:spcPts val="0"/>
              </a:spcAft>
              <a:buClr>
                <a:srgbClr val="040C28"/>
              </a:buClr>
              <a:buSzPts val="2280"/>
              <a:buChar char="●"/>
            </a:pPr>
            <a:r>
              <a:rPr lang="en" sz="2280">
                <a:solidFill>
                  <a:srgbClr val="040C28"/>
                </a:solidFill>
              </a:rPr>
              <a:t>Time consuming </a:t>
            </a:r>
            <a:endParaRPr sz="2280">
              <a:solidFill>
                <a:srgbClr val="040C28"/>
              </a:solidFill>
            </a:endParaRPr>
          </a:p>
          <a:p>
            <a:pPr indent="-373380" lvl="0" marL="457200" rtl="0" algn="l">
              <a:spcBef>
                <a:spcPts val="0"/>
              </a:spcBef>
              <a:spcAft>
                <a:spcPts val="0"/>
              </a:spcAft>
              <a:buClr>
                <a:srgbClr val="040C28"/>
              </a:buClr>
              <a:buSzPts val="2280"/>
              <a:buChar char="●"/>
            </a:pPr>
            <a:r>
              <a:rPr lang="en" sz="2280">
                <a:solidFill>
                  <a:srgbClr val="040C28"/>
                </a:solidFill>
              </a:rPr>
              <a:t>Difficulty in estimating complex tasks</a:t>
            </a:r>
            <a:endParaRPr sz="2280">
              <a:solidFill>
                <a:srgbClr val="040C28"/>
              </a:solidFill>
            </a:endParaRPr>
          </a:p>
          <a:p>
            <a:pPr indent="-373380" lvl="0" marL="457200" rtl="0" algn="l">
              <a:spcBef>
                <a:spcPts val="0"/>
              </a:spcBef>
              <a:spcAft>
                <a:spcPts val="0"/>
              </a:spcAft>
              <a:buClr>
                <a:srgbClr val="040C28"/>
              </a:buClr>
              <a:buSzPts val="2280"/>
              <a:buChar char="●"/>
            </a:pPr>
            <a:r>
              <a:rPr lang="en" sz="2280">
                <a:solidFill>
                  <a:srgbClr val="040C28"/>
                </a:solidFill>
              </a:rPr>
              <a:t>Experience dependent</a:t>
            </a:r>
            <a:endParaRPr sz="2280">
              <a:solidFill>
                <a:srgbClr val="040C28"/>
              </a:solidFill>
            </a:endParaRPr>
          </a:p>
          <a:p>
            <a:pPr indent="-373380" lvl="0" marL="457200" rtl="0" algn="l">
              <a:spcBef>
                <a:spcPts val="0"/>
              </a:spcBef>
              <a:spcAft>
                <a:spcPts val="0"/>
              </a:spcAft>
              <a:buClr>
                <a:srgbClr val="040C28"/>
              </a:buClr>
              <a:buSzPts val="2280"/>
              <a:buChar char="●"/>
            </a:pPr>
            <a:r>
              <a:rPr lang="en" sz="2280">
                <a:solidFill>
                  <a:srgbClr val="040C28"/>
                </a:solidFill>
              </a:rPr>
              <a:t>Potential for groupthink post reveal</a:t>
            </a:r>
            <a:endParaRPr sz="2280">
              <a:solidFill>
                <a:srgbClr val="040C28"/>
              </a:solidFill>
            </a:endParaRPr>
          </a:p>
          <a:p>
            <a:pPr indent="0" lvl="0" marL="0" rtl="0" algn="l">
              <a:spcBef>
                <a:spcPts val="0"/>
              </a:spcBef>
              <a:spcAft>
                <a:spcPts val="0"/>
              </a:spcAft>
              <a:buSzPts val="990"/>
              <a:buNone/>
            </a:pPr>
            <a:r>
              <a:t/>
            </a:r>
            <a:endParaRPr sz="3270">
              <a:solidFill>
                <a:srgbClr val="FF9900"/>
              </a:solidFill>
            </a:endParaRPr>
          </a:p>
          <a:p>
            <a:pPr indent="0" lvl="0" marL="0" rtl="0" algn="l">
              <a:spcBef>
                <a:spcPts val="0"/>
              </a:spcBef>
              <a:spcAft>
                <a:spcPts val="0"/>
              </a:spcAft>
              <a:buSzPts val="990"/>
              <a:buNone/>
            </a:pPr>
            <a:r>
              <a:t/>
            </a:r>
            <a:endParaRPr sz="3270">
              <a:solidFill>
                <a:srgbClr val="FF9900"/>
              </a:solidFill>
            </a:endParaRPr>
          </a:p>
          <a:p>
            <a:pPr indent="0" lvl="0" marL="0" rtl="0" algn="l">
              <a:spcBef>
                <a:spcPts val="0"/>
              </a:spcBef>
              <a:spcAft>
                <a:spcPts val="0"/>
              </a:spcAft>
              <a:buSzPts val="990"/>
              <a:buNone/>
            </a:pPr>
            <a:r>
              <a:t/>
            </a:r>
            <a:endParaRPr sz="3270">
              <a:solidFill>
                <a:srgbClr val="000000"/>
              </a:solidFill>
              <a:highlight>
                <a:srgbClr val="000000"/>
              </a:highlight>
            </a:endParaRPr>
          </a:p>
          <a:p>
            <a:pPr indent="0" lvl="0" marL="0" rtl="0" algn="l">
              <a:spcBef>
                <a:spcPts val="0"/>
              </a:spcBef>
              <a:spcAft>
                <a:spcPts val="0"/>
              </a:spcAft>
              <a:buSzPts val="990"/>
              <a:buNone/>
            </a:pPr>
            <a:r>
              <a:t/>
            </a:r>
            <a:endParaRPr sz="3270">
              <a:solidFill>
                <a:srgbClr val="FF99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ctrTitle"/>
          </p:nvPr>
        </p:nvSpPr>
        <p:spPr>
          <a:xfrm>
            <a:off x="1004150" y="1309255"/>
            <a:ext cx="7136700" cy="146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6000">
                <a:solidFill>
                  <a:srgbClr val="20124D"/>
                </a:solidFill>
                <a:latin typeface="Times New Roman"/>
                <a:ea typeface="Times New Roman"/>
                <a:cs typeface="Times New Roman"/>
                <a:sym typeface="Times New Roman"/>
              </a:rPr>
              <a:t>BUCKET SIZE</a:t>
            </a:r>
            <a:endParaRPr sz="5000">
              <a:solidFill>
                <a:srgbClr val="20124D"/>
              </a:solidFill>
              <a:latin typeface="Times New Roman"/>
              <a:ea typeface="Times New Roman"/>
              <a:cs typeface="Times New Roman"/>
              <a:sym typeface="Times New Roman"/>
            </a:endParaRPr>
          </a:p>
          <a:p>
            <a:pPr indent="0" lvl="0" marL="0" rtl="0" algn="ctr">
              <a:spcBef>
                <a:spcPts val="0"/>
              </a:spcBef>
              <a:spcAft>
                <a:spcPts val="0"/>
              </a:spcAft>
              <a:buSzPts val="990"/>
              <a:buNone/>
            </a:pPr>
            <a:r>
              <a:t/>
            </a:r>
            <a:endParaRPr sz="1940">
              <a:solidFill>
                <a:srgbClr val="20124D"/>
              </a:solidFill>
              <a:latin typeface="Times New Roman"/>
              <a:ea typeface="Times New Roman"/>
              <a:cs typeface="Times New Roman"/>
              <a:sym typeface="Times New Roman"/>
            </a:endParaRPr>
          </a:p>
        </p:txBody>
      </p:sp>
      <p:sp>
        <p:nvSpPr>
          <p:cNvPr id="169" name="Google Shape;169;p30"/>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latin typeface="Times New Roman"/>
                <a:ea typeface="Times New Roman"/>
                <a:cs typeface="Times New Roman"/>
                <a:sym typeface="Times New Roman"/>
              </a:rPr>
              <a:t>A Better Solution</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073763"/>
                </a:solidFill>
              </a:rPr>
              <a:t>Agile Team</a:t>
            </a:r>
            <a:endParaRPr>
              <a:solidFill>
                <a:srgbClr val="073763"/>
              </a:solidFill>
            </a:endParaRPr>
          </a:p>
        </p:txBody>
      </p:sp>
      <p:sp>
        <p:nvSpPr>
          <p:cNvPr id="175" name="Google Shape;175;p31"/>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76" name="Google Shape;176;p31"/>
          <p:cNvSpPr txBox="1"/>
          <p:nvPr>
            <p:ph idx="2" type="body"/>
          </p:nvPr>
        </p:nvSpPr>
        <p:spPr>
          <a:xfrm>
            <a:off x="4939500" y="189200"/>
            <a:ext cx="3837000" cy="4762800"/>
          </a:xfrm>
          <a:prstGeom prst="rect">
            <a:avLst/>
          </a:prstGeom>
        </p:spPr>
        <p:txBody>
          <a:bodyPr anchorCtr="0" anchor="ctr" bIns="91425" lIns="91425" spcFirstLastPara="1" rIns="91425" wrap="square" tIns="91425">
            <a:noAutofit/>
          </a:bodyPr>
          <a:lstStyle/>
          <a:p>
            <a:pPr indent="0" lvl="0" marL="0" rtl="0" algn="ctr">
              <a:lnSpc>
                <a:spcPct val="80000"/>
              </a:lnSpc>
              <a:spcBef>
                <a:spcPts val="1000"/>
              </a:spcBef>
              <a:spcAft>
                <a:spcPts val="0"/>
              </a:spcAft>
              <a:buNone/>
            </a:pPr>
            <a:r>
              <a:rPr lang="en" sz="2200">
                <a:solidFill>
                  <a:srgbClr val="000000"/>
                </a:solidFill>
                <a:latin typeface="Times New Roman"/>
                <a:ea typeface="Times New Roman"/>
                <a:cs typeface="Times New Roman"/>
                <a:sym typeface="Times New Roman"/>
              </a:rPr>
              <a:t>Riddhi Patil (Product Owner)</a:t>
            </a:r>
            <a:endParaRPr sz="2200">
              <a:solidFill>
                <a:srgbClr val="000000"/>
              </a:solidFill>
              <a:latin typeface="Times New Roman"/>
              <a:ea typeface="Times New Roman"/>
              <a:cs typeface="Times New Roman"/>
              <a:sym typeface="Times New Roman"/>
            </a:endParaRPr>
          </a:p>
          <a:p>
            <a:pPr indent="0" lvl="0" marL="0" rtl="0" algn="ctr">
              <a:lnSpc>
                <a:spcPct val="80000"/>
              </a:lnSpc>
              <a:spcBef>
                <a:spcPts val="1000"/>
              </a:spcBef>
              <a:spcAft>
                <a:spcPts val="0"/>
              </a:spcAft>
              <a:buNone/>
            </a:pPr>
            <a:r>
              <a:t/>
            </a:r>
            <a:endParaRPr sz="2200">
              <a:solidFill>
                <a:srgbClr val="000000"/>
              </a:solidFill>
              <a:latin typeface="Times New Roman"/>
              <a:ea typeface="Times New Roman"/>
              <a:cs typeface="Times New Roman"/>
              <a:sym typeface="Times New Roman"/>
            </a:endParaRPr>
          </a:p>
          <a:p>
            <a:pPr indent="0" lvl="0" marL="0" rtl="0" algn="ctr">
              <a:lnSpc>
                <a:spcPct val="80000"/>
              </a:lnSpc>
              <a:spcBef>
                <a:spcPts val="1000"/>
              </a:spcBef>
              <a:spcAft>
                <a:spcPts val="0"/>
              </a:spcAft>
              <a:buNone/>
            </a:pPr>
            <a:r>
              <a:rPr lang="en" sz="2200">
                <a:solidFill>
                  <a:srgbClr val="000000"/>
                </a:solidFill>
                <a:latin typeface="Times New Roman"/>
                <a:ea typeface="Times New Roman"/>
                <a:cs typeface="Times New Roman"/>
                <a:sym typeface="Times New Roman"/>
              </a:rPr>
              <a:t>Kshitija Saitavdekar (Jr. dev)</a:t>
            </a:r>
            <a:endParaRPr sz="2200">
              <a:solidFill>
                <a:srgbClr val="000000"/>
              </a:solidFill>
              <a:latin typeface="Times New Roman"/>
              <a:ea typeface="Times New Roman"/>
              <a:cs typeface="Times New Roman"/>
              <a:sym typeface="Times New Roman"/>
            </a:endParaRPr>
          </a:p>
          <a:p>
            <a:pPr indent="0" lvl="0" marL="0" rtl="0" algn="ctr">
              <a:lnSpc>
                <a:spcPct val="80000"/>
              </a:lnSpc>
              <a:spcBef>
                <a:spcPts val="1000"/>
              </a:spcBef>
              <a:spcAft>
                <a:spcPts val="0"/>
              </a:spcAft>
              <a:buNone/>
            </a:pPr>
            <a:r>
              <a:t/>
            </a:r>
            <a:endParaRPr sz="2200">
              <a:solidFill>
                <a:srgbClr val="000000"/>
              </a:solidFill>
              <a:latin typeface="Times New Roman"/>
              <a:ea typeface="Times New Roman"/>
              <a:cs typeface="Times New Roman"/>
              <a:sym typeface="Times New Roman"/>
            </a:endParaRPr>
          </a:p>
          <a:p>
            <a:pPr indent="0" lvl="0" marL="0" rtl="0" algn="ctr">
              <a:lnSpc>
                <a:spcPct val="80000"/>
              </a:lnSpc>
              <a:spcBef>
                <a:spcPts val="1000"/>
              </a:spcBef>
              <a:spcAft>
                <a:spcPts val="0"/>
              </a:spcAft>
              <a:buNone/>
            </a:pPr>
            <a:r>
              <a:rPr lang="en" sz="2200">
                <a:solidFill>
                  <a:srgbClr val="000000"/>
                </a:solidFill>
                <a:latin typeface="Times New Roman"/>
                <a:ea typeface="Times New Roman"/>
                <a:cs typeface="Times New Roman"/>
                <a:sym typeface="Times New Roman"/>
              </a:rPr>
              <a:t>Aditya Reddy (Scrum Master)</a:t>
            </a:r>
            <a:endParaRPr sz="2200">
              <a:solidFill>
                <a:srgbClr val="000000"/>
              </a:solidFill>
              <a:latin typeface="Times New Roman"/>
              <a:ea typeface="Times New Roman"/>
              <a:cs typeface="Times New Roman"/>
              <a:sym typeface="Times New Roman"/>
            </a:endParaRPr>
          </a:p>
          <a:p>
            <a:pPr indent="0" lvl="0" marL="0" rtl="0" algn="ctr">
              <a:lnSpc>
                <a:spcPct val="80000"/>
              </a:lnSpc>
              <a:spcBef>
                <a:spcPts val="1000"/>
              </a:spcBef>
              <a:spcAft>
                <a:spcPts val="0"/>
              </a:spcAft>
              <a:buNone/>
            </a:pPr>
            <a:r>
              <a:t/>
            </a:r>
            <a:endParaRPr sz="2200">
              <a:solidFill>
                <a:srgbClr val="000000"/>
              </a:solidFill>
              <a:latin typeface="Times New Roman"/>
              <a:ea typeface="Times New Roman"/>
              <a:cs typeface="Times New Roman"/>
              <a:sym typeface="Times New Roman"/>
            </a:endParaRPr>
          </a:p>
          <a:p>
            <a:pPr indent="0" lvl="0" marL="0" rtl="0" algn="ctr">
              <a:lnSpc>
                <a:spcPct val="80000"/>
              </a:lnSpc>
              <a:spcBef>
                <a:spcPts val="1000"/>
              </a:spcBef>
              <a:spcAft>
                <a:spcPts val="0"/>
              </a:spcAft>
              <a:buNone/>
            </a:pPr>
            <a:r>
              <a:rPr lang="en" sz="2200">
                <a:solidFill>
                  <a:srgbClr val="000000"/>
                </a:solidFill>
                <a:latin typeface="Times New Roman"/>
                <a:ea typeface="Times New Roman"/>
                <a:cs typeface="Times New Roman"/>
                <a:sym typeface="Times New Roman"/>
              </a:rPr>
              <a:t>Atharva Angre (Sr. Dev)</a:t>
            </a:r>
            <a:endParaRPr sz="2200">
              <a:solidFill>
                <a:srgbClr val="000000"/>
              </a:solidFill>
              <a:latin typeface="Times New Roman"/>
              <a:ea typeface="Times New Roman"/>
              <a:cs typeface="Times New Roman"/>
              <a:sym typeface="Times New Roman"/>
            </a:endParaRPr>
          </a:p>
          <a:p>
            <a:pPr indent="0" lvl="0" marL="0" rtl="0" algn="ctr">
              <a:lnSpc>
                <a:spcPct val="80000"/>
              </a:lnSpc>
              <a:spcBef>
                <a:spcPts val="1000"/>
              </a:spcBef>
              <a:spcAft>
                <a:spcPts val="0"/>
              </a:spcAft>
              <a:buNone/>
            </a:pPr>
            <a:r>
              <a:t/>
            </a:r>
            <a:endParaRPr sz="2200">
              <a:solidFill>
                <a:srgbClr val="000000"/>
              </a:solidFill>
              <a:latin typeface="Times New Roman"/>
              <a:ea typeface="Times New Roman"/>
              <a:cs typeface="Times New Roman"/>
              <a:sym typeface="Times New Roman"/>
            </a:endParaRPr>
          </a:p>
          <a:p>
            <a:pPr indent="0" lvl="0" marL="0" rtl="0" algn="ctr">
              <a:lnSpc>
                <a:spcPct val="80000"/>
              </a:lnSpc>
              <a:spcBef>
                <a:spcPts val="1000"/>
              </a:spcBef>
              <a:spcAft>
                <a:spcPts val="0"/>
              </a:spcAft>
              <a:buNone/>
            </a:pPr>
            <a:r>
              <a:rPr lang="en" sz="2200">
                <a:solidFill>
                  <a:srgbClr val="000000"/>
                </a:solidFill>
                <a:latin typeface="Times New Roman"/>
                <a:ea typeface="Times New Roman"/>
                <a:cs typeface="Times New Roman"/>
                <a:sym typeface="Times New Roman"/>
              </a:rPr>
              <a:t>Abhijit Khambekar (Tester)</a:t>
            </a:r>
            <a:endParaRPr sz="220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1200"/>
              </a:spcAft>
              <a:buNone/>
            </a:pPr>
            <a:r>
              <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4"/>
          <p:cNvPicPr preferRelativeResize="0"/>
          <p:nvPr/>
        </p:nvPicPr>
        <p:blipFill>
          <a:blip r:embed="rId3">
            <a:alphaModFix/>
          </a:blip>
          <a:stretch>
            <a:fillRect/>
          </a:stretch>
        </p:blipFill>
        <p:spPr>
          <a:xfrm>
            <a:off x="0" y="0"/>
            <a:ext cx="9144001" cy="5073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540">
                <a:solidFill>
                  <a:srgbClr val="000000"/>
                </a:solidFill>
                <a:latin typeface="Times New Roman"/>
                <a:ea typeface="Times New Roman"/>
                <a:cs typeface="Times New Roman"/>
                <a:sym typeface="Times New Roman"/>
              </a:rPr>
              <a:t>Scenario Description</a:t>
            </a:r>
            <a:endParaRPr sz="3540">
              <a:solidFill>
                <a:srgbClr val="000000"/>
              </a:solidFill>
              <a:latin typeface="Times New Roman"/>
              <a:ea typeface="Times New Roman"/>
              <a:cs typeface="Times New Roman"/>
              <a:sym typeface="Times New Roman"/>
            </a:endParaRPr>
          </a:p>
        </p:txBody>
      </p:sp>
      <p:sp>
        <p:nvSpPr>
          <p:cNvPr id="182" name="Google Shape;182;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500">
                <a:solidFill>
                  <a:srgbClr val="000000"/>
                </a:solidFill>
                <a:latin typeface="Times New Roman"/>
                <a:ea typeface="Times New Roman"/>
                <a:cs typeface="Times New Roman"/>
                <a:sym typeface="Times New Roman"/>
              </a:rPr>
              <a:t>I want to add product to my shopping cart so that I can purchase items during checkout.</a:t>
            </a:r>
            <a:endParaRPr sz="2500">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latin typeface="Times New Roman"/>
                <a:ea typeface="Times New Roman"/>
                <a:cs typeface="Times New Roman"/>
                <a:sym typeface="Times New Roman"/>
              </a:rPr>
              <a:t>Bucket Size</a:t>
            </a:r>
            <a:endParaRPr>
              <a:solidFill>
                <a:srgbClr val="000000"/>
              </a:solidFill>
              <a:latin typeface="Times New Roman"/>
              <a:ea typeface="Times New Roman"/>
              <a:cs typeface="Times New Roman"/>
              <a:sym typeface="Times New Roman"/>
            </a:endParaRPr>
          </a:p>
        </p:txBody>
      </p:sp>
      <p:sp>
        <p:nvSpPr>
          <p:cNvPr id="188" name="Google Shape;188;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solidFill>
                  <a:srgbClr val="000000"/>
                </a:solidFill>
                <a:latin typeface="Times New Roman"/>
                <a:ea typeface="Times New Roman"/>
                <a:cs typeface="Times New Roman"/>
                <a:sym typeface="Times New Roman"/>
              </a:rPr>
              <a:t>Bucket sizing is an agile estimation technique that helps teams quickly categorize user stories based on their complexity and effort. We place stories into "buckets" representing different levels of effort—like small, medium, and large. It’s a fast way to get a sense of how much work lies ahead!</a:t>
            </a:r>
            <a:endParaRPr sz="2300">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4"/>
          <p:cNvPicPr preferRelativeResize="0"/>
          <p:nvPr/>
        </p:nvPicPr>
        <p:blipFill>
          <a:blip r:embed="rId3">
            <a:alphaModFix/>
          </a:blip>
          <a:stretch>
            <a:fillRect/>
          </a:stretch>
        </p:blipFill>
        <p:spPr>
          <a:xfrm>
            <a:off x="152400" y="152400"/>
            <a:ext cx="8602133" cy="4838700"/>
          </a:xfrm>
          <a:prstGeom prst="rect">
            <a:avLst/>
          </a:prstGeom>
          <a:noFill/>
          <a:ln>
            <a:noFill/>
          </a:ln>
        </p:spPr>
      </p:pic>
      <p:sp>
        <p:nvSpPr>
          <p:cNvPr id="194" name="Google Shape;194;p34"/>
          <p:cNvSpPr/>
          <p:nvPr/>
        </p:nvSpPr>
        <p:spPr>
          <a:xfrm>
            <a:off x="995525" y="1991025"/>
            <a:ext cx="144600" cy="12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95" name="Google Shape;195;p34"/>
          <p:cNvSpPr/>
          <p:nvPr/>
        </p:nvSpPr>
        <p:spPr>
          <a:xfrm>
            <a:off x="2818650" y="2208725"/>
            <a:ext cx="144600" cy="12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96" name="Google Shape;196;p34"/>
          <p:cNvSpPr/>
          <p:nvPr/>
        </p:nvSpPr>
        <p:spPr>
          <a:xfrm>
            <a:off x="6450750" y="2030850"/>
            <a:ext cx="144600" cy="12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latin typeface="Times New Roman"/>
                <a:ea typeface="Times New Roman"/>
                <a:cs typeface="Times New Roman"/>
                <a:sym typeface="Times New Roman"/>
              </a:rPr>
              <a:t>Advantages of Bucket Size</a:t>
            </a:r>
            <a:endParaRPr>
              <a:solidFill>
                <a:srgbClr val="000000"/>
              </a:solidFill>
              <a:latin typeface="Times New Roman"/>
              <a:ea typeface="Times New Roman"/>
              <a:cs typeface="Times New Roman"/>
              <a:sym typeface="Times New Roman"/>
            </a:endParaRPr>
          </a:p>
        </p:txBody>
      </p:sp>
      <p:sp>
        <p:nvSpPr>
          <p:cNvPr id="202" name="Google Shape;202;p3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Times New Roman"/>
                <a:ea typeface="Times New Roman"/>
                <a:cs typeface="Times New Roman"/>
                <a:sym typeface="Times New Roman"/>
              </a:rPr>
              <a:t>Improved Prioritization</a:t>
            </a:r>
            <a:r>
              <a:rPr lang="en" sz="1400">
                <a:solidFill>
                  <a:srgbClr val="000000"/>
                </a:solidFill>
                <a:latin typeface="Times New Roman"/>
                <a:ea typeface="Times New Roman"/>
                <a:cs typeface="Times New Roman"/>
                <a:sym typeface="Times New Roman"/>
              </a:rPr>
              <a:t>: Bucket size helps teams prioritize tasks based on effort and complexity, ensuring that higher-value work is completed first.</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Enhanced Planning</a:t>
            </a:r>
            <a:r>
              <a:rPr lang="en" sz="1400">
                <a:solidFill>
                  <a:srgbClr val="000000"/>
                </a:solidFill>
                <a:latin typeface="Times New Roman"/>
                <a:ea typeface="Times New Roman"/>
                <a:cs typeface="Times New Roman"/>
                <a:sym typeface="Times New Roman"/>
              </a:rPr>
              <a:t>: It aids in sprint planning by providing a clearer understanding of the workload, allowing for more accurate forecasting.</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Better Resource Allocation</a:t>
            </a:r>
            <a:r>
              <a:rPr lang="en" sz="1400">
                <a:solidFill>
                  <a:srgbClr val="000000"/>
                </a:solidFill>
                <a:latin typeface="Times New Roman"/>
                <a:ea typeface="Times New Roman"/>
                <a:cs typeface="Times New Roman"/>
                <a:sym typeface="Times New Roman"/>
              </a:rPr>
              <a:t>: Teams can allocate resources more effectively by understanding which tasks require more effort, helping to balance the workload.</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Increased Transparency</a:t>
            </a:r>
            <a:r>
              <a:rPr lang="en" sz="1400">
                <a:solidFill>
                  <a:srgbClr val="000000"/>
                </a:solidFill>
                <a:latin typeface="Times New Roman"/>
                <a:ea typeface="Times New Roman"/>
                <a:cs typeface="Times New Roman"/>
                <a:sym typeface="Times New Roman"/>
              </a:rPr>
              <a:t>: Having a defined bucket size fosters communication within the team and with stakeholders about project progress and challenges.</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Facilitates Adaptability</a:t>
            </a:r>
            <a:r>
              <a:rPr lang="en" sz="1400">
                <a:solidFill>
                  <a:srgbClr val="000000"/>
                </a:solidFill>
                <a:latin typeface="Times New Roman"/>
                <a:ea typeface="Times New Roman"/>
                <a:cs typeface="Times New Roman"/>
                <a:sym typeface="Times New Roman"/>
              </a:rPr>
              <a:t>: By categorizing tasks, teams can more easily adapt to changes in priorities or scope, allowing for flexibility in the development process.</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100">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latin typeface="Times New Roman"/>
                <a:ea typeface="Times New Roman"/>
                <a:cs typeface="Times New Roman"/>
                <a:sym typeface="Times New Roman"/>
              </a:rPr>
              <a:t>Disadvantages of Bucket Size</a:t>
            </a:r>
            <a:endParaRPr>
              <a:solidFill>
                <a:srgbClr val="000000"/>
              </a:solidFill>
              <a:latin typeface="Times New Roman"/>
              <a:ea typeface="Times New Roman"/>
              <a:cs typeface="Times New Roman"/>
              <a:sym typeface="Times New Roman"/>
            </a:endParaRPr>
          </a:p>
        </p:txBody>
      </p:sp>
      <p:sp>
        <p:nvSpPr>
          <p:cNvPr id="208" name="Google Shape;208;p3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0000"/>
                </a:solidFill>
                <a:latin typeface="Times New Roman"/>
                <a:ea typeface="Times New Roman"/>
                <a:cs typeface="Times New Roman"/>
                <a:sym typeface="Times New Roman"/>
              </a:rPr>
              <a:t>Subjectivity in Estimation</a:t>
            </a:r>
            <a:r>
              <a:rPr lang="en" sz="1500">
                <a:solidFill>
                  <a:srgbClr val="000000"/>
                </a:solidFill>
                <a:latin typeface="Times New Roman"/>
                <a:ea typeface="Times New Roman"/>
                <a:cs typeface="Times New Roman"/>
                <a:sym typeface="Times New Roman"/>
              </a:rPr>
              <a:t>: Determining bucket size can be subjective, leading to inconsistencies in estimates across different team members.</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500">
                <a:solidFill>
                  <a:srgbClr val="000000"/>
                </a:solidFill>
                <a:latin typeface="Times New Roman"/>
                <a:ea typeface="Times New Roman"/>
                <a:cs typeface="Times New Roman"/>
                <a:sym typeface="Times New Roman"/>
              </a:rPr>
              <a:t>Oversimplification</a:t>
            </a:r>
            <a:r>
              <a:rPr lang="en" sz="1500">
                <a:solidFill>
                  <a:srgbClr val="000000"/>
                </a:solidFill>
                <a:latin typeface="Times New Roman"/>
                <a:ea typeface="Times New Roman"/>
                <a:cs typeface="Times New Roman"/>
                <a:sym typeface="Times New Roman"/>
              </a:rPr>
              <a:t>: Bucket sizes might oversimplify complex tasks, potentially overlooking nuances that could impact project outcomes.</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500">
                <a:solidFill>
                  <a:srgbClr val="000000"/>
                </a:solidFill>
                <a:latin typeface="Times New Roman"/>
                <a:ea typeface="Times New Roman"/>
                <a:cs typeface="Times New Roman"/>
                <a:sym typeface="Times New Roman"/>
              </a:rPr>
              <a:t>Potential for Misalignment</a:t>
            </a:r>
            <a:r>
              <a:rPr lang="en" sz="1500">
                <a:solidFill>
                  <a:srgbClr val="000000"/>
                </a:solidFill>
                <a:latin typeface="Times New Roman"/>
                <a:ea typeface="Times New Roman"/>
                <a:cs typeface="Times New Roman"/>
                <a:sym typeface="Times New Roman"/>
              </a:rPr>
              <a:t>: If not communicated effectively, different interpretations of bucket sizes can lead to misalignment between team members and stakeholders.</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500">
                <a:solidFill>
                  <a:srgbClr val="000000"/>
                </a:solidFill>
                <a:latin typeface="Times New Roman"/>
                <a:ea typeface="Times New Roman"/>
                <a:cs typeface="Times New Roman"/>
                <a:sym typeface="Times New Roman"/>
              </a:rPr>
              <a:t>Risk of Rigid Structures</a:t>
            </a:r>
            <a:r>
              <a:rPr lang="en" sz="1500">
                <a:solidFill>
                  <a:srgbClr val="000000"/>
                </a:solidFill>
                <a:latin typeface="Times New Roman"/>
                <a:ea typeface="Times New Roman"/>
                <a:cs typeface="Times New Roman"/>
                <a:sym typeface="Times New Roman"/>
              </a:rPr>
              <a:t>: Relying too heavily on bucket sizes can lead to rigid planning, which may counteract Agile’s emphasis on flexibility and responsiveness.</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500">
                <a:solidFill>
                  <a:srgbClr val="000000"/>
                </a:solidFill>
                <a:latin typeface="Times New Roman"/>
                <a:ea typeface="Times New Roman"/>
                <a:cs typeface="Times New Roman"/>
                <a:sym typeface="Times New Roman"/>
              </a:rPr>
              <a:t>Focus on Size Over Value</a:t>
            </a:r>
            <a:r>
              <a:rPr lang="en" sz="1500">
                <a:solidFill>
                  <a:srgbClr val="000000"/>
                </a:solidFill>
                <a:latin typeface="Times New Roman"/>
                <a:ea typeface="Times New Roman"/>
                <a:cs typeface="Times New Roman"/>
                <a:sym typeface="Times New Roman"/>
              </a:rPr>
              <a:t>: There’s a risk that teams might prioritize tasks based solely on bucket size rather than the actual value or impact of the work being done.</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2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7"/>
          <p:cNvPicPr preferRelativeResize="0"/>
          <p:nvPr/>
        </p:nvPicPr>
        <p:blipFill>
          <a:blip r:embed="rId3">
            <a:alphaModFix/>
          </a:blip>
          <a:stretch>
            <a:fillRect/>
          </a:stretch>
        </p:blipFill>
        <p:spPr>
          <a:xfrm>
            <a:off x="152400" y="152400"/>
            <a:ext cx="8602133" cy="4838700"/>
          </a:xfrm>
          <a:prstGeom prst="rect">
            <a:avLst/>
          </a:prstGeom>
          <a:noFill/>
          <a:ln>
            <a:noFill/>
          </a:ln>
        </p:spPr>
      </p:pic>
      <p:sp>
        <p:nvSpPr>
          <p:cNvPr id="214" name="Google Shape;214;p37"/>
          <p:cNvSpPr/>
          <p:nvPr/>
        </p:nvSpPr>
        <p:spPr>
          <a:xfrm>
            <a:off x="995525" y="1991025"/>
            <a:ext cx="144600" cy="12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15" name="Google Shape;215;p37"/>
          <p:cNvSpPr/>
          <p:nvPr/>
        </p:nvSpPr>
        <p:spPr>
          <a:xfrm>
            <a:off x="2819775" y="2198000"/>
            <a:ext cx="144600" cy="12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16" name="Google Shape;216;p37"/>
          <p:cNvSpPr/>
          <p:nvPr/>
        </p:nvSpPr>
        <p:spPr>
          <a:xfrm>
            <a:off x="6444800" y="2037850"/>
            <a:ext cx="144600" cy="12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8"/>
          <p:cNvPicPr preferRelativeResize="0"/>
          <p:nvPr/>
        </p:nvPicPr>
        <p:blipFill>
          <a:blip r:embed="rId3">
            <a:alphaModFix/>
          </a:blip>
          <a:stretch>
            <a:fillRect/>
          </a:stretch>
        </p:blipFill>
        <p:spPr>
          <a:xfrm>
            <a:off x="152400" y="152400"/>
            <a:ext cx="8158474" cy="483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latin typeface="Times New Roman"/>
                <a:ea typeface="Times New Roman"/>
                <a:cs typeface="Times New Roman"/>
                <a:sym typeface="Times New Roman"/>
              </a:rPr>
              <a:t>Conclusion</a:t>
            </a:r>
            <a:endParaRPr>
              <a:solidFill>
                <a:srgbClr val="000000"/>
              </a:solidFill>
              <a:latin typeface="Times New Roman"/>
              <a:ea typeface="Times New Roman"/>
              <a:cs typeface="Times New Roman"/>
              <a:sym typeface="Times New Roman"/>
            </a:endParaRPr>
          </a:p>
        </p:txBody>
      </p:sp>
      <p:sp>
        <p:nvSpPr>
          <p:cNvPr id="227" name="Google Shape;227;p39"/>
          <p:cNvSpPr txBox="1"/>
          <p:nvPr>
            <p:ph idx="1" type="body"/>
          </p:nvPr>
        </p:nvSpPr>
        <p:spPr>
          <a:xfrm>
            <a:off x="311700" y="1266325"/>
            <a:ext cx="8520600" cy="36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Times New Roman"/>
                <a:ea typeface="Times New Roman"/>
                <a:cs typeface="Times New Roman"/>
                <a:sym typeface="Times New Roman"/>
              </a:rPr>
              <a:t>Helps Prioritize Tasks</a:t>
            </a:r>
            <a:r>
              <a:rPr lang="en" sz="1400">
                <a:solidFill>
                  <a:srgbClr val="000000"/>
                </a:solidFill>
                <a:latin typeface="Times New Roman"/>
                <a:ea typeface="Times New Roman"/>
                <a:cs typeface="Times New Roman"/>
                <a:sym typeface="Times New Roman"/>
              </a:rPr>
              <a:t>: Bucket size makes it easier for teams to decide which tasks to tackle first based on how much work they involve.</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Improves Planning</a:t>
            </a:r>
            <a:r>
              <a:rPr lang="en" sz="1400">
                <a:solidFill>
                  <a:srgbClr val="000000"/>
                </a:solidFill>
                <a:latin typeface="Times New Roman"/>
                <a:ea typeface="Times New Roman"/>
                <a:cs typeface="Times New Roman"/>
                <a:sym typeface="Times New Roman"/>
              </a:rPr>
              <a:t>: It gives teams a better idea of how much work is ahead, helping them plan their time more effectively.</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Efficient Resource Use</a:t>
            </a:r>
            <a:r>
              <a:rPr lang="en" sz="1400">
                <a:solidFill>
                  <a:srgbClr val="000000"/>
                </a:solidFill>
                <a:latin typeface="Times New Roman"/>
                <a:ea typeface="Times New Roman"/>
                <a:cs typeface="Times New Roman"/>
                <a:sym typeface="Times New Roman"/>
              </a:rPr>
              <a:t>: Knowing the size of tasks helps teams distribute work evenly, so no one is overloaded.</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Boosts Communication</a:t>
            </a:r>
            <a:r>
              <a:rPr lang="en" sz="1400">
                <a:solidFill>
                  <a:srgbClr val="000000"/>
                </a:solidFill>
                <a:latin typeface="Times New Roman"/>
                <a:ea typeface="Times New Roman"/>
                <a:cs typeface="Times New Roman"/>
                <a:sym typeface="Times New Roman"/>
              </a:rPr>
              <a:t>: Clear bucket sizes make it easier for team members and stakeholders to understand progress and any issues.</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Requires Balance</a:t>
            </a:r>
            <a:r>
              <a:rPr lang="en" sz="1400">
                <a:solidFill>
                  <a:srgbClr val="000000"/>
                </a:solidFill>
                <a:latin typeface="Times New Roman"/>
                <a:ea typeface="Times New Roman"/>
                <a:cs typeface="Times New Roman"/>
                <a:sym typeface="Times New Roman"/>
              </a:rPr>
              <a:t>: While bucket size is helpful, teams should also focus on the importance of tasks and stay flexible.</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Be Aware of Limitations</a:t>
            </a:r>
            <a:r>
              <a:rPr lang="en" sz="1400">
                <a:solidFill>
                  <a:srgbClr val="000000"/>
                </a:solidFill>
                <a:latin typeface="Times New Roman"/>
                <a:ea typeface="Times New Roman"/>
                <a:cs typeface="Times New Roman"/>
                <a:sym typeface="Times New Roman"/>
              </a:rPr>
              <a:t>: Teams need to recognize that bucket sizes can be subjective and sometimes oversimplify tasks, which can lead to misunderstandings.</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sz="16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Story Points</a:t>
            </a:r>
            <a:endParaRPr/>
          </a:p>
        </p:txBody>
      </p:sp>
      <p:sp>
        <p:nvSpPr>
          <p:cNvPr id="78" name="Google Shape;78;p15"/>
          <p:cNvSpPr txBox="1"/>
          <p:nvPr>
            <p:ph idx="1" type="body"/>
          </p:nvPr>
        </p:nvSpPr>
        <p:spPr>
          <a:xfrm>
            <a:off x="311700" y="1266325"/>
            <a:ext cx="8520600" cy="365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40C28"/>
              </a:buClr>
              <a:buSzPts val="2000"/>
              <a:buFont typeface="Times New Roman"/>
              <a:buChar char="●"/>
            </a:pPr>
            <a:r>
              <a:rPr lang="en" sz="2000">
                <a:solidFill>
                  <a:srgbClr val="040C28"/>
                </a:solidFill>
                <a:highlight>
                  <a:srgbClr val="FFFFFF"/>
                </a:highlight>
                <a:latin typeface="Times New Roman"/>
                <a:ea typeface="Times New Roman"/>
                <a:cs typeface="Times New Roman"/>
                <a:sym typeface="Times New Roman"/>
              </a:rPr>
              <a:t>A Story Point is a relative unit of measure, decided upon and used by individual Scrum teams, to provide relative estimates of effort for completing requirements.</a:t>
            </a:r>
            <a:endParaRPr sz="2000">
              <a:solidFill>
                <a:srgbClr val="040C28"/>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040C28"/>
              </a:buClr>
              <a:buSzPts val="2000"/>
              <a:buFont typeface="Times New Roman"/>
              <a:buChar char="●"/>
            </a:pPr>
            <a:r>
              <a:rPr lang="en" sz="2000">
                <a:solidFill>
                  <a:srgbClr val="040C28"/>
                </a:solidFill>
                <a:highlight>
                  <a:srgbClr val="FFFFFF"/>
                </a:highlight>
                <a:latin typeface="Times New Roman"/>
                <a:ea typeface="Times New Roman"/>
                <a:cs typeface="Times New Roman"/>
                <a:sym typeface="Times New Roman"/>
              </a:rPr>
              <a:t>Story Points are intended to make team estimating easier. Instead of looking at a product backlog item and estimating it in hours, teams consider only how much effort a product backlog item will require, relative to other product backlog items.</a:t>
            </a:r>
            <a:endParaRPr sz="2000">
              <a:solidFill>
                <a:srgbClr val="040C28"/>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040C28"/>
              </a:buClr>
              <a:buSzPts val="2000"/>
              <a:buFont typeface="Times New Roman"/>
              <a:buChar char="●"/>
            </a:pPr>
            <a:r>
              <a:rPr lang="en" sz="2000">
                <a:solidFill>
                  <a:srgbClr val="040C28"/>
                </a:solidFill>
                <a:highlight>
                  <a:srgbClr val="FFFFFF"/>
                </a:highlight>
                <a:latin typeface="Times New Roman"/>
                <a:ea typeface="Times New Roman"/>
                <a:cs typeface="Times New Roman"/>
                <a:sym typeface="Times New Roman"/>
              </a:rPr>
              <a:t>2-story point task takes about 8 hours, a 5-story point task takes 20 hours, and so on, you can estimate that 1 story point is roughly equivalent to 4 hours.</a:t>
            </a:r>
            <a:endParaRPr sz="2000">
              <a:solidFill>
                <a:srgbClr val="040C28"/>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224700" y="314575"/>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Dot Voting</a:t>
            </a:r>
            <a:endParaRPr/>
          </a:p>
        </p:txBody>
      </p:sp>
      <p:sp>
        <p:nvSpPr>
          <p:cNvPr id="84" name="Google Shape;84;p16"/>
          <p:cNvSpPr txBox="1"/>
          <p:nvPr/>
        </p:nvSpPr>
        <p:spPr>
          <a:xfrm>
            <a:off x="268200" y="1615425"/>
            <a:ext cx="10113000" cy="31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The product owner is perceived as the one who decides the ordering of the backlog,</a:t>
            </a:r>
            <a:endParaRPr b="1" sz="1900">
              <a:latin typeface="Times New Roman"/>
              <a:ea typeface="Times New Roman"/>
              <a:cs typeface="Times New Roman"/>
              <a:sym typeface="Times New Roman"/>
            </a:endParaRPr>
          </a:p>
          <a:p>
            <a:pPr indent="0" lvl="0" marL="0" rtl="0" algn="l">
              <a:spcBef>
                <a:spcPts val="0"/>
              </a:spcBef>
              <a:spcAft>
                <a:spcPts val="0"/>
              </a:spcAft>
              <a:buNone/>
            </a:pPr>
            <a:r>
              <a:rPr b="1" lang="en" sz="1900">
                <a:latin typeface="Times New Roman"/>
                <a:ea typeface="Times New Roman"/>
                <a:cs typeface="Times New Roman"/>
                <a:sym typeface="Times New Roman"/>
              </a:rPr>
              <a:t>it is actually not his decision. He must rely on stakeholders who are the ones who</a:t>
            </a:r>
            <a:endParaRPr b="1" sz="1900">
              <a:latin typeface="Times New Roman"/>
              <a:ea typeface="Times New Roman"/>
              <a:cs typeface="Times New Roman"/>
              <a:sym typeface="Times New Roman"/>
            </a:endParaRPr>
          </a:p>
          <a:p>
            <a:pPr indent="0" lvl="0" marL="0" rtl="0" algn="l">
              <a:spcBef>
                <a:spcPts val="0"/>
              </a:spcBef>
              <a:spcAft>
                <a:spcPts val="0"/>
              </a:spcAft>
              <a:buNone/>
            </a:pPr>
            <a:r>
              <a:rPr b="1" lang="en" sz="1900">
                <a:latin typeface="Times New Roman"/>
                <a:ea typeface="Times New Roman"/>
                <a:cs typeface="Times New Roman"/>
                <a:sym typeface="Times New Roman"/>
              </a:rPr>
              <a:t>decide the importance of each story.</a:t>
            </a:r>
            <a:endParaRPr b="1" sz="1900">
              <a:latin typeface="Times New Roman"/>
              <a:ea typeface="Times New Roman"/>
              <a:cs typeface="Times New Roman"/>
              <a:sym typeface="Times New Roman"/>
            </a:endParaRPr>
          </a:p>
          <a:p>
            <a:pPr indent="0" lvl="0" marL="0" rtl="0" algn="l">
              <a:spcBef>
                <a:spcPts val="0"/>
              </a:spcBef>
              <a:spcAft>
                <a:spcPts val="0"/>
              </a:spcAft>
              <a:buNone/>
            </a:pPr>
            <a:r>
              <a:t/>
            </a:r>
            <a:endParaRPr b="1" sz="1900">
              <a:latin typeface="Times New Roman"/>
              <a:ea typeface="Times New Roman"/>
              <a:cs typeface="Times New Roman"/>
              <a:sym typeface="Times New Roman"/>
            </a:endParaRPr>
          </a:p>
          <a:p>
            <a:pPr indent="0" lvl="0" marL="0" rtl="0" algn="l">
              <a:spcBef>
                <a:spcPts val="0"/>
              </a:spcBef>
              <a:spcAft>
                <a:spcPts val="0"/>
              </a:spcAft>
              <a:buNone/>
            </a:pPr>
            <a:r>
              <a:rPr b="1" lang="en" sz="1900">
                <a:latin typeface="Times New Roman"/>
                <a:ea typeface="Times New Roman"/>
                <a:cs typeface="Times New Roman"/>
                <a:sym typeface="Times New Roman"/>
              </a:rPr>
              <a:t>For the product owner, ranking user stories is actually a contact sport with</a:t>
            </a:r>
            <a:endParaRPr b="1" sz="1900">
              <a:latin typeface="Times New Roman"/>
              <a:ea typeface="Times New Roman"/>
              <a:cs typeface="Times New Roman"/>
              <a:sym typeface="Times New Roman"/>
            </a:endParaRPr>
          </a:p>
          <a:p>
            <a:pPr indent="0" lvl="0" marL="0" rtl="0" algn="l">
              <a:spcBef>
                <a:spcPts val="0"/>
              </a:spcBef>
              <a:spcAft>
                <a:spcPts val="0"/>
              </a:spcAft>
              <a:buNone/>
            </a:pPr>
            <a:r>
              <a:rPr b="1" lang="en" sz="1900">
                <a:latin typeface="Times New Roman"/>
                <a:ea typeface="Times New Roman"/>
                <a:cs typeface="Times New Roman"/>
                <a:sym typeface="Times New Roman"/>
              </a:rPr>
              <a:t>stakeholders. It requires that he brings all his senses to the task and applies the best</a:t>
            </a:r>
            <a:endParaRPr b="1" sz="1900">
              <a:latin typeface="Times New Roman"/>
              <a:ea typeface="Times New Roman"/>
              <a:cs typeface="Times New Roman"/>
              <a:sym typeface="Times New Roman"/>
            </a:endParaRPr>
          </a:p>
          <a:p>
            <a:pPr indent="0" lvl="0" marL="0" rtl="0" algn="l">
              <a:spcBef>
                <a:spcPts val="0"/>
              </a:spcBef>
              <a:spcAft>
                <a:spcPts val="0"/>
              </a:spcAft>
              <a:buNone/>
            </a:pPr>
            <a:r>
              <a:rPr b="1" lang="en" sz="1900">
                <a:latin typeface="Times New Roman"/>
                <a:ea typeface="Times New Roman"/>
                <a:cs typeface="Times New Roman"/>
                <a:sym typeface="Times New Roman"/>
              </a:rPr>
              <a:t>of his thinking, his feelings, and his communication skills to the challenge of</a:t>
            </a:r>
            <a:endParaRPr b="1" sz="1900">
              <a:latin typeface="Times New Roman"/>
              <a:ea typeface="Times New Roman"/>
              <a:cs typeface="Times New Roman"/>
              <a:sym typeface="Times New Roman"/>
            </a:endParaRPr>
          </a:p>
          <a:p>
            <a:pPr indent="0" lvl="0" marL="0" rtl="0" algn="l">
              <a:spcBef>
                <a:spcPts val="0"/>
              </a:spcBef>
              <a:spcAft>
                <a:spcPts val="0"/>
              </a:spcAft>
              <a:buNone/>
            </a:pPr>
            <a:r>
              <a:rPr b="1" lang="en" sz="1900">
                <a:latin typeface="Times New Roman"/>
                <a:ea typeface="Times New Roman"/>
                <a:cs typeface="Times New Roman"/>
                <a:sym typeface="Times New Roman"/>
              </a:rPr>
              <a:t>facilitating decision making. The product owner is a facilitator, not a decider.</a:t>
            </a:r>
            <a:endParaRPr b="1" sz="1900">
              <a:latin typeface="Times New Roman"/>
              <a:ea typeface="Times New Roman"/>
              <a:cs typeface="Times New Roman"/>
              <a:sym typeface="Times New Roman"/>
            </a:endParaRPr>
          </a:p>
          <a:p>
            <a:pPr indent="0" lvl="0" marL="0" rtl="0" algn="l">
              <a:spcBef>
                <a:spcPts val="0"/>
              </a:spcBef>
              <a:spcAft>
                <a:spcPts val="0"/>
              </a:spcAft>
              <a:buNone/>
            </a:pPr>
            <a:r>
              <a:rPr b="1" lang="en" sz="1900">
                <a:latin typeface="Times New Roman"/>
                <a:ea typeface="Times New Roman"/>
                <a:cs typeface="Times New Roman"/>
                <a:sym typeface="Times New Roman"/>
              </a:rPr>
              <a:t>Because he understands the process of grooming the backlog, he can guide</a:t>
            </a:r>
            <a:endParaRPr b="1" sz="1900">
              <a:latin typeface="Times New Roman"/>
              <a:ea typeface="Times New Roman"/>
              <a:cs typeface="Times New Roman"/>
              <a:sym typeface="Times New Roman"/>
            </a:endParaRPr>
          </a:p>
          <a:p>
            <a:pPr indent="0" lvl="0" marL="0" rtl="0" algn="l">
              <a:spcBef>
                <a:spcPts val="0"/>
              </a:spcBef>
              <a:spcAft>
                <a:spcPts val="0"/>
              </a:spcAft>
              <a:buNone/>
            </a:pPr>
            <a:r>
              <a:rPr b="1" lang="en" sz="1900">
                <a:latin typeface="Times New Roman"/>
                <a:ea typeface="Times New Roman"/>
                <a:cs typeface="Times New Roman"/>
                <a:sym typeface="Times New Roman"/>
              </a:rPr>
              <a:t>stakeholders.</a:t>
            </a:r>
            <a:endParaRPr b="1" sz="1900">
              <a:latin typeface="Times New Roman"/>
              <a:ea typeface="Times New Roman"/>
              <a:cs typeface="Times New Roman"/>
              <a:sym typeface="Times New Roman"/>
            </a:endParaRPr>
          </a:p>
          <a:p>
            <a:pPr indent="0" lvl="0" marL="0" rtl="0" algn="l">
              <a:spcBef>
                <a:spcPts val="0"/>
              </a:spcBef>
              <a:spcAft>
                <a:spcPts val="0"/>
              </a:spcAft>
              <a:buNone/>
            </a:pPr>
            <a:r>
              <a:t/>
            </a:r>
            <a:endParaRPr sz="900">
              <a:solidFill>
                <a:schemeClr val="dk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Lets Know it more by user story…</a:t>
            </a:r>
            <a:endParaRPr/>
          </a:p>
        </p:txBody>
      </p:sp>
      <p:sp>
        <p:nvSpPr>
          <p:cNvPr id="90" name="Google Shape;90;p17"/>
          <p:cNvSpPr txBox="1"/>
          <p:nvPr/>
        </p:nvSpPr>
        <p:spPr>
          <a:xfrm>
            <a:off x="263150" y="1080900"/>
            <a:ext cx="8623200" cy="38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2"/>
                </a:solidFill>
                <a:latin typeface="Times New Roman"/>
                <a:ea typeface="Times New Roman"/>
                <a:cs typeface="Times New Roman"/>
                <a:sym typeface="Times New Roman"/>
              </a:rPr>
              <a:t>College Management system </a:t>
            </a:r>
            <a:endParaRPr sz="2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2600">
                <a:solidFill>
                  <a:schemeClr val="dk2"/>
                </a:solidFill>
                <a:latin typeface="Times New Roman"/>
                <a:ea typeface="Times New Roman"/>
                <a:cs typeface="Times New Roman"/>
                <a:sym typeface="Times New Roman"/>
              </a:rPr>
              <a:t>- everyone from student to the principal and administration should be able to login</a:t>
            </a:r>
            <a:endParaRPr sz="2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2600">
                <a:solidFill>
                  <a:schemeClr val="dk2"/>
                </a:solidFill>
                <a:latin typeface="Times New Roman"/>
                <a:ea typeface="Times New Roman"/>
                <a:cs typeface="Times New Roman"/>
                <a:sym typeface="Times New Roman"/>
              </a:rPr>
              <a:t>- the system should be able to calculate attendance and display it for the students to view</a:t>
            </a:r>
            <a:endParaRPr sz="2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2600">
                <a:solidFill>
                  <a:schemeClr val="dk2"/>
                </a:solidFill>
                <a:latin typeface="Times New Roman"/>
                <a:ea typeface="Times New Roman"/>
                <a:cs typeface="Times New Roman"/>
                <a:sym typeface="Times New Roman"/>
              </a:rPr>
              <a:t>- It should also have the attendance facility for staff.</a:t>
            </a:r>
            <a:endParaRPr sz="2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Key points !!</a:t>
            </a:r>
            <a:endParaRPr/>
          </a:p>
        </p:txBody>
      </p:sp>
      <p:sp>
        <p:nvSpPr>
          <p:cNvPr id="96" name="Google Shape;96;p18"/>
          <p:cNvSpPr txBox="1"/>
          <p:nvPr/>
        </p:nvSpPr>
        <p:spPr>
          <a:xfrm>
            <a:off x="535000" y="2690275"/>
            <a:ext cx="8348100" cy="22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Times New Roman"/>
              <a:ea typeface="Times New Roman"/>
              <a:cs typeface="Times New Roman"/>
              <a:sym typeface="Times New Roman"/>
            </a:endParaRPr>
          </a:p>
          <a:p>
            <a:pPr indent="0" lvl="0" marL="0" rtl="0" algn="l">
              <a:spcBef>
                <a:spcPts val="0"/>
              </a:spcBef>
              <a:spcAft>
                <a:spcPts val="0"/>
              </a:spcAft>
              <a:buNone/>
            </a:pPr>
            <a:r>
              <a:t/>
            </a:r>
            <a:endParaRPr b="1" sz="1600">
              <a:latin typeface="Times New Roman"/>
              <a:ea typeface="Times New Roman"/>
              <a:cs typeface="Times New Roman"/>
              <a:sym typeface="Times New Roman"/>
            </a:endParaRPr>
          </a:p>
          <a:p>
            <a:pPr indent="0" lvl="0" marL="0" rtl="0" algn="l">
              <a:spcBef>
                <a:spcPts val="0"/>
              </a:spcBef>
              <a:spcAft>
                <a:spcPts val="0"/>
              </a:spcAft>
              <a:buNone/>
            </a:pPr>
            <a:r>
              <a:rPr b="1" lang="en" sz="2100">
                <a:latin typeface="Times New Roman"/>
                <a:ea typeface="Times New Roman"/>
                <a:cs typeface="Times New Roman"/>
                <a:sym typeface="Times New Roman"/>
              </a:rPr>
              <a:t>Definition:</a:t>
            </a:r>
            <a:r>
              <a:rPr lang="en" sz="2100">
                <a:latin typeface="Times New Roman"/>
                <a:ea typeface="Times New Roman"/>
                <a:cs typeface="Times New Roman"/>
                <a:sym typeface="Times New Roman"/>
              </a:rPr>
              <a:t> A visual voting technique used to prioritize options or ideas.</a:t>
            </a:r>
            <a:endParaRPr sz="2100">
              <a:latin typeface="Times New Roman"/>
              <a:ea typeface="Times New Roman"/>
              <a:cs typeface="Times New Roman"/>
              <a:sym typeface="Times New Roman"/>
            </a:endParaRPr>
          </a:p>
          <a:p>
            <a:pPr indent="0" lvl="0" marL="0" rtl="0" algn="l">
              <a:spcBef>
                <a:spcPts val="0"/>
              </a:spcBef>
              <a:spcAft>
                <a:spcPts val="0"/>
              </a:spcAft>
              <a:buNone/>
            </a:pPr>
            <a:r>
              <a:t/>
            </a:r>
            <a:endParaRPr sz="2100">
              <a:latin typeface="Times New Roman"/>
              <a:ea typeface="Times New Roman"/>
              <a:cs typeface="Times New Roman"/>
              <a:sym typeface="Times New Roman"/>
            </a:endParaRPr>
          </a:p>
          <a:p>
            <a:pPr indent="0" lvl="0" marL="0" rtl="0" algn="l">
              <a:spcBef>
                <a:spcPts val="0"/>
              </a:spcBef>
              <a:spcAft>
                <a:spcPts val="0"/>
              </a:spcAft>
              <a:buNone/>
            </a:pPr>
            <a:r>
              <a:rPr b="1" lang="en" sz="2100">
                <a:latin typeface="Times New Roman"/>
                <a:ea typeface="Times New Roman"/>
                <a:cs typeface="Times New Roman"/>
                <a:sym typeface="Times New Roman"/>
              </a:rPr>
              <a:t>Purpose:</a:t>
            </a:r>
            <a:r>
              <a:rPr lang="en" sz="2100">
                <a:latin typeface="Times New Roman"/>
                <a:ea typeface="Times New Roman"/>
                <a:cs typeface="Times New Roman"/>
                <a:sym typeface="Times New Roman"/>
              </a:rPr>
              <a:t> Facilitate group decision-making in a democratic way.</a:t>
            </a:r>
            <a:endParaRPr sz="2100">
              <a:latin typeface="Times New Roman"/>
              <a:ea typeface="Times New Roman"/>
              <a:cs typeface="Times New Roman"/>
              <a:sym typeface="Times New Roman"/>
            </a:endParaRPr>
          </a:p>
          <a:p>
            <a:pPr indent="0" lvl="0" marL="0" rtl="0" algn="l">
              <a:spcBef>
                <a:spcPts val="0"/>
              </a:spcBef>
              <a:spcAft>
                <a:spcPts val="0"/>
              </a:spcAft>
              <a:buNone/>
            </a:pPr>
            <a:r>
              <a:t/>
            </a:r>
            <a:endParaRPr sz="3100">
              <a:solidFill>
                <a:schemeClr val="dk2"/>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540">
                <a:latin typeface="Times New Roman"/>
                <a:ea typeface="Times New Roman"/>
                <a:cs typeface="Times New Roman"/>
                <a:sym typeface="Times New Roman"/>
              </a:rPr>
              <a:t>The method is summarized as follows:</a:t>
            </a:r>
            <a:endParaRPr sz="154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1240">
              <a:latin typeface="Times New Roman"/>
              <a:ea typeface="Times New Roman"/>
              <a:cs typeface="Times New Roman"/>
              <a:sym typeface="Times New Roman"/>
            </a:endParaRPr>
          </a:p>
          <a:p>
            <a:pPr indent="-307340" lvl="0" marL="457200" rtl="0" algn="l">
              <a:spcBef>
                <a:spcPts val="0"/>
              </a:spcBef>
              <a:spcAft>
                <a:spcPts val="0"/>
              </a:spcAft>
              <a:buSzPts val="1240"/>
              <a:buFont typeface="Times New Roman"/>
              <a:buChar char="●"/>
            </a:pPr>
            <a:r>
              <a:rPr lang="en" sz="1240">
                <a:latin typeface="Times New Roman"/>
                <a:ea typeface="Times New Roman"/>
                <a:cs typeface="Times New Roman"/>
                <a:sym typeface="Times New Roman"/>
              </a:rPr>
              <a:t>Post the user stories on the wall using yellow stickies or in some manner that enables each</a:t>
            </a:r>
            <a:endParaRPr sz="1240">
              <a:latin typeface="Times New Roman"/>
              <a:ea typeface="Times New Roman"/>
              <a:cs typeface="Times New Roman"/>
              <a:sym typeface="Times New Roman"/>
            </a:endParaRPr>
          </a:p>
          <a:p>
            <a:pPr indent="0" lvl="0" marL="457200" rtl="0" algn="l">
              <a:spcBef>
                <a:spcPts val="0"/>
              </a:spcBef>
              <a:spcAft>
                <a:spcPts val="0"/>
              </a:spcAft>
              <a:buNone/>
            </a:pPr>
            <a:r>
              <a:rPr lang="en" sz="1240">
                <a:latin typeface="Times New Roman"/>
                <a:ea typeface="Times New Roman"/>
                <a:cs typeface="Times New Roman"/>
                <a:sym typeface="Times New Roman"/>
              </a:rPr>
              <a:t>item to receive votes.</a:t>
            </a:r>
            <a:endParaRPr sz="1240">
              <a:latin typeface="Times New Roman"/>
              <a:ea typeface="Times New Roman"/>
              <a:cs typeface="Times New Roman"/>
              <a:sym typeface="Times New Roman"/>
            </a:endParaRPr>
          </a:p>
          <a:p>
            <a:pPr indent="0" lvl="0" marL="457200" rtl="0" algn="l">
              <a:spcBef>
                <a:spcPts val="0"/>
              </a:spcBef>
              <a:spcAft>
                <a:spcPts val="0"/>
              </a:spcAft>
              <a:buNone/>
            </a:pPr>
            <a:r>
              <a:t/>
            </a:r>
            <a:endParaRPr sz="1240">
              <a:latin typeface="Times New Roman"/>
              <a:ea typeface="Times New Roman"/>
              <a:cs typeface="Times New Roman"/>
              <a:sym typeface="Times New Roman"/>
            </a:endParaRPr>
          </a:p>
          <a:p>
            <a:pPr indent="-307340" lvl="0" marL="457200" rtl="0" algn="l">
              <a:spcBef>
                <a:spcPts val="0"/>
              </a:spcBef>
              <a:spcAft>
                <a:spcPts val="0"/>
              </a:spcAft>
              <a:buSzPts val="1240"/>
              <a:buFont typeface="Times New Roman"/>
              <a:buChar char="●"/>
            </a:pPr>
            <a:r>
              <a:rPr lang="en" sz="1240">
                <a:latin typeface="Times New Roman"/>
                <a:ea typeface="Times New Roman"/>
                <a:cs typeface="Times New Roman"/>
                <a:sym typeface="Times New Roman"/>
              </a:rPr>
              <a:t>Give four to five dots to each stakeholder.</a:t>
            </a:r>
            <a:endParaRPr sz="1240">
              <a:latin typeface="Times New Roman"/>
              <a:ea typeface="Times New Roman"/>
              <a:cs typeface="Times New Roman"/>
              <a:sym typeface="Times New Roman"/>
            </a:endParaRPr>
          </a:p>
          <a:p>
            <a:pPr indent="0" lvl="0" marL="457200" rtl="0" algn="l">
              <a:spcBef>
                <a:spcPts val="0"/>
              </a:spcBef>
              <a:spcAft>
                <a:spcPts val="0"/>
              </a:spcAft>
              <a:buNone/>
            </a:pPr>
            <a:r>
              <a:t/>
            </a:r>
            <a:endParaRPr sz="1240">
              <a:latin typeface="Times New Roman"/>
              <a:ea typeface="Times New Roman"/>
              <a:cs typeface="Times New Roman"/>
              <a:sym typeface="Times New Roman"/>
            </a:endParaRPr>
          </a:p>
          <a:p>
            <a:pPr indent="-307340" lvl="0" marL="457200" rtl="0" algn="l">
              <a:spcBef>
                <a:spcPts val="0"/>
              </a:spcBef>
              <a:spcAft>
                <a:spcPts val="0"/>
              </a:spcAft>
              <a:buSzPts val="1240"/>
              <a:buFont typeface="Times New Roman"/>
              <a:buChar char="●"/>
            </a:pPr>
            <a:r>
              <a:rPr lang="en" sz="1240">
                <a:latin typeface="Times New Roman"/>
                <a:ea typeface="Times New Roman"/>
                <a:cs typeface="Times New Roman"/>
                <a:sym typeface="Times New Roman"/>
              </a:rPr>
              <a:t>Ask the stakeholders to place their votes. Stakeholders should apply dots (using pens, markers,</a:t>
            </a:r>
            <a:endParaRPr sz="1240">
              <a:latin typeface="Times New Roman"/>
              <a:ea typeface="Times New Roman"/>
              <a:cs typeface="Times New Roman"/>
              <a:sym typeface="Times New Roman"/>
            </a:endParaRPr>
          </a:p>
          <a:p>
            <a:pPr indent="0" lvl="0" marL="457200" rtl="0" algn="l">
              <a:spcBef>
                <a:spcPts val="0"/>
              </a:spcBef>
              <a:spcAft>
                <a:spcPts val="0"/>
              </a:spcAft>
              <a:buNone/>
            </a:pPr>
            <a:r>
              <a:rPr lang="en" sz="1240">
                <a:latin typeface="Times New Roman"/>
                <a:ea typeface="Times New Roman"/>
                <a:cs typeface="Times New Roman"/>
                <a:sym typeface="Times New Roman"/>
              </a:rPr>
              <a:t>or, most commonly, stickers) under or beside written stories to show which ones they prefer.</a:t>
            </a:r>
            <a:endParaRPr sz="1240">
              <a:latin typeface="Times New Roman"/>
              <a:ea typeface="Times New Roman"/>
              <a:cs typeface="Times New Roman"/>
              <a:sym typeface="Times New Roman"/>
            </a:endParaRPr>
          </a:p>
          <a:p>
            <a:pPr indent="0" lvl="0" marL="457200" rtl="0" algn="l">
              <a:spcBef>
                <a:spcPts val="0"/>
              </a:spcBef>
              <a:spcAft>
                <a:spcPts val="0"/>
              </a:spcAft>
              <a:buNone/>
            </a:pPr>
            <a:r>
              <a:t/>
            </a:r>
            <a:endParaRPr sz="1240">
              <a:latin typeface="Times New Roman"/>
              <a:ea typeface="Times New Roman"/>
              <a:cs typeface="Times New Roman"/>
              <a:sym typeface="Times New Roman"/>
            </a:endParaRPr>
          </a:p>
          <a:p>
            <a:pPr indent="-307340" lvl="0" marL="457200" rtl="0" algn="l">
              <a:spcBef>
                <a:spcPts val="0"/>
              </a:spcBef>
              <a:spcAft>
                <a:spcPts val="0"/>
              </a:spcAft>
              <a:buSzPts val="1240"/>
              <a:buFont typeface="Times New Roman"/>
              <a:buChar char="●"/>
            </a:pPr>
            <a:r>
              <a:rPr lang="en" sz="1240">
                <a:latin typeface="Times New Roman"/>
                <a:ea typeface="Times New Roman"/>
                <a:cs typeface="Times New Roman"/>
                <a:sym typeface="Times New Roman"/>
              </a:rPr>
              <a:t>Order the product backlog from the most number of dots to the least.</a:t>
            </a:r>
            <a:endParaRPr sz="1240">
              <a:latin typeface="Times New Roman"/>
              <a:ea typeface="Times New Roman"/>
              <a:cs typeface="Times New Roman"/>
              <a:sym typeface="Times New Roman"/>
            </a:endParaRPr>
          </a:p>
          <a:p>
            <a:pPr indent="0" lvl="0" marL="457200" rtl="0" algn="l">
              <a:spcBef>
                <a:spcPts val="0"/>
              </a:spcBef>
              <a:spcAft>
                <a:spcPts val="0"/>
              </a:spcAft>
              <a:buNone/>
            </a:pPr>
            <a:r>
              <a:t/>
            </a:r>
            <a:endParaRPr sz="1240">
              <a:latin typeface="Times New Roman"/>
              <a:ea typeface="Times New Roman"/>
              <a:cs typeface="Times New Roman"/>
              <a:sym typeface="Times New Roman"/>
            </a:endParaRPr>
          </a:p>
          <a:p>
            <a:pPr indent="-307340" lvl="0" marL="457200" rtl="0" algn="l">
              <a:spcBef>
                <a:spcPts val="0"/>
              </a:spcBef>
              <a:spcAft>
                <a:spcPts val="0"/>
              </a:spcAft>
              <a:buSzPts val="1240"/>
              <a:buFont typeface="Times New Roman"/>
              <a:buChar char="●"/>
            </a:pPr>
            <a:r>
              <a:rPr lang="en" sz="1240">
                <a:latin typeface="Times New Roman"/>
                <a:ea typeface="Times New Roman"/>
                <a:cs typeface="Times New Roman"/>
                <a:sym typeface="Times New Roman"/>
              </a:rPr>
              <a:t>When you are done with this first pass, it is almost certain that the stakeholders will not be</a:t>
            </a:r>
            <a:endParaRPr sz="1240">
              <a:latin typeface="Times New Roman"/>
              <a:ea typeface="Times New Roman"/>
              <a:cs typeface="Times New Roman"/>
              <a:sym typeface="Times New Roman"/>
            </a:endParaRPr>
          </a:p>
          <a:p>
            <a:pPr indent="0" lvl="0" marL="457200" rtl="0" algn="l">
              <a:spcBef>
                <a:spcPts val="0"/>
              </a:spcBef>
              <a:spcAft>
                <a:spcPts val="0"/>
              </a:spcAft>
              <a:buNone/>
            </a:pPr>
            <a:r>
              <a:rPr lang="en" sz="1240">
                <a:latin typeface="Times New Roman"/>
                <a:ea typeface="Times New Roman"/>
                <a:cs typeface="Times New Roman"/>
                <a:sym typeface="Times New Roman"/>
              </a:rPr>
              <a:t>completely happy with the outcome of the vote. If that is the case, you should review the</a:t>
            </a:r>
            <a:endParaRPr sz="1240">
              <a:latin typeface="Times New Roman"/>
              <a:ea typeface="Times New Roman"/>
              <a:cs typeface="Times New Roman"/>
              <a:sym typeface="Times New Roman"/>
            </a:endParaRPr>
          </a:p>
          <a:p>
            <a:pPr indent="0" lvl="0" marL="457200" rtl="0" algn="l">
              <a:spcBef>
                <a:spcPts val="0"/>
              </a:spcBef>
              <a:spcAft>
                <a:spcPts val="0"/>
              </a:spcAft>
              <a:buNone/>
            </a:pPr>
            <a:r>
              <a:rPr lang="en" sz="1240">
                <a:latin typeface="Times New Roman"/>
                <a:ea typeface="Times New Roman"/>
                <a:cs typeface="Times New Roman"/>
                <a:sym typeface="Times New Roman"/>
              </a:rPr>
              <a:t>voting and optimize it. Here’s what you can do:</a:t>
            </a:r>
            <a:endParaRPr sz="1240">
              <a:latin typeface="Times New Roman"/>
              <a:ea typeface="Times New Roman"/>
              <a:cs typeface="Times New Roman"/>
              <a:sym typeface="Times New Roman"/>
            </a:endParaRPr>
          </a:p>
          <a:p>
            <a:pPr indent="0" lvl="0" marL="457200" rtl="0" algn="l">
              <a:spcBef>
                <a:spcPts val="0"/>
              </a:spcBef>
              <a:spcAft>
                <a:spcPts val="0"/>
              </a:spcAft>
              <a:buNone/>
            </a:pPr>
            <a:r>
              <a:t/>
            </a:r>
            <a:endParaRPr sz="1240">
              <a:latin typeface="Times New Roman"/>
              <a:ea typeface="Times New Roman"/>
              <a:cs typeface="Times New Roman"/>
              <a:sym typeface="Times New Roman"/>
            </a:endParaRPr>
          </a:p>
          <a:p>
            <a:pPr indent="-307340" lvl="0" marL="457200" rtl="0" algn="l">
              <a:spcBef>
                <a:spcPts val="0"/>
              </a:spcBef>
              <a:spcAft>
                <a:spcPts val="0"/>
              </a:spcAft>
              <a:buSzPts val="1240"/>
              <a:buFont typeface="Times New Roman"/>
              <a:buChar char="●"/>
            </a:pPr>
            <a:r>
              <a:rPr lang="en" sz="1240">
                <a:latin typeface="Times New Roman"/>
                <a:ea typeface="Times New Roman"/>
                <a:cs typeface="Times New Roman"/>
                <a:sym typeface="Times New Roman"/>
              </a:rPr>
              <a:t>Arrange the votes into three groups to represent high, medium, and low priorities.</a:t>
            </a:r>
            <a:endParaRPr sz="1240">
              <a:latin typeface="Times New Roman"/>
              <a:ea typeface="Times New Roman"/>
              <a:cs typeface="Times New Roman"/>
              <a:sym typeface="Times New Roman"/>
            </a:endParaRPr>
          </a:p>
          <a:p>
            <a:pPr indent="0" lvl="0" marL="457200" rtl="0" algn="l">
              <a:spcBef>
                <a:spcPts val="0"/>
              </a:spcBef>
              <a:spcAft>
                <a:spcPts val="0"/>
              </a:spcAft>
              <a:buNone/>
            </a:pPr>
            <a:r>
              <a:t/>
            </a:r>
            <a:endParaRPr sz="1240">
              <a:latin typeface="Times New Roman"/>
              <a:ea typeface="Times New Roman"/>
              <a:cs typeface="Times New Roman"/>
              <a:sym typeface="Times New Roman"/>
            </a:endParaRPr>
          </a:p>
          <a:p>
            <a:pPr indent="-307340" lvl="0" marL="457200" rtl="0" algn="l">
              <a:spcBef>
                <a:spcPts val="0"/>
              </a:spcBef>
              <a:spcAft>
                <a:spcPts val="0"/>
              </a:spcAft>
              <a:buSzPts val="1240"/>
              <a:buFont typeface="Times New Roman"/>
              <a:buChar char="●"/>
            </a:pPr>
            <a:r>
              <a:rPr lang="en" sz="1240">
                <a:latin typeface="Times New Roman"/>
                <a:ea typeface="Times New Roman"/>
                <a:cs typeface="Times New Roman"/>
                <a:sym typeface="Times New Roman"/>
              </a:rPr>
              <a:t>Discuss stories in each group.</a:t>
            </a:r>
            <a:endParaRPr sz="1240">
              <a:latin typeface="Times New Roman"/>
              <a:ea typeface="Times New Roman"/>
              <a:cs typeface="Times New Roman"/>
              <a:sym typeface="Times New Roman"/>
            </a:endParaRPr>
          </a:p>
          <a:p>
            <a:pPr indent="0" lvl="0" marL="457200" rtl="0" algn="l">
              <a:spcBef>
                <a:spcPts val="0"/>
              </a:spcBef>
              <a:spcAft>
                <a:spcPts val="0"/>
              </a:spcAft>
              <a:buNone/>
            </a:pPr>
            <a:r>
              <a:t/>
            </a:r>
            <a:endParaRPr sz="1240">
              <a:latin typeface="Times New Roman"/>
              <a:ea typeface="Times New Roman"/>
              <a:cs typeface="Times New Roman"/>
              <a:sym typeface="Times New Roman"/>
            </a:endParaRPr>
          </a:p>
          <a:p>
            <a:pPr indent="-307340" lvl="0" marL="457200" rtl="0" algn="l">
              <a:spcBef>
                <a:spcPts val="0"/>
              </a:spcBef>
              <a:spcAft>
                <a:spcPts val="0"/>
              </a:spcAft>
              <a:buSzPts val="1240"/>
              <a:buFont typeface="Times New Roman"/>
              <a:buChar char="●"/>
            </a:pPr>
            <a:r>
              <a:rPr lang="en" sz="1240">
                <a:latin typeface="Times New Roman"/>
                <a:ea typeface="Times New Roman"/>
                <a:cs typeface="Times New Roman"/>
                <a:sym typeface="Times New Roman"/>
              </a:rPr>
              <a:t>Move items around to create a high-priority list.</a:t>
            </a:r>
            <a:endParaRPr sz="1240">
              <a:latin typeface="Times New Roman"/>
              <a:ea typeface="Times New Roman"/>
              <a:cs typeface="Times New Roman"/>
              <a:sym typeface="Times New Roman"/>
            </a:endParaRPr>
          </a:p>
          <a:p>
            <a:pPr indent="0" lvl="0" marL="457200" rtl="0" algn="l">
              <a:spcBef>
                <a:spcPts val="0"/>
              </a:spcBef>
              <a:spcAft>
                <a:spcPts val="0"/>
              </a:spcAft>
              <a:buNone/>
            </a:pPr>
            <a:r>
              <a:t/>
            </a:r>
            <a:endParaRPr sz="1240">
              <a:latin typeface="Times New Roman"/>
              <a:ea typeface="Times New Roman"/>
              <a:cs typeface="Times New Roman"/>
              <a:sym typeface="Times New Roman"/>
            </a:endParaRPr>
          </a:p>
          <a:p>
            <a:pPr indent="-307340" lvl="0" marL="457200" rtl="0" algn="l">
              <a:spcBef>
                <a:spcPts val="0"/>
              </a:spcBef>
              <a:spcAft>
                <a:spcPts val="0"/>
              </a:spcAft>
              <a:buSzPts val="1240"/>
              <a:buFont typeface="Times New Roman"/>
              <a:buChar char="●"/>
            </a:pPr>
            <a:r>
              <a:rPr lang="en" sz="1240">
                <a:latin typeface="Times New Roman"/>
                <a:ea typeface="Times New Roman"/>
                <a:cs typeface="Times New Roman"/>
                <a:sym typeface="Times New Roman"/>
              </a:rPr>
              <a:t>Make a new vote with items in the high-priority list.</a:t>
            </a:r>
            <a:endParaRPr sz="124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124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271175" y="19495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Advantages &amp; Disadvantages</a:t>
            </a:r>
            <a:endParaRPr/>
          </a:p>
        </p:txBody>
      </p:sp>
      <p:sp>
        <p:nvSpPr>
          <p:cNvPr id="107" name="Google Shape;107;p20"/>
          <p:cNvSpPr txBox="1"/>
          <p:nvPr/>
        </p:nvSpPr>
        <p:spPr>
          <a:xfrm>
            <a:off x="230525" y="1080900"/>
            <a:ext cx="8652600" cy="387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2000">
                <a:latin typeface="Times New Roman"/>
                <a:ea typeface="Times New Roman"/>
                <a:cs typeface="Times New Roman"/>
                <a:sym typeface="Times New Roman"/>
              </a:rPr>
              <a:t>Advantages of Dot Voting</a:t>
            </a:r>
            <a:endParaRPr b="1" sz="2000">
              <a:latin typeface="Times New Roman"/>
              <a:ea typeface="Times New Roman"/>
              <a:cs typeface="Times New Roman"/>
              <a:sym typeface="Times New Roman"/>
            </a:endParaRPr>
          </a:p>
          <a:p>
            <a:pPr indent="-342900" lvl="0" marL="457200" rtl="0" algn="l">
              <a:lnSpc>
                <a:spcPct val="115000"/>
              </a:lnSpc>
              <a:spcBef>
                <a:spcPts val="1200"/>
              </a:spcBef>
              <a:spcAft>
                <a:spcPts val="0"/>
              </a:spcAft>
              <a:buSzPts val="1800"/>
              <a:buChar char="●"/>
            </a:pPr>
            <a:r>
              <a:rPr b="1" lang="en" sz="1800">
                <a:latin typeface="Times New Roman"/>
                <a:ea typeface="Times New Roman"/>
                <a:cs typeface="Times New Roman"/>
                <a:sym typeface="Times New Roman"/>
              </a:rPr>
              <a:t>Inclusivity:</a:t>
            </a:r>
            <a:r>
              <a:rPr lang="en" sz="1800">
                <a:latin typeface="Times New Roman"/>
                <a:ea typeface="Times New Roman"/>
                <a:cs typeface="Times New Roman"/>
                <a:sym typeface="Times New Roman"/>
              </a:rPr>
              <a:t> Everyone’s opinion matters.</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Char char="●"/>
            </a:pPr>
            <a:r>
              <a:rPr b="1" lang="en" sz="1800">
                <a:latin typeface="Times New Roman"/>
                <a:ea typeface="Times New Roman"/>
                <a:cs typeface="Times New Roman"/>
                <a:sym typeface="Times New Roman"/>
              </a:rPr>
              <a:t>Simplicity:</a:t>
            </a:r>
            <a:r>
              <a:rPr lang="en" sz="1800">
                <a:latin typeface="Times New Roman"/>
                <a:ea typeface="Times New Roman"/>
                <a:cs typeface="Times New Roman"/>
                <a:sym typeface="Times New Roman"/>
              </a:rPr>
              <a:t> Easy to understand and use.</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Char char="●"/>
            </a:pPr>
            <a:r>
              <a:rPr b="1" lang="en" sz="1800">
                <a:latin typeface="Times New Roman"/>
                <a:ea typeface="Times New Roman"/>
                <a:cs typeface="Times New Roman"/>
                <a:sym typeface="Times New Roman"/>
              </a:rPr>
              <a:t>Quick Results:</a:t>
            </a:r>
            <a:r>
              <a:rPr lang="en" sz="1800">
                <a:latin typeface="Times New Roman"/>
                <a:ea typeface="Times New Roman"/>
                <a:cs typeface="Times New Roman"/>
                <a:sym typeface="Times New Roman"/>
              </a:rPr>
              <a:t> Fast decision-making process.</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Char char="●"/>
            </a:pPr>
            <a:r>
              <a:rPr b="1" lang="en" sz="1800">
                <a:latin typeface="Times New Roman"/>
                <a:ea typeface="Times New Roman"/>
                <a:cs typeface="Times New Roman"/>
                <a:sym typeface="Times New Roman"/>
              </a:rPr>
              <a:t>Visual Feedback:</a:t>
            </a:r>
            <a:r>
              <a:rPr lang="en" sz="1800">
                <a:latin typeface="Times New Roman"/>
                <a:ea typeface="Times New Roman"/>
                <a:cs typeface="Times New Roman"/>
                <a:sym typeface="Times New Roman"/>
              </a:rPr>
              <a:t> Clear representation of preferences.</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Char char="●"/>
            </a:pPr>
            <a:r>
              <a:rPr b="1" lang="en" sz="1800">
                <a:latin typeface="Times New Roman"/>
                <a:ea typeface="Times New Roman"/>
                <a:cs typeface="Times New Roman"/>
                <a:sym typeface="Times New Roman"/>
              </a:rPr>
              <a:t>Effective Prioritization:</a:t>
            </a:r>
            <a:r>
              <a:rPr lang="en" sz="1800">
                <a:latin typeface="Times New Roman"/>
                <a:ea typeface="Times New Roman"/>
                <a:cs typeface="Times New Roman"/>
                <a:sym typeface="Times New Roman"/>
              </a:rPr>
              <a:t> Helps focus on top choices.</a:t>
            </a:r>
            <a:endParaRPr sz="1800">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b="1" lang="en" sz="2000">
                <a:latin typeface="Times New Roman"/>
                <a:ea typeface="Times New Roman"/>
                <a:cs typeface="Times New Roman"/>
                <a:sym typeface="Times New Roman"/>
              </a:rPr>
              <a:t>Disadvantages of Dot Voting</a:t>
            </a:r>
            <a:endParaRPr b="1" sz="2000">
              <a:latin typeface="Times New Roman"/>
              <a:ea typeface="Times New Roman"/>
              <a:cs typeface="Times New Roman"/>
              <a:sym typeface="Times New Roman"/>
            </a:endParaRPr>
          </a:p>
          <a:p>
            <a:pPr indent="-342900" lvl="0" marL="457200" rtl="0" algn="l">
              <a:lnSpc>
                <a:spcPct val="115000"/>
              </a:lnSpc>
              <a:spcBef>
                <a:spcPts val="1200"/>
              </a:spcBef>
              <a:spcAft>
                <a:spcPts val="0"/>
              </a:spcAft>
              <a:buSzPts val="1800"/>
              <a:buChar char="●"/>
            </a:pPr>
            <a:r>
              <a:rPr b="1" lang="en" sz="1800">
                <a:latin typeface="Times New Roman"/>
                <a:ea typeface="Times New Roman"/>
                <a:cs typeface="Times New Roman"/>
                <a:sym typeface="Times New Roman"/>
              </a:rPr>
              <a:t>Groupthink Risk:</a:t>
            </a:r>
            <a:r>
              <a:rPr lang="en" sz="1800">
                <a:latin typeface="Times New Roman"/>
                <a:ea typeface="Times New Roman"/>
                <a:cs typeface="Times New Roman"/>
                <a:sym typeface="Times New Roman"/>
              </a:rPr>
              <a:t> May lead to conformity.</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Char char="●"/>
            </a:pPr>
            <a:r>
              <a:rPr b="1" lang="en" sz="1800">
                <a:latin typeface="Times New Roman"/>
                <a:ea typeface="Times New Roman"/>
                <a:cs typeface="Times New Roman"/>
                <a:sym typeface="Times New Roman"/>
              </a:rPr>
              <a:t>Limited Voting Power:</a:t>
            </a:r>
            <a:r>
              <a:rPr lang="en" sz="1800">
                <a:latin typeface="Times New Roman"/>
                <a:ea typeface="Times New Roman"/>
                <a:cs typeface="Times New Roman"/>
                <a:sym typeface="Times New Roman"/>
              </a:rPr>
              <a:t> Equal dots may not reflect expertise.</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Char char="●"/>
            </a:pPr>
            <a:r>
              <a:rPr b="1" lang="en" sz="1800">
                <a:latin typeface="Times New Roman"/>
                <a:ea typeface="Times New Roman"/>
                <a:cs typeface="Times New Roman"/>
                <a:sym typeface="Times New Roman"/>
              </a:rPr>
              <a:t>Potential for Manipulation:</a:t>
            </a:r>
            <a:r>
              <a:rPr lang="en" sz="1800">
                <a:latin typeface="Times New Roman"/>
                <a:ea typeface="Times New Roman"/>
                <a:cs typeface="Times New Roman"/>
                <a:sym typeface="Times New Roman"/>
              </a:rPr>
              <a:t> Risk of strategic voting.</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800">
              <a:latin typeface="Times New Roman"/>
              <a:ea typeface="Times New Roman"/>
              <a:cs typeface="Times New Roman"/>
              <a:sym typeface="Times New Roman"/>
            </a:endParaRPr>
          </a:p>
          <a:p>
            <a:pPr indent="0" lvl="0" marL="0" rtl="0" algn="l">
              <a:spcBef>
                <a:spcPts val="1200"/>
              </a:spcBef>
              <a:spcAft>
                <a:spcPts val="0"/>
              </a:spcAft>
              <a:buNone/>
            </a:pPr>
            <a:r>
              <a:t/>
            </a:r>
            <a:endParaRPr sz="2000">
              <a:solidFill>
                <a:schemeClr val="dk2"/>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T-Shirt sizing</a:t>
            </a:r>
            <a:endParaRPr/>
          </a:p>
        </p:txBody>
      </p:sp>
      <p:sp>
        <p:nvSpPr>
          <p:cNvPr id="113" name="Google Shape;113;p21"/>
          <p:cNvSpPr txBox="1"/>
          <p:nvPr/>
        </p:nvSpPr>
        <p:spPr>
          <a:xfrm>
            <a:off x="311700" y="2952225"/>
            <a:ext cx="85713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T-shirt Sizing is one of the Story points sizing technique to estimate user story usually used in agile projects.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Estimating time for T-shirt sizes can vary significantly depending on the team's experience, the complexity of the tasks, and the context of the project.</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