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7" roundtripDataSignature="AMtx7migpcJSCIQ4zj5ybqanuK6OzBk4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553194-2203-46B4-8EFB-CC0E21F498A6}">
  <a:tblStyle styleId="{39553194-2203-46B4-8EFB-CC0E21F498A6}"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847DF4BA-4887-404E-9832-EBAED360A49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9EEB127-9848-45CB-9C36-17B9DDBA1131}" styleName="Table_2">
    <a:wholeTbl>
      <a:tcTxStyle b="off" i="off">
        <a:font>
          <a:latin typeface="Trebuchet MS"/>
          <a:ea typeface="Trebuchet MS"/>
          <a:cs typeface="Trebuchet MS"/>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7" Type="http://customschemas.google.com/relationships/presentationmetadata" Target="meta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19ec7aeab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g319ec7aeab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72"/>
          <p:cNvGrpSpPr/>
          <p:nvPr/>
        </p:nvGrpSpPr>
        <p:grpSpPr>
          <a:xfrm>
            <a:off x="0" y="-8467"/>
            <a:ext cx="12192000" cy="6866467"/>
            <a:chOff x="0" y="-8467"/>
            <a:chExt cx="12192000" cy="6866467"/>
          </a:xfrm>
        </p:grpSpPr>
        <p:cxnSp>
          <p:nvCxnSpPr>
            <p:cNvPr id="28" name="Google Shape;28;p7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7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7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7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7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7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7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7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7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7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8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8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8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8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8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8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8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8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8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8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8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8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8" name="Google Shape;108;p8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8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8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8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8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8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8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8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8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8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8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8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8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23" name="Google Shape;123;p8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8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8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8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8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8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8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8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88"/>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8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8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8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8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8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8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8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8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0" name="Shape 160"/>
        <p:cNvGrpSpPr/>
        <p:nvPr/>
      </p:nvGrpSpPr>
      <p:grpSpPr>
        <a:xfrm>
          <a:off x="0" y="0"/>
          <a:ext cx="0" cy="0"/>
          <a:chOff x="0" y="0"/>
          <a:chExt cx="0" cy="0"/>
        </a:xfrm>
      </p:grpSpPr>
      <p:sp>
        <p:nvSpPr>
          <p:cNvPr id="161" name="Google Shape;161;p7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7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3" name="Google Shape;163;p7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7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7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7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7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2" name="Google Shape;52;p7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3" name="Google Shape;53;p7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4" name="Google Shape;54;p7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7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7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7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79"/>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9"/>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70" name="Google Shape;70;p7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8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0"/>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6" name="Google Shape;76;p80"/>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7" name="Google Shape;77;p8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8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8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8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8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2"/>
          <p:cNvSpPr/>
          <p:nvPr>
            <p:ph idx="2" type="pic"/>
          </p:nvPr>
        </p:nvSpPr>
        <p:spPr>
          <a:xfrm>
            <a:off x="677334" y="609600"/>
            <a:ext cx="8596668" cy="3845718"/>
          </a:xfrm>
          <a:prstGeom prst="rect">
            <a:avLst/>
          </a:prstGeom>
          <a:noFill/>
          <a:ln>
            <a:noFill/>
          </a:ln>
        </p:spPr>
      </p:sp>
      <p:sp>
        <p:nvSpPr>
          <p:cNvPr id="90" name="Google Shape;90;p8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8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8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71"/>
          <p:cNvGrpSpPr/>
          <p:nvPr/>
        </p:nvGrpSpPr>
        <p:grpSpPr>
          <a:xfrm>
            <a:off x="0" y="-8467"/>
            <a:ext cx="12192000" cy="6866467"/>
            <a:chOff x="0" y="-8467"/>
            <a:chExt cx="12192000" cy="6866467"/>
          </a:xfrm>
        </p:grpSpPr>
        <p:cxnSp>
          <p:nvCxnSpPr>
            <p:cNvPr id="11" name="Google Shape;11;p7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7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7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7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7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7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7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7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7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7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7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7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7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7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7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grpSp>
        <p:nvGrpSpPr>
          <p:cNvPr id="144" name="Google Shape;144;p74"/>
          <p:cNvGrpSpPr/>
          <p:nvPr/>
        </p:nvGrpSpPr>
        <p:grpSpPr>
          <a:xfrm>
            <a:off x="0" y="-8467"/>
            <a:ext cx="12192000" cy="6866467"/>
            <a:chOff x="0" y="-8467"/>
            <a:chExt cx="12192000" cy="6866467"/>
          </a:xfrm>
        </p:grpSpPr>
        <p:cxnSp>
          <p:nvCxnSpPr>
            <p:cNvPr id="145" name="Google Shape;145;p74"/>
            <p:cNvCxnSpPr/>
            <p:nvPr/>
          </p:nvCxnSpPr>
          <p:spPr>
            <a:xfrm>
              <a:off x="9371012" y="0"/>
              <a:ext cx="1219200" cy="6858000"/>
            </a:xfrm>
            <a:prstGeom prst="straightConnector1">
              <a:avLst/>
            </a:prstGeom>
            <a:noFill/>
            <a:ln cap="flat" cmpd="sng" w="9525">
              <a:solidFill>
                <a:schemeClr val="dk1"/>
              </a:solidFill>
              <a:prstDash val="solid"/>
              <a:round/>
              <a:headEnd len="sm" w="sm" type="none"/>
              <a:tailEnd len="sm" w="sm" type="none"/>
            </a:ln>
          </p:spPr>
        </p:cxnSp>
        <p:cxnSp>
          <p:nvCxnSpPr>
            <p:cNvPr id="146" name="Google Shape;146;p74"/>
            <p:cNvCxnSpPr/>
            <p:nvPr/>
          </p:nvCxnSpPr>
          <p:spPr>
            <a:xfrm flipH="1">
              <a:off x="7425267" y="3681413"/>
              <a:ext cx="4763558" cy="3176587"/>
            </a:xfrm>
            <a:prstGeom prst="straightConnector1">
              <a:avLst/>
            </a:prstGeom>
            <a:noFill/>
            <a:ln cap="flat" cmpd="sng" w="9525">
              <a:solidFill>
                <a:schemeClr val="dk1"/>
              </a:solidFill>
              <a:prstDash val="solid"/>
              <a:round/>
              <a:headEnd len="sm" w="sm" type="none"/>
              <a:tailEnd len="sm" w="sm" type="none"/>
            </a:ln>
          </p:spPr>
        </p:cxnSp>
        <p:sp>
          <p:nvSpPr>
            <p:cNvPr id="147" name="Google Shape;147;p7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8" name="Google Shape;148;p7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9" name="Google Shape;149;p7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51" name="Google Shape;151;p7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52" name="Google Shape;152;p7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3" name="Google Shape;153;p7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7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56" name="Google Shape;156;p7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57" name="Google Shape;157;p7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8" name="Google Shape;158;p7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9" name="Google Shape;159;p7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en.wikipedia.org/wiki/Flowchart" TargetMode="External"/><Relationship Id="rId4" Type="http://schemas.openxmlformats.org/officeDocument/2006/relationships/hyperlink" Target="https://en.wikipedia.org/wiki/Job_sharing" TargetMode="External"/><Relationship Id="rId5" Type="http://schemas.openxmlformats.org/officeDocument/2006/relationships/hyperlink" Target="https://en.wikipedia.org/wiki/Business_process" TargetMode="External"/><Relationship Id="rId6"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21.png"/><Relationship Id="rId5"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9.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2.png"/><Relationship Id="rId4" Type="http://schemas.openxmlformats.org/officeDocument/2006/relationships/image" Target="../media/image22.png"/><Relationship Id="rId5" Type="http://schemas.openxmlformats.org/officeDocument/2006/relationships/image" Target="../media/image29.png"/><Relationship Id="rId6"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3.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Object-modeling_technique" TargetMode="External"/><Relationship Id="rId4" Type="http://schemas.openxmlformats.org/officeDocument/2006/relationships/hyperlink" Target="https://en.wikipedia.org/wiki/James_Rumbaugh" TargetMode="External"/><Relationship Id="rId5" Type="http://schemas.openxmlformats.org/officeDocument/2006/relationships/hyperlink" Target="https://en.wikipedia.org/wiki/Grady_Booch" TargetMode="External"/><Relationship Id="rId6" Type="http://schemas.openxmlformats.org/officeDocument/2006/relationships/hyperlink" Target="https://en.wikipedia.org/wiki/Ada_(programming_language)" TargetMode="External"/><Relationship Id="rId7" Type="http://schemas.openxmlformats.org/officeDocument/2006/relationships/hyperlink" Target="https://en.wikipedia.org/wiki/Ivar_Jacobs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1"/>
          <p:cNvSpPr txBox="1"/>
          <p:nvPr>
            <p:ph type="ctrTitle"/>
          </p:nvPr>
        </p:nvSpPr>
        <p:spPr>
          <a:xfrm>
            <a:off x="677325" y="1282700"/>
            <a:ext cx="8862600" cy="3591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5400"/>
              <a:buFont typeface="Trebuchet MS"/>
              <a:buNone/>
            </a:pPr>
            <a:r>
              <a:rPr b="1" lang="en-US"/>
              <a:t>Unit 4 </a:t>
            </a:r>
            <a:r>
              <a:rPr b="1" lang="en-US"/>
              <a:t> </a:t>
            </a:r>
            <a:br>
              <a:rPr b="1" lang="en-US"/>
            </a:br>
            <a:r>
              <a:rPr b="1" lang="en-US"/>
              <a:t>Software Design </a:t>
            </a:r>
            <a:endParaRPr/>
          </a:p>
        </p:txBody>
      </p:sp>
      <p:sp>
        <p:nvSpPr>
          <p:cNvPr id="171" name="Google Shape;171;p1"/>
          <p:cNvSpPr txBox="1"/>
          <p:nvPr>
            <p:ph idx="1" type="subTitle"/>
          </p:nvPr>
        </p:nvSpPr>
        <p:spPr>
          <a:xfrm>
            <a:off x="7821120" y="2510119"/>
            <a:ext cx="3602567" cy="18292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440"/>
              <a:buNone/>
            </a:pPr>
            <a:r>
              <a:rPr lang="en-US">
                <a:solidFill>
                  <a:srgbClr val="FFFFFF"/>
                </a:solidFill>
              </a:rPr>
              <a:t>By</a:t>
            </a:r>
            <a:endParaRPr/>
          </a:p>
          <a:p>
            <a:pPr indent="0" lvl="0" marL="0" rtl="0" algn="l">
              <a:spcBef>
                <a:spcPts val="1000"/>
              </a:spcBef>
              <a:spcAft>
                <a:spcPts val="0"/>
              </a:spcAft>
              <a:buSzPts val="1440"/>
              <a:buNone/>
            </a:pPr>
            <a:r>
              <a:rPr lang="en-US">
                <a:solidFill>
                  <a:srgbClr val="FFFFFF"/>
                </a:solidFill>
              </a:rPr>
              <a:t>Nikhita Mangaonkar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39" name="Google Shape;23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240" name="Google Shape;240;p10"/>
          <p:cNvCxnSpPr/>
          <p:nvPr/>
        </p:nvCxnSpPr>
        <p:spPr>
          <a:xfrm>
            <a:off x="5111313"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241" name="Google Shape;241;p10"/>
          <p:cNvCxnSpPr/>
          <p:nvPr/>
        </p:nvCxnSpPr>
        <p:spPr>
          <a:xfrm flipH="1">
            <a:off x="3290979"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242" name="Google Shape;242;p10"/>
          <p:cNvSpPr/>
          <p:nvPr/>
        </p:nvSpPr>
        <p:spPr>
          <a:xfrm>
            <a:off x="4482568"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43" name="Google Shape;243;p10"/>
          <p:cNvSpPr/>
          <p:nvPr/>
        </p:nvSpPr>
        <p:spPr>
          <a:xfrm>
            <a:off x="4904534"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44" name="Google Shape;244;p10"/>
          <p:cNvSpPr/>
          <p:nvPr/>
        </p:nvSpPr>
        <p:spPr>
          <a:xfrm>
            <a:off x="4233425"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p:nvPr/>
        </p:nvSpPr>
        <p:spPr>
          <a:xfrm>
            <a:off x="4635592"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46" name="Google Shape;246;p10"/>
          <p:cNvSpPr/>
          <p:nvPr/>
        </p:nvSpPr>
        <p:spPr>
          <a:xfrm>
            <a:off x="5672758"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6197631" y="-8467"/>
            <a:ext cx="5994369" cy="6866467"/>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48" name="Google Shape;248;p10"/>
          <p:cNvSpPr txBox="1"/>
          <p:nvPr>
            <p:ph type="title"/>
          </p:nvPr>
        </p:nvSpPr>
        <p:spPr>
          <a:xfrm>
            <a:off x="7181723" y="609600"/>
            <a:ext cx="4512989" cy="222773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Trebuchet MS"/>
              <a:buNone/>
            </a:pPr>
            <a:r>
              <a:rPr b="1" lang="en-US">
                <a:solidFill>
                  <a:srgbClr val="FFFFFF"/>
                </a:solidFill>
              </a:rPr>
              <a:t>Polling Service  </a:t>
            </a:r>
            <a:endParaRPr b="1">
              <a:solidFill>
                <a:srgbClr val="FFFFFF"/>
              </a:solidFill>
            </a:endParaRPr>
          </a:p>
        </p:txBody>
      </p:sp>
      <p:sp>
        <p:nvSpPr>
          <p:cNvPr id="249" name="Google Shape;249;p10"/>
          <p:cNvSpPr txBox="1"/>
          <p:nvPr>
            <p:ph idx="1" type="body"/>
          </p:nvPr>
        </p:nvSpPr>
        <p:spPr>
          <a:xfrm>
            <a:off x="7181725" y="2837329"/>
            <a:ext cx="4512988" cy="33179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solidFill>
                  <a:srgbClr val="FFFFFF"/>
                </a:solidFill>
              </a:rPr>
              <a:t>Who is an Actor? -A user or outside system that interacts with the system being designed in order to obtain some value from that interaction</a:t>
            </a:r>
            <a:endParaRPr/>
          </a:p>
          <a:p>
            <a:pPr indent="-342900" lvl="0" marL="342900" rtl="0" algn="l">
              <a:spcBef>
                <a:spcPts val="1000"/>
              </a:spcBef>
              <a:spcAft>
                <a:spcPts val="0"/>
              </a:spcAft>
              <a:buSzPts val="1440"/>
              <a:buChar char="►"/>
            </a:pPr>
            <a:r>
              <a:rPr b="1" lang="en-US">
                <a:solidFill>
                  <a:srgbClr val="FFFFFF"/>
                </a:solidFill>
              </a:rPr>
              <a:t>ACTOR </a:t>
            </a:r>
            <a:endParaRPr b="1">
              <a:solidFill>
                <a:srgbClr val="FFFFFF"/>
              </a:solidFill>
            </a:endParaRPr>
          </a:p>
        </p:txBody>
      </p:sp>
      <p:grpSp>
        <p:nvGrpSpPr>
          <p:cNvPr id="250" name="Google Shape;250;p10"/>
          <p:cNvGrpSpPr/>
          <p:nvPr/>
        </p:nvGrpSpPr>
        <p:grpSpPr>
          <a:xfrm>
            <a:off x="1687780" y="1168400"/>
            <a:ext cx="1996896" cy="4610101"/>
            <a:chOff x="4254" y="2630"/>
            <a:chExt cx="528" cy="1219"/>
          </a:xfrm>
        </p:grpSpPr>
        <p:cxnSp>
          <p:nvCxnSpPr>
            <p:cNvPr id="251" name="Google Shape;251;p10"/>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52" name="Google Shape;252;p10"/>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53" name="Google Shape;253;p10"/>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54" name="Google Shape;254;p10"/>
            <p:cNvCxnSpPr/>
            <p:nvPr/>
          </p:nvCxnSpPr>
          <p:spPr>
            <a:xfrm flipH="1">
              <a:off x="4254" y="3634"/>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55" name="Google Shape;255;p10"/>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 calcmode="lin" valueType="num">
                                      <p:cBhvr additive="base">
                                        <p:cTn dur="500"/>
                                        <p:tgtEl>
                                          <p:spTgt spid="24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 calcmode="lin" valueType="num">
                                      <p:cBhvr additive="base">
                                        <p:cTn dur="500"/>
                                        <p:tgtEl>
                                          <p:spTgt spid="24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1"/>
          <p:cNvSpPr txBox="1"/>
          <p:nvPr>
            <p:ph type="title"/>
          </p:nvPr>
        </p:nvSpPr>
        <p:spPr>
          <a:xfrm>
            <a:off x="2566989" y="1027114"/>
            <a:ext cx="7024687" cy="74612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b="1" lang="en-US"/>
              <a:t>Polling Service  </a:t>
            </a:r>
            <a:endParaRPr/>
          </a:p>
        </p:txBody>
      </p:sp>
      <p:sp>
        <p:nvSpPr>
          <p:cNvPr id="261" name="Google Shape;261;p11"/>
          <p:cNvSpPr txBox="1"/>
          <p:nvPr>
            <p:ph idx="1" type="body"/>
          </p:nvPr>
        </p:nvSpPr>
        <p:spPr>
          <a:xfrm>
            <a:off x="2566989" y="2133600"/>
            <a:ext cx="6777037" cy="431958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a:t>
            </a:r>
            <a:r>
              <a:rPr b="1" lang="en-US"/>
              <a:t>use case</a:t>
            </a:r>
            <a:r>
              <a:rPr lang="en-US"/>
              <a:t> is a summary of scenarios for a single task or goal </a:t>
            </a:r>
            <a:endParaRPr/>
          </a:p>
          <a:p>
            <a:pPr indent="-342900" lvl="0" marL="342900" rtl="0" algn="l">
              <a:spcBef>
                <a:spcPts val="1000"/>
              </a:spcBef>
              <a:spcAft>
                <a:spcPts val="0"/>
              </a:spcAft>
              <a:buSzPts val="1440"/>
              <a:buChar char="►"/>
            </a:pPr>
            <a:r>
              <a:rPr b="1" lang="en-US">
                <a:solidFill>
                  <a:srgbClr val="FF0000"/>
                </a:solidFill>
              </a:rPr>
              <a:t>USE CASE (FUNCTIONALITY) </a:t>
            </a:r>
            <a:endParaRPr/>
          </a:p>
          <a:p>
            <a:pPr indent="-251459" lvl="0" marL="342900" rtl="0" algn="l">
              <a:spcBef>
                <a:spcPts val="1000"/>
              </a:spcBef>
              <a:spcAft>
                <a:spcPts val="0"/>
              </a:spcAft>
              <a:buSzPts val="1440"/>
              <a:buNone/>
            </a:pPr>
            <a:r>
              <a:t/>
            </a:r>
            <a:endParaRPr b="1">
              <a:solidFill>
                <a:srgbClr val="FF0000"/>
              </a:solidFill>
            </a:endParaRPr>
          </a:p>
        </p:txBody>
      </p:sp>
      <p:sp>
        <p:nvSpPr>
          <p:cNvPr id="262" name="Google Shape;262;p11"/>
          <p:cNvSpPr/>
          <p:nvPr/>
        </p:nvSpPr>
        <p:spPr>
          <a:xfrm>
            <a:off x="6240464" y="4005263"/>
            <a:ext cx="2879725" cy="1223962"/>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rPr b="0" i="0" lang="en-US" sz="1800" u="none" cap="none" strike="noStrike">
                <a:solidFill>
                  <a:schemeClr val="lt1"/>
                </a:solidFill>
                <a:latin typeface="Trebuchet MS"/>
                <a:ea typeface="Trebuchet MS"/>
                <a:cs typeface="Trebuchet MS"/>
                <a:sym typeface="Trebuchet MS"/>
              </a:rPr>
              <a:t>Create Poll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 calcmode="lin" valueType="num">
                                      <p:cBhvr additive="base">
                                        <p:cTn dur="500"/>
                                        <p:tgtEl>
                                          <p:spTgt spid="26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 calcmode="lin" valueType="num">
                                      <p:cBhvr additive="base">
                                        <p:cTn dur="500"/>
                                        <p:tgtEl>
                                          <p:spTgt spid="26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 calcmode="lin" valueType="num">
                                      <p:cBhvr additive="base">
                                        <p:cTn dur="500"/>
                                        <p:tgtEl>
                                          <p:spTgt spid="26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2"/>
          <p:cNvSpPr txBox="1"/>
          <p:nvPr>
            <p:ph type="title"/>
          </p:nvPr>
        </p:nvSpPr>
        <p:spPr>
          <a:xfrm>
            <a:off x="2566989" y="1027114"/>
            <a:ext cx="7024687" cy="74612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b="1" lang="en-US"/>
              <a:t>Polling Service  </a:t>
            </a:r>
            <a:endParaRPr/>
          </a:p>
        </p:txBody>
      </p:sp>
      <p:sp>
        <p:nvSpPr>
          <p:cNvPr id="268" name="Google Shape;268;p12"/>
          <p:cNvSpPr txBox="1"/>
          <p:nvPr>
            <p:ph idx="1" type="body"/>
          </p:nvPr>
        </p:nvSpPr>
        <p:spPr>
          <a:xfrm>
            <a:off x="2566989" y="2133600"/>
            <a:ext cx="6777037" cy="4319588"/>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SzPts val="2240"/>
              <a:buChar char="►"/>
            </a:pPr>
            <a:r>
              <a:rPr lang="en-US" sz="2800"/>
              <a:t>Represents the inclusion of the functionality of one use case within another </a:t>
            </a:r>
            <a:endParaRPr/>
          </a:p>
          <a:p>
            <a:pPr indent="-342900" lvl="0" marL="342900" rtl="0" algn="l">
              <a:spcBef>
                <a:spcPts val="1000"/>
              </a:spcBef>
              <a:spcAft>
                <a:spcPts val="0"/>
              </a:spcAft>
              <a:buSzPts val="1440"/>
              <a:buChar char="►"/>
            </a:pPr>
            <a:r>
              <a:rPr b="1" lang="en-US">
                <a:solidFill>
                  <a:srgbClr val="FF0000"/>
                </a:solidFill>
              </a:rPr>
              <a:t>INCLUDE RELATIONSHIP</a:t>
            </a:r>
            <a:endParaRPr/>
          </a:p>
        </p:txBody>
      </p:sp>
      <p:sp>
        <p:nvSpPr>
          <p:cNvPr id="269" name="Google Shape;269;p12"/>
          <p:cNvSpPr/>
          <p:nvPr/>
        </p:nvSpPr>
        <p:spPr>
          <a:xfrm>
            <a:off x="3359150" y="3860800"/>
            <a:ext cx="2520950" cy="1081088"/>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rPr b="0" i="0" lang="en-US" sz="1800" u="none" cap="none" strike="noStrike">
                <a:solidFill>
                  <a:schemeClr val="lt1"/>
                </a:solidFill>
                <a:latin typeface="Trebuchet MS"/>
                <a:ea typeface="Trebuchet MS"/>
                <a:cs typeface="Trebuchet MS"/>
                <a:sym typeface="Trebuchet MS"/>
              </a:rPr>
              <a:t>Create Poll</a:t>
            </a:r>
            <a:endParaRPr/>
          </a:p>
        </p:txBody>
      </p:sp>
      <p:sp>
        <p:nvSpPr>
          <p:cNvPr id="270" name="Google Shape;270;p12"/>
          <p:cNvSpPr/>
          <p:nvPr/>
        </p:nvSpPr>
        <p:spPr>
          <a:xfrm>
            <a:off x="6816726" y="4797425"/>
            <a:ext cx="2303463" cy="1079500"/>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rPr b="0" i="0" lang="en-US" sz="1800" u="none" cap="none" strike="noStrike">
                <a:solidFill>
                  <a:schemeClr val="lt1"/>
                </a:solidFill>
                <a:latin typeface="Trebuchet MS"/>
                <a:ea typeface="Trebuchet MS"/>
                <a:cs typeface="Trebuchet MS"/>
                <a:sym typeface="Trebuchet MS"/>
              </a:rPr>
              <a:t>Add Questions</a:t>
            </a:r>
            <a:endParaRPr/>
          </a:p>
        </p:txBody>
      </p:sp>
      <p:cxnSp>
        <p:nvCxnSpPr>
          <p:cNvPr id="271" name="Google Shape;271;p12"/>
          <p:cNvCxnSpPr>
            <a:endCxn id="270" idx="1"/>
          </p:cNvCxnSpPr>
          <p:nvPr/>
        </p:nvCxnSpPr>
        <p:spPr>
          <a:xfrm>
            <a:off x="5880860" y="4401414"/>
            <a:ext cx="1273200" cy="554100"/>
          </a:xfrm>
          <a:prstGeom prst="straightConnector1">
            <a:avLst/>
          </a:prstGeom>
          <a:noFill/>
          <a:ln cap="rnd" cmpd="sng" w="12700">
            <a:solidFill>
              <a:schemeClr val="accent1"/>
            </a:solidFill>
            <a:prstDash val="solid"/>
            <a:round/>
            <a:headEnd len="sm" w="sm" type="none"/>
            <a:tailEnd len="med" w="med" type="stealth"/>
          </a:ln>
        </p:spPr>
      </p:cxnSp>
      <p:sp>
        <p:nvSpPr>
          <p:cNvPr id="272" name="Google Shape;272;p12"/>
          <p:cNvSpPr txBox="1"/>
          <p:nvPr/>
        </p:nvSpPr>
        <p:spPr>
          <a:xfrm>
            <a:off x="6240463" y="4400550"/>
            <a:ext cx="12954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include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 calcmode="lin" valueType="num">
                                      <p:cBhvr additive="base">
                                        <p:cTn dur="500"/>
                                        <p:tgtEl>
                                          <p:spTgt spid="26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 calcmode="lin" valueType="num">
                                      <p:cBhvr additive="base">
                                        <p:cTn dur="500"/>
                                        <p:tgtEl>
                                          <p:spTgt spid="26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2566989" y="1027114"/>
            <a:ext cx="7024687" cy="74612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b="1" lang="en-US"/>
              <a:t>Polling Service  </a:t>
            </a:r>
            <a:endParaRPr/>
          </a:p>
        </p:txBody>
      </p:sp>
      <p:sp>
        <p:nvSpPr>
          <p:cNvPr id="278" name="Google Shape;278;p13"/>
          <p:cNvSpPr txBox="1"/>
          <p:nvPr>
            <p:ph idx="1" type="body"/>
          </p:nvPr>
        </p:nvSpPr>
        <p:spPr>
          <a:xfrm>
            <a:off x="2566989" y="2133600"/>
            <a:ext cx="6777037" cy="4319588"/>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SzPts val="2240"/>
              <a:buChar char="►"/>
            </a:pPr>
            <a:r>
              <a:rPr lang="en-US" sz="2800"/>
              <a:t>Represents the extension of the use case to include optional functionality </a:t>
            </a:r>
            <a:endParaRPr/>
          </a:p>
          <a:p>
            <a:pPr indent="-342900" lvl="0" marL="342900" rtl="0" algn="l">
              <a:spcBef>
                <a:spcPts val="1000"/>
              </a:spcBef>
              <a:spcAft>
                <a:spcPts val="0"/>
              </a:spcAft>
              <a:buSzPts val="1440"/>
              <a:buChar char="►"/>
            </a:pPr>
            <a:r>
              <a:rPr b="1" lang="en-US">
                <a:solidFill>
                  <a:srgbClr val="FF0000"/>
                </a:solidFill>
              </a:rPr>
              <a:t>EXTEND RELATIONSHIP</a:t>
            </a:r>
            <a:endParaRPr/>
          </a:p>
        </p:txBody>
      </p:sp>
      <p:sp>
        <p:nvSpPr>
          <p:cNvPr id="279" name="Google Shape;279;p13"/>
          <p:cNvSpPr/>
          <p:nvPr/>
        </p:nvSpPr>
        <p:spPr>
          <a:xfrm>
            <a:off x="3359150" y="3860800"/>
            <a:ext cx="2520950" cy="1081088"/>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rPr b="0" i="0" lang="en-US" sz="1800" u="none" cap="none" strike="noStrike">
                <a:solidFill>
                  <a:schemeClr val="lt1"/>
                </a:solidFill>
                <a:latin typeface="Trebuchet MS"/>
                <a:ea typeface="Trebuchet MS"/>
                <a:cs typeface="Trebuchet MS"/>
                <a:sym typeface="Trebuchet MS"/>
              </a:rPr>
              <a:t>Registered User</a:t>
            </a:r>
            <a:endParaRPr/>
          </a:p>
        </p:txBody>
      </p:sp>
      <p:sp>
        <p:nvSpPr>
          <p:cNvPr id="280" name="Google Shape;280;p13"/>
          <p:cNvSpPr/>
          <p:nvPr/>
        </p:nvSpPr>
        <p:spPr>
          <a:xfrm>
            <a:off x="6816726" y="4797425"/>
            <a:ext cx="2303463" cy="1079500"/>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rPr b="0" i="0" lang="en-US" sz="1800" u="none" cap="none" strike="noStrike">
                <a:solidFill>
                  <a:schemeClr val="lt1"/>
                </a:solidFill>
                <a:latin typeface="Trebuchet MS"/>
                <a:ea typeface="Trebuchet MS"/>
                <a:cs typeface="Trebuchet MS"/>
                <a:sym typeface="Trebuchet MS"/>
              </a:rPr>
              <a:t>poll</a:t>
            </a:r>
            <a:endParaRPr/>
          </a:p>
        </p:txBody>
      </p:sp>
      <p:cxnSp>
        <p:nvCxnSpPr>
          <p:cNvPr id="281" name="Google Shape;281;p13"/>
          <p:cNvCxnSpPr/>
          <p:nvPr/>
        </p:nvCxnSpPr>
        <p:spPr>
          <a:xfrm rot="10800000">
            <a:off x="5664201" y="4770438"/>
            <a:ext cx="1376363" cy="806450"/>
          </a:xfrm>
          <a:prstGeom prst="straightConnector1">
            <a:avLst/>
          </a:prstGeom>
          <a:noFill/>
          <a:ln cap="rnd" cmpd="sng" w="12700">
            <a:solidFill>
              <a:schemeClr val="accent1"/>
            </a:solidFill>
            <a:prstDash val="solid"/>
            <a:round/>
            <a:headEnd len="sm" w="sm" type="none"/>
            <a:tailEnd len="med" w="med" type="stealth"/>
          </a:ln>
        </p:spPr>
      </p:cxnSp>
      <p:sp>
        <p:nvSpPr>
          <p:cNvPr id="282" name="Google Shape;282;p13"/>
          <p:cNvSpPr txBox="1"/>
          <p:nvPr/>
        </p:nvSpPr>
        <p:spPr>
          <a:xfrm>
            <a:off x="6240463" y="4400550"/>
            <a:ext cx="1295400" cy="369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extend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 calcmode="lin" valueType="num">
                                      <p:cBhvr additive="base">
                                        <p:cTn dur="500"/>
                                        <p:tgtEl>
                                          <p:spTgt spid="2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 calcmode="lin" valueType="num">
                                      <p:cBhvr additive="base">
                                        <p:cTn dur="500"/>
                                        <p:tgtEl>
                                          <p:spTgt spid="2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txBox="1"/>
          <p:nvPr>
            <p:ph type="title"/>
          </p:nvPr>
        </p:nvSpPr>
        <p:spPr>
          <a:xfrm>
            <a:off x="2566989" y="1027114"/>
            <a:ext cx="7024687" cy="74612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b="1" lang="en-US"/>
              <a:t>Polling Service  </a:t>
            </a:r>
            <a:endParaRPr/>
          </a:p>
        </p:txBody>
      </p:sp>
      <p:sp>
        <p:nvSpPr>
          <p:cNvPr id="288" name="Google Shape;288;p14"/>
          <p:cNvSpPr txBox="1"/>
          <p:nvPr>
            <p:ph idx="1" type="body"/>
          </p:nvPr>
        </p:nvSpPr>
        <p:spPr>
          <a:xfrm>
            <a:off x="2566988" y="2133600"/>
            <a:ext cx="7561262" cy="4724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560"/>
              <a:buChar char="►"/>
            </a:pPr>
            <a:r>
              <a:rPr lang="en-US" sz="3200"/>
              <a:t>Generalization Relationship</a:t>
            </a:r>
            <a:endParaRPr/>
          </a:p>
          <a:p>
            <a:pPr indent="-285750" lvl="1" marL="742950" rtl="0" algn="l">
              <a:spcBef>
                <a:spcPts val="1000"/>
              </a:spcBef>
              <a:spcAft>
                <a:spcPts val="0"/>
              </a:spcAft>
              <a:buSzPts val="2240"/>
              <a:buChar char="►"/>
            </a:pPr>
            <a:r>
              <a:rPr lang="en-US" sz="2800"/>
              <a:t>Represented by a line and a hollow arrow</a:t>
            </a:r>
            <a:endParaRPr/>
          </a:p>
          <a:p>
            <a:pPr indent="-228600" lvl="2" marL="1143000" rtl="0" algn="l">
              <a:spcBef>
                <a:spcPts val="1000"/>
              </a:spcBef>
              <a:spcAft>
                <a:spcPts val="0"/>
              </a:spcAft>
              <a:buSzPts val="1680"/>
              <a:buChar char="►"/>
            </a:pPr>
            <a:r>
              <a:rPr lang="en-US" sz="2100"/>
              <a:t>From child to parent         </a:t>
            </a:r>
            <a:endParaRPr/>
          </a:p>
        </p:txBody>
      </p:sp>
      <p:cxnSp>
        <p:nvCxnSpPr>
          <p:cNvPr id="289" name="Google Shape;289;p14"/>
          <p:cNvCxnSpPr/>
          <p:nvPr/>
        </p:nvCxnSpPr>
        <p:spPr>
          <a:xfrm rot="10800000">
            <a:off x="8170864" y="4448175"/>
            <a:ext cx="1165225" cy="681038"/>
          </a:xfrm>
          <a:prstGeom prst="straightConnector1">
            <a:avLst/>
          </a:prstGeom>
          <a:noFill/>
          <a:ln cap="rnd" cmpd="sng" w="12700">
            <a:solidFill>
              <a:schemeClr val="accent1"/>
            </a:solidFill>
            <a:prstDash val="solid"/>
            <a:round/>
            <a:headEnd len="sm" w="sm" type="none"/>
            <a:tailEnd len="med" w="med" type="stealth"/>
          </a:ln>
        </p:spPr>
      </p:cxnSp>
      <p:grpSp>
        <p:nvGrpSpPr>
          <p:cNvPr id="290" name="Google Shape;290;p14"/>
          <p:cNvGrpSpPr/>
          <p:nvPr/>
        </p:nvGrpSpPr>
        <p:grpSpPr>
          <a:xfrm>
            <a:off x="5908675" y="4702175"/>
            <a:ext cx="838200" cy="1270000"/>
            <a:chOff x="4254" y="2630"/>
            <a:chExt cx="528" cy="1219"/>
          </a:xfrm>
        </p:grpSpPr>
        <p:cxnSp>
          <p:nvCxnSpPr>
            <p:cNvPr id="291" name="Google Shape;291;p14"/>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92" name="Google Shape;292;p14"/>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93" name="Google Shape;293;p14"/>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94" name="Google Shape;294;p14"/>
            <p:cNvCxnSpPr/>
            <p:nvPr/>
          </p:nvCxnSpPr>
          <p:spPr>
            <a:xfrm flipH="1">
              <a:off x="4254" y="3634"/>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95" name="Google Shape;295;p14"/>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cxnSp>
        <p:nvCxnSpPr>
          <p:cNvPr id="296" name="Google Shape;296;p14"/>
          <p:cNvCxnSpPr/>
          <p:nvPr/>
        </p:nvCxnSpPr>
        <p:spPr>
          <a:xfrm flipH="1" rot="10800000">
            <a:off x="6746875" y="4572001"/>
            <a:ext cx="1219200" cy="557213"/>
          </a:xfrm>
          <a:prstGeom prst="straightConnector1">
            <a:avLst/>
          </a:prstGeom>
          <a:noFill/>
          <a:ln cap="rnd" cmpd="sng" w="12700">
            <a:solidFill>
              <a:schemeClr val="accent1"/>
            </a:solidFill>
            <a:prstDash val="solid"/>
            <a:round/>
            <a:headEnd len="sm" w="sm" type="none"/>
            <a:tailEnd len="med" w="med" type="stealth"/>
          </a:ln>
        </p:spPr>
      </p:cxnSp>
      <p:grpSp>
        <p:nvGrpSpPr>
          <p:cNvPr id="297" name="Google Shape;297;p14"/>
          <p:cNvGrpSpPr/>
          <p:nvPr/>
        </p:nvGrpSpPr>
        <p:grpSpPr>
          <a:xfrm>
            <a:off x="7974013" y="3390900"/>
            <a:ext cx="838200" cy="1270000"/>
            <a:chOff x="4254" y="2630"/>
            <a:chExt cx="528" cy="1219"/>
          </a:xfrm>
        </p:grpSpPr>
        <p:cxnSp>
          <p:nvCxnSpPr>
            <p:cNvPr id="298" name="Google Shape;298;p14"/>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99" name="Google Shape;299;p14"/>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00" name="Google Shape;300;p14"/>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301" name="Google Shape;301;p14"/>
            <p:cNvCxnSpPr/>
            <p:nvPr/>
          </p:nvCxnSpPr>
          <p:spPr>
            <a:xfrm flipH="1">
              <a:off x="4254" y="3634"/>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302" name="Google Shape;302;p14"/>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303" name="Google Shape;303;p14"/>
          <p:cNvGrpSpPr/>
          <p:nvPr/>
        </p:nvGrpSpPr>
        <p:grpSpPr>
          <a:xfrm>
            <a:off x="9191625" y="4851400"/>
            <a:ext cx="838200" cy="1270000"/>
            <a:chOff x="4254" y="2630"/>
            <a:chExt cx="528" cy="1219"/>
          </a:xfrm>
        </p:grpSpPr>
        <p:cxnSp>
          <p:nvCxnSpPr>
            <p:cNvPr id="304" name="Google Shape;304;p14"/>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305" name="Google Shape;305;p14"/>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06" name="Google Shape;306;p14"/>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307" name="Google Shape;307;p14"/>
            <p:cNvCxnSpPr/>
            <p:nvPr/>
          </p:nvCxnSpPr>
          <p:spPr>
            <a:xfrm flipH="1">
              <a:off x="4254" y="3634"/>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308" name="Google Shape;308;p14"/>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309" name="Google Shape;309;p14"/>
          <p:cNvSpPr txBox="1"/>
          <p:nvPr/>
        </p:nvSpPr>
        <p:spPr>
          <a:xfrm>
            <a:off x="4583113" y="4437064"/>
            <a:ext cx="1477962" cy="369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Old student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 calcmode="lin" valueType="num">
                                      <p:cBhvr additive="base">
                                        <p:cTn dur="500"/>
                                        <p:tgtEl>
                                          <p:spTgt spid="28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 calcmode="lin" valueType="num">
                                      <p:cBhvr additive="base">
                                        <p:cTn dur="500"/>
                                        <p:tgtEl>
                                          <p:spTgt spid="28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 calcmode="lin" valueType="num">
                                      <p:cBhvr additive="base">
                                        <p:cTn dur="500"/>
                                        <p:tgtEl>
                                          <p:spTgt spid="28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15"/>
          <p:cNvSpPr txBox="1"/>
          <p:nvPr>
            <p:ph type="title"/>
          </p:nvPr>
        </p:nvSpPr>
        <p:spPr>
          <a:xfrm>
            <a:off x="1043950" y="1179151"/>
            <a:ext cx="3300646" cy="446388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Use Case Notations  </a:t>
            </a:r>
            <a:endParaRPr/>
          </a:p>
        </p:txBody>
      </p:sp>
      <p:sp>
        <p:nvSpPr>
          <p:cNvPr id="315" name="Google Shape;315;p15"/>
          <p:cNvSpPr txBox="1"/>
          <p:nvPr>
            <p:ph idx="1" type="body"/>
          </p:nvPr>
        </p:nvSpPr>
        <p:spPr>
          <a:xfrm>
            <a:off x="4978918" y="1109145"/>
            <a:ext cx="6341016" cy="4603900"/>
          </a:xfrm>
          <a:prstGeom prst="rect">
            <a:avLst/>
          </a:prstGeom>
          <a:noFill/>
          <a:ln>
            <a:noFill/>
          </a:ln>
        </p:spPr>
        <p:txBody>
          <a:bodyPr anchorCtr="0" anchor="ctr" bIns="45700" lIns="91425" spcFirstLastPara="1" rIns="91425" wrap="square" tIns="45700">
            <a:normAutofit/>
          </a:bodyPr>
          <a:lstStyle/>
          <a:p>
            <a:pPr indent="-251459" lvl="0" marL="342900" rtl="0" algn="l">
              <a:spcBef>
                <a:spcPts val="0"/>
              </a:spcBef>
              <a:spcAft>
                <a:spcPts val="0"/>
              </a:spcAft>
              <a:buSzPts val="1440"/>
              <a:buNone/>
            </a:pPr>
            <a:r>
              <a:t/>
            </a:r>
            <a:endParaRPr/>
          </a:p>
          <a:p>
            <a:pPr indent="-342900" lvl="0" marL="342900" rtl="0" algn="l">
              <a:spcBef>
                <a:spcPts val="1000"/>
              </a:spcBef>
              <a:spcAft>
                <a:spcPts val="0"/>
              </a:spcAft>
              <a:buSzPts val="1440"/>
              <a:buChar char="►"/>
            </a:pPr>
            <a:r>
              <a:rPr lang="en-US"/>
              <a:t>System boundary</a:t>
            </a:r>
            <a:endParaRPr/>
          </a:p>
          <a:p>
            <a:pPr indent="-342900" lvl="0" marL="342900" rtl="0" algn="l">
              <a:spcBef>
                <a:spcPts val="1000"/>
              </a:spcBef>
              <a:spcAft>
                <a:spcPts val="0"/>
              </a:spcAft>
              <a:buSzPts val="1440"/>
              <a:buChar char="►"/>
            </a:pPr>
            <a:r>
              <a:rPr lang="en-US"/>
              <a:t>Actor or Actors</a:t>
            </a:r>
            <a:endParaRPr/>
          </a:p>
          <a:p>
            <a:pPr indent="-342900" lvl="0" marL="342900" rtl="0" algn="l">
              <a:spcBef>
                <a:spcPts val="1000"/>
              </a:spcBef>
              <a:spcAft>
                <a:spcPts val="0"/>
              </a:spcAft>
              <a:buSzPts val="1440"/>
              <a:buChar char="►"/>
            </a:pPr>
            <a:r>
              <a:rPr lang="en-US"/>
              <a:t>Use case</a:t>
            </a:r>
            <a:endParaRPr/>
          </a:p>
          <a:p>
            <a:pPr indent="-342900" lvl="0" marL="342900" rtl="0" algn="l">
              <a:spcBef>
                <a:spcPts val="1000"/>
              </a:spcBef>
              <a:spcAft>
                <a:spcPts val="0"/>
              </a:spcAft>
              <a:buSzPts val="1440"/>
              <a:buChar char="►"/>
            </a:pPr>
            <a:r>
              <a:rPr lang="en-US"/>
              <a:t>Relationships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b="1" lang="en-US"/>
              <a:t>  Use Case</a:t>
            </a:r>
            <a:endParaRPr/>
          </a:p>
        </p:txBody>
      </p:sp>
      <p:sp>
        <p:nvSpPr>
          <p:cNvPr id="321" name="Google Shape;321;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1" marL="366713" rtl="0" algn="l">
              <a:spcBef>
                <a:spcPts val="0"/>
              </a:spcBef>
              <a:spcAft>
                <a:spcPts val="0"/>
              </a:spcAft>
              <a:buClr>
                <a:schemeClr val="lt1"/>
              </a:buClr>
              <a:buSzPts val="1280"/>
              <a:buNone/>
            </a:pPr>
            <a:r>
              <a:rPr lang="en-US">
                <a:latin typeface="Trebuchet MS"/>
                <a:ea typeface="Trebuchet MS"/>
                <a:cs typeface="Trebuchet MS"/>
                <a:sym typeface="Trebuchet MS"/>
              </a:rPr>
              <a:t>A formal way of representing  the activities that are performed by the users of the system</a:t>
            </a:r>
            <a:r>
              <a:rPr lang="en-US"/>
              <a:t>.</a:t>
            </a:r>
            <a:endParaRPr/>
          </a:p>
          <a:p>
            <a:pPr indent="0" lvl="1" marL="366713" rtl="0" algn="l">
              <a:spcBef>
                <a:spcPts val="1000"/>
              </a:spcBef>
              <a:spcAft>
                <a:spcPts val="0"/>
              </a:spcAft>
              <a:buClr>
                <a:schemeClr val="lt1"/>
              </a:buClr>
              <a:buSzPts val="1280"/>
              <a:buNone/>
            </a:pPr>
            <a:r>
              <a:rPr lang="en-US"/>
              <a:t>A </a:t>
            </a:r>
            <a:r>
              <a:rPr lang="en-US" u="sng"/>
              <a:t>scenario</a:t>
            </a:r>
            <a:r>
              <a:rPr lang="en-US"/>
              <a:t>-based technique in the UML</a:t>
            </a:r>
            <a:endParaRPr/>
          </a:p>
          <a:p>
            <a:pPr indent="0" lvl="1" marL="366713" rtl="0" algn="l">
              <a:spcBef>
                <a:spcPts val="1000"/>
              </a:spcBef>
              <a:spcAft>
                <a:spcPts val="0"/>
              </a:spcAft>
              <a:buClr>
                <a:schemeClr val="lt1"/>
              </a:buClr>
              <a:buSzPts val="1280"/>
              <a:buNone/>
            </a:pPr>
            <a:r>
              <a:rPr lang="en-US"/>
              <a:t>A sequence of actions a system performs that yields a valuable result for a particular actor.</a:t>
            </a:r>
            <a:endParaRPr/>
          </a:p>
          <a:p>
            <a:pPr indent="0" lvl="1" marL="366713" rtl="0" algn="l">
              <a:spcBef>
                <a:spcPts val="1000"/>
              </a:spcBef>
              <a:spcAft>
                <a:spcPts val="0"/>
              </a:spcAft>
              <a:buClr>
                <a:schemeClr val="lt1"/>
              </a:buClr>
              <a:buSzPts val="1280"/>
              <a:buNone/>
            </a:pPr>
            <a:r>
              <a:t/>
            </a:r>
            <a:endParaRPr>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 name="Shape 325"/>
        <p:cNvGrpSpPr/>
        <p:nvPr/>
      </p:nvGrpSpPr>
      <p:grpSpPr>
        <a:xfrm>
          <a:off x="0" y="0"/>
          <a:ext cx="0" cy="0"/>
          <a:chOff x="0" y="0"/>
          <a:chExt cx="0" cy="0"/>
        </a:xfrm>
      </p:grpSpPr>
      <p:sp>
        <p:nvSpPr>
          <p:cNvPr id="326" name="Google Shape;326;p17"/>
          <p:cNvSpPr txBox="1"/>
          <p:nvPr>
            <p:ph type="title"/>
          </p:nvPr>
        </p:nvSpPr>
        <p:spPr>
          <a:xfrm>
            <a:off x="1043950" y="1179151"/>
            <a:ext cx="3300646" cy="446388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Case study Courseware Management System</a:t>
            </a:r>
            <a:endParaRPr/>
          </a:p>
        </p:txBody>
      </p:sp>
      <p:sp>
        <p:nvSpPr>
          <p:cNvPr id="327" name="Google Shape;327;p17"/>
          <p:cNvSpPr txBox="1"/>
          <p:nvPr>
            <p:ph idx="1" type="body"/>
          </p:nvPr>
        </p:nvSpPr>
        <p:spPr>
          <a:xfrm>
            <a:off x="4978918" y="1109145"/>
            <a:ext cx="6341016" cy="4603900"/>
          </a:xfrm>
          <a:prstGeom prst="rect">
            <a:avLst/>
          </a:prstGeom>
          <a:noFill/>
          <a:ln>
            <a:noFill/>
          </a:ln>
        </p:spPr>
        <p:txBody>
          <a:bodyPr anchorCtr="0" anchor="ctr" bIns="45700" lIns="91425" spcFirstLastPara="1" rIns="91425" wrap="square" tIns="45700">
            <a:normAutofit/>
          </a:bodyPr>
          <a:lstStyle/>
          <a:p>
            <a:pPr indent="-342900" lvl="0" marL="342900" rtl="0" algn="l">
              <a:lnSpc>
                <a:spcPct val="90000"/>
              </a:lnSpc>
              <a:spcBef>
                <a:spcPts val="0"/>
              </a:spcBef>
              <a:spcAft>
                <a:spcPts val="0"/>
              </a:spcAft>
              <a:buSzPts val="1200"/>
              <a:buChar char="►"/>
            </a:pPr>
            <a:r>
              <a:rPr lang="en-US" sz="1500"/>
              <a:t>Construct the design element for a </a:t>
            </a:r>
            <a:r>
              <a:rPr b="1" lang="en-US" sz="1500"/>
              <a:t>course ware management system</a:t>
            </a:r>
            <a:r>
              <a:rPr lang="en-US" sz="1500"/>
              <a:t> that can be used to manage courses and classes for an organization that specialize in providing training.</a:t>
            </a:r>
            <a:endParaRPr/>
          </a:p>
          <a:p>
            <a:pPr indent="-342900" lvl="0" marL="342900" rtl="0" algn="l">
              <a:lnSpc>
                <a:spcPct val="90000"/>
              </a:lnSpc>
              <a:spcBef>
                <a:spcPts val="1000"/>
              </a:spcBef>
              <a:spcAft>
                <a:spcPts val="0"/>
              </a:spcAft>
              <a:buSzPts val="1200"/>
              <a:buChar char="►"/>
            </a:pPr>
            <a:r>
              <a:rPr lang="en-US" sz="1500"/>
              <a:t>The organization offers a variety of courses in variety of areas such as learning management techniques &amp; understanding different software languages and technologies.</a:t>
            </a:r>
            <a:endParaRPr/>
          </a:p>
          <a:p>
            <a:pPr indent="-342900" lvl="0" marL="342900" rtl="0" algn="l">
              <a:lnSpc>
                <a:spcPct val="90000"/>
              </a:lnSpc>
              <a:spcBef>
                <a:spcPts val="1000"/>
              </a:spcBef>
              <a:spcAft>
                <a:spcPts val="0"/>
              </a:spcAft>
              <a:buSzPts val="1200"/>
              <a:buChar char="►"/>
            </a:pPr>
            <a:r>
              <a:rPr lang="en-US" sz="1500"/>
              <a:t>Each course is made up of set of topics.</a:t>
            </a:r>
            <a:endParaRPr/>
          </a:p>
          <a:p>
            <a:pPr indent="-342900" lvl="0" marL="342900" rtl="0" algn="l">
              <a:lnSpc>
                <a:spcPct val="90000"/>
              </a:lnSpc>
              <a:spcBef>
                <a:spcPts val="1000"/>
              </a:spcBef>
              <a:spcAft>
                <a:spcPts val="0"/>
              </a:spcAft>
              <a:buSzPts val="1200"/>
              <a:buChar char="►"/>
            </a:pPr>
            <a:r>
              <a:rPr lang="en-US" sz="1500"/>
              <a:t>Tutors in the organization are assigned courses to teach according to the area that they are specialized in and their availability.</a:t>
            </a:r>
            <a:endParaRPr/>
          </a:p>
          <a:p>
            <a:pPr indent="-342900" lvl="0" marL="342900" rtl="0" algn="l">
              <a:lnSpc>
                <a:spcPct val="90000"/>
              </a:lnSpc>
              <a:spcBef>
                <a:spcPts val="1000"/>
              </a:spcBef>
              <a:spcAft>
                <a:spcPts val="0"/>
              </a:spcAft>
              <a:buSzPts val="1200"/>
              <a:buChar char="►"/>
            </a:pPr>
            <a:r>
              <a:rPr lang="en-US" sz="1500"/>
              <a:t>The organization publish and maintains a calendar of different courses and assign tutor every year</a:t>
            </a:r>
            <a:endParaRPr/>
          </a:p>
          <a:p>
            <a:pPr indent="-342900" lvl="0" marL="342900" rtl="0" algn="l">
              <a:lnSpc>
                <a:spcPct val="90000"/>
              </a:lnSpc>
              <a:spcBef>
                <a:spcPts val="1000"/>
              </a:spcBef>
              <a:spcAft>
                <a:spcPts val="0"/>
              </a:spcAft>
              <a:buSzPts val="1200"/>
              <a:buChar char="►"/>
            </a:pPr>
            <a:r>
              <a:rPr lang="en-US" sz="1500"/>
              <a:t>There is a group of course Administrator in the organization to manage the courses including course content, assign courses to tutor and define the course schedule.</a:t>
            </a:r>
            <a:endParaRPr/>
          </a:p>
          <a:p>
            <a:pPr indent="-342900" lvl="0" marL="342900" rtl="0" algn="l">
              <a:lnSpc>
                <a:spcPct val="90000"/>
              </a:lnSpc>
              <a:spcBef>
                <a:spcPts val="1000"/>
              </a:spcBef>
              <a:spcAft>
                <a:spcPts val="0"/>
              </a:spcAft>
              <a:buSzPts val="1200"/>
              <a:buChar char="►"/>
            </a:pPr>
            <a:r>
              <a:rPr lang="en-US" sz="1500"/>
              <a:t>The training organization aim to use the courseware management system to get a better control and visibility to the management of courses as also to streamline the process of generating and managing the schedule of the different courses.</a:t>
            </a:r>
            <a:endParaRPr/>
          </a:p>
          <a:p>
            <a:pPr indent="-381000" lvl="0" marL="457200" rtl="0" algn="l">
              <a:lnSpc>
                <a:spcPct val="90000"/>
              </a:lnSpc>
              <a:spcBef>
                <a:spcPts val="1000"/>
              </a:spcBef>
              <a:spcAft>
                <a:spcPts val="0"/>
              </a:spcAft>
              <a:buSzPts val="1200"/>
              <a:buNone/>
            </a:pPr>
            <a:r>
              <a:t/>
            </a:r>
            <a:endParaRPr i="1" sz="15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p18"/>
          <p:cNvSpPr txBox="1"/>
          <p:nvPr>
            <p:ph type="title"/>
          </p:nvPr>
        </p:nvSpPr>
        <p:spPr>
          <a:xfrm>
            <a:off x="1286933" y="609600"/>
            <a:ext cx="10197494" cy="10994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Case study Courseware Management System</a:t>
            </a:r>
            <a:endParaRPr/>
          </a:p>
        </p:txBody>
      </p:sp>
      <p:grpSp>
        <p:nvGrpSpPr>
          <p:cNvPr id="333" name="Google Shape;333;p18"/>
          <p:cNvGrpSpPr/>
          <p:nvPr/>
        </p:nvGrpSpPr>
        <p:grpSpPr>
          <a:xfrm>
            <a:off x="1291629" y="2628134"/>
            <a:ext cx="9448594" cy="2734299"/>
            <a:chOff x="4696" y="679591"/>
            <a:chExt cx="9448594" cy="2734299"/>
          </a:xfrm>
        </p:grpSpPr>
        <p:sp>
          <p:nvSpPr>
            <p:cNvPr id="334" name="Google Shape;334;p18"/>
            <p:cNvSpPr/>
            <p:nvPr/>
          </p:nvSpPr>
          <p:spPr>
            <a:xfrm>
              <a:off x="805424" y="981105"/>
              <a:ext cx="640582" cy="71"/>
            </a:xfrm>
            <a:prstGeom prst="rect">
              <a:avLst/>
            </a:prstGeom>
            <a:solidFill>
              <a:srgbClr val="CFDFCA">
                <a:alpha val="89803"/>
              </a:srgbClr>
            </a:solidFill>
            <a:ln cap="rnd" cmpd="sng" w="19050">
              <a:solidFill>
                <a:srgbClr val="CFDFC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1484442" y="927332"/>
              <a:ext cx="73667" cy="138365"/>
            </a:xfrm>
            <a:prstGeom prst="chevron">
              <a:avLst>
                <a:gd fmla="val 90000" name="adj"/>
              </a:avLst>
            </a:prstGeom>
            <a:solidFill>
              <a:srgbClr val="F5E6CB">
                <a:alpha val="89803"/>
              </a:srgbClr>
            </a:solidFill>
            <a:ln cap="rnd" cmpd="sng" w="19050">
              <a:solidFill>
                <a:srgbClr val="F5E6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423802" y="679591"/>
              <a:ext cx="603099" cy="603099"/>
            </a:xfrm>
            <a:prstGeom prst="ellipse">
              <a:avLst/>
            </a:prstGeom>
            <a:solidFill>
              <a:srgbClr val="52A01E"/>
            </a:solidFill>
            <a:ln cap="rnd" cmpd="sng" w="19050">
              <a:solidFill>
                <a:srgbClr val="52A0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txBox="1"/>
            <p:nvPr/>
          </p:nvSpPr>
          <p:spPr>
            <a:xfrm>
              <a:off x="512124" y="767913"/>
              <a:ext cx="426455" cy="426455"/>
            </a:xfrm>
            <a:prstGeom prst="rect">
              <a:avLst/>
            </a:prstGeom>
            <a:noFill/>
            <a:ln>
              <a:noFill/>
            </a:ln>
          </p:spPr>
          <p:txBody>
            <a:bodyPr anchorCtr="0" anchor="ctr" bIns="23400" lIns="23400" spcFirstLastPara="1" rIns="23400" wrap="square" tIns="23400">
              <a:noAutofit/>
            </a:bodyPr>
            <a:lstStyle/>
            <a:p>
              <a:pPr indent="0" lvl="0" marL="0" marR="0" rtl="0" algn="ctr">
                <a:lnSpc>
                  <a:spcPct val="9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1</a:t>
              </a:r>
              <a:endParaRPr/>
            </a:p>
          </p:txBody>
        </p:sp>
        <p:sp>
          <p:nvSpPr>
            <p:cNvPr id="338" name="Google Shape;338;p18"/>
            <p:cNvSpPr/>
            <p:nvPr/>
          </p:nvSpPr>
          <p:spPr>
            <a:xfrm>
              <a:off x="4696" y="1448290"/>
              <a:ext cx="1441311" cy="1965600"/>
            </a:xfrm>
            <a:prstGeom prst="upArrowCallout">
              <a:avLst>
                <a:gd fmla="val 50000" name="adj1"/>
                <a:gd fmla="val 20000" name="adj2"/>
                <a:gd fmla="val 20000" name="adj3"/>
                <a:gd fmla="val 100000" name="adj4"/>
              </a:avLst>
            </a:prstGeom>
            <a:solidFill>
              <a:srgbClr val="F6D2CB">
                <a:alpha val="89803"/>
              </a:srgbClr>
            </a:solidFill>
            <a:ln cap="rnd" cmpd="sng" w="19050">
              <a:solidFill>
                <a:srgbClr val="F6D2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txBox="1"/>
            <p:nvPr/>
          </p:nvSpPr>
          <p:spPr>
            <a:xfrm>
              <a:off x="4696" y="1736552"/>
              <a:ext cx="1441311" cy="1677338"/>
            </a:xfrm>
            <a:prstGeom prst="rect">
              <a:avLst/>
            </a:prstGeom>
            <a:noFill/>
            <a:ln>
              <a:noFill/>
            </a:ln>
          </p:spPr>
          <p:txBody>
            <a:bodyPr anchorCtr="0" anchor="t" bIns="165100" lIns="113675" spcFirstLastPara="1" rIns="113675" wrap="square" tIns="165100">
              <a:noAutofit/>
            </a:bodyPr>
            <a:lstStyle/>
            <a:p>
              <a:pPr indent="0" lvl="0" marL="0" marR="0" rtl="0" algn="l">
                <a:lnSpc>
                  <a:spcPct val="90000"/>
                </a:lnSpc>
                <a:spcBef>
                  <a:spcPts val="0"/>
                </a:spcBef>
                <a:spcAft>
                  <a:spcPts val="0"/>
                </a:spcAft>
                <a:buClr>
                  <a:schemeClr val="dk1"/>
                </a:buClr>
                <a:buSzPts val="1100"/>
                <a:buFont typeface="Trebuchet MS"/>
                <a:buNone/>
              </a:pPr>
              <a:r>
                <a:rPr b="0" i="0" lang="en-US" sz="1100" u="none" cap="none" strike="noStrike">
                  <a:solidFill>
                    <a:schemeClr val="dk1"/>
                  </a:solidFill>
                  <a:latin typeface="Trebuchet MS"/>
                  <a:ea typeface="Trebuchet MS"/>
                  <a:cs typeface="Trebuchet MS"/>
                  <a:sym typeface="Trebuchet MS"/>
                </a:rPr>
                <a:t>Identify the list of actors.</a:t>
              </a:r>
              <a:endParaRPr/>
            </a:p>
          </p:txBody>
        </p:sp>
        <p:sp>
          <p:nvSpPr>
            <p:cNvPr id="340" name="Google Shape;340;p18"/>
            <p:cNvSpPr/>
            <p:nvPr/>
          </p:nvSpPr>
          <p:spPr>
            <a:xfrm>
              <a:off x="1606153" y="981105"/>
              <a:ext cx="1441311" cy="71"/>
            </a:xfrm>
            <a:prstGeom prst="rect">
              <a:avLst/>
            </a:prstGeom>
            <a:solidFill>
              <a:srgbClr val="EACCCB">
                <a:alpha val="89803"/>
              </a:srgbClr>
            </a:solidFill>
            <a:ln cap="rnd" cmpd="sng" w="19050">
              <a:solidFill>
                <a:srgbClr val="EACC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a:off x="3085899" y="927332"/>
              <a:ext cx="73667" cy="138365"/>
            </a:xfrm>
            <a:prstGeom prst="chevron">
              <a:avLst>
                <a:gd fmla="val 90000" name="adj"/>
              </a:avLst>
            </a:prstGeom>
            <a:solidFill>
              <a:srgbClr val="DAD7D0">
                <a:alpha val="89803"/>
              </a:srgbClr>
            </a:solidFill>
            <a:ln cap="rnd" cmpd="sng" w="19050">
              <a:solidFill>
                <a:srgbClr val="DAD7D0">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2025258" y="679591"/>
              <a:ext cx="603099" cy="603099"/>
            </a:xfrm>
            <a:prstGeom prst="ellipse">
              <a:avLst/>
            </a:prstGeom>
            <a:solidFill>
              <a:srgbClr val="E4B91D"/>
            </a:solidFill>
            <a:ln cap="rnd" cmpd="sng" w="19050">
              <a:solidFill>
                <a:srgbClr val="E4B9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txBox="1"/>
            <p:nvPr/>
          </p:nvSpPr>
          <p:spPr>
            <a:xfrm>
              <a:off x="2113580" y="767913"/>
              <a:ext cx="426455" cy="426455"/>
            </a:xfrm>
            <a:prstGeom prst="rect">
              <a:avLst/>
            </a:prstGeom>
            <a:noFill/>
            <a:ln>
              <a:noFill/>
            </a:ln>
          </p:spPr>
          <p:txBody>
            <a:bodyPr anchorCtr="0" anchor="ctr" bIns="23400" lIns="23400" spcFirstLastPara="1" rIns="23400" wrap="square" tIns="23400">
              <a:noAutofit/>
            </a:bodyPr>
            <a:lstStyle/>
            <a:p>
              <a:pPr indent="0" lvl="0" marL="0" marR="0" rtl="0" algn="ctr">
                <a:lnSpc>
                  <a:spcPct val="9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2</a:t>
              </a:r>
              <a:endParaRPr/>
            </a:p>
          </p:txBody>
        </p:sp>
        <p:sp>
          <p:nvSpPr>
            <p:cNvPr id="344" name="Google Shape;344;p18"/>
            <p:cNvSpPr/>
            <p:nvPr/>
          </p:nvSpPr>
          <p:spPr>
            <a:xfrm>
              <a:off x="1606153" y="1448290"/>
              <a:ext cx="1441311" cy="1965600"/>
            </a:xfrm>
            <a:prstGeom prst="upArrowCallout">
              <a:avLst>
                <a:gd fmla="val 50000" name="adj1"/>
                <a:gd fmla="val 20000" name="adj2"/>
                <a:gd fmla="val 20000" name="adj3"/>
                <a:gd fmla="val 100000" name="adj4"/>
              </a:avLst>
            </a:prstGeom>
            <a:solidFill>
              <a:srgbClr val="CFDFCA">
                <a:alpha val="89803"/>
              </a:srgbClr>
            </a:solidFill>
            <a:ln cap="rnd" cmpd="sng" w="19050">
              <a:solidFill>
                <a:srgbClr val="CFDFC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txBox="1"/>
            <p:nvPr/>
          </p:nvSpPr>
          <p:spPr>
            <a:xfrm>
              <a:off x="1606153" y="1736552"/>
              <a:ext cx="1441311" cy="1677338"/>
            </a:xfrm>
            <a:prstGeom prst="rect">
              <a:avLst/>
            </a:prstGeom>
            <a:noFill/>
            <a:ln>
              <a:noFill/>
            </a:ln>
          </p:spPr>
          <p:txBody>
            <a:bodyPr anchorCtr="0" anchor="t" bIns="165100" lIns="113675" spcFirstLastPara="1" rIns="113675" wrap="square" tIns="165100">
              <a:noAutofit/>
            </a:bodyPr>
            <a:lstStyle/>
            <a:p>
              <a:pPr indent="0" lvl="0" marL="0" marR="0" rtl="0" algn="l">
                <a:lnSpc>
                  <a:spcPct val="90000"/>
                </a:lnSpc>
                <a:spcBef>
                  <a:spcPts val="0"/>
                </a:spcBef>
                <a:spcAft>
                  <a:spcPts val="0"/>
                </a:spcAft>
                <a:buClr>
                  <a:schemeClr val="dk1"/>
                </a:buClr>
                <a:buSzPts val="1100"/>
                <a:buFont typeface="Trebuchet MS"/>
                <a:buNone/>
              </a:pPr>
              <a:r>
                <a:rPr b="0" i="0" lang="en-US" sz="1100" u="none" cap="none" strike="noStrike">
                  <a:solidFill>
                    <a:schemeClr val="dk1"/>
                  </a:solidFill>
                  <a:latin typeface="Trebuchet MS"/>
                  <a:ea typeface="Trebuchet MS"/>
                  <a:cs typeface="Trebuchet MS"/>
                  <a:sym typeface="Trebuchet MS"/>
                </a:rPr>
                <a:t>Identify the use cases.</a:t>
              </a:r>
              <a:endParaRPr/>
            </a:p>
          </p:txBody>
        </p:sp>
        <p:sp>
          <p:nvSpPr>
            <p:cNvPr id="346" name="Google Shape;346;p18"/>
            <p:cNvSpPr/>
            <p:nvPr/>
          </p:nvSpPr>
          <p:spPr>
            <a:xfrm>
              <a:off x="3207609" y="981105"/>
              <a:ext cx="1441311" cy="72"/>
            </a:xfrm>
            <a:prstGeom prst="rect">
              <a:avLst/>
            </a:prstGeom>
            <a:solidFill>
              <a:srgbClr val="F5E6CB">
                <a:alpha val="89803"/>
              </a:srgbClr>
            </a:solidFill>
            <a:ln cap="rnd" cmpd="sng" w="19050">
              <a:solidFill>
                <a:srgbClr val="F5E6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4687355" y="927332"/>
              <a:ext cx="73667" cy="138365"/>
            </a:xfrm>
            <a:prstGeom prst="chevron">
              <a:avLst>
                <a:gd fmla="val 90000" name="adj"/>
              </a:avLst>
            </a:prstGeom>
            <a:solidFill>
              <a:srgbClr val="F6D2CB">
                <a:alpha val="89803"/>
              </a:srgbClr>
            </a:solidFill>
            <a:ln cap="rnd" cmpd="sng" w="19050">
              <a:solidFill>
                <a:srgbClr val="F6D2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3626715" y="679591"/>
              <a:ext cx="603099" cy="603099"/>
            </a:xfrm>
            <a:prstGeom prst="ellipse">
              <a:avLst/>
            </a:prstGeom>
            <a:solidFill>
              <a:srgbClr val="E76615"/>
            </a:solidFill>
            <a:ln cap="rnd" cmpd="sng" w="19050">
              <a:solidFill>
                <a:srgbClr val="E7661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txBox="1"/>
            <p:nvPr/>
          </p:nvSpPr>
          <p:spPr>
            <a:xfrm>
              <a:off x="3715037" y="767913"/>
              <a:ext cx="426455" cy="426455"/>
            </a:xfrm>
            <a:prstGeom prst="rect">
              <a:avLst/>
            </a:prstGeom>
            <a:noFill/>
            <a:ln>
              <a:noFill/>
            </a:ln>
          </p:spPr>
          <p:txBody>
            <a:bodyPr anchorCtr="0" anchor="ctr" bIns="23400" lIns="23400" spcFirstLastPara="1" rIns="23400" wrap="square" tIns="23400">
              <a:noAutofit/>
            </a:bodyPr>
            <a:lstStyle/>
            <a:p>
              <a:pPr indent="0" lvl="0" marL="0" marR="0" rtl="0" algn="ctr">
                <a:lnSpc>
                  <a:spcPct val="9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3</a:t>
              </a:r>
              <a:endParaRPr/>
            </a:p>
          </p:txBody>
        </p:sp>
        <p:sp>
          <p:nvSpPr>
            <p:cNvPr id="350" name="Google Shape;350;p18"/>
            <p:cNvSpPr/>
            <p:nvPr/>
          </p:nvSpPr>
          <p:spPr>
            <a:xfrm>
              <a:off x="3207609" y="1448290"/>
              <a:ext cx="1441311" cy="1965600"/>
            </a:xfrm>
            <a:prstGeom prst="upArrowCallout">
              <a:avLst>
                <a:gd fmla="val 50000" name="adj1"/>
                <a:gd fmla="val 20000" name="adj2"/>
                <a:gd fmla="val 20000" name="adj3"/>
                <a:gd fmla="val 100000" name="adj4"/>
              </a:avLst>
            </a:prstGeom>
            <a:solidFill>
              <a:srgbClr val="EACCCB">
                <a:alpha val="89803"/>
              </a:srgbClr>
            </a:solidFill>
            <a:ln cap="rnd" cmpd="sng" w="19050">
              <a:solidFill>
                <a:srgbClr val="EACC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txBox="1"/>
            <p:nvPr/>
          </p:nvSpPr>
          <p:spPr>
            <a:xfrm>
              <a:off x="3207609" y="1736552"/>
              <a:ext cx="1441311" cy="1677338"/>
            </a:xfrm>
            <a:prstGeom prst="rect">
              <a:avLst/>
            </a:prstGeom>
            <a:noFill/>
            <a:ln>
              <a:noFill/>
            </a:ln>
          </p:spPr>
          <p:txBody>
            <a:bodyPr anchorCtr="0" anchor="t" bIns="165100" lIns="113675" spcFirstLastPara="1" rIns="113675" wrap="square" tIns="165100">
              <a:noAutofit/>
            </a:bodyPr>
            <a:lstStyle/>
            <a:p>
              <a:pPr indent="0" lvl="0" marL="0" marR="0" rtl="0" algn="l">
                <a:lnSpc>
                  <a:spcPct val="90000"/>
                </a:lnSpc>
                <a:spcBef>
                  <a:spcPts val="0"/>
                </a:spcBef>
                <a:spcAft>
                  <a:spcPts val="0"/>
                </a:spcAft>
                <a:buClr>
                  <a:schemeClr val="dk1"/>
                </a:buClr>
                <a:buSzPts val="1100"/>
                <a:buFont typeface="Trebuchet MS"/>
                <a:buNone/>
              </a:pPr>
              <a:r>
                <a:rPr b="0" i="0" lang="en-US" sz="1100" u="none" cap="none" strike="noStrike">
                  <a:solidFill>
                    <a:schemeClr val="dk1"/>
                  </a:solidFill>
                  <a:latin typeface="Trebuchet MS"/>
                  <a:ea typeface="Trebuchet MS"/>
                  <a:cs typeface="Trebuchet MS"/>
                  <a:sym typeface="Trebuchet MS"/>
                </a:rPr>
                <a:t>Identify the relationship between the actors and the use cases</a:t>
              </a:r>
              <a:endParaRPr/>
            </a:p>
          </p:txBody>
        </p:sp>
        <p:sp>
          <p:nvSpPr>
            <p:cNvPr id="352" name="Google Shape;352;p18"/>
            <p:cNvSpPr/>
            <p:nvPr/>
          </p:nvSpPr>
          <p:spPr>
            <a:xfrm>
              <a:off x="4809066" y="981105"/>
              <a:ext cx="1441311" cy="72"/>
            </a:xfrm>
            <a:prstGeom prst="rect">
              <a:avLst/>
            </a:prstGeom>
            <a:solidFill>
              <a:srgbClr val="DAD7D0">
                <a:alpha val="89803"/>
              </a:srgbClr>
            </a:solidFill>
            <a:ln cap="rnd" cmpd="sng" w="19050">
              <a:solidFill>
                <a:srgbClr val="DAD7D0">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6288812" y="927332"/>
              <a:ext cx="73667" cy="138365"/>
            </a:xfrm>
            <a:prstGeom prst="chevron">
              <a:avLst>
                <a:gd fmla="val 90000" name="adj"/>
              </a:avLst>
            </a:prstGeom>
            <a:solidFill>
              <a:srgbClr val="CFDFCA">
                <a:alpha val="89803"/>
              </a:srgbClr>
            </a:solidFill>
            <a:ln cap="rnd" cmpd="sng" w="19050">
              <a:solidFill>
                <a:srgbClr val="CFDFC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5228172" y="679591"/>
              <a:ext cx="603099" cy="603099"/>
            </a:xfrm>
            <a:prstGeom prst="ellipse">
              <a:avLst/>
            </a:prstGeom>
            <a:solidFill>
              <a:srgbClr val="C42D17"/>
            </a:solidFill>
            <a:ln cap="rnd" cmpd="sng" w="19050">
              <a:solidFill>
                <a:srgbClr val="C42D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txBox="1"/>
            <p:nvPr/>
          </p:nvSpPr>
          <p:spPr>
            <a:xfrm>
              <a:off x="5316494" y="767913"/>
              <a:ext cx="426455" cy="426455"/>
            </a:xfrm>
            <a:prstGeom prst="rect">
              <a:avLst/>
            </a:prstGeom>
            <a:noFill/>
            <a:ln>
              <a:noFill/>
            </a:ln>
          </p:spPr>
          <p:txBody>
            <a:bodyPr anchorCtr="0" anchor="ctr" bIns="23400" lIns="23400" spcFirstLastPara="1" rIns="23400" wrap="square" tIns="23400">
              <a:noAutofit/>
            </a:bodyPr>
            <a:lstStyle/>
            <a:p>
              <a:pPr indent="0" lvl="0" marL="0" marR="0" rtl="0" algn="ctr">
                <a:lnSpc>
                  <a:spcPct val="9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4</a:t>
              </a:r>
              <a:endParaRPr/>
            </a:p>
          </p:txBody>
        </p:sp>
        <p:sp>
          <p:nvSpPr>
            <p:cNvPr id="356" name="Google Shape;356;p18"/>
            <p:cNvSpPr/>
            <p:nvPr/>
          </p:nvSpPr>
          <p:spPr>
            <a:xfrm>
              <a:off x="4809066" y="1448290"/>
              <a:ext cx="1441311" cy="1965600"/>
            </a:xfrm>
            <a:prstGeom prst="upArrowCallout">
              <a:avLst>
                <a:gd fmla="val 50000" name="adj1"/>
                <a:gd fmla="val 20000" name="adj2"/>
                <a:gd fmla="val 20000" name="adj3"/>
                <a:gd fmla="val 100000" name="adj4"/>
              </a:avLst>
            </a:prstGeom>
            <a:solidFill>
              <a:srgbClr val="F5E6CB">
                <a:alpha val="89803"/>
              </a:srgbClr>
            </a:solidFill>
            <a:ln cap="rnd" cmpd="sng" w="19050">
              <a:solidFill>
                <a:srgbClr val="F5E6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txBox="1"/>
            <p:nvPr/>
          </p:nvSpPr>
          <p:spPr>
            <a:xfrm>
              <a:off x="4809066" y="1736552"/>
              <a:ext cx="1441311" cy="1677338"/>
            </a:xfrm>
            <a:prstGeom prst="rect">
              <a:avLst/>
            </a:prstGeom>
            <a:noFill/>
            <a:ln>
              <a:noFill/>
            </a:ln>
          </p:spPr>
          <p:txBody>
            <a:bodyPr anchorCtr="0" anchor="t" bIns="165100" lIns="113675" spcFirstLastPara="1" rIns="113675" wrap="square" tIns="165100">
              <a:noAutofit/>
            </a:bodyPr>
            <a:lstStyle/>
            <a:p>
              <a:pPr indent="0" lvl="0" marL="0" marR="0" rtl="0" algn="l">
                <a:lnSpc>
                  <a:spcPct val="90000"/>
                </a:lnSpc>
                <a:spcBef>
                  <a:spcPts val="0"/>
                </a:spcBef>
                <a:spcAft>
                  <a:spcPts val="0"/>
                </a:spcAft>
                <a:buClr>
                  <a:schemeClr val="dk1"/>
                </a:buClr>
                <a:buSzPts val="1100"/>
                <a:buFont typeface="Trebuchet MS"/>
                <a:buNone/>
              </a:pPr>
              <a:r>
                <a:rPr b="0" i="0" lang="en-US" sz="1100" u="none" cap="none" strike="noStrike">
                  <a:solidFill>
                    <a:schemeClr val="dk1"/>
                  </a:solidFill>
                  <a:latin typeface="Trebuchet MS"/>
                  <a:ea typeface="Trebuchet MS"/>
                  <a:cs typeface="Trebuchet MS"/>
                  <a:sym typeface="Trebuchet MS"/>
                </a:rPr>
                <a:t>Identify whether the relationship include and extends thus exist in the above scenario</a:t>
              </a:r>
              <a:endParaRPr/>
            </a:p>
          </p:txBody>
        </p:sp>
        <p:sp>
          <p:nvSpPr>
            <p:cNvPr id="358" name="Google Shape;358;p18"/>
            <p:cNvSpPr/>
            <p:nvPr/>
          </p:nvSpPr>
          <p:spPr>
            <a:xfrm>
              <a:off x="6410523" y="981105"/>
              <a:ext cx="1441311" cy="72"/>
            </a:xfrm>
            <a:prstGeom prst="rect">
              <a:avLst/>
            </a:prstGeom>
            <a:solidFill>
              <a:srgbClr val="F6D2CB">
                <a:alpha val="89803"/>
              </a:srgbClr>
            </a:solidFill>
            <a:ln cap="rnd" cmpd="sng" w="19050">
              <a:solidFill>
                <a:srgbClr val="F6D2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7890269" y="927332"/>
              <a:ext cx="73667" cy="138365"/>
            </a:xfrm>
            <a:prstGeom prst="chevron">
              <a:avLst>
                <a:gd fmla="val 90000" name="adj"/>
              </a:avLst>
            </a:prstGeom>
            <a:solidFill>
              <a:srgbClr val="EACCCB">
                <a:alpha val="89803"/>
              </a:srgbClr>
            </a:solidFill>
            <a:ln cap="rnd" cmpd="sng" w="19050">
              <a:solidFill>
                <a:srgbClr val="EACC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6829629" y="679591"/>
              <a:ext cx="603099" cy="603099"/>
            </a:xfrm>
            <a:prstGeom prst="ellipse">
              <a:avLst/>
            </a:prstGeom>
            <a:solidFill>
              <a:schemeClr val="accent6"/>
            </a:solid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txBox="1"/>
            <p:nvPr/>
          </p:nvSpPr>
          <p:spPr>
            <a:xfrm>
              <a:off x="6917951" y="767913"/>
              <a:ext cx="426455" cy="426455"/>
            </a:xfrm>
            <a:prstGeom prst="rect">
              <a:avLst/>
            </a:prstGeom>
            <a:noFill/>
            <a:ln>
              <a:noFill/>
            </a:ln>
          </p:spPr>
          <p:txBody>
            <a:bodyPr anchorCtr="0" anchor="ctr" bIns="23400" lIns="23400" spcFirstLastPara="1" rIns="23400" wrap="square" tIns="23400">
              <a:noAutofit/>
            </a:bodyPr>
            <a:lstStyle/>
            <a:p>
              <a:pPr indent="0" lvl="0" marL="0" marR="0" rtl="0" algn="ctr">
                <a:lnSpc>
                  <a:spcPct val="9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5</a:t>
              </a:r>
              <a:endParaRPr/>
            </a:p>
          </p:txBody>
        </p:sp>
        <p:sp>
          <p:nvSpPr>
            <p:cNvPr id="362" name="Google Shape;362;p18"/>
            <p:cNvSpPr/>
            <p:nvPr/>
          </p:nvSpPr>
          <p:spPr>
            <a:xfrm>
              <a:off x="6410523" y="1448290"/>
              <a:ext cx="1441311" cy="1965600"/>
            </a:xfrm>
            <a:prstGeom prst="upArrowCallout">
              <a:avLst>
                <a:gd fmla="val 50000" name="adj1"/>
                <a:gd fmla="val 20000" name="adj2"/>
                <a:gd fmla="val 20000" name="adj3"/>
                <a:gd fmla="val 100000" name="adj4"/>
              </a:avLst>
            </a:prstGeom>
            <a:solidFill>
              <a:srgbClr val="DAD7D0">
                <a:alpha val="89803"/>
              </a:srgbClr>
            </a:solidFill>
            <a:ln cap="rnd" cmpd="sng" w="19050">
              <a:solidFill>
                <a:srgbClr val="DAD7D0">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txBox="1"/>
            <p:nvPr/>
          </p:nvSpPr>
          <p:spPr>
            <a:xfrm>
              <a:off x="6410523" y="1736552"/>
              <a:ext cx="1441311" cy="1677338"/>
            </a:xfrm>
            <a:prstGeom prst="rect">
              <a:avLst/>
            </a:prstGeom>
            <a:noFill/>
            <a:ln>
              <a:noFill/>
            </a:ln>
          </p:spPr>
          <p:txBody>
            <a:bodyPr anchorCtr="0" anchor="t" bIns="165100" lIns="113675" spcFirstLastPara="1" rIns="113675" wrap="square" tIns="165100">
              <a:noAutofit/>
            </a:bodyPr>
            <a:lstStyle/>
            <a:p>
              <a:pPr indent="0" lvl="0" marL="0" marR="0" rtl="0" algn="l">
                <a:lnSpc>
                  <a:spcPct val="90000"/>
                </a:lnSpc>
                <a:spcBef>
                  <a:spcPts val="0"/>
                </a:spcBef>
                <a:spcAft>
                  <a:spcPts val="0"/>
                </a:spcAft>
                <a:buClr>
                  <a:schemeClr val="dk1"/>
                </a:buClr>
                <a:buSzPts val="1100"/>
                <a:buFont typeface="Trebuchet MS"/>
                <a:buNone/>
              </a:pPr>
              <a:r>
                <a:rPr b="0" i="0" lang="en-US" sz="1100" u="none" cap="none" strike="noStrike">
                  <a:solidFill>
                    <a:schemeClr val="dk1"/>
                  </a:solidFill>
                  <a:latin typeface="Trebuchet MS"/>
                  <a:ea typeface="Trebuchet MS"/>
                  <a:cs typeface="Trebuchet MS"/>
                  <a:sym typeface="Trebuchet MS"/>
                </a:rPr>
                <a:t>Check whether the diagram is logically correct or Not.(Notations, Action words)</a:t>
              </a:r>
              <a:endParaRPr/>
            </a:p>
          </p:txBody>
        </p:sp>
        <p:sp>
          <p:nvSpPr>
            <p:cNvPr id="364" name="Google Shape;364;p18"/>
            <p:cNvSpPr/>
            <p:nvPr/>
          </p:nvSpPr>
          <p:spPr>
            <a:xfrm>
              <a:off x="8011979" y="981104"/>
              <a:ext cx="720655" cy="72"/>
            </a:xfrm>
            <a:prstGeom prst="rect">
              <a:avLst/>
            </a:prstGeom>
            <a:solidFill>
              <a:srgbClr val="CFDFCA">
                <a:alpha val="89803"/>
              </a:srgbClr>
            </a:solidFill>
            <a:ln cap="rnd" cmpd="sng" w="19050">
              <a:solidFill>
                <a:srgbClr val="CFDFC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431085" y="679591"/>
              <a:ext cx="603099" cy="603099"/>
            </a:xfrm>
            <a:prstGeom prst="ellipse">
              <a:avLst/>
            </a:prstGeom>
            <a:solidFill>
              <a:srgbClr val="52A01E"/>
            </a:solidFill>
            <a:ln cap="rnd" cmpd="sng" w="19050">
              <a:solidFill>
                <a:srgbClr val="52A0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txBox="1"/>
            <p:nvPr/>
          </p:nvSpPr>
          <p:spPr>
            <a:xfrm>
              <a:off x="8519407" y="767913"/>
              <a:ext cx="426455" cy="426455"/>
            </a:xfrm>
            <a:prstGeom prst="rect">
              <a:avLst/>
            </a:prstGeom>
            <a:noFill/>
            <a:ln>
              <a:noFill/>
            </a:ln>
          </p:spPr>
          <p:txBody>
            <a:bodyPr anchorCtr="0" anchor="ctr" bIns="23400" lIns="23400" spcFirstLastPara="1" rIns="23400" wrap="square" tIns="23400">
              <a:noAutofit/>
            </a:bodyPr>
            <a:lstStyle/>
            <a:p>
              <a:pPr indent="0" lvl="0" marL="0" marR="0" rtl="0" algn="ctr">
                <a:lnSpc>
                  <a:spcPct val="90000"/>
                </a:lnSpc>
                <a:spcBef>
                  <a:spcPts val="0"/>
                </a:spcBef>
                <a:spcAft>
                  <a:spcPts val="0"/>
                </a:spcAft>
                <a:buClr>
                  <a:schemeClr val="lt1"/>
                </a:buClr>
                <a:buSzPts val="2800"/>
                <a:buFont typeface="Trebuchet MS"/>
                <a:buNone/>
              </a:pPr>
              <a:r>
                <a:rPr b="0" i="0" lang="en-US" sz="2800" u="none" cap="none" strike="noStrike">
                  <a:solidFill>
                    <a:schemeClr val="lt1"/>
                  </a:solidFill>
                  <a:latin typeface="Trebuchet MS"/>
                  <a:ea typeface="Trebuchet MS"/>
                  <a:cs typeface="Trebuchet MS"/>
                  <a:sym typeface="Trebuchet MS"/>
                </a:rPr>
                <a:t>6</a:t>
              </a:r>
              <a:endParaRPr/>
            </a:p>
          </p:txBody>
        </p:sp>
        <p:sp>
          <p:nvSpPr>
            <p:cNvPr id="367" name="Google Shape;367;p18"/>
            <p:cNvSpPr/>
            <p:nvPr/>
          </p:nvSpPr>
          <p:spPr>
            <a:xfrm>
              <a:off x="8011979" y="1448290"/>
              <a:ext cx="1441311" cy="1965600"/>
            </a:xfrm>
            <a:prstGeom prst="upArrowCallout">
              <a:avLst>
                <a:gd fmla="val 50000" name="adj1"/>
                <a:gd fmla="val 20000" name="adj2"/>
                <a:gd fmla="val 20000" name="adj3"/>
                <a:gd fmla="val 100000" name="adj4"/>
              </a:avLst>
            </a:prstGeom>
            <a:solidFill>
              <a:srgbClr val="F6D2CB">
                <a:alpha val="89803"/>
              </a:srgbClr>
            </a:solidFill>
            <a:ln cap="rnd" cmpd="sng" w="19050">
              <a:solidFill>
                <a:srgbClr val="F6D2CB">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txBox="1"/>
            <p:nvPr/>
          </p:nvSpPr>
          <p:spPr>
            <a:xfrm>
              <a:off x="8011979" y="1736552"/>
              <a:ext cx="1441311" cy="1677338"/>
            </a:xfrm>
            <a:prstGeom prst="rect">
              <a:avLst/>
            </a:prstGeom>
            <a:noFill/>
            <a:ln>
              <a:noFill/>
            </a:ln>
          </p:spPr>
          <p:txBody>
            <a:bodyPr anchorCtr="0" anchor="t" bIns="165100" lIns="113675" spcFirstLastPara="1" rIns="113675" wrap="square" tIns="165100">
              <a:noAutofit/>
            </a:bodyPr>
            <a:lstStyle/>
            <a:p>
              <a:pPr indent="0" lvl="0" marL="0" marR="0" rtl="0" algn="l">
                <a:lnSpc>
                  <a:spcPct val="90000"/>
                </a:lnSpc>
                <a:spcBef>
                  <a:spcPts val="0"/>
                </a:spcBef>
                <a:spcAft>
                  <a:spcPts val="0"/>
                </a:spcAft>
                <a:buClr>
                  <a:schemeClr val="dk1"/>
                </a:buClr>
                <a:buSzPts val="1100"/>
                <a:buFont typeface="Trebuchet MS"/>
                <a:buNone/>
              </a:pPr>
              <a:r>
                <a:rPr b="0" i="0" lang="en-US" sz="1100" u="none" cap="none" strike="noStrike">
                  <a:solidFill>
                    <a:schemeClr val="dk1"/>
                  </a:solidFill>
                  <a:latin typeface="Trebuchet MS"/>
                  <a:ea typeface="Trebuchet MS"/>
                  <a:cs typeface="Trebuchet MS"/>
                  <a:sym typeface="Trebuchet MS"/>
                </a:rPr>
                <a:t>List out and rectify  the logical and diagrammatical error</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9"/>
          <p:cNvSpPr txBox="1"/>
          <p:nvPr>
            <p:ph type="title"/>
          </p:nvPr>
        </p:nvSpPr>
        <p:spPr>
          <a:xfrm>
            <a:off x="2495550" y="549275"/>
            <a:ext cx="7024688" cy="6477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2400"/>
              <a:buFont typeface="Trebuchet MS"/>
              <a:buNone/>
            </a:pPr>
            <a:r>
              <a:rPr b="1" lang="en-US" sz="2400"/>
              <a:t>Case study Courseware Management System</a:t>
            </a:r>
            <a:endParaRPr/>
          </a:p>
        </p:txBody>
      </p:sp>
      <p:pic>
        <p:nvPicPr>
          <p:cNvPr id="374" name="Google Shape;374;p19"/>
          <p:cNvPicPr preferRelativeResize="0"/>
          <p:nvPr>
            <p:ph idx="1" type="body"/>
          </p:nvPr>
        </p:nvPicPr>
        <p:blipFill rotWithShape="1">
          <a:blip r:embed="rId3">
            <a:alphaModFix/>
          </a:blip>
          <a:srcRect b="0" l="0" r="0" t="0"/>
          <a:stretch/>
        </p:blipFill>
        <p:spPr>
          <a:xfrm>
            <a:off x="937150" y="274450"/>
            <a:ext cx="9962700" cy="700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
          <p:cNvSpPr txBox="1"/>
          <p:nvPr>
            <p:ph type="title"/>
          </p:nvPr>
        </p:nvSpPr>
        <p:spPr>
          <a:xfrm>
            <a:off x="1286933" y="609600"/>
            <a:ext cx="10197494" cy="10994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Contents </a:t>
            </a:r>
            <a:endParaRPr/>
          </a:p>
        </p:txBody>
      </p:sp>
      <p:grpSp>
        <p:nvGrpSpPr>
          <p:cNvPr id="177" name="Google Shape;177;p2"/>
          <p:cNvGrpSpPr/>
          <p:nvPr/>
        </p:nvGrpSpPr>
        <p:grpSpPr>
          <a:xfrm>
            <a:off x="1290843" y="2487784"/>
            <a:ext cx="9610312" cy="3015000"/>
            <a:chOff x="3910" y="539241"/>
            <a:chExt cx="9610312" cy="3015000"/>
          </a:xfrm>
        </p:grpSpPr>
        <p:sp>
          <p:nvSpPr>
            <p:cNvPr id="178" name="Google Shape;178;p2"/>
            <p:cNvSpPr/>
            <p:nvPr/>
          </p:nvSpPr>
          <p:spPr>
            <a:xfrm>
              <a:off x="563316" y="539241"/>
              <a:ext cx="1749937" cy="1749937"/>
            </a:xfrm>
            <a:prstGeom prst="ellipse">
              <a:avLst/>
            </a:prstGeom>
            <a:solidFill>
              <a:srgbClr val="52A0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936253" y="912178"/>
              <a:ext cx="1004062" cy="1004062"/>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3910" y="2834241"/>
              <a:ext cx="2868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txBox="1"/>
            <p:nvPr/>
          </p:nvSpPr>
          <p:spPr>
            <a:xfrm>
              <a:off x="3910" y="2834241"/>
              <a:ext cx="28687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Trebuchet MS"/>
                <a:buNone/>
              </a:pPr>
              <a:r>
                <a:rPr b="0" i="0" lang="en-US" sz="1800" u="none" cap="none" strike="noStrike">
                  <a:solidFill>
                    <a:schemeClr val="dk1"/>
                  </a:solidFill>
                  <a:latin typeface="Trebuchet MS"/>
                  <a:ea typeface="Trebuchet MS"/>
                  <a:cs typeface="Trebuchet MS"/>
                  <a:sym typeface="Trebuchet MS"/>
                </a:rPr>
                <a:t>ARCHITECTURAL DESIGN CLIENT SERVER  &amp; PIPE AND FILTER</a:t>
              </a:r>
              <a:endParaRPr/>
            </a:p>
          </p:txBody>
        </p:sp>
        <p:sp>
          <p:nvSpPr>
            <p:cNvPr id="182" name="Google Shape;182;p2"/>
            <p:cNvSpPr/>
            <p:nvPr/>
          </p:nvSpPr>
          <p:spPr>
            <a:xfrm>
              <a:off x="3934097" y="539241"/>
              <a:ext cx="1749937" cy="1749937"/>
            </a:xfrm>
            <a:prstGeom prst="ellipse">
              <a:avLst/>
            </a:prstGeom>
            <a:solidFill>
              <a:srgbClr val="E4B9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4307035" y="912178"/>
              <a:ext cx="1004062" cy="100406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3374691" y="2834241"/>
              <a:ext cx="2868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txBox="1"/>
            <p:nvPr/>
          </p:nvSpPr>
          <p:spPr>
            <a:xfrm>
              <a:off x="3374691" y="2834241"/>
              <a:ext cx="28687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Trebuchet MS"/>
                <a:buNone/>
              </a:pPr>
              <a:r>
                <a:rPr b="0" i="0" lang="en-US" sz="1800" u="none" cap="none" strike="noStrike">
                  <a:solidFill>
                    <a:schemeClr val="dk1"/>
                  </a:solidFill>
                  <a:latin typeface="Trebuchet MS"/>
                  <a:ea typeface="Trebuchet MS"/>
                  <a:cs typeface="Trebuchet MS"/>
                  <a:sym typeface="Trebuchet MS"/>
                </a:rPr>
                <a:t>UML DIAGRAMS – BEHAVIOR VIEW AND IMPLEMENTATION VIEW</a:t>
              </a:r>
              <a:endParaRPr/>
            </a:p>
          </p:txBody>
        </p:sp>
        <p:sp>
          <p:nvSpPr>
            <p:cNvPr id="186" name="Google Shape;186;p2"/>
            <p:cNvSpPr/>
            <p:nvPr/>
          </p:nvSpPr>
          <p:spPr>
            <a:xfrm>
              <a:off x="7304879" y="539241"/>
              <a:ext cx="1749937" cy="1749937"/>
            </a:xfrm>
            <a:prstGeom prst="ellipse">
              <a:avLst/>
            </a:prstGeom>
            <a:solidFill>
              <a:srgbClr val="E76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7677816" y="912178"/>
              <a:ext cx="1004062" cy="100406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6745472" y="2834241"/>
              <a:ext cx="2868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txBox="1"/>
            <p:nvPr/>
          </p:nvSpPr>
          <p:spPr>
            <a:xfrm>
              <a:off x="6745472" y="2834241"/>
              <a:ext cx="286875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Trebuchet MS"/>
                <a:buNone/>
              </a:pPr>
              <a:r>
                <a:rPr b="0" i="0" lang="en-US" sz="1800" u="none" cap="none" strike="noStrike">
                  <a:solidFill>
                    <a:schemeClr val="dk1"/>
                  </a:solidFill>
                  <a:latin typeface="Trebuchet MS"/>
                  <a:ea typeface="Trebuchet MS"/>
                  <a:cs typeface="Trebuchet MS"/>
                  <a:sym typeface="Trebuchet MS"/>
                </a:rPr>
                <a:t>DESIGN PATTERNS – GANG OF FOUR PATTERNS</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0"/>
          <p:cNvSpPr txBox="1"/>
          <p:nvPr>
            <p:ph type="title"/>
          </p:nvPr>
        </p:nvSpPr>
        <p:spPr>
          <a:xfrm>
            <a:off x="2495550" y="188913"/>
            <a:ext cx="7024688" cy="79216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2000"/>
              <a:buFont typeface="Trebuchet MS"/>
              <a:buNone/>
            </a:pPr>
            <a:r>
              <a:rPr b="1" lang="en-US" sz="2000"/>
              <a:t>Specification: Courseware Management System</a:t>
            </a:r>
            <a:endParaRPr/>
          </a:p>
        </p:txBody>
      </p:sp>
      <p:graphicFrame>
        <p:nvGraphicFramePr>
          <p:cNvPr id="380" name="Google Shape;380;p20"/>
          <p:cNvGraphicFramePr/>
          <p:nvPr/>
        </p:nvGraphicFramePr>
        <p:xfrm>
          <a:off x="599526" y="1341438"/>
          <a:ext cx="3000000" cy="3000000"/>
        </p:xfrm>
        <a:graphic>
          <a:graphicData uri="http://schemas.openxmlformats.org/drawingml/2006/table">
            <a:tbl>
              <a:tblPr>
                <a:noFill/>
                <a:tableStyleId>{39553194-2203-46B4-8EFB-CC0E21F498A6}</a:tableStyleId>
              </a:tblPr>
              <a:tblGrid>
                <a:gridCol w="1971975"/>
                <a:gridCol w="8216650"/>
              </a:tblGrid>
              <a:tr h="167650">
                <a:tc>
                  <a:txBody>
                    <a:bodyPr/>
                    <a:lstStyle/>
                    <a:p>
                      <a:pPr indent="0" lvl="0" marL="0" marR="0" rtl="0" algn="r">
                        <a:spcBef>
                          <a:spcPts val="0"/>
                        </a:spcBef>
                        <a:spcAft>
                          <a:spcPts val="0"/>
                        </a:spcAft>
                        <a:buNone/>
                      </a:pPr>
                      <a:r>
                        <a:rPr lang="en-US" sz="1100" u="none" cap="none" strike="noStrike"/>
                        <a:t>Use Case ID:</a:t>
                      </a:r>
                      <a:endParaRPr sz="1100" u="none" cap="none" strike="noStrike">
                        <a:latin typeface="Times New Roman"/>
                        <a:ea typeface="Times New Roman"/>
                        <a:cs typeface="Times New Roman"/>
                        <a:sym typeface="Times New Roman"/>
                      </a:endParaRPr>
                    </a:p>
                  </a:txBody>
                  <a:tcPr marT="0" marB="0" marR="68600" marL="68600"/>
                </a:tc>
                <a:tc>
                  <a:txBody>
                    <a:bodyPr/>
                    <a:lstStyle/>
                    <a:p>
                      <a:pPr indent="0" lvl="0" marL="0" marR="0" rtl="0" algn="l">
                        <a:spcBef>
                          <a:spcPts val="0"/>
                        </a:spcBef>
                        <a:spcAft>
                          <a:spcPts val="0"/>
                        </a:spcAft>
                        <a:buNone/>
                      </a:pPr>
                      <a:r>
                        <a:rPr lang="en-US" sz="1100" u="none" cap="none" strike="noStrike"/>
                        <a:t>CW1</a:t>
                      </a:r>
                      <a:endParaRPr sz="1100" u="none" cap="none" strike="noStrike">
                        <a:latin typeface="Times New Roman"/>
                        <a:ea typeface="Times New Roman"/>
                        <a:cs typeface="Times New Roman"/>
                        <a:sym typeface="Times New Roman"/>
                      </a:endParaRPr>
                    </a:p>
                  </a:txBody>
                  <a:tcPr marT="0" marB="0" marR="68600" marL="68600"/>
                </a:tc>
              </a:tr>
              <a:tr h="222875">
                <a:tc>
                  <a:txBody>
                    <a:bodyPr/>
                    <a:lstStyle/>
                    <a:p>
                      <a:pPr indent="0" lvl="0" marL="0" marR="0" rtl="0" algn="r">
                        <a:spcBef>
                          <a:spcPts val="0"/>
                        </a:spcBef>
                        <a:spcAft>
                          <a:spcPts val="0"/>
                        </a:spcAft>
                        <a:buNone/>
                      </a:pPr>
                      <a:r>
                        <a:rPr lang="en-US" sz="1100" u="none" cap="none" strike="noStrike"/>
                        <a:t>Use Case Name:</a:t>
                      </a:r>
                      <a:endParaRPr sz="1100" u="none" cap="none" strike="noStrike">
                        <a:latin typeface="Times New Roman"/>
                        <a:ea typeface="Times New Roman"/>
                        <a:cs typeface="Times New Roman"/>
                        <a:sym typeface="Times New Roman"/>
                      </a:endParaRPr>
                    </a:p>
                  </a:txBody>
                  <a:tcPr marT="0" marB="0" marR="68600" marL="68600"/>
                </a:tc>
                <a:tc>
                  <a:txBody>
                    <a:bodyPr/>
                    <a:lstStyle/>
                    <a:p>
                      <a:pPr indent="0" lvl="0" marL="0" marR="0" rtl="0" algn="l">
                        <a:spcBef>
                          <a:spcPts val="0"/>
                        </a:spcBef>
                        <a:spcAft>
                          <a:spcPts val="0"/>
                        </a:spcAft>
                        <a:buNone/>
                      </a:pPr>
                      <a:r>
                        <a:rPr lang="en-US" sz="1100" u="none" cap="none" strike="noStrike"/>
                        <a:t>Courseware management system</a:t>
                      </a:r>
                      <a:endParaRPr sz="1100" u="none" cap="none" strike="noStrike">
                        <a:latin typeface="Times New Roman"/>
                        <a:ea typeface="Times New Roman"/>
                        <a:cs typeface="Times New Roman"/>
                        <a:sym typeface="Times New Roman"/>
                      </a:endParaRPr>
                    </a:p>
                  </a:txBody>
                  <a:tcPr marT="0" marB="0" marR="68600" marL="68600"/>
                </a:tc>
              </a:tr>
              <a:tr h="167650">
                <a:tc>
                  <a:txBody>
                    <a:bodyPr/>
                    <a:lstStyle/>
                    <a:p>
                      <a:pPr indent="0" lvl="0" marL="0" marR="0" rtl="0" algn="r">
                        <a:spcBef>
                          <a:spcPts val="0"/>
                        </a:spcBef>
                        <a:spcAft>
                          <a:spcPts val="0"/>
                        </a:spcAft>
                        <a:buNone/>
                      </a:pPr>
                      <a:r>
                        <a:rPr lang="en-US" sz="1100" u="none" cap="none" strike="noStrike"/>
                        <a:t>Created By:</a:t>
                      </a:r>
                      <a:endParaRPr sz="1100" u="none" cap="none" strike="noStrike">
                        <a:latin typeface="Times New Roman"/>
                        <a:ea typeface="Times New Roman"/>
                        <a:cs typeface="Times New Roman"/>
                        <a:sym typeface="Times New Roman"/>
                      </a:endParaRPr>
                    </a:p>
                  </a:txBody>
                  <a:tcPr marT="0" marB="0" marR="68600" marL="68600"/>
                </a:tc>
                <a:tc>
                  <a:txBody>
                    <a:bodyPr/>
                    <a:lstStyle/>
                    <a:p>
                      <a:pPr indent="0" lvl="0" marL="0" marR="0" rtl="0" algn="l">
                        <a:spcBef>
                          <a:spcPts val="0"/>
                        </a:spcBef>
                        <a:spcAft>
                          <a:spcPts val="0"/>
                        </a:spcAft>
                        <a:buNone/>
                      </a:pPr>
                      <a:r>
                        <a:rPr lang="en-US" sz="1100" u="none" cap="none" strike="noStrike"/>
                        <a:t> </a:t>
                      </a:r>
                      <a:endParaRPr sz="1100" u="none" cap="none" strike="noStrike">
                        <a:latin typeface="Times New Roman"/>
                        <a:ea typeface="Times New Roman"/>
                        <a:cs typeface="Times New Roman"/>
                        <a:sym typeface="Times New Roman"/>
                      </a:endParaRPr>
                    </a:p>
                  </a:txBody>
                  <a:tcPr marT="0" marB="0" marR="68600" marL="68600"/>
                </a:tc>
              </a:tr>
              <a:tr h="222875">
                <a:tc>
                  <a:txBody>
                    <a:bodyPr/>
                    <a:lstStyle/>
                    <a:p>
                      <a:pPr indent="0" lvl="0" marL="0" marR="0" rtl="0" algn="r">
                        <a:spcBef>
                          <a:spcPts val="0"/>
                        </a:spcBef>
                        <a:spcAft>
                          <a:spcPts val="0"/>
                        </a:spcAft>
                        <a:buNone/>
                      </a:pPr>
                      <a:r>
                        <a:rPr lang="en-US" sz="1100" u="none" cap="none" strike="noStrike"/>
                        <a:t>Date Created:</a:t>
                      </a:r>
                      <a:endParaRPr sz="1100" u="none" cap="none" strike="noStrike">
                        <a:latin typeface="Times New Roman"/>
                        <a:ea typeface="Times New Roman"/>
                        <a:cs typeface="Times New Roman"/>
                        <a:sym typeface="Times New Roman"/>
                      </a:endParaRPr>
                    </a:p>
                  </a:txBody>
                  <a:tcPr marT="0" marB="0" marR="68600" marL="68600"/>
                </a:tc>
                <a:tc>
                  <a:txBody>
                    <a:bodyPr/>
                    <a:lstStyle/>
                    <a:p>
                      <a:pPr indent="0" lvl="0" marL="0" marR="0" rtl="0" algn="l">
                        <a:spcBef>
                          <a:spcPts val="0"/>
                        </a:spcBef>
                        <a:spcAft>
                          <a:spcPts val="0"/>
                        </a:spcAft>
                        <a:buNone/>
                      </a:pPr>
                      <a:r>
                        <a:rPr lang="en-US" sz="1100" u="none" cap="none" strike="noStrike"/>
                        <a:t> </a:t>
                      </a:r>
                      <a:endParaRPr sz="1100" u="none" cap="none" strike="noStrike">
                        <a:latin typeface="Times New Roman"/>
                        <a:ea typeface="Times New Roman"/>
                        <a:cs typeface="Times New Roman"/>
                        <a:sym typeface="Times New Roman"/>
                      </a:endParaRPr>
                    </a:p>
                  </a:txBody>
                  <a:tcPr marT="0" marB="0" marR="68600" marL="68600"/>
                </a:tc>
              </a:tr>
            </a:tbl>
          </a:graphicData>
        </a:graphic>
      </p:graphicFrame>
      <p:graphicFrame>
        <p:nvGraphicFramePr>
          <p:cNvPr id="381" name="Google Shape;381;p20"/>
          <p:cNvGraphicFramePr/>
          <p:nvPr/>
        </p:nvGraphicFramePr>
        <p:xfrm>
          <a:off x="599513" y="2060575"/>
          <a:ext cx="3000000" cy="3000000"/>
        </p:xfrm>
        <a:graphic>
          <a:graphicData uri="http://schemas.openxmlformats.org/drawingml/2006/table">
            <a:tbl>
              <a:tblPr bandRow="1" firstCol="1" firstRow="1">
                <a:noFill/>
                <a:tableStyleId>{39553194-2203-46B4-8EFB-CC0E21F498A6}</a:tableStyleId>
              </a:tblPr>
              <a:tblGrid>
                <a:gridCol w="2547175"/>
                <a:gridCol w="7641450"/>
              </a:tblGrid>
              <a:tr h="520125">
                <a:tc>
                  <a:txBody>
                    <a:bodyPr/>
                    <a:lstStyle/>
                    <a:p>
                      <a:pPr indent="0" lvl="0" marL="0" marR="0" rtl="0" algn="r">
                        <a:spcBef>
                          <a:spcPts val="0"/>
                        </a:spcBef>
                        <a:spcAft>
                          <a:spcPts val="0"/>
                        </a:spcAft>
                        <a:buNone/>
                      </a:pPr>
                      <a:r>
                        <a:rPr lang="en-US" sz="1100" u="none" cap="none" strike="noStrike"/>
                        <a:t>Actor:</a:t>
                      </a:r>
                      <a:endParaRPr sz="1100" u="none" cap="none" strike="noStrike">
                        <a:latin typeface="Times New Roman"/>
                        <a:ea typeface="Times New Roman"/>
                        <a:cs typeface="Times New Roman"/>
                        <a:sym typeface="Times New Roman"/>
                      </a:endParaRPr>
                    </a:p>
                  </a:txBody>
                  <a:tcPr marT="0" marB="0" marR="57425" marL="57425"/>
                </a:tc>
                <a:tc>
                  <a:txBody>
                    <a:bodyPr/>
                    <a:lstStyle/>
                    <a:p>
                      <a:pPr indent="0" lvl="0" marL="0" marR="0" rtl="0" algn="l">
                        <a:spcBef>
                          <a:spcPts val="0"/>
                        </a:spcBef>
                        <a:spcAft>
                          <a:spcPts val="0"/>
                        </a:spcAft>
                        <a:buNone/>
                      </a:pPr>
                      <a:r>
                        <a:rPr lang="en-US" sz="1100" u="none" cap="none" strike="noStrike"/>
                        <a:t>1.Tutor </a:t>
                      </a:r>
                      <a:endParaRPr/>
                    </a:p>
                    <a:p>
                      <a:pPr indent="0" lvl="0" marL="0" marR="0" rtl="0" algn="l">
                        <a:spcBef>
                          <a:spcPts val="0"/>
                        </a:spcBef>
                        <a:spcAft>
                          <a:spcPts val="0"/>
                        </a:spcAft>
                        <a:buNone/>
                      </a:pPr>
                      <a:r>
                        <a:rPr lang="en-US" sz="1100" u="none" cap="none" strike="noStrike"/>
                        <a:t>2.Organisation_administrator </a:t>
                      </a:r>
                      <a:endParaRPr/>
                    </a:p>
                    <a:p>
                      <a:pPr indent="0" lvl="0" marL="0" marR="0" rtl="0" algn="l">
                        <a:spcBef>
                          <a:spcPts val="0"/>
                        </a:spcBef>
                        <a:spcAft>
                          <a:spcPts val="0"/>
                        </a:spcAft>
                        <a:buNone/>
                      </a:pPr>
                      <a:r>
                        <a:rPr lang="en-US" sz="1100" u="none" cap="none" strike="noStrike"/>
                        <a:t>3.Students</a:t>
                      </a:r>
                      <a:endParaRPr sz="1100" u="none" cap="none" strike="noStrike">
                        <a:latin typeface="Times New Roman"/>
                        <a:ea typeface="Times New Roman"/>
                        <a:cs typeface="Times New Roman"/>
                        <a:sym typeface="Times New Roman"/>
                      </a:endParaRPr>
                    </a:p>
                  </a:txBody>
                  <a:tcPr marT="0" marB="0" marR="57425" marL="57425"/>
                </a:tc>
              </a:tr>
              <a:tr h="1560400">
                <a:tc>
                  <a:txBody>
                    <a:bodyPr/>
                    <a:lstStyle/>
                    <a:p>
                      <a:pPr indent="0" lvl="0" marL="0" marR="0" rtl="0" algn="r">
                        <a:spcBef>
                          <a:spcPts val="0"/>
                        </a:spcBef>
                        <a:spcAft>
                          <a:spcPts val="0"/>
                        </a:spcAft>
                        <a:buNone/>
                      </a:pPr>
                      <a:r>
                        <a:rPr lang="en-US" sz="1100" u="none" cap="none" strike="noStrike"/>
                        <a:t>Description of use cases:</a:t>
                      </a:r>
                      <a:endParaRPr sz="1100" u="none" cap="none" strike="noStrike">
                        <a:latin typeface="Times New Roman"/>
                        <a:ea typeface="Times New Roman"/>
                        <a:cs typeface="Times New Roman"/>
                        <a:sym typeface="Times New Roman"/>
                      </a:endParaRPr>
                    </a:p>
                  </a:txBody>
                  <a:tcPr marT="0" marB="0" marR="57425" marL="57425"/>
                </a:tc>
                <a:tc>
                  <a:txBody>
                    <a:bodyPr/>
                    <a:lstStyle/>
                    <a:p>
                      <a:pPr indent="0" lvl="0" marL="0" marR="0" rtl="0" algn="l">
                        <a:spcBef>
                          <a:spcPts val="0"/>
                        </a:spcBef>
                        <a:spcAft>
                          <a:spcPts val="0"/>
                        </a:spcAft>
                        <a:buNone/>
                      </a:pPr>
                      <a:r>
                        <a:rPr lang="en-US" sz="1100" u="none" cap="none" strike="noStrike"/>
                        <a:t>1. Assign course –  Organisation_administrator  assign courses to the tutor</a:t>
                      </a:r>
                      <a:endParaRPr/>
                    </a:p>
                    <a:p>
                      <a:pPr indent="0" lvl="0" marL="0" marR="0" rtl="0" algn="l">
                        <a:spcBef>
                          <a:spcPts val="0"/>
                        </a:spcBef>
                        <a:spcAft>
                          <a:spcPts val="0"/>
                        </a:spcAft>
                        <a:buNone/>
                      </a:pPr>
                      <a:r>
                        <a:rPr lang="en-US" sz="1100" u="none" cap="none" strike="noStrike"/>
                        <a:t>2. Schedule calendar – Organisation_administrator  manages and publishes the calendar</a:t>
                      </a:r>
                      <a:endParaRPr/>
                    </a:p>
                    <a:p>
                      <a:pPr indent="0" lvl="0" marL="0" marR="0" rtl="0" algn="l">
                        <a:spcBef>
                          <a:spcPts val="0"/>
                        </a:spcBef>
                        <a:spcAft>
                          <a:spcPts val="0"/>
                        </a:spcAft>
                        <a:buNone/>
                      </a:pPr>
                      <a:r>
                        <a:rPr lang="en-US" sz="1100" u="none" cap="none" strike="noStrike"/>
                        <a:t>3. View calendar –  Organisation_administrator , tutor and Student can view the calendar schedule</a:t>
                      </a:r>
                      <a:endParaRPr/>
                    </a:p>
                    <a:p>
                      <a:pPr indent="0" lvl="0" marL="0" marR="0" rtl="0" algn="l">
                        <a:spcBef>
                          <a:spcPts val="0"/>
                        </a:spcBef>
                        <a:spcAft>
                          <a:spcPts val="0"/>
                        </a:spcAft>
                        <a:buNone/>
                      </a:pPr>
                      <a:r>
                        <a:rPr lang="en-US" sz="1100" u="none" cap="none" strike="noStrike"/>
                        <a:t>4. Manage courses –  Organisation_administrator  manages the topics for the each course</a:t>
                      </a:r>
                      <a:endParaRPr/>
                    </a:p>
                    <a:p>
                      <a:pPr indent="0" lvl="0" marL="0" marR="0" rtl="0" algn="l">
                        <a:spcBef>
                          <a:spcPts val="0"/>
                        </a:spcBef>
                        <a:spcAft>
                          <a:spcPts val="0"/>
                        </a:spcAft>
                        <a:buNone/>
                      </a:pPr>
                      <a:r>
                        <a:rPr lang="en-US" sz="1100" u="none" cap="none" strike="noStrike"/>
                        <a:t>5. View courses – Students can view courses and related topics.</a:t>
                      </a:r>
                      <a:endParaRPr sz="1100" u="none" cap="none" strike="noStrike">
                        <a:latin typeface="Times New Roman"/>
                        <a:ea typeface="Times New Roman"/>
                        <a:cs typeface="Times New Roman"/>
                        <a:sym typeface="Times New Roman"/>
                      </a:endParaRPr>
                    </a:p>
                  </a:txBody>
                  <a:tcPr marT="0" marB="0" marR="57425" marL="57425"/>
                </a:tc>
              </a:tr>
              <a:tr h="346750">
                <a:tc>
                  <a:txBody>
                    <a:bodyPr/>
                    <a:lstStyle/>
                    <a:p>
                      <a:pPr indent="0" lvl="0" marL="0" marR="0" rtl="0" algn="r">
                        <a:spcBef>
                          <a:spcPts val="0"/>
                        </a:spcBef>
                        <a:spcAft>
                          <a:spcPts val="0"/>
                        </a:spcAft>
                        <a:buNone/>
                      </a:pPr>
                      <a:r>
                        <a:rPr lang="en-US" sz="1100" u="none" cap="none" strike="noStrike"/>
                        <a:t>Preconditions:</a:t>
                      </a:r>
                      <a:endParaRPr sz="1100" u="none" cap="none" strike="noStrike">
                        <a:latin typeface="Times New Roman"/>
                        <a:ea typeface="Times New Roman"/>
                        <a:cs typeface="Times New Roman"/>
                        <a:sym typeface="Times New Roman"/>
                      </a:endParaRPr>
                    </a:p>
                  </a:txBody>
                  <a:tcPr marT="0" marB="0" marR="57425" marL="57425"/>
                </a:tc>
                <a:tc>
                  <a:txBody>
                    <a:bodyPr/>
                    <a:lstStyle/>
                    <a:p>
                      <a:pPr indent="0" lvl="0" marL="0" marR="0" rtl="0" algn="l">
                        <a:spcBef>
                          <a:spcPts val="0"/>
                        </a:spcBef>
                        <a:spcAft>
                          <a:spcPts val="0"/>
                        </a:spcAft>
                        <a:buNone/>
                      </a:pPr>
                      <a:r>
                        <a:rPr lang="en-US" sz="1100" u="none" cap="none" strike="noStrike"/>
                        <a:t>1.The  Organisation_administrator and the tutor has to be authenticated.</a:t>
                      </a:r>
                      <a:endParaRPr sz="1100" u="none" cap="none" strike="noStrike">
                        <a:latin typeface="Times New Roman"/>
                        <a:ea typeface="Times New Roman"/>
                        <a:cs typeface="Times New Roman"/>
                        <a:sym typeface="Times New Roman"/>
                      </a:endParaRPr>
                    </a:p>
                  </a:txBody>
                  <a:tcPr marT="0" marB="0" marR="57425" marL="57425"/>
                </a:tc>
              </a:tr>
              <a:tr h="1040250">
                <a:tc>
                  <a:txBody>
                    <a:bodyPr/>
                    <a:lstStyle/>
                    <a:p>
                      <a:pPr indent="0" lvl="0" marL="0" marR="0" rtl="0" algn="r">
                        <a:spcBef>
                          <a:spcPts val="0"/>
                        </a:spcBef>
                        <a:spcAft>
                          <a:spcPts val="0"/>
                        </a:spcAft>
                        <a:buNone/>
                      </a:pPr>
                      <a:r>
                        <a:rPr lang="en-US" sz="1100" u="none" cap="none" strike="noStrike"/>
                        <a:t>Postconditions:</a:t>
                      </a:r>
                      <a:endParaRPr sz="1100" u="none" cap="none" strike="noStrike">
                        <a:latin typeface="Times New Roman"/>
                        <a:ea typeface="Times New Roman"/>
                        <a:cs typeface="Times New Roman"/>
                        <a:sym typeface="Times New Roman"/>
                      </a:endParaRPr>
                    </a:p>
                  </a:txBody>
                  <a:tcPr marT="0" marB="0" marR="57425" marL="57425"/>
                </a:tc>
                <a:tc>
                  <a:txBody>
                    <a:bodyPr/>
                    <a:lstStyle/>
                    <a:p>
                      <a:pPr indent="0" lvl="0" marL="0" marR="0" rtl="0" algn="l">
                        <a:spcBef>
                          <a:spcPts val="0"/>
                        </a:spcBef>
                        <a:spcAft>
                          <a:spcPts val="0"/>
                        </a:spcAft>
                        <a:buNone/>
                      </a:pPr>
                      <a:r>
                        <a:rPr lang="en-US" sz="1100" u="none" cap="none" strike="noStrike"/>
                        <a:t>1.Assign courses – Courses are assigned to the tutor by Administrator</a:t>
                      </a:r>
                      <a:endParaRPr/>
                    </a:p>
                    <a:p>
                      <a:pPr indent="0" lvl="0" marL="0" marR="0" rtl="0" algn="l">
                        <a:spcBef>
                          <a:spcPts val="0"/>
                        </a:spcBef>
                        <a:spcAft>
                          <a:spcPts val="0"/>
                        </a:spcAft>
                        <a:buNone/>
                      </a:pPr>
                      <a:r>
                        <a:rPr lang="en-US" sz="1100" u="none" cap="none" strike="noStrike"/>
                        <a:t>2.Schedule calendar –  As Organisation_administrator changes the schedule, it needs to be reflected in the calendar </a:t>
                      </a:r>
                      <a:endParaRPr/>
                    </a:p>
                    <a:p>
                      <a:pPr indent="0" lvl="0" marL="0" marR="0" rtl="0" algn="l">
                        <a:spcBef>
                          <a:spcPts val="0"/>
                        </a:spcBef>
                        <a:spcAft>
                          <a:spcPts val="0"/>
                        </a:spcAft>
                        <a:buNone/>
                      </a:pPr>
                      <a:r>
                        <a:rPr lang="en-US" sz="1100" u="none" cap="none" strike="noStrike"/>
                        <a:t>3. Manager courses – As  Organisation_administrator changes the topics of the course, it needs to be reflected accordingly</a:t>
                      </a:r>
                      <a:endParaRPr sz="1100" u="none" cap="none" strike="noStrike">
                        <a:latin typeface="Times New Roman"/>
                        <a:ea typeface="Times New Roman"/>
                        <a:cs typeface="Times New Roman"/>
                        <a:sym typeface="Times New Roman"/>
                      </a:endParaRPr>
                    </a:p>
                  </a:txBody>
                  <a:tcPr marT="0" marB="0" marR="57425" marL="57425"/>
                </a:tc>
              </a:tr>
              <a:tr h="173375">
                <a:tc>
                  <a:txBody>
                    <a:bodyPr/>
                    <a:lstStyle/>
                    <a:p>
                      <a:pPr indent="0" lvl="0" marL="0" marR="0" rtl="0" algn="r">
                        <a:spcBef>
                          <a:spcPts val="0"/>
                        </a:spcBef>
                        <a:spcAft>
                          <a:spcPts val="0"/>
                        </a:spcAft>
                        <a:buNone/>
                      </a:pPr>
                      <a:r>
                        <a:rPr lang="en-US" sz="1100" u="none" cap="none" strike="noStrike"/>
                        <a:t>Extends:</a:t>
                      </a:r>
                      <a:endParaRPr sz="1100" u="none" cap="none" strike="noStrike">
                        <a:latin typeface="Times New Roman"/>
                        <a:ea typeface="Times New Roman"/>
                        <a:cs typeface="Times New Roman"/>
                        <a:sym typeface="Times New Roman"/>
                      </a:endParaRPr>
                    </a:p>
                  </a:txBody>
                  <a:tcPr marT="0" marB="0" marR="57425" marL="57425"/>
                </a:tc>
                <a:tc>
                  <a:txBody>
                    <a:bodyPr/>
                    <a:lstStyle/>
                    <a:p>
                      <a:pPr indent="0" lvl="0" marL="0" marR="0" rtl="0" algn="l">
                        <a:spcBef>
                          <a:spcPts val="0"/>
                        </a:spcBef>
                        <a:spcAft>
                          <a:spcPts val="0"/>
                        </a:spcAft>
                        <a:buNone/>
                      </a:pPr>
                      <a:r>
                        <a:rPr lang="en-US" sz="1100" u="none" cap="none" strike="noStrike"/>
                        <a:t>1.View set to topics may or may not invoke view courses</a:t>
                      </a:r>
                      <a:endParaRPr sz="1100" u="none" cap="none" strike="noStrike">
                        <a:latin typeface="Times New Roman"/>
                        <a:ea typeface="Times New Roman"/>
                        <a:cs typeface="Times New Roman"/>
                        <a:sym typeface="Times New Roman"/>
                      </a:endParaRPr>
                    </a:p>
                  </a:txBody>
                  <a:tcPr marT="0" marB="0" marR="57425" marL="57425"/>
                </a:tc>
              </a:tr>
              <a:tr h="362100">
                <a:tc>
                  <a:txBody>
                    <a:bodyPr/>
                    <a:lstStyle/>
                    <a:p>
                      <a:pPr indent="0" lvl="0" marL="0" marR="0" rtl="0" algn="r">
                        <a:spcBef>
                          <a:spcPts val="0"/>
                        </a:spcBef>
                        <a:spcAft>
                          <a:spcPts val="0"/>
                        </a:spcAft>
                        <a:buNone/>
                      </a:pPr>
                      <a:r>
                        <a:rPr lang="en-US" sz="1100" u="none" cap="none" strike="noStrike"/>
                        <a:t>Includes:</a:t>
                      </a:r>
                      <a:endParaRPr sz="1100" u="none" cap="none" strike="noStrike">
                        <a:latin typeface="Times New Roman"/>
                        <a:ea typeface="Times New Roman"/>
                        <a:cs typeface="Times New Roman"/>
                        <a:sym typeface="Times New Roman"/>
                      </a:endParaRPr>
                    </a:p>
                  </a:txBody>
                  <a:tcPr marT="0" marB="0" marR="57425" marL="57425"/>
                </a:tc>
                <a:tc>
                  <a:txBody>
                    <a:bodyPr/>
                    <a:lstStyle/>
                    <a:p>
                      <a:pPr indent="0" lvl="0" marL="0" marR="0" rtl="0" algn="l">
                        <a:spcBef>
                          <a:spcPts val="0"/>
                        </a:spcBef>
                        <a:spcAft>
                          <a:spcPts val="0"/>
                        </a:spcAft>
                        <a:buNone/>
                      </a:pPr>
                      <a:r>
                        <a:rPr lang="en-US" sz="1100" u="none" cap="none" strike="noStrike"/>
                        <a:t>1.Assign Courses always invokes Availability &amp; Specialization</a:t>
                      </a:r>
                      <a:endParaRPr/>
                    </a:p>
                    <a:p>
                      <a:pPr indent="0" lvl="0" marL="0" marR="0" rtl="0" algn="l">
                        <a:spcBef>
                          <a:spcPts val="0"/>
                        </a:spcBef>
                        <a:spcAft>
                          <a:spcPts val="0"/>
                        </a:spcAft>
                        <a:buNone/>
                      </a:pPr>
                      <a:r>
                        <a:rPr lang="en-US" sz="1100" u="none" cap="none" strike="noStrike"/>
                        <a:t>2.manage courses always invokes manage set of topics</a:t>
                      </a:r>
                      <a:endParaRPr sz="1100" u="none" cap="none" strike="noStrike">
                        <a:latin typeface="Times New Roman"/>
                        <a:ea typeface="Times New Roman"/>
                        <a:cs typeface="Times New Roman"/>
                        <a:sym typeface="Times New Roman"/>
                      </a:endParaRPr>
                    </a:p>
                  </a:txBody>
                  <a:tcPr marT="0" marB="0" marR="57425" marL="57425"/>
                </a:tc>
              </a:tr>
              <a:tr h="346750">
                <a:tc>
                  <a:txBody>
                    <a:bodyPr/>
                    <a:lstStyle/>
                    <a:p>
                      <a:pPr indent="0" lvl="0" marL="0" marR="0" rtl="0" algn="r">
                        <a:spcBef>
                          <a:spcPts val="0"/>
                        </a:spcBef>
                        <a:spcAft>
                          <a:spcPts val="0"/>
                        </a:spcAft>
                        <a:buNone/>
                      </a:pPr>
                      <a:r>
                        <a:rPr lang="en-US" sz="1100" u="none" cap="none" strike="noStrike"/>
                        <a:t>Assumptions:</a:t>
                      </a:r>
                      <a:endParaRPr sz="1100" u="none" cap="none" strike="noStrike">
                        <a:latin typeface="Times New Roman"/>
                        <a:ea typeface="Times New Roman"/>
                        <a:cs typeface="Times New Roman"/>
                        <a:sym typeface="Times New Roman"/>
                      </a:endParaRPr>
                    </a:p>
                  </a:txBody>
                  <a:tcPr marT="0" marB="0" marR="57425" marL="57425"/>
                </a:tc>
                <a:tc>
                  <a:txBody>
                    <a:bodyPr/>
                    <a:lstStyle/>
                    <a:p>
                      <a:pPr indent="0" lvl="0" marL="0" marR="0" rtl="0" algn="l">
                        <a:spcBef>
                          <a:spcPts val="0"/>
                        </a:spcBef>
                        <a:spcAft>
                          <a:spcPts val="0"/>
                        </a:spcAft>
                        <a:buNone/>
                      </a:pPr>
                      <a:r>
                        <a:rPr lang="en-US" sz="1100" u="none" cap="none" strike="noStrike"/>
                        <a:t>Student as actor is assumed to be a part of Courseware Management System</a:t>
                      </a:r>
                      <a:endParaRPr sz="1100" u="none" cap="none" strike="noStrike">
                        <a:latin typeface="Times New Roman"/>
                        <a:ea typeface="Times New Roman"/>
                        <a:cs typeface="Times New Roman"/>
                        <a:sym typeface="Times New Roman"/>
                      </a:endParaRPr>
                    </a:p>
                  </a:txBody>
                  <a:tcPr marT="0" marB="0" marR="57425" marL="57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21"/>
          <p:cNvSpPr txBox="1"/>
          <p:nvPr>
            <p:ph type="title"/>
          </p:nvPr>
        </p:nvSpPr>
        <p:spPr>
          <a:xfrm>
            <a:off x="1286933" y="609600"/>
            <a:ext cx="10197494" cy="10994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Activity Diagram</a:t>
            </a:r>
            <a:endParaRPr/>
          </a:p>
        </p:txBody>
      </p:sp>
      <p:grpSp>
        <p:nvGrpSpPr>
          <p:cNvPr id="387" name="Google Shape;387;p21"/>
          <p:cNvGrpSpPr/>
          <p:nvPr/>
        </p:nvGrpSpPr>
        <p:grpSpPr>
          <a:xfrm>
            <a:off x="1286933" y="2613733"/>
            <a:ext cx="9618133" cy="2763100"/>
            <a:chOff x="0" y="665190"/>
            <a:chExt cx="9618133" cy="2763100"/>
          </a:xfrm>
        </p:grpSpPr>
        <p:sp>
          <p:nvSpPr>
            <p:cNvPr id="388" name="Google Shape;388;p21"/>
            <p:cNvSpPr/>
            <p:nvPr/>
          </p:nvSpPr>
          <p:spPr>
            <a:xfrm>
              <a:off x="0" y="665190"/>
              <a:ext cx="9618133" cy="1228044"/>
            </a:xfrm>
            <a:prstGeom prst="roundRect">
              <a:avLst>
                <a:gd fmla="val 10000" name="adj"/>
              </a:avLst>
            </a:prstGeom>
            <a:solidFill>
              <a:srgbClr val="52A0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371483" y="941500"/>
              <a:ext cx="675424" cy="67542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1418391" y="665190"/>
              <a:ext cx="8199741" cy="12280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txBox="1"/>
            <p:nvPr/>
          </p:nvSpPr>
          <p:spPr>
            <a:xfrm>
              <a:off x="1418391" y="665190"/>
              <a:ext cx="8199741" cy="1228044"/>
            </a:xfrm>
            <a:prstGeom prst="rect">
              <a:avLst/>
            </a:prstGeom>
            <a:noFill/>
            <a:ln>
              <a:noFill/>
            </a:ln>
          </p:spPr>
          <p:txBody>
            <a:bodyPr anchorCtr="0" anchor="ctr" bIns="129950" lIns="129950" spcFirstLastPara="1" rIns="129950" wrap="square" tIns="129950">
              <a:noAutofit/>
            </a:bodyPr>
            <a:lstStyle/>
            <a:p>
              <a:pPr indent="0" lvl="0" marL="0" marR="0" rtl="0" algn="l">
                <a:lnSpc>
                  <a:spcPct val="90000"/>
                </a:lnSpc>
                <a:spcBef>
                  <a:spcPts val="0"/>
                </a:spcBef>
                <a:spcAft>
                  <a:spcPts val="0"/>
                </a:spcAft>
                <a:buClr>
                  <a:schemeClr val="dk1"/>
                </a:buClr>
                <a:buSzPts val="2300"/>
                <a:buFont typeface="Trebuchet MS"/>
                <a:buNone/>
              </a:pPr>
              <a:r>
                <a:rPr b="0" i="0" lang="en-US" sz="2300" u="none" cap="none" strike="noStrike">
                  <a:solidFill>
                    <a:schemeClr val="dk1"/>
                  </a:solidFill>
                  <a:latin typeface="Trebuchet MS"/>
                  <a:ea typeface="Trebuchet MS"/>
                  <a:cs typeface="Trebuchet MS"/>
                  <a:sym typeface="Trebuchet MS"/>
                </a:rPr>
                <a:t>Activity diagram is used for business process modelling,modelling the logic captured by a single use case or scenario or modelling a detailed logic of business rule.</a:t>
              </a:r>
              <a:endParaRPr/>
            </a:p>
          </p:txBody>
        </p:sp>
        <p:sp>
          <p:nvSpPr>
            <p:cNvPr id="392" name="Google Shape;392;p21"/>
            <p:cNvSpPr/>
            <p:nvPr/>
          </p:nvSpPr>
          <p:spPr>
            <a:xfrm>
              <a:off x="0" y="2200246"/>
              <a:ext cx="9618133" cy="1228044"/>
            </a:xfrm>
            <a:prstGeom prst="roundRect">
              <a:avLst>
                <a:gd fmla="val 10000" name="adj"/>
              </a:avLst>
            </a:prstGeom>
            <a:solidFill>
              <a:srgbClr val="E4B9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371483" y="2476556"/>
              <a:ext cx="675424" cy="67542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1418391" y="2200246"/>
              <a:ext cx="8199741" cy="12280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txBox="1"/>
            <p:nvPr/>
          </p:nvSpPr>
          <p:spPr>
            <a:xfrm>
              <a:off x="1418391" y="2200246"/>
              <a:ext cx="8199741" cy="1228044"/>
            </a:xfrm>
            <a:prstGeom prst="rect">
              <a:avLst/>
            </a:prstGeom>
            <a:noFill/>
            <a:ln>
              <a:noFill/>
            </a:ln>
          </p:spPr>
          <p:txBody>
            <a:bodyPr anchorCtr="0" anchor="ctr" bIns="129950" lIns="129950" spcFirstLastPara="1" rIns="129950" wrap="square" tIns="129950">
              <a:noAutofit/>
            </a:bodyPr>
            <a:lstStyle/>
            <a:p>
              <a:pPr indent="0" lvl="0" marL="0" marR="0" rtl="0" algn="l">
                <a:lnSpc>
                  <a:spcPct val="90000"/>
                </a:lnSpc>
                <a:spcBef>
                  <a:spcPts val="0"/>
                </a:spcBef>
                <a:spcAft>
                  <a:spcPts val="0"/>
                </a:spcAft>
                <a:buClr>
                  <a:schemeClr val="dk1"/>
                </a:buClr>
                <a:buSzPts val="2300"/>
                <a:buFont typeface="Trebuchet MS"/>
                <a:buNone/>
              </a:pPr>
              <a:r>
                <a:rPr b="0" i="0" lang="en-US" sz="2300" u="none" cap="none" strike="noStrike">
                  <a:solidFill>
                    <a:schemeClr val="dk1"/>
                  </a:solidFill>
                  <a:latin typeface="Trebuchet MS"/>
                  <a:ea typeface="Trebuchet MS"/>
                  <a:cs typeface="Trebuchet MS"/>
                  <a:sym typeface="Trebuchet MS"/>
                </a:rPr>
                <a:t>Easiest way to visualize an activity diagram is to think of a flowchart and DFD’s</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2"/>
          <p:cNvSpPr txBox="1"/>
          <p:nvPr>
            <p:ph type="title"/>
          </p:nvPr>
        </p:nvSpPr>
        <p:spPr>
          <a:xfrm>
            <a:off x="1981200" y="274638"/>
            <a:ext cx="8229600" cy="48736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Activity Diagram Notations</a:t>
            </a:r>
            <a:endParaRPr/>
          </a:p>
        </p:txBody>
      </p:sp>
      <p:pic>
        <p:nvPicPr>
          <p:cNvPr id="401" name="Google Shape;401;p22"/>
          <p:cNvPicPr preferRelativeResize="0"/>
          <p:nvPr>
            <p:ph idx="1" type="body"/>
          </p:nvPr>
        </p:nvPicPr>
        <p:blipFill rotWithShape="1">
          <a:blip r:embed="rId3">
            <a:alphaModFix/>
          </a:blip>
          <a:srcRect b="0" l="0" r="0" t="0"/>
          <a:stretch/>
        </p:blipFill>
        <p:spPr>
          <a:xfrm>
            <a:off x="838200" y="1201739"/>
            <a:ext cx="9372600" cy="492165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5" name="Shape 405"/>
        <p:cNvGrpSpPr/>
        <p:nvPr/>
      </p:nvGrpSpPr>
      <p:grpSpPr>
        <a:xfrm>
          <a:off x="0" y="0"/>
          <a:ext cx="0" cy="0"/>
          <a:chOff x="0" y="0"/>
          <a:chExt cx="0" cy="0"/>
        </a:xfrm>
      </p:grpSpPr>
      <p:sp>
        <p:nvSpPr>
          <p:cNvPr id="406" name="Google Shape;406;p23"/>
          <p:cNvSpPr txBox="1"/>
          <p:nvPr>
            <p:ph type="title"/>
          </p:nvPr>
        </p:nvSpPr>
        <p:spPr>
          <a:xfrm>
            <a:off x="676746" y="609600"/>
            <a:ext cx="3729076" cy="132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2800"/>
              <a:buFont typeface="Trebuchet MS"/>
              <a:buNone/>
            </a:pPr>
            <a:r>
              <a:rPr lang="en-US" sz="2800"/>
              <a:t>Create Activity Diagram for the following :-</a:t>
            </a:r>
            <a:endParaRPr/>
          </a:p>
        </p:txBody>
      </p:sp>
      <p:sp>
        <p:nvSpPr>
          <p:cNvPr id="407" name="Google Shape;407;p23"/>
          <p:cNvSpPr txBox="1"/>
          <p:nvPr>
            <p:ph idx="1" type="body"/>
          </p:nvPr>
        </p:nvSpPr>
        <p:spPr>
          <a:xfrm>
            <a:off x="685167" y="2160589"/>
            <a:ext cx="3720916" cy="35607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Usecase – Manage course</a:t>
            </a:r>
            <a:endParaRPr/>
          </a:p>
          <a:p>
            <a:pPr indent="-342900" lvl="0" marL="342900" rtl="0" algn="l">
              <a:spcBef>
                <a:spcPts val="1000"/>
              </a:spcBef>
              <a:spcAft>
                <a:spcPts val="0"/>
              </a:spcAft>
              <a:buSzPts val="1440"/>
              <a:buChar char="►"/>
            </a:pPr>
            <a:r>
              <a:rPr lang="en-US"/>
              <a:t>Check course, if it’s a new course , create course and update in a system</a:t>
            </a:r>
            <a:endParaRPr/>
          </a:p>
          <a:p>
            <a:pPr indent="-342900" lvl="0" marL="342900" rtl="0" algn="l">
              <a:spcBef>
                <a:spcPts val="1000"/>
              </a:spcBef>
              <a:spcAft>
                <a:spcPts val="0"/>
              </a:spcAft>
              <a:buSzPts val="1440"/>
              <a:buChar char="►"/>
            </a:pPr>
            <a:r>
              <a:rPr lang="en-US"/>
              <a:t>Check course , if it’s a old course , then check whether modification is required or not ,else remove it and update the system.</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pic>
        <p:nvPicPr>
          <p:cNvPr id="408" name="Google Shape;408;p23"/>
          <p:cNvPicPr preferRelativeResize="0"/>
          <p:nvPr/>
        </p:nvPicPr>
        <p:blipFill rotWithShape="1">
          <a:blip r:embed="rId3">
            <a:alphaModFix/>
          </a:blip>
          <a:srcRect b="0" l="0" r="0" t="0"/>
          <a:stretch/>
        </p:blipFill>
        <p:spPr>
          <a:xfrm>
            <a:off x="5002437" y="632145"/>
            <a:ext cx="4799109" cy="508917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24"/>
          <p:cNvSpPr txBox="1"/>
          <p:nvPr>
            <p:ph type="title"/>
          </p:nvPr>
        </p:nvSpPr>
        <p:spPr>
          <a:xfrm>
            <a:off x="676746" y="609600"/>
            <a:ext cx="3729076"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Manage Topics</a:t>
            </a:r>
            <a:endParaRPr/>
          </a:p>
        </p:txBody>
      </p:sp>
      <p:sp>
        <p:nvSpPr>
          <p:cNvPr id="414" name="Google Shape;414;p24"/>
          <p:cNvSpPr txBox="1"/>
          <p:nvPr>
            <p:ph idx="1" type="body"/>
          </p:nvPr>
        </p:nvSpPr>
        <p:spPr>
          <a:xfrm>
            <a:off x="685167" y="2160589"/>
            <a:ext cx="3720916" cy="35607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Usecase – Manage Topics</a:t>
            </a:r>
            <a:endParaRPr/>
          </a:p>
          <a:p>
            <a:pPr indent="-342900" lvl="0" marL="342900" rtl="0" algn="l">
              <a:spcBef>
                <a:spcPts val="1000"/>
              </a:spcBef>
              <a:spcAft>
                <a:spcPts val="0"/>
              </a:spcAft>
              <a:buSzPts val="1440"/>
              <a:buChar char="►"/>
            </a:pPr>
            <a:r>
              <a:rPr lang="en-US"/>
              <a:t>Under Manage topics – select course then check topics .</a:t>
            </a:r>
            <a:endParaRPr/>
          </a:p>
          <a:p>
            <a:pPr indent="-342900" lvl="0" marL="342900" rtl="0" algn="l">
              <a:spcBef>
                <a:spcPts val="1000"/>
              </a:spcBef>
              <a:spcAft>
                <a:spcPts val="0"/>
              </a:spcAft>
              <a:buSzPts val="1440"/>
              <a:buChar char="►"/>
            </a:pPr>
            <a:r>
              <a:rPr lang="en-US"/>
              <a:t>If the topic is not relevant , drop topic and update system.</a:t>
            </a:r>
            <a:endParaRPr/>
          </a:p>
          <a:p>
            <a:pPr indent="-342900" lvl="0" marL="342900" rtl="0" algn="l">
              <a:spcBef>
                <a:spcPts val="1000"/>
              </a:spcBef>
              <a:spcAft>
                <a:spcPts val="0"/>
              </a:spcAft>
              <a:buSzPts val="1440"/>
              <a:buChar char="►"/>
            </a:pPr>
            <a:r>
              <a:rPr lang="en-US"/>
              <a:t>If the topic is relevant , add topic and update system.</a:t>
            </a:r>
            <a:endParaRPr/>
          </a:p>
          <a:p>
            <a:pPr indent="-251459" lvl="0" marL="342900" rtl="0" algn="l">
              <a:spcBef>
                <a:spcPts val="1000"/>
              </a:spcBef>
              <a:spcAft>
                <a:spcPts val="0"/>
              </a:spcAft>
              <a:buSzPts val="1440"/>
              <a:buNone/>
            </a:pPr>
            <a:r>
              <a:t/>
            </a:r>
            <a:endParaRPr/>
          </a:p>
        </p:txBody>
      </p:sp>
      <p:pic>
        <p:nvPicPr>
          <p:cNvPr id="415" name="Google Shape;415;p24"/>
          <p:cNvPicPr preferRelativeResize="0"/>
          <p:nvPr/>
        </p:nvPicPr>
        <p:blipFill rotWithShape="1">
          <a:blip r:embed="rId3">
            <a:alphaModFix/>
          </a:blip>
          <a:srcRect b="0" l="0" r="0" t="0"/>
          <a:stretch/>
        </p:blipFill>
        <p:spPr>
          <a:xfrm>
            <a:off x="4881569" y="632145"/>
            <a:ext cx="4426818" cy="50891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25"/>
          <p:cNvSpPr txBox="1"/>
          <p:nvPr>
            <p:ph type="title"/>
          </p:nvPr>
        </p:nvSpPr>
        <p:spPr>
          <a:xfrm>
            <a:off x="676746" y="609600"/>
            <a:ext cx="3729076" cy="1320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Create Activity Diagram :-</a:t>
            </a:r>
            <a:endParaRPr/>
          </a:p>
        </p:txBody>
      </p:sp>
      <p:sp>
        <p:nvSpPr>
          <p:cNvPr id="421" name="Google Shape;421;p25"/>
          <p:cNvSpPr txBox="1"/>
          <p:nvPr>
            <p:ph idx="1" type="body"/>
          </p:nvPr>
        </p:nvSpPr>
        <p:spPr>
          <a:xfrm>
            <a:off x="685167" y="2160589"/>
            <a:ext cx="3720916" cy="35607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Use case – View Calendar</a:t>
            </a:r>
            <a:endParaRPr/>
          </a:p>
          <a:p>
            <a:pPr indent="-342900" lvl="0" marL="342900" rtl="0" algn="l">
              <a:spcBef>
                <a:spcPts val="1000"/>
              </a:spcBef>
              <a:spcAft>
                <a:spcPts val="0"/>
              </a:spcAft>
              <a:buSzPts val="1440"/>
              <a:buChar char="►"/>
            </a:pPr>
            <a:r>
              <a:rPr lang="en-US"/>
              <a:t>Under View calendar – view Tutor ,view course</a:t>
            </a:r>
            <a:endParaRPr/>
          </a:p>
          <a:p>
            <a:pPr indent="-342900" lvl="0" marL="342900" rtl="0" algn="l">
              <a:spcBef>
                <a:spcPts val="1000"/>
              </a:spcBef>
              <a:spcAft>
                <a:spcPts val="0"/>
              </a:spcAft>
              <a:buSzPts val="1440"/>
              <a:buChar char="►"/>
            </a:pPr>
            <a:r>
              <a:rPr lang="en-US"/>
              <a:t>Check if there is the Tutor and course matches, if details are found to be correct proceed for printing or else inform the administrator.</a:t>
            </a:r>
            <a:endParaRPr/>
          </a:p>
          <a:p>
            <a:pPr indent="-342900" lvl="0" marL="342900" rtl="0" algn="l">
              <a:spcBef>
                <a:spcPts val="1000"/>
              </a:spcBef>
              <a:spcAft>
                <a:spcPts val="0"/>
              </a:spcAft>
              <a:buSzPts val="1440"/>
              <a:buChar char="►"/>
            </a:pPr>
            <a:r>
              <a:rPr lang="en-US"/>
              <a:t>Also to Print details the option should be given and then the exit.</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pic>
        <p:nvPicPr>
          <p:cNvPr id="422" name="Google Shape;422;p25"/>
          <p:cNvPicPr preferRelativeResize="0"/>
          <p:nvPr/>
        </p:nvPicPr>
        <p:blipFill rotWithShape="1">
          <a:blip r:embed="rId3">
            <a:alphaModFix/>
          </a:blip>
          <a:srcRect b="0" l="0" r="0" t="0"/>
          <a:stretch/>
        </p:blipFill>
        <p:spPr>
          <a:xfrm>
            <a:off x="4654036" y="860862"/>
            <a:ext cx="4972850" cy="559130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6" name="Shape 426"/>
        <p:cNvGrpSpPr/>
        <p:nvPr/>
      </p:nvGrpSpPr>
      <p:grpSpPr>
        <a:xfrm>
          <a:off x="0" y="0"/>
          <a:ext cx="0" cy="0"/>
          <a:chOff x="0" y="0"/>
          <a:chExt cx="0" cy="0"/>
        </a:xfrm>
      </p:grpSpPr>
      <p:sp>
        <p:nvSpPr>
          <p:cNvPr id="427" name="Google Shape;427;p26"/>
          <p:cNvSpPr txBox="1"/>
          <p:nvPr>
            <p:ph type="title"/>
          </p:nvPr>
        </p:nvSpPr>
        <p:spPr>
          <a:xfrm>
            <a:off x="5949583" y="1265314"/>
            <a:ext cx="3324419" cy="44008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2200"/>
              <a:buFont typeface="Trebuchet MS"/>
              <a:buNone/>
            </a:pPr>
            <a:r>
              <a:rPr lang="en-US" sz="2200">
                <a:solidFill>
                  <a:schemeClr val="accent1"/>
                </a:solidFill>
                <a:latin typeface="Trebuchet MS"/>
                <a:ea typeface="Trebuchet MS"/>
                <a:cs typeface="Trebuchet MS"/>
                <a:sym typeface="Trebuchet MS"/>
              </a:rPr>
              <a:t>Swimlanes</a:t>
            </a:r>
            <a:br>
              <a:rPr lang="en-US" sz="2200">
                <a:solidFill>
                  <a:schemeClr val="accent1"/>
                </a:solidFill>
                <a:latin typeface="Trebuchet MS"/>
                <a:ea typeface="Trebuchet MS"/>
                <a:cs typeface="Trebuchet MS"/>
                <a:sym typeface="Trebuchet MS"/>
              </a:rPr>
            </a:br>
            <a:r>
              <a:rPr lang="en-US" sz="2200">
                <a:solidFill>
                  <a:schemeClr val="accent1"/>
                </a:solidFill>
                <a:latin typeface="Trebuchet MS"/>
                <a:ea typeface="Trebuchet MS"/>
                <a:cs typeface="Trebuchet MS"/>
                <a:sym typeface="Trebuchet MS"/>
              </a:rPr>
              <a:t>A </a:t>
            </a:r>
            <a:r>
              <a:rPr b="1" lang="en-US" sz="2200">
                <a:solidFill>
                  <a:schemeClr val="accent1"/>
                </a:solidFill>
                <a:latin typeface="Trebuchet MS"/>
                <a:ea typeface="Trebuchet MS"/>
                <a:cs typeface="Trebuchet MS"/>
                <a:sym typeface="Trebuchet MS"/>
              </a:rPr>
              <a:t>swimlane</a:t>
            </a:r>
            <a:r>
              <a:rPr lang="en-US" sz="2200">
                <a:solidFill>
                  <a:schemeClr val="accent1"/>
                </a:solidFill>
                <a:latin typeface="Trebuchet MS"/>
                <a:ea typeface="Trebuchet MS"/>
                <a:cs typeface="Trebuchet MS"/>
                <a:sym typeface="Trebuchet MS"/>
              </a:rPr>
              <a:t>  is used in </a:t>
            </a:r>
            <a:r>
              <a:rPr lang="en-US" sz="2200" u="sng">
                <a:solidFill>
                  <a:schemeClr val="accent1"/>
                </a:solidFill>
                <a:latin typeface="Trebuchet MS"/>
                <a:ea typeface="Trebuchet MS"/>
                <a:cs typeface="Trebuchet MS"/>
                <a:sym typeface="Trebuchet MS"/>
                <a:hlinkClick r:id="rId3">
                  <a:extLst>
                    <a:ext uri="{A12FA001-AC4F-418D-AE19-62706E023703}">
                      <ahyp:hlinkClr val="tx"/>
                    </a:ext>
                  </a:extLst>
                </a:hlinkClick>
              </a:rPr>
              <a:t>process flow diagrams</a:t>
            </a:r>
            <a:r>
              <a:rPr lang="en-US" sz="2200">
                <a:solidFill>
                  <a:schemeClr val="accent1"/>
                </a:solidFill>
                <a:latin typeface="Trebuchet MS"/>
                <a:ea typeface="Trebuchet MS"/>
                <a:cs typeface="Trebuchet MS"/>
                <a:sym typeface="Trebuchet MS"/>
              </a:rPr>
              <a:t>, or flowcharts, that visually distinguishes </a:t>
            </a:r>
            <a:r>
              <a:rPr lang="en-US" sz="2200" u="sng">
                <a:solidFill>
                  <a:schemeClr val="accent1"/>
                </a:solidFill>
                <a:latin typeface="Trebuchet MS"/>
                <a:ea typeface="Trebuchet MS"/>
                <a:cs typeface="Trebuchet MS"/>
                <a:sym typeface="Trebuchet MS"/>
                <a:hlinkClick r:id="rId4">
                  <a:extLst>
                    <a:ext uri="{A12FA001-AC4F-418D-AE19-62706E023703}">
                      <ahyp:hlinkClr val="tx"/>
                    </a:ext>
                  </a:extLst>
                </a:hlinkClick>
              </a:rPr>
              <a:t>job sharing</a:t>
            </a:r>
            <a:r>
              <a:rPr lang="en-US" sz="2200">
                <a:solidFill>
                  <a:schemeClr val="accent1"/>
                </a:solidFill>
                <a:latin typeface="Trebuchet MS"/>
                <a:ea typeface="Trebuchet MS"/>
                <a:cs typeface="Trebuchet MS"/>
                <a:sym typeface="Trebuchet MS"/>
              </a:rPr>
              <a:t> and responsibilities for sub-processes of a </a:t>
            </a:r>
            <a:r>
              <a:rPr lang="en-US" sz="2200" u="sng">
                <a:solidFill>
                  <a:schemeClr val="accent1"/>
                </a:solidFill>
                <a:latin typeface="Trebuchet MS"/>
                <a:ea typeface="Trebuchet MS"/>
                <a:cs typeface="Trebuchet MS"/>
                <a:sym typeface="Trebuchet MS"/>
                <a:hlinkClick r:id="rId5">
                  <a:extLst>
                    <a:ext uri="{A12FA001-AC4F-418D-AE19-62706E023703}">
                      <ahyp:hlinkClr val="tx"/>
                    </a:ext>
                  </a:extLst>
                </a:hlinkClick>
              </a:rPr>
              <a:t>business process</a:t>
            </a:r>
            <a:r>
              <a:rPr lang="en-US" sz="2200">
                <a:solidFill>
                  <a:schemeClr val="accent1"/>
                </a:solidFill>
                <a:latin typeface="Trebuchet MS"/>
                <a:ea typeface="Trebuchet MS"/>
                <a:cs typeface="Trebuchet MS"/>
                <a:sym typeface="Trebuchet MS"/>
              </a:rPr>
              <a:t>. Swimlanes may be arranged either horizontally or vertically.</a:t>
            </a:r>
            <a:endParaRPr/>
          </a:p>
        </p:txBody>
      </p:sp>
      <p:pic>
        <p:nvPicPr>
          <p:cNvPr id="428" name="Google Shape;428;p26"/>
          <p:cNvPicPr preferRelativeResize="0"/>
          <p:nvPr>
            <p:ph idx="1" type="body"/>
          </p:nvPr>
        </p:nvPicPr>
        <p:blipFill rotWithShape="1">
          <a:blip r:embed="rId6">
            <a:alphaModFix/>
          </a:blip>
          <a:srcRect b="0" l="0" r="0" t="0"/>
          <a:stretch/>
        </p:blipFill>
        <p:spPr>
          <a:xfrm>
            <a:off x="1218550" y="218475"/>
            <a:ext cx="4504200" cy="6438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7"/>
          <p:cNvSpPr txBox="1"/>
          <p:nvPr>
            <p:ph type="title"/>
          </p:nvPr>
        </p:nvSpPr>
        <p:spPr>
          <a:xfrm>
            <a:off x="677334" y="609600"/>
            <a:ext cx="8596668" cy="646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Activity Diagram Specification</a:t>
            </a:r>
            <a:endParaRPr/>
          </a:p>
        </p:txBody>
      </p:sp>
      <p:sp>
        <p:nvSpPr>
          <p:cNvPr id="434" name="Google Shape;434;p27"/>
          <p:cNvSpPr txBox="1"/>
          <p:nvPr>
            <p:ph idx="1" type="body"/>
          </p:nvPr>
        </p:nvSpPr>
        <p:spPr>
          <a:xfrm>
            <a:off x="675750" y="1408329"/>
            <a:ext cx="41856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920"/>
              <a:buNone/>
            </a:pPr>
            <a:r>
              <a:rPr lang="en-US"/>
              <a:t>Table 1</a:t>
            </a:r>
            <a:endParaRPr/>
          </a:p>
        </p:txBody>
      </p:sp>
      <p:graphicFrame>
        <p:nvGraphicFramePr>
          <p:cNvPr id="435" name="Google Shape;435;p27"/>
          <p:cNvGraphicFramePr/>
          <p:nvPr/>
        </p:nvGraphicFramePr>
        <p:xfrm>
          <a:off x="315300" y="1974750"/>
          <a:ext cx="3000000" cy="3000000"/>
        </p:xfrm>
        <a:graphic>
          <a:graphicData uri="http://schemas.openxmlformats.org/drawingml/2006/table">
            <a:tbl>
              <a:tblPr>
                <a:noFill/>
                <a:tableStyleId>{847DF4BA-4887-404E-9832-EBAED360A490}</a:tableStyleId>
              </a:tblPr>
              <a:tblGrid>
                <a:gridCol w="425100"/>
                <a:gridCol w="1785425"/>
                <a:gridCol w="1105250"/>
                <a:gridCol w="1105250"/>
              </a:tblGrid>
              <a:tr h="246950">
                <a:tc>
                  <a:txBody>
                    <a:bodyPr/>
                    <a:lstStyle/>
                    <a:p>
                      <a:pPr indent="0" lvl="0" marL="0" marR="0" rtl="0" algn="l">
                        <a:spcBef>
                          <a:spcPts val="0"/>
                        </a:spcBef>
                        <a:spcAft>
                          <a:spcPts val="0"/>
                        </a:spcAft>
                        <a:buNone/>
                      </a:pPr>
                      <a:r>
                        <a:rPr b="1" i="0" lang="en-US" sz="1200" u="none" cap="none" strike="noStrike">
                          <a:solidFill>
                            <a:srgbClr val="000000"/>
                          </a:solidFill>
                          <a:latin typeface="Calibri"/>
                          <a:ea typeface="Calibri"/>
                          <a:cs typeface="Calibri"/>
                          <a:sym typeface="Calibri"/>
                        </a:rPr>
                        <a:t>Step</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200" u="none" cap="none" strike="noStrike">
                          <a:solidFill>
                            <a:srgbClr val="000000"/>
                          </a:solidFill>
                          <a:latin typeface="Calibri"/>
                          <a:ea typeface="Calibri"/>
                          <a:cs typeface="Calibri"/>
                          <a:sym typeface="Calibri"/>
                        </a:rPr>
                        <a:t>User</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200" u="none" cap="none" strike="noStrike">
                          <a:solidFill>
                            <a:srgbClr val="000000"/>
                          </a:solidFill>
                          <a:latin typeface="Calibri"/>
                          <a:ea typeface="Calibri"/>
                          <a:cs typeface="Calibri"/>
                          <a:sym typeface="Calibri"/>
                        </a:rPr>
                        <a:t>System Admin</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200" u="none" cap="none" strike="noStrike">
                          <a:solidFill>
                            <a:srgbClr val="000000"/>
                          </a:solidFill>
                          <a:latin typeface="Calibri"/>
                          <a:ea typeface="Calibri"/>
                          <a:cs typeface="Calibri"/>
                          <a:sym typeface="Calibri"/>
                        </a:rPr>
                        <a:t>Business Rules</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5575">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1</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Create user</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br>
                        <a:rPr lang="en-US" sz="1700" u="none" cap="none" strike="noStrike"/>
                      </a:b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br>
                        <a:rPr lang="en-US" sz="1700" u="none" cap="none" strike="noStrike"/>
                      </a:b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5575">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2</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Type user details</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br>
                        <a:rPr lang="en-US" sz="1700" u="none" cap="none" strike="noStrike"/>
                      </a:b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BR_1</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5575">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3</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br>
                        <a:rPr lang="en-US" sz="1700" u="none" cap="none" strike="noStrike"/>
                      </a:b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Validate User Details</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BR_2</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5575">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4</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Error Message</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br>
                        <a:rPr lang="en-US" sz="1700" u="none" cap="none" strike="noStrike"/>
                      </a:b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BR_3</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5575">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5</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br>
                        <a:rPr lang="en-US" sz="1700" u="none" cap="none" strike="noStrike"/>
                      </a:b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Grant Privileges</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BR_4</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5575">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6</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Confirmation</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br>
                        <a:rPr lang="en-US" sz="1700" u="none" cap="none" strike="noStrike"/>
                      </a:b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BR_5</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5575">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7</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Exit</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br>
                        <a:rPr lang="en-US" sz="1700" u="none" cap="none" strike="noStrike"/>
                      </a:b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BR_6</a:t>
                      </a:r>
                      <a:endParaRPr sz="1700" u="none" cap="none" strike="noStrike"/>
                    </a:p>
                  </a:txBody>
                  <a:tcPr marT="30800" marB="30800" marR="46200" marL="4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36" name="Google Shape;436;p27"/>
          <p:cNvSpPr txBox="1"/>
          <p:nvPr>
            <p:ph idx="3" type="body"/>
          </p:nvPr>
        </p:nvSpPr>
        <p:spPr>
          <a:xfrm>
            <a:off x="5088375" y="1408324"/>
            <a:ext cx="41856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920"/>
              <a:buNone/>
            </a:pPr>
            <a:r>
              <a:rPr lang="en-US"/>
              <a:t>Table 2</a:t>
            </a:r>
            <a:endParaRPr/>
          </a:p>
        </p:txBody>
      </p:sp>
      <p:graphicFrame>
        <p:nvGraphicFramePr>
          <p:cNvPr id="437" name="Google Shape;437;p27"/>
          <p:cNvGraphicFramePr/>
          <p:nvPr/>
        </p:nvGraphicFramePr>
        <p:xfrm>
          <a:off x="4947151" y="1865520"/>
          <a:ext cx="3000000" cy="3000000"/>
        </p:xfrm>
        <a:graphic>
          <a:graphicData uri="http://schemas.openxmlformats.org/drawingml/2006/table">
            <a:tbl>
              <a:tblPr>
                <a:noFill/>
                <a:tableStyleId>{847DF4BA-4887-404E-9832-EBAED360A490}</a:tableStyleId>
              </a:tblPr>
              <a:tblGrid>
                <a:gridCol w="1546900"/>
                <a:gridCol w="1546900"/>
                <a:gridCol w="1546900"/>
              </a:tblGrid>
              <a:tr h="302425">
                <a:tc>
                  <a:txBody>
                    <a:bodyPr/>
                    <a:lstStyle/>
                    <a:p>
                      <a:pPr indent="0" lvl="0" marL="0" marR="0" rtl="0" algn="l">
                        <a:spcBef>
                          <a:spcPts val="0"/>
                        </a:spcBef>
                        <a:spcAft>
                          <a:spcPts val="0"/>
                        </a:spcAft>
                        <a:buNone/>
                      </a:pPr>
                      <a:r>
                        <a:rPr b="1" i="0" lang="en-US" sz="1200" u="none" cap="none" strike="noStrike">
                          <a:solidFill>
                            <a:srgbClr val="000000"/>
                          </a:solidFill>
                          <a:latin typeface="Calibri"/>
                          <a:ea typeface="Calibri"/>
                          <a:cs typeface="Calibri"/>
                          <a:sym typeface="Calibri"/>
                        </a:rPr>
                        <a:t>ID</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200" u="none" cap="none" strike="noStrike">
                          <a:solidFill>
                            <a:srgbClr val="000000"/>
                          </a:solidFill>
                          <a:latin typeface="Calibri"/>
                          <a:ea typeface="Calibri"/>
                          <a:cs typeface="Calibri"/>
                          <a:sym typeface="Calibri"/>
                        </a:rPr>
                        <a:t>Business Rules</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200" u="none" cap="none" strike="noStrike">
                          <a:solidFill>
                            <a:srgbClr val="000000"/>
                          </a:solidFill>
                          <a:latin typeface="Calibri"/>
                          <a:ea typeface="Calibri"/>
                          <a:cs typeface="Calibri"/>
                          <a:sym typeface="Calibri"/>
                        </a:rPr>
                        <a:t>Business Rule description</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15325">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BR_1</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User details</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First Name</a:t>
                      </a:r>
                      <a:endParaRPr sz="1700" u="none" cap="none" strike="noStrike"/>
                    </a:p>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Surname</a:t>
                      </a:r>
                      <a:endParaRPr sz="1700" u="none" cap="none" strike="noStrike"/>
                    </a:p>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Address</a:t>
                      </a:r>
                      <a:endParaRPr sz="1700" u="none" cap="none" strike="noStrike"/>
                    </a:p>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Email</a:t>
                      </a:r>
                      <a:endParaRPr sz="1700" u="none" cap="none" strike="noStrike"/>
                    </a:p>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Home Contact No</a:t>
                      </a:r>
                      <a:endParaRPr sz="1700" u="none" cap="none" strike="noStrike"/>
                    </a:p>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Office Contact No</a:t>
                      </a:r>
                      <a:endParaRPr sz="1700" u="none" cap="none" strike="noStrike"/>
                    </a:p>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Contact No</a:t>
                      </a:r>
                      <a:endParaRPr sz="1700" u="none" cap="none" strike="noStrike"/>
                    </a:p>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Zip Code</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0050">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BR_2</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Validation for User details</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Mandatory :-</a:t>
                      </a:r>
                      <a:endParaRPr sz="1700" u="none" cap="none" strike="noStrike"/>
                    </a:p>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First Name</a:t>
                      </a:r>
                      <a:endParaRPr sz="1700" u="none" cap="none" strike="noStrike"/>
                    </a:p>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Surname</a:t>
                      </a:r>
                      <a:endParaRPr sz="1700" u="none" cap="none" strike="noStrike"/>
                    </a:p>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Contact No</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425">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BR_3</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Error Message</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If BR_2 does not match.</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1250">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BR_4 </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Grant Privileges</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Read only permissions</a:t>
                      </a:r>
                      <a:endParaRPr sz="1700" u="none" cap="none" strike="noStrike"/>
                    </a:p>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Write permissions</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1250">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BR_5</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Confirmation of successful user account</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If BR_1, BR_2, BR_4 are successful</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425">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BR_6</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Exit </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200" u="none" cap="none" strike="noStrike">
                          <a:solidFill>
                            <a:srgbClr val="000000"/>
                          </a:solidFill>
                          <a:latin typeface="Calibri"/>
                          <a:ea typeface="Calibri"/>
                          <a:cs typeface="Calibri"/>
                          <a:sym typeface="Calibri"/>
                        </a:rPr>
                        <a:t>User exits successfully</a:t>
                      </a:r>
                      <a:endParaRPr sz="1700" u="none" cap="none" strike="noStrike"/>
                    </a:p>
                  </a:txBody>
                  <a:tcPr marT="32400" marB="32400" marR="48600" marL="486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38" name="Google Shape;438;p27"/>
          <p:cNvSpPr/>
          <p:nvPr/>
        </p:nvSpPr>
        <p:spPr>
          <a:xfrm>
            <a:off x="-3464972" y="0"/>
            <a:ext cx="19121549"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39" name="Google Shape;439;p27"/>
          <p:cNvSpPr/>
          <p:nvPr/>
        </p:nvSpPr>
        <p:spPr>
          <a:xfrm>
            <a:off x="-2989128" y="-94565"/>
            <a:ext cx="18171415"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43" name="Shape 443"/>
        <p:cNvGrpSpPr/>
        <p:nvPr/>
      </p:nvGrpSpPr>
      <p:grpSpPr>
        <a:xfrm>
          <a:off x="0" y="0"/>
          <a:ext cx="0" cy="0"/>
          <a:chOff x="0" y="0"/>
          <a:chExt cx="0" cy="0"/>
        </a:xfrm>
      </p:grpSpPr>
      <p:sp>
        <p:nvSpPr>
          <p:cNvPr id="444" name="Google Shape;444;p28"/>
          <p:cNvSpPr txBox="1"/>
          <p:nvPr>
            <p:ph type="title"/>
          </p:nvPr>
        </p:nvSpPr>
        <p:spPr>
          <a:xfrm>
            <a:off x="677334" y="609600"/>
            <a:ext cx="3843375" cy="51756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EFEFE"/>
              </a:buClr>
              <a:buSzPts val="3600"/>
              <a:buFont typeface="Trebuchet MS"/>
              <a:buNone/>
            </a:pPr>
            <a:r>
              <a:rPr lang="en-US">
                <a:solidFill>
                  <a:srgbClr val="FEFEFE"/>
                </a:solidFill>
              </a:rPr>
              <a:t>Other Notations (Case Study –Shopping Cart )</a:t>
            </a:r>
            <a:endParaRPr/>
          </a:p>
        </p:txBody>
      </p:sp>
      <p:sp>
        <p:nvSpPr>
          <p:cNvPr id="445" name="Google Shape;445;p28"/>
          <p:cNvSpPr txBox="1"/>
          <p:nvPr>
            <p:ph idx="1" type="body"/>
          </p:nvPr>
        </p:nvSpPr>
        <p:spPr>
          <a:xfrm>
            <a:off x="6116084" y="609601"/>
            <a:ext cx="5511296" cy="5175624"/>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760"/>
              <a:buChar char="►"/>
            </a:pPr>
            <a:r>
              <a:rPr lang="en-US" sz="2200">
                <a:solidFill>
                  <a:srgbClr val="FFFFFF"/>
                </a:solidFill>
              </a:rPr>
              <a:t>User is registered and logs into system, searches for required item and then selects it, Clicks on Add to cart and the same time inventory is checked. Based on Pincode,type of delivery is asked "home " or "on counter store". Depending on time slot selected ,further payment module is been asked. Based on charges ,mode is asked for payment "Net banking" or "COD". Then order is generated. Order is seen by shipment people ,processed and dispatched, order status update</a:t>
            </a:r>
            <a:endParaRPr/>
          </a:p>
          <a:p>
            <a:pPr indent="0" lvl="0" marL="0" rtl="0" algn="l">
              <a:spcBef>
                <a:spcPts val="1000"/>
              </a:spcBef>
              <a:spcAft>
                <a:spcPts val="0"/>
              </a:spcAft>
              <a:buSzPts val="1440"/>
              <a:buNone/>
            </a:pPr>
            <a:br>
              <a:rPr lang="en-US">
                <a:solidFill>
                  <a:srgbClr val="FFFFFF"/>
                </a:solidFill>
              </a:rPr>
            </a:b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9" name="Shape 449"/>
        <p:cNvGrpSpPr/>
        <p:nvPr/>
      </p:nvGrpSpPr>
      <p:grpSpPr>
        <a:xfrm>
          <a:off x="0" y="0"/>
          <a:ext cx="0" cy="0"/>
          <a:chOff x="0" y="0"/>
          <a:chExt cx="0" cy="0"/>
        </a:xfrm>
      </p:grpSpPr>
      <p:pic>
        <p:nvPicPr>
          <p:cNvPr id="450" name="Google Shape;450;p29"/>
          <p:cNvPicPr preferRelativeResize="0"/>
          <p:nvPr/>
        </p:nvPicPr>
        <p:blipFill rotWithShape="1">
          <a:blip r:embed="rId3">
            <a:alphaModFix/>
          </a:blip>
          <a:srcRect b="0" l="0" r="0" t="0"/>
          <a:stretch/>
        </p:blipFill>
        <p:spPr>
          <a:xfrm>
            <a:off x="346975" y="134500"/>
            <a:ext cx="11616625" cy="6606076"/>
          </a:xfrm>
          <a:prstGeom prst="rect">
            <a:avLst/>
          </a:prstGeom>
          <a:noFill/>
          <a:ln>
            <a:noFill/>
          </a:ln>
        </p:spPr>
      </p:pic>
      <p:cxnSp>
        <p:nvCxnSpPr>
          <p:cNvPr id="451" name="Google Shape;451;p29"/>
          <p:cNvCxnSpPr/>
          <p:nvPr/>
        </p:nvCxnSpPr>
        <p:spPr>
          <a:xfrm>
            <a:off x="893852" y="760288"/>
            <a:ext cx="1006867" cy="0"/>
          </a:xfrm>
          <a:prstGeom prst="straightConnector1">
            <a:avLst/>
          </a:prstGeom>
          <a:noFill/>
          <a:ln cap="rnd" cmpd="sng" w="12700">
            <a:solidFill>
              <a:schemeClr val="accent1"/>
            </a:solidFill>
            <a:prstDash val="solid"/>
            <a:round/>
            <a:headEnd len="sm" w="sm" type="none"/>
            <a:tailEnd len="med" w="med" type="triangle"/>
          </a:ln>
        </p:spPr>
      </p:cxnSp>
      <p:cxnSp>
        <p:nvCxnSpPr>
          <p:cNvPr id="452" name="Google Shape;452;p29"/>
          <p:cNvCxnSpPr/>
          <p:nvPr/>
        </p:nvCxnSpPr>
        <p:spPr>
          <a:xfrm>
            <a:off x="791110" y="1806540"/>
            <a:ext cx="1734620" cy="0"/>
          </a:xfrm>
          <a:prstGeom prst="straightConnector1">
            <a:avLst/>
          </a:prstGeom>
          <a:noFill/>
          <a:ln cap="rnd" cmpd="sng" w="12700">
            <a:solidFill>
              <a:schemeClr val="accent4"/>
            </a:solidFill>
            <a:prstDash val="solid"/>
            <a:round/>
            <a:headEnd len="sm" w="sm" type="none"/>
            <a:tailEnd len="med" w="med" type="triangle"/>
          </a:ln>
        </p:spPr>
      </p:cxnSp>
      <p:cxnSp>
        <p:nvCxnSpPr>
          <p:cNvPr id="453" name="Google Shape;453;p29"/>
          <p:cNvCxnSpPr/>
          <p:nvPr/>
        </p:nvCxnSpPr>
        <p:spPr>
          <a:xfrm flipH="1">
            <a:off x="7746716" y="1335640"/>
            <a:ext cx="2938408" cy="328773"/>
          </a:xfrm>
          <a:prstGeom prst="straightConnector1">
            <a:avLst/>
          </a:prstGeom>
          <a:noFill/>
          <a:ln cap="rnd" cmpd="sng" w="12700">
            <a:solidFill>
              <a:srgbClr val="F0A273"/>
            </a:solidFill>
            <a:prstDash val="solid"/>
            <a:round/>
            <a:headEnd len="sm" w="sm" type="none"/>
            <a:tailEnd len="med" w="med" type="triangle"/>
          </a:ln>
        </p:spPr>
      </p:cxnSp>
      <p:cxnSp>
        <p:nvCxnSpPr>
          <p:cNvPr id="454" name="Google Shape;454;p29"/>
          <p:cNvCxnSpPr/>
          <p:nvPr/>
        </p:nvCxnSpPr>
        <p:spPr>
          <a:xfrm flipH="1" rot="10800000">
            <a:off x="554804" y="2125039"/>
            <a:ext cx="2681555" cy="1676399"/>
          </a:xfrm>
          <a:prstGeom prst="straightConnector1">
            <a:avLst/>
          </a:prstGeom>
          <a:noFill/>
          <a:ln cap="rnd" cmpd="sng" w="12700">
            <a:solidFill>
              <a:srgbClr val="00B0F0"/>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3"/>
          <p:cNvSpPr txBox="1"/>
          <p:nvPr>
            <p:ph type="title"/>
          </p:nvPr>
        </p:nvSpPr>
        <p:spPr>
          <a:xfrm>
            <a:off x="673754" y="643467"/>
            <a:ext cx="4203045" cy="13756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rebuchet MS"/>
              <a:buNone/>
            </a:pPr>
            <a:r>
              <a:rPr b="1" lang="en-US">
                <a:solidFill>
                  <a:schemeClr val="lt1"/>
                </a:solidFill>
              </a:rPr>
              <a:t>What is the Visual all about ?</a:t>
            </a:r>
            <a:endParaRPr/>
          </a:p>
        </p:txBody>
      </p:sp>
      <p:sp>
        <p:nvSpPr>
          <p:cNvPr id="195" name="Google Shape;195;p3"/>
          <p:cNvSpPr txBox="1"/>
          <p:nvPr>
            <p:ph idx="1" type="body"/>
          </p:nvPr>
        </p:nvSpPr>
        <p:spPr>
          <a:xfrm>
            <a:off x="673754" y="2160590"/>
            <a:ext cx="3973943" cy="344011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solidFill>
                <a:schemeClr val="lt1"/>
              </a:solidFill>
            </a:endParaRPr>
          </a:p>
          <a:p>
            <a:pPr indent="0" lvl="0" marL="68580" rtl="0" algn="l">
              <a:spcBef>
                <a:spcPts val="1000"/>
              </a:spcBef>
              <a:spcAft>
                <a:spcPts val="0"/>
              </a:spcAft>
              <a:buSzPts val="1440"/>
              <a:buNone/>
            </a:pPr>
            <a:r>
              <a:t/>
            </a:r>
            <a:endParaRPr>
              <a:solidFill>
                <a:schemeClr val="lt1"/>
              </a:solidFill>
            </a:endParaRPr>
          </a:p>
        </p:txBody>
      </p:sp>
      <p:pic>
        <p:nvPicPr>
          <p:cNvPr descr="Coronavirus icon set for infographic with prevention tips and recommendations. Isolated corona virus flat signs with precautions and preventions to stop spreading. Vector, EPS 10" id="196" name="Google Shape;196;p3"/>
          <p:cNvPicPr preferRelativeResize="0"/>
          <p:nvPr/>
        </p:nvPicPr>
        <p:blipFill rotWithShape="1">
          <a:blip r:embed="rId3">
            <a:alphaModFix/>
          </a:blip>
          <a:srcRect b="0" l="0" r="0" t="0"/>
          <a:stretch/>
        </p:blipFill>
        <p:spPr>
          <a:xfrm>
            <a:off x="1150707" y="2265455"/>
            <a:ext cx="8250148" cy="2314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8" name="Shape 458"/>
        <p:cNvGrpSpPr/>
        <p:nvPr/>
      </p:nvGrpSpPr>
      <p:grpSpPr>
        <a:xfrm>
          <a:off x="0" y="0"/>
          <a:ext cx="0" cy="0"/>
          <a:chOff x="0" y="0"/>
          <a:chExt cx="0" cy="0"/>
        </a:xfrm>
      </p:grpSpPr>
      <p:pic>
        <p:nvPicPr>
          <p:cNvPr id="459" name="Google Shape;459;p30"/>
          <p:cNvPicPr preferRelativeResize="0"/>
          <p:nvPr/>
        </p:nvPicPr>
        <p:blipFill rotWithShape="1">
          <a:blip r:embed="rId3">
            <a:alphaModFix/>
          </a:blip>
          <a:srcRect b="0" l="0" r="0" t="0"/>
          <a:stretch/>
        </p:blipFill>
        <p:spPr>
          <a:xfrm>
            <a:off x="2465798" y="1066377"/>
            <a:ext cx="5651274" cy="4604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3" name="Shape 463"/>
        <p:cNvGrpSpPr/>
        <p:nvPr/>
      </p:nvGrpSpPr>
      <p:grpSpPr>
        <a:xfrm>
          <a:off x="0" y="0"/>
          <a:ext cx="0" cy="0"/>
          <a:chOff x="0" y="0"/>
          <a:chExt cx="0" cy="0"/>
        </a:xfrm>
      </p:grpSpPr>
      <p:pic>
        <p:nvPicPr>
          <p:cNvPr id="464" name="Google Shape;464;p31"/>
          <p:cNvPicPr preferRelativeResize="0"/>
          <p:nvPr/>
        </p:nvPicPr>
        <p:blipFill rotWithShape="1">
          <a:blip r:embed="rId3">
            <a:alphaModFix/>
          </a:blip>
          <a:srcRect b="0" l="0" r="0" t="0"/>
          <a:stretch/>
        </p:blipFill>
        <p:spPr>
          <a:xfrm>
            <a:off x="199250" y="0"/>
            <a:ext cx="12192001" cy="68580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8" name="Shape 468"/>
        <p:cNvGrpSpPr/>
        <p:nvPr/>
      </p:nvGrpSpPr>
      <p:grpSpPr>
        <a:xfrm>
          <a:off x="0" y="0"/>
          <a:ext cx="0" cy="0"/>
          <a:chOff x="0" y="0"/>
          <a:chExt cx="0" cy="0"/>
        </a:xfrm>
      </p:grpSpPr>
      <p:pic>
        <p:nvPicPr>
          <p:cNvPr id="469" name="Google Shape;469;p32"/>
          <p:cNvPicPr preferRelativeResize="0"/>
          <p:nvPr/>
        </p:nvPicPr>
        <p:blipFill rotWithShape="1">
          <a:blip r:embed="rId3">
            <a:alphaModFix/>
          </a:blip>
          <a:srcRect b="0" l="0" r="0" t="0"/>
          <a:stretch/>
        </p:blipFill>
        <p:spPr>
          <a:xfrm>
            <a:off x="22412" y="0"/>
            <a:ext cx="12053138" cy="68579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3"/>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Refer this link</a:t>
            </a:r>
            <a:endParaRPr/>
          </a:p>
        </p:txBody>
      </p:sp>
      <p:sp>
        <p:nvSpPr>
          <p:cNvPr id="476" name="Google Shape;476;p33"/>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2560"/>
              <a:buNone/>
            </a:pPr>
            <a:r>
              <a:rPr lang="en-US" sz="3200"/>
              <a:t>https://www.youtube.com/watch?v=w2hT8oo2iVo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4"/>
          <p:cNvSpPr txBox="1"/>
          <p:nvPr>
            <p:ph type="ctrTitle"/>
          </p:nvPr>
        </p:nvSpPr>
        <p:spPr>
          <a:xfrm>
            <a:off x="1752600" y="228602"/>
            <a:ext cx="8763000" cy="761999"/>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lang="en-US"/>
              <a:t>Sequence Diagram Symbols</a:t>
            </a:r>
            <a:endParaRPr/>
          </a:p>
        </p:txBody>
      </p:sp>
      <p:sp>
        <p:nvSpPr>
          <p:cNvPr id="482" name="Google Shape;482;p34"/>
          <p:cNvSpPr txBox="1"/>
          <p:nvPr>
            <p:ph idx="1" type="subTitle"/>
          </p:nvPr>
        </p:nvSpPr>
        <p:spPr>
          <a:xfrm>
            <a:off x="1752600" y="1219200"/>
            <a:ext cx="8686800" cy="54102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solidFill>
                  <a:schemeClr val="dk1"/>
                </a:solidFill>
              </a:rPr>
              <a:t>Symbols in Sequence Diagram</a:t>
            </a:r>
            <a:endParaRPr/>
          </a:p>
          <a:p>
            <a:pPr indent="-142240" lvl="0" marL="0" rtl="0" algn="l">
              <a:spcBef>
                <a:spcPts val="1000"/>
              </a:spcBef>
              <a:spcAft>
                <a:spcPts val="0"/>
              </a:spcAft>
              <a:buSzPts val="2240"/>
              <a:buFont typeface="Arial"/>
              <a:buChar char="•"/>
            </a:pPr>
            <a:r>
              <a:rPr lang="en-US" sz="2800">
                <a:solidFill>
                  <a:schemeClr val="dk1"/>
                </a:solidFill>
              </a:rPr>
              <a:t> </a:t>
            </a:r>
            <a:r>
              <a:rPr lang="en-US" sz="2000">
                <a:solidFill>
                  <a:schemeClr val="dk1"/>
                </a:solidFill>
              </a:rPr>
              <a:t>Use the UML object symbol to illustrate class roles, but don't list object attributes.   </a:t>
            </a:r>
            <a:endParaRPr/>
          </a:p>
          <a:p>
            <a:pPr indent="0" lvl="0" marL="0" rtl="0" algn="l">
              <a:spcBef>
                <a:spcPts val="1000"/>
              </a:spcBef>
              <a:spcAft>
                <a:spcPts val="0"/>
              </a:spcAft>
              <a:buSzPts val="1600"/>
              <a:buFont typeface="Arial"/>
              <a:buNone/>
            </a:pPr>
            <a:r>
              <a:t/>
            </a:r>
            <a:endParaRPr sz="2000">
              <a:solidFill>
                <a:schemeClr val="dk1"/>
              </a:solidFill>
            </a:endParaRPr>
          </a:p>
          <a:p>
            <a:pPr indent="-101600" lvl="0" marL="0" rtl="0" algn="just">
              <a:spcBef>
                <a:spcPts val="1000"/>
              </a:spcBef>
              <a:spcAft>
                <a:spcPts val="0"/>
              </a:spcAft>
              <a:buSzPts val="1600"/>
              <a:buFont typeface="Arial"/>
              <a:buChar char="•"/>
            </a:pPr>
            <a:r>
              <a:rPr lang="en-US" sz="2000">
                <a:solidFill>
                  <a:schemeClr val="dk1"/>
                </a:solidFill>
              </a:rPr>
              <a:t> </a:t>
            </a:r>
            <a:r>
              <a:rPr b="1" lang="en-US" sz="2000">
                <a:solidFill>
                  <a:schemeClr val="dk1"/>
                </a:solidFill>
              </a:rPr>
              <a:t>Activation or Execution Occurrence (Activation Block)</a:t>
            </a:r>
            <a:br>
              <a:rPr lang="en-US" sz="2000">
                <a:solidFill>
                  <a:schemeClr val="dk1"/>
                </a:solidFill>
              </a:rPr>
            </a:br>
            <a:r>
              <a:rPr lang="en-US" sz="2000">
                <a:solidFill>
                  <a:schemeClr val="dk1"/>
                </a:solidFill>
              </a:rPr>
              <a:t>Activation boxes represent the time an object needs to complete a task. </a:t>
            </a:r>
            <a:endParaRPr/>
          </a:p>
          <a:p>
            <a:pPr indent="0" lvl="0" marL="0" rtl="0" algn="just">
              <a:spcBef>
                <a:spcPts val="1000"/>
              </a:spcBef>
              <a:spcAft>
                <a:spcPts val="0"/>
              </a:spcAft>
              <a:buSzPts val="1600"/>
              <a:buNone/>
            </a:pPr>
            <a:r>
              <a:rPr lang="en-US" sz="2000">
                <a:solidFill>
                  <a:schemeClr val="dk1"/>
                </a:solidFill>
              </a:rPr>
              <a:t>When an object is busy executing a process or waiting for a reply message, use a thin gray rectangle placed vertically on its lifeline.  </a:t>
            </a:r>
            <a:endParaRPr/>
          </a:p>
          <a:p>
            <a:pPr indent="0" lvl="0" marL="0" rtl="0" algn="just">
              <a:spcBef>
                <a:spcPts val="1000"/>
              </a:spcBef>
              <a:spcAft>
                <a:spcPts val="0"/>
              </a:spcAft>
              <a:buSzPts val="1600"/>
              <a:buNone/>
            </a:pPr>
            <a:r>
              <a:t/>
            </a:r>
            <a:endParaRPr sz="2000">
              <a:solidFill>
                <a:schemeClr val="dk1"/>
              </a:solidFill>
            </a:endParaRPr>
          </a:p>
        </p:txBody>
      </p:sp>
      <p:pic>
        <p:nvPicPr>
          <p:cNvPr id="483" name="Google Shape;483;p34"/>
          <p:cNvPicPr preferRelativeResize="0"/>
          <p:nvPr/>
        </p:nvPicPr>
        <p:blipFill rotWithShape="1">
          <a:blip r:embed="rId3">
            <a:alphaModFix/>
          </a:blip>
          <a:srcRect b="0" l="0" r="0" t="0"/>
          <a:stretch/>
        </p:blipFill>
        <p:spPr>
          <a:xfrm>
            <a:off x="5943600" y="2286000"/>
            <a:ext cx="1981200" cy="742950"/>
          </a:xfrm>
          <a:prstGeom prst="rect">
            <a:avLst/>
          </a:prstGeom>
          <a:noFill/>
          <a:ln>
            <a:noFill/>
          </a:ln>
        </p:spPr>
      </p:pic>
      <p:pic>
        <p:nvPicPr>
          <p:cNvPr id="484" name="Google Shape;484;p34"/>
          <p:cNvPicPr preferRelativeResize="0"/>
          <p:nvPr/>
        </p:nvPicPr>
        <p:blipFill rotWithShape="1">
          <a:blip r:embed="rId4">
            <a:alphaModFix/>
          </a:blip>
          <a:srcRect b="0" l="0" r="0" t="0"/>
          <a:stretch/>
        </p:blipFill>
        <p:spPr>
          <a:xfrm>
            <a:off x="6324601" y="4495800"/>
            <a:ext cx="600075" cy="1943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35"/>
          <p:cNvPicPr preferRelativeResize="0"/>
          <p:nvPr/>
        </p:nvPicPr>
        <p:blipFill rotWithShape="1">
          <a:blip r:embed="rId3">
            <a:alphaModFix/>
          </a:blip>
          <a:srcRect b="0" l="0" r="0" t="0"/>
          <a:stretch/>
        </p:blipFill>
        <p:spPr>
          <a:xfrm>
            <a:off x="6400800" y="4253500"/>
            <a:ext cx="3733800" cy="2208945"/>
          </a:xfrm>
          <a:prstGeom prst="rect">
            <a:avLst/>
          </a:prstGeom>
          <a:noFill/>
          <a:ln>
            <a:noFill/>
          </a:ln>
        </p:spPr>
      </p:pic>
      <p:sp>
        <p:nvSpPr>
          <p:cNvPr id="490" name="Google Shape;490;p35"/>
          <p:cNvSpPr txBox="1"/>
          <p:nvPr>
            <p:ph type="ctrTitle"/>
          </p:nvPr>
        </p:nvSpPr>
        <p:spPr>
          <a:xfrm>
            <a:off x="1905000" y="1"/>
            <a:ext cx="8763000" cy="761999"/>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lang="en-US"/>
              <a:t>Sequence Diagram Symbols</a:t>
            </a:r>
            <a:endParaRPr/>
          </a:p>
        </p:txBody>
      </p:sp>
      <p:sp>
        <p:nvSpPr>
          <p:cNvPr id="491" name="Google Shape;491;p35"/>
          <p:cNvSpPr txBox="1"/>
          <p:nvPr>
            <p:ph idx="1" type="subTitle"/>
          </p:nvPr>
        </p:nvSpPr>
        <p:spPr>
          <a:xfrm>
            <a:off x="1752600" y="685800"/>
            <a:ext cx="8686800" cy="5410200"/>
          </a:xfrm>
          <a:prstGeom prst="rect">
            <a:avLst/>
          </a:prstGeom>
          <a:noFill/>
          <a:ln>
            <a:noFill/>
          </a:ln>
        </p:spPr>
        <p:txBody>
          <a:bodyPr anchorCtr="0" anchor="t" bIns="45700" lIns="91425" spcFirstLastPara="1" rIns="91425" wrap="square" tIns="45700">
            <a:normAutofit/>
          </a:bodyPr>
          <a:lstStyle/>
          <a:p>
            <a:pPr indent="-121920" lvl="0" marL="0" rtl="0" algn="l">
              <a:lnSpc>
                <a:spcPct val="150000"/>
              </a:lnSpc>
              <a:spcBef>
                <a:spcPts val="0"/>
              </a:spcBef>
              <a:spcAft>
                <a:spcPts val="0"/>
              </a:spcAft>
              <a:buSzPts val="1920"/>
              <a:buFont typeface="Arial"/>
              <a:buChar char="•"/>
            </a:pPr>
            <a:r>
              <a:rPr b="1" lang="en-US" sz="2400">
                <a:solidFill>
                  <a:schemeClr val="dk1"/>
                </a:solidFill>
              </a:rPr>
              <a:t>Messages</a:t>
            </a:r>
            <a:br>
              <a:rPr lang="en-US" sz="2400">
                <a:solidFill>
                  <a:schemeClr val="dk1"/>
                </a:solidFill>
              </a:rPr>
            </a:br>
            <a:r>
              <a:rPr lang="en-US" sz="2400">
                <a:solidFill>
                  <a:schemeClr val="dk1"/>
                </a:solidFill>
              </a:rPr>
              <a:t>Messages are arrows that represent communication between objects. Use half-arrowed lines to represent asynchronous messages. Asynchronous messages are sent from an object that will not wait for a response from the receiver before continuing its tasks. For message types, see below. </a:t>
            </a:r>
            <a:endParaRPr/>
          </a:p>
          <a:p>
            <a:pPr indent="0" lvl="0" marL="0" rtl="0" algn="l">
              <a:spcBef>
                <a:spcPts val="1000"/>
              </a:spcBef>
              <a:spcAft>
                <a:spcPts val="0"/>
              </a:spcAft>
              <a:buSzPts val="1920"/>
              <a:buNone/>
            </a:pPr>
            <a:r>
              <a:t/>
            </a:r>
            <a:endParaRPr sz="24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36"/>
          <p:cNvPicPr preferRelativeResize="0"/>
          <p:nvPr/>
        </p:nvPicPr>
        <p:blipFill rotWithShape="1">
          <a:blip r:embed="rId3">
            <a:alphaModFix/>
          </a:blip>
          <a:srcRect b="0" l="0" r="0" t="0"/>
          <a:stretch/>
        </p:blipFill>
        <p:spPr>
          <a:xfrm>
            <a:off x="4343400" y="1600201"/>
            <a:ext cx="3505200" cy="3419939"/>
          </a:xfrm>
          <a:prstGeom prst="rect">
            <a:avLst/>
          </a:prstGeom>
          <a:noFill/>
          <a:ln>
            <a:noFill/>
          </a:ln>
        </p:spPr>
      </p:pic>
      <p:sp>
        <p:nvSpPr>
          <p:cNvPr id="497" name="Google Shape;497;p36"/>
          <p:cNvSpPr txBox="1"/>
          <p:nvPr>
            <p:ph type="ctrTitle"/>
          </p:nvPr>
        </p:nvSpPr>
        <p:spPr>
          <a:xfrm>
            <a:off x="1752600" y="228602"/>
            <a:ext cx="8763000" cy="761999"/>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lang="en-US"/>
              <a:t>Sequence Diagram Symbols</a:t>
            </a:r>
            <a:endParaRPr/>
          </a:p>
        </p:txBody>
      </p:sp>
      <p:sp>
        <p:nvSpPr>
          <p:cNvPr id="498" name="Google Shape;498;p36"/>
          <p:cNvSpPr txBox="1"/>
          <p:nvPr>
            <p:ph idx="1" type="subTitle"/>
          </p:nvPr>
        </p:nvSpPr>
        <p:spPr>
          <a:xfrm>
            <a:off x="1752600" y="1143000"/>
            <a:ext cx="8686800" cy="5486400"/>
          </a:xfrm>
          <a:prstGeom prst="rect">
            <a:avLst/>
          </a:prstGeom>
          <a:noFill/>
          <a:ln>
            <a:noFill/>
          </a:ln>
        </p:spPr>
        <p:txBody>
          <a:bodyPr anchorCtr="0" anchor="t" bIns="45700" lIns="91425" spcFirstLastPara="1" rIns="91425" wrap="square" tIns="45700">
            <a:normAutofit fontScale="92500" lnSpcReduction="20000"/>
          </a:bodyPr>
          <a:lstStyle/>
          <a:p>
            <a:pPr indent="-112776" lvl="0" marL="0" rtl="0" algn="l">
              <a:spcBef>
                <a:spcPts val="0"/>
              </a:spcBef>
              <a:spcAft>
                <a:spcPts val="0"/>
              </a:spcAft>
              <a:buSzPct val="80000"/>
              <a:buFont typeface="Arial"/>
              <a:buChar char="•"/>
            </a:pPr>
            <a:r>
              <a:rPr b="1" lang="en-US" sz="2400">
                <a:solidFill>
                  <a:schemeClr val="dk1"/>
                </a:solidFill>
              </a:rPr>
              <a:t>Lifelines: </a:t>
            </a:r>
            <a:r>
              <a:rPr lang="en-US" sz="2400">
                <a:solidFill>
                  <a:schemeClr val="dk1"/>
                </a:solidFill>
              </a:rPr>
              <a:t>Lifelines are vertical dashed lines that indicate the object's presence over time. </a:t>
            </a:r>
            <a:endParaRPr/>
          </a:p>
          <a:p>
            <a:pPr indent="0" lvl="0" marL="0" rtl="0" algn="l">
              <a:spcBef>
                <a:spcPts val="1000"/>
              </a:spcBef>
              <a:spcAft>
                <a:spcPts val="0"/>
              </a:spcAft>
              <a:buSzPct val="80000"/>
              <a:buNone/>
            </a:pPr>
            <a:r>
              <a:t/>
            </a:r>
            <a:endParaRPr sz="2400">
              <a:solidFill>
                <a:schemeClr val="dk1"/>
              </a:solidFill>
            </a:endParaRPr>
          </a:p>
          <a:p>
            <a:pPr indent="0" lvl="0" marL="0" rtl="0" algn="l">
              <a:spcBef>
                <a:spcPts val="1000"/>
              </a:spcBef>
              <a:spcAft>
                <a:spcPts val="0"/>
              </a:spcAft>
              <a:buSzPct val="80000"/>
              <a:buNone/>
            </a:pPr>
            <a:r>
              <a:t/>
            </a:r>
            <a:endParaRPr sz="2400">
              <a:solidFill>
                <a:schemeClr val="dk1"/>
              </a:solidFill>
            </a:endParaRPr>
          </a:p>
          <a:p>
            <a:pPr indent="0" lvl="0" marL="0" rtl="0" algn="l">
              <a:spcBef>
                <a:spcPts val="1000"/>
              </a:spcBef>
              <a:spcAft>
                <a:spcPts val="0"/>
              </a:spcAft>
              <a:buSzPct val="80000"/>
              <a:buNone/>
            </a:pPr>
            <a:r>
              <a:t/>
            </a:r>
            <a:endParaRPr sz="2400">
              <a:solidFill>
                <a:schemeClr val="dk1"/>
              </a:solidFill>
            </a:endParaRPr>
          </a:p>
          <a:p>
            <a:pPr indent="0" lvl="0" marL="0" rtl="0" algn="l">
              <a:spcBef>
                <a:spcPts val="1000"/>
              </a:spcBef>
              <a:spcAft>
                <a:spcPts val="0"/>
              </a:spcAft>
              <a:buSzPct val="80000"/>
              <a:buNone/>
            </a:pPr>
            <a:r>
              <a:t/>
            </a:r>
            <a:endParaRPr sz="2400">
              <a:solidFill>
                <a:schemeClr val="dk1"/>
              </a:solidFill>
            </a:endParaRPr>
          </a:p>
          <a:p>
            <a:pPr indent="0" lvl="0" marL="0" rtl="0" algn="l">
              <a:spcBef>
                <a:spcPts val="1000"/>
              </a:spcBef>
              <a:spcAft>
                <a:spcPts val="0"/>
              </a:spcAft>
              <a:buSzPct val="80000"/>
              <a:buNone/>
            </a:pPr>
            <a:r>
              <a:t/>
            </a:r>
            <a:endParaRPr sz="2400">
              <a:solidFill>
                <a:schemeClr val="dk1"/>
              </a:solidFill>
            </a:endParaRPr>
          </a:p>
          <a:p>
            <a:pPr indent="0" lvl="0" marL="0" rtl="0" algn="l">
              <a:spcBef>
                <a:spcPts val="1000"/>
              </a:spcBef>
              <a:spcAft>
                <a:spcPts val="0"/>
              </a:spcAft>
              <a:buSzPct val="80000"/>
              <a:buNone/>
            </a:pPr>
            <a:r>
              <a:t/>
            </a:r>
            <a:endParaRPr sz="2400">
              <a:solidFill>
                <a:schemeClr val="dk1"/>
              </a:solidFill>
            </a:endParaRPr>
          </a:p>
          <a:p>
            <a:pPr indent="0" lvl="0" marL="0" rtl="0" algn="l">
              <a:spcBef>
                <a:spcPts val="1000"/>
              </a:spcBef>
              <a:spcAft>
                <a:spcPts val="0"/>
              </a:spcAft>
              <a:buSzPct val="80000"/>
              <a:buNone/>
            </a:pPr>
            <a:r>
              <a:t/>
            </a:r>
            <a:endParaRPr sz="2400">
              <a:solidFill>
                <a:schemeClr val="dk1"/>
              </a:solidFill>
            </a:endParaRPr>
          </a:p>
          <a:p>
            <a:pPr indent="0" lvl="0" marL="0" rtl="0" algn="l">
              <a:spcBef>
                <a:spcPts val="1000"/>
              </a:spcBef>
              <a:spcAft>
                <a:spcPts val="0"/>
              </a:spcAft>
              <a:buSzPct val="80000"/>
              <a:buNone/>
            </a:pPr>
            <a:r>
              <a:t/>
            </a:r>
            <a:endParaRPr sz="2400">
              <a:solidFill>
                <a:schemeClr val="dk1"/>
              </a:solidFill>
            </a:endParaRPr>
          </a:p>
          <a:p>
            <a:pPr indent="0" lvl="0" marL="0" rtl="0" algn="l">
              <a:spcBef>
                <a:spcPts val="1000"/>
              </a:spcBef>
              <a:spcAft>
                <a:spcPts val="0"/>
              </a:spcAft>
              <a:buSzPct val="80000"/>
              <a:buNone/>
            </a:pPr>
            <a:r>
              <a:rPr lang="en-US" sz="2400">
                <a:solidFill>
                  <a:schemeClr val="dk1"/>
                </a:solidFill>
              </a:rPr>
              <a:t>                                                           X</a:t>
            </a:r>
            <a:endParaRPr sz="2400"/>
          </a:p>
          <a:p>
            <a:pPr indent="0" lvl="0" marL="0" rtl="0" algn="l">
              <a:spcBef>
                <a:spcPts val="1000"/>
              </a:spcBef>
              <a:spcAft>
                <a:spcPts val="0"/>
              </a:spcAft>
              <a:buSzPct val="80000"/>
              <a:buNone/>
            </a:pPr>
            <a:r>
              <a:t/>
            </a:r>
            <a:endParaRPr sz="2400"/>
          </a:p>
          <a:p>
            <a:pPr indent="0" lvl="0" marL="0" rtl="0" algn="l">
              <a:spcBef>
                <a:spcPts val="1000"/>
              </a:spcBef>
              <a:spcAft>
                <a:spcPts val="0"/>
              </a:spcAft>
              <a:buSzPct val="80000"/>
              <a:buNone/>
            </a:pPr>
            <a:r>
              <a:rPr b="1" lang="en-US" sz="2400">
                <a:solidFill>
                  <a:schemeClr val="dk1"/>
                </a:solidFill>
              </a:rPr>
              <a:t>Destroying Objects: </a:t>
            </a:r>
            <a:r>
              <a:rPr lang="en-US" sz="2400">
                <a:solidFill>
                  <a:schemeClr val="dk1"/>
                </a:solidFill>
              </a:rPr>
              <a:t>You can place an X at the end of its lifeline to denote a destruction occurrence. </a:t>
            </a:r>
            <a:endParaRPr/>
          </a:p>
          <a:p>
            <a:pPr indent="0" lvl="0" marL="0" rtl="0" algn="l">
              <a:spcBef>
                <a:spcPts val="1000"/>
              </a:spcBef>
              <a:spcAft>
                <a:spcPts val="0"/>
              </a:spcAft>
              <a:buSzPct val="80000"/>
              <a:buNone/>
            </a:pPr>
            <a:r>
              <a:t/>
            </a:r>
            <a:endParaRPr sz="24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7"/>
          <p:cNvSpPr txBox="1"/>
          <p:nvPr>
            <p:ph idx="1" type="body"/>
          </p:nvPr>
        </p:nvSpPr>
        <p:spPr>
          <a:xfrm>
            <a:off x="1981200" y="533400"/>
            <a:ext cx="8229600" cy="632460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SzPts val="1440"/>
              <a:buNone/>
            </a:pPr>
            <a:r>
              <a:rPr b="1" lang="en-US"/>
              <a:t>	Types of Messages in Sequence Diagrams</a:t>
            </a:r>
            <a:endParaRPr/>
          </a:p>
          <a:p>
            <a:pPr indent="-342900" lvl="0" marL="342900" rtl="0" algn="l">
              <a:lnSpc>
                <a:spcPct val="170000"/>
              </a:lnSpc>
              <a:spcBef>
                <a:spcPts val="1000"/>
              </a:spcBef>
              <a:spcAft>
                <a:spcPts val="0"/>
              </a:spcAft>
              <a:buSzPts val="1440"/>
              <a:buChar char="►"/>
            </a:pPr>
            <a:r>
              <a:rPr b="1" lang="en-US"/>
              <a:t>Synchronous Message</a:t>
            </a:r>
            <a:br>
              <a:rPr lang="en-US"/>
            </a:br>
            <a:r>
              <a:rPr lang="en-US"/>
              <a:t>A synchronous message requires a response before the interaction can continue. It's usually drawn using a line with a solid arrowhead pointing from one object to another. </a:t>
            </a:r>
            <a:endParaRPr/>
          </a:p>
          <a:p>
            <a:pPr indent="-251459" lvl="0" marL="342900" rtl="0" algn="l">
              <a:spcBef>
                <a:spcPts val="1000"/>
              </a:spcBef>
              <a:spcAft>
                <a:spcPts val="0"/>
              </a:spcAft>
              <a:buSzPts val="1440"/>
              <a:buNone/>
            </a:pPr>
            <a:r>
              <a:t/>
            </a:r>
            <a:endParaRPr/>
          </a:p>
          <a:p>
            <a:pPr indent="-342900" lvl="0" marL="342900" rtl="0" algn="l">
              <a:lnSpc>
                <a:spcPct val="170000"/>
              </a:lnSpc>
              <a:spcBef>
                <a:spcPts val="1000"/>
              </a:spcBef>
              <a:spcAft>
                <a:spcPts val="0"/>
              </a:spcAft>
              <a:buSzPts val="1440"/>
              <a:buChar char="►"/>
            </a:pPr>
            <a:r>
              <a:rPr b="1" lang="en-US"/>
              <a:t>Asynchronous Message</a:t>
            </a:r>
            <a:br>
              <a:rPr lang="en-US"/>
            </a:br>
            <a:r>
              <a:rPr lang="en-US"/>
              <a:t>Asynchronous messages don't need a reply for interaction to continue. The arrowhead is usually open and there's no return message depicted.   </a:t>
            </a:r>
            <a:endParaRPr/>
          </a:p>
          <a:p>
            <a:pPr indent="-251459" lvl="0" marL="342900" rtl="0" algn="l">
              <a:spcBef>
                <a:spcPts val="1000"/>
              </a:spcBef>
              <a:spcAft>
                <a:spcPts val="0"/>
              </a:spcAft>
              <a:buSzPts val="1440"/>
              <a:buNone/>
            </a:pPr>
            <a:r>
              <a:t/>
            </a:r>
            <a:endParaRPr/>
          </a:p>
        </p:txBody>
      </p:sp>
      <p:pic>
        <p:nvPicPr>
          <p:cNvPr id="504" name="Google Shape;504;p37"/>
          <p:cNvPicPr preferRelativeResize="0"/>
          <p:nvPr/>
        </p:nvPicPr>
        <p:blipFill rotWithShape="1">
          <a:blip r:embed="rId3">
            <a:alphaModFix/>
          </a:blip>
          <a:srcRect b="0" l="0" r="0" t="0"/>
          <a:stretch/>
        </p:blipFill>
        <p:spPr>
          <a:xfrm>
            <a:off x="3007525" y="3043509"/>
            <a:ext cx="2895600" cy="309017"/>
          </a:xfrm>
          <a:prstGeom prst="rect">
            <a:avLst/>
          </a:prstGeom>
          <a:noFill/>
          <a:ln>
            <a:noFill/>
          </a:ln>
        </p:spPr>
      </p:pic>
      <p:pic>
        <p:nvPicPr>
          <p:cNvPr id="505" name="Google Shape;505;p37"/>
          <p:cNvPicPr preferRelativeResize="0"/>
          <p:nvPr/>
        </p:nvPicPr>
        <p:blipFill rotWithShape="1">
          <a:blip r:embed="rId4">
            <a:alphaModFix/>
          </a:blip>
          <a:srcRect b="0" l="0" r="0" t="0"/>
          <a:stretch/>
        </p:blipFill>
        <p:spPr>
          <a:xfrm>
            <a:off x="2951872" y="5152490"/>
            <a:ext cx="4894393" cy="381000"/>
          </a:xfrm>
          <a:prstGeom prst="rect">
            <a:avLst/>
          </a:prstGeom>
          <a:noFill/>
          <a:ln>
            <a:noFill/>
          </a:ln>
        </p:spPr>
      </p:pic>
      <p:pic>
        <p:nvPicPr>
          <p:cNvPr id="506" name="Google Shape;506;p37"/>
          <p:cNvPicPr preferRelativeResize="0"/>
          <p:nvPr/>
        </p:nvPicPr>
        <p:blipFill rotWithShape="1">
          <a:blip r:embed="rId5">
            <a:alphaModFix/>
          </a:blip>
          <a:srcRect b="0" l="0" r="0" t="0"/>
          <a:stretch/>
        </p:blipFill>
        <p:spPr>
          <a:xfrm>
            <a:off x="2951872" y="5989472"/>
            <a:ext cx="2590800" cy="33512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8"/>
          <p:cNvSpPr txBox="1"/>
          <p:nvPr>
            <p:ph type="ctrTitle"/>
          </p:nvPr>
        </p:nvSpPr>
        <p:spPr>
          <a:xfrm>
            <a:off x="1752600" y="228602"/>
            <a:ext cx="8763000" cy="761999"/>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lang="en-US"/>
              <a:t>Sequence Diagram Symbols</a:t>
            </a:r>
            <a:endParaRPr/>
          </a:p>
        </p:txBody>
      </p:sp>
      <p:sp>
        <p:nvSpPr>
          <p:cNvPr id="512" name="Google Shape;512;p38"/>
          <p:cNvSpPr txBox="1"/>
          <p:nvPr>
            <p:ph idx="1" type="subTitle"/>
          </p:nvPr>
        </p:nvSpPr>
        <p:spPr>
          <a:xfrm>
            <a:off x="1752600" y="1219200"/>
            <a:ext cx="8686800" cy="5410200"/>
          </a:xfrm>
          <a:prstGeom prst="rect">
            <a:avLst/>
          </a:prstGeom>
          <a:noFill/>
          <a:ln>
            <a:noFill/>
          </a:ln>
        </p:spPr>
        <p:txBody>
          <a:bodyPr anchorCtr="0" anchor="t" bIns="45700" lIns="91425" spcFirstLastPara="1" rIns="91425" wrap="square" tIns="45700">
            <a:normAutofit/>
          </a:bodyPr>
          <a:lstStyle/>
          <a:p>
            <a:pPr indent="-121920" lvl="0" marL="0" rtl="0" algn="l">
              <a:spcBef>
                <a:spcPts val="0"/>
              </a:spcBef>
              <a:spcAft>
                <a:spcPts val="0"/>
              </a:spcAft>
              <a:buSzPts val="1920"/>
              <a:buFont typeface="Arial"/>
              <a:buChar char="•"/>
            </a:pPr>
            <a:r>
              <a:rPr b="1" lang="en-US" sz="2400">
                <a:solidFill>
                  <a:schemeClr val="dk1"/>
                </a:solidFill>
              </a:rPr>
              <a:t>Reply or Return Message</a:t>
            </a:r>
            <a:br>
              <a:rPr lang="en-US" sz="2400">
                <a:solidFill>
                  <a:schemeClr val="dk1"/>
                </a:solidFill>
              </a:rPr>
            </a:br>
            <a:r>
              <a:rPr lang="en-US" sz="2400">
                <a:solidFill>
                  <a:schemeClr val="dk1"/>
                </a:solidFill>
              </a:rPr>
              <a:t>A reply message is drawn with a dotted line and an open arrowhead pointing back to the original lifeline.</a:t>
            </a:r>
            <a:endParaRPr/>
          </a:p>
          <a:p>
            <a:pPr indent="0" lvl="0" marL="0" rtl="0" algn="l">
              <a:spcBef>
                <a:spcPts val="1000"/>
              </a:spcBef>
              <a:spcAft>
                <a:spcPts val="0"/>
              </a:spcAft>
              <a:buSzPts val="1920"/>
              <a:buNone/>
            </a:pPr>
            <a:r>
              <a:t/>
            </a:r>
            <a:endParaRPr b="1" sz="2400">
              <a:solidFill>
                <a:schemeClr val="dk1"/>
              </a:solidFill>
            </a:endParaRPr>
          </a:p>
          <a:p>
            <a:pPr indent="-121920" lvl="0" marL="0" rtl="0" algn="l">
              <a:spcBef>
                <a:spcPts val="1000"/>
              </a:spcBef>
              <a:spcAft>
                <a:spcPts val="0"/>
              </a:spcAft>
              <a:buSzPts val="1920"/>
              <a:buFont typeface="Arial"/>
              <a:buChar char="•"/>
            </a:pPr>
            <a:r>
              <a:rPr b="1" lang="en-US" sz="2400">
                <a:solidFill>
                  <a:schemeClr val="dk1"/>
                </a:solidFill>
              </a:rPr>
              <a:t>Self Message</a:t>
            </a:r>
            <a:br>
              <a:rPr lang="en-US" sz="2400">
                <a:solidFill>
                  <a:schemeClr val="dk1"/>
                </a:solidFill>
              </a:rPr>
            </a:br>
            <a:r>
              <a:rPr lang="en-US" sz="2400">
                <a:solidFill>
                  <a:schemeClr val="dk1"/>
                </a:solidFill>
              </a:rPr>
              <a:t>A message from an object sends to itself, usually shown as a U shaped arrow pointing back to itself.    </a:t>
            </a:r>
            <a:endParaRPr/>
          </a:p>
        </p:txBody>
      </p:sp>
      <p:pic>
        <p:nvPicPr>
          <p:cNvPr id="513" name="Google Shape;513;p38"/>
          <p:cNvPicPr preferRelativeResize="0"/>
          <p:nvPr/>
        </p:nvPicPr>
        <p:blipFill rotWithShape="1">
          <a:blip r:embed="rId3">
            <a:alphaModFix/>
          </a:blip>
          <a:srcRect b="0" l="0" r="0" t="0"/>
          <a:stretch/>
        </p:blipFill>
        <p:spPr>
          <a:xfrm>
            <a:off x="4114800" y="2438400"/>
            <a:ext cx="3124200" cy="349724"/>
          </a:xfrm>
          <a:prstGeom prst="rect">
            <a:avLst/>
          </a:prstGeom>
          <a:noFill/>
          <a:ln>
            <a:noFill/>
          </a:ln>
        </p:spPr>
      </p:pic>
      <p:pic>
        <p:nvPicPr>
          <p:cNvPr id="514" name="Google Shape;514;p38"/>
          <p:cNvPicPr preferRelativeResize="0"/>
          <p:nvPr/>
        </p:nvPicPr>
        <p:blipFill rotWithShape="1">
          <a:blip r:embed="rId4">
            <a:alphaModFix/>
          </a:blip>
          <a:srcRect b="0" l="0" r="0" t="0"/>
          <a:stretch/>
        </p:blipFill>
        <p:spPr>
          <a:xfrm>
            <a:off x="4343400" y="4267200"/>
            <a:ext cx="876300" cy="1466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9"/>
          <p:cNvSpPr txBox="1"/>
          <p:nvPr>
            <p:ph type="ctrTitle"/>
          </p:nvPr>
        </p:nvSpPr>
        <p:spPr>
          <a:xfrm>
            <a:off x="1905000" y="304801"/>
            <a:ext cx="8763000" cy="761999"/>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lang="en-US"/>
              <a:t>Sequence Diagram Example</a:t>
            </a:r>
            <a:endParaRPr/>
          </a:p>
        </p:txBody>
      </p:sp>
      <p:sp>
        <p:nvSpPr>
          <p:cNvPr id="520" name="Google Shape;520;p39"/>
          <p:cNvSpPr txBox="1"/>
          <p:nvPr>
            <p:ph idx="1" type="subTitle"/>
          </p:nvPr>
        </p:nvSpPr>
        <p:spPr>
          <a:xfrm>
            <a:off x="1752600" y="1219200"/>
            <a:ext cx="8686800" cy="5410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solidFill>
                <a:schemeClr val="dk1"/>
              </a:solidFill>
            </a:endParaRPr>
          </a:p>
        </p:txBody>
      </p:sp>
      <p:pic>
        <p:nvPicPr>
          <p:cNvPr id="521" name="Google Shape;521;p39"/>
          <p:cNvPicPr preferRelativeResize="0"/>
          <p:nvPr/>
        </p:nvPicPr>
        <p:blipFill rotWithShape="1">
          <a:blip r:embed="rId3">
            <a:alphaModFix/>
          </a:blip>
          <a:srcRect b="0" l="0" r="0" t="0"/>
          <a:stretch/>
        </p:blipFill>
        <p:spPr>
          <a:xfrm>
            <a:off x="1792014" y="0"/>
            <a:ext cx="8607972"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2800"/>
              <a:buFont typeface="Times New Roman"/>
              <a:buNone/>
            </a:pPr>
            <a:r>
              <a:rPr lang="en-US" sz="2800">
                <a:latin typeface="Times New Roman"/>
                <a:ea typeface="Times New Roman"/>
                <a:cs typeface="Times New Roman"/>
                <a:sym typeface="Times New Roman"/>
              </a:rPr>
              <a:t>Why this language has gain importance and widely accepted ?</a:t>
            </a:r>
            <a:endParaRPr b="1" sz="2800">
              <a:latin typeface="Times New Roman"/>
              <a:ea typeface="Times New Roman"/>
              <a:cs typeface="Times New Roman"/>
              <a:sym typeface="Times New Roman"/>
            </a:endParaRPr>
          </a:p>
        </p:txBody>
      </p:sp>
      <p:sp>
        <p:nvSpPr>
          <p:cNvPr id="202" name="Google Shape;202;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457200" lvl="0" marL="457200" rtl="0" algn="just">
              <a:spcBef>
                <a:spcPts val="0"/>
              </a:spcBef>
              <a:spcAft>
                <a:spcPts val="0"/>
              </a:spcAft>
              <a:buSzPts val="1440"/>
              <a:buChar char="►"/>
            </a:pPr>
            <a:r>
              <a:rPr lang="en-US">
                <a:latin typeface="Times New Roman"/>
                <a:ea typeface="Times New Roman"/>
                <a:cs typeface="Times New Roman"/>
                <a:sym typeface="Times New Roman"/>
              </a:rPr>
              <a:t>The answer lies in the proverb -</a:t>
            </a:r>
            <a:endParaRPr/>
          </a:p>
          <a:p>
            <a:pPr indent="0" lvl="0" marL="0" rtl="0" algn="ctr">
              <a:spcBef>
                <a:spcPts val="1000"/>
              </a:spcBef>
              <a:spcAft>
                <a:spcPts val="0"/>
              </a:spcAft>
              <a:buSzPts val="3520"/>
              <a:buNone/>
            </a:pPr>
            <a:r>
              <a:rPr i="1" lang="en-US" sz="4400">
                <a:latin typeface="Times New Roman"/>
                <a:ea typeface="Times New Roman"/>
                <a:cs typeface="Times New Roman"/>
                <a:sym typeface="Times New Roman"/>
              </a:rPr>
              <a:t> </a:t>
            </a:r>
            <a:r>
              <a:rPr b="1" lang="en-US" sz="4400"/>
              <a:t>“</a:t>
            </a:r>
            <a:r>
              <a:rPr b="1" lang="en-US" sz="4400">
                <a:solidFill>
                  <a:srgbClr val="0070C0"/>
                </a:solidFill>
              </a:rPr>
              <a:t>One picture is worth thousand words</a:t>
            </a:r>
            <a:r>
              <a:rPr b="1" lang="en-US" sz="4400"/>
              <a:t>”</a:t>
            </a:r>
            <a:endParaRPr/>
          </a:p>
          <a:p>
            <a:pPr indent="0" lvl="0" marL="0" rtl="0" algn="just">
              <a:spcBef>
                <a:spcPts val="1000"/>
              </a:spcBef>
              <a:spcAft>
                <a:spcPts val="0"/>
              </a:spcAft>
              <a:buSzPts val="3520"/>
              <a:buNone/>
            </a:pPr>
            <a:r>
              <a:t/>
            </a:r>
            <a:endParaRPr sz="4400"/>
          </a:p>
          <a:p>
            <a:pPr indent="0" lvl="0" marL="0" rtl="0" algn="just">
              <a:spcBef>
                <a:spcPts val="1000"/>
              </a:spcBef>
              <a:spcAft>
                <a:spcPts val="0"/>
              </a:spcAft>
              <a:buSzPts val="1440"/>
              <a:buNone/>
            </a:pPr>
            <a:r>
              <a:t/>
            </a:r>
            <a:endParaRPr i="1">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graphicFrame>
        <p:nvGraphicFramePr>
          <p:cNvPr id="526" name="Google Shape;526;p40"/>
          <p:cNvGraphicFramePr/>
          <p:nvPr/>
        </p:nvGraphicFramePr>
        <p:xfrm>
          <a:off x="2438400" y="1066800"/>
          <a:ext cx="3000000" cy="3000000"/>
        </p:xfrm>
        <a:graphic>
          <a:graphicData uri="http://schemas.openxmlformats.org/drawingml/2006/table">
            <a:tbl>
              <a:tblPr>
                <a:noFill/>
                <a:tableStyleId>{847DF4BA-4887-404E-9832-EBAED360A490}</a:tableStyleId>
              </a:tblPr>
              <a:tblGrid>
                <a:gridCol w="2062900"/>
                <a:gridCol w="5633300"/>
              </a:tblGrid>
              <a:tr h="319250">
                <a:tc>
                  <a:txBody>
                    <a:bodyPr/>
                    <a:lstStyle/>
                    <a:p>
                      <a:pPr indent="0" lvl="0" marL="0" marR="0" rtl="0" algn="ctr">
                        <a:spcBef>
                          <a:spcPts val="0"/>
                        </a:spcBef>
                        <a:spcAft>
                          <a:spcPts val="0"/>
                        </a:spcAft>
                        <a:buNone/>
                      </a:pPr>
                      <a:r>
                        <a:rPr b="1" lang="en-US" sz="1600" u="none" cap="none" strike="noStrike"/>
                        <a:t>Operator</a:t>
                      </a:r>
                      <a:endParaRPr/>
                    </a:p>
                  </a:txBody>
                  <a:tcPr marT="5850" marB="5850" marR="5850" marL="585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1600" u="none" cap="none" strike="noStrike"/>
                        <a:t>Meaning</a:t>
                      </a:r>
                      <a:endParaRPr/>
                    </a:p>
                  </a:txBody>
                  <a:tcPr marT="5850" marB="5850" marR="5850" marL="585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755200">
                <a:tc>
                  <a:txBody>
                    <a:bodyPr/>
                    <a:lstStyle/>
                    <a:p>
                      <a:pPr indent="0" lvl="0" marL="0" marR="0" rtl="0" algn="ctr">
                        <a:spcBef>
                          <a:spcPts val="0"/>
                        </a:spcBef>
                        <a:spcAft>
                          <a:spcPts val="0"/>
                        </a:spcAft>
                        <a:buNone/>
                      </a:pPr>
                      <a:r>
                        <a:rPr b="1" lang="en-US" sz="1600" u="none" cap="none" strike="noStrike"/>
                        <a:t>alt</a:t>
                      </a:r>
                      <a:endParaRPr/>
                    </a:p>
                  </a:txBody>
                  <a:tcPr marT="5850" marB="5850" marR="5850" marL="585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t>Alternative multiple fragments; only the one whose condition is true will execute </a:t>
                      </a:r>
                      <a:endParaRPr/>
                    </a:p>
                  </a:txBody>
                  <a:tcPr marT="5850" marB="5850" marR="5850" marL="585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1003400">
                <a:tc>
                  <a:txBody>
                    <a:bodyPr/>
                    <a:lstStyle/>
                    <a:p>
                      <a:pPr indent="0" lvl="0" marL="0" marR="0" rtl="0" algn="ctr">
                        <a:spcBef>
                          <a:spcPts val="0"/>
                        </a:spcBef>
                        <a:spcAft>
                          <a:spcPts val="0"/>
                        </a:spcAft>
                        <a:buNone/>
                      </a:pPr>
                      <a:r>
                        <a:rPr b="1" lang="en-US" sz="1600" u="none" cap="none" strike="noStrike"/>
                        <a:t>opt</a:t>
                      </a:r>
                      <a:endParaRPr/>
                    </a:p>
                  </a:txBody>
                  <a:tcPr marT="5850" marB="5850" marR="5850" marL="585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t>Optional; the fragment executes only if the supplied condition is true. Equivalent to an alt with only one trace.</a:t>
                      </a:r>
                      <a:endParaRPr/>
                    </a:p>
                  </a:txBody>
                  <a:tcPr marT="5850" marB="5850" marR="5850" marL="585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506975">
                <a:tc>
                  <a:txBody>
                    <a:bodyPr/>
                    <a:lstStyle/>
                    <a:p>
                      <a:pPr indent="0" lvl="0" marL="0" marR="0" rtl="0" algn="ctr">
                        <a:spcBef>
                          <a:spcPts val="0"/>
                        </a:spcBef>
                        <a:spcAft>
                          <a:spcPts val="0"/>
                        </a:spcAft>
                        <a:buNone/>
                      </a:pPr>
                      <a:r>
                        <a:rPr b="1" lang="en-US" sz="1600" u="none" cap="none" strike="noStrike"/>
                        <a:t>par</a:t>
                      </a:r>
                      <a:endParaRPr/>
                    </a:p>
                  </a:txBody>
                  <a:tcPr marT="5850" marB="5850" marR="5850" marL="585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t>Parallel; each fragment is run in parallel.</a:t>
                      </a:r>
                      <a:endParaRPr/>
                    </a:p>
                  </a:txBody>
                  <a:tcPr marT="5850" marB="5850" marR="5850" marL="585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1003400">
                <a:tc>
                  <a:txBody>
                    <a:bodyPr/>
                    <a:lstStyle/>
                    <a:p>
                      <a:pPr indent="0" lvl="0" marL="0" marR="0" rtl="0" algn="ctr">
                        <a:spcBef>
                          <a:spcPts val="0"/>
                        </a:spcBef>
                        <a:spcAft>
                          <a:spcPts val="0"/>
                        </a:spcAft>
                        <a:buNone/>
                      </a:pPr>
                      <a:r>
                        <a:rPr b="1" lang="en-US" sz="1600" u="none" cap="none" strike="noStrike"/>
                        <a:t>loop</a:t>
                      </a:r>
                      <a:endParaRPr/>
                    </a:p>
                  </a:txBody>
                  <a:tcPr marT="5850" marB="5850" marR="5850" marL="585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t>Loop; the fragment may execute multiple times, and the guard indicates the basis of iteration.</a:t>
                      </a:r>
                      <a:endParaRPr/>
                    </a:p>
                  </a:txBody>
                  <a:tcPr marT="5850" marB="5850" marR="5850" marL="585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r h="755200">
                <a:tc>
                  <a:txBody>
                    <a:bodyPr/>
                    <a:lstStyle/>
                    <a:p>
                      <a:pPr indent="0" lvl="0" marL="0" marR="0" rtl="0" algn="ctr">
                        <a:spcBef>
                          <a:spcPts val="0"/>
                        </a:spcBef>
                        <a:spcAft>
                          <a:spcPts val="0"/>
                        </a:spcAft>
                        <a:buNone/>
                      </a:pPr>
                      <a:r>
                        <a:rPr b="1" lang="en-US" sz="1600" u="none" cap="none" strike="noStrike"/>
                        <a:t>sd</a:t>
                      </a:r>
                      <a:endParaRPr b="1" sz="1600" u="none" cap="none" strike="noStrike"/>
                    </a:p>
                  </a:txBody>
                  <a:tcPr marT="5850" marB="5850" marR="5850" marL="585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u="none" cap="none" strike="noStrike"/>
                        <a:t>Sequence diagram; used to surround an entire sequence diagram, if you wish.</a:t>
                      </a:r>
                      <a:endParaRPr/>
                    </a:p>
                  </a:txBody>
                  <a:tcPr marT="5850" marB="5850" marR="5850" marL="585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1"/>
          <p:cNvSpPr txBox="1"/>
          <p:nvPr/>
        </p:nvSpPr>
        <p:spPr>
          <a:xfrm>
            <a:off x="1905000" y="0"/>
            <a:ext cx="8001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rebuchet MS"/>
                <a:ea typeface="Trebuchet MS"/>
                <a:cs typeface="Trebuchet MS"/>
                <a:sym typeface="Trebuchet MS"/>
              </a:rPr>
              <a:t>Example : Online Shopping</a:t>
            </a:r>
            <a:endParaRPr/>
          </a:p>
        </p:txBody>
      </p:sp>
      <p:pic>
        <p:nvPicPr>
          <p:cNvPr descr="Difference between alt and opt fragment in sequence diagram? - Stack  Overflow" id="532" name="Google Shape;532;p41"/>
          <p:cNvPicPr preferRelativeResize="0"/>
          <p:nvPr/>
        </p:nvPicPr>
        <p:blipFill rotWithShape="1">
          <a:blip r:embed="rId3">
            <a:alphaModFix/>
          </a:blip>
          <a:srcRect b="0" l="0" r="0" t="0"/>
          <a:stretch/>
        </p:blipFill>
        <p:spPr>
          <a:xfrm>
            <a:off x="2209800" y="1295400"/>
            <a:ext cx="7696200" cy="4267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2"/>
          <p:cNvSpPr txBox="1"/>
          <p:nvPr>
            <p:ph type="title"/>
          </p:nvPr>
        </p:nvSpPr>
        <p:spPr>
          <a:xfrm>
            <a:off x="1981200" y="274638"/>
            <a:ext cx="8229600" cy="7159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Alt - Fragment</a:t>
            </a:r>
            <a:endParaRPr/>
          </a:p>
        </p:txBody>
      </p:sp>
      <p:pic>
        <p:nvPicPr>
          <p:cNvPr descr="https://knowhow.visual-paradigm.com/know-how_files/2010/07/03-draw-2-lines.png" id="538" name="Google Shape;538;p42"/>
          <p:cNvPicPr preferRelativeResize="0"/>
          <p:nvPr/>
        </p:nvPicPr>
        <p:blipFill rotWithShape="1">
          <a:blip r:embed="rId3">
            <a:alphaModFix/>
          </a:blip>
          <a:srcRect b="0" l="0" r="0" t="0"/>
          <a:stretch/>
        </p:blipFill>
        <p:spPr>
          <a:xfrm>
            <a:off x="2362200" y="1295400"/>
            <a:ext cx="7391400" cy="3733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Alt – Fragment with guard</a:t>
            </a:r>
            <a:endParaRPr/>
          </a:p>
        </p:txBody>
      </p:sp>
      <p:pic>
        <p:nvPicPr>
          <p:cNvPr descr="https://knowhow.visual-paradigm.com/know-how_files/2010/07/07-guard-displayed.png" id="544" name="Google Shape;544;p43"/>
          <p:cNvPicPr preferRelativeResize="0"/>
          <p:nvPr/>
        </p:nvPicPr>
        <p:blipFill rotWithShape="1">
          <a:blip r:embed="rId3">
            <a:alphaModFix/>
          </a:blip>
          <a:srcRect b="0" l="0" r="0" t="0"/>
          <a:stretch/>
        </p:blipFill>
        <p:spPr>
          <a:xfrm>
            <a:off x="1981200" y="1600200"/>
            <a:ext cx="7772400" cy="3581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4"/>
          <p:cNvSpPr txBox="1"/>
          <p:nvPr>
            <p:ph type="ctrTitle"/>
          </p:nvPr>
        </p:nvSpPr>
        <p:spPr>
          <a:xfrm>
            <a:off x="1752600" y="228601"/>
            <a:ext cx="8763000" cy="761999"/>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lang="en-US"/>
              <a:t>Sequence Diagram Symbols</a:t>
            </a:r>
            <a:endParaRPr/>
          </a:p>
        </p:txBody>
      </p:sp>
      <p:sp>
        <p:nvSpPr>
          <p:cNvPr id="550" name="Google Shape;550;p44"/>
          <p:cNvSpPr txBox="1"/>
          <p:nvPr>
            <p:ph idx="1" type="subTitle"/>
          </p:nvPr>
        </p:nvSpPr>
        <p:spPr>
          <a:xfrm>
            <a:off x="1752600" y="1143000"/>
            <a:ext cx="8686800" cy="5410200"/>
          </a:xfrm>
          <a:prstGeom prst="rect">
            <a:avLst/>
          </a:prstGeom>
          <a:noFill/>
          <a:ln>
            <a:noFill/>
          </a:ln>
        </p:spPr>
        <p:txBody>
          <a:bodyPr anchorCtr="0" anchor="t" bIns="45700" lIns="91425" spcFirstLastPara="1" rIns="91425" wrap="square" tIns="45700">
            <a:normAutofit/>
          </a:bodyPr>
          <a:lstStyle/>
          <a:p>
            <a:pPr indent="-121920" lvl="0" marL="0" rtl="0" algn="l">
              <a:spcBef>
                <a:spcPts val="0"/>
              </a:spcBef>
              <a:spcAft>
                <a:spcPts val="0"/>
              </a:spcAft>
              <a:buSzPts val="1920"/>
              <a:buFont typeface="Arial"/>
              <a:buChar char="•"/>
            </a:pPr>
            <a:r>
              <a:rPr b="1" lang="en-US" sz="2400">
                <a:solidFill>
                  <a:schemeClr val="dk1"/>
                </a:solidFill>
              </a:rPr>
              <a:t>Loops</a:t>
            </a:r>
            <a:br>
              <a:rPr lang="en-US" sz="2400">
                <a:solidFill>
                  <a:schemeClr val="dk1"/>
                </a:solidFill>
              </a:rPr>
            </a:br>
            <a:r>
              <a:rPr lang="en-US" sz="2400">
                <a:solidFill>
                  <a:schemeClr val="dk1"/>
                </a:solidFill>
              </a:rPr>
              <a:t>A repetition or loop within a sequence diagram is depicted as a rectangle. Place the condition for exiting the loop at the bottom left corner in square brackets .</a:t>
            </a:r>
            <a:endParaRPr/>
          </a:p>
          <a:p>
            <a:pPr indent="0" lvl="0" marL="0" rtl="0" algn="l">
              <a:spcBef>
                <a:spcPts val="1000"/>
              </a:spcBef>
              <a:spcAft>
                <a:spcPts val="0"/>
              </a:spcAft>
              <a:buSzPts val="1920"/>
              <a:buNone/>
            </a:pPr>
            <a:r>
              <a:t/>
            </a:r>
            <a:endParaRPr sz="2400">
              <a:solidFill>
                <a:schemeClr val="dk1"/>
              </a:solidFill>
            </a:endParaRPr>
          </a:p>
          <a:p>
            <a:pPr indent="0" lvl="0" marL="0" rtl="0" algn="l">
              <a:spcBef>
                <a:spcPts val="1000"/>
              </a:spcBef>
              <a:spcAft>
                <a:spcPts val="0"/>
              </a:spcAft>
              <a:buSzPts val="1920"/>
              <a:buNone/>
            </a:pPr>
            <a:r>
              <a:rPr b="1" lang="en-US" sz="2400">
                <a:solidFill>
                  <a:schemeClr val="dk1"/>
                </a:solidFill>
              </a:rPr>
              <a:t>	</a:t>
            </a:r>
            <a:endParaRPr sz="2400">
              <a:solidFill>
                <a:schemeClr val="dk1"/>
              </a:solidFill>
            </a:endParaRPr>
          </a:p>
        </p:txBody>
      </p:sp>
      <p:pic>
        <p:nvPicPr>
          <p:cNvPr descr="Potentially infinite loop." id="551" name="Google Shape;551;p44"/>
          <p:cNvPicPr preferRelativeResize="0"/>
          <p:nvPr/>
        </p:nvPicPr>
        <p:blipFill rotWithShape="1">
          <a:blip r:embed="rId3">
            <a:alphaModFix/>
          </a:blip>
          <a:srcRect b="0" l="0" r="0" t="0"/>
          <a:stretch/>
        </p:blipFill>
        <p:spPr>
          <a:xfrm>
            <a:off x="3886200" y="3352800"/>
            <a:ext cx="2590800" cy="2133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graphicFrame>
        <p:nvGraphicFramePr>
          <p:cNvPr id="556" name="Google Shape;556;p45"/>
          <p:cNvGraphicFramePr/>
          <p:nvPr/>
        </p:nvGraphicFramePr>
        <p:xfrm>
          <a:off x="1905000" y="685801"/>
          <a:ext cx="8305800" cy="5494337"/>
        </p:xfrm>
        <a:graphic>
          <a:graphicData uri="http://schemas.openxmlformats.org/presentationml/2006/ole">
            <mc:AlternateContent>
              <mc:Choice Requires="v">
                <p:oleObj r:id="rId4" imgH="5494337" imgW="8305800" progId="" spid="_x0000_s1">
                  <p:embed/>
                </p:oleObj>
              </mc:Choice>
              <mc:Fallback>
                <p:oleObj r:id="rId5" imgH="5494337" imgW="8305800" progId="">
                  <p:embed/>
                  <p:pic>
                    <p:nvPicPr>
                      <p:cNvPr id="556" name="Google Shape;556;p45"/>
                      <p:cNvPicPr preferRelativeResize="0"/>
                      <p:nvPr/>
                    </p:nvPicPr>
                    <p:blipFill rotWithShape="1">
                      <a:blip r:embed="rId6">
                        <a:alphaModFix/>
                      </a:blip>
                      <a:srcRect b="0" l="0" r="0" t="0"/>
                      <a:stretch/>
                    </p:blipFill>
                    <p:spPr>
                      <a:xfrm>
                        <a:off x="1905000" y="685801"/>
                        <a:ext cx="8305800" cy="5494337"/>
                      </a:xfrm>
                      <a:prstGeom prst="rect">
                        <a:avLst/>
                      </a:prstGeom>
                      <a:noFill/>
                      <a:ln>
                        <a:noFill/>
                      </a:ln>
                    </p:spPr>
                  </p:pic>
                </p:oleObj>
              </mc:Fallback>
            </mc:AlternateContent>
          </a:graphicData>
        </a:graphic>
      </p:graphicFrame>
      <p:sp>
        <p:nvSpPr>
          <p:cNvPr id="557" name="Google Shape;557;p45"/>
          <p:cNvSpPr txBox="1"/>
          <p:nvPr/>
        </p:nvSpPr>
        <p:spPr>
          <a:xfrm>
            <a:off x="1905000" y="0"/>
            <a:ext cx="8001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rebuchet MS"/>
                <a:ea typeface="Trebuchet MS"/>
                <a:cs typeface="Trebuchet MS"/>
                <a:sym typeface="Trebuchet MS"/>
              </a:rPr>
              <a:t>Example : Online Shopping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6"/>
          <p:cNvSpPr txBox="1"/>
          <p:nvPr>
            <p:ph type="title"/>
          </p:nvPr>
        </p:nvSpPr>
        <p:spPr>
          <a:xfrm>
            <a:off x="1981200" y="274638"/>
            <a:ext cx="8229600" cy="7159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Types of Fragments</a:t>
            </a:r>
            <a:endParaRPr/>
          </a:p>
        </p:txBody>
      </p:sp>
      <p:pic>
        <p:nvPicPr>
          <p:cNvPr id="563" name="Google Shape;563;p46"/>
          <p:cNvPicPr preferRelativeResize="0"/>
          <p:nvPr>
            <p:ph idx="1" type="body"/>
          </p:nvPr>
        </p:nvPicPr>
        <p:blipFill rotWithShape="1">
          <a:blip r:embed="rId3">
            <a:alphaModFix/>
          </a:blip>
          <a:srcRect b="0" l="0" r="0" t="0"/>
          <a:stretch/>
        </p:blipFill>
        <p:spPr>
          <a:xfrm>
            <a:off x="2209801" y="998071"/>
            <a:ext cx="3276600" cy="2278530"/>
          </a:xfrm>
          <a:prstGeom prst="rect">
            <a:avLst/>
          </a:prstGeom>
          <a:noFill/>
          <a:ln>
            <a:noFill/>
          </a:ln>
        </p:spPr>
      </p:pic>
      <p:pic>
        <p:nvPicPr>
          <p:cNvPr id="564" name="Google Shape;564;p46"/>
          <p:cNvPicPr preferRelativeResize="0"/>
          <p:nvPr/>
        </p:nvPicPr>
        <p:blipFill rotWithShape="1">
          <a:blip r:embed="rId4">
            <a:alphaModFix/>
          </a:blip>
          <a:srcRect b="0" l="0" r="0" t="0"/>
          <a:stretch/>
        </p:blipFill>
        <p:spPr>
          <a:xfrm>
            <a:off x="5791200" y="1143000"/>
            <a:ext cx="4038600" cy="2133600"/>
          </a:xfrm>
          <a:prstGeom prst="rect">
            <a:avLst/>
          </a:prstGeom>
          <a:noFill/>
          <a:ln>
            <a:noFill/>
          </a:ln>
        </p:spPr>
      </p:pic>
      <p:pic>
        <p:nvPicPr>
          <p:cNvPr id="565" name="Google Shape;565;p46"/>
          <p:cNvPicPr preferRelativeResize="0"/>
          <p:nvPr/>
        </p:nvPicPr>
        <p:blipFill rotWithShape="1">
          <a:blip r:embed="rId5">
            <a:alphaModFix/>
          </a:blip>
          <a:srcRect b="0" l="0" r="0" t="0"/>
          <a:stretch/>
        </p:blipFill>
        <p:spPr>
          <a:xfrm>
            <a:off x="2133601" y="3657600"/>
            <a:ext cx="3505200" cy="2133600"/>
          </a:xfrm>
          <a:prstGeom prst="rect">
            <a:avLst/>
          </a:prstGeom>
          <a:noFill/>
          <a:ln>
            <a:noFill/>
          </a:ln>
        </p:spPr>
      </p:pic>
      <p:pic>
        <p:nvPicPr>
          <p:cNvPr id="566" name="Google Shape;566;p46"/>
          <p:cNvPicPr preferRelativeResize="0"/>
          <p:nvPr/>
        </p:nvPicPr>
        <p:blipFill rotWithShape="1">
          <a:blip r:embed="rId6">
            <a:alphaModFix/>
          </a:blip>
          <a:srcRect b="0" l="0" r="0" t="0"/>
          <a:stretch/>
        </p:blipFill>
        <p:spPr>
          <a:xfrm>
            <a:off x="5906022" y="3618978"/>
            <a:ext cx="3886201" cy="201982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7"/>
          <p:cNvSpPr txBox="1"/>
          <p:nvPr>
            <p:ph type="title"/>
          </p:nvPr>
        </p:nvSpPr>
        <p:spPr>
          <a:xfrm>
            <a:off x="2566989" y="115888"/>
            <a:ext cx="7024687" cy="16573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2800"/>
              <a:buFont typeface="Trebuchet MS"/>
              <a:buNone/>
            </a:pPr>
            <a:r>
              <a:rPr b="1" lang="en-US" sz="2800"/>
              <a:t>Can you answer these Questions for your working Project  </a:t>
            </a:r>
            <a:endParaRPr/>
          </a:p>
        </p:txBody>
      </p:sp>
      <p:sp>
        <p:nvSpPr>
          <p:cNvPr id="572" name="Google Shape;572;p47"/>
          <p:cNvSpPr txBox="1"/>
          <p:nvPr>
            <p:ph idx="1" type="body"/>
          </p:nvPr>
        </p:nvSpPr>
        <p:spPr>
          <a:xfrm>
            <a:off x="1222450" y="1343375"/>
            <a:ext cx="8898300" cy="5320200"/>
          </a:xfrm>
          <a:prstGeom prst="rect">
            <a:avLst/>
          </a:prstGeom>
          <a:noFill/>
          <a:ln>
            <a:noFill/>
          </a:ln>
        </p:spPr>
        <p:txBody>
          <a:bodyPr anchorCtr="0" anchor="t" bIns="45700" lIns="91425" spcFirstLastPara="1" rIns="91425" wrap="square" tIns="45700">
            <a:normAutofit fontScale="25000"/>
          </a:bodyPr>
          <a:lstStyle/>
          <a:p>
            <a:pPr indent="-375920" lvl="0" marL="342900" rtl="0" algn="l">
              <a:spcBef>
                <a:spcPts val="0"/>
              </a:spcBef>
              <a:spcAft>
                <a:spcPts val="0"/>
              </a:spcAft>
              <a:buSzPct val="100000"/>
              <a:buChar char="►"/>
            </a:pPr>
            <a:r>
              <a:rPr b="1" lang="en-US" sz="7200"/>
              <a:t>Have you identified the scope of your system?</a:t>
            </a:r>
            <a:endParaRPr sz="7200"/>
          </a:p>
          <a:p>
            <a:pPr indent="-375920" lvl="0" marL="342900" rtl="0" algn="l">
              <a:spcBef>
                <a:spcPts val="1000"/>
              </a:spcBef>
              <a:spcAft>
                <a:spcPts val="0"/>
              </a:spcAft>
              <a:buSzPct val="100000"/>
              <a:buChar char="►"/>
            </a:pPr>
            <a:r>
              <a:rPr b="1" lang="en-US" sz="7200"/>
              <a:t>you should know whether you are diagramming a single application or the deployment to a whole network of computers.</a:t>
            </a:r>
            <a:endParaRPr sz="7200"/>
          </a:p>
          <a:p>
            <a:pPr indent="-375920" lvl="0" marL="342900" rtl="0" algn="l">
              <a:spcBef>
                <a:spcPts val="1000"/>
              </a:spcBef>
              <a:spcAft>
                <a:spcPts val="0"/>
              </a:spcAft>
              <a:buSzPct val="100000"/>
              <a:buChar char="►"/>
            </a:pPr>
            <a:r>
              <a:rPr b="1" lang="en-US" sz="7200"/>
              <a:t>How many machines will your application support ?</a:t>
            </a:r>
            <a:endParaRPr sz="7200"/>
          </a:p>
          <a:p>
            <a:pPr indent="-375920" lvl="0" marL="342900" rtl="0" algn="l">
              <a:spcBef>
                <a:spcPts val="1000"/>
              </a:spcBef>
              <a:spcAft>
                <a:spcPts val="0"/>
              </a:spcAft>
              <a:buSzPct val="100000"/>
              <a:buChar char="►"/>
            </a:pPr>
            <a:r>
              <a:rPr b="1" lang="en-US" sz="7200"/>
              <a:t>Will you require Cloud or data stored in local Machine ?</a:t>
            </a:r>
            <a:endParaRPr sz="7200"/>
          </a:p>
          <a:p>
            <a:pPr indent="-375920" lvl="0" marL="342900" rtl="0" algn="l">
              <a:spcBef>
                <a:spcPts val="1000"/>
              </a:spcBef>
              <a:spcAft>
                <a:spcPts val="0"/>
              </a:spcAft>
              <a:buSzPct val="100000"/>
              <a:buChar char="►"/>
            </a:pPr>
            <a:r>
              <a:rPr b="1" lang="en-US" sz="7200"/>
              <a:t>Will it be Centralized or Distributed in nature ?</a:t>
            </a:r>
            <a:endParaRPr sz="7200"/>
          </a:p>
          <a:p>
            <a:pPr indent="-375920" lvl="0" marL="342900" rtl="0" algn="l">
              <a:spcBef>
                <a:spcPts val="1000"/>
              </a:spcBef>
              <a:spcAft>
                <a:spcPts val="0"/>
              </a:spcAft>
              <a:buSzPct val="100000"/>
              <a:buChar char="►"/>
            </a:pPr>
            <a:r>
              <a:rPr lang="en-US" sz="7200"/>
              <a:t> </a:t>
            </a:r>
            <a:r>
              <a:rPr b="1" lang="en-US" sz="7200"/>
              <a:t>Do you have all the nodes you need? Do you know how they are all connected?</a:t>
            </a:r>
            <a:endParaRPr sz="7200"/>
          </a:p>
          <a:p>
            <a:pPr indent="-375920" lvl="0" marL="342900" rtl="0" algn="l">
              <a:spcBef>
                <a:spcPts val="1000"/>
              </a:spcBef>
              <a:spcAft>
                <a:spcPts val="0"/>
              </a:spcAft>
              <a:buSzPct val="100000"/>
              <a:buChar char="►"/>
            </a:pPr>
            <a:r>
              <a:rPr b="1" lang="en-US" sz="7200"/>
              <a:t>How many files do you have in  your project ?(lib, source,exe,.doc,web pages.……)</a:t>
            </a:r>
            <a:endParaRPr sz="7200"/>
          </a:p>
          <a:p>
            <a:pPr indent="-375920" lvl="0" marL="342900" rtl="0" algn="l">
              <a:spcBef>
                <a:spcPts val="1000"/>
              </a:spcBef>
              <a:spcAft>
                <a:spcPts val="0"/>
              </a:spcAft>
              <a:buSzPct val="100000"/>
              <a:buChar char="►"/>
            </a:pPr>
            <a:r>
              <a:rPr b="1" lang="en-US" sz="7200"/>
              <a:t>How many tables do you have in your project ?</a:t>
            </a:r>
            <a:endParaRPr sz="7200"/>
          </a:p>
          <a:p>
            <a:pPr indent="-375920" lvl="0" marL="342900" rtl="0" algn="l">
              <a:spcBef>
                <a:spcPts val="1000"/>
              </a:spcBef>
              <a:spcAft>
                <a:spcPts val="0"/>
              </a:spcAft>
              <a:buSzPct val="100000"/>
              <a:buChar char="►"/>
            </a:pPr>
            <a:r>
              <a:rPr b="1" lang="en-US" sz="7200"/>
              <a:t>In How many components you can divide your project ?</a:t>
            </a:r>
            <a:endParaRPr sz="7200"/>
          </a:p>
          <a:p>
            <a:pPr indent="0" lvl="0" marL="69850" rtl="0" algn="l">
              <a:spcBef>
                <a:spcPts val="1000"/>
              </a:spcBef>
              <a:spcAft>
                <a:spcPts val="0"/>
              </a:spcAft>
              <a:buSzPct val="80000"/>
              <a:buNone/>
            </a:pPr>
            <a:r>
              <a:t/>
            </a:r>
            <a:endParaRPr b="1" sz="1400"/>
          </a:p>
          <a:p>
            <a:pPr indent="-271780" lvl="0" marL="342900" rtl="0" algn="l">
              <a:spcBef>
                <a:spcPts val="1000"/>
              </a:spcBef>
              <a:spcAft>
                <a:spcPts val="0"/>
              </a:spcAft>
              <a:buSzPct val="80000"/>
              <a:buNone/>
            </a:pPr>
            <a:r>
              <a:t/>
            </a:r>
            <a:endParaRPr b="1" sz="1400"/>
          </a:p>
          <a:p>
            <a:pPr indent="-271780" lvl="0" marL="342900" rtl="0" algn="l">
              <a:spcBef>
                <a:spcPts val="1000"/>
              </a:spcBef>
              <a:spcAft>
                <a:spcPts val="0"/>
              </a:spcAft>
              <a:buSzPct val="80000"/>
              <a:buNone/>
            </a:pPr>
            <a:r>
              <a:t/>
            </a:r>
            <a:endParaRPr sz="1400"/>
          </a:p>
          <a:p>
            <a:pPr indent="-271780" lvl="0" marL="342900" rtl="0" algn="l">
              <a:spcBef>
                <a:spcPts val="1000"/>
              </a:spcBef>
              <a:spcAft>
                <a:spcPts val="0"/>
              </a:spcAft>
              <a:buSzPct val="80000"/>
              <a:buNone/>
            </a:pPr>
            <a:r>
              <a:t/>
            </a:r>
            <a:endParaRPr sz="1400"/>
          </a:p>
          <a:p>
            <a:pPr indent="-251459" lvl="0" marL="342900" rtl="0" algn="l">
              <a:spcBef>
                <a:spcPts val="1000"/>
              </a:spcBef>
              <a:spcAft>
                <a:spcPts val="0"/>
              </a:spcAft>
              <a:buSzPct val="79999"/>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Component Diagram</a:t>
            </a:r>
            <a:endParaRPr/>
          </a:p>
        </p:txBody>
      </p:sp>
      <p:sp>
        <p:nvSpPr>
          <p:cNvPr id="578" name="Google Shape;578;p48"/>
          <p:cNvSpPr txBox="1"/>
          <p:nvPr>
            <p:ph idx="1" type="body"/>
          </p:nvPr>
        </p:nvSpPr>
        <p:spPr>
          <a:xfrm>
            <a:off x="677325" y="1500300"/>
            <a:ext cx="9678600" cy="4541100"/>
          </a:xfrm>
          <a:prstGeom prst="rect">
            <a:avLst/>
          </a:prstGeom>
          <a:noFill/>
          <a:ln>
            <a:noFill/>
          </a:ln>
        </p:spPr>
        <p:txBody>
          <a:bodyPr anchorCtr="0" anchor="t" bIns="45700" lIns="91425" spcFirstLastPara="1" rIns="91425" wrap="square" tIns="45700">
            <a:normAutofit lnSpcReduction="10000"/>
          </a:bodyPr>
          <a:lstStyle/>
          <a:p>
            <a:pPr indent="-374650" lvl="0" marL="342900" rtl="0" algn="l">
              <a:spcBef>
                <a:spcPts val="0"/>
              </a:spcBef>
              <a:spcAft>
                <a:spcPts val="0"/>
              </a:spcAft>
              <a:buSzPts val="1940"/>
              <a:buChar char="►"/>
            </a:pPr>
            <a:r>
              <a:rPr lang="en-US" sz="2300"/>
              <a:t>Component diagram is a special kind of diagram in UML. </a:t>
            </a:r>
            <a:endParaRPr sz="2300"/>
          </a:p>
          <a:p>
            <a:pPr indent="-374650" lvl="0" marL="342900" rtl="0" algn="l">
              <a:spcBef>
                <a:spcPts val="1000"/>
              </a:spcBef>
              <a:spcAft>
                <a:spcPts val="0"/>
              </a:spcAft>
              <a:buSzPts val="1940"/>
              <a:buChar char="►"/>
            </a:pPr>
            <a:r>
              <a:rPr lang="en-US" sz="2300"/>
              <a:t>The purpose is also different from all other diagrams discussed so far.</a:t>
            </a:r>
            <a:endParaRPr sz="2300"/>
          </a:p>
          <a:p>
            <a:pPr indent="-374650" lvl="0" marL="342900" rtl="0" algn="l">
              <a:spcBef>
                <a:spcPts val="1000"/>
              </a:spcBef>
              <a:spcAft>
                <a:spcPts val="0"/>
              </a:spcAft>
              <a:buSzPts val="1940"/>
              <a:buChar char="►"/>
            </a:pPr>
            <a:r>
              <a:rPr lang="en-US" sz="2300"/>
              <a:t> It does not describe the functionality of the system but it describes the components used to make those functionalities.</a:t>
            </a:r>
            <a:endParaRPr sz="2300"/>
          </a:p>
          <a:p>
            <a:pPr indent="-374650" lvl="0" marL="342900" rtl="0" algn="l">
              <a:spcBef>
                <a:spcPts val="1000"/>
              </a:spcBef>
              <a:spcAft>
                <a:spcPts val="0"/>
              </a:spcAft>
              <a:buSzPts val="1940"/>
              <a:buChar char="►"/>
            </a:pPr>
            <a:r>
              <a:rPr lang="en-US" sz="2300"/>
              <a:t>Use component diagrams to model the </a:t>
            </a:r>
            <a:r>
              <a:rPr b="1" i="1" lang="en-US" sz="2300"/>
              <a:t>static implementation view</a:t>
            </a:r>
            <a:r>
              <a:rPr lang="en-US" sz="2300"/>
              <a:t> of a system. </a:t>
            </a:r>
            <a:endParaRPr sz="2300"/>
          </a:p>
          <a:p>
            <a:pPr indent="-374650" lvl="0" marL="342900" rtl="0" algn="l">
              <a:spcBef>
                <a:spcPts val="1000"/>
              </a:spcBef>
              <a:spcAft>
                <a:spcPts val="0"/>
              </a:spcAft>
              <a:buSzPts val="1940"/>
              <a:buChar char="►"/>
            </a:pPr>
            <a:r>
              <a:rPr lang="en-US" sz="2300"/>
              <a:t>This involves modeling the physical things that reside on a node, such as executables, libraries, tables, files, and documents. </a:t>
            </a:r>
            <a:endParaRPr sz="2300"/>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Component Diagram</a:t>
            </a:r>
            <a:endParaRPr/>
          </a:p>
        </p:txBody>
      </p:sp>
      <p:sp>
        <p:nvSpPr>
          <p:cNvPr id="584" name="Google Shape;584;p51"/>
          <p:cNvSpPr txBox="1"/>
          <p:nvPr>
            <p:ph idx="1" type="body"/>
          </p:nvPr>
        </p:nvSpPr>
        <p:spPr>
          <a:xfrm>
            <a:off x="594725" y="1531675"/>
            <a:ext cx="9728700" cy="4645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sz="2000"/>
              <a:t>So the purpose of the component diagram can be summarized as:</a:t>
            </a:r>
            <a:endParaRPr/>
          </a:p>
          <a:p>
            <a:pPr indent="-285750" lvl="1" marL="742950" rtl="0" algn="l">
              <a:spcBef>
                <a:spcPts val="1000"/>
              </a:spcBef>
              <a:spcAft>
                <a:spcPts val="0"/>
              </a:spcAft>
              <a:buSzPts val="1600"/>
              <a:buChar char="►"/>
            </a:pPr>
            <a:r>
              <a:rPr lang="en-US" sz="2000"/>
              <a:t>Visualize the components of a system.</a:t>
            </a:r>
            <a:endParaRPr/>
          </a:p>
          <a:p>
            <a:pPr indent="-285750" lvl="1" marL="742950" rtl="0" algn="l">
              <a:spcBef>
                <a:spcPts val="1000"/>
              </a:spcBef>
              <a:spcAft>
                <a:spcPts val="0"/>
              </a:spcAft>
              <a:buSzPts val="1600"/>
              <a:buChar char="►"/>
            </a:pPr>
            <a:r>
              <a:rPr lang="en-US" sz="2000"/>
              <a:t>Construct executables by using forward and reverse engineering.</a:t>
            </a:r>
            <a:endParaRPr/>
          </a:p>
          <a:p>
            <a:pPr indent="-285750" lvl="1" marL="742950" rtl="0" algn="l">
              <a:spcBef>
                <a:spcPts val="1000"/>
              </a:spcBef>
              <a:spcAft>
                <a:spcPts val="0"/>
              </a:spcAft>
              <a:buSzPts val="1600"/>
              <a:buChar char="►"/>
            </a:pPr>
            <a:r>
              <a:rPr lang="en-US" sz="2000"/>
              <a:t>Describe the organization and relationships of the components.</a:t>
            </a:r>
            <a:endParaRPr/>
          </a:p>
          <a:p>
            <a:pPr indent="-123190" lvl="1" marL="742950" rtl="0" algn="l">
              <a:spcBef>
                <a:spcPts val="1000"/>
              </a:spcBef>
              <a:spcAft>
                <a:spcPts val="0"/>
              </a:spcAft>
              <a:buSzPts val="2560"/>
              <a:buNone/>
            </a:pPr>
            <a:r>
              <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6" name="Shape 206"/>
        <p:cNvGrpSpPr/>
        <p:nvPr/>
      </p:nvGrpSpPr>
      <p:grpSpPr>
        <a:xfrm>
          <a:off x="0" y="0"/>
          <a:ext cx="0" cy="0"/>
          <a:chOff x="0" y="0"/>
          <a:chExt cx="0" cy="0"/>
        </a:xfrm>
      </p:grpSpPr>
      <p:sp>
        <p:nvSpPr>
          <p:cNvPr id="207" name="Google Shape;207;p5"/>
          <p:cNvSpPr txBox="1"/>
          <p:nvPr>
            <p:ph type="title"/>
          </p:nvPr>
        </p:nvSpPr>
        <p:spPr>
          <a:xfrm>
            <a:off x="677334" y="609600"/>
            <a:ext cx="3843375" cy="51756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EFEFE"/>
              </a:buClr>
              <a:buSzPts val="3600"/>
              <a:buFont typeface="Trebuchet MS"/>
              <a:buNone/>
            </a:pPr>
            <a:r>
              <a:rPr b="1" lang="en-US">
                <a:solidFill>
                  <a:srgbClr val="FEFEFE"/>
                </a:solidFill>
              </a:rPr>
              <a:t>What is UML ?</a:t>
            </a:r>
            <a:endParaRPr/>
          </a:p>
        </p:txBody>
      </p:sp>
      <p:sp>
        <p:nvSpPr>
          <p:cNvPr id="208" name="Google Shape;208;p5"/>
          <p:cNvSpPr txBox="1"/>
          <p:nvPr>
            <p:ph idx="1" type="body"/>
          </p:nvPr>
        </p:nvSpPr>
        <p:spPr>
          <a:xfrm>
            <a:off x="6116084" y="609601"/>
            <a:ext cx="5511296" cy="5175624"/>
          </a:xfrm>
          <a:prstGeom prst="rect">
            <a:avLst/>
          </a:prstGeom>
          <a:noFill/>
          <a:ln>
            <a:noFill/>
          </a:ln>
        </p:spPr>
        <p:txBody>
          <a:bodyPr anchorCtr="0" anchor="ctr" bIns="45700" lIns="91425" spcFirstLastPara="1" rIns="91425" wrap="square" tIns="45700">
            <a:normAutofit/>
          </a:bodyPr>
          <a:lstStyle/>
          <a:p>
            <a:pPr indent="-457200" lvl="0" marL="457200" rtl="0" algn="l">
              <a:spcBef>
                <a:spcPts val="0"/>
              </a:spcBef>
              <a:spcAft>
                <a:spcPts val="0"/>
              </a:spcAft>
              <a:buSzPts val="1440"/>
              <a:buChar char="►"/>
            </a:pPr>
            <a:r>
              <a:rPr i="1" lang="en-US">
                <a:solidFill>
                  <a:srgbClr val="FFFFFF"/>
                </a:solidFill>
                <a:latin typeface="Calibri"/>
                <a:ea typeface="Calibri"/>
                <a:cs typeface="Calibri"/>
                <a:sym typeface="Calibri"/>
              </a:rPr>
              <a:t>Unified Modeling Language -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a:t>
            </a:r>
            <a:endParaRPr/>
          </a:p>
          <a:p>
            <a:pPr indent="-457200" lvl="0" marL="457200" rtl="0" algn="l">
              <a:spcBef>
                <a:spcPts val="1000"/>
              </a:spcBef>
              <a:spcAft>
                <a:spcPts val="0"/>
              </a:spcAft>
              <a:buSzPts val="1440"/>
              <a:buChar char="►"/>
            </a:pPr>
            <a:r>
              <a:rPr i="1" lang="en-US">
                <a:solidFill>
                  <a:srgbClr val="FFFFFF"/>
                </a:solidFill>
                <a:latin typeface="Calibri"/>
                <a:ea typeface="Calibri"/>
                <a:cs typeface="Calibri"/>
                <a:sym typeface="Calibri"/>
              </a:rPr>
              <a:t>It is a Visual Language for understanding the software from stakeholders point of view.</a:t>
            </a:r>
            <a:endParaRPr/>
          </a:p>
          <a:p>
            <a:pPr indent="-365760" lvl="0" marL="457200" rtl="0" algn="l">
              <a:spcBef>
                <a:spcPts val="1000"/>
              </a:spcBef>
              <a:spcAft>
                <a:spcPts val="0"/>
              </a:spcAft>
              <a:buSzPts val="1440"/>
              <a:buNone/>
            </a:pPr>
            <a:r>
              <a:t/>
            </a:r>
            <a:endParaRPr i="1">
              <a:solidFill>
                <a:srgbClr val="FFFFF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9"/>
          <p:cNvSpPr txBox="1"/>
          <p:nvPr>
            <p:ph type="title"/>
          </p:nvPr>
        </p:nvSpPr>
        <p:spPr>
          <a:xfrm>
            <a:off x="2152650" y="313755"/>
            <a:ext cx="7886700" cy="7032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Component Diagram</a:t>
            </a:r>
            <a:endParaRPr/>
          </a:p>
        </p:txBody>
      </p:sp>
      <p:pic>
        <p:nvPicPr>
          <p:cNvPr descr="componentDiagramProblems" id="590" name="Google Shape;590;p49"/>
          <p:cNvPicPr preferRelativeResize="0"/>
          <p:nvPr>
            <p:ph idx="1" type="body"/>
          </p:nvPr>
        </p:nvPicPr>
        <p:blipFill rotWithShape="1">
          <a:blip r:embed="rId3">
            <a:alphaModFix/>
          </a:blip>
          <a:srcRect b="0" l="0" r="0" t="0"/>
          <a:stretch/>
        </p:blipFill>
        <p:spPr>
          <a:xfrm>
            <a:off x="265150" y="935325"/>
            <a:ext cx="11534700" cy="5922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0"/>
          <p:cNvSpPr txBox="1"/>
          <p:nvPr/>
        </p:nvSpPr>
        <p:spPr>
          <a:xfrm>
            <a:off x="1524000" y="476250"/>
            <a:ext cx="9144000" cy="865188"/>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None/>
            </a:pPr>
            <a:r>
              <a:rPr b="1" lang="en-US" sz="4000">
                <a:solidFill>
                  <a:schemeClr val="dk1"/>
                </a:solidFill>
                <a:latin typeface="Times New Roman"/>
                <a:ea typeface="Times New Roman"/>
                <a:cs typeface="Times New Roman"/>
                <a:sym typeface="Times New Roman"/>
              </a:rPr>
              <a:t>Deployment Diagram</a:t>
            </a:r>
            <a:endParaRPr sz="4000">
              <a:solidFill>
                <a:schemeClr val="dk1"/>
              </a:solidFill>
              <a:latin typeface="Times New Roman"/>
              <a:ea typeface="Times New Roman"/>
              <a:cs typeface="Times New Roman"/>
              <a:sym typeface="Times New Roman"/>
            </a:endParaRPr>
          </a:p>
        </p:txBody>
      </p:sp>
      <p:sp>
        <p:nvSpPr>
          <p:cNvPr id="596" name="Google Shape;596;p60"/>
          <p:cNvSpPr txBox="1"/>
          <p:nvPr/>
        </p:nvSpPr>
        <p:spPr>
          <a:xfrm>
            <a:off x="1049825" y="1341450"/>
            <a:ext cx="10326300" cy="539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Deployment diagrams show the configuration of run-time processing elements and the software components, processes, and objects that live on them. Software component instances represent run-time manifestation of code units. </a:t>
            </a:r>
            <a:r>
              <a:rPr b="1" i="1" lang="en-US" sz="2200" u="sng">
                <a:solidFill>
                  <a:schemeClr val="dk1"/>
                </a:solidFill>
                <a:latin typeface="Times New Roman"/>
                <a:ea typeface="Times New Roman"/>
                <a:cs typeface="Times New Roman"/>
                <a:sym typeface="Times New Roman"/>
              </a:rPr>
              <a:t> </a:t>
            </a:r>
            <a:endParaRPr b="1" i="1" sz="2200" u="sng">
              <a:solidFill>
                <a:schemeClr val="dk1"/>
              </a:solidFill>
              <a:latin typeface="Times New Roman"/>
              <a:ea typeface="Times New Roman"/>
              <a:cs typeface="Times New Roman"/>
              <a:sym typeface="Times New Roman"/>
            </a:endParaRPr>
          </a:p>
          <a:p>
            <a:pPr indent="-391160" lvl="0" marL="342900" rtl="0" algn="l">
              <a:lnSpc>
                <a:spcPct val="90000"/>
              </a:lnSpc>
              <a:spcBef>
                <a:spcPts val="0"/>
              </a:spcBef>
              <a:spcAft>
                <a:spcPts val="0"/>
              </a:spcAft>
              <a:buClr>
                <a:schemeClr val="accent1"/>
              </a:buClr>
              <a:buSzPts val="2200"/>
              <a:buFont typeface="Times New Roman"/>
              <a:buChar char="►"/>
            </a:pPr>
            <a:r>
              <a:rPr lang="en-US" sz="2200">
                <a:solidFill>
                  <a:srgbClr val="3F3F3F"/>
                </a:solidFill>
                <a:latin typeface="Times New Roman"/>
                <a:ea typeface="Times New Roman"/>
                <a:cs typeface="Times New Roman"/>
                <a:sym typeface="Times New Roman"/>
              </a:rPr>
              <a:t>Deployment diagrams are useful for showing a system design after the following decisions are made</a:t>
            </a:r>
            <a:endParaRPr sz="2200">
              <a:solidFill>
                <a:srgbClr val="3F3F3F"/>
              </a:solidFill>
              <a:latin typeface="Times New Roman"/>
              <a:ea typeface="Times New Roman"/>
              <a:cs typeface="Times New Roman"/>
              <a:sym typeface="Times New Roman"/>
            </a:endParaRPr>
          </a:p>
          <a:p>
            <a:pPr indent="-323850" lvl="1" marL="742950" rtl="0" algn="l">
              <a:lnSpc>
                <a:spcPct val="90000"/>
              </a:lnSpc>
              <a:spcBef>
                <a:spcPts val="1000"/>
              </a:spcBef>
              <a:spcAft>
                <a:spcPts val="0"/>
              </a:spcAft>
              <a:buClr>
                <a:schemeClr val="accent1"/>
              </a:buClr>
              <a:buSzPts val="2200"/>
              <a:buFont typeface="Times New Roman"/>
              <a:buChar char="►"/>
            </a:pPr>
            <a:r>
              <a:rPr lang="en-US" sz="2200">
                <a:solidFill>
                  <a:srgbClr val="3F3F3F"/>
                </a:solidFill>
                <a:latin typeface="Times New Roman"/>
                <a:ea typeface="Times New Roman"/>
                <a:cs typeface="Times New Roman"/>
                <a:sym typeface="Times New Roman"/>
              </a:rPr>
              <a:t>Subsystem decomposition</a:t>
            </a:r>
            <a:endParaRPr sz="2200">
              <a:solidFill>
                <a:srgbClr val="3F3F3F"/>
              </a:solidFill>
              <a:latin typeface="Times New Roman"/>
              <a:ea typeface="Times New Roman"/>
              <a:cs typeface="Times New Roman"/>
              <a:sym typeface="Times New Roman"/>
            </a:endParaRPr>
          </a:p>
          <a:p>
            <a:pPr indent="-323850" lvl="1" marL="742950" rtl="0" algn="l">
              <a:lnSpc>
                <a:spcPct val="90000"/>
              </a:lnSpc>
              <a:spcBef>
                <a:spcPts val="1000"/>
              </a:spcBef>
              <a:spcAft>
                <a:spcPts val="0"/>
              </a:spcAft>
              <a:buClr>
                <a:schemeClr val="accent1"/>
              </a:buClr>
              <a:buSzPts val="2200"/>
              <a:buFont typeface="Times New Roman"/>
              <a:buChar char="►"/>
            </a:pPr>
            <a:r>
              <a:rPr lang="en-US" sz="2200">
                <a:solidFill>
                  <a:srgbClr val="3F3F3F"/>
                </a:solidFill>
                <a:latin typeface="Times New Roman"/>
                <a:ea typeface="Times New Roman"/>
                <a:cs typeface="Times New Roman"/>
                <a:sym typeface="Times New Roman"/>
              </a:rPr>
              <a:t>Concurrency</a:t>
            </a:r>
            <a:endParaRPr sz="2200">
              <a:solidFill>
                <a:srgbClr val="3F3F3F"/>
              </a:solidFill>
              <a:latin typeface="Times New Roman"/>
              <a:ea typeface="Times New Roman"/>
              <a:cs typeface="Times New Roman"/>
              <a:sym typeface="Times New Roman"/>
            </a:endParaRPr>
          </a:p>
          <a:p>
            <a:pPr indent="-323850" lvl="1" marL="742950" rtl="0" algn="l">
              <a:lnSpc>
                <a:spcPct val="90000"/>
              </a:lnSpc>
              <a:spcBef>
                <a:spcPts val="1000"/>
              </a:spcBef>
              <a:spcAft>
                <a:spcPts val="0"/>
              </a:spcAft>
              <a:buClr>
                <a:schemeClr val="accent1"/>
              </a:buClr>
              <a:buSzPts val="2200"/>
              <a:buFont typeface="Times New Roman"/>
              <a:buChar char="►"/>
            </a:pPr>
            <a:r>
              <a:rPr lang="en-US" sz="2200">
                <a:solidFill>
                  <a:srgbClr val="3F3F3F"/>
                </a:solidFill>
                <a:latin typeface="Times New Roman"/>
                <a:ea typeface="Times New Roman"/>
                <a:cs typeface="Times New Roman"/>
                <a:sym typeface="Times New Roman"/>
              </a:rPr>
              <a:t>Hardware/Software Mapping </a:t>
            </a:r>
            <a:endParaRPr sz="2200">
              <a:solidFill>
                <a:srgbClr val="3F3F3F"/>
              </a:solidFill>
              <a:latin typeface="Times New Roman"/>
              <a:ea typeface="Times New Roman"/>
              <a:cs typeface="Times New Roman"/>
              <a:sym typeface="Times New Roman"/>
            </a:endParaRPr>
          </a:p>
          <a:p>
            <a:pPr indent="-391160" lvl="0" marL="342900" rtl="0" algn="l">
              <a:lnSpc>
                <a:spcPct val="90000"/>
              </a:lnSpc>
              <a:spcBef>
                <a:spcPts val="1000"/>
              </a:spcBef>
              <a:spcAft>
                <a:spcPts val="0"/>
              </a:spcAft>
              <a:buClr>
                <a:schemeClr val="accent1"/>
              </a:buClr>
              <a:buSzPts val="2200"/>
              <a:buFont typeface="Times New Roman"/>
              <a:buChar char="►"/>
            </a:pPr>
            <a:r>
              <a:rPr lang="en-US" sz="2200">
                <a:solidFill>
                  <a:srgbClr val="3F3F3F"/>
                </a:solidFill>
                <a:latin typeface="Times New Roman"/>
                <a:ea typeface="Times New Roman"/>
                <a:cs typeface="Times New Roman"/>
                <a:sym typeface="Times New Roman"/>
              </a:rPr>
              <a:t>A deployment diagram is a graph of nodes connected by communication associations. </a:t>
            </a:r>
            <a:endParaRPr sz="2200">
              <a:solidFill>
                <a:srgbClr val="3F3F3F"/>
              </a:solidFill>
              <a:latin typeface="Times New Roman"/>
              <a:ea typeface="Times New Roman"/>
              <a:cs typeface="Times New Roman"/>
              <a:sym typeface="Times New Roman"/>
            </a:endParaRPr>
          </a:p>
          <a:p>
            <a:pPr indent="-323850" lvl="1" marL="742950" rtl="0" algn="l">
              <a:lnSpc>
                <a:spcPct val="90000"/>
              </a:lnSpc>
              <a:spcBef>
                <a:spcPts val="1000"/>
              </a:spcBef>
              <a:spcAft>
                <a:spcPts val="0"/>
              </a:spcAft>
              <a:buClr>
                <a:schemeClr val="accent1"/>
              </a:buClr>
              <a:buSzPts val="2200"/>
              <a:buFont typeface="Times New Roman"/>
              <a:buChar char="►"/>
            </a:pPr>
            <a:r>
              <a:rPr lang="en-US" sz="2200">
                <a:solidFill>
                  <a:srgbClr val="3F3F3F"/>
                </a:solidFill>
                <a:latin typeface="Times New Roman"/>
                <a:ea typeface="Times New Roman"/>
                <a:cs typeface="Times New Roman"/>
                <a:sym typeface="Times New Roman"/>
              </a:rPr>
              <a:t>Nodes are shown as 3-D boxes.</a:t>
            </a:r>
            <a:endParaRPr sz="2200">
              <a:solidFill>
                <a:srgbClr val="3F3F3F"/>
              </a:solidFill>
              <a:latin typeface="Times New Roman"/>
              <a:ea typeface="Times New Roman"/>
              <a:cs typeface="Times New Roman"/>
              <a:sym typeface="Times New Roman"/>
            </a:endParaRPr>
          </a:p>
          <a:p>
            <a:pPr indent="-323850" lvl="1" marL="742950" rtl="0" algn="l">
              <a:lnSpc>
                <a:spcPct val="90000"/>
              </a:lnSpc>
              <a:spcBef>
                <a:spcPts val="1000"/>
              </a:spcBef>
              <a:spcAft>
                <a:spcPts val="0"/>
              </a:spcAft>
              <a:buClr>
                <a:schemeClr val="accent1"/>
              </a:buClr>
              <a:buSzPts val="2200"/>
              <a:buFont typeface="Times New Roman"/>
              <a:buChar char="►"/>
            </a:pPr>
            <a:r>
              <a:rPr lang="en-US" sz="2200">
                <a:solidFill>
                  <a:srgbClr val="3F3F3F"/>
                </a:solidFill>
                <a:latin typeface="Times New Roman"/>
                <a:ea typeface="Times New Roman"/>
                <a:cs typeface="Times New Roman"/>
                <a:sym typeface="Times New Roman"/>
              </a:rPr>
              <a:t>Nodes may contain component instances. </a:t>
            </a:r>
            <a:endParaRPr sz="2200">
              <a:solidFill>
                <a:srgbClr val="3F3F3F"/>
              </a:solidFill>
              <a:latin typeface="Times New Roman"/>
              <a:ea typeface="Times New Roman"/>
              <a:cs typeface="Times New Roman"/>
              <a:sym typeface="Times New Roman"/>
            </a:endParaRPr>
          </a:p>
          <a:p>
            <a:pPr indent="-323850" lvl="1" marL="742950" rtl="0" algn="l">
              <a:lnSpc>
                <a:spcPct val="90000"/>
              </a:lnSpc>
              <a:spcBef>
                <a:spcPts val="1000"/>
              </a:spcBef>
              <a:spcAft>
                <a:spcPts val="0"/>
              </a:spcAft>
              <a:buClr>
                <a:schemeClr val="accent1"/>
              </a:buClr>
              <a:buSzPts val="2200"/>
              <a:buFont typeface="Times New Roman"/>
              <a:buChar char="►"/>
            </a:pPr>
            <a:r>
              <a:rPr lang="en-US" sz="2200">
                <a:solidFill>
                  <a:srgbClr val="3F3F3F"/>
                </a:solidFill>
                <a:latin typeface="Times New Roman"/>
                <a:ea typeface="Times New Roman"/>
                <a:cs typeface="Times New Roman"/>
                <a:sym typeface="Times New Roman"/>
              </a:rPr>
              <a:t>Components may contain objects (indicating that the object is part of the component)</a:t>
            </a:r>
            <a:endParaRPr sz="2200">
              <a:solidFill>
                <a:srgbClr val="3F3F3F"/>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1" sz="2200" u="sng">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g319ec7aeabc_0_0"/>
          <p:cNvSpPr txBox="1"/>
          <p:nvPr>
            <p:ph type="title"/>
          </p:nvPr>
        </p:nvSpPr>
        <p:spPr>
          <a:xfrm>
            <a:off x="2566989" y="1027114"/>
            <a:ext cx="7024800" cy="7461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b="1" lang="en-US"/>
              <a:t>Deployment Diagram  </a:t>
            </a:r>
            <a:endParaRPr/>
          </a:p>
        </p:txBody>
      </p:sp>
      <p:sp>
        <p:nvSpPr>
          <p:cNvPr id="602" name="Google Shape;602;g319ec7aeabc_0_0"/>
          <p:cNvSpPr txBox="1"/>
          <p:nvPr>
            <p:ph idx="1" type="body"/>
          </p:nvPr>
        </p:nvSpPr>
        <p:spPr>
          <a:xfrm>
            <a:off x="2566989" y="2133600"/>
            <a:ext cx="6777000" cy="43197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b="1">
              <a:solidFill>
                <a:srgbClr val="FF0000"/>
              </a:solidFill>
            </a:endParaRPr>
          </a:p>
        </p:txBody>
      </p:sp>
      <p:pic>
        <p:nvPicPr>
          <p:cNvPr descr="UML Diagrams Library Management System | Programs and Notes for MCA" id="603" name="Google Shape;603;g319ec7aeabc_0_0"/>
          <p:cNvPicPr preferRelativeResize="0"/>
          <p:nvPr/>
        </p:nvPicPr>
        <p:blipFill rotWithShape="1">
          <a:blip r:embed="rId3">
            <a:alphaModFix/>
          </a:blip>
          <a:srcRect b="0" l="0" r="0" t="0"/>
          <a:stretch/>
        </p:blipFill>
        <p:spPr>
          <a:xfrm>
            <a:off x="641800" y="1563075"/>
            <a:ext cx="11283525" cy="521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2"/>
                                        </p:tgtEl>
                                        <p:attrNameLst>
                                          <p:attrName>style.visibility</p:attrName>
                                        </p:attrNameLst>
                                      </p:cBhvr>
                                      <p:to>
                                        <p:strVal val="visible"/>
                                      </p:to>
                                    </p:set>
                                    <p:anim calcmode="lin" valueType="num">
                                      <p:cBhvr additive="base">
                                        <p:cTn dur="500"/>
                                        <p:tgtEl>
                                          <p:spTgt spid="6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2"/>
          <p:cNvSpPr txBox="1"/>
          <p:nvPr/>
        </p:nvSpPr>
        <p:spPr>
          <a:xfrm>
            <a:off x="1981200" y="2286000"/>
            <a:ext cx="8305800" cy="363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A Deployment Diagram shows the actual Hardware configuration consisting of</a:t>
            </a:r>
            <a:endParaRPr sz="2800">
              <a:solidFill>
                <a:schemeClr val="dk1"/>
              </a:solidFill>
              <a:latin typeface="Times New Roman"/>
              <a:ea typeface="Times New Roman"/>
              <a:cs typeface="Times New Roman"/>
              <a:sym typeface="Times New Roman"/>
            </a:endParaRPr>
          </a:p>
          <a:p>
            <a:pPr indent="-177800" lvl="1" marL="457200" marR="0" rtl="0" algn="l">
              <a:spcBef>
                <a:spcPts val="140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Nodes (processors)</a:t>
            </a:r>
            <a:endParaRPr/>
          </a:p>
          <a:p>
            <a:pPr indent="-177800" lvl="1" marL="457200" marR="0" rtl="0" algn="l">
              <a:spcBef>
                <a:spcPts val="140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Software - Components</a:t>
            </a:r>
            <a:endParaRPr/>
          </a:p>
          <a:p>
            <a:pPr indent="-177800" lvl="1" marL="457200" marR="0" rtl="0" algn="l">
              <a:spcBef>
                <a:spcPts val="140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Processes</a:t>
            </a:r>
            <a:endParaRPr/>
          </a:p>
          <a:p>
            <a:pPr indent="-177800" lvl="1" marL="457200" marR="0" rtl="0" algn="l">
              <a:spcBef>
                <a:spcPts val="140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 Objects</a:t>
            </a:r>
            <a:endParaRPr b="1" i="0" sz="2800" u="sng" cap="none" strike="noStrike">
              <a:solidFill>
                <a:schemeClr val="dk1"/>
              </a:solidFill>
              <a:latin typeface="Times New Roman"/>
              <a:ea typeface="Times New Roman"/>
              <a:cs typeface="Times New Roman"/>
              <a:sym typeface="Times New Roman"/>
            </a:endParaRPr>
          </a:p>
        </p:txBody>
      </p:sp>
      <p:sp>
        <p:nvSpPr>
          <p:cNvPr id="609" name="Google Shape;609;p62"/>
          <p:cNvSpPr/>
          <p:nvPr/>
        </p:nvSpPr>
        <p:spPr>
          <a:xfrm>
            <a:off x="2674939" y="617538"/>
            <a:ext cx="7793037"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4400">
                <a:solidFill>
                  <a:schemeClr val="dk2"/>
                </a:solidFill>
                <a:latin typeface="Arial"/>
                <a:ea typeface="Arial"/>
                <a:cs typeface="Arial"/>
                <a:sym typeface="Arial"/>
              </a:rPr>
              <a:t>Deployment Diagram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Deployment Diagram</a:t>
            </a:r>
            <a:endParaRPr/>
          </a:p>
        </p:txBody>
      </p:sp>
      <p:pic>
        <p:nvPicPr>
          <p:cNvPr id="615" name="Google Shape;615;p64"/>
          <p:cNvPicPr preferRelativeResize="0"/>
          <p:nvPr/>
        </p:nvPicPr>
        <p:blipFill rotWithShape="1">
          <a:blip r:embed="rId3">
            <a:alphaModFix/>
          </a:blip>
          <a:srcRect b="0" l="0" r="0" t="0"/>
          <a:stretch/>
        </p:blipFill>
        <p:spPr>
          <a:xfrm>
            <a:off x="547625" y="1311975"/>
            <a:ext cx="10797050" cy="2809125"/>
          </a:xfrm>
          <a:prstGeom prst="rect">
            <a:avLst/>
          </a:prstGeom>
          <a:noFill/>
          <a:ln>
            <a:noFill/>
          </a:ln>
        </p:spPr>
      </p:pic>
      <p:sp>
        <p:nvSpPr>
          <p:cNvPr id="616" name="Google Shape;616;p64"/>
          <p:cNvSpPr/>
          <p:nvPr/>
        </p:nvSpPr>
        <p:spPr>
          <a:xfrm>
            <a:off x="1905000" y="4267200"/>
            <a:ext cx="8001000" cy="1477328"/>
          </a:xfrm>
          <a:prstGeom prst="rect">
            <a:avLst/>
          </a:prstGeom>
          <a:noFill/>
          <a:ln>
            <a:noFill/>
          </a:ln>
        </p:spPr>
        <p:txBody>
          <a:bodyPr anchorCtr="0" anchor="t" bIns="45700" lIns="91425" spcFirstLastPara="1" rIns="91425" wrap="square" tIns="45700">
            <a:spAutoFit/>
          </a:bodyPr>
          <a:lstStyle/>
          <a:p>
            <a:pPr indent="-227012" lvl="1" marL="684213" marR="0" rtl="0" algn="l">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Captures the distinct number of computers involved</a:t>
            </a:r>
            <a:endParaRPr/>
          </a:p>
          <a:p>
            <a:pPr indent="-227012" lvl="1" marL="684213" marR="0" rtl="0" algn="l">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Shows the communication modes employed</a:t>
            </a:r>
            <a:endParaRPr/>
          </a:p>
          <a:p>
            <a:pPr indent="-227012" lvl="1" marL="684213" marR="0" rtl="0" algn="l">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Component diagrams can be embedded into deployment diagrams effectively…</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Deployment Diagrams</a:t>
            </a:r>
            <a:endParaRPr/>
          </a:p>
        </p:txBody>
      </p:sp>
      <p:pic>
        <p:nvPicPr>
          <p:cNvPr id="622" name="Google Shape;622;p65"/>
          <p:cNvPicPr preferRelativeResize="0"/>
          <p:nvPr/>
        </p:nvPicPr>
        <p:blipFill rotWithShape="1">
          <a:blip r:embed="rId3">
            <a:alphaModFix/>
          </a:blip>
          <a:srcRect b="0" l="0" r="0" t="0"/>
          <a:stretch/>
        </p:blipFill>
        <p:spPr>
          <a:xfrm>
            <a:off x="830125" y="1092275"/>
            <a:ext cx="10545925" cy="5765724"/>
          </a:xfrm>
          <a:prstGeom prst="rect">
            <a:avLst/>
          </a:prstGeom>
          <a:noFill/>
          <a:ln>
            <a:noFill/>
          </a:ln>
        </p:spPr>
      </p:pic>
      <p:sp>
        <p:nvSpPr>
          <p:cNvPr id="623" name="Google Shape;623;p65"/>
          <p:cNvSpPr txBox="1"/>
          <p:nvPr/>
        </p:nvSpPr>
        <p:spPr>
          <a:xfrm>
            <a:off x="1927226" y="4564064"/>
            <a:ext cx="3178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6"/>
          <p:cNvSpPr txBox="1"/>
          <p:nvPr>
            <p:ph type="title"/>
          </p:nvPr>
        </p:nvSpPr>
        <p:spPr>
          <a:xfrm>
            <a:off x="2566989" y="115888"/>
            <a:ext cx="7024687" cy="16573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2800"/>
              <a:buFont typeface="Trebuchet MS"/>
              <a:buNone/>
            </a:pPr>
            <a:r>
              <a:rPr b="1" lang="en-US" sz="2800"/>
              <a:t>Answer the following questions ?</a:t>
            </a:r>
            <a:endParaRPr/>
          </a:p>
        </p:txBody>
      </p:sp>
      <p:sp>
        <p:nvSpPr>
          <p:cNvPr id="629" name="Google Shape;629;p66"/>
          <p:cNvSpPr txBox="1"/>
          <p:nvPr>
            <p:ph idx="1" type="body"/>
          </p:nvPr>
        </p:nvSpPr>
        <p:spPr>
          <a:xfrm>
            <a:off x="657475" y="998100"/>
            <a:ext cx="10200600" cy="5696700"/>
          </a:xfrm>
          <a:prstGeom prst="rect">
            <a:avLst/>
          </a:prstGeom>
          <a:noFill/>
          <a:ln>
            <a:noFill/>
          </a:ln>
        </p:spPr>
        <p:txBody>
          <a:bodyPr anchorCtr="0" anchor="t" bIns="45700" lIns="91425" spcFirstLastPara="1" rIns="91425" wrap="square" tIns="45700">
            <a:normAutofit/>
          </a:bodyPr>
          <a:lstStyle/>
          <a:p>
            <a:pPr indent="0" lvl="0" marL="69850" rtl="0" algn="l">
              <a:spcBef>
                <a:spcPts val="0"/>
              </a:spcBef>
              <a:spcAft>
                <a:spcPts val="0"/>
              </a:spcAft>
              <a:buSzPts val="1600"/>
              <a:buNone/>
            </a:pPr>
            <a:r>
              <a:rPr lang="en-US" sz="2500"/>
              <a:t>A Car has a starter switch, two </a:t>
            </a:r>
            <a:r>
              <a:rPr lang="en-US" sz="2500"/>
              <a:t>headlights</a:t>
            </a:r>
            <a:r>
              <a:rPr lang="en-US" sz="2500"/>
              <a:t> , an air conditioning system, and an accelerator pedal , The driver first operates the starter ,then the Air conditioning system, And finally presses the accelerator pedal,</a:t>
            </a:r>
            <a:endParaRPr sz="2300"/>
          </a:p>
          <a:p>
            <a:pPr indent="0" lvl="0" marL="69850" rtl="0" algn="l">
              <a:spcBef>
                <a:spcPts val="1000"/>
              </a:spcBef>
              <a:spcAft>
                <a:spcPts val="0"/>
              </a:spcAft>
              <a:buSzPts val="1600"/>
              <a:buNone/>
            </a:pPr>
            <a:r>
              <a:rPr lang="en-US" sz="2500"/>
              <a:t>Which  of the diagrams is most useful to model the situation ?</a:t>
            </a:r>
            <a:endParaRPr sz="2300"/>
          </a:p>
          <a:p>
            <a:pPr indent="-488950" lvl="0" marL="527050" rtl="0" algn="l">
              <a:spcBef>
                <a:spcPts val="1000"/>
              </a:spcBef>
              <a:spcAft>
                <a:spcPts val="0"/>
              </a:spcAft>
              <a:buSzPts val="2100"/>
              <a:buFont typeface="Noto Sans Symbols"/>
              <a:buAutoNum type="alphaLcPeriod"/>
            </a:pPr>
            <a:r>
              <a:rPr lang="en-US" sz="2500"/>
              <a:t>Use case </a:t>
            </a:r>
            <a:endParaRPr sz="2300"/>
          </a:p>
          <a:p>
            <a:pPr indent="-488950" lvl="0" marL="527050" rtl="0" algn="l">
              <a:spcBef>
                <a:spcPts val="1000"/>
              </a:spcBef>
              <a:spcAft>
                <a:spcPts val="0"/>
              </a:spcAft>
              <a:buSzPts val="2100"/>
              <a:buFont typeface="Noto Sans Symbols"/>
              <a:buAutoNum type="alphaLcPeriod"/>
            </a:pPr>
            <a:r>
              <a:rPr lang="en-US" sz="2500"/>
              <a:t>Activity </a:t>
            </a:r>
            <a:endParaRPr sz="2300"/>
          </a:p>
          <a:p>
            <a:pPr indent="-488950" lvl="0" marL="527050" rtl="0" algn="l">
              <a:spcBef>
                <a:spcPts val="1000"/>
              </a:spcBef>
              <a:spcAft>
                <a:spcPts val="0"/>
              </a:spcAft>
              <a:buSzPts val="2100"/>
              <a:buFont typeface="Noto Sans Symbols"/>
              <a:buAutoNum type="alphaLcPeriod"/>
            </a:pPr>
            <a:r>
              <a:rPr lang="en-US" sz="2500"/>
              <a:t>Sequence</a:t>
            </a:r>
            <a:endParaRPr sz="2300"/>
          </a:p>
          <a:p>
            <a:pPr indent="-488950" lvl="0" marL="527050" rtl="0" algn="l">
              <a:spcBef>
                <a:spcPts val="1000"/>
              </a:spcBef>
              <a:spcAft>
                <a:spcPts val="0"/>
              </a:spcAft>
              <a:buSzPts val="2100"/>
              <a:buFont typeface="Noto Sans Symbols"/>
              <a:buAutoNum type="alphaLcPeriod"/>
            </a:pPr>
            <a:r>
              <a:rPr lang="en-US" sz="2500"/>
              <a:t>Component and Deployment</a:t>
            </a:r>
            <a:endParaRPr sz="23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3" name="Shape 633"/>
        <p:cNvGrpSpPr/>
        <p:nvPr/>
      </p:nvGrpSpPr>
      <p:grpSpPr>
        <a:xfrm>
          <a:off x="0" y="0"/>
          <a:ext cx="0" cy="0"/>
          <a:chOff x="0" y="0"/>
          <a:chExt cx="0" cy="0"/>
        </a:xfrm>
      </p:grpSpPr>
      <p:sp>
        <p:nvSpPr>
          <p:cNvPr id="634" name="Google Shape;634;p6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35" name="Google Shape;635;p6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636" name="Google Shape;636;p67"/>
          <p:cNvCxnSpPr/>
          <p:nvPr/>
        </p:nvCxnSpPr>
        <p:spPr>
          <a:xfrm>
            <a:off x="5111313"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637" name="Google Shape;637;p67"/>
          <p:cNvCxnSpPr/>
          <p:nvPr/>
        </p:nvCxnSpPr>
        <p:spPr>
          <a:xfrm flipH="1">
            <a:off x="3290979"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638" name="Google Shape;638;p67"/>
          <p:cNvSpPr/>
          <p:nvPr/>
        </p:nvSpPr>
        <p:spPr>
          <a:xfrm>
            <a:off x="4482568"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639" name="Google Shape;639;p67"/>
          <p:cNvSpPr/>
          <p:nvPr/>
        </p:nvSpPr>
        <p:spPr>
          <a:xfrm>
            <a:off x="4904534"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40" name="Google Shape;640;p67"/>
          <p:cNvSpPr/>
          <p:nvPr/>
        </p:nvSpPr>
        <p:spPr>
          <a:xfrm>
            <a:off x="4233425"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7"/>
          <p:cNvSpPr/>
          <p:nvPr/>
        </p:nvSpPr>
        <p:spPr>
          <a:xfrm>
            <a:off x="4635592"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642" name="Google Shape;642;p67"/>
          <p:cNvSpPr/>
          <p:nvPr/>
        </p:nvSpPr>
        <p:spPr>
          <a:xfrm>
            <a:off x="5672758"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7"/>
          <p:cNvSpPr/>
          <p:nvPr/>
        </p:nvSpPr>
        <p:spPr>
          <a:xfrm>
            <a:off x="6197631" y="-8467"/>
            <a:ext cx="5994369" cy="6866467"/>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rgbClr val="3F78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44" name="Google Shape;644;p67"/>
          <p:cNvSpPr txBox="1"/>
          <p:nvPr>
            <p:ph type="title"/>
          </p:nvPr>
        </p:nvSpPr>
        <p:spPr>
          <a:xfrm>
            <a:off x="7181723" y="609600"/>
            <a:ext cx="4512989" cy="222773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Trebuchet MS"/>
              <a:buNone/>
            </a:pPr>
            <a:r>
              <a:rPr lang="en-US">
                <a:solidFill>
                  <a:srgbClr val="FFFFFF"/>
                </a:solidFill>
              </a:rPr>
              <a:t>Architectural Design –Client Server </a:t>
            </a:r>
            <a:endParaRPr/>
          </a:p>
        </p:txBody>
      </p:sp>
      <p:pic>
        <p:nvPicPr>
          <p:cNvPr descr="Graphical user interface, application&#10;&#10;Description automatically generated" id="645" name="Google Shape;645;p67"/>
          <p:cNvPicPr preferRelativeResize="0"/>
          <p:nvPr/>
        </p:nvPicPr>
        <p:blipFill rotWithShape="1">
          <a:blip r:embed="rId3">
            <a:alphaModFix/>
          </a:blip>
          <a:srcRect b="0" l="0" r="0" t="0"/>
          <a:stretch/>
        </p:blipFill>
        <p:spPr>
          <a:xfrm>
            <a:off x="202375" y="511625"/>
            <a:ext cx="6549250" cy="5869300"/>
          </a:xfrm>
          <a:prstGeom prst="rect">
            <a:avLst/>
          </a:prstGeom>
          <a:noFill/>
          <a:ln>
            <a:noFill/>
          </a:ln>
        </p:spPr>
      </p:pic>
      <p:sp>
        <p:nvSpPr>
          <p:cNvPr id="646" name="Google Shape;646;p67"/>
          <p:cNvSpPr txBox="1"/>
          <p:nvPr>
            <p:ph idx="1" type="body"/>
          </p:nvPr>
        </p:nvSpPr>
        <p:spPr>
          <a:xfrm>
            <a:off x="7181725" y="2345275"/>
            <a:ext cx="4512900" cy="40356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200"/>
              <a:buChar char="►"/>
            </a:pPr>
            <a:r>
              <a:rPr lang="en-US" sz="1500">
                <a:solidFill>
                  <a:srgbClr val="FFFFFF"/>
                </a:solidFill>
              </a:rPr>
              <a:t>In a client-server architecture, one component, the </a:t>
            </a:r>
            <a:r>
              <a:rPr b="1" i="1" lang="en-US" sz="1500">
                <a:solidFill>
                  <a:srgbClr val="FFFFFF"/>
                </a:solidFill>
              </a:rPr>
              <a:t>server</a:t>
            </a:r>
            <a:r>
              <a:rPr lang="en-US" sz="1500">
                <a:solidFill>
                  <a:srgbClr val="FFFFFF"/>
                </a:solidFill>
              </a:rPr>
              <a:t>, provides an interface that other components, the </a:t>
            </a:r>
            <a:r>
              <a:rPr b="1" i="1" lang="en-US" sz="1500">
                <a:solidFill>
                  <a:srgbClr val="FFFFFF"/>
                </a:solidFill>
              </a:rPr>
              <a:t>clients</a:t>
            </a:r>
            <a:r>
              <a:rPr lang="en-US" sz="1500">
                <a:solidFill>
                  <a:srgbClr val="FFFFFF"/>
                </a:solidFill>
              </a:rPr>
              <a:t>, connect to as needed to request the service provided by the server.</a:t>
            </a:r>
            <a:endParaRPr/>
          </a:p>
          <a:p>
            <a:pPr indent="-342900" lvl="0" marL="342900" rtl="0" algn="l">
              <a:lnSpc>
                <a:spcPct val="90000"/>
              </a:lnSpc>
              <a:spcBef>
                <a:spcPts val="1000"/>
              </a:spcBef>
              <a:spcAft>
                <a:spcPts val="0"/>
              </a:spcAft>
              <a:buSzPts val="1200"/>
              <a:buChar char="►"/>
            </a:pPr>
            <a:r>
              <a:rPr lang="en-US" sz="1500">
                <a:solidFill>
                  <a:srgbClr val="FFFFFF"/>
                </a:solidFill>
              </a:rPr>
              <a:t>The set of clients is often variable, and the connections are commonly made only as needed. There may be several servers providing the same services, in which case a client may connect to any, and may look up a server in some kind of directory in order to locate an appropriate one; clients may be directed to whichever server is least busy, in order to balance the load and provide fastest service.</a:t>
            </a:r>
            <a:endParaRPr/>
          </a:p>
          <a:p>
            <a:pPr indent="-266700" lvl="0" marL="342900" rtl="0" algn="l">
              <a:lnSpc>
                <a:spcPct val="90000"/>
              </a:lnSpc>
              <a:spcBef>
                <a:spcPts val="1000"/>
              </a:spcBef>
              <a:spcAft>
                <a:spcPts val="0"/>
              </a:spcAft>
              <a:buSzPts val="1200"/>
              <a:buNone/>
            </a:pPr>
            <a:r>
              <a:t/>
            </a:r>
            <a:endParaRPr sz="1500">
              <a:solidFill>
                <a:srgbClr val="FFFF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graphicFrame>
        <p:nvGraphicFramePr>
          <p:cNvPr id="651" name="Google Shape;651;p68"/>
          <p:cNvGraphicFramePr/>
          <p:nvPr/>
        </p:nvGraphicFramePr>
        <p:xfrm>
          <a:off x="523982" y="195915"/>
          <a:ext cx="3000000" cy="3000000"/>
        </p:xfrm>
        <a:graphic>
          <a:graphicData uri="http://schemas.openxmlformats.org/drawingml/2006/table">
            <a:tbl>
              <a:tblPr bandRow="1" firstRow="1">
                <a:noFill/>
                <a:tableStyleId>{A9EEB127-9848-45CB-9C36-17B9DDBA1131}</a:tableStyleId>
              </a:tblPr>
              <a:tblGrid>
                <a:gridCol w="2145175"/>
                <a:gridCol w="8478400"/>
              </a:tblGrid>
              <a:tr h="695450">
                <a:tc>
                  <a:txBody>
                    <a:bodyPr/>
                    <a:lstStyle/>
                    <a:p>
                      <a:pPr indent="0" lvl="0" marL="13970" marR="0" rtl="0" algn="l">
                        <a:lnSpc>
                          <a:spcPct val="100000"/>
                        </a:lnSpc>
                        <a:spcBef>
                          <a:spcPts val="0"/>
                        </a:spcBef>
                        <a:spcAft>
                          <a:spcPts val="0"/>
                        </a:spcAft>
                        <a:buNone/>
                      </a:pPr>
                      <a:r>
                        <a:rPr b="1" lang="en-US" sz="1200" u="none" cap="none" strike="noStrike">
                          <a:latin typeface="Arial"/>
                          <a:ea typeface="Arial"/>
                          <a:cs typeface="Arial"/>
                          <a:sym typeface="Arial"/>
                        </a:rPr>
                        <a:t>Name</a:t>
                      </a:r>
                      <a:endParaRPr sz="12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6095C9"/>
                    </a:solidFill>
                  </a:tcPr>
                </a:tc>
                <a:tc>
                  <a:txBody>
                    <a:bodyPr/>
                    <a:lstStyle/>
                    <a:p>
                      <a:pPr indent="0" lvl="0" marL="13970" marR="0" rtl="0" algn="l">
                        <a:lnSpc>
                          <a:spcPct val="100000"/>
                        </a:lnSpc>
                        <a:spcBef>
                          <a:spcPts val="0"/>
                        </a:spcBef>
                        <a:spcAft>
                          <a:spcPts val="0"/>
                        </a:spcAft>
                        <a:buNone/>
                      </a:pPr>
                      <a:r>
                        <a:rPr b="1" lang="en-US" sz="1200" u="none" cap="none" strike="noStrike">
                          <a:latin typeface="Arial"/>
                          <a:ea typeface="Arial"/>
                          <a:cs typeface="Arial"/>
                          <a:sym typeface="Arial"/>
                        </a:rPr>
                        <a:t>Client-server</a:t>
                      </a:r>
                      <a:endParaRPr sz="12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6095C9"/>
                    </a:solidFill>
                  </a:tcPr>
                </a:tc>
              </a:tr>
              <a:tr h="1207350">
                <a:tc>
                  <a:txBody>
                    <a:bodyPr/>
                    <a:lstStyle/>
                    <a:p>
                      <a:pPr indent="0" lvl="0" marL="13970" marR="0" rtl="0" algn="l">
                        <a:lnSpc>
                          <a:spcPct val="100000"/>
                        </a:lnSpc>
                        <a:spcBef>
                          <a:spcPts val="0"/>
                        </a:spcBef>
                        <a:spcAft>
                          <a:spcPts val="0"/>
                        </a:spcAft>
                        <a:buNone/>
                      </a:pPr>
                      <a:r>
                        <a:rPr b="1" lang="en-US" sz="1900" u="none" cap="none" strike="noStrike">
                          <a:latin typeface="Arial"/>
                          <a:ea typeface="Arial"/>
                          <a:cs typeface="Arial"/>
                          <a:sym typeface="Arial"/>
                        </a:rPr>
                        <a:t>Description</a:t>
                      </a:r>
                      <a:endParaRPr sz="1900" u="none" cap="none" strike="noStrike">
                        <a:latin typeface="Arial"/>
                        <a:ea typeface="Arial"/>
                        <a:cs typeface="Arial"/>
                        <a:sym typeface="Arial"/>
                      </a:endParaRPr>
                    </a:p>
                  </a:txBody>
                  <a:tcPr marT="7625"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1EAF4"/>
                    </a:solidFill>
                  </a:tcPr>
                </a:tc>
                <a:tc>
                  <a:txBody>
                    <a:bodyPr/>
                    <a:lstStyle/>
                    <a:p>
                      <a:pPr indent="0" lvl="0" marL="13970" marR="106679" rtl="0" algn="l">
                        <a:lnSpc>
                          <a:spcPct val="102600"/>
                        </a:lnSpc>
                        <a:spcBef>
                          <a:spcPts val="0"/>
                        </a:spcBef>
                        <a:spcAft>
                          <a:spcPts val="0"/>
                        </a:spcAft>
                        <a:buNone/>
                      </a:pPr>
                      <a:r>
                        <a:rPr lang="en-US" sz="1900" u="none" cap="none" strike="noStrike">
                          <a:latin typeface="Arial"/>
                          <a:ea typeface="Arial"/>
                          <a:cs typeface="Arial"/>
                          <a:sym typeface="Arial"/>
                        </a:rPr>
                        <a:t>In a client–server architecture, the functionality of the system is organized  into services, with each </a:t>
                      </a:r>
                      <a:r>
                        <a:rPr b="1" lang="en-US" sz="1900" u="none" cap="none" strike="noStrike">
                          <a:latin typeface="Arial"/>
                          <a:ea typeface="Arial"/>
                          <a:cs typeface="Arial"/>
                          <a:sym typeface="Arial"/>
                        </a:rPr>
                        <a:t>service </a:t>
                      </a:r>
                      <a:r>
                        <a:rPr lang="en-US" sz="1900" u="none" cap="none" strike="noStrike">
                          <a:latin typeface="Arial"/>
                          <a:ea typeface="Arial"/>
                          <a:cs typeface="Arial"/>
                          <a:sym typeface="Arial"/>
                        </a:rPr>
                        <a:t>delivered from a separate </a:t>
                      </a:r>
                      <a:r>
                        <a:rPr b="1" lang="en-US" sz="1900" u="none" cap="none" strike="noStrike">
                          <a:latin typeface="Arial"/>
                          <a:ea typeface="Arial"/>
                          <a:cs typeface="Arial"/>
                          <a:sym typeface="Arial"/>
                        </a:rPr>
                        <a:t>server</a:t>
                      </a:r>
                      <a:r>
                        <a:rPr lang="en-US" sz="1900" u="none" cap="none" strike="noStrike">
                          <a:latin typeface="Arial"/>
                          <a:ea typeface="Arial"/>
                          <a:cs typeface="Arial"/>
                          <a:sym typeface="Arial"/>
                        </a:rPr>
                        <a:t>. </a:t>
                      </a:r>
                      <a:r>
                        <a:rPr b="1" lang="en-US" sz="1900" u="none" cap="none" strike="noStrike">
                          <a:latin typeface="Arial"/>
                          <a:ea typeface="Arial"/>
                          <a:cs typeface="Arial"/>
                          <a:sym typeface="Arial"/>
                        </a:rPr>
                        <a:t>Clients  </a:t>
                      </a:r>
                      <a:r>
                        <a:rPr lang="en-US" sz="1900" u="none" cap="none" strike="noStrike">
                          <a:latin typeface="Arial"/>
                          <a:ea typeface="Arial"/>
                          <a:cs typeface="Arial"/>
                          <a:sym typeface="Arial"/>
                        </a:rPr>
                        <a:t>are users of these services and access servers to make use of them.</a:t>
                      </a:r>
                      <a:endParaRPr sz="1900" u="none" cap="none" strike="noStrike">
                        <a:latin typeface="Arial"/>
                        <a:ea typeface="Arial"/>
                        <a:cs typeface="Arial"/>
                        <a:sym typeface="Arial"/>
                      </a:endParaRPr>
                    </a:p>
                  </a:txBody>
                  <a:tcPr marT="5075"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1EAF4"/>
                    </a:solidFill>
                  </a:tcPr>
                </a:tc>
              </a:tr>
              <a:tr h="568225">
                <a:tc>
                  <a:txBody>
                    <a:bodyPr/>
                    <a:lstStyle/>
                    <a:p>
                      <a:pPr indent="0" lvl="0" marL="13970" marR="0" rtl="0" algn="l">
                        <a:lnSpc>
                          <a:spcPct val="100000"/>
                        </a:lnSpc>
                        <a:spcBef>
                          <a:spcPts val="0"/>
                        </a:spcBef>
                        <a:spcAft>
                          <a:spcPts val="0"/>
                        </a:spcAft>
                        <a:buNone/>
                      </a:pPr>
                      <a:r>
                        <a:rPr b="1" lang="en-US" sz="1900" u="none" cap="none" strike="noStrike">
                          <a:latin typeface="Arial"/>
                          <a:ea typeface="Arial"/>
                          <a:cs typeface="Arial"/>
                          <a:sym typeface="Arial"/>
                        </a:rPr>
                        <a:t>Example</a:t>
                      </a:r>
                      <a:endParaRPr sz="19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1F5FA"/>
                    </a:solidFill>
                  </a:tcPr>
                </a:tc>
                <a:tc>
                  <a:txBody>
                    <a:bodyPr/>
                    <a:lstStyle/>
                    <a:p>
                      <a:pPr indent="0" lvl="0" marL="13970" marR="0" rtl="0" algn="l">
                        <a:lnSpc>
                          <a:spcPct val="100000"/>
                        </a:lnSpc>
                        <a:spcBef>
                          <a:spcPts val="0"/>
                        </a:spcBef>
                        <a:spcAft>
                          <a:spcPts val="0"/>
                        </a:spcAft>
                        <a:buNone/>
                      </a:pPr>
                      <a:r>
                        <a:rPr lang="en-US" sz="1900" u="none" cap="none" strike="noStrike">
                          <a:latin typeface="Arial"/>
                          <a:ea typeface="Arial"/>
                          <a:cs typeface="Arial"/>
                          <a:sym typeface="Arial"/>
                        </a:rPr>
                        <a:t>The film and video/DVD library organized as a client–server system.</a:t>
                      </a:r>
                      <a:endParaRPr sz="19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1F5FA"/>
                    </a:solidFill>
                  </a:tcPr>
                </a:tc>
              </a:tr>
              <a:tr h="1146900">
                <a:tc>
                  <a:txBody>
                    <a:bodyPr/>
                    <a:lstStyle/>
                    <a:p>
                      <a:pPr indent="0" lvl="0" marL="13970" marR="0" rtl="0" algn="l">
                        <a:lnSpc>
                          <a:spcPct val="100000"/>
                        </a:lnSpc>
                        <a:spcBef>
                          <a:spcPts val="0"/>
                        </a:spcBef>
                        <a:spcAft>
                          <a:spcPts val="0"/>
                        </a:spcAft>
                        <a:buNone/>
                      </a:pPr>
                      <a:r>
                        <a:rPr b="1" lang="en-US" sz="1900" u="none" cap="none" strike="noStrike">
                          <a:latin typeface="Arial"/>
                          <a:ea typeface="Arial"/>
                          <a:cs typeface="Arial"/>
                          <a:sym typeface="Arial"/>
                        </a:rPr>
                        <a:t>When used</a:t>
                      </a:r>
                      <a:endParaRPr sz="19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1EAF4"/>
                    </a:solidFill>
                  </a:tcPr>
                </a:tc>
                <a:tc>
                  <a:txBody>
                    <a:bodyPr/>
                    <a:lstStyle/>
                    <a:p>
                      <a:pPr indent="0" lvl="0" marL="13970" marR="111125" rtl="0" algn="just">
                        <a:lnSpc>
                          <a:spcPct val="71666"/>
                        </a:lnSpc>
                        <a:spcBef>
                          <a:spcPts val="0"/>
                        </a:spcBef>
                        <a:spcAft>
                          <a:spcPts val="0"/>
                        </a:spcAft>
                        <a:buNone/>
                      </a:pPr>
                      <a:r>
                        <a:rPr lang="en-US" sz="1900" u="none" cap="none" strike="noStrike">
                          <a:latin typeface="Arial"/>
                          <a:ea typeface="Arial"/>
                          <a:cs typeface="Arial"/>
                          <a:sym typeface="Arial"/>
                        </a:rPr>
                        <a:t>Used when data in a shared database has to be accessed from a range of  locations. Because servers can be replicated, may also be used when the  load on a system is variable.</a:t>
                      </a:r>
                      <a:endParaRPr sz="1900" u="none" cap="none" strike="noStrike">
                        <a:latin typeface="Arial"/>
                        <a:ea typeface="Arial"/>
                        <a:cs typeface="Arial"/>
                        <a:sym typeface="Arial"/>
                      </a:endParaRPr>
                    </a:p>
                  </a:txBody>
                  <a:tcPr marT="38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1EAF4"/>
                    </a:solidFill>
                  </a:tcPr>
                </a:tc>
              </a:tr>
              <a:tr h="1145375">
                <a:tc>
                  <a:txBody>
                    <a:bodyPr/>
                    <a:lstStyle/>
                    <a:p>
                      <a:pPr indent="0" lvl="0" marL="13970" marR="0" rtl="0" algn="l">
                        <a:lnSpc>
                          <a:spcPct val="100000"/>
                        </a:lnSpc>
                        <a:spcBef>
                          <a:spcPts val="0"/>
                        </a:spcBef>
                        <a:spcAft>
                          <a:spcPts val="0"/>
                        </a:spcAft>
                        <a:buNone/>
                      </a:pPr>
                      <a:r>
                        <a:rPr b="1" lang="en-US" sz="1900" u="none" cap="none" strike="noStrike">
                          <a:latin typeface="Arial"/>
                          <a:ea typeface="Arial"/>
                          <a:cs typeface="Arial"/>
                          <a:sym typeface="Arial"/>
                        </a:rPr>
                        <a:t>Advantages</a:t>
                      </a:r>
                      <a:endParaRPr sz="19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1F5FA"/>
                    </a:solidFill>
                  </a:tcPr>
                </a:tc>
                <a:tc>
                  <a:txBody>
                    <a:bodyPr/>
                    <a:lstStyle/>
                    <a:p>
                      <a:pPr indent="0" lvl="0" marL="13970" marR="60325" rtl="0" algn="l">
                        <a:lnSpc>
                          <a:spcPct val="71666"/>
                        </a:lnSpc>
                        <a:spcBef>
                          <a:spcPts val="0"/>
                        </a:spcBef>
                        <a:spcAft>
                          <a:spcPts val="0"/>
                        </a:spcAft>
                        <a:buNone/>
                      </a:pPr>
                      <a:r>
                        <a:rPr lang="en-US" sz="1900" u="none" cap="none" strike="noStrike">
                          <a:latin typeface="Arial"/>
                          <a:ea typeface="Arial"/>
                          <a:cs typeface="Arial"/>
                          <a:sym typeface="Arial"/>
                        </a:rPr>
                        <a:t>The principal advantage of this model is that servers can be distributed  across a network. General functionality (e.g., a printing service) can be  available to all clients and does not need to be implemented by all services.</a:t>
                      </a:r>
                      <a:endParaRPr sz="1900" u="none" cap="none" strike="noStrike">
                        <a:latin typeface="Arial"/>
                        <a:ea typeface="Arial"/>
                        <a:cs typeface="Arial"/>
                        <a:sym typeface="Arial"/>
                      </a:endParaRPr>
                    </a:p>
                  </a:txBody>
                  <a:tcPr marT="38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1F5FA"/>
                    </a:solidFill>
                  </a:tcPr>
                </a:tc>
              </a:tr>
              <a:tr h="1472225">
                <a:tc>
                  <a:txBody>
                    <a:bodyPr/>
                    <a:lstStyle/>
                    <a:p>
                      <a:pPr indent="0" lvl="0" marL="13970" marR="0" rtl="0" algn="l">
                        <a:lnSpc>
                          <a:spcPct val="100000"/>
                        </a:lnSpc>
                        <a:spcBef>
                          <a:spcPts val="0"/>
                        </a:spcBef>
                        <a:spcAft>
                          <a:spcPts val="0"/>
                        </a:spcAft>
                        <a:buNone/>
                      </a:pPr>
                      <a:r>
                        <a:rPr b="1" lang="en-US" sz="1900" u="none" cap="none" strike="noStrike">
                          <a:latin typeface="Arial"/>
                          <a:ea typeface="Arial"/>
                          <a:cs typeface="Arial"/>
                          <a:sym typeface="Arial"/>
                        </a:rPr>
                        <a:t>Disadvantages</a:t>
                      </a:r>
                      <a:endParaRPr sz="19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1EAF4"/>
                    </a:solidFill>
                  </a:tcPr>
                </a:tc>
                <a:tc>
                  <a:txBody>
                    <a:bodyPr/>
                    <a:lstStyle/>
                    <a:p>
                      <a:pPr indent="0" lvl="0" marL="13970" marR="162560" rtl="0" algn="l">
                        <a:lnSpc>
                          <a:spcPct val="71666"/>
                        </a:lnSpc>
                        <a:spcBef>
                          <a:spcPts val="0"/>
                        </a:spcBef>
                        <a:spcAft>
                          <a:spcPts val="0"/>
                        </a:spcAft>
                        <a:buNone/>
                      </a:pPr>
                      <a:r>
                        <a:rPr lang="en-US" sz="1900" u="none" cap="none" strike="noStrike">
                          <a:latin typeface="Arial"/>
                          <a:ea typeface="Arial"/>
                          <a:cs typeface="Arial"/>
                          <a:sym typeface="Arial"/>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endParaRPr sz="1900" u="none" cap="none" strike="noStrike">
                        <a:latin typeface="Arial"/>
                        <a:ea typeface="Arial"/>
                        <a:cs typeface="Arial"/>
                        <a:sym typeface="Arial"/>
                      </a:endParaRPr>
                    </a:p>
                  </a:txBody>
                  <a:tcPr marT="38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1EAF4"/>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Architecture Design –Pipe and Filter</a:t>
            </a:r>
            <a:endParaRPr/>
          </a:p>
        </p:txBody>
      </p:sp>
      <p:sp>
        <p:nvSpPr>
          <p:cNvPr id="657" name="Google Shape;657;p69"/>
          <p:cNvSpPr txBox="1"/>
          <p:nvPr>
            <p:ph idx="1" type="body"/>
          </p:nvPr>
        </p:nvSpPr>
        <p:spPr>
          <a:xfrm>
            <a:off x="677325" y="1578775"/>
            <a:ext cx="10526100" cy="4462500"/>
          </a:xfrm>
          <a:prstGeom prst="rect">
            <a:avLst/>
          </a:prstGeom>
          <a:noFill/>
          <a:ln>
            <a:noFill/>
          </a:ln>
        </p:spPr>
        <p:txBody>
          <a:bodyPr anchorCtr="0" anchor="t" bIns="45700" lIns="91425" spcFirstLastPara="1" rIns="91425" wrap="square" tIns="45700">
            <a:normAutofit/>
          </a:bodyPr>
          <a:lstStyle/>
          <a:p>
            <a:pPr indent="-355600" lvl="0" marL="342900" rtl="0" algn="l">
              <a:spcBef>
                <a:spcPts val="0"/>
              </a:spcBef>
              <a:spcAft>
                <a:spcPts val="0"/>
              </a:spcAft>
              <a:buSzPts val="1640"/>
              <a:buChar char="►"/>
            </a:pPr>
            <a:r>
              <a:rPr lang="en-US" sz="2000"/>
              <a:t>A pipe-and-filter architecture utilizes components that are filters:  they take a sequence of inputs and produce a sequence of processed outputs from it. The outputs of each filter become the inputs of the next filter in the pipeline. The system may rearrange the filters in the pipeline at run time, substituting, adding, or deleting filters to achieve different results.</a:t>
            </a:r>
            <a:endParaRPr sz="2000"/>
          </a:p>
          <a:p>
            <a:pPr indent="-251459" lvl="0" marL="342900" rtl="0" algn="l">
              <a:spcBef>
                <a:spcPts val="1000"/>
              </a:spcBef>
              <a:spcAft>
                <a:spcPts val="0"/>
              </a:spcAft>
              <a:buSzPts val="1440"/>
              <a:buNone/>
            </a:pPr>
            <a:r>
              <a:t/>
            </a:r>
            <a:endParaRPr/>
          </a:p>
        </p:txBody>
      </p:sp>
      <p:pic>
        <p:nvPicPr>
          <p:cNvPr id="658" name="Google Shape;658;p69"/>
          <p:cNvPicPr preferRelativeResize="0"/>
          <p:nvPr/>
        </p:nvPicPr>
        <p:blipFill rotWithShape="1">
          <a:blip r:embed="rId3">
            <a:alphaModFix/>
          </a:blip>
          <a:srcRect b="0" l="0" r="0" t="0"/>
          <a:stretch/>
        </p:blipFill>
        <p:spPr>
          <a:xfrm>
            <a:off x="832625" y="3242250"/>
            <a:ext cx="10433574" cy="279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6"/>
          <p:cNvSpPr txBox="1"/>
          <p:nvPr>
            <p:ph type="title"/>
          </p:nvPr>
        </p:nvSpPr>
        <p:spPr>
          <a:xfrm>
            <a:off x="985969" y="4553712"/>
            <a:ext cx="8288032" cy="1096316"/>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400"/>
              <a:buFont typeface="Trebuchet MS"/>
              <a:buNone/>
            </a:pPr>
            <a:r>
              <a:rPr b="1" lang="en-US" sz="4400">
                <a:solidFill>
                  <a:schemeClr val="accent1"/>
                </a:solidFill>
                <a:latin typeface="Trebuchet MS"/>
                <a:ea typeface="Trebuchet MS"/>
                <a:cs typeface="Trebuchet MS"/>
                <a:sym typeface="Trebuchet MS"/>
              </a:rPr>
              <a:t>Classification of UML Diagrams</a:t>
            </a:r>
            <a:endParaRPr/>
          </a:p>
        </p:txBody>
      </p:sp>
      <p:pic>
        <p:nvPicPr>
          <p:cNvPr id="214" name="Google Shape;214;p6"/>
          <p:cNvPicPr preferRelativeResize="0"/>
          <p:nvPr>
            <p:ph idx="1" type="body"/>
          </p:nvPr>
        </p:nvPicPr>
        <p:blipFill rotWithShape="1">
          <a:blip r:embed="rId3">
            <a:alphaModFix/>
          </a:blip>
          <a:srcRect b="0" l="0" r="0" t="0"/>
          <a:stretch/>
        </p:blipFill>
        <p:spPr>
          <a:xfrm>
            <a:off x="760300" y="934225"/>
            <a:ext cx="8840100" cy="37362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graphicFrame>
        <p:nvGraphicFramePr>
          <p:cNvPr id="663" name="Google Shape;663;p70"/>
          <p:cNvGraphicFramePr/>
          <p:nvPr/>
        </p:nvGraphicFramePr>
        <p:xfrm>
          <a:off x="851578" y="493160"/>
          <a:ext cx="3000000" cy="3000000"/>
        </p:xfrm>
        <a:graphic>
          <a:graphicData uri="http://schemas.openxmlformats.org/drawingml/2006/table">
            <a:tbl>
              <a:tblPr bandRow="1" firstRow="1">
                <a:noFill/>
                <a:tableStyleId>{A9EEB127-9848-45CB-9C36-17B9DDBA1131}</a:tableStyleId>
              </a:tblPr>
              <a:tblGrid>
                <a:gridCol w="2241225"/>
                <a:gridCol w="8663975"/>
              </a:tblGrid>
              <a:tr h="588500">
                <a:tc>
                  <a:txBody>
                    <a:bodyPr/>
                    <a:lstStyle/>
                    <a:p>
                      <a:pPr indent="0" lvl="0" marL="13970" marR="0" rtl="0" algn="l">
                        <a:lnSpc>
                          <a:spcPct val="100000"/>
                        </a:lnSpc>
                        <a:spcBef>
                          <a:spcPts val="0"/>
                        </a:spcBef>
                        <a:spcAft>
                          <a:spcPts val="0"/>
                        </a:spcAft>
                        <a:buNone/>
                      </a:pPr>
                      <a:r>
                        <a:rPr b="1" lang="en-US" sz="1200" u="none" cap="none" strike="noStrike">
                          <a:latin typeface="Arial"/>
                          <a:ea typeface="Arial"/>
                          <a:cs typeface="Arial"/>
                          <a:sym typeface="Arial"/>
                        </a:rPr>
                        <a:t>Name</a:t>
                      </a:r>
                      <a:endParaRPr sz="12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6095C9"/>
                    </a:solidFill>
                  </a:tcPr>
                </a:tc>
                <a:tc>
                  <a:txBody>
                    <a:bodyPr/>
                    <a:lstStyle/>
                    <a:p>
                      <a:pPr indent="0" lvl="0" marL="13970" marR="0" rtl="0" algn="l">
                        <a:lnSpc>
                          <a:spcPct val="100000"/>
                        </a:lnSpc>
                        <a:spcBef>
                          <a:spcPts val="0"/>
                        </a:spcBef>
                        <a:spcAft>
                          <a:spcPts val="0"/>
                        </a:spcAft>
                        <a:buNone/>
                      </a:pPr>
                      <a:r>
                        <a:rPr b="1" lang="en-US" sz="1200" u="none" cap="none" strike="noStrike">
                          <a:latin typeface="Arial"/>
                          <a:ea typeface="Arial"/>
                          <a:cs typeface="Arial"/>
                          <a:sym typeface="Arial"/>
                        </a:rPr>
                        <a:t>Pipe and filter</a:t>
                      </a:r>
                      <a:endParaRPr sz="12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6095C9"/>
                    </a:solidFill>
                  </a:tcPr>
                </a:tc>
              </a:tr>
              <a:tr h="1172100">
                <a:tc>
                  <a:txBody>
                    <a:bodyPr/>
                    <a:lstStyle/>
                    <a:p>
                      <a:pPr indent="0" lvl="0" marL="13970" marR="0" rtl="0" algn="l">
                        <a:lnSpc>
                          <a:spcPct val="100000"/>
                        </a:lnSpc>
                        <a:spcBef>
                          <a:spcPts val="0"/>
                        </a:spcBef>
                        <a:spcAft>
                          <a:spcPts val="0"/>
                        </a:spcAft>
                        <a:buNone/>
                      </a:pPr>
                      <a:r>
                        <a:rPr b="1" lang="en-US" sz="1700" u="none" cap="none" strike="noStrike">
                          <a:latin typeface="Arial"/>
                          <a:ea typeface="Arial"/>
                          <a:cs typeface="Arial"/>
                          <a:sym typeface="Arial"/>
                        </a:rPr>
                        <a:t>Description</a:t>
                      </a:r>
                      <a:endParaRPr sz="1700" u="none" cap="none" strike="noStrike">
                        <a:latin typeface="Arial"/>
                        <a:ea typeface="Arial"/>
                        <a:cs typeface="Arial"/>
                        <a:sym typeface="Arial"/>
                      </a:endParaRPr>
                    </a:p>
                  </a:txBody>
                  <a:tcPr marT="7625"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1EAF4"/>
                    </a:solidFill>
                  </a:tcPr>
                </a:tc>
                <a:tc>
                  <a:txBody>
                    <a:bodyPr/>
                    <a:lstStyle/>
                    <a:p>
                      <a:pPr indent="0" lvl="0" marL="13970" marR="38735" rtl="0" algn="l">
                        <a:lnSpc>
                          <a:spcPct val="102600"/>
                        </a:lnSpc>
                        <a:spcBef>
                          <a:spcPts val="0"/>
                        </a:spcBef>
                        <a:spcAft>
                          <a:spcPts val="0"/>
                        </a:spcAft>
                        <a:buNone/>
                      </a:pPr>
                      <a:r>
                        <a:rPr lang="en-US" sz="1700" u="none" cap="none" strike="noStrike">
                          <a:latin typeface="Arial"/>
                          <a:ea typeface="Arial"/>
                          <a:cs typeface="Arial"/>
                          <a:sym typeface="Arial"/>
                        </a:rPr>
                        <a:t>The processing of the data in a system is organized so that each  processing component (filter) is discrete and carries out one type  of data transformation. The data flows (as in a pipe) from one  component to another for processing.</a:t>
                      </a:r>
                      <a:endParaRPr sz="1700" u="none" cap="none" strike="noStrike">
                        <a:latin typeface="Arial"/>
                        <a:ea typeface="Arial"/>
                        <a:cs typeface="Arial"/>
                        <a:sym typeface="Arial"/>
                      </a:endParaRPr>
                    </a:p>
                  </a:txBody>
                  <a:tcPr marT="25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1EAF4"/>
                    </a:solidFill>
                  </a:tcPr>
                </a:tc>
              </a:tr>
              <a:tr h="285100">
                <a:tc>
                  <a:txBody>
                    <a:bodyPr/>
                    <a:lstStyle/>
                    <a:p>
                      <a:pPr indent="0" lvl="0" marL="13970" marR="0" rtl="0" algn="l">
                        <a:lnSpc>
                          <a:spcPct val="100000"/>
                        </a:lnSpc>
                        <a:spcBef>
                          <a:spcPts val="0"/>
                        </a:spcBef>
                        <a:spcAft>
                          <a:spcPts val="0"/>
                        </a:spcAft>
                        <a:buNone/>
                      </a:pPr>
                      <a:r>
                        <a:rPr b="1" lang="en-US" sz="1700" u="none" cap="none" strike="noStrike">
                          <a:latin typeface="Arial"/>
                          <a:ea typeface="Arial"/>
                          <a:cs typeface="Arial"/>
                          <a:sym typeface="Arial"/>
                        </a:rPr>
                        <a:t>Example</a:t>
                      </a:r>
                      <a:endParaRPr sz="17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1F5FA"/>
                    </a:solidFill>
                  </a:tcPr>
                </a:tc>
                <a:tc>
                  <a:txBody>
                    <a:bodyPr/>
                    <a:lstStyle/>
                    <a:p>
                      <a:pPr indent="0" lvl="0" marL="13970" marR="0" rtl="0" algn="l">
                        <a:lnSpc>
                          <a:spcPct val="100000"/>
                        </a:lnSpc>
                        <a:spcBef>
                          <a:spcPts val="0"/>
                        </a:spcBef>
                        <a:spcAft>
                          <a:spcPts val="0"/>
                        </a:spcAft>
                        <a:buNone/>
                      </a:pPr>
                      <a:r>
                        <a:rPr lang="en-US" sz="1700" u="none" cap="none" strike="noStrike">
                          <a:latin typeface="Arial"/>
                          <a:ea typeface="Arial"/>
                          <a:cs typeface="Arial"/>
                          <a:sym typeface="Arial"/>
                        </a:rPr>
                        <a:t>The pipe and filter system used for processing invoices.</a:t>
                      </a:r>
                      <a:endParaRPr sz="17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1F5FA"/>
                    </a:solidFill>
                  </a:tcPr>
                </a:tc>
              </a:tr>
              <a:tr h="970125">
                <a:tc>
                  <a:txBody>
                    <a:bodyPr/>
                    <a:lstStyle/>
                    <a:p>
                      <a:pPr indent="0" lvl="0" marL="13970" marR="0" rtl="0" algn="l">
                        <a:lnSpc>
                          <a:spcPct val="100000"/>
                        </a:lnSpc>
                        <a:spcBef>
                          <a:spcPts val="0"/>
                        </a:spcBef>
                        <a:spcAft>
                          <a:spcPts val="0"/>
                        </a:spcAft>
                        <a:buNone/>
                      </a:pPr>
                      <a:r>
                        <a:rPr b="1" lang="en-US" sz="1700" u="none" cap="none" strike="noStrike">
                          <a:latin typeface="Arial"/>
                          <a:ea typeface="Arial"/>
                          <a:cs typeface="Arial"/>
                          <a:sym typeface="Arial"/>
                        </a:rPr>
                        <a:t>When used</a:t>
                      </a:r>
                      <a:endParaRPr sz="17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1EAF4"/>
                    </a:solidFill>
                  </a:tcPr>
                </a:tc>
                <a:tc>
                  <a:txBody>
                    <a:bodyPr/>
                    <a:lstStyle/>
                    <a:p>
                      <a:pPr indent="0" lvl="0" marL="13970" marR="33655" rtl="0" algn="l">
                        <a:lnSpc>
                          <a:spcPct val="71666"/>
                        </a:lnSpc>
                        <a:spcBef>
                          <a:spcPts val="0"/>
                        </a:spcBef>
                        <a:spcAft>
                          <a:spcPts val="0"/>
                        </a:spcAft>
                        <a:buNone/>
                      </a:pPr>
                      <a:r>
                        <a:rPr lang="en-US" sz="1700" u="none" cap="none" strike="noStrike">
                          <a:latin typeface="Arial"/>
                          <a:ea typeface="Arial"/>
                          <a:cs typeface="Arial"/>
                          <a:sym typeface="Arial"/>
                        </a:rPr>
                        <a:t>Commonly used in data processing applications (both batch- and  transaction-based) where inputs are processed in separate  stages to generate related outputs.</a:t>
                      </a:r>
                      <a:endParaRPr sz="1700" u="none" cap="none" strike="noStrike">
                        <a:latin typeface="Arial"/>
                        <a:ea typeface="Arial"/>
                        <a:cs typeface="Arial"/>
                        <a:sym typeface="Arial"/>
                      </a:endParaRPr>
                    </a:p>
                  </a:txBody>
                  <a:tcPr marT="38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1EAF4"/>
                    </a:solidFill>
                  </a:tcPr>
                </a:tc>
              </a:tr>
              <a:tr h="1188575">
                <a:tc>
                  <a:txBody>
                    <a:bodyPr/>
                    <a:lstStyle/>
                    <a:p>
                      <a:pPr indent="0" lvl="0" marL="13970" marR="0" rtl="0" algn="l">
                        <a:lnSpc>
                          <a:spcPct val="100000"/>
                        </a:lnSpc>
                        <a:spcBef>
                          <a:spcPts val="0"/>
                        </a:spcBef>
                        <a:spcAft>
                          <a:spcPts val="0"/>
                        </a:spcAft>
                        <a:buNone/>
                      </a:pPr>
                      <a:r>
                        <a:rPr b="1" lang="en-US" sz="1700" u="none" cap="none" strike="noStrike">
                          <a:latin typeface="Arial"/>
                          <a:ea typeface="Arial"/>
                          <a:cs typeface="Arial"/>
                          <a:sym typeface="Arial"/>
                        </a:rPr>
                        <a:t>Advantages</a:t>
                      </a:r>
                      <a:endParaRPr sz="17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1F5FA"/>
                    </a:solidFill>
                  </a:tcPr>
                </a:tc>
                <a:tc>
                  <a:txBody>
                    <a:bodyPr/>
                    <a:lstStyle/>
                    <a:p>
                      <a:pPr indent="0" lvl="0" marL="13970" marR="30480" rtl="0" algn="l">
                        <a:lnSpc>
                          <a:spcPct val="71666"/>
                        </a:lnSpc>
                        <a:spcBef>
                          <a:spcPts val="0"/>
                        </a:spcBef>
                        <a:spcAft>
                          <a:spcPts val="0"/>
                        </a:spcAft>
                        <a:buNone/>
                      </a:pPr>
                      <a:r>
                        <a:rPr lang="en-US" sz="1700" u="none" cap="none" strike="noStrike">
                          <a:latin typeface="Arial"/>
                          <a:ea typeface="Arial"/>
                          <a:cs typeface="Arial"/>
                          <a:sym typeface="Arial"/>
                        </a:rPr>
                        <a:t>Easy to understand and supports transformation reuse. Workflow  style matches the structure of many business processes.</a:t>
                      </a:r>
                      <a:endParaRPr sz="1700" u="none" cap="none" strike="noStrike">
                        <a:latin typeface="Arial"/>
                        <a:ea typeface="Arial"/>
                        <a:cs typeface="Arial"/>
                        <a:sym typeface="Arial"/>
                      </a:endParaRPr>
                    </a:p>
                    <a:p>
                      <a:pPr indent="0" lvl="0" marL="13970" marR="141605" rtl="0" algn="l">
                        <a:lnSpc>
                          <a:spcPct val="71666"/>
                        </a:lnSpc>
                        <a:spcBef>
                          <a:spcPts val="0"/>
                        </a:spcBef>
                        <a:spcAft>
                          <a:spcPts val="0"/>
                        </a:spcAft>
                        <a:buNone/>
                      </a:pPr>
                      <a:r>
                        <a:rPr lang="en-US" sz="1700" u="none" cap="none" strike="noStrike">
                          <a:latin typeface="Arial"/>
                          <a:ea typeface="Arial"/>
                          <a:cs typeface="Arial"/>
                          <a:sym typeface="Arial"/>
                        </a:rPr>
                        <a:t>Evolution by adding transformations is straightforward. Can be  implemented as either a sequential or concurrent system.</a:t>
                      </a:r>
                      <a:endParaRPr sz="1700" u="none" cap="none" strike="noStrike">
                        <a:latin typeface="Arial"/>
                        <a:ea typeface="Arial"/>
                        <a:cs typeface="Arial"/>
                        <a:sym typeface="Arial"/>
                      </a:endParaRPr>
                    </a:p>
                  </a:txBody>
                  <a:tcPr marT="38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1F5FA"/>
                    </a:solidFill>
                  </a:tcPr>
                </a:tc>
              </a:tr>
              <a:tr h="1739575">
                <a:tc>
                  <a:txBody>
                    <a:bodyPr/>
                    <a:lstStyle/>
                    <a:p>
                      <a:pPr indent="0" lvl="0" marL="13970" marR="0" rtl="0" algn="l">
                        <a:lnSpc>
                          <a:spcPct val="100000"/>
                        </a:lnSpc>
                        <a:spcBef>
                          <a:spcPts val="0"/>
                        </a:spcBef>
                        <a:spcAft>
                          <a:spcPts val="0"/>
                        </a:spcAft>
                        <a:buNone/>
                      </a:pPr>
                      <a:r>
                        <a:rPr b="1" lang="en-US" sz="1700" u="none" cap="none" strike="noStrike">
                          <a:latin typeface="Arial"/>
                          <a:ea typeface="Arial"/>
                          <a:cs typeface="Arial"/>
                          <a:sym typeface="Arial"/>
                        </a:rPr>
                        <a:t>Disadvantages</a:t>
                      </a:r>
                      <a:endParaRPr sz="1700" u="none" cap="none" strike="noStrike">
                        <a:latin typeface="Arial"/>
                        <a:ea typeface="Arial"/>
                        <a:cs typeface="Arial"/>
                        <a:sym typeface="Arial"/>
                      </a:endParaRPr>
                    </a:p>
                  </a:txBody>
                  <a:tcPr marT="19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1EAF4"/>
                    </a:solidFill>
                  </a:tcPr>
                </a:tc>
                <a:tc>
                  <a:txBody>
                    <a:bodyPr/>
                    <a:lstStyle/>
                    <a:p>
                      <a:pPr indent="0" lvl="0" marL="13970" marR="18415" rtl="0" algn="l">
                        <a:lnSpc>
                          <a:spcPct val="71666"/>
                        </a:lnSpc>
                        <a:spcBef>
                          <a:spcPts val="0"/>
                        </a:spcBef>
                        <a:spcAft>
                          <a:spcPts val="0"/>
                        </a:spcAft>
                        <a:buNone/>
                      </a:pPr>
                      <a:r>
                        <a:rPr lang="en-US" sz="1700" u="none" cap="none" strike="noStrike">
                          <a:latin typeface="Arial"/>
                          <a:ea typeface="Arial"/>
                          <a:cs typeface="Arial"/>
                          <a:sym typeface="Arial"/>
                        </a:rPr>
                        <a:t>The format for data transfer has to be agreed upon between  communicating transformations. Each transformation must parse  its input and unparse its output to the agreed form. This  increases system overhead and may mean that it is impossible to  reuse functional transformations that use incompatible data  structures.</a:t>
                      </a:r>
                      <a:endParaRPr sz="1700" u="none" cap="none" strike="noStrike">
                        <a:latin typeface="Arial"/>
                        <a:ea typeface="Arial"/>
                        <a:cs typeface="Arial"/>
                        <a:sym typeface="Arial"/>
                      </a:endParaRPr>
                    </a:p>
                  </a:txBody>
                  <a:tcPr marT="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1EAF4"/>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7"/>
          <p:cNvSpPr txBox="1"/>
          <p:nvPr>
            <p:ph type="title"/>
          </p:nvPr>
        </p:nvSpPr>
        <p:spPr>
          <a:xfrm>
            <a:off x="1333502"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History of UML</a:t>
            </a:r>
            <a:endParaRPr/>
          </a:p>
        </p:txBody>
      </p:sp>
      <p:sp>
        <p:nvSpPr>
          <p:cNvPr id="220" name="Google Shape;220;p7"/>
          <p:cNvSpPr txBox="1"/>
          <p:nvPr>
            <p:ph idx="1" type="body"/>
          </p:nvPr>
        </p:nvSpPr>
        <p:spPr>
          <a:xfrm>
            <a:off x="1333500" y="1688625"/>
            <a:ext cx="8470800" cy="3901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880"/>
              <a:buChar char="►"/>
            </a:pPr>
            <a:r>
              <a:rPr b="1" lang="en-US" sz="1100"/>
              <a:t>UML is a notation that resulted from the unification of OMT from</a:t>
            </a:r>
            <a:endParaRPr/>
          </a:p>
          <a:p>
            <a:pPr indent="-342900" lvl="0" marL="342900" rtl="0" algn="l">
              <a:lnSpc>
                <a:spcPct val="90000"/>
              </a:lnSpc>
              <a:spcBef>
                <a:spcPts val="1000"/>
              </a:spcBef>
              <a:spcAft>
                <a:spcPts val="0"/>
              </a:spcAft>
              <a:buSzPts val="880"/>
              <a:buChar char="►"/>
            </a:pPr>
            <a:r>
              <a:rPr b="1" lang="en-US" sz="1100" u="sng">
                <a:solidFill>
                  <a:schemeClr val="hlink"/>
                </a:solidFill>
                <a:hlinkClick r:id="rId3"/>
              </a:rPr>
              <a:t>Object Modeling Technique OMT</a:t>
            </a:r>
            <a:r>
              <a:rPr lang="en-US" sz="1100"/>
              <a:t> [</a:t>
            </a:r>
            <a:r>
              <a:rPr b="1" lang="en-US" sz="1100" u="sng">
                <a:solidFill>
                  <a:schemeClr val="hlink"/>
                </a:solidFill>
                <a:hlinkClick r:id="rId4"/>
              </a:rPr>
              <a:t>James Rumbaugh</a:t>
            </a:r>
            <a:r>
              <a:rPr lang="en-US" sz="1100"/>
              <a:t> 1991] - was best for analysis and data-intensive information systems.</a:t>
            </a:r>
            <a:endParaRPr/>
          </a:p>
          <a:p>
            <a:pPr indent="-342900" lvl="0" marL="342900" rtl="0" algn="l">
              <a:lnSpc>
                <a:spcPct val="90000"/>
              </a:lnSpc>
              <a:spcBef>
                <a:spcPts val="1000"/>
              </a:spcBef>
              <a:spcAft>
                <a:spcPts val="0"/>
              </a:spcAft>
              <a:buSzPts val="880"/>
              <a:buChar char="►"/>
            </a:pPr>
            <a:r>
              <a:rPr lang="en-US" sz="1100"/>
              <a:t>Booch [</a:t>
            </a:r>
            <a:r>
              <a:rPr b="1" lang="en-US" sz="1100" u="sng">
                <a:solidFill>
                  <a:schemeClr val="hlink"/>
                </a:solidFill>
                <a:hlinkClick r:id="rId5"/>
              </a:rPr>
              <a:t>Grady Booch</a:t>
            </a:r>
            <a:r>
              <a:rPr lang="en-US" sz="1100"/>
              <a:t> 1994] - was excellent for design and implementation. Grady Booch had worked extensively with the </a:t>
            </a:r>
            <a:r>
              <a:rPr b="1" lang="en-US" sz="1100" u="sng">
                <a:solidFill>
                  <a:schemeClr val="hlink"/>
                </a:solidFill>
                <a:hlinkClick r:id="rId6"/>
              </a:rPr>
              <a:t>Ada</a:t>
            </a:r>
            <a:r>
              <a:rPr lang="en-US" sz="1100"/>
              <a:t> language, and had been a major player in the development of Object Oriented techniques for the language. Although the Booch method was strong, the notation was less well received (lots of cloud shapes dominated his models - not very tidy)</a:t>
            </a:r>
            <a:endParaRPr/>
          </a:p>
          <a:p>
            <a:pPr indent="-342900" lvl="0" marL="342900" rtl="0" algn="l">
              <a:lnSpc>
                <a:spcPct val="90000"/>
              </a:lnSpc>
              <a:spcBef>
                <a:spcPts val="1000"/>
              </a:spcBef>
              <a:spcAft>
                <a:spcPts val="0"/>
              </a:spcAft>
              <a:buSzPts val="880"/>
              <a:buChar char="►"/>
            </a:pPr>
            <a:r>
              <a:rPr lang="en-US" sz="1100"/>
              <a:t>OOSE (Object-Oriented Software Engineering [</a:t>
            </a:r>
            <a:r>
              <a:rPr b="1" lang="en-US" sz="1100" u="sng">
                <a:solidFill>
                  <a:schemeClr val="hlink"/>
                </a:solidFill>
                <a:hlinkClick r:id="rId7"/>
              </a:rPr>
              <a:t>Ivar Jacobson</a:t>
            </a:r>
            <a:r>
              <a:rPr lang="en-US" sz="1100"/>
              <a:t> 1992]) - featured a model known as Use Cases. Use Cases are a powerful technique for understanding the behaviour of an entire system (an area where OO has traditionally been weak).</a:t>
            </a:r>
            <a:endParaRPr/>
          </a:p>
          <a:p>
            <a:pPr indent="-342900" lvl="0" marL="342900" rtl="0" algn="l">
              <a:lnSpc>
                <a:spcPct val="90000"/>
              </a:lnSpc>
              <a:spcBef>
                <a:spcPts val="1000"/>
              </a:spcBef>
              <a:spcAft>
                <a:spcPts val="0"/>
              </a:spcAft>
              <a:buSzPts val="880"/>
              <a:buChar char="►"/>
            </a:pPr>
            <a:r>
              <a:rPr lang="en-US" sz="1100"/>
              <a:t>In 1994, Jim Rumbaugh, the creator of OMT, stunned the software world when he left General Electric and joined Grady Booch at Rational Corp. The aim of the partnership was to merge their ideas into a single, unified method (the working title for the method was indeed the "Unified Method").</a:t>
            </a:r>
            <a:endParaRPr/>
          </a:p>
          <a:p>
            <a:pPr indent="-342900" lvl="0" marL="342900" rtl="0" algn="l">
              <a:lnSpc>
                <a:spcPct val="90000"/>
              </a:lnSpc>
              <a:spcBef>
                <a:spcPts val="1000"/>
              </a:spcBef>
              <a:spcAft>
                <a:spcPts val="0"/>
              </a:spcAft>
              <a:buSzPts val="880"/>
              <a:buChar char="►"/>
            </a:pPr>
            <a:r>
              <a:rPr lang="en-US" sz="1100"/>
              <a:t>By 1995, the creator of OOSE, Ivar Jacobson, had also joined Rational, and his ideas (particularly the concept of "Use Cases") were fed into the new Unified Method - now called the Unified Modelling Language1. The team of Rumbaugh, Booch and Jacobson are affectionately known as the "Three Amigos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txBox="1"/>
          <p:nvPr>
            <p:ph type="title"/>
          </p:nvPr>
        </p:nvSpPr>
        <p:spPr>
          <a:xfrm>
            <a:off x="2566989" y="1027114"/>
            <a:ext cx="7024687" cy="74612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b="1" lang="en-US"/>
              <a:t>Polling Service  </a:t>
            </a:r>
            <a:endParaRPr/>
          </a:p>
        </p:txBody>
      </p:sp>
      <p:sp>
        <p:nvSpPr>
          <p:cNvPr id="226" name="Google Shape;226;p8"/>
          <p:cNvSpPr txBox="1"/>
          <p:nvPr>
            <p:ph idx="1" type="body"/>
          </p:nvPr>
        </p:nvSpPr>
        <p:spPr>
          <a:xfrm>
            <a:off x="2566989" y="2133601"/>
            <a:ext cx="6777037" cy="36988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Create Poll </a:t>
            </a:r>
            <a:endParaRPr/>
          </a:p>
          <a:p>
            <a:pPr indent="-342900" lvl="0" marL="342900" rtl="0" algn="l">
              <a:spcBef>
                <a:spcPts val="1000"/>
              </a:spcBef>
              <a:spcAft>
                <a:spcPts val="0"/>
              </a:spcAft>
              <a:buSzPts val="1440"/>
              <a:buChar char="►"/>
            </a:pPr>
            <a:r>
              <a:rPr lang="en-US"/>
              <a:t>Add multiple questions</a:t>
            </a:r>
            <a:endParaRPr/>
          </a:p>
          <a:p>
            <a:pPr indent="-342900" lvl="0" marL="342900" rtl="0" algn="l">
              <a:spcBef>
                <a:spcPts val="1000"/>
              </a:spcBef>
              <a:spcAft>
                <a:spcPts val="0"/>
              </a:spcAft>
              <a:buSzPts val="1440"/>
              <a:buChar char="►"/>
            </a:pPr>
            <a:r>
              <a:rPr lang="en-US"/>
              <a:t>Each user can poll only once</a:t>
            </a:r>
            <a:endParaRPr/>
          </a:p>
          <a:p>
            <a:pPr indent="-342900" lvl="0" marL="342900" rtl="0" algn="l">
              <a:spcBef>
                <a:spcPts val="1000"/>
              </a:spcBef>
              <a:spcAft>
                <a:spcPts val="0"/>
              </a:spcAft>
              <a:buSzPts val="1440"/>
              <a:buChar char="►"/>
            </a:pPr>
            <a:r>
              <a:rPr lang="en-US"/>
              <a:t>Duration has to be fixed</a:t>
            </a:r>
            <a:endParaRPr/>
          </a:p>
          <a:p>
            <a:pPr indent="-342900" lvl="0" marL="342900" rtl="0" algn="l">
              <a:spcBef>
                <a:spcPts val="1000"/>
              </a:spcBef>
              <a:spcAft>
                <a:spcPts val="0"/>
              </a:spcAft>
              <a:buSzPts val="1440"/>
              <a:buChar char="►"/>
            </a:pPr>
            <a:r>
              <a:rPr lang="en-US"/>
              <a:t>Graphical format needs to be seen for poll</a:t>
            </a:r>
            <a:endParaRPr/>
          </a:p>
          <a:p>
            <a:pPr indent="-342900" lvl="0" marL="342900" rtl="0" algn="l">
              <a:spcBef>
                <a:spcPts val="1000"/>
              </a:spcBef>
              <a:spcAft>
                <a:spcPts val="0"/>
              </a:spcAft>
              <a:buSzPts val="1440"/>
              <a:buChar char="►"/>
            </a:pPr>
            <a:r>
              <a:rPr lang="en-US"/>
              <a:t>History has to be maintained</a:t>
            </a:r>
            <a:endParaRPr/>
          </a:p>
          <a:p>
            <a:pPr indent="-342900" lvl="0" marL="342900" rtl="0" algn="l">
              <a:spcBef>
                <a:spcPts val="1000"/>
              </a:spcBef>
              <a:spcAft>
                <a:spcPts val="0"/>
              </a:spcAft>
              <a:buSzPts val="1440"/>
              <a:buChar char="►"/>
            </a:pPr>
            <a:r>
              <a:rPr lang="en-US"/>
              <a:t>Student wise performance  </a:t>
            </a:r>
            <a:endParaRPr/>
          </a:p>
          <a:p>
            <a:pPr indent="-342900" lvl="0" marL="342900" rtl="0" algn="l">
              <a:spcBef>
                <a:spcPts val="1000"/>
              </a:spcBef>
              <a:spcAft>
                <a:spcPts val="0"/>
              </a:spcAft>
              <a:buSzPts val="1440"/>
              <a:buChar char="►"/>
            </a:pPr>
            <a:r>
              <a:rPr lang="en-US"/>
              <a:t>Registration and Users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9"/>
          <p:cNvSpPr txBox="1"/>
          <p:nvPr>
            <p:ph type="title"/>
          </p:nvPr>
        </p:nvSpPr>
        <p:spPr>
          <a:xfrm>
            <a:off x="2566989" y="1027114"/>
            <a:ext cx="7024687" cy="74612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b="1" lang="en-US"/>
              <a:t>Polling Service  </a:t>
            </a:r>
            <a:endParaRPr/>
          </a:p>
        </p:txBody>
      </p:sp>
      <p:sp>
        <p:nvSpPr>
          <p:cNvPr id="232" name="Google Shape;232;p9"/>
          <p:cNvSpPr txBox="1"/>
          <p:nvPr>
            <p:ph idx="1" type="body"/>
          </p:nvPr>
        </p:nvSpPr>
        <p:spPr>
          <a:xfrm>
            <a:off x="2566989" y="2133600"/>
            <a:ext cx="6777037" cy="431958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What are you trying to look at ?Is it an App, website,chatbot ,standalone .</a:t>
            </a:r>
            <a:endParaRPr/>
          </a:p>
          <a:p>
            <a:pPr indent="-342900" lvl="0" marL="342900" rtl="0" algn="l">
              <a:spcBef>
                <a:spcPts val="1000"/>
              </a:spcBef>
              <a:spcAft>
                <a:spcPts val="0"/>
              </a:spcAft>
              <a:buSzPts val="1440"/>
              <a:buChar char="►"/>
            </a:pPr>
            <a:r>
              <a:rPr b="1" lang="en-US">
                <a:solidFill>
                  <a:srgbClr val="FF0000"/>
                </a:solidFill>
              </a:rPr>
              <a:t>SYSTEM BOUNDARY </a:t>
            </a:r>
            <a:endParaRPr/>
          </a:p>
          <a:p>
            <a:pPr indent="-251459" lvl="0" marL="342900" rtl="0" algn="l">
              <a:spcBef>
                <a:spcPts val="1000"/>
              </a:spcBef>
              <a:spcAft>
                <a:spcPts val="0"/>
              </a:spcAft>
              <a:buSzPts val="1440"/>
              <a:buNone/>
            </a:pPr>
            <a:r>
              <a:t/>
            </a:r>
            <a:endParaRPr b="1">
              <a:solidFill>
                <a:srgbClr val="FF0000"/>
              </a:solidFill>
            </a:endParaRPr>
          </a:p>
        </p:txBody>
      </p:sp>
      <p:sp>
        <p:nvSpPr>
          <p:cNvPr id="233" name="Google Shape;233;p9"/>
          <p:cNvSpPr/>
          <p:nvPr/>
        </p:nvSpPr>
        <p:spPr>
          <a:xfrm>
            <a:off x="3648075" y="3573464"/>
            <a:ext cx="4751388" cy="2808287"/>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rPr b="1" i="0" lang="en-US" sz="1800" u="none" cap="none" strike="noStrike">
                <a:solidFill>
                  <a:schemeClr val="lt1"/>
                </a:solidFill>
                <a:latin typeface="Trebuchet MS"/>
                <a:ea typeface="Trebuchet MS"/>
                <a:cs typeface="Trebuchet MS"/>
                <a:sym typeface="Trebuchet MS"/>
              </a:rPr>
              <a:t>Polling Service website</a:t>
            </a:r>
            <a:endParaRPr/>
          </a:p>
          <a:p>
            <a:pPr indent="0" lvl="0" marL="0" marR="0" rtl="0" algn="ctr">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2021-07-05T10:26:21Z</dcterms:created>
  <dc:creator>Mangaonkar, Omkar</dc:creator>
</cp:coreProperties>
</file>