
<file path=[Content_Types].xml><?xml version="1.0" encoding="utf-8"?>
<Types xmlns="http://schemas.openxmlformats.org/package/2006/content-types">
  <Default Extension="png" ContentType="image/png"/>
  <Default Extension="gif" ContentType="image/gi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Lst>
  <p:sldSz cx="9144000" cy="5143500"/>
  <p:notesSz cx="6858000" cy="9144000"/>
  <p:embeddedFontLst>
    <p:embeddedFont>
      <p:font typeface="Roboto Mono" panose="00000009000000000000"/>
      <p:regular r:id="rId100"/>
      <p:italic r:id="rId101"/>
    </p:embeddedFont>
    <p:embeddedFont>
      <p:font typeface="Calibri" panose="020F0502020204030204"/>
      <p:regular r:id="rId102"/>
    </p:embeddedFont>
    <p:embeddedFont>
      <p:font typeface="Inter" panose="02000503000000020004"/>
      <p:regular r:id="rId103"/>
    </p:embeddedFont>
    <p:embeddedFont>
      <p:font typeface="Lato" panose="020F0502020204030203"/>
      <p:regular r:id="rId104"/>
      <p:italic r:id="rId105"/>
      <p:boldItalic r:id="rId106"/>
    </p:embeddedFont>
    <p:embeddedFont>
      <p:font typeface="Raleway"/>
      <p:regular r:id="rId107"/>
      <p:bold r:id="rId108"/>
      <p:italic r:id="rId109"/>
      <p:boldItalic r:id="rId110"/>
    </p:embeddedFont>
    <p:embeddedFont>
      <p:font typeface="Comic Sans MS" panose="030F0702030302020204"/>
      <p:regular r:id="rId111"/>
      <p:bold r:id="rId112"/>
      <p:italic r:id="rId113"/>
      <p:boldItalic r:id="rId114"/>
    </p:embeddedFont>
    <p:embeddedFont>
      <p:font typeface="Corsiva" panose="03010101010201010101"/>
      <p:regular r:id="rId1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09B3AF2-267B-4622-9EC4-24A98C25E5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967ECD84-AD01-44DF-9817-747B54F4365B}" styleName="Table_1">
    <a:wholeTbl>
      <a:tcTxStyle>
        <a:font>
          <a:latin typeface="Arial"/>
          <a:ea typeface="Arial"/>
          <a:cs typeface="Arial"/>
        </a:font>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tableStyles" Target="tableStyles.xml"/><Relationship Id="rId98" Type="http://schemas.openxmlformats.org/officeDocument/2006/relationships/viewProps" Target="viewProps.xml"/><Relationship Id="rId97" Type="http://schemas.openxmlformats.org/officeDocument/2006/relationships/presProps" Target="presProps.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5" Type="http://schemas.openxmlformats.org/officeDocument/2006/relationships/font" Target="fonts/font16.fntdata"/><Relationship Id="rId114" Type="http://schemas.openxmlformats.org/officeDocument/2006/relationships/font" Target="fonts/font15.fntdata"/><Relationship Id="rId113" Type="http://schemas.openxmlformats.org/officeDocument/2006/relationships/font" Target="fonts/font14.fntdata"/><Relationship Id="rId112" Type="http://schemas.openxmlformats.org/officeDocument/2006/relationships/font" Target="fonts/font13.fntdata"/><Relationship Id="rId111" Type="http://schemas.openxmlformats.org/officeDocument/2006/relationships/font" Target="fonts/font12.fntdata"/><Relationship Id="rId110" Type="http://schemas.openxmlformats.org/officeDocument/2006/relationships/font" Target="fonts/font11.fntdata"/><Relationship Id="rId11" Type="http://schemas.openxmlformats.org/officeDocument/2006/relationships/slide" Target="slides/slide8.xml"/><Relationship Id="rId109" Type="http://schemas.openxmlformats.org/officeDocument/2006/relationships/font" Target="fonts/font10.fntdata"/><Relationship Id="rId108" Type="http://schemas.openxmlformats.org/officeDocument/2006/relationships/font" Target="fonts/font9.fntdata"/><Relationship Id="rId107" Type="http://schemas.openxmlformats.org/officeDocument/2006/relationships/font" Target="fonts/font8.fntdata"/><Relationship Id="rId106" Type="http://schemas.openxmlformats.org/officeDocument/2006/relationships/font" Target="fonts/font7.fntdata"/><Relationship Id="rId105" Type="http://schemas.openxmlformats.org/officeDocument/2006/relationships/font" Target="fonts/font6.fntdata"/><Relationship Id="rId104" Type="http://schemas.openxmlformats.org/officeDocument/2006/relationships/font" Target="fonts/font5.fntdata"/><Relationship Id="rId103" Type="http://schemas.openxmlformats.org/officeDocument/2006/relationships/font" Target="fonts/font4.fntdata"/><Relationship Id="rId102" Type="http://schemas.openxmlformats.org/officeDocument/2006/relationships/font" Target="fonts/font3.fntdata"/><Relationship Id="rId101" Type="http://schemas.openxmlformats.org/officeDocument/2006/relationships/font" Target="fonts/font2.fntdata"/><Relationship Id="rId100" Type="http://schemas.openxmlformats.org/officeDocument/2006/relationships/font" Target="fonts/font1.fntdata"/><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32e371f04de_1_7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2e371f04de_1_7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 name="Shape 163"/>
        <p:cNvGrpSpPr/>
        <p:nvPr/>
      </p:nvGrpSpPr>
      <p:grpSpPr>
        <a:xfrm>
          <a:off x="0" y="0"/>
          <a:ext cx="0" cy="0"/>
          <a:chOff x="0" y="0"/>
          <a:chExt cx="0" cy="0"/>
        </a:xfrm>
      </p:grpSpPr>
      <p:sp>
        <p:nvSpPr>
          <p:cNvPr id="164" name="Google Shape;164;g32e371f04de_1_9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2e371f04de_1_9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169"/>
        <p:cNvGrpSpPr/>
        <p:nvPr/>
      </p:nvGrpSpPr>
      <p:grpSpPr>
        <a:xfrm>
          <a:off x="0" y="0"/>
          <a:ext cx="0" cy="0"/>
          <a:chOff x="0" y="0"/>
          <a:chExt cx="0" cy="0"/>
        </a:xfrm>
      </p:grpSpPr>
      <p:sp>
        <p:nvSpPr>
          <p:cNvPr id="170" name="Google Shape;170;g32e371f04de_1_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2e371f04de_1_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5" name="Shape 175"/>
        <p:cNvGrpSpPr/>
        <p:nvPr/>
      </p:nvGrpSpPr>
      <p:grpSpPr>
        <a:xfrm>
          <a:off x="0" y="0"/>
          <a:ext cx="0" cy="0"/>
          <a:chOff x="0" y="0"/>
          <a:chExt cx="0" cy="0"/>
        </a:xfrm>
      </p:grpSpPr>
      <p:sp>
        <p:nvSpPr>
          <p:cNvPr id="176" name="Google Shape;176;g32e371f04de_1_10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2e371f04de_1_10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 name="Shape 181"/>
        <p:cNvGrpSpPr/>
        <p:nvPr/>
      </p:nvGrpSpPr>
      <p:grpSpPr>
        <a:xfrm>
          <a:off x="0" y="0"/>
          <a:ext cx="0" cy="0"/>
          <a:chOff x="0" y="0"/>
          <a:chExt cx="0" cy="0"/>
        </a:xfrm>
      </p:grpSpPr>
      <p:sp>
        <p:nvSpPr>
          <p:cNvPr id="182" name="Google Shape;182;g32e371f04de_1_1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2e371f04de_1_1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7" name="Shape 187"/>
        <p:cNvGrpSpPr/>
        <p:nvPr/>
      </p:nvGrpSpPr>
      <p:grpSpPr>
        <a:xfrm>
          <a:off x="0" y="0"/>
          <a:ext cx="0" cy="0"/>
          <a:chOff x="0" y="0"/>
          <a:chExt cx="0" cy="0"/>
        </a:xfrm>
      </p:grpSpPr>
      <p:sp>
        <p:nvSpPr>
          <p:cNvPr id="188" name="Google Shape;188;g32e371f04de_1_1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32e371f04de_1_1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3" name="Shape 193"/>
        <p:cNvGrpSpPr/>
        <p:nvPr/>
      </p:nvGrpSpPr>
      <p:grpSpPr>
        <a:xfrm>
          <a:off x="0" y="0"/>
          <a:ext cx="0" cy="0"/>
          <a:chOff x="0" y="0"/>
          <a:chExt cx="0" cy="0"/>
        </a:xfrm>
      </p:grpSpPr>
      <p:sp>
        <p:nvSpPr>
          <p:cNvPr id="194" name="Google Shape;194;g32e371f04de_1_5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32e371f04de_1_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9" name="Shape 199"/>
        <p:cNvGrpSpPr/>
        <p:nvPr/>
      </p:nvGrpSpPr>
      <p:grpSpPr>
        <a:xfrm>
          <a:off x="0" y="0"/>
          <a:ext cx="0" cy="0"/>
          <a:chOff x="0" y="0"/>
          <a:chExt cx="0" cy="0"/>
        </a:xfrm>
      </p:grpSpPr>
      <p:sp>
        <p:nvSpPr>
          <p:cNvPr id="200" name="Google Shape;200;g32e371f04de_1_1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32e371f04de_1_1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5" name="Shape 205"/>
        <p:cNvGrpSpPr/>
        <p:nvPr/>
      </p:nvGrpSpPr>
      <p:grpSpPr>
        <a:xfrm>
          <a:off x="0" y="0"/>
          <a:ext cx="0" cy="0"/>
          <a:chOff x="0" y="0"/>
          <a:chExt cx="0" cy="0"/>
        </a:xfrm>
      </p:grpSpPr>
      <p:sp>
        <p:nvSpPr>
          <p:cNvPr id="206" name="Google Shape;206;g32e371f04de_1_8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2e371f04de_1_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2" name="Shape 212"/>
        <p:cNvGrpSpPr/>
        <p:nvPr/>
      </p:nvGrpSpPr>
      <p:grpSpPr>
        <a:xfrm>
          <a:off x="0" y="0"/>
          <a:ext cx="0" cy="0"/>
          <a:chOff x="0" y="0"/>
          <a:chExt cx="0" cy="0"/>
        </a:xfrm>
      </p:grpSpPr>
      <p:sp>
        <p:nvSpPr>
          <p:cNvPr id="213" name="Google Shape;213;g32794334dea_0_433: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4" name="Google Shape;214;g32794334dea_0_43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 name="Shape 105"/>
        <p:cNvGrpSpPr/>
        <p:nvPr/>
      </p:nvGrpSpPr>
      <p:grpSpPr>
        <a:xfrm>
          <a:off x="0" y="0"/>
          <a:ext cx="0" cy="0"/>
          <a:chOff x="0" y="0"/>
          <a:chExt cx="0" cy="0"/>
        </a:xfrm>
      </p:grpSpPr>
      <p:sp>
        <p:nvSpPr>
          <p:cNvPr id="106" name="Google Shape;106;g32794334dea_0_35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2794334dea_0_35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8" name="Shape 218"/>
        <p:cNvGrpSpPr/>
        <p:nvPr/>
      </p:nvGrpSpPr>
      <p:grpSpPr>
        <a:xfrm>
          <a:off x="0" y="0"/>
          <a:ext cx="0" cy="0"/>
          <a:chOff x="0" y="0"/>
          <a:chExt cx="0" cy="0"/>
        </a:xfrm>
      </p:grpSpPr>
      <p:sp>
        <p:nvSpPr>
          <p:cNvPr id="219" name="Google Shape;219;g32794334dea_0_442: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20" name="Google Shape;220;g32794334dea_0_44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4" name="Shape 224"/>
        <p:cNvGrpSpPr/>
        <p:nvPr/>
      </p:nvGrpSpPr>
      <p:grpSpPr>
        <a:xfrm>
          <a:off x="0" y="0"/>
          <a:ext cx="0" cy="0"/>
          <a:chOff x="0" y="0"/>
          <a:chExt cx="0" cy="0"/>
        </a:xfrm>
      </p:grpSpPr>
      <p:sp>
        <p:nvSpPr>
          <p:cNvPr id="225" name="Google Shape;225;g32794334dea_0_447: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26" name="Google Shape;226;g32794334dea_0_44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0" name="Shape 230"/>
        <p:cNvGrpSpPr/>
        <p:nvPr/>
      </p:nvGrpSpPr>
      <p:grpSpPr>
        <a:xfrm>
          <a:off x="0" y="0"/>
          <a:ext cx="0" cy="0"/>
          <a:chOff x="0" y="0"/>
          <a:chExt cx="0" cy="0"/>
        </a:xfrm>
      </p:grpSpPr>
      <p:sp>
        <p:nvSpPr>
          <p:cNvPr id="231" name="Google Shape;231;g32794334dea_0_452: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32" name="Google Shape;232;g32794334dea_0_4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6" name="Shape 236"/>
        <p:cNvGrpSpPr/>
        <p:nvPr/>
      </p:nvGrpSpPr>
      <p:grpSpPr>
        <a:xfrm>
          <a:off x="0" y="0"/>
          <a:ext cx="0" cy="0"/>
          <a:chOff x="0" y="0"/>
          <a:chExt cx="0" cy="0"/>
        </a:xfrm>
      </p:grpSpPr>
      <p:sp>
        <p:nvSpPr>
          <p:cNvPr id="237" name="Google Shape;237;g32b0153d6f8_0_30: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38" name="Google Shape;238;g32b0153d6f8_0_3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1" name="Shape 241"/>
        <p:cNvGrpSpPr/>
        <p:nvPr/>
      </p:nvGrpSpPr>
      <p:grpSpPr>
        <a:xfrm>
          <a:off x="0" y="0"/>
          <a:ext cx="0" cy="0"/>
          <a:chOff x="0" y="0"/>
          <a:chExt cx="0" cy="0"/>
        </a:xfrm>
      </p:grpSpPr>
      <p:sp>
        <p:nvSpPr>
          <p:cNvPr id="242" name="Google Shape;242;g32b0153d6f8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2b0153d6f8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8" name="Shape 248"/>
        <p:cNvGrpSpPr/>
        <p:nvPr/>
      </p:nvGrpSpPr>
      <p:grpSpPr>
        <a:xfrm>
          <a:off x="0" y="0"/>
          <a:ext cx="0" cy="0"/>
          <a:chOff x="0" y="0"/>
          <a:chExt cx="0" cy="0"/>
        </a:xfrm>
      </p:grpSpPr>
      <p:sp>
        <p:nvSpPr>
          <p:cNvPr id="249" name="Google Shape;249;g32b0153d6f8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32b0153d6f8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5" name="Shape 255"/>
        <p:cNvGrpSpPr/>
        <p:nvPr/>
      </p:nvGrpSpPr>
      <p:grpSpPr>
        <a:xfrm>
          <a:off x="0" y="0"/>
          <a:ext cx="0" cy="0"/>
          <a:chOff x="0" y="0"/>
          <a:chExt cx="0" cy="0"/>
        </a:xfrm>
      </p:grpSpPr>
      <p:sp>
        <p:nvSpPr>
          <p:cNvPr id="256" name="Google Shape;256;g32b0153d6f8_0_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2b0153d6f8_0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2" name="Shape 262"/>
        <p:cNvGrpSpPr/>
        <p:nvPr/>
      </p:nvGrpSpPr>
      <p:grpSpPr>
        <a:xfrm>
          <a:off x="0" y="0"/>
          <a:ext cx="0" cy="0"/>
          <a:chOff x="0" y="0"/>
          <a:chExt cx="0" cy="0"/>
        </a:xfrm>
      </p:grpSpPr>
      <p:sp>
        <p:nvSpPr>
          <p:cNvPr id="263" name="Google Shape;263;g32b0153d6f8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32b0153d6f8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9" name="Shape 269"/>
        <p:cNvGrpSpPr/>
        <p:nvPr/>
      </p:nvGrpSpPr>
      <p:grpSpPr>
        <a:xfrm>
          <a:off x="0" y="0"/>
          <a:ext cx="0" cy="0"/>
          <a:chOff x="0" y="0"/>
          <a:chExt cx="0" cy="0"/>
        </a:xfrm>
      </p:grpSpPr>
      <p:sp>
        <p:nvSpPr>
          <p:cNvPr id="270" name="Google Shape;270;g32b0153d6f8_0_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2b0153d6f8_0_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6" name="Shape 276"/>
        <p:cNvGrpSpPr/>
        <p:nvPr/>
      </p:nvGrpSpPr>
      <p:grpSpPr>
        <a:xfrm>
          <a:off x="0" y="0"/>
          <a:ext cx="0" cy="0"/>
          <a:chOff x="0" y="0"/>
          <a:chExt cx="0" cy="0"/>
        </a:xfrm>
      </p:grpSpPr>
      <p:sp>
        <p:nvSpPr>
          <p:cNvPr id="277" name="Google Shape;277;g32794334dea_0_471: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78" name="Google Shape;278;g32794334dea_0_47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g32794334dea_0_37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2794334dea_0_3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6" name="Shape 286"/>
        <p:cNvGrpSpPr/>
        <p:nvPr/>
      </p:nvGrpSpPr>
      <p:grpSpPr>
        <a:xfrm>
          <a:off x="0" y="0"/>
          <a:ext cx="0" cy="0"/>
          <a:chOff x="0" y="0"/>
          <a:chExt cx="0" cy="0"/>
        </a:xfrm>
      </p:grpSpPr>
      <p:sp>
        <p:nvSpPr>
          <p:cNvPr id="287" name="Google Shape;287;g32794334dea_0_480: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88" name="Google Shape;288;g32794334dea_0_48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2" name="Shape 292"/>
        <p:cNvGrpSpPr/>
        <p:nvPr/>
      </p:nvGrpSpPr>
      <p:grpSpPr>
        <a:xfrm>
          <a:off x="0" y="0"/>
          <a:ext cx="0" cy="0"/>
          <a:chOff x="0" y="0"/>
          <a:chExt cx="0" cy="0"/>
        </a:xfrm>
      </p:grpSpPr>
      <p:sp>
        <p:nvSpPr>
          <p:cNvPr id="293" name="Google Shape;293;g32794334dea_0_485: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94" name="Google Shape;294;g32794334dea_0_48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2" name="Shape 302"/>
        <p:cNvGrpSpPr/>
        <p:nvPr/>
      </p:nvGrpSpPr>
      <p:grpSpPr>
        <a:xfrm>
          <a:off x="0" y="0"/>
          <a:ext cx="0" cy="0"/>
          <a:chOff x="0" y="0"/>
          <a:chExt cx="0" cy="0"/>
        </a:xfrm>
      </p:grpSpPr>
      <p:sp>
        <p:nvSpPr>
          <p:cNvPr id="303" name="Google Shape;303;g32794334dea_0_494: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04" name="Google Shape;304;g32794334dea_0_49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8" name="Shape 308"/>
        <p:cNvGrpSpPr/>
        <p:nvPr/>
      </p:nvGrpSpPr>
      <p:grpSpPr>
        <a:xfrm>
          <a:off x="0" y="0"/>
          <a:ext cx="0" cy="0"/>
          <a:chOff x="0" y="0"/>
          <a:chExt cx="0" cy="0"/>
        </a:xfrm>
      </p:grpSpPr>
      <p:sp>
        <p:nvSpPr>
          <p:cNvPr id="309" name="Google Shape;309;g32794334dea_0_499: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10" name="Google Shape;310;g32794334dea_0_49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4" name="Shape 314"/>
        <p:cNvGrpSpPr/>
        <p:nvPr/>
      </p:nvGrpSpPr>
      <p:grpSpPr>
        <a:xfrm>
          <a:off x="0" y="0"/>
          <a:ext cx="0" cy="0"/>
          <a:chOff x="0" y="0"/>
          <a:chExt cx="0" cy="0"/>
        </a:xfrm>
      </p:grpSpPr>
      <p:sp>
        <p:nvSpPr>
          <p:cNvPr id="315" name="Google Shape;315;g32794334dea_0_504: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16" name="Google Shape;316;g32794334dea_0_50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0" name="Shape 320"/>
        <p:cNvGrpSpPr/>
        <p:nvPr/>
      </p:nvGrpSpPr>
      <p:grpSpPr>
        <a:xfrm>
          <a:off x="0" y="0"/>
          <a:ext cx="0" cy="0"/>
          <a:chOff x="0" y="0"/>
          <a:chExt cx="0" cy="0"/>
        </a:xfrm>
      </p:grpSpPr>
      <p:sp>
        <p:nvSpPr>
          <p:cNvPr id="321" name="Google Shape;321;g32794334dea_0_509: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22" name="Google Shape;322;g32794334dea_0_50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6" name="Shape 326"/>
        <p:cNvGrpSpPr/>
        <p:nvPr/>
      </p:nvGrpSpPr>
      <p:grpSpPr>
        <a:xfrm>
          <a:off x="0" y="0"/>
          <a:ext cx="0" cy="0"/>
          <a:chOff x="0" y="0"/>
          <a:chExt cx="0" cy="0"/>
        </a:xfrm>
      </p:grpSpPr>
      <p:sp>
        <p:nvSpPr>
          <p:cNvPr id="327" name="Google Shape;327;g32794334dea_0_514: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28" name="Google Shape;328;g32794334dea_0_51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2" name="Shape 332"/>
        <p:cNvGrpSpPr/>
        <p:nvPr/>
      </p:nvGrpSpPr>
      <p:grpSpPr>
        <a:xfrm>
          <a:off x="0" y="0"/>
          <a:ext cx="0" cy="0"/>
          <a:chOff x="0" y="0"/>
          <a:chExt cx="0" cy="0"/>
        </a:xfrm>
      </p:grpSpPr>
      <p:sp>
        <p:nvSpPr>
          <p:cNvPr id="333" name="Google Shape;333;g32794334dea_0_51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4" name="Google Shape;334;g32794334dea_0_51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202124"/>
              </a:buClr>
              <a:buSzPts val="1100"/>
              <a:buFont typeface="Calibri" panose="020F0502020204030204"/>
              <a:buNone/>
            </a:pPr>
            <a:r>
              <a:rPr lang="en-GB" sz="1200">
                <a:solidFill>
                  <a:srgbClr val="202124"/>
                </a:solidFill>
                <a:highlight>
                  <a:srgbClr val="FFFFFF"/>
                </a:highlight>
              </a:rPr>
              <a:t>Time complexity is </a:t>
            </a:r>
            <a:r>
              <a:rPr lang="en-GB" sz="1200" b="1">
                <a:solidFill>
                  <a:srgbClr val="202124"/>
                </a:solidFill>
                <a:highlight>
                  <a:srgbClr val="FFFFFF"/>
                </a:highlight>
              </a:rPr>
              <a:t>the amount of time taken by an algorithm to run</a:t>
            </a:r>
            <a:r>
              <a:rPr lang="en-GB" sz="1200">
                <a:solidFill>
                  <a:srgbClr val="202124"/>
                </a:solidFill>
                <a:highlight>
                  <a:srgbClr val="FFFFFF"/>
                </a:highlight>
              </a:rPr>
              <a:t>, as a function of the length of the input. It measures the time taken to execute each statement of code in an algorithm. </a:t>
            </a:r>
            <a:endParaRPr lang="en-GB" sz="1200">
              <a:solidFill>
                <a:srgbClr val="202124"/>
              </a:solidFill>
              <a:highlight>
                <a:srgbClr val="FFFFFF"/>
              </a:highlight>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9" name="Shape 339"/>
        <p:cNvGrpSpPr/>
        <p:nvPr/>
      </p:nvGrpSpPr>
      <p:grpSpPr>
        <a:xfrm>
          <a:off x="0" y="0"/>
          <a:ext cx="0" cy="0"/>
          <a:chOff x="0" y="0"/>
          <a:chExt cx="0" cy="0"/>
        </a:xfrm>
      </p:grpSpPr>
      <p:sp>
        <p:nvSpPr>
          <p:cNvPr id="340" name="Google Shape;340;g32794334dea_0_52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1" name="Google Shape;341;g32794334dea_0_52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panose="020F0502020204030204"/>
              <a:buNone/>
            </a:p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6" name="Shape 346"/>
        <p:cNvGrpSpPr/>
        <p:nvPr/>
      </p:nvGrpSpPr>
      <p:grpSpPr>
        <a:xfrm>
          <a:off x="0" y="0"/>
          <a:ext cx="0" cy="0"/>
          <a:chOff x="0" y="0"/>
          <a:chExt cx="0" cy="0"/>
        </a:xfrm>
      </p:grpSpPr>
      <p:sp>
        <p:nvSpPr>
          <p:cNvPr id="347" name="Google Shape;347;g32794334dea_0_53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8" name="Google Shape;348;g32794334dea_0_53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panose="020F0502020204030204"/>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 name="Shape 118"/>
        <p:cNvGrpSpPr/>
        <p:nvPr/>
      </p:nvGrpSpPr>
      <p:grpSpPr>
        <a:xfrm>
          <a:off x="0" y="0"/>
          <a:ext cx="0" cy="0"/>
          <a:chOff x="0" y="0"/>
          <a:chExt cx="0" cy="0"/>
        </a:xfrm>
      </p:grpSpPr>
      <p:sp>
        <p:nvSpPr>
          <p:cNvPr id="119" name="Google Shape;119;g32794334dea_0_37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2794334dea_0_37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3" name="Shape 353"/>
        <p:cNvGrpSpPr/>
        <p:nvPr/>
      </p:nvGrpSpPr>
      <p:grpSpPr>
        <a:xfrm>
          <a:off x="0" y="0"/>
          <a:ext cx="0" cy="0"/>
          <a:chOff x="0" y="0"/>
          <a:chExt cx="0" cy="0"/>
        </a:xfrm>
      </p:grpSpPr>
      <p:sp>
        <p:nvSpPr>
          <p:cNvPr id="354" name="Google Shape;354;g32794334dea_0_53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5" name="Google Shape;355;g32794334dea_0_53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panose="020F0502020204030204"/>
              <a:buNone/>
            </a:p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0" name="Shape 360"/>
        <p:cNvGrpSpPr/>
        <p:nvPr/>
      </p:nvGrpSpPr>
      <p:grpSpPr>
        <a:xfrm>
          <a:off x="0" y="0"/>
          <a:ext cx="0" cy="0"/>
          <a:chOff x="0" y="0"/>
          <a:chExt cx="0" cy="0"/>
        </a:xfrm>
      </p:grpSpPr>
      <p:sp>
        <p:nvSpPr>
          <p:cNvPr id="361" name="Google Shape;361;g32794334dea_0_54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2" name="Google Shape;362;g32794334dea_0_54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panose="020F0502020204030204"/>
              <a:buNone/>
            </a:p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6" name="Shape 366"/>
        <p:cNvGrpSpPr/>
        <p:nvPr/>
      </p:nvGrpSpPr>
      <p:grpSpPr>
        <a:xfrm>
          <a:off x="0" y="0"/>
          <a:ext cx="0" cy="0"/>
          <a:chOff x="0" y="0"/>
          <a:chExt cx="0" cy="0"/>
        </a:xfrm>
      </p:grpSpPr>
      <p:sp>
        <p:nvSpPr>
          <p:cNvPr id="367" name="Google Shape;367;g32794334dea_0_548: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68" name="Google Shape;368;g32794334dea_0_54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3" name="Shape 373"/>
        <p:cNvGrpSpPr/>
        <p:nvPr/>
      </p:nvGrpSpPr>
      <p:grpSpPr>
        <a:xfrm>
          <a:off x="0" y="0"/>
          <a:ext cx="0" cy="0"/>
          <a:chOff x="0" y="0"/>
          <a:chExt cx="0" cy="0"/>
        </a:xfrm>
      </p:grpSpPr>
      <p:sp>
        <p:nvSpPr>
          <p:cNvPr id="374" name="Google Shape;374;g32794334dea_0_554: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75" name="Google Shape;375;g32794334dea_0_55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0" name="Shape 380"/>
        <p:cNvGrpSpPr/>
        <p:nvPr/>
      </p:nvGrpSpPr>
      <p:grpSpPr>
        <a:xfrm>
          <a:off x="0" y="0"/>
          <a:ext cx="0" cy="0"/>
          <a:chOff x="0" y="0"/>
          <a:chExt cx="0" cy="0"/>
        </a:xfrm>
      </p:grpSpPr>
      <p:sp>
        <p:nvSpPr>
          <p:cNvPr id="381" name="Google Shape;381;g32794334dea_0_56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2" name="Google Shape;382;g32794334dea_0_56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panose="020F0502020204030204"/>
              <a:buNone/>
            </a:p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7" name="Shape 387"/>
        <p:cNvGrpSpPr/>
        <p:nvPr/>
      </p:nvGrpSpPr>
      <p:grpSpPr>
        <a:xfrm>
          <a:off x="0" y="0"/>
          <a:ext cx="0" cy="0"/>
          <a:chOff x="0" y="0"/>
          <a:chExt cx="0" cy="0"/>
        </a:xfrm>
      </p:grpSpPr>
      <p:sp>
        <p:nvSpPr>
          <p:cNvPr id="388" name="Google Shape;388;g32794334dea_0_56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9" name="Google Shape;389;g32794334dea_0_56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panose="020F0502020204030204"/>
              <a:buNone/>
            </a:p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4" name="Shape 394"/>
        <p:cNvGrpSpPr/>
        <p:nvPr/>
      </p:nvGrpSpPr>
      <p:grpSpPr>
        <a:xfrm>
          <a:off x="0" y="0"/>
          <a:ext cx="0" cy="0"/>
          <a:chOff x="0" y="0"/>
          <a:chExt cx="0" cy="0"/>
        </a:xfrm>
      </p:grpSpPr>
      <p:sp>
        <p:nvSpPr>
          <p:cNvPr id="395" name="Google Shape;395;g32794334dea_0_57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6" name="Google Shape;396;g32794334dea_0_57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panose="020F0502020204030204"/>
              <a:buNone/>
            </a:p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1" name="Shape 401"/>
        <p:cNvGrpSpPr/>
        <p:nvPr/>
      </p:nvGrpSpPr>
      <p:grpSpPr>
        <a:xfrm>
          <a:off x="0" y="0"/>
          <a:ext cx="0" cy="0"/>
          <a:chOff x="0" y="0"/>
          <a:chExt cx="0" cy="0"/>
        </a:xfrm>
      </p:grpSpPr>
      <p:sp>
        <p:nvSpPr>
          <p:cNvPr id="402" name="Google Shape;402;g32794334dea_0_578: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03" name="Google Shape;403;g32794334dea_0_57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7" name="Shape 407"/>
        <p:cNvGrpSpPr/>
        <p:nvPr/>
      </p:nvGrpSpPr>
      <p:grpSpPr>
        <a:xfrm>
          <a:off x="0" y="0"/>
          <a:ext cx="0" cy="0"/>
          <a:chOff x="0" y="0"/>
          <a:chExt cx="0" cy="0"/>
        </a:xfrm>
      </p:grpSpPr>
      <p:sp>
        <p:nvSpPr>
          <p:cNvPr id="408" name="Google Shape;408;g32d158d3c7d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09" name="Google Shape;409;g32d158d3c7d_1_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4" name="Shape 414"/>
        <p:cNvGrpSpPr/>
        <p:nvPr/>
      </p:nvGrpSpPr>
      <p:grpSpPr>
        <a:xfrm>
          <a:off x="0" y="0"/>
          <a:ext cx="0" cy="0"/>
          <a:chOff x="0" y="0"/>
          <a:chExt cx="0" cy="0"/>
        </a:xfrm>
      </p:grpSpPr>
      <p:sp>
        <p:nvSpPr>
          <p:cNvPr id="415" name="Google Shape;415;g32d158d3c7d_1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16" name="Google Shape;416;g32d158d3c7d_1_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g32794334dea_0_401: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6" name="Google Shape;126;g32794334dea_0_40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1" name="Shape 421"/>
        <p:cNvGrpSpPr/>
        <p:nvPr/>
      </p:nvGrpSpPr>
      <p:grpSpPr>
        <a:xfrm>
          <a:off x="0" y="0"/>
          <a:ext cx="0" cy="0"/>
          <a:chOff x="0" y="0"/>
          <a:chExt cx="0" cy="0"/>
        </a:xfrm>
      </p:grpSpPr>
      <p:sp>
        <p:nvSpPr>
          <p:cNvPr id="422" name="Google Shape;422;g32d158d3c7d_1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23" name="Google Shape;423;g32d158d3c7d_1_1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6" name="Shape 466"/>
        <p:cNvGrpSpPr/>
        <p:nvPr/>
      </p:nvGrpSpPr>
      <p:grpSpPr>
        <a:xfrm>
          <a:off x="0" y="0"/>
          <a:ext cx="0" cy="0"/>
          <a:chOff x="0" y="0"/>
          <a:chExt cx="0" cy="0"/>
        </a:xfrm>
      </p:grpSpPr>
      <p:sp>
        <p:nvSpPr>
          <p:cNvPr id="467" name="Google Shape;467;g32d158d3c7d_1_5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68" name="Google Shape;468;g32d158d3c7d_1_5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1" name="Shape 531"/>
        <p:cNvGrpSpPr/>
        <p:nvPr/>
      </p:nvGrpSpPr>
      <p:grpSpPr>
        <a:xfrm>
          <a:off x="0" y="0"/>
          <a:ext cx="0" cy="0"/>
          <a:chOff x="0" y="0"/>
          <a:chExt cx="0" cy="0"/>
        </a:xfrm>
      </p:grpSpPr>
      <p:sp>
        <p:nvSpPr>
          <p:cNvPr id="532" name="Google Shape;532;g32d158d3c7d_1_1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33" name="Google Shape;533;g32d158d3c7d_1_12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1" name="Shape 651"/>
        <p:cNvGrpSpPr/>
        <p:nvPr/>
      </p:nvGrpSpPr>
      <p:grpSpPr>
        <a:xfrm>
          <a:off x="0" y="0"/>
          <a:ext cx="0" cy="0"/>
          <a:chOff x="0" y="0"/>
          <a:chExt cx="0" cy="0"/>
        </a:xfrm>
      </p:grpSpPr>
      <p:sp>
        <p:nvSpPr>
          <p:cNvPr id="652" name="Google Shape;652;g32d158d3c7d_1_2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53" name="Google Shape;653;g32d158d3c7d_1_23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9" name="Shape 669"/>
        <p:cNvGrpSpPr/>
        <p:nvPr/>
      </p:nvGrpSpPr>
      <p:grpSpPr>
        <a:xfrm>
          <a:off x="0" y="0"/>
          <a:ext cx="0" cy="0"/>
          <a:chOff x="0" y="0"/>
          <a:chExt cx="0" cy="0"/>
        </a:xfrm>
      </p:grpSpPr>
      <p:sp>
        <p:nvSpPr>
          <p:cNvPr id="670" name="Google Shape;670;g32d158d3c7d_1_25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71" name="Google Shape;671;g32d158d3c7d_1_25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6" name="Shape 676"/>
        <p:cNvGrpSpPr/>
        <p:nvPr/>
      </p:nvGrpSpPr>
      <p:grpSpPr>
        <a:xfrm>
          <a:off x="0" y="0"/>
          <a:ext cx="0" cy="0"/>
          <a:chOff x="0" y="0"/>
          <a:chExt cx="0" cy="0"/>
        </a:xfrm>
      </p:grpSpPr>
      <p:sp>
        <p:nvSpPr>
          <p:cNvPr id="677" name="Google Shape;677;g32d158d3c7d_1_2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78" name="Google Shape;678;g32d158d3c7d_1_26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3" name="Shape 683"/>
        <p:cNvGrpSpPr/>
        <p:nvPr/>
      </p:nvGrpSpPr>
      <p:grpSpPr>
        <a:xfrm>
          <a:off x="0" y="0"/>
          <a:ext cx="0" cy="0"/>
          <a:chOff x="0" y="0"/>
          <a:chExt cx="0" cy="0"/>
        </a:xfrm>
      </p:grpSpPr>
      <p:sp>
        <p:nvSpPr>
          <p:cNvPr id="684" name="Google Shape;684;g32d158d3c7d_1_2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85" name="Google Shape;685;g32d158d3c7d_1_26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0" name="Shape 690"/>
        <p:cNvGrpSpPr/>
        <p:nvPr/>
      </p:nvGrpSpPr>
      <p:grpSpPr>
        <a:xfrm>
          <a:off x="0" y="0"/>
          <a:ext cx="0" cy="0"/>
          <a:chOff x="0" y="0"/>
          <a:chExt cx="0" cy="0"/>
        </a:xfrm>
      </p:grpSpPr>
      <p:sp>
        <p:nvSpPr>
          <p:cNvPr id="691" name="Google Shape;691;g32d158d3c7d_1_2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92" name="Google Shape;692;g32d158d3c7d_1_27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7" name="Shape 697"/>
        <p:cNvGrpSpPr/>
        <p:nvPr/>
      </p:nvGrpSpPr>
      <p:grpSpPr>
        <a:xfrm>
          <a:off x="0" y="0"/>
          <a:ext cx="0" cy="0"/>
          <a:chOff x="0" y="0"/>
          <a:chExt cx="0" cy="0"/>
        </a:xfrm>
      </p:grpSpPr>
      <p:sp>
        <p:nvSpPr>
          <p:cNvPr id="698" name="Google Shape;698;g32d158d3c7d_1_2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99" name="Google Shape;699;g32d158d3c7d_1_28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4" name="Shape 704"/>
        <p:cNvGrpSpPr/>
        <p:nvPr/>
      </p:nvGrpSpPr>
      <p:grpSpPr>
        <a:xfrm>
          <a:off x="0" y="0"/>
          <a:ext cx="0" cy="0"/>
          <a:chOff x="0" y="0"/>
          <a:chExt cx="0" cy="0"/>
        </a:xfrm>
      </p:grpSpPr>
      <p:sp>
        <p:nvSpPr>
          <p:cNvPr id="705" name="Google Shape;705;g32d158d3c7d_1_28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06" name="Google Shape;706;g32d158d3c7d_1_28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32794334dea_0_410: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6" name="Google Shape;136;g32794334dea_0_4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1" name="Shape 711"/>
        <p:cNvGrpSpPr/>
        <p:nvPr/>
      </p:nvGrpSpPr>
      <p:grpSpPr>
        <a:xfrm>
          <a:off x="0" y="0"/>
          <a:ext cx="0" cy="0"/>
          <a:chOff x="0" y="0"/>
          <a:chExt cx="0" cy="0"/>
        </a:xfrm>
      </p:grpSpPr>
      <p:sp>
        <p:nvSpPr>
          <p:cNvPr id="712" name="Google Shape;712;g32d158d3c7d_1_2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13" name="Google Shape;713;g32d158d3c7d_1_29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8" name="Shape 718"/>
        <p:cNvGrpSpPr/>
        <p:nvPr/>
      </p:nvGrpSpPr>
      <p:grpSpPr>
        <a:xfrm>
          <a:off x="0" y="0"/>
          <a:ext cx="0" cy="0"/>
          <a:chOff x="0" y="0"/>
          <a:chExt cx="0" cy="0"/>
        </a:xfrm>
      </p:grpSpPr>
      <p:sp>
        <p:nvSpPr>
          <p:cNvPr id="719" name="Google Shape;719;g32d158d3c7d_1_29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20" name="Google Shape;720;g32d158d3c7d_1_29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5" name="Shape 725"/>
        <p:cNvGrpSpPr/>
        <p:nvPr/>
      </p:nvGrpSpPr>
      <p:grpSpPr>
        <a:xfrm>
          <a:off x="0" y="0"/>
          <a:ext cx="0" cy="0"/>
          <a:chOff x="0" y="0"/>
          <a:chExt cx="0" cy="0"/>
        </a:xfrm>
      </p:grpSpPr>
      <p:sp>
        <p:nvSpPr>
          <p:cNvPr id="726" name="Google Shape;726;g32d158d3c7d_1_3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27" name="Google Shape;727;g32d158d3c7d_1_30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2" name="Shape 732"/>
        <p:cNvGrpSpPr/>
        <p:nvPr/>
      </p:nvGrpSpPr>
      <p:grpSpPr>
        <a:xfrm>
          <a:off x="0" y="0"/>
          <a:ext cx="0" cy="0"/>
          <a:chOff x="0" y="0"/>
          <a:chExt cx="0" cy="0"/>
        </a:xfrm>
      </p:grpSpPr>
      <p:sp>
        <p:nvSpPr>
          <p:cNvPr id="733" name="Google Shape;733;g32d158d3c7d_1_3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34" name="Google Shape;734;g32d158d3c7d_1_31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3" name="Shape 743"/>
        <p:cNvGrpSpPr/>
        <p:nvPr/>
      </p:nvGrpSpPr>
      <p:grpSpPr>
        <a:xfrm>
          <a:off x="0" y="0"/>
          <a:ext cx="0" cy="0"/>
          <a:chOff x="0" y="0"/>
          <a:chExt cx="0" cy="0"/>
        </a:xfrm>
      </p:grpSpPr>
      <p:sp>
        <p:nvSpPr>
          <p:cNvPr id="744" name="Google Shape;744;g32d158d3c7d_1_3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45" name="Google Shape;745;g32d158d3c7d_1_32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2" name="Shape 752"/>
        <p:cNvGrpSpPr/>
        <p:nvPr/>
      </p:nvGrpSpPr>
      <p:grpSpPr>
        <a:xfrm>
          <a:off x="0" y="0"/>
          <a:ext cx="0" cy="0"/>
          <a:chOff x="0" y="0"/>
          <a:chExt cx="0" cy="0"/>
        </a:xfrm>
      </p:grpSpPr>
      <p:sp>
        <p:nvSpPr>
          <p:cNvPr id="753" name="Google Shape;753;g32d158d3c7d_1_3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54" name="Google Shape;754;g32d158d3c7d_1_32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9" name="Shape 759"/>
        <p:cNvGrpSpPr/>
        <p:nvPr/>
      </p:nvGrpSpPr>
      <p:grpSpPr>
        <a:xfrm>
          <a:off x="0" y="0"/>
          <a:ext cx="0" cy="0"/>
          <a:chOff x="0" y="0"/>
          <a:chExt cx="0" cy="0"/>
        </a:xfrm>
      </p:grpSpPr>
      <p:sp>
        <p:nvSpPr>
          <p:cNvPr id="760" name="Google Shape;760;g32d158d3c7d_1_3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61" name="Google Shape;761;g32d158d3c7d_1_33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7" name="Shape 767"/>
        <p:cNvGrpSpPr/>
        <p:nvPr/>
      </p:nvGrpSpPr>
      <p:grpSpPr>
        <a:xfrm>
          <a:off x="0" y="0"/>
          <a:ext cx="0" cy="0"/>
          <a:chOff x="0" y="0"/>
          <a:chExt cx="0" cy="0"/>
        </a:xfrm>
      </p:grpSpPr>
      <p:sp>
        <p:nvSpPr>
          <p:cNvPr id="768" name="Google Shape;768;g32d158d3c7d_1_3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69" name="Google Shape;769;g32d158d3c7d_1_34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4" name="Shape 774"/>
        <p:cNvGrpSpPr/>
        <p:nvPr/>
      </p:nvGrpSpPr>
      <p:grpSpPr>
        <a:xfrm>
          <a:off x="0" y="0"/>
          <a:ext cx="0" cy="0"/>
          <a:chOff x="0" y="0"/>
          <a:chExt cx="0" cy="0"/>
        </a:xfrm>
      </p:grpSpPr>
      <p:sp>
        <p:nvSpPr>
          <p:cNvPr id="775" name="Google Shape;775;g32d158d3c7d_1_34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76" name="Google Shape;776;g32d158d3c7d_1_34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1" name="Shape 781"/>
        <p:cNvGrpSpPr/>
        <p:nvPr/>
      </p:nvGrpSpPr>
      <p:grpSpPr>
        <a:xfrm>
          <a:off x="0" y="0"/>
          <a:ext cx="0" cy="0"/>
          <a:chOff x="0" y="0"/>
          <a:chExt cx="0" cy="0"/>
        </a:xfrm>
      </p:grpSpPr>
      <p:sp>
        <p:nvSpPr>
          <p:cNvPr id="782" name="Google Shape;782;g32d158d3c7d_1_3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83" name="Google Shape;783;g32d158d3c7d_1_35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g32794334dea_0_415: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2" name="Google Shape;142;g32794334dea_0_41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8" name="Shape 788"/>
        <p:cNvGrpSpPr/>
        <p:nvPr/>
      </p:nvGrpSpPr>
      <p:grpSpPr>
        <a:xfrm>
          <a:off x="0" y="0"/>
          <a:ext cx="0" cy="0"/>
          <a:chOff x="0" y="0"/>
          <a:chExt cx="0" cy="0"/>
        </a:xfrm>
      </p:grpSpPr>
      <p:sp>
        <p:nvSpPr>
          <p:cNvPr id="789" name="Google Shape;789;g32d158d3c7d_1_3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90" name="Google Shape;790;g32d158d3c7d_1_35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7" name="Shape 797"/>
        <p:cNvGrpSpPr/>
        <p:nvPr/>
      </p:nvGrpSpPr>
      <p:grpSpPr>
        <a:xfrm>
          <a:off x="0" y="0"/>
          <a:ext cx="0" cy="0"/>
          <a:chOff x="0" y="0"/>
          <a:chExt cx="0" cy="0"/>
        </a:xfrm>
      </p:grpSpPr>
      <p:sp>
        <p:nvSpPr>
          <p:cNvPr id="798" name="Google Shape;798;g32d158d3c7d_1_36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99" name="Google Shape;799;g32d158d3c7d_1_36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5" name="Shape 805"/>
        <p:cNvGrpSpPr/>
        <p:nvPr/>
      </p:nvGrpSpPr>
      <p:grpSpPr>
        <a:xfrm>
          <a:off x="0" y="0"/>
          <a:ext cx="0" cy="0"/>
          <a:chOff x="0" y="0"/>
          <a:chExt cx="0" cy="0"/>
        </a:xfrm>
      </p:grpSpPr>
      <p:sp>
        <p:nvSpPr>
          <p:cNvPr id="806" name="Google Shape;806;g32d158d3c7d_1_3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07" name="Google Shape;807;g32d158d3c7d_1_37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5" name="Shape 815"/>
        <p:cNvGrpSpPr/>
        <p:nvPr/>
      </p:nvGrpSpPr>
      <p:grpSpPr>
        <a:xfrm>
          <a:off x="0" y="0"/>
          <a:ext cx="0" cy="0"/>
          <a:chOff x="0" y="0"/>
          <a:chExt cx="0" cy="0"/>
        </a:xfrm>
      </p:grpSpPr>
      <p:sp>
        <p:nvSpPr>
          <p:cNvPr id="816" name="Google Shape;816;g32d158d3c7d_1_38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17" name="Google Shape;817;g32d158d3c7d_1_38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5" name="Shape 825"/>
        <p:cNvGrpSpPr/>
        <p:nvPr/>
      </p:nvGrpSpPr>
      <p:grpSpPr>
        <a:xfrm>
          <a:off x="0" y="0"/>
          <a:ext cx="0" cy="0"/>
          <a:chOff x="0" y="0"/>
          <a:chExt cx="0" cy="0"/>
        </a:xfrm>
      </p:grpSpPr>
      <p:sp>
        <p:nvSpPr>
          <p:cNvPr id="826" name="Google Shape;826;g32d158d3c7d_1_3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27" name="Google Shape;827;g32d158d3c7d_1_39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32" name="Shape 832"/>
        <p:cNvGrpSpPr/>
        <p:nvPr/>
      </p:nvGrpSpPr>
      <p:grpSpPr>
        <a:xfrm>
          <a:off x="0" y="0"/>
          <a:ext cx="0" cy="0"/>
          <a:chOff x="0" y="0"/>
          <a:chExt cx="0" cy="0"/>
        </a:xfrm>
      </p:grpSpPr>
      <p:sp>
        <p:nvSpPr>
          <p:cNvPr id="833" name="Google Shape;833;g32d158d3c7d_1_39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34" name="Google Shape;834;g32d158d3c7d_1_39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3" name="Shape 843"/>
        <p:cNvGrpSpPr/>
        <p:nvPr/>
      </p:nvGrpSpPr>
      <p:grpSpPr>
        <a:xfrm>
          <a:off x="0" y="0"/>
          <a:ext cx="0" cy="0"/>
          <a:chOff x="0" y="0"/>
          <a:chExt cx="0" cy="0"/>
        </a:xfrm>
      </p:grpSpPr>
      <p:sp>
        <p:nvSpPr>
          <p:cNvPr id="844" name="Google Shape;844;g32d158d3c7d_1_4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45" name="Google Shape;845;g32d158d3c7d_1_40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5" name="Shape 855"/>
        <p:cNvGrpSpPr/>
        <p:nvPr/>
      </p:nvGrpSpPr>
      <p:grpSpPr>
        <a:xfrm>
          <a:off x="0" y="0"/>
          <a:ext cx="0" cy="0"/>
          <a:chOff x="0" y="0"/>
          <a:chExt cx="0" cy="0"/>
        </a:xfrm>
      </p:grpSpPr>
      <p:sp>
        <p:nvSpPr>
          <p:cNvPr id="856" name="Google Shape;856;g32d158d3c7d_1_4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57" name="Google Shape;857;g32d158d3c7d_1_41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2" name="Shape 862"/>
        <p:cNvGrpSpPr/>
        <p:nvPr/>
      </p:nvGrpSpPr>
      <p:grpSpPr>
        <a:xfrm>
          <a:off x="0" y="0"/>
          <a:ext cx="0" cy="0"/>
          <a:chOff x="0" y="0"/>
          <a:chExt cx="0" cy="0"/>
        </a:xfrm>
      </p:grpSpPr>
      <p:sp>
        <p:nvSpPr>
          <p:cNvPr id="863" name="Google Shape;863;g32d158d3c7d_1_4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64" name="Google Shape;864;g32d158d3c7d_1_42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0" name="Shape 870"/>
        <p:cNvGrpSpPr/>
        <p:nvPr/>
      </p:nvGrpSpPr>
      <p:grpSpPr>
        <a:xfrm>
          <a:off x="0" y="0"/>
          <a:ext cx="0" cy="0"/>
          <a:chOff x="0" y="0"/>
          <a:chExt cx="0" cy="0"/>
        </a:xfrm>
      </p:grpSpPr>
      <p:sp>
        <p:nvSpPr>
          <p:cNvPr id="871" name="Google Shape;871;g32d158d3c7d_1_4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72" name="Google Shape;872;g32d158d3c7d_1_43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32e371f04de_1_87: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7" name="Google Shape;147;g32e371f04de_1_8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1" name="Shape 881"/>
        <p:cNvGrpSpPr/>
        <p:nvPr/>
      </p:nvGrpSpPr>
      <p:grpSpPr>
        <a:xfrm>
          <a:off x="0" y="0"/>
          <a:ext cx="0" cy="0"/>
          <a:chOff x="0" y="0"/>
          <a:chExt cx="0" cy="0"/>
        </a:xfrm>
      </p:grpSpPr>
      <p:sp>
        <p:nvSpPr>
          <p:cNvPr id="882" name="Google Shape;882;g32d158d3c7d_1_4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83" name="Google Shape;883;g32d158d3c7d_1_44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1" name="Shape 901"/>
        <p:cNvGrpSpPr/>
        <p:nvPr/>
      </p:nvGrpSpPr>
      <p:grpSpPr>
        <a:xfrm>
          <a:off x="0" y="0"/>
          <a:ext cx="0" cy="0"/>
          <a:chOff x="0" y="0"/>
          <a:chExt cx="0" cy="0"/>
        </a:xfrm>
      </p:grpSpPr>
      <p:sp>
        <p:nvSpPr>
          <p:cNvPr id="902" name="Google Shape;902;g32d158d3c7d_1_46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03" name="Google Shape;903;g32d158d3c7d_1_46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8" name="Shape 908"/>
        <p:cNvGrpSpPr/>
        <p:nvPr/>
      </p:nvGrpSpPr>
      <p:grpSpPr>
        <a:xfrm>
          <a:off x="0" y="0"/>
          <a:ext cx="0" cy="0"/>
          <a:chOff x="0" y="0"/>
          <a:chExt cx="0" cy="0"/>
        </a:xfrm>
      </p:grpSpPr>
      <p:sp>
        <p:nvSpPr>
          <p:cNvPr id="909" name="Google Shape;909;g32d158d3c7d_1_46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10" name="Google Shape;910;g32d158d3c7d_1_46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5" name="Shape 915"/>
        <p:cNvGrpSpPr/>
        <p:nvPr/>
      </p:nvGrpSpPr>
      <p:grpSpPr>
        <a:xfrm>
          <a:off x="0" y="0"/>
          <a:ext cx="0" cy="0"/>
          <a:chOff x="0" y="0"/>
          <a:chExt cx="0" cy="0"/>
        </a:xfrm>
      </p:grpSpPr>
      <p:sp>
        <p:nvSpPr>
          <p:cNvPr id="916" name="Google Shape;916;g32d158d3c7d_1_47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17" name="Google Shape;917;g32d158d3c7d_1_47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3" name="Shape 923"/>
        <p:cNvGrpSpPr/>
        <p:nvPr/>
      </p:nvGrpSpPr>
      <p:grpSpPr>
        <a:xfrm>
          <a:off x="0" y="0"/>
          <a:ext cx="0" cy="0"/>
          <a:chOff x="0" y="0"/>
          <a:chExt cx="0" cy="0"/>
        </a:xfrm>
      </p:grpSpPr>
      <p:sp>
        <p:nvSpPr>
          <p:cNvPr id="924" name="Google Shape;924;g32d158d3c7d_1_4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25" name="Google Shape;925;g32d158d3c7d_1_48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0" name="Shape 930"/>
        <p:cNvGrpSpPr/>
        <p:nvPr/>
      </p:nvGrpSpPr>
      <p:grpSpPr>
        <a:xfrm>
          <a:off x="0" y="0"/>
          <a:ext cx="0" cy="0"/>
          <a:chOff x="0" y="0"/>
          <a:chExt cx="0" cy="0"/>
        </a:xfrm>
      </p:grpSpPr>
      <p:sp>
        <p:nvSpPr>
          <p:cNvPr id="931" name="Google Shape;931;g32d158d3c7d_1_48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32" name="Google Shape;932;g32d158d3c7d_1_48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7" name="Shape 937"/>
        <p:cNvGrpSpPr/>
        <p:nvPr/>
      </p:nvGrpSpPr>
      <p:grpSpPr>
        <a:xfrm>
          <a:off x="0" y="0"/>
          <a:ext cx="0" cy="0"/>
          <a:chOff x="0" y="0"/>
          <a:chExt cx="0" cy="0"/>
        </a:xfrm>
      </p:grpSpPr>
      <p:sp>
        <p:nvSpPr>
          <p:cNvPr id="938" name="Google Shape;938;g32d158d3c7d_1_67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9" name="Google Shape;939;g32d158d3c7d_1_67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3" name="Shape 943"/>
        <p:cNvGrpSpPr/>
        <p:nvPr/>
      </p:nvGrpSpPr>
      <p:grpSpPr>
        <a:xfrm>
          <a:off x="0" y="0"/>
          <a:ext cx="0" cy="0"/>
          <a:chOff x="0" y="0"/>
          <a:chExt cx="0" cy="0"/>
        </a:xfrm>
      </p:grpSpPr>
      <p:sp>
        <p:nvSpPr>
          <p:cNvPr id="944" name="Google Shape;944;g32d158d3c7d_1_6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32d158d3c7d_1_6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9" name="Shape 949"/>
        <p:cNvGrpSpPr/>
        <p:nvPr/>
      </p:nvGrpSpPr>
      <p:grpSpPr>
        <a:xfrm>
          <a:off x="0" y="0"/>
          <a:ext cx="0" cy="0"/>
          <a:chOff x="0" y="0"/>
          <a:chExt cx="0" cy="0"/>
        </a:xfrm>
      </p:grpSpPr>
      <p:sp>
        <p:nvSpPr>
          <p:cNvPr id="950" name="Google Shape;950;g32d158d3c7d_1_6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32d158d3c7d_1_6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5" name="Shape 955"/>
        <p:cNvGrpSpPr/>
        <p:nvPr/>
      </p:nvGrpSpPr>
      <p:grpSpPr>
        <a:xfrm>
          <a:off x="0" y="0"/>
          <a:ext cx="0" cy="0"/>
          <a:chOff x="0" y="0"/>
          <a:chExt cx="0" cy="0"/>
        </a:xfrm>
      </p:grpSpPr>
      <p:sp>
        <p:nvSpPr>
          <p:cNvPr id="956" name="Google Shape;956;g32d158d3c7d_1_6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7" name="Google Shape;957;g32d158d3c7d_1_6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 name="Shape 151"/>
        <p:cNvGrpSpPr/>
        <p:nvPr/>
      </p:nvGrpSpPr>
      <p:grpSpPr>
        <a:xfrm>
          <a:off x="0" y="0"/>
          <a:ext cx="0" cy="0"/>
          <a:chOff x="0" y="0"/>
          <a:chExt cx="0" cy="0"/>
        </a:xfrm>
      </p:grpSpPr>
      <p:sp>
        <p:nvSpPr>
          <p:cNvPr id="152" name="Google Shape;152;g32e371f04de_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2e371f04de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1" name="Shape 961"/>
        <p:cNvGrpSpPr/>
        <p:nvPr/>
      </p:nvGrpSpPr>
      <p:grpSpPr>
        <a:xfrm>
          <a:off x="0" y="0"/>
          <a:ext cx="0" cy="0"/>
          <a:chOff x="0" y="0"/>
          <a:chExt cx="0" cy="0"/>
        </a:xfrm>
      </p:grpSpPr>
      <p:sp>
        <p:nvSpPr>
          <p:cNvPr id="962" name="Google Shape;962;g32d158d3c7d_1_6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3" name="Google Shape;963;g32d158d3c7d_1_6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7" name="Shape 967"/>
        <p:cNvGrpSpPr/>
        <p:nvPr/>
      </p:nvGrpSpPr>
      <p:grpSpPr>
        <a:xfrm>
          <a:off x="0" y="0"/>
          <a:ext cx="0" cy="0"/>
          <a:chOff x="0" y="0"/>
          <a:chExt cx="0" cy="0"/>
        </a:xfrm>
      </p:grpSpPr>
      <p:sp>
        <p:nvSpPr>
          <p:cNvPr id="968" name="Google Shape;968;g32d158d3c7d_1_6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 name="Google Shape;969;g32d158d3c7d_1_6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3" name="Shape 973"/>
        <p:cNvGrpSpPr/>
        <p:nvPr/>
      </p:nvGrpSpPr>
      <p:grpSpPr>
        <a:xfrm>
          <a:off x="0" y="0"/>
          <a:ext cx="0" cy="0"/>
          <a:chOff x="0" y="0"/>
          <a:chExt cx="0" cy="0"/>
        </a:xfrm>
      </p:grpSpPr>
      <p:sp>
        <p:nvSpPr>
          <p:cNvPr id="974" name="Google Shape;974;g32d158d3c7d_1_69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5" name="Google Shape;975;g32d158d3c7d_1_69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9" name="Shape 979"/>
        <p:cNvGrpSpPr/>
        <p:nvPr/>
      </p:nvGrpSpPr>
      <p:grpSpPr>
        <a:xfrm>
          <a:off x="0" y="0"/>
          <a:ext cx="0" cy="0"/>
          <a:chOff x="0" y="0"/>
          <a:chExt cx="0" cy="0"/>
        </a:xfrm>
      </p:grpSpPr>
      <p:sp>
        <p:nvSpPr>
          <p:cNvPr id="980" name="Google Shape;980;g32d158d3c7d_1_65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32d158d3c7d_1_6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2" name="Google Shape;52;p13"/>
          <p:cNvSpPr txBox="1"/>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1200"/>
              </a:spcBef>
              <a:spcAft>
                <a:spcPts val="0"/>
              </a:spcAft>
              <a:buClr>
                <a:schemeClr val="dk1"/>
              </a:buClr>
              <a:buSzPts val="1400"/>
              <a:buChar char="○"/>
              <a:defRPr/>
            </a:lvl2pPr>
            <a:lvl3pPr marL="1371600" lvl="2" indent="-317500" algn="l">
              <a:lnSpc>
                <a:spcPct val="90000"/>
              </a:lnSpc>
              <a:spcBef>
                <a:spcPts val="1200"/>
              </a:spcBef>
              <a:spcAft>
                <a:spcPts val="0"/>
              </a:spcAft>
              <a:buClr>
                <a:schemeClr val="dk1"/>
              </a:buClr>
              <a:buSzPts val="1400"/>
              <a:buChar char="■"/>
              <a:defRPr/>
            </a:lvl3pPr>
            <a:lvl4pPr marL="1828800" lvl="3" indent="-317500" algn="l">
              <a:lnSpc>
                <a:spcPct val="90000"/>
              </a:lnSpc>
              <a:spcBef>
                <a:spcPts val="1200"/>
              </a:spcBef>
              <a:spcAft>
                <a:spcPts val="0"/>
              </a:spcAft>
              <a:buClr>
                <a:schemeClr val="dk1"/>
              </a:buClr>
              <a:buSzPts val="1400"/>
              <a:buChar char="●"/>
              <a:defRPr/>
            </a:lvl4pPr>
            <a:lvl5pPr marL="2286000" lvl="4" indent="-317500" algn="l">
              <a:lnSpc>
                <a:spcPct val="90000"/>
              </a:lnSpc>
              <a:spcBef>
                <a:spcPts val="1200"/>
              </a:spcBef>
              <a:spcAft>
                <a:spcPts val="0"/>
              </a:spcAft>
              <a:buClr>
                <a:schemeClr val="dk1"/>
              </a:buClr>
              <a:buSzPts val="1400"/>
              <a:buChar char="○"/>
              <a:defRPr/>
            </a:lvl5pPr>
            <a:lvl6pPr marL="2743200" lvl="5" indent="-317500" algn="l">
              <a:lnSpc>
                <a:spcPct val="90000"/>
              </a:lnSpc>
              <a:spcBef>
                <a:spcPts val="1200"/>
              </a:spcBef>
              <a:spcAft>
                <a:spcPts val="0"/>
              </a:spcAft>
              <a:buClr>
                <a:schemeClr val="dk1"/>
              </a:buClr>
              <a:buSzPts val="1400"/>
              <a:buChar char="■"/>
              <a:defRPr/>
            </a:lvl6pPr>
            <a:lvl7pPr marL="3200400" lvl="6" indent="-317500" algn="l">
              <a:lnSpc>
                <a:spcPct val="90000"/>
              </a:lnSpc>
              <a:spcBef>
                <a:spcPts val="1200"/>
              </a:spcBef>
              <a:spcAft>
                <a:spcPts val="0"/>
              </a:spcAft>
              <a:buClr>
                <a:schemeClr val="dk1"/>
              </a:buClr>
              <a:buSzPts val="1400"/>
              <a:buChar char="●"/>
              <a:defRPr/>
            </a:lvl7pPr>
            <a:lvl8pPr marL="3657600" lvl="7" indent="-317500" algn="l">
              <a:lnSpc>
                <a:spcPct val="90000"/>
              </a:lnSpc>
              <a:spcBef>
                <a:spcPts val="1200"/>
              </a:spcBef>
              <a:spcAft>
                <a:spcPts val="0"/>
              </a:spcAft>
              <a:buClr>
                <a:schemeClr val="dk1"/>
              </a:buClr>
              <a:buSzPts val="1400"/>
              <a:buChar char="○"/>
              <a:defRPr/>
            </a:lvl8pPr>
            <a:lvl9pPr marL="4114800" lvl="8" indent="-317500" algn="l">
              <a:lnSpc>
                <a:spcPct val="90000"/>
              </a:lnSpc>
              <a:spcBef>
                <a:spcPts val="1200"/>
              </a:spcBef>
              <a:spcAft>
                <a:spcPts val="1200"/>
              </a:spcAft>
              <a:buClr>
                <a:schemeClr val="dk1"/>
              </a:buClr>
              <a:buSzPts val="1400"/>
              <a:buChar char="■"/>
              <a:defRPr/>
            </a:lvl9pPr>
          </a:lstStyle>
          <a:p/>
        </p:txBody>
      </p:sp>
      <p:sp>
        <p:nvSpPr>
          <p:cNvPr id="53" name="Google Shape;53;p13"/>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54" name="Google Shape;54;p13"/>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55" name="Google Shape;55;p13"/>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56" name="Shape 56"/>
        <p:cNvGrpSpPr/>
        <p:nvPr/>
      </p:nvGrpSpPr>
      <p:grpSpPr>
        <a:xfrm>
          <a:off x="0" y="0"/>
          <a:ext cx="0" cy="0"/>
          <a:chOff x="0" y="0"/>
          <a:chExt cx="0" cy="0"/>
        </a:xfrm>
      </p:grpSpPr>
      <p:sp>
        <p:nvSpPr>
          <p:cNvPr id="57" name="Google Shape;57;p14"/>
          <p:cNvSpPr txBox="1"/>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8" name="Google Shape;58;p14"/>
          <p:cNvSpPr txBox="1"/>
          <p:nvPr>
            <p:ph type="body" idx="1"/>
          </p:nvPr>
        </p:nvSpPr>
        <p:spPr>
          <a:xfrm>
            <a:off x="629841" y="1260872"/>
            <a:ext cx="3868500" cy="6180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1200"/>
              </a:spcBef>
              <a:spcAft>
                <a:spcPts val="0"/>
              </a:spcAft>
              <a:buClr>
                <a:schemeClr val="dk1"/>
              </a:buClr>
              <a:buSzPts val="1500"/>
              <a:buNone/>
              <a:defRPr sz="1500" b="1"/>
            </a:lvl2pPr>
            <a:lvl3pPr marL="1371600" lvl="2" indent="-228600" algn="l">
              <a:lnSpc>
                <a:spcPct val="90000"/>
              </a:lnSpc>
              <a:spcBef>
                <a:spcPts val="1200"/>
              </a:spcBef>
              <a:spcAft>
                <a:spcPts val="0"/>
              </a:spcAft>
              <a:buClr>
                <a:schemeClr val="dk1"/>
              </a:buClr>
              <a:buSzPts val="1400"/>
              <a:buNone/>
              <a:defRPr sz="1400" b="1"/>
            </a:lvl3pPr>
            <a:lvl4pPr marL="1828800" lvl="3" indent="-228600" algn="l">
              <a:lnSpc>
                <a:spcPct val="90000"/>
              </a:lnSpc>
              <a:spcBef>
                <a:spcPts val="1200"/>
              </a:spcBef>
              <a:spcAft>
                <a:spcPts val="0"/>
              </a:spcAft>
              <a:buClr>
                <a:schemeClr val="dk1"/>
              </a:buClr>
              <a:buSzPts val="1200"/>
              <a:buNone/>
              <a:defRPr sz="1200" b="1"/>
            </a:lvl4pPr>
            <a:lvl5pPr marL="2286000" lvl="4" indent="-228600" algn="l">
              <a:lnSpc>
                <a:spcPct val="90000"/>
              </a:lnSpc>
              <a:spcBef>
                <a:spcPts val="1200"/>
              </a:spcBef>
              <a:spcAft>
                <a:spcPts val="0"/>
              </a:spcAft>
              <a:buClr>
                <a:schemeClr val="dk1"/>
              </a:buClr>
              <a:buSzPts val="1200"/>
              <a:buNone/>
              <a:defRPr sz="1200" b="1"/>
            </a:lvl5pPr>
            <a:lvl6pPr marL="2743200" lvl="5" indent="-228600" algn="l">
              <a:lnSpc>
                <a:spcPct val="90000"/>
              </a:lnSpc>
              <a:spcBef>
                <a:spcPts val="1200"/>
              </a:spcBef>
              <a:spcAft>
                <a:spcPts val="0"/>
              </a:spcAft>
              <a:buClr>
                <a:schemeClr val="dk1"/>
              </a:buClr>
              <a:buSzPts val="1200"/>
              <a:buNone/>
              <a:defRPr sz="1200" b="1"/>
            </a:lvl6pPr>
            <a:lvl7pPr marL="3200400" lvl="6" indent="-228600" algn="l">
              <a:lnSpc>
                <a:spcPct val="90000"/>
              </a:lnSpc>
              <a:spcBef>
                <a:spcPts val="1200"/>
              </a:spcBef>
              <a:spcAft>
                <a:spcPts val="0"/>
              </a:spcAft>
              <a:buClr>
                <a:schemeClr val="dk1"/>
              </a:buClr>
              <a:buSzPts val="1200"/>
              <a:buNone/>
              <a:defRPr sz="1200" b="1"/>
            </a:lvl7pPr>
            <a:lvl8pPr marL="3657600" lvl="7" indent="-228600" algn="l">
              <a:lnSpc>
                <a:spcPct val="90000"/>
              </a:lnSpc>
              <a:spcBef>
                <a:spcPts val="1200"/>
              </a:spcBef>
              <a:spcAft>
                <a:spcPts val="0"/>
              </a:spcAft>
              <a:buClr>
                <a:schemeClr val="dk1"/>
              </a:buClr>
              <a:buSzPts val="1200"/>
              <a:buNone/>
              <a:defRPr sz="1200" b="1"/>
            </a:lvl8pPr>
            <a:lvl9pPr marL="4114800" lvl="8" indent="-228600" algn="l">
              <a:lnSpc>
                <a:spcPct val="90000"/>
              </a:lnSpc>
              <a:spcBef>
                <a:spcPts val="1200"/>
              </a:spcBef>
              <a:spcAft>
                <a:spcPts val="1200"/>
              </a:spcAft>
              <a:buClr>
                <a:schemeClr val="dk1"/>
              </a:buClr>
              <a:buSzPts val="1200"/>
              <a:buNone/>
              <a:defRPr sz="1200" b="1"/>
            </a:lvl9pPr>
          </a:lstStyle>
          <a:p/>
        </p:txBody>
      </p:sp>
      <p:sp>
        <p:nvSpPr>
          <p:cNvPr id="59" name="Google Shape;59;p14"/>
          <p:cNvSpPr txBox="1"/>
          <p:nvPr>
            <p:ph type="body" idx="2"/>
          </p:nvPr>
        </p:nvSpPr>
        <p:spPr>
          <a:xfrm>
            <a:off x="629841" y="1878806"/>
            <a:ext cx="3868500" cy="27636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1200"/>
              </a:spcBef>
              <a:spcAft>
                <a:spcPts val="0"/>
              </a:spcAft>
              <a:buClr>
                <a:schemeClr val="dk1"/>
              </a:buClr>
              <a:buSzPts val="1400"/>
              <a:buChar char="○"/>
              <a:defRPr/>
            </a:lvl2pPr>
            <a:lvl3pPr marL="1371600" lvl="2" indent="-317500" algn="l">
              <a:lnSpc>
                <a:spcPct val="90000"/>
              </a:lnSpc>
              <a:spcBef>
                <a:spcPts val="1200"/>
              </a:spcBef>
              <a:spcAft>
                <a:spcPts val="0"/>
              </a:spcAft>
              <a:buClr>
                <a:schemeClr val="dk1"/>
              </a:buClr>
              <a:buSzPts val="1400"/>
              <a:buChar char="■"/>
              <a:defRPr/>
            </a:lvl3pPr>
            <a:lvl4pPr marL="1828800" lvl="3" indent="-317500" algn="l">
              <a:lnSpc>
                <a:spcPct val="90000"/>
              </a:lnSpc>
              <a:spcBef>
                <a:spcPts val="1200"/>
              </a:spcBef>
              <a:spcAft>
                <a:spcPts val="0"/>
              </a:spcAft>
              <a:buClr>
                <a:schemeClr val="dk1"/>
              </a:buClr>
              <a:buSzPts val="1400"/>
              <a:buChar char="●"/>
              <a:defRPr/>
            </a:lvl4pPr>
            <a:lvl5pPr marL="2286000" lvl="4" indent="-317500" algn="l">
              <a:lnSpc>
                <a:spcPct val="90000"/>
              </a:lnSpc>
              <a:spcBef>
                <a:spcPts val="1200"/>
              </a:spcBef>
              <a:spcAft>
                <a:spcPts val="0"/>
              </a:spcAft>
              <a:buClr>
                <a:schemeClr val="dk1"/>
              </a:buClr>
              <a:buSzPts val="1400"/>
              <a:buChar char="○"/>
              <a:defRPr/>
            </a:lvl5pPr>
            <a:lvl6pPr marL="2743200" lvl="5" indent="-317500" algn="l">
              <a:lnSpc>
                <a:spcPct val="90000"/>
              </a:lnSpc>
              <a:spcBef>
                <a:spcPts val="1200"/>
              </a:spcBef>
              <a:spcAft>
                <a:spcPts val="0"/>
              </a:spcAft>
              <a:buClr>
                <a:schemeClr val="dk1"/>
              </a:buClr>
              <a:buSzPts val="1400"/>
              <a:buChar char="■"/>
              <a:defRPr/>
            </a:lvl6pPr>
            <a:lvl7pPr marL="3200400" lvl="6" indent="-317500" algn="l">
              <a:lnSpc>
                <a:spcPct val="90000"/>
              </a:lnSpc>
              <a:spcBef>
                <a:spcPts val="1200"/>
              </a:spcBef>
              <a:spcAft>
                <a:spcPts val="0"/>
              </a:spcAft>
              <a:buClr>
                <a:schemeClr val="dk1"/>
              </a:buClr>
              <a:buSzPts val="1400"/>
              <a:buChar char="●"/>
              <a:defRPr/>
            </a:lvl7pPr>
            <a:lvl8pPr marL="3657600" lvl="7" indent="-317500" algn="l">
              <a:lnSpc>
                <a:spcPct val="90000"/>
              </a:lnSpc>
              <a:spcBef>
                <a:spcPts val="1200"/>
              </a:spcBef>
              <a:spcAft>
                <a:spcPts val="0"/>
              </a:spcAft>
              <a:buClr>
                <a:schemeClr val="dk1"/>
              </a:buClr>
              <a:buSzPts val="1400"/>
              <a:buChar char="○"/>
              <a:defRPr/>
            </a:lvl8pPr>
            <a:lvl9pPr marL="4114800" lvl="8" indent="-317500" algn="l">
              <a:lnSpc>
                <a:spcPct val="90000"/>
              </a:lnSpc>
              <a:spcBef>
                <a:spcPts val="1200"/>
              </a:spcBef>
              <a:spcAft>
                <a:spcPts val="1200"/>
              </a:spcAft>
              <a:buClr>
                <a:schemeClr val="dk1"/>
              </a:buClr>
              <a:buSzPts val="1400"/>
              <a:buChar char="■"/>
              <a:defRPr/>
            </a:lvl9pPr>
          </a:lstStyle>
          <a:p/>
        </p:txBody>
      </p:sp>
      <p:sp>
        <p:nvSpPr>
          <p:cNvPr id="60" name="Google Shape;60;p14"/>
          <p:cNvSpPr txBox="1"/>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1200"/>
              </a:spcBef>
              <a:spcAft>
                <a:spcPts val="0"/>
              </a:spcAft>
              <a:buClr>
                <a:schemeClr val="dk1"/>
              </a:buClr>
              <a:buSzPts val="1500"/>
              <a:buNone/>
              <a:defRPr sz="1500" b="1"/>
            </a:lvl2pPr>
            <a:lvl3pPr marL="1371600" lvl="2" indent="-228600" algn="l">
              <a:lnSpc>
                <a:spcPct val="90000"/>
              </a:lnSpc>
              <a:spcBef>
                <a:spcPts val="1200"/>
              </a:spcBef>
              <a:spcAft>
                <a:spcPts val="0"/>
              </a:spcAft>
              <a:buClr>
                <a:schemeClr val="dk1"/>
              </a:buClr>
              <a:buSzPts val="1400"/>
              <a:buNone/>
              <a:defRPr sz="1400" b="1"/>
            </a:lvl3pPr>
            <a:lvl4pPr marL="1828800" lvl="3" indent="-228600" algn="l">
              <a:lnSpc>
                <a:spcPct val="90000"/>
              </a:lnSpc>
              <a:spcBef>
                <a:spcPts val="1200"/>
              </a:spcBef>
              <a:spcAft>
                <a:spcPts val="0"/>
              </a:spcAft>
              <a:buClr>
                <a:schemeClr val="dk1"/>
              </a:buClr>
              <a:buSzPts val="1200"/>
              <a:buNone/>
              <a:defRPr sz="1200" b="1"/>
            </a:lvl4pPr>
            <a:lvl5pPr marL="2286000" lvl="4" indent="-228600" algn="l">
              <a:lnSpc>
                <a:spcPct val="90000"/>
              </a:lnSpc>
              <a:spcBef>
                <a:spcPts val="1200"/>
              </a:spcBef>
              <a:spcAft>
                <a:spcPts val="0"/>
              </a:spcAft>
              <a:buClr>
                <a:schemeClr val="dk1"/>
              </a:buClr>
              <a:buSzPts val="1200"/>
              <a:buNone/>
              <a:defRPr sz="1200" b="1"/>
            </a:lvl5pPr>
            <a:lvl6pPr marL="2743200" lvl="5" indent="-228600" algn="l">
              <a:lnSpc>
                <a:spcPct val="90000"/>
              </a:lnSpc>
              <a:spcBef>
                <a:spcPts val="1200"/>
              </a:spcBef>
              <a:spcAft>
                <a:spcPts val="0"/>
              </a:spcAft>
              <a:buClr>
                <a:schemeClr val="dk1"/>
              </a:buClr>
              <a:buSzPts val="1200"/>
              <a:buNone/>
              <a:defRPr sz="1200" b="1"/>
            </a:lvl6pPr>
            <a:lvl7pPr marL="3200400" lvl="6" indent="-228600" algn="l">
              <a:lnSpc>
                <a:spcPct val="90000"/>
              </a:lnSpc>
              <a:spcBef>
                <a:spcPts val="1200"/>
              </a:spcBef>
              <a:spcAft>
                <a:spcPts val="0"/>
              </a:spcAft>
              <a:buClr>
                <a:schemeClr val="dk1"/>
              </a:buClr>
              <a:buSzPts val="1200"/>
              <a:buNone/>
              <a:defRPr sz="1200" b="1"/>
            </a:lvl7pPr>
            <a:lvl8pPr marL="3657600" lvl="7" indent="-228600" algn="l">
              <a:lnSpc>
                <a:spcPct val="90000"/>
              </a:lnSpc>
              <a:spcBef>
                <a:spcPts val="1200"/>
              </a:spcBef>
              <a:spcAft>
                <a:spcPts val="0"/>
              </a:spcAft>
              <a:buClr>
                <a:schemeClr val="dk1"/>
              </a:buClr>
              <a:buSzPts val="1200"/>
              <a:buNone/>
              <a:defRPr sz="1200" b="1"/>
            </a:lvl8pPr>
            <a:lvl9pPr marL="4114800" lvl="8" indent="-228600" algn="l">
              <a:lnSpc>
                <a:spcPct val="90000"/>
              </a:lnSpc>
              <a:spcBef>
                <a:spcPts val="1200"/>
              </a:spcBef>
              <a:spcAft>
                <a:spcPts val="1200"/>
              </a:spcAft>
              <a:buClr>
                <a:schemeClr val="dk1"/>
              </a:buClr>
              <a:buSzPts val="1200"/>
              <a:buNone/>
              <a:defRPr sz="1200" b="1"/>
            </a:lvl9pPr>
          </a:lstStyle>
          <a:p/>
        </p:txBody>
      </p:sp>
      <p:sp>
        <p:nvSpPr>
          <p:cNvPr id="61" name="Google Shape;61;p14"/>
          <p:cNvSpPr txBox="1"/>
          <p:nvPr>
            <p:ph type="body" idx="4"/>
          </p:nvPr>
        </p:nvSpPr>
        <p:spPr>
          <a:xfrm>
            <a:off x="4629150" y="1878806"/>
            <a:ext cx="3887400" cy="27636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1200"/>
              </a:spcBef>
              <a:spcAft>
                <a:spcPts val="0"/>
              </a:spcAft>
              <a:buClr>
                <a:schemeClr val="dk1"/>
              </a:buClr>
              <a:buSzPts val="1400"/>
              <a:buChar char="○"/>
              <a:defRPr/>
            </a:lvl2pPr>
            <a:lvl3pPr marL="1371600" lvl="2" indent="-317500" algn="l">
              <a:lnSpc>
                <a:spcPct val="90000"/>
              </a:lnSpc>
              <a:spcBef>
                <a:spcPts val="1200"/>
              </a:spcBef>
              <a:spcAft>
                <a:spcPts val="0"/>
              </a:spcAft>
              <a:buClr>
                <a:schemeClr val="dk1"/>
              </a:buClr>
              <a:buSzPts val="1400"/>
              <a:buChar char="■"/>
              <a:defRPr/>
            </a:lvl3pPr>
            <a:lvl4pPr marL="1828800" lvl="3" indent="-317500" algn="l">
              <a:lnSpc>
                <a:spcPct val="90000"/>
              </a:lnSpc>
              <a:spcBef>
                <a:spcPts val="1200"/>
              </a:spcBef>
              <a:spcAft>
                <a:spcPts val="0"/>
              </a:spcAft>
              <a:buClr>
                <a:schemeClr val="dk1"/>
              </a:buClr>
              <a:buSzPts val="1400"/>
              <a:buChar char="●"/>
              <a:defRPr/>
            </a:lvl4pPr>
            <a:lvl5pPr marL="2286000" lvl="4" indent="-317500" algn="l">
              <a:lnSpc>
                <a:spcPct val="90000"/>
              </a:lnSpc>
              <a:spcBef>
                <a:spcPts val="1200"/>
              </a:spcBef>
              <a:spcAft>
                <a:spcPts val="0"/>
              </a:spcAft>
              <a:buClr>
                <a:schemeClr val="dk1"/>
              </a:buClr>
              <a:buSzPts val="1400"/>
              <a:buChar char="○"/>
              <a:defRPr/>
            </a:lvl5pPr>
            <a:lvl6pPr marL="2743200" lvl="5" indent="-317500" algn="l">
              <a:lnSpc>
                <a:spcPct val="90000"/>
              </a:lnSpc>
              <a:spcBef>
                <a:spcPts val="1200"/>
              </a:spcBef>
              <a:spcAft>
                <a:spcPts val="0"/>
              </a:spcAft>
              <a:buClr>
                <a:schemeClr val="dk1"/>
              </a:buClr>
              <a:buSzPts val="1400"/>
              <a:buChar char="■"/>
              <a:defRPr/>
            </a:lvl6pPr>
            <a:lvl7pPr marL="3200400" lvl="6" indent="-317500" algn="l">
              <a:lnSpc>
                <a:spcPct val="90000"/>
              </a:lnSpc>
              <a:spcBef>
                <a:spcPts val="1200"/>
              </a:spcBef>
              <a:spcAft>
                <a:spcPts val="0"/>
              </a:spcAft>
              <a:buClr>
                <a:schemeClr val="dk1"/>
              </a:buClr>
              <a:buSzPts val="1400"/>
              <a:buChar char="●"/>
              <a:defRPr/>
            </a:lvl7pPr>
            <a:lvl8pPr marL="3657600" lvl="7" indent="-317500" algn="l">
              <a:lnSpc>
                <a:spcPct val="90000"/>
              </a:lnSpc>
              <a:spcBef>
                <a:spcPts val="1200"/>
              </a:spcBef>
              <a:spcAft>
                <a:spcPts val="0"/>
              </a:spcAft>
              <a:buClr>
                <a:schemeClr val="dk1"/>
              </a:buClr>
              <a:buSzPts val="1400"/>
              <a:buChar char="○"/>
              <a:defRPr/>
            </a:lvl8pPr>
            <a:lvl9pPr marL="4114800" lvl="8" indent="-317500" algn="l">
              <a:lnSpc>
                <a:spcPct val="90000"/>
              </a:lnSpc>
              <a:spcBef>
                <a:spcPts val="1200"/>
              </a:spcBef>
              <a:spcAft>
                <a:spcPts val="1200"/>
              </a:spcAft>
              <a:buClr>
                <a:schemeClr val="dk1"/>
              </a:buClr>
              <a:buSzPts val="1400"/>
              <a:buChar char="■"/>
              <a:defRPr/>
            </a:lvl9pPr>
          </a:lstStyle>
          <a:p/>
        </p:txBody>
      </p:sp>
      <p:sp>
        <p:nvSpPr>
          <p:cNvPr id="62" name="Google Shape;62;p14"/>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63" name="Google Shape;63;p14"/>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64" name="Google Shape;64;p14"/>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matchingName="Title, Text and 2 Content">
  <p:cSld name="TEXT_AND_TWO_OBJECTS">
    <p:spTree>
      <p:nvGrpSpPr>
        <p:cNvPr id="65" name="Shape 65"/>
        <p:cNvGrpSpPr/>
        <p:nvPr/>
      </p:nvGrpSpPr>
      <p:grpSpPr>
        <a:xfrm>
          <a:off x="0" y="0"/>
          <a:ext cx="0" cy="0"/>
          <a:chOff x="0" y="0"/>
          <a:chExt cx="0" cy="0"/>
        </a:xfrm>
      </p:grpSpPr>
      <p:sp>
        <p:nvSpPr>
          <p:cNvPr id="66" name="Google Shape;66;p15"/>
          <p:cNvSpPr txBox="1"/>
          <p:nvPr>
            <p:ph type="title"/>
          </p:nvPr>
        </p:nvSpPr>
        <p:spPr>
          <a:xfrm>
            <a:off x="341313" y="75010"/>
            <a:ext cx="8229600" cy="680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67" name="Google Shape;67;p15"/>
          <p:cNvSpPr txBox="1"/>
          <p:nvPr>
            <p:ph type="body" idx="1"/>
          </p:nvPr>
        </p:nvSpPr>
        <p:spPr>
          <a:xfrm>
            <a:off x="350838" y="910829"/>
            <a:ext cx="4038600" cy="3807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accent2"/>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accent2"/>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1200"/>
              </a:spcBef>
              <a:spcAft>
                <a:spcPts val="0"/>
              </a:spcAft>
              <a:buClr>
                <a:schemeClr val="dk1"/>
              </a:buClr>
              <a:buSzPts val="1800"/>
              <a:buChar char="○"/>
              <a:defRPr/>
            </a:lvl8pPr>
            <a:lvl9pPr marL="4114800" lvl="8" indent="-342900" algn="l">
              <a:lnSpc>
                <a:spcPct val="90000"/>
              </a:lnSpc>
              <a:spcBef>
                <a:spcPts val="1200"/>
              </a:spcBef>
              <a:spcAft>
                <a:spcPts val="1200"/>
              </a:spcAft>
              <a:buClr>
                <a:schemeClr val="dk1"/>
              </a:buClr>
              <a:buSzPts val="1800"/>
              <a:buChar char="■"/>
              <a:defRPr/>
            </a:lvl9pPr>
          </a:lstStyle>
          <a:p/>
        </p:txBody>
      </p:sp>
      <p:sp>
        <p:nvSpPr>
          <p:cNvPr id="68" name="Google Shape;68;p15"/>
          <p:cNvSpPr txBox="1"/>
          <p:nvPr>
            <p:ph type="body" idx="2"/>
          </p:nvPr>
        </p:nvSpPr>
        <p:spPr>
          <a:xfrm>
            <a:off x="4541838" y="910829"/>
            <a:ext cx="4038600" cy="18465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accent2"/>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accent2"/>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1200"/>
              </a:spcBef>
              <a:spcAft>
                <a:spcPts val="0"/>
              </a:spcAft>
              <a:buClr>
                <a:schemeClr val="dk1"/>
              </a:buClr>
              <a:buSzPts val="1800"/>
              <a:buChar char="○"/>
              <a:defRPr/>
            </a:lvl8pPr>
            <a:lvl9pPr marL="4114800" lvl="8" indent="-342900" algn="l">
              <a:lnSpc>
                <a:spcPct val="90000"/>
              </a:lnSpc>
              <a:spcBef>
                <a:spcPts val="1200"/>
              </a:spcBef>
              <a:spcAft>
                <a:spcPts val="1200"/>
              </a:spcAft>
              <a:buClr>
                <a:schemeClr val="dk1"/>
              </a:buClr>
              <a:buSzPts val="1800"/>
              <a:buChar char="■"/>
              <a:defRPr/>
            </a:lvl9pPr>
          </a:lstStyle>
          <a:p/>
        </p:txBody>
      </p:sp>
      <p:sp>
        <p:nvSpPr>
          <p:cNvPr id="69" name="Google Shape;69;p15"/>
          <p:cNvSpPr txBox="1"/>
          <p:nvPr>
            <p:ph type="body" idx="3"/>
          </p:nvPr>
        </p:nvSpPr>
        <p:spPr>
          <a:xfrm>
            <a:off x="4541838" y="2871788"/>
            <a:ext cx="4038600" cy="18465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accent2"/>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accent2"/>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1200"/>
              </a:spcBef>
              <a:spcAft>
                <a:spcPts val="0"/>
              </a:spcAft>
              <a:buClr>
                <a:schemeClr val="dk1"/>
              </a:buClr>
              <a:buSzPts val="1800"/>
              <a:buChar char="○"/>
              <a:defRPr/>
            </a:lvl8pPr>
            <a:lvl9pPr marL="4114800" lvl="8" indent="-342900" algn="l">
              <a:lnSpc>
                <a:spcPct val="90000"/>
              </a:lnSpc>
              <a:spcBef>
                <a:spcPts val="1200"/>
              </a:spcBef>
              <a:spcAft>
                <a:spcPts val="1200"/>
              </a:spcAft>
              <a:buClr>
                <a:schemeClr val="dk1"/>
              </a:buClr>
              <a:buSzPts val="1800"/>
              <a:buChar char="■"/>
              <a:defRPr/>
            </a:lvl9pPr>
          </a:lstStyle>
          <a:p/>
        </p:txBody>
      </p:sp>
      <p:sp>
        <p:nvSpPr>
          <p:cNvPr id="70" name="Google Shape;70;p15"/>
          <p:cNvSpPr txBox="1"/>
          <p:nvPr>
            <p:ph type="dt" idx="10"/>
          </p:nvPr>
        </p:nvSpPr>
        <p:spPr>
          <a:xfrm>
            <a:off x="457200" y="4798219"/>
            <a:ext cx="2133600" cy="243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5"/>
          <p:cNvSpPr txBox="1"/>
          <p:nvPr>
            <p:ph type="sldNum" idx="12"/>
          </p:nvPr>
        </p:nvSpPr>
        <p:spPr>
          <a:xfrm>
            <a:off x="6553200" y="4798219"/>
            <a:ext cx="2133600" cy="243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sz="1000">
              <a:solidFill>
                <a:schemeClr val="dk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matchingName="Title, Text and Content">
  <p:cSld name="TEXT_AND_OBJECT">
    <p:spTree>
      <p:nvGrpSpPr>
        <p:cNvPr id="72" name="Shape 72"/>
        <p:cNvGrpSpPr/>
        <p:nvPr/>
      </p:nvGrpSpPr>
      <p:grpSpPr>
        <a:xfrm>
          <a:off x="0" y="0"/>
          <a:ext cx="0" cy="0"/>
          <a:chOff x="0" y="0"/>
          <a:chExt cx="0" cy="0"/>
        </a:xfrm>
      </p:grpSpPr>
      <p:sp>
        <p:nvSpPr>
          <p:cNvPr id="73" name="Google Shape;73;p16"/>
          <p:cNvSpPr txBox="1"/>
          <p:nvPr>
            <p:ph type="title"/>
          </p:nvPr>
        </p:nvSpPr>
        <p:spPr>
          <a:xfrm>
            <a:off x="341313" y="75010"/>
            <a:ext cx="8229600" cy="680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74" name="Google Shape;74;p16"/>
          <p:cNvSpPr txBox="1"/>
          <p:nvPr>
            <p:ph type="body" idx="1"/>
          </p:nvPr>
        </p:nvSpPr>
        <p:spPr>
          <a:xfrm>
            <a:off x="350838" y="910829"/>
            <a:ext cx="4038600" cy="3807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accent2"/>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accent2"/>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1200"/>
              </a:spcBef>
              <a:spcAft>
                <a:spcPts val="0"/>
              </a:spcAft>
              <a:buClr>
                <a:schemeClr val="dk1"/>
              </a:buClr>
              <a:buSzPts val="1800"/>
              <a:buChar char="○"/>
              <a:defRPr/>
            </a:lvl8pPr>
            <a:lvl9pPr marL="4114800" lvl="8" indent="-342900" algn="l">
              <a:lnSpc>
                <a:spcPct val="90000"/>
              </a:lnSpc>
              <a:spcBef>
                <a:spcPts val="1200"/>
              </a:spcBef>
              <a:spcAft>
                <a:spcPts val="1200"/>
              </a:spcAft>
              <a:buClr>
                <a:schemeClr val="dk1"/>
              </a:buClr>
              <a:buSzPts val="1800"/>
              <a:buChar char="■"/>
              <a:defRPr/>
            </a:lvl9pPr>
          </a:lstStyle>
          <a:p/>
        </p:txBody>
      </p:sp>
      <p:sp>
        <p:nvSpPr>
          <p:cNvPr id="75" name="Google Shape;75;p16"/>
          <p:cNvSpPr txBox="1"/>
          <p:nvPr>
            <p:ph type="body" idx="2"/>
          </p:nvPr>
        </p:nvSpPr>
        <p:spPr>
          <a:xfrm>
            <a:off x="4541838" y="910829"/>
            <a:ext cx="4038600" cy="3807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accent2"/>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accent2"/>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1200"/>
              </a:spcBef>
              <a:spcAft>
                <a:spcPts val="0"/>
              </a:spcAft>
              <a:buClr>
                <a:schemeClr val="dk1"/>
              </a:buClr>
              <a:buSzPts val="1800"/>
              <a:buChar char="○"/>
              <a:defRPr/>
            </a:lvl8pPr>
            <a:lvl9pPr marL="4114800" lvl="8" indent="-342900" algn="l">
              <a:lnSpc>
                <a:spcPct val="90000"/>
              </a:lnSpc>
              <a:spcBef>
                <a:spcPts val="1200"/>
              </a:spcBef>
              <a:spcAft>
                <a:spcPts val="1200"/>
              </a:spcAft>
              <a:buClr>
                <a:schemeClr val="dk1"/>
              </a:buClr>
              <a:buSzPts val="1800"/>
              <a:buChar char="■"/>
              <a:defRPr/>
            </a:lvl9pPr>
          </a:lstStyle>
          <a:p/>
        </p:txBody>
      </p:sp>
      <p:sp>
        <p:nvSpPr>
          <p:cNvPr id="76" name="Google Shape;76;p16"/>
          <p:cNvSpPr txBox="1"/>
          <p:nvPr>
            <p:ph type="dt" idx="10"/>
          </p:nvPr>
        </p:nvSpPr>
        <p:spPr>
          <a:xfrm>
            <a:off x="457200" y="4798219"/>
            <a:ext cx="2133600" cy="243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6"/>
          <p:cNvSpPr txBox="1"/>
          <p:nvPr>
            <p:ph type="sldNum" idx="12"/>
          </p:nvPr>
        </p:nvSpPr>
        <p:spPr>
          <a:xfrm>
            <a:off x="6553200" y="4798219"/>
            <a:ext cx="2133600" cy="243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sz="1000">
              <a:solidFill>
                <a:schemeClr val="dk2"/>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OverTx" matchingName="Title and 2 Content Over Text">
  <p:cSld name="TWO_OBJECTS_OVER_TEXT">
    <p:spTree>
      <p:nvGrpSpPr>
        <p:cNvPr id="78" name="Shape 78"/>
        <p:cNvGrpSpPr/>
        <p:nvPr/>
      </p:nvGrpSpPr>
      <p:grpSpPr>
        <a:xfrm>
          <a:off x="0" y="0"/>
          <a:ext cx="0" cy="0"/>
          <a:chOff x="0" y="0"/>
          <a:chExt cx="0" cy="0"/>
        </a:xfrm>
      </p:grpSpPr>
      <p:sp>
        <p:nvSpPr>
          <p:cNvPr id="79" name="Google Shape;79;p17"/>
          <p:cNvSpPr txBox="1"/>
          <p:nvPr>
            <p:ph type="title"/>
          </p:nvPr>
        </p:nvSpPr>
        <p:spPr>
          <a:xfrm>
            <a:off x="341313" y="75010"/>
            <a:ext cx="8229600" cy="680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80" name="Google Shape;80;p17"/>
          <p:cNvSpPr txBox="1"/>
          <p:nvPr>
            <p:ph type="body" idx="1"/>
          </p:nvPr>
        </p:nvSpPr>
        <p:spPr>
          <a:xfrm>
            <a:off x="350838" y="910829"/>
            <a:ext cx="4038600" cy="18465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accent2"/>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accent2"/>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1200"/>
              </a:spcBef>
              <a:spcAft>
                <a:spcPts val="0"/>
              </a:spcAft>
              <a:buClr>
                <a:schemeClr val="dk1"/>
              </a:buClr>
              <a:buSzPts val="1800"/>
              <a:buChar char="○"/>
              <a:defRPr/>
            </a:lvl8pPr>
            <a:lvl9pPr marL="4114800" lvl="8" indent="-342900" algn="l">
              <a:lnSpc>
                <a:spcPct val="90000"/>
              </a:lnSpc>
              <a:spcBef>
                <a:spcPts val="1200"/>
              </a:spcBef>
              <a:spcAft>
                <a:spcPts val="1200"/>
              </a:spcAft>
              <a:buClr>
                <a:schemeClr val="dk1"/>
              </a:buClr>
              <a:buSzPts val="1800"/>
              <a:buChar char="■"/>
              <a:defRPr/>
            </a:lvl9pPr>
          </a:lstStyle>
          <a:p/>
        </p:txBody>
      </p:sp>
      <p:sp>
        <p:nvSpPr>
          <p:cNvPr id="81" name="Google Shape;81;p17"/>
          <p:cNvSpPr txBox="1"/>
          <p:nvPr>
            <p:ph type="body" idx="2"/>
          </p:nvPr>
        </p:nvSpPr>
        <p:spPr>
          <a:xfrm>
            <a:off x="4541838" y="910829"/>
            <a:ext cx="4038600" cy="18465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accent2"/>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accent2"/>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1200"/>
              </a:spcBef>
              <a:spcAft>
                <a:spcPts val="0"/>
              </a:spcAft>
              <a:buClr>
                <a:schemeClr val="dk1"/>
              </a:buClr>
              <a:buSzPts val="1800"/>
              <a:buChar char="○"/>
              <a:defRPr/>
            </a:lvl8pPr>
            <a:lvl9pPr marL="4114800" lvl="8" indent="-342900" algn="l">
              <a:lnSpc>
                <a:spcPct val="90000"/>
              </a:lnSpc>
              <a:spcBef>
                <a:spcPts val="1200"/>
              </a:spcBef>
              <a:spcAft>
                <a:spcPts val="1200"/>
              </a:spcAft>
              <a:buClr>
                <a:schemeClr val="dk1"/>
              </a:buClr>
              <a:buSzPts val="1800"/>
              <a:buChar char="■"/>
              <a:defRPr/>
            </a:lvl9pPr>
          </a:lstStyle>
          <a:p/>
        </p:txBody>
      </p:sp>
      <p:sp>
        <p:nvSpPr>
          <p:cNvPr id="82" name="Google Shape;82;p17"/>
          <p:cNvSpPr txBox="1"/>
          <p:nvPr>
            <p:ph type="body" idx="3"/>
          </p:nvPr>
        </p:nvSpPr>
        <p:spPr>
          <a:xfrm>
            <a:off x="350838" y="2871788"/>
            <a:ext cx="8229600" cy="18465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accent2"/>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accent2"/>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1200"/>
              </a:spcBef>
              <a:spcAft>
                <a:spcPts val="0"/>
              </a:spcAft>
              <a:buClr>
                <a:schemeClr val="dk1"/>
              </a:buClr>
              <a:buSzPts val="1800"/>
              <a:buChar char="○"/>
              <a:defRPr/>
            </a:lvl8pPr>
            <a:lvl9pPr marL="4114800" lvl="8" indent="-342900" algn="l">
              <a:lnSpc>
                <a:spcPct val="90000"/>
              </a:lnSpc>
              <a:spcBef>
                <a:spcPts val="1200"/>
              </a:spcBef>
              <a:spcAft>
                <a:spcPts val="1200"/>
              </a:spcAft>
              <a:buClr>
                <a:schemeClr val="dk1"/>
              </a:buClr>
              <a:buSzPts val="1800"/>
              <a:buChar char="■"/>
              <a:defRPr/>
            </a:lvl9pPr>
          </a:lstStyle>
          <a:p/>
        </p:txBody>
      </p:sp>
      <p:sp>
        <p:nvSpPr>
          <p:cNvPr id="83" name="Google Shape;83;p17"/>
          <p:cNvSpPr txBox="1"/>
          <p:nvPr>
            <p:ph type="dt" idx="10"/>
          </p:nvPr>
        </p:nvSpPr>
        <p:spPr>
          <a:xfrm>
            <a:off x="457200" y="4798219"/>
            <a:ext cx="2133600" cy="243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7"/>
          <p:cNvSpPr txBox="1"/>
          <p:nvPr>
            <p:ph type="sldNum" idx="12"/>
          </p:nvPr>
        </p:nvSpPr>
        <p:spPr>
          <a:xfrm>
            <a:off x="6553200" y="4798219"/>
            <a:ext cx="2133600" cy="243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sz="1000">
              <a:solidFill>
                <a:schemeClr val="dk2"/>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85" name="Shape 85"/>
        <p:cNvGrpSpPr/>
        <p:nvPr/>
      </p:nvGrpSpPr>
      <p:grpSpPr>
        <a:xfrm>
          <a:off x="0" y="0"/>
          <a:ext cx="0" cy="0"/>
          <a:chOff x="0" y="0"/>
          <a:chExt cx="0" cy="0"/>
        </a:xfrm>
      </p:grpSpPr>
      <p:sp>
        <p:nvSpPr>
          <p:cNvPr id="86" name="Google Shape;86;p18"/>
          <p:cNvSpPr txBox="1"/>
          <p:nvPr>
            <p:ph type="title"/>
          </p:nvPr>
        </p:nvSpPr>
        <p:spPr>
          <a:xfrm>
            <a:off x="341312" y="75009"/>
            <a:ext cx="8229600" cy="680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87" name="Google Shape;87;p18"/>
          <p:cNvSpPr txBox="1"/>
          <p:nvPr>
            <p:ph type="body" idx="1"/>
          </p:nvPr>
        </p:nvSpPr>
        <p:spPr>
          <a:xfrm>
            <a:off x="350838" y="910829"/>
            <a:ext cx="4038600" cy="3807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accent2"/>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accent2"/>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1200"/>
              </a:spcBef>
              <a:spcAft>
                <a:spcPts val="0"/>
              </a:spcAft>
              <a:buClr>
                <a:schemeClr val="dk1"/>
              </a:buClr>
              <a:buSzPts val="1800"/>
              <a:buChar char="○"/>
              <a:defRPr/>
            </a:lvl8pPr>
            <a:lvl9pPr marL="4114800" lvl="8" indent="-342900" algn="l">
              <a:lnSpc>
                <a:spcPct val="90000"/>
              </a:lnSpc>
              <a:spcBef>
                <a:spcPts val="1200"/>
              </a:spcBef>
              <a:spcAft>
                <a:spcPts val="1200"/>
              </a:spcAft>
              <a:buClr>
                <a:schemeClr val="dk1"/>
              </a:buClr>
              <a:buSzPts val="1800"/>
              <a:buChar char="■"/>
              <a:defRPr/>
            </a:lvl9pPr>
          </a:lstStyle>
          <a:p/>
        </p:txBody>
      </p:sp>
      <p:sp>
        <p:nvSpPr>
          <p:cNvPr id="88" name="Google Shape;88;p18"/>
          <p:cNvSpPr txBox="1"/>
          <p:nvPr>
            <p:ph type="body" idx="2"/>
          </p:nvPr>
        </p:nvSpPr>
        <p:spPr>
          <a:xfrm>
            <a:off x="4541838" y="910829"/>
            <a:ext cx="4038600" cy="3807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accent2"/>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accent2"/>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1200"/>
              </a:spcBef>
              <a:spcAft>
                <a:spcPts val="0"/>
              </a:spcAft>
              <a:buClr>
                <a:schemeClr val="dk1"/>
              </a:buClr>
              <a:buSzPts val="1800"/>
              <a:buChar char="○"/>
              <a:defRPr/>
            </a:lvl8pPr>
            <a:lvl9pPr marL="4114800" lvl="8" indent="-342900" algn="l">
              <a:lnSpc>
                <a:spcPct val="90000"/>
              </a:lnSpc>
              <a:spcBef>
                <a:spcPts val="1200"/>
              </a:spcBef>
              <a:spcAft>
                <a:spcPts val="1200"/>
              </a:spcAft>
              <a:buClr>
                <a:schemeClr val="dk1"/>
              </a:buClr>
              <a:buSzPts val="1800"/>
              <a:buChar char="■"/>
              <a:defRPr/>
            </a:lvl9pPr>
          </a:lstStyle>
          <a:p/>
        </p:txBody>
      </p:sp>
      <p:sp>
        <p:nvSpPr>
          <p:cNvPr id="89" name="Google Shape;89;p18"/>
          <p:cNvSpPr txBox="1"/>
          <p:nvPr>
            <p:ph type="dt" idx="10"/>
          </p:nvPr>
        </p:nvSpPr>
        <p:spPr>
          <a:xfrm>
            <a:off x="457200" y="4798219"/>
            <a:ext cx="2133600" cy="243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8"/>
          <p:cNvSpPr txBox="1"/>
          <p:nvPr>
            <p:ph type="sldNum" idx="12"/>
          </p:nvPr>
        </p:nvSpPr>
        <p:spPr>
          <a:xfrm>
            <a:off x="6553200" y="4798219"/>
            <a:ext cx="2133600" cy="243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sz="1000">
              <a:solidFill>
                <a:schemeClr val="dk2"/>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fourObj" matchingName="Title and 4 Content">
  <p:cSld name="FOUR_OBJECTS">
    <p:spTree>
      <p:nvGrpSpPr>
        <p:cNvPr id="91" name="Shape 91"/>
        <p:cNvGrpSpPr/>
        <p:nvPr/>
      </p:nvGrpSpPr>
      <p:grpSpPr>
        <a:xfrm>
          <a:off x="0" y="0"/>
          <a:ext cx="0" cy="0"/>
          <a:chOff x="0" y="0"/>
          <a:chExt cx="0" cy="0"/>
        </a:xfrm>
      </p:grpSpPr>
      <p:sp>
        <p:nvSpPr>
          <p:cNvPr id="92" name="Google Shape;92;p19"/>
          <p:cNvSpPr txBox="1"/>
          <p:nvPr>
            <p:ph type="title"/>
          </p:nvPr>
        </p:nvSpPr>
        <p:spPr>
          <a:xfrm>
            <a:off x="341313" y="75010"/>
            <a:ext cx="8229600" cy="680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93" name="Google Shape;93;p19"/>
          <p:cNvSpPr txBox="1"/>
          <p:nvPr>
            <p:ph type="body" idx="1"/>
          </p:nvPr>
        </p:nvSpPr>
        <p:spPr>
          <a:xfrm>
            <a:off x="350838" y="910829"/>
            <a:ext cx="4038600" cy="18465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accent2"/>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accent2"/>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1200"/>
              </a:spcBef>
              <a:spcAft>
                <a:spcPts val="0"/>
              </a:spcAft>
              <a:buClr>
                <a:schemeClr val="dk1"/>
              </a:buClr>
              <a:buSzPts val="1800"/>
              <a:buChar char="○"/>
              <a:defRPr/>
            </a:lvl8pPr>
            <a:lvl9pPr marL="4114800" lvl="8" indent="-342900" algn="l">
              <a:lnSpc>
                <a:spcPct val="90000"/>
              </a:lnSpc>
              <a:spcBef>
                <a:spcPts val="1200"/>
              </a:spcBef>
              <a:spcAft>
                <a:spcPts val="1200"/>
              </a:spcAft>
              <a:buClr>
                <a:schemeClr val="dk1"/>
              </a:buClr>
              <a:buSzPts val="1800"/>
              <a:buChar char="■"/>
              <a:defRPr/>
            </a:lvl9pPr>
          </a:lstStyle>
          <a:p/>
        </p:txBody>
      </p:sp>
      <p:sp>
        <p:nvSpPr>
          <p:cNvPr id="94" name="Google Shape;94;p19"/>
          <p:cNvSpPr txBox="1"/>
          <p:nvPr>
            <p:ph type="body" idx="2"/>
          </p:nvPr>
        </p:nvSpPr>
        <p:spPr>
          <a:xfrm>
            <a:off x="4541838" y="910829"/>
            <a:ext cx="4038600" cy="18465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accent2"/>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accent2"/>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1200"/>
              </a:spcBef>
              <a:spcAft>
                <a:spcPts val="0"/>
              </a:spcAft>
              <a:buClr>
                <a:schemeClr val="dk1"/>
              </a:buClr>
              <a:buSzPts val="1800"/>
              <a:buChar char="○"/>
              <a:defRPr/>
            </a:lvl8pPr>
            <a:lvl9pPr marL="4114800" lvl="8" indent="-342900" algn="l">
              <a:lnSpc>
                <a:spcPct val="90000"/>
              </a:lnSpc>
              <a:spcBef>
                <a:spcPts val="1200"/>
              </a:spcBef>
              <a:spcAft>
                <a:spcPts val="1200"/>
              </a:spcAft>
              <a:buClr>
                <a:schemeClr val="dk1"/>
              </a:buClr>
              <a:buSzPts val="1800"/>
              <a:buChar char="■"/>
              <a:defRPr/>
            </a:lvl9pPr>
          </a:lstStyle>
          <a:p/>
        </p:txBody>
      </p:sp>
      <p:sp>
        <p:nvSpPr>
          <p:cNvPr id="95" name="Google Shape;95;p19"/>
          <p:cNvSpPr txBox="1"/>
          <p:nvPr>
            <p:ph type="body" idx="3"/>
          </p:nvPr>
        </p:nvSpPr>
        <p:spPr>
          <a:xfrm>
            <a:off x="350838" y="2871788"/>
            <a:ext cx="4038600" cy="18465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accent2"/>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accent2"/>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1200"/>
              </a:spcBef>
              <a:spcAft>
                <a:spcPts val="0"/>
              </a:spcAft>
              <a:buClr>
                <a:schemeClr val="dk1"/>
              </a:buClr>
              <a:buSzPts val="1800"/>
              <a:buChar char="○"/>
              <a:defRPr/>
            </a:lvl8pPr>
            <a:lvl9pPr marL="4114800" lvl="8" indent="-342900" algn="l">
              <a:lnSpc>
                <a:spcPct val="90000"/>
              </a:lnSpc>
              <a:spcBef>
                <a:spcPts val="1200"/>
              </a:spcBef>
              <a:spcAft>
                <a:spcPts val="1200"/>
              </a:spcAft>
              <a:buClr>
                <a:schemeClr val="dk1"/>
              </a:buClr>
              <a:buSzPts val="1800"/>
              <a:buChar char="■"/>
              <a:defRPr/>
            </a:lvl9pPr>
          </a:lstStyle>
          <a:p/>
        </p:txBody>
      </p:sp>
      <p:sp>
        <p:nvSpPr>
          <p:cNvPr id="96" name="Google Shape;96;p19"/>
          <p:cNvSpPr txBox="1"/>
          <p:nvPr>
            <p:ph type="body" idx="4"/>
          </p:nvPr>
        </p:nvSpPr>
        <p:spPr>
          <a:xfrm>
            <a:off x="4541838" y="2871788"/>
            <a:ext cx="4038600" cy="18465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accent2"/>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accent2"/>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1200"/>
              </a:spcBef>
              <a:spcAft>
                <a:spcPts val="0"/>
              </a:spcAft>
              <a:buClr>
                <a:schemeClr val="dk1"/>
              </a:buClr>
              <a:buSzPts val="1800"/>
              <a:buChar char="○"/>
              <a:defRPr/>
            </a:lvl8pPr>
            <a:lvl9pPr marL="4114800" lvl="8" indent="-342900" algn="l">
              <a:lnSpc>
                <a:spcPct val="90000"/>
              </a:lnSpc>
              <a:spcBef>
                <a:spcPts val="1200"/>
              </a:spcBef>
              <a:spcAft>
                <a:spcPts val="1200"/>
              </a:spcAft>
              <a:buClr>
                <a:schemeClr val="dk1"/>
              </a:buClr>
              <a:buSzPts val="1800"/>
              <a:buChar char="■"/>
              <a:defRPr/>
            </a:lvl9pPr>
          </a:lstStyle>
          <a:p/>
        </p:txBody>
      </p:sp>
      <p:sp>
        <p:nvSpPr>
          <p:cNvPr id="97" name="Google Shape;97;p19"/>
          <p:cNvSpPr txBox="1"/>
          <p:nvPr>
            <p:ph type="dt" idx="10"/>
          </p:nvPr>
        </p:nvSpPr>
        <p:spPr>
          <a:xfrm>
            <a:off x="457200" y="4798219"/>
            <a:ext cx="2133600" cy="243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9"/>
          <p:cNvSpPr txBox="1"/>
          <p:nvPr>
            <p:ph type="sldNum" idx="12"/>
          </p:nvPr>
        </p:nvSpPr>
        <p:spPr>
          <a:xfrm>
            <a:off x="6553200" y="4798219"/>
            <a:ext cx="2133600" cy="243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chemeClr val="dk1"/>
              </a:buClr>
              <a:buSzPts val="1400"/>
              <a:buFont typeface="Arial" panose="020B0604020202020204"/>
              <a:buNone/>
              <a:defRPr sz="1400" b="0" i="0" u="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sz="10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hyperlink" Target="https://www.shiksha.com/online-courses/what-is-data-structures-and-algorithms-st619-tg1263"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3.xml"/><Relationship Id="rId2" Type="http://schemas.openxmlformats.org/officeDocument/2006/relationships/image" Target="../media/image11.GIF"/><Relationship Id="rId1" Type="http://schemas.openxmlformats.org/officeDocument/2006/relationships/image" Target="../media/image10.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47.xml.rels><?xml version="1.0" encoding="UTF-8" standalone="yes"?>
<Relationships xmlns="http://schemas.openxmlformats.org/package/2006/relationships"><Relationship Id="rId5" Type="http://schemas.openxmlformats.org/officeDocument/2006/relationships/notesSlide" Target="../notesSlides/notesSlide47.xml"/><Relationship Id="rId4" Type="http://schemas.openxmlformats.org/officeDocument/2006/relationships/slideLayout" Target="../slideLayouts/slideLayout3.xml"/><Relationship Id="rId3" Type="http://schemas.openxmlformats.org/officeDocument/2006/relationships/hyperlink" Target="https://www.baeldung.com/cs/common-data-structures" TargetMode="External"/><Relationship Id="rId2" Type="http://schemas.openxmlformats.org/officeDocument/2006/relationships/hyperlink" Target="https://www.baeldung.com/cs/graphs" TargetMode="External"/><Relationship Id="rId1" Type="http://schemas.openxmlformats.org/officeDocument/2006/relationships/hyperlink" Target="https://www.baeldung.com/java-in-memory-databases"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6.xml"/><Relationship Id="rId1" Type="http://schemas.openxmlformats.org/officeDocument/2006/relationships/image" Target="../media/image13.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4" Type="http://schemas.openxmlformats.org/officeDocument/2006/relationships/notesSlide" Target="../notesSlides/notesSlide72.xml"/><Relationship Id="rId3" Type="http://schemas.openxmlformats.org/officeDocument/2006/relationships/slideLayout" Target="../slideLayouts/slideLayout17.xml"/><Relationship Id="rId2" Type="http://schemas.openxmlformats.org/officeDocument/2006/relationships/image" Target="../media/image15.png"/><Relationship Id="rId1" Type="http://schemas.openxmlformats.org/officeDocument/2006/relationships/image" Target="../media/image14.png"/></Relationships>
</file>

<file path=ppt/slides/_rels/slide73.xml.rels><?xml version="1.0" encoding="UTF-8" standalone="yes"?>
<Relationships xmlns="http://schemas.openxmlformats.org/package/2006/relationships"><Relationship Id="rId4" Type="http://schemas.openxmlformats.org/officeDocument/2006/relationships/notesSlide" Target="../notesSlides/notesSlide73.xml"/><Relationship Id="rId3" Type="http://schemas.openxmlformats.org/officeDocument/2006/relationships/slideLayout" Target="../slideLayouts/slideLayout15.xml"/><Relationship Id="rId2" Type="http://schemas.openxmlformats.org/officeDocument/2006/relationships/image" Target="../media/image17.png"/><Relationship Id="rId1" Type="http://schemas.openxmlformats.org/officeDocument/2006/relationships/image" Target="../media/image16.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4" Type="http://schemas.openxmlformats.org/officeDocument/2006/relationships/notesSlide" Target="../notesSlides/notesSlide75.xml"/><Relationship Id="rId3" Type="http://schemas.openxmlformats.org/officeDocument/2006/relationships/slideLayout" Target="../slideLayouts/slideLayout14.xml"/><Relationship Id="rId2" Type="http://schemas.openxmlformats.org/officeDocument/2006/relationships/image" Target="../media/image19.png"/><Relationship Id="rId1" Type="http://schemas.openxmlformats.org/officeDocument/2006/relationships/image" Target="../media/image18.png"/></Relationships>
</file>

<file path=ppt/slides/_rels/slide76.xml.rels><?xml version="1.0" encoding="UTF-8" standalone="yes"?>
<Relationships xmlns="http://schemas.openxmlformats.org/package/2006/relationships"><Relationship Id="rId5" Type="http://schemas.openxmlformats.org/officeDocument/2006/relationships/notesSlide" Target="../notesSlides/notesSlide76.xml"/><Relationship Id="rId4" Type="http://schemas.openxmlformats.org/officeDocument/2006/relationships/slideLayout" Target="../slideLayouts/slideLayout14.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8.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15.xml"/><Relationship Id="rId1" Type="http://schemas.openxmlformats.org/officeDocument/2006/relationships/image" Target="../media/image22.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15.xml"/><Relationship Id="rId1"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8" Type="http://schemas.openxmlformats.org/officeDocument/2006/relationships/notesSlide" Target="../notesSlides/notesSlide80.xml"/><Relationship Id="rId7" Type="http://schemas.openxmlformats.org/officeDocument/2006/relationships/slideLayout" Target="../slideLayouts/slideLayout1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15.xml"/><Relationship Id="rId1" Type="http://schemas.openxmlformats.org/officeDocument/2006/relationships/image" Target="../media/image29.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sp>
        <p:nvSpPr>
          <p:cNvPr id="103" name="Google Shape;103;p20"/>
          <p:cNvSpPr txBox="1"/>
          <p:nvPr>
            <p:ph type="ctrTitle"/>
          </p:nvPr>
        </p:nvSpPr>
        <p:spPr>
          <a:xfrm>
            <a:off x="311700" y="744575"/>
            <a:ext cx="8832300" cy="2052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4200"/>
              <a:t>Design and  Analysis of Algorithms</a:t>
            </a:r>
            <a:endParaRPr sz="4200"/>
          </a:p>
        </p:txBody>
      </p:sp>
      <p:sp>
        <p:nvSpPr>
          <p:cNvPr id="104" name="Google Shape;104;p20"/>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solidFill>
                  <a:schemeClr val="dk1"/>
                </a:solidFill>
              </a:rPr>
              <a:t>F</a:t>
            </a:r>
            <a:r>
              <a:rPr lang="en-GB">
                <a:solidFill>
                  <a:schemeClr val="dk1"/>
                </a:solidFill>
              </a:rPr>
              <a:t>.Y.MCA SEM II AY 2024-25</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a:t>Asymptotic</a:t>
            </a:r>
            <a:r>
              <a:rPr lang="en-GB"/>
              <a:t> Notation</a:t>
            </a:r>
            <a:endParaRPr lang="en-GB"/>
          </a:p>
        </p:txBody>
      </p:sp>
      <p:sp>
        <p:nvSpPr>
          <p:cNvPr id="162" name="Google Shape;162;p29"/>
          <p:cNvSpPr txBox="1"/>
          <p:nvPr>
            <p:ph type="body" idx="1"/>
          </p:nvPr>
        </p:nvSpPr>
        <p:spPr>
          <a:xfrm>
            <a:off x="506925" y="1056925"/>
            <a:ext cx="8436300" cy="3949200"/>
          </a:xfrm>
          <a:prstGeom prst="rect">
            <a:avLst/>
          </a:prstGeom>
        </p:spPr>
        <p:txBody>
          <a:bodyPr spcFirstLastPara="1" wrap="square" lIns="68575" tIns="34275" rIns="68575" bIns="34275" anchor="t" anchorCtr="0">
            <a:normAutofit fontScale="25000" lnSpcReduction="20000"/>
          </a:bodyPr>
          <a:lstStyle/>
          <a:p>
            <a:pPr marL="0" lvl="0" indent="0" algn="l" rtl="0">
              <a:spcBef>
                <a:spcPts val="800"/>
              </a:spcBef>
              <a:spcAft>
                <a:spcPts val="0"/>
              </a:spcAft>
              <a:buNone/>
            </a:pPr>
            <a:endParaRPr sz="6400">
              <a:solidFill>
                <a:schemeClr val="dk1"/>
              </a:solidFill>
            </a:endParaRPr>
          </a:p>
          <a:p>
            <a:pPr marL="0" lvl="0" indent="0" algn="just" rtl="0">
              <a:spcBef>
                <a:spcPts val="1200"/>
              </a:spcBef>
              <a:spcAft>
                <a:spcPts val="0"/>
              </a:spcAft>
              <a:buNone/>
            </a:pPr>
            <a:r>
              <a:rPr lang="en-GB" sz="6400">
                <a:solidFill>
                  <a:schemeClr val="dk1"/>
                </a:solidFill>
              </a:rPr>
              <a:t>1.</a:t>
            </a:r>
            <a:r>
              <a:rPr lang="en-GB" sz="6400">
                <a:solidFill>
                  <a:schemeClr val="dk1"/>
                </a:solidFill>
              </a:rPr>
              <a:t>It is </a:t>
            </a:r>
            <a:r>
              <a:rPr lang="en-GB" sz="6400">
                <a:solidFill>
                  <a:schemeClr val="dk1"/>
                </a:solidFill>
              </a:rPr>
              <a:t>mathematical</a:t>
            </a:r>
            <a:r>
              <a:rPr lang="en-GB" sz="6400">
                <a:solidFill>
                  <a:schemeClr val="dk1"/>
                </a:solidFill>
              </a:rPr>
              <a:t> notation that describes how long an algorithm takes to run a given </a:t>
            </a:r>
            <a:endParaRPr sz="6400">
              <a:solidFill>
                <a:schemeClr val="dk1"/>
              </a:solidFill>
            </a:endParaRPr>
          </a:p>
          <a:p>
            <a:pPr marL="0" lvl="0" indent="0" algn="just" rtl="0">
              <a:spcBef>
                <a:spcPts val="1200"/>
              </a:spcBef>
              <a:spcAft>
                <a:spcPts val="0"/>
              </a:spcAft>
              <a:buNone/>
            </a:pPr>
            <a:r>
              <a:rPr lang="en-GB" sz="6400">
                <a:solidFill>
                  <a:schemeClr val="dk1"/>
                </a:solidFill>
              </a:rPr>
              <a:t>   input.</a:t>
            </a:r>
            <a:endParaRPr sz="6400">
              <a:solidFill>
                <a:schemeClr val="dk1"/>
              </a:solidFill>
            </a:endParaRPr>
          </a:p>
          <a:p>
            <a:pPr marL="0" lvl="0" indent="0" algn="just" rtl="0">
              <a:spcBef>
                <a:spcPts val="1200"/>
              </a:spcBef>
              <a:spcAft>
                <a:spcPts val="0"/>
              </a:spcAft>
              <a:buNone/>
            </a:pPr>
            <a:r>
              <a:rPr lang="en-GB" sz="6400">
                <a:solidFill>
                  <a:schemeClr val="dk1"/>
                </a:solidFill>
              </a:rPr>
              <a:t>2.T</a:t>
            </a:r>
            <a:r>
              <a:rPr lang="en-GB" sz="6400">
                <a:solidFill>
                  <a:schemeClr val="dk1"/>
                </a:solidFill>
              </a:rPr>
              <a:t>o describe how long it will take an algorithm (a step-by-step process) to solve a problem </a:t>
            </a:r>
            <a:endParaRPr sz="6400">
              <a:solidFill>
                <a:schemeClr val="dk1"/>
              </a:solidFill>
            </a:endParaRPr>
          </a:p>
          <a:p>
            <a:pPr marL="0" lvl="0" indent="0" algn="just" rtl="0">
              <a:spcBef>
                <a:spcPts val="1200"/>
              </a:spcBef>
              <a:spcAft>
                <a:spcPts val="0"/>
              </a:spcAft>
              <a:buNone/>
            </a:pPr>
            <a:r>
              <a:rPr lang="en-GB" sz="6400">
                <a:solidFill>
                  <a:schemeClr val="dk1"/>
                </a:solidFill>
              </a:rPr>
              <a:t>   as the size of the input increases. Big O notation helps us do that in a general way,</a:t>
            </a:r>
            <a:endParaRPr sz="6400">
              <a:solidFill>
                <a:schemeClr val="dk1"/>
              </a:solidFill>
            </a:endParaRPr>
          </a:p>
          <a:p>
            <a:pPr marL="0" lvl="0" indent="0" algn="just" rtl="0">
              <a:spcBef>
                <a:spcPts val="1200"/>
              </a:spcBef>
              <a:spcAft>
                <a:spcPts val="0"/>
              </a:spcAft>
              <a:buNone/>
            </a:pPr>
            <a:r>
              <a:rPr lang="en-GB" sz="6400">
                <a:solidFill>
                  <a:schemeClr val="dk1"/>
                </a:solidFill>
              </a:rPr>
              <a:t>   without needing to know the exact time it will take. We care more about how the time or</a:t>
            </a:r>
            <a:endParaRPr sz="6400">
              <a:solidFill>
                <a:schemeClr val="dk1"/>
              </a:solidFill>
            </a:endParaRPr>
          </a:p>
          <a:p>
            <a:pPr marL="0" lvl="0" indent="0" algn="just" rtl="0">
              <a:spcBef>
                <a:spcPts val="1200"/>
              </a:spcBef>
              <a:spcAft>
                <a:spcPts val="0"/>
              </a:spcAft>
              <a:buNone/>
            </a:pPr>
            <a:r>
              <a:rPr lang="en-GB" sz="6400">
                <a:solidFill>
                  <a:schemeClr val="dk1"/>
                </a:solidFill>
              </a:rPr>
              <a:t>   space grows as the input gets bigger.</a:t>
            </a:r>
            <a:endParaRPr sz="6400">
              <a:solidFill>
                <a:schemeClr val="dk1"/>
              </a:solidFill>
            </a:endParaRPr>
          </a:p>
          <a:p>
            <a:pPr marL="0" lvl="0" indent="0" algn="just" rtl="0">
              <a:spcBef>
                <a:spcPts val="1200"/>
              </a:spcBef>
              <a:spcAft>
                <a:spcPts val="0"/>
              </a:spcAft>
              <a:buNone/>
            </a:pPr>
            <a:r>
              <a:rPr lang="en-GB" sz="6400">
                <a:solidFill>
                  <a:schemeClr val="dk1"/>
                </a:solidFill>
              </a:rPr>
              <a:t>3. Imagine you're hosting a party, and the task is to greet every guest at the door.</a:t>
            </a:r>
            <a:endParaRPr sz="6400">
              <a:solidFill>
                <a:schemeClr val="dk1"/>
              </a:solidFill>
            </a:endParaRPr>
          </a:p>
          <a:p>
            <a:pPr marL="457200" lvl="0" indent="-330200" algn="l" rtl="0">
              <a:lnSpc>
                <a:spcPct val="115000"/>
              </a:lnSpc>
              <a:spcBef>
                <a:spcPts val="1200"/>
              </a:spcBef>
              <a:spcAft>
                <a:spcPts val="0"/>
              </a:spcAft>
              <a:buSzPct val="100000"/>
              <a:buChar char="●"/>
            </a:pPr>
            <a:r>
              <a:rPr lang="en-GB" sz="6400">
                <a:solidFill>
                  <a:schemeClr val="dk1"/>
                </a:solidFill>
              </a:rPr>
              <a:t>If the number of guests increases, how much  time you spend greeting them ?</a:t>
            </a:r>
            <a:endParaRPr sz="6400">
              <a:solidFill>
                <a:schemeClr val="dk1"/>
              </a:solidFill>
            </a:endParaRPr>
          </a:p>
          <a:p>
            <a:pPr marL="457200" lvl="0" indent="0" algn="l" rtl="0">
              <a:lnSpc>
                <a:spcPct val="115000"/>
              </a:lnSpc>
              <a:spcBef>
                <a:spcPts val="1200"/>
              </a:spcBef>
              <a:spcAft>
                <a:spcPts val="0"/>
              </a:spcAft>
              <a:buNone/>
            </a:pPr>
            <a:endParaRPr sz="6400">
              <a:solidFill>
                <a:schemeClr val="dk1"/>
              </a:solidFill>
            </a:endParaRPr>
          </a:p>
          <a:p>
            <a:pPr marL="457200" lvl="0" indent="-330200" algn="l" rtl="0">
              <a:lnSpc>
                <a:spcPct val="115000"/>
              </a:lnSpc>
              <a:spcBef>
                <a:spcPts val="1200"/>
              </a:spcBef>
              <a:spcAft>
                <a:spcPts val="0"/>
              </a:spcAft>
              <a:buSzPct val="100000"/>
              <a:buChar char="●"/>
            </a:pPr>
            <a:r>
              <a:rPr lang="en-GB" sz="6400" b="1">
                <a:solidFill>
                  <a:schemeClr val="dk1"/>
                </a:solidFill>
              </a:rPr>
              <a:t>"As the number of guests increases, I’ll need more time—but exactly </a:t>
            </a:r>
            <a:r>
              <a:rPr lang="en-GB" sz="6400" b="1" i="1">
                <a:solidFill>
                  <a:schemeClr val="dk1"/>
                </a:solidFill>
              </a:rPr>
              <a:t>how much</a:t>
            </a:r>
            <a:r>
              <a:rPr lang="en-GB" sz="6400" b="1">
                <a:solidFill>
                  <a:schemeClr val="dk1"/>
                </a:solidFill>
              </a:rPr>
              <a:t> more time?"</a:t>
            </a:r>
            <a:endParaRPr sz="6400" b="1">
              <a:solidFill>
                <a:schemeClr val="dk1"/>
              </a:solidFill>
            </a:endParaRPr>
          </a:p>
          <a:p>
            <a:pPr marL="457200" lvl="0" indent="0" algn="l" rtl="0">
              <a:lnSpc>
                <a:spcPct val="115000"/>
              </a:lnSpc>
              <a:spcBef>
                <a:spcPts val="1200"/>
              </a:spcBef>
              <a:spcAft>
                <a:spcPts val="0"/>
              </a:spcAft>
              <a:buNone/>
            </a:pPr>
            <a:endParaRPr sz="6400" b="1">
              <a:solidFill>
                <a:schemeClr val="dk1"/>
              </a:solidFill>
            </a:endParaRPr>
          </a:p>
          <a:p>
            <a:pPr marL="0" lvl="0" indent="0" algn="just" rtl="0">
              <a:spcBef>
                <a:spcPts val="1200"/>
              </a:spcBef>
              <a:spcAft>
                <a:spcPts val="0"/>
              </a:spcAft>
              <a:buNone/>
            </a:pPr>
            <a:endParaRPr sz="5600">
              <a:solidFill>
                <a:schemeClr val="dk1"/>
              </a:solidFill>
            </a:endParaRPr>
          </a:p>
          <a:p>
            <a:pPr marL="0" lvl="0" indent="0" algn="just" rtl="0">
              <a:spcBef>
                <a:spcPts val="1200"/>
              </a:spcBef>
              <a:spcAft>
                <a:spcPts val="0"/>
              </a:spcAft>
              <a:buNone/>
            </a:pPr>
            <a:endParaRPr sz="5600">
              <a:solidFill>
                <a:schemeClr val="dk1"/>
              </a:solidFill>
            </a:endParaRPr>
          </a:p>
          <a:p>
            <a:pPr marL="0" lvl="0" indent="0" algn="l" rtl="0">
              <a:spcBef>
                <a:spcPts val="1200"/>
              </a:spcBef>
              <a:spcAft>
                <a:spcPts val="0"/>
              </a:spcAft>
              <a:buNone/>
            </a:pPr>
            <a:endParaRPr sz="1100">
              <a:solidFill>
                <a:schemeClr val="dk1"/>
              </a:solidFill>
            </a:endParaRPr>
          </a:p>
          <a:p>
            <a:pPr marL="0" lvl="0" indent="0" algn="l" rtl="0">
              <a:spcBef>
                <a:spcPts val="1200"/>
              </a:spcBef>
              <a:spcAft>
                <a:spcPts val="1200"/>
              </a:spcAft>
              <a:buNone/>
            </a:pPr>
            <a:endParaRPr sz="12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628650" y="2"/>
            <a:ext cx="7886700" cy="755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a:t>Asymptotic Notation</a:t>
            </a:r>
            <a:endParaRPr lang="en-GB"/>
          </a:p>
        </p:txBody>
      </p:sp>
      <p:sp>
        <p:nvSpPr>
          <p:cNvPr id="168" name="Google Shape;168;p30"/>
          <p:cNvSpPr txBox="1"/>
          <p:nvPr>
            <p:ph type="body" idx="1"/>
          </p:nvPr>
        </p:nvSpPr>
        <p:spPr>
          <a:xfrm>
            <a:off x="506925" y="755700"/>
            <a:ext cx="8382300" cy="4304400"/>
          </a:xfrm>
          <a:prstGeom prst="rect">
            <a:avLst/>
          </a:prstGeom>
        </p:spPr>
        <p:txBody>
          <a:bodyPr spcFirstLastPara="1" wrap="square" lIns="68575" tIns="34275" rIns="68575" bIns="34275" anchor="t" anchorCtr="0">
            <a:normAutofit fontScale="25000" lnSpcReduction="10000"/>
          </a:bodyPr>
          <a:lstStyle/>
          <a:p>
            <a:pPr marL="0" lvl="0" indent="0" algn="l" rtl="0">
              <a:spcBef>
                <a:spcPts val="800"/>
              </a:spcBef>
              <a:spcAft>
                <a:spcPts val="0"/>
              </a:spcAft>
              <a:buNone/>
            </a:pPr>
            <a:r>
              <a:rPr lang="en-GB" sz="6400" b="1">
                <a:solidFill>
                  <a:schemeClr val="dk1"/>
                </a:solidFill>
              </a:rPr>
              <a:t>Big O (O-notation): Worst-case performance</a:t>
            </a:r>
            <a:endParaRPr sz="6400" b="1">
              <a:solidFill>
                <a:schemeClr val="dk1"/>
              </a:solidFill>
            </a:endParaRPr>
          </a:p>
          <a:p>
            <a:pPr marL="457200" lvl="0" indent="-330200" algn="l" rtl="0">
              <a:spcBef>
                <a:spcPts val="1200"/>
              </a:spcBef>
              <a:spcAft>
                <a:spcPts val="0"/>
              </a:spcAft>
              <a:buClr>
                <a:schemeClr val="dk1"/>
              </a:buClr>
              <a:buSzPct val="100000"/>
              <a:buChar char="●"/>
            </a:pPr>
            <a:r>
              <a:rPr lang="en-GB" sz="6400">
                <a:solidFill>
                  <a:schemeClr val="dk1"/>
                </a:solidFill>
              </a:rPr>
              <a:t>Big O describes the upper bound of an algorithm's running time or space requirements in the worst-case scenario.</a:t>
            </a:r>
            <a:endParaRPr sz="6400">
              <a:solidFill>
                <a:schemeClr val="dk1"/>
              </a:solidFill>
            </a:endParaRPr>
          </a:p>
          <a:p>
            <a:pPr marL="457200" lvl="0" indent="-330200" algn="l" rtl="0">
              <a:spcBef>
                <a:spcPts val="0"/>
              </a:spcBef>
              <a:spcAft>
                <a:spcPts val="0"/>
              </a:spcAft>
              <a:buClr>
                <a:schemeClr val="dk1"/>
              </a:buClr>
              <a:buSzPct val="100000"/>
              <a:buChar char="●"/>
            </a:pPr>
            <a:r>
              <a:rPr lang="en-GB" sz="6400">
                <a:solidFill>
                  <a:schemeClr val="dk1"/>
                </a:solidFill>
              </a:rPr>
              <a:t>It tells you how the time or space grows as the input size increases, but only in the worst case.</a:t>
            </a:r>
            <a:endParaRPr sz="6400">
              <a:solidFill>
                <a:schemeClr val="dk1"/>
              </a:solidFill>
            </a:endParaRPr>
          </a:p>
          <a:p>
            <a:pPr marL="0" lvl="0" indent="0" algn="l" rtl="0">
              <a:lnSpc>
                <a:spcPct val="115000"/>
              </a:lnSpc>
              <a:spcBef>
                <a:spcPts val="1400"/>
              </a:spcBef>
              <a:spcAft>
                <a:spcPts val="0"/>
              </a:spcAft>
              <a:buNone/>
            </a:pPr>
            <a:r>
              <a:rPr lang="en-GB" sz="6400" b="1">
                <a:solidFill>
                  <a:schemeClr val="dk1"/>
                </a:solidFill>
              </a:rPr>
              <a:t>Big Omega (Ω-notation): Best-case performance</a:t>
            </a:r>
            <a:endParaRPr sz="6400" b="1">
              <a:solidFill>
                <a:schemeClr val="dk1"/>
              </a:solidFill>
            </a:endParaRPr>
          </a:p>
          <a:p>
            <a:pPr marL="457200" lvl="0" indent="-330200" algn="l" rtl="0">
              <a:lnSpc>
                <a:spcPct val="115000"/>
              </a:lnSpc>
              <a:spcBef>
                <a:spcPts val="1200"/>
              </a:spcBef>
              <a:spcAft>
                <a:spcPts val="0"/>
              </a:spcAft>
              <a:buSzPct val="100000"/>
              <a:buChar char="●"/>
            </a:pPr>
            <a:r>
              <a:rPr lang="en-GB" sz="6400">
                <a:solidFill>
                  <a:schemeClr val="dk1"/>
                </a:solidFill>
              </a:rPr>
              <a:t>Big Omega describes the lower bound of an algorithm’s running time or space requirements in the best-case scenario.</a:t>
            </a:r>
            <a:endParaRPr sz="6400">
              <a:solidFill>
                <a:schemeClr val="dk1"/>
              </a:solidFill>
            </a:endParaRPr>
          </a:p>
          <a:p>
            <a:pPr marL="457200" lvl="0" indent="-330200" algn="l" rtl="0">
              <a:lnSpc>
                <a:spcPct val="115000"/>
              </a:lnSpc>
              <a:spcBef>
                <a:spcPts val="0"/>
              </a:spcBef>
              <a:spcAft>
                <a:spcPts val="0"/>
              </a:spcAft>
              <a:buSzPct val="100000"/>
              <a:buChar char="●"/>
            </a:pPr>
            <a:r>
              <a:rPr lang="en-GB" sz="6400">
                <a:solidFill>
                  <a:schemeClr val="dk1"/>
                </a:solidFill>
              </a:rPr>
              <a:t>It tells you the minimum amount of time or space the algorithm will need for any input of size n.</a:t>
            </a:r>
            <a:endParaRPr sz="6400">
              <a:solidFill>
                <a:schemeClr val="dk1"/>
              </a:solidFill>
            </a:endParaRPr>
          </a:p>
          <a:p>
            <a:pPr marL="0" lvl="0" indent="0" algn="l" rtl="0">
              <a:lnSpc>
                <a:spcPct val="115000"/>
              </a:lnSpc>
              <a:spcBef>
                <a:spcPts val="1400"/>
              </a:spcBef>
              <a:spcAft>
                <a:spcPts val="0"/>
              </a:spcAft>
              <a:buNone/>
            </a:pPr>
            <a:r>
              <a:rPr lang="en-GB" sz="6400" b="1">
                <a:solidFill>
                  <a:schemeClr val="dk1"/>
                </a:solidFill>
              </a:rPr>
              <a:t>Big Theta (Θ-notation): Tight bound (Exact)</a:t>
            </a:r>
            <a:endParaRPr sz="6400" b="1">
              <a:solidFill>
                <a:schemeClr val="dk1"/>
              </a:solidFill>
            </a:endParaRPr>
          </a:p>
          <a:p>
            <a:pPr marL="457200" lvl="0" indent="-330200" algn="l" rtl="0">
              <a:lnSpc>
                <a:spcPct val="115000"/>
              </a:lnSpc>
              <a:spcBef>
                <a:spcPts val="1200"/>
              </a:spcBef>
              <a:spcAft>
                <a:spcPts val="0"/>
              </a:spcAft>
              <a:buSzPct val="100000"/>
              <a:buChar char="●"/>
            </a:pPr>
            <a:r>
              <a:rPr lang="en-GB" sz="6400">
                <a:solidFill>
                  <a:schemeClr val="dk1"/>
                </a:solidFill>
              </a:rPr>
              <a:t>Big Theta describes the exact or tight bound of an algorithm’s performance. It tells you both the upper and lower bounds for the algorithm’s running time or space usage.</a:t>
            </a:r>
            <a:endParaRPr sz="6400">
              <a:solidFill>
                <a:schemeClr val="dk1"/>
              </a:solidFill>
            </a:endParaRPr>
          </a:p>
          <a:p>
            <a:pPr marL="0" lvl="0" indent="0" algn="l" rtl="0">
              <a:spcBef>
                <a:spcPts val="1200"/>
              </a:spcBef>
              <a:spcAft>
                <a:spcPts val="0"/>
              </a:spcAft>
              <a:buNone/>
            </a:pPr>
            <a:endParaRPr sz="1100">
              <a:solidFill>
                <a:schemeClr val="dk1"/>
              </a:solidFill>
            </a:endParaRPr>
          </a:p>
          <a:p>
            <a:pPr marL="0" lvl="0" indent="0" algn="l" rtl="0">
              <a:spcBef>
                <a:spcPts val="1200"/>
              </a:spcBef>
              <a:spcAft>
                <a:spcPts val="1200"/>
              </a:spcAft>
              <a:buNone/>
            </a:pPr>
            <a:endParaRPr sz="12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628650" y="273847"/>
            <a:ext cx="7886700" cy="4926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a:t>Big-O Notation (O-notation)</a:t>
            </a:r>
            <a:endParaRPr lang="en-GB"/>
          </a:p>
        </p:txBody>
      </p:sp>
      <p:sp>
        <p:nvSpPr>
          <p:cNvPr id="174" name="Google Shape;174;p31"/>
          <p:cNvSpPr txBox="1"/>
          <p:nvPr>
            <p:ph type="body" idx="1"/>
          </p:nvPr>
        </p:nvSpPr>
        <p:spPr>
          <a:xfrm>
            <a:off x="628650" y="841700"/>
            <a:ext cx="8185500" cy="41046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GB" sz="1400">
                <a:solidFill>
                  <a:schemeClr val="dk1"/>
                </a:solidFill>
              </a:rPr>
              <a:t>O</a:t>
            </a:r>
            <a:r>
              <a:rPr lang="en-GB" sz="1600">
                <a:solidFill>
                  <a:schemeClr val="dk1"/>
                </a:solidFill>
              </a:rPr>
              <a:t>-notation - </a:t>
            </a:r>
            <a:r>
              <a:rPr lang="en-GB" sz="1600" b="1">
                <a:solidFill>
                  <a:schemeClr val="dk1"/>
                </a:solidFill>
              </a:rPr>
              <a:t>This is a way to describe how fast the function grows.</a:t>
            </a:r>
            <a:endParaRPr sz="1600" b="1">
              <a:solidFill>
                <a:schemeClr val="dk1"/>
              </a:solidFill>
            </a:endParaRPr>
          </a:p>
          <a:p>
            <a:pPr marL="0" lvl="0" indent="0" algn="l" rtl="0">
              <a:lnSpc>
                <a:spcPct val="115000"/>
              </a:lnSpc>
              <a:spcBef>
                <a:spcPts val="1200"/>
              </a:spcBef>
              <a:spcAft>
                <a:spcPts val="0"/>
              </a:spcAft>
              <a:buNone/>
            </a:pPr>
            <a:r>
              <a:rPr lang="en-GB" sz="1600" b="1">
                <a:solidFill>
                  <a:schemeClr val="dk1"/>
                </a:solidFill>
              </a:rPr>
              <a:t>1.O(1): Constant Time</a:t>
            </a:r>
            <a:endParaRPr sz="1600" b="1">
              <a:solidFill>
                <a:schemeClr val="dk1"/>
              </a:solidFill>
            </a:endParaRPr>
          </a:p>
          <a:p>
            <a:pPr marL="0" lvl="0" indent="0" algn="l" rtl="0">
              <a:lnSpc>
                <a:spcPct val="115000"/>
              </a:lnSpc>
              <a:spcBef>
                <a:spcPts val="1200"/>
              </a:spcBef>
              <a:spcAft>
                <a:spcPts val="0"/>
              </a:spcAft>
              <a:buNone/>
            </a:pPr>
            <a:r>
              <a:rPr lang="en-GB" sz="1600">
                <a:solidFill>
                  <a:schemeClr val="dk1"/>
                </a:solidFill>
              </a:rPr>
              <a:t>The running time doesn’t change with the input size.</a:t>
            </a:r>
            <a:endParaRPr sz="1600" b="1">
              <a:solidFill>
                <a:schemeClr val="dk1"/>
              </a:solidFill>
            </a:endParaRPr>
          </a:p>
          <a:p>
            <a:pPr marL="457200" lvl="0" indent="-330200" algn="l" rtl="0">
              <a:lnSpc>
                <a:spcPct val="115000"/>
              </a:lnSpc>
              <a:spcBef>
                <a:spcPts val="1200"/>
              </a:spcBef>
              <a:spcAft>
                <a:spcPts val="0"/>
              </a:spcAft>
              <a:buSzPts val="1600"/>
              <a:buChar char="●"/>
            </a:pPr>
            <a:r>
              <a:rPr lang="en-GB" sz="1600">
                <a:solidFill>
                  <a:schemeClr val="dk1"/>
                </a:solidFill>
              </a:rPr>
              <a:t> Suppose you have many guest to attend for a party.</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GB" sz="1600">
                <a:solidFill>
                  <a:schemeClr val="dk1"/>
                </a:solidFill>
              </a:rPr>
              <a:t>Checking if the first guest is wearing a red shirt. Whether you have 1 guest or 100 guests, it’s still just 1 action.</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GB" sz="1600" b="1">
                <a:solidFill>
                  <a:schemeClr val="dk1"/>
                </a:solidFill>
              </a:rPr>
              <a:t>Example:</a:t>
            </a:r>
            <a:r>
              <a:rPr lang="en-GB" sz="1600">
                <a:solidFill>
                  <a:schemeClr val="dk1"/>
                </a:solidFill>
              </a:rPr>
              <a:t> Checking if a number is even or odd</a:t>
            </a:r>
            <a:endParaRPr sz="1600">
              <a:solidFill>
                <a:schemeClr val="dk1"/>
              </a:solidFill>
            </a:endParaRPr>
          </a:p>
          <a:p>
            <a:pPr marL="457200" lvl="0" indent="-330200" algn="l" rtl="0">
              <a:lnSpc>
                <a:spcPct val="115000"/>
              </a:lnSpc>
              <a:spcBef>
                <a:spcPts val="1200"/>
              </a:spcBef>
              <a:spcAft>
                <a:spcPts val="0"/>
              </a:spcAft>
              <a:buSzPts val="1600"/>
              <a:buChar char="●"/>
            </a:pPr>
            <a:r>
              <a:rPr lang="en-GB" sz="1600" b="1">
                <a:solidFill>
                  <a:schemeClr val="dk1"/>
                </a:solidFill>
              </a:rPr>
              <a:t>O(1)</a:t>
            </a:r>
            <a:r>
              <a:rPr lang="en-GB" sz="1600">
                <a:solidFill>
                  <a:schemeClr val="dk1"/>
                </a:solidFill>
              </a:rPr>
              <a:t> </a:t>
            </a:r>
            <a:r>
              <a:rPr lang="en-GB" sz="1600" b="1">
                <a:solidFill>
                  <a:schemeClr val="dk1"/>
                </a:solidFill>
              </a:rPr>
              <a:t>means no matter how big the input is, the algorithm takes the same amount of time.</a:t>
            </a:r>
            <a:endParaRPr sz="1600" b="1">
              <a:solidFill>
                <a:schemeClr val="dk1"/>
              </a:solidFill>
            </a:endParaRPr>
          </a:p>
          <a:p>
            <a:pPr marL="0" lvl="0" indent="0" algn="l" rtl="0">
              <a:lnSpc>
                <a:spcPct val="115000"/>
              </a:lnSpc>
              <a:spcBef>
                <a:spcPts val="1200"/>
              </a:spcBef>
              <a:spcAft>
                <a:spcPts val="0"/>
              </a:spcAft>
              <a:buNone/>
            </a:pPr>
            <a:endParaRPr sz="1400">
              <a:solidFill>
                <a:schemeClr val="dk1"/>
              </a:solidFill>
            </a:endParaRPr>
          </a:p>
          <a:p>
            <a:pPr marL="0" lvl="0" indent="0" algn="l" rtl="0">
              <a:lnSpc>
                <a:spcPct val="115000"/>
              </a:lnSpc>
              <a:spcBef>
                <a:spcPts val="1200"/>
              </a:spcBef>
              <a:spcAft>
                <a:spcPts val="0"/>
              </a:spcAft>
              <a:buNone/>
            </a:pPr>
            <a:endParaRPr sz="1000" b="1">
              <a:solidFill>
                <a:schemeClr val="dk1"/>
              </a:solidFill>
            </a:endParaRPr>
          </a:p>
          <a:p>
            <a:pPr marL="0" lvl="0" indent="0" algn="l" rtl="0">
              <a:lnSpc>
                <a:spcPct val="115000"/>
              </a:lnSpc>
              <a:spcBef>
                <a:spcPts val="1200"/>
              </a:spcBef>
              <a:spcAft>
                <a:spcPts val="0"/>
              </a:spcAft>
              <a:buClr>
                <a:schemeClr val="dk1"/>
              </a:buClr>
              <a:buSzPts val="1100"/>
              <a:buFont typeface="Arial" panose="020B0604020202020204"/>
              <a:buNone/>
            </a:pPr>
            <a:endParaRPr sz="1000" b="1">
              <a:solidFill>
                <a:schemeClr val="dk1"/>
              </a:solidFill>
            </a:endParaRPr>
          </a:p>
          <a:p>
            <a:pPr marL="0" lvl="0" indent="0" algn="l" rtl="0">
              <a:lnSpc>
                <a:spcPct val="115000"/>
              </a:lnSpc>
              <a:spcBef>
                <a:spcPts val="1200"/>
              </a:spcBef>
              <a:spcAft>
                <a:spcPts val="0"/>
              </a:spcAft>
              <a:buNone/>
            </a:pPr>
            <a:endParaRPr sz="1000" b="1">
              <a:solidFill>
                <a:schemeClr val="dk1"/>
              </a:solidFill>
            </a:endParaRPr>
          </a:p>
          <a:p>
            <a:pPr marL="0" lvl="0" indent="0" algn="l" rtl="0">
              <a:lnSpc>
                <a:spcPct val="115000"/>
              </a:lnSpc>
              <a:spcBef>
                <a:spcPts val="1200"/>
              </a:spcBef>
              <a:spcAft>
                <a:spcPts val="0"/>
              </a:spcAft>
              <a:buNone/>
            </a:pPr>
            <a:endParaRPr sz="1000">
              <a:solidFill>
                <a:schemeClr val="dk1"/>
              </a:solidFill>
            </a:endParaRPr>
          </a:p>
          <a:p>
            <a:pPr marL="0" lvl="0" indent="0" algn="l" rtl="0">
              <a:spcBef>
                <a:spcPts val="1200"/>
              </a:spcBef>
              <a:spcAft>
                <a:spcPts val="1200"/>
              </a:spcAft>
              <a:buNone/>
            </a:p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628650" y="273847"/>
            <a:ext cx="7886700" cy="4926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a:t>Big-O Notation (O-notation)</a:t>
            </a:r>
            <a:endParaRPr lang="en-GB"/>
          </a:p>
        </p:txBody>
      </p:sp>
      <p:sp>
        <p:nvSpPr>
          <p:cNvPr id="180" name="Google Shape;180;p32"/>
          <p:cNvSpPr txBox="1"/>
          <p:nvPr>
            <p:ph type="body" idx="1"/>
          </p:nvPr>
        </p:nvSpPr>
        <p:spPr>
          <a:xfrm>
            <a:off x="628650" y="841700"/>
            <a:ext cx="8185500" cy="37878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endParaRPr sz="1400"/>
          </a:p>
          <a:p>
            <a:pPr marL="0" lvl="0" indent="0" algn="l" rtl="0">
              <a:lnSpc>
                <a:spcPct val="115000"/>
              </a:lnSpc>
              <a:spcBef>
                <a:spcPts val="1200"/>
              </a:spcBef>
              <a:spcAft>
                <a:spcPts val="0"/>
              </a:spcAft>
              <a:buClr>
                <a:schemeClr val="dk1"/>
              </a:buClr>
              <a:buSzPts val="1100"/>
              <a:buFont typeface="Arial" panose="020B0604020202020204"/>
              <a:buNone/>
            </a:pPr>
            <a:r>
              <a:rPr lang="en-GB" sz="1600" b="1">
                <a:solidFill>
                  <a:schemeClr val="dk1"/>
                </a:solidFill>
              </a:rPr>
              <a:t>2. O(n) - Linear Time</a:t>
            </a:r>
            <a:endParaRPr sz="1600" b="1">
              <a:solidFill>
                <a:schemeClr val="dk1"/>
              </a:solidFill>
            </a:endParaRPr>
          </a:p>
          <a:p>
            <a:pPr marL="457200" lvl="0" indent="-330200" algn="l" rtl="0">
              <a:lnSpc>
                <a:spcPct val="115000"/>
              </a:lnSpc>
              <a:spcBef>
                <a:spcPts val="1200"/>
              </a:spcBef>
              <a:spcAft>
                <a:spcPts val="0"/>
              </a:spcAft>
              <a:buSzPts val="1600"/>
              <a:buChar char="●"/>
            </a:pPr>
            <a:r>
              <a:rPr lang="en-GB" sz="1600">
                <a:solidFill>
                  <a:schemeClr val="dk1"/>
                </a:solidFill>
              </a:rPr>
              <a:t>The time increases in direct proportion to the number of guests. If you take 1 second to greet each guest, 100 guests will take 100 seconds.</a:t>
            </a:r>
            <a:endParaRPr sz="1600">
              <a:solidFill>
                <a:schemeClr val="dk1"/>
              </a:solidFill>
            </a:endParaRPr>
          </a:p>
          <a:p>
            <a:pPr marL="457200" lvl="0" indent="-330200" algn="l" rtl="0">
              <a:lnSpc>
                <a:spcPct val="115000"/>
              </a:lnSpc>
              <a:spcBef>
                <a:spcPts val="0"/>
              </a:spcBef>
              <a:spcAft>
                <a:spcPts val="0"/>
              </a:spcAft>
              <a:buSzPts val="1600"/>
              <a:buChar char="●"/>
            </a:pPr>
            <a:r>
              <a:rPr lang="en-GB" sz="1600">
                <a:solidFill>
                  <a:schemeClr val="dk1"/>
                </a:solidFill>
              </a:rPr>
              <a:t>Greeting each guest at the door one by one. The more guests, the longer it takes, but the time grows at a predictable rate.</a:t>
            </a:r>
            <a:endParaRPr sz="1600">
              <a:solidFill>
                <a:schemeClr val="dk1"/>
              </a:solidFill>
            </a:endParaRPr>
          </a:p>
          <a:p>
            <a:pPr marL="457200" lvl="0" indent="-330200" algn="l" rtl="0">
              <a:lnSpc>
                <a:spcPct val="115000"/>
              </a:lnSpc>
              <a:spcBef>
                <a:spcPts val="0"/>
              </a:spcBef>
              <a:spcAft>
                <a:spcPts val="0"/>
              </a:spcAft>
              <a:buSzPts val="1600"/>
              <a:buChar char="●"/>
            </a:pPr>
            <a:r>
              <a:rPr lang="en-GB" sz="1600">
                <a:solidFill>
                  <a:schemeClr val="dk1"/>
                </a:solidFill>
              </a:rPr>
              <a:t> </a:t>
            </a:r>
            <a:r>
              <a:rPr lang="en-GB" sz="1600" b="1">
                <a:solidFill>
                  <a:schemeClr val="dk1"/>
                </a:solidFill>
              </a:rPr>
              <a:t>O(n)</a:t>
            </a:r>
            <a:r>
              <a:rPr lang="en-GB" sz="1600">
                <a:solidFill>
                  <a:schemeClr val="dk1"/>
                </a:solidFill>
              </a:rPr>
              <a:t> means the time grows directly with the number of guests (n).</a:t>
            </a:r>
            <a:endParaRPr sz="1600">
              <a:solidFill>
                <a:schemeClr val="dk1"/>
              </a:solidFill>
            </a:endParaRPr>
          </a:p>
          <a:p>
            <a:pPr marL="457200" lvl="0" indent="-330200" algn="l" rtl="0">
              <a:lnSpc>
                <a:spcPct val="115000"/>
              </a:lnSpc>
              <a:spcBef>
                <a:spcPts val="0"/>
              </a:spcBef>
              <a:spcAft>
                <a:spcPts val="0"/>
              </a:spcAft>
              <a:buSzPts val="1600"/>
              <a:buChar char="●"/>
            </a:pPr>
            <a:r>
              <a:rPr lang="en-GB" sz="1600" b="1">
                <a:solidFill>
                  <a:schemeClr val="dk1"/>
                </a:solidFill>
              </a:rPr>
              <a:t>Example:</a:t>
            </a:r>
            <a:r>
              <a:rPr lang="en-GB" sz="1600">
                <a:solidFill>
                  <a:schemeClr val="dk1"/>
                </a:solidFill>
              </a:rPr>
              <a:t> Linear search in an unsorted list.</a:t>
            </a:r>
            <a:endParaRPr sz="1600">
              <a:solidFill>
                <a:schemeClr val="dk1"/>
              </a:solidFill>
            </a:endParaRPr>
          </a:p>
          <a:p>
            <a:pPr marL="0" lvl="0" indent="0" algn="l" rtl="0">
              <a:lnSpc>
                <a:spcPct val="115000"/>
              </a:lnSpc>
              <a:spcBef>
                <a:spcPts val="1200"/>
              </a:spcBef>
              <a:spcAft>
                <a:spcPts val="0"/>
              </a:spcAft>
              <a:buNone/>
            </a:pPr>
            <a:endParaRPr sz="1000" b="1">
              <a:solidFill>
                <a:schemeClr val="dk1"/>
              </a:solidFill>
            </a:endParaRPr>
          </a:p>
          <a:p>
            <a:pPr marL="0" lvl="0" indent="0" algn="l" rtl="0">
              <a:lnSpc>
                <a:spcPct val="115000"/>
              </a:lnSpc>
              <a:spcBef>
                <a:spcPts val="1200"/>
              </a:spcBef>
              <a:spcAft>
                <a:spcPts val="0"/>
              </a:spcAft>
              <a:buNone/>
            </a:pPr>
            <a:endParaRPr sz="1000" b="1">
              <a:solidFill>
                <a:schemeClr val="dk1"/>
              </a:solidFill>
            </a:endParaRPr>
          </a:p>
          <a:p>
            <a:pPr marL="0" lvl="0" indent="0" algn="l" rtl="0">
              <a:lnSpc>
                <a:spcPct val="115000"/>
              </a:lnSpc>
              <a:spcBef>
                <a:spcPts val="1200"/>
              </a:spcBef>
              <a:spcAft>
                <a:spcPts val="0"/>
              </a:spcAft>
              <a:buNone/>
            </a:pPr>
            <a:endParaRPr sz="1000">
              <a:solidFill>
                <a:schemeClr val="dk1"/>
              </a:solidFill>
            </a:endParaRPr>
          </a:p>
          <a:p>
            <a:pPr marL="0" lvl="0" indent="0" algn="l" rtl="0">
              <a:spcBef>
                <a:spcPts val="1200"/>
              </a:spcBef>
              <a:spcAft>
                <a:spcPts val="1200"/>
              </a:spcAft>
              <a:buNone/>
            </a:p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628650" y="273847"/>
            <a:ext cx="7886700" cy="4926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a:t>Big-O Notation (O-notation)</a:t>
            </a:r>
            <a:endParaRPr lang="en-GB"/>
          </a:p>
        </p:txBody>
      </p:sp>
      <p:sp>
        <p:nvSpPr>
          <p:cNvPr id="186" name="Google Shape;186;p33"/>
          <p:cNvSpPr txBox="1"/>
          <p:nvPr>
            <p:ph type="body" idx="1"/>
          </p:nvPr>
        </p:nvSpPr>
        <p:spPr>
          <a:xfrm>
            <a:off x="628650" y="841700"/>
            <a:ext cx="8185500" cy="4212000"/>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0"/>
              </a:spcAft>
              <a:buNone/>
            </a:pPr>
            <a:endParaRPr sz="1400">
              <a:solidFill>
                <a:schemeClr val="dk1"/>
              </a:solidFill>
            </a:endParaRPr>
          </a:p>
          <a:p>
            <a:pPr marL="0" lvl="0" indent="0" algn="l" rtl="0">
              <a:lnSpc>
                <a:spcPct val="115000"/>
              </a:lnSpc>
              <a:spcBef>
                <a:spcPts val="1200"/>
              </a:spcBef>
              <a:spcAft>
                <a:spcPts val="0"/>
              </a:spcAft>
              <a:buNone/>
            </a:pPr>
            <a:r>
              <a:rPr lang="en-GB" sz="1600" b="1">
                <a:solidFill>
                  <a:schemeClr val="dk1"/>
                </a:solidFill>
              </a:rPr>
              <a:t>3</a:t>
            </a:r>
            <a:r>
              <a:rPr lang="en-GB" sz="1600" b="1">
                <a:solidFill>
                  <a:schemeClr val="dk1"/>
                </a:solidFill>
              </a:rPr>
              <a:t>.O(log n): Logarithmic Time</a:t>
            </a:r>
            <a:br>
              <a:rPr lang="en-GB" sz="1600" b="1">
                <a:solidFill>
                  <a:schemeClr val="dk1"/>
                </a:solidFill>
              </a:rPr>
            </a:br>
            <a:r>
              <a:rPr lang="en-GB" sz="1600">
                <a:solidFill>
                  <a:schemeClr val="dk1"/>
                </a:solidFill>
              </a:rPr>
              <a:t>The running time increases slowly as input size grows.Efficient for large inputs.</a:t>
            </a:r>
            <a:endParaRPr sz="1600" b="1">
              <a:solidFill>
                <a:schemeClr val="dk1"/>
              </a:solidFill>
            </a:endParaRPr>
          </a:p>
          <a:p>
            <a:pPr marL="457200" lvl="0" indent="-330200" algn="l" rtl="0">
              <a:lnSpc>
                <a:spcPct val="115000"/>
              </a:lnSpc>
              <a:spcBef>
                <a:spcPts val="1200"/>
              </a:spcBef>
              <a:spcAft>
                <a:spcPts val="0"/>
              </a:spcAft>
              <a:buSzPts val="1600"/>
              <a:buChar char="●"/>
            </a:pPr>
            <a:r>
              <a:rPr lang="en-GB" sz="1600">
                <a:solidFill>
                  <a:schemeClr val="dk1"/>
                </a:solidFill>
              </a:rPr>
              <a:t>The time doesn’t grow linearly. Instead, as the number of guests increases, the time grows much slower. It’s like cutting the problem in half repeatedly.</a:t>
            </a:r>
            <a:endParaRPr sz="1600">
              <a:solidFill>
                <a:schemeClr val="dk1"/>
              </a:solidFill>
            </a:endParaRPr>
          </a:p>
          <a:p>
            <a:pPr marL="457200" lvl="0" indent="-330200" algn="l" rtl="0">
              <a:lnSpc>
                <a:spcPct val="115000"/>
              </a:lnSpc>
              <a:spcBef>
                <a:spcPts val="0"/>
              </a:spcBef>
              <a:spcAft>
                <a:spcPts val="0"/>
              </a:spcAft>
              <a:buSzPts val="1600"/>
              <a:buChar char="●"/>
            </a:pPr>
            <a:r>
              <a:rPr lang="en-GB" sz="1600">
                <a:solidFill>
                  <a:schemeClr val="dk1"/>
                </a:solidFill>
              </a:rPr>
              <a:t>Suppose you have a list of guests sorted by name, and you use a clever method (binary search) to find a specific guest. With each step, you can narrow down the list by half, so the time grows much slower.</a:t>
            </a:r>
            <a:endParaRPr sz="1600">
              <a:solidFill>
                <a:schemeClr val="dk1"/>
              </a:solidFill>
            </a:endParaRPr>
          </a:p>
          <a:p>
            <a:pPr marL="457200" lvl="0" indent="-330200" algn="l" rtl="0">
              <a:lnSpc>
                <a:spcPct val="115000"/>
              </a:lnSpc>
              <a:spcBef>
                <a:spcPts val="0"/>
              </a:spcBef>
              <a:spcAft>
                <a:spcPts val="0"/>
              </a:spcAft>
              <a:buSzPts val="1600"/>
              <a:buChar char="●"/>
            </a:pPr>
            <a:r>
              <a:rPr lang="en-GB" sz="1600" b="1">
                <a:solidFill>
                  <a:schemeClr val="dk1"/>
                </a:solidFill>
              </a:rPr>
              <a:t>O(log n)</a:t>
            </a:r>
            <a:r>
              <a:rPr lang="en-GB" sz="1600">
                <a:solidFill>
                  <a:schemeClr val="dk1"/>
                </a:solidFill>
              </a:rPr>
              <a:t> means that as the number of guests increases, the time grows very slowly. Doubling the number of guests doesn’t double the time—it increases just a little bit.</a:t>
            </a:r>
            <a:endParaRPr sz="1600">
              <a:solidFill>
                <a:schemeClr val="dk1"/>
              </a:solidFill>
            </a:endParaRPr>
          </a:p>
          <a:p>
            <a:pPr marL="457200" lvl="0" indent="-330200" algn="l" rtl="0">
              <a:lnSpc>
                <a:spcPct val="115000"/>
              </a:lnSpc>
              <a:spcBef>
                <a:spcPts val="0"/>
              </a:spcBef>
              <a:spcAft>
                <a:spcPts val="0"/>
              </a:spcAft>
              <a:buSzPts val="1600"/>
              <a:buChar char="●"/>
            </a:pPr>
            <a:r>
              <a:rPr lang="en-GB" sz="1600" b="1">
                <a:solidFill>
                  <a:schemeClr val="dk1"/>
                </a:solidFill>
              </a:rPr>
              <a:t>Example: </a:t>
            </a:r>
            <a:r>
              <a:rPr lang="en-GB" sz="1600">
                <a:solidFill>
                  <a:schemeClr val="dk1"/>
                </a:solidFill>
              </a:rPr>
              <a:t>Binary search in a sorted list.</a:t>
            </a:r>
            <a:endParaRPr sz="1600">
              <a:solidFill>
                <a:schemeClr val="dk1"/>
              </a:solidFill>
            </a:endParaRPr>
          </a:p>
          <a:p>
            <a:pPr marL="0" lvl="0" indent="0" algn="l" rtl="0">
              <a:lnSpc>
                <a:spcPct val="115000"/>
              </a:lnSpc>
              <a:spcBef>
                <a:spcPts val="1200"/>
              </a:spcBef>
              <a:spcAft>
                <a:spcPts val="0"/>
              </a:spcAft>
              <a:buNone/>
            </a:pPr>
            <a:endParaRPr sz="1400">
              <a:solidFill>
                <a:schemeClr val="dk1"/>
              </a:solidFill>
            </a:endParaRPr>
          </a:p>
          <a:p>
            <a:pPr marL="0" lvl="0" indent="0" algn="l" rtl="0">
              <a:lnSpc>
                <a:spcPct val="115000"/>
              </a:lnSpc>
              <a:spcBef>
                <a:spcPts val="1200"/>
              </a:spcBef>
              <a:spcAft>
                <a:spcPts val="0"/>
              </a:spcAft>
              <a:buNone/>
            </a:pPr>
            <a:endParaRPr sz="1400">
              <a:solidFill>
                <a:schemeClr val="dk1"/>
              </a:solidFill>
            </a:endParaRPr>
          </a:p>
          <a:p>
            <a:pPr marL="0" lvl="0" indent="0" algn="l" rtl="0">
              <a:lnSpc>
                <a:spcPct val="115000"/>
              </a:lnSpc>
              <a:spcBef>
                <a:spcPts val="1200"/>
              </a:spcBef>
              <a:spcAft>
                <a:spcPts val="0"/>
              </a:spcAft>
              <a:buNone/>
            </a:pPr>
            <a:endParaRPr sz="1000" b="1">
              <a:solidFill>
                <a:schemeClr val="dk1"/>
              </a:solidFill>
            </a:endParaRPr>
          </a:p>
          <a:p>
            <a:pPr marL="0" lvl="0" indent="0" algn="l" rtl="0">
              <a:lnSpc>
                <a:spcPct val="115000"/>
              </a:lnSpc>
              <a:spcBef>
                <a:spcPts val="1200"/>
              </a:spcBef>
              <a:spcAft>
                <a:spcPts val="0"/>
              </a:spcAft>
              <a:buNone/>
            </a:pPr>
            <a:endParaRPr sz="1000" b="1">
              <a:solidFill>
                <a:schemeClr val="dk1"/>
              </a:solidFill>
            </a:endParaRPr>
          </a:p>
          <a:p>
            <a:pPr marL="0" lvl="0" indent="0" algn="l" rtl="0">
              <a:lnSpc>
                <a:spcPct val="115000"/>
              </a:lnSpc>
              <a:spcBef>
                <a:spcPts val="1200"/>
              </a:spcBef>
              <a:spcAft>
                <a:spcPts val="0"/>
              </a:spcAft>
              <a:buNone/>
            </a:pPr>
            <a:endParaRPr sz="1000" b="1">
              <a:solidFill>
                <a:schemeClr val="dk1"/>
              </a:solidFill>
            </a:endParaRPr>
          </a:p>
          <a:p>
            <a:pPr marL="0" lvl="0" indent="0" algn="l" rtl="0">
              <a:lnSpc>
                <a:spcPct val="115000"/>
              </a:lnSpc>
              <a:spcBef>
                <a:spcPts val="1200"/>
              </a:spcBef>
              <a:spcAft>
                <a:spcPts val="0"/>
              </a:spcAft>
              <a:buNone/>
            </a:pPr>
            <a:endParaRPr sz="1000">
              <a:solidFill>
                <a:schemeClr val="dk1"/>
              </a:solidFill>
            </a:endParaRPr>
          </a:p>
          <a:p>
            <a:pPr marL="0" lvl="0" indent="0" algn="l" rtl="0">
              <a:spcBef>
                <a:spcPts val="1200"/>
              </a:spcBef>
              <a:spcAft>
                <a:spcPts val="1200"/>
              </a:spcAft>
              <a:buNone/>
            </a:p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628650" y="273847"/>
            <a:ext cx="7886700" cy="4926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a:t>Big-O Notation (O-notation)</a:t>
            </a:r>
            <a:endParaRPr lang="en-GB"/>
          </a:p>
        </p:txBody>
      </p:sp>
      <p:sp>
        <p:nvSpPr>
          <p:cNvPr id="192" name="Google Shape;192;p34"/>
          <p:cNvSpPr txBox="1"/>
          <p:nvPr>
            <p:ph type="body" idx="1"/>
          </p:nvPr>
        </p:nvSpPr>
        <p:spPr>
          <a:xfrm>
            <a:off x="628650" y="841700"/>
            <a:ext cx="8185500" cy="42120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endParaRPr sz="1400"/>
          </a:p>
          <a:p>
            <a:pPr marL="0" lvl="0" indent="0" algn="l" rtl="0">
              <a:lnSpc>
                <a:spcPct val="115000"/>
              </a:lnSpc>
              <a:spcBef>
                <a:spcPts val="1200"/>
              </a:spcBef>
              <a:spcAft>
                <a:spcPts val="0"/>
              </a:spcAft>
              <a:buNone/>
            </a:pPr>
            <a:endParaRPr sz="1600">
              <a:solidFill>
                <a:schemeClr val="dk1"/>
              </a:solidFill>
            </a:endParaRPr>
          </a:p>
          <a:p>
            <a:pPr marL="0" lvl="0" indent="0" algn="l" rtl="0">
              <a:lnSpc>
                <a:spcPct val="115000"/>
              </a:lnSpc>
              <a:spcBef>
                <a:spcPts val="1200"/>
              </a:spcBef>
              <a:spcAft>
                <a:spcPts val="0"/>
              </a:spcAft>
              <a:buNone/>
            </a:pPr>
            <a:r>
              <a:rPr lang="en-GB" sz="1600" b="1">
                <a:solidFill>
                  <a:schemeClr val="dk1"/>
                </a:solidFill>
              </a:rPr>
              <a:t>4.O(n²) - Quadratic Time</a:t>
            </a:r>
            <a:endParaRPr sz="1600" b="1">
              <a:solidFill>
                <a:schemeClr val="dk1"/>
              </a:solidFill>
            </a:endParaRPr>
          </a:p>
          <a:p>
            <a:pPr marL="457200" lvl="0" indent="-330200" algn="l" rtl="0">
              <a:lnSpc>
                <a:spcPct val="115000"/>
              </a:lnSpc>
              <a:spcBef>
                <a:spcPts val="1200"/>
              </a:spcBef>
              <a:spcAft>
                <a:spcPts val="0"/>
              </a:spcAft>
              <a:buSzPts val="1600"/>
              <a:buChar char="●"/>
            </a:pPr>
            <a:r>
              <a:rPr lang="en-GB" sz="1600">
                <a:solidFill>
                  <a:schemeClr val="dk1"/>
                </a:solidFill>
              </a:rPr>
              <a:t>The time grows much faster as the number of guests increases. If there are 10 guests, it might take 100 seconds (10 × 10). If there are 100 guests, it could take 10,000 seconds.</a:t>
            </a:r>
            <a:endParaRPr sz="1600">
              <a:solidFill>
                <a:schemeClr val="dk1"/>
              </a:solidFill>
            </a:endParaRPr>
          </a:p>
          <a:p>
            <a:pPr marL="457200" lvl="0" indent="-330200" algn="l" rtl="0">
              <a:lnSpc>
                <a:spcPct val="115000"/>
              </a:lnSpc>
              <a:spcBef>
                <a:spcPts val="0"/>
              </a:spcBef>
              <a:spcAft>
                <a:spcPts val="0"/>
              </a:spcAft>
              <a:buSzPts val="1600"/>
              <a:buChar char="●"/>
            </a:pPr>
            <a:r>
              <a:rPr lang="en-GB" sz="1600">
                <a:solidFill>
                  <a:schemeClr val="dk1"/>
                </a:solidFill>
              </a:rPr>
              <a:t>Imagine you greet each guest, then each guest shakes hands with every other guest (you greet guest 1, guest 2 shakes hands with guest 1, guest 3 shakes hands with guest 1, etc.).</a:t>
            </a:r>
            <a:endParaRPr sz="1600">
              <a:solidFill>
                <a:schemeClr val="dk1"/>
              </a:solidFill>
            </a:endParaRPr>
          </a:p>
          <a:p>
            <a:pPr marL="457200" lvl="0" indent="-330200" algn="l" rtl="0">
              <a:lnSpc>
                <a:spcPct val="115000"/>
              </a:lnSpc>
              <a:spcBef>
                <a:spcPts val="0"/>
              </a:spcBef>
              <a:spcAft>
                <a:spcPts val="0"/>
              </a:spcAft>
              <a:buSzPts val="1600"/>
              <a:buChar char="●"/>
            </a:pPr>
            <a:r>
              <a:rPr lang="en-GB" sz="1600" b="1">
                <a:solidFill>
                  <a:schemeClr val="dk1"/>
                </a:solidFill>
              </a:rPr>
              <a:t>O(n²)</a:t>
            </a:r>
            <a:r>
              <a:rPr lang="en-GB" sz="1600">
                <a:solidFill>
                  <a:schemeClr val="dk1"/>
                </a:solidFill>
              </a:rPr>
              <a:t> means that if the number of guests doubles, the time required quadruples!</a:t>
            </a:r>
            <a:endParaRPr sz="1600">
              <a:solidFill>
                <a:schemeClr val="dk1"/>
              </a:solidFill>
            </a:endParaRPr>
          </a:p>
          <a:p>
            <a:pPr marL="457200" lvl="0" indent="-330200" algn="l" rtl="0">
              <a:lnSpc>
                <a:spcPct val="115000"/>
              </a:lnSpc>
              <a:spcBef>
                <a:spcPts val="0"/>
              </a:spcBef>
              <a:spcAft>
                <a:spcPts val="0"/>
              </a:spcAft>
              <a:buSzPts val="1600"/>
              <a:buChar char="●"/>
            </a:pPr>
            <a:r>
              <a:rPr lang="en-GB" sz="1600">
                <a:solidFill>
                  <a:schemeClr val="dk1"/>
                </a:solidFill>
              </a:rPr>
              <a:t>Example: Bubble sort, comparing every pair of items.,Becomes impractical for large inputs.</a:t>
            </a:r>
            <a:endParaRPr sz="1600">
              <a:solidFill>
                <a:schemeClr val="dk1"/>
              </a:solidFill>
            </a:endParaRPr>
          </a:p>
          <a:p>
            <a:pPr marL="457200" lvl="0" indent="0" algn="l" rtl="0">
              <a:lnSpc>
                <a:spcPct val="115000"/>
              </a:lnSpc>
              <a:spcBef>
                <a:spcPts val="1200"/>
              </a:spcBef>
              <a:spcAft>
                <a:spcPts val="0"/>
              </a:spcAft>
              <a:buNone/>
            </a:pPr>
            <a:endParaRPr sz="1400" b="1">
              <a:solidFill>
                <a:schemeClr val="dk1"/>
              </a:solidFill>
            </a:endParaRPr>
          </a:p>
          <a:p>
            <a:pPr marL="0" lvl="0" indent="0" algn="l" rtl="0">
              <a:lnSpc>
                <a:spcPct val="115000"/>
              </a:lnSpc>
              <a:spcBef>
                <a:spcPts val="1200"/>
              </a:spcBef>
              <a:spcAft>
                <a:spcPts val="0"/>
              </a:spcAft>
              <a:buNone/>
            </a:pPr>
            <a:endParaRPr sz="1400">
              <a:solidFill>
                <a:schemeClr val="dk1"/>
              </a:solidFill>
            </a:endParaRPr>
          </a:p>
          <a:p>
            <a:pPr marL="0" lvl="0" indent="0" algn="l" rtl="0">
              <a:lnSpc>
                <a:spcPct val="115000"/>
              </a:lnSpc>
              <a:spcBef>
                <a:spcPts val="1200"/>
              </a:spcBef>
              <a:spcAft>
                <a:spcPts val="0"/>
              </a:spcAft>
              <a:buNone/>
            </a:pPr>
            <a:endParaRPr sz="1400">
              <a:solidFill>
                <a:schemeClr val="dk1"/>
              </a:solidFill>
            </a:endParaRPr>
          </a:p>
          <a:p>
            <a:pPr marL="0" lvl="0" indent="0" algn="l" rtl="0">
              <a:lnSpc>
                <a:spcPct val="115000"/>
              </a:lnSpc>
              <a:spcBef>
                <a:spcPts val="1200"/>
              </a:spcBef>
              <a:spcAft>
                <a:spcPts val="0"/>
              </a:spcAft>
              <a:buNone/>
            </a:pPr>
            <a:endParaRPr sz="1000" b="1">
              <a:solidFill>
                <a:schemeClr val="dk1"/>
              </a:solidFill>
            </a:endParaRPr>
          </a:p>
          <a:p>
            <a:pPr marL="0" lvl="0" indent="0" algn="l" rtl="0">
              <a:lnSpc>
                <a:spcPct val="115000"/>
              </a:lnSpc>
              <a:spcBef>
                <a:spcPts val="1200"/>
              </a:spcBef>
              <a:spcAft>
                <a:spcPts val="0"/>
              </a:spcAft>
              <a:buNone/>
            </a:pPr>
            <a:endParaRPr sz="1000" b="1">
              <a:solidFill>
                <a:schemeClr val="dk1"/>
              </a:solidFill>
            </a:endParaRPr>
          </a:p>
          <a:p>
            <a:pPr marL="0" lvl="0" indent="0" algn="l" rtl="0">
              <a:lnSpc>
                <a:spcPct val="115000"/>
              </a:lnSpc>
              <a:spcBef>
                <a:spcPts val="1200"/>
              </a:spcBef>
              <a:spcAft>
                <a:spcPts val="0"/>
              </a:spcAft>
              <a:buNone/>
            </a:pPr>
            <a:endParaRPr sz="1000" b="1">
              <a:solidFill>
                <a:schemeClr val="dk1"/>
              </a:solidFill>
            </a:endParaRPr>
          </a:p>
          <a:p>
            <a:pPr marL="0" lvl="0" indent="0" algn="l" rtl="0">
              <a:lnSpc>
                <a:spcPct val="115000"/>
              </a:lnSpc>
              <a:spcBef>
                <a:spcPts val="1200"/>
              </a:spcBef>
              <a:spcAft>
                <a:spcPts val="0"/>
              </a:spcAft>
              <a:buNone/>
            </a:pPr>
            <a:endParaRPr sz="1000">
              <a:solidFill>
                <a:schemeClr val="dk1"/>
              </a:solidFill>
            </a:endParaRPr>
          </a:p>
          <a:p>
            <a:pPr marL="0" lvl="0" indent="0" algn="l" rtl="0">
              <a:spcBef>
                <a:spcPts val="1200"/>
              </a:spcBef>
              <a:spcAft>
                <a:spcPts val="1200"/>
              </a:spcAft>
              <a:buNone/>
            </a:p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628650" y="241572"/>
            <a:ext cx="7886700" cy="51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Clr>
                <a:schemeClr val="dk1"/>
              </a:buClr>
              <a:buSzPts val="1100"/>
              <a:buFont typeface="Arial" panose="020B0604020202020204"/>
              <a:buNone/>
            </a:pPr>
            <a:r>
              <a:rPr lang="en-GB"/>
              <a:t>Big-O Notation (O-notation)</a:t>
            </a:r>
            <a:endParaRPr lang="en-GB"/>
          </a:p>
        </p:txBody>
      </p:sp>
      <p:sp>
        <p:nvSpPr>
          <p:cNvPr id="198" name="Google Shape;198;p35"/>
          <p:cNvSpPr txBox="1"/>
          <p:nvPr>
            <p:ph type="body" idx="1"/>
          </p:nvPr>
        </p:nvSpPr>
        <p:spPr>
          <a:xfrm>
            <a:off x="628650" y="755776"/>
            <a:ext cx="7886700" cy="3876900"/>
          </a:xfrm>
          <a:prstGeom prst="rect">
            <a:avLst/>
          </a:prstGeom>
        </p:spPr>
        <p:txBody>
          <a:bodyPr spcFirstLastPara="1" wrap="square" lIns="68575" tIns="34275" rIns="68575" bIns="34275" anchor="t" anchorCtr="0">
            <a:normAutofit/>
          </a:bodyPr>
          <a:lstStyle/>
          <a:p>
            <a:pPr marL="0" lvl="0" indent="0" algn="l" rtl="0">
              <a:lnSpc>
                <a:spcPct val="115000"/>
              </a:lnSpc>
              <a:spcBef>
                <a:spcPts val="1200"/>
              </a:spcBef>
              <a:spcAft>
                <a:spcPts val="0"/>
              </a:spcAft>
              <a:buNone/>
            </a:pPr>
            <a:endParaRPr sz="1400">
              <a:solidFill>
                <a:schemeClr val="dk1"/>
              </a:solidFill>
            </a:endParaRPr>
          </a:p>
          <a:p>
            <a:pPr marL="0" lvl="0" indent="0" algn="l" rtl="0">
              <a:lnSpc>
                <a:spcPct val="115000"/>
              </a:lnSpc>
              <a:spcBef>
                <a:spcPts val="1200"/>
              </a:spcBef>
              <a:spcAft>
                <a:spcPts val="0"/>
              </a:spcAft>
              <a:buNone/>
            </a:pPr>
            <a:r>
              <a:rPr lang="en-GB" sz="1600">
                <a:solidFill>
                  <a:schemeClr val="dk1"/>
                </a:solidFill>
              </a:rPr>
              <a:t>5.</a:t>
            </a:r>
            <a:r>
              <a:rPr lang="en-GB" sz="1600" b="1">
                <a:solidFill>
                  <a:schemeClr val="dk1"/>
                </a:solidFill>
              </a:rPr>
              <a:t>O(2ⁿ): Exponential Time</a:t>
            </a:r>
            <a:endParaRPr sz="1600" b="1">
              <a:solidFill>
                <a:schemeClr val="dk1"/>
              </a:solidFill>
            </a:endParaRPr>
          </a:p>
          <a:p>
            <a:pPr marL="0" lvl="0" indent="0" algn="l" rtl="0">
              <a:lnSpc>
                <a:spcPct val="115000"/>
              </a:lnSpc>
              <a:spcBef>
                <a:spcPts val="1200"/>
              </a:spcBef>
              <a:spcAft>
                <a:spcPts val="0"/>
              </a:spcAft>
              <a:buNone/>
            </a:pPr>
            <a:r>
              <a:rPr lang="en-GB" sz="1600">
                <a:solidFill>
                  <a:schemeClr val="dk1"/>
                </a:solidFill>
              </a:rPr>
              <a:t>Running time doubles with every additional input element.</a:t>
            </a:r>
            <a:endParaRPr sz="1600">
              <a:solidFill>
                <a:schemeClr val="dk1"/>
              </a:solidFill>
            </a:endParaRPr>
          </a:p>
          <a:p>
            <a:pPr marL="0" lvl="0" indent="0" algn="l" rtl="0">
              <a:lnSpc>
                <a:spcPct val="115000"/>
              </a:lnSpc>
              <a:spcBef>
                <a:spcPts val="1200"/>
              </a:spcBef>
              <a:spcAft>
                <a:spcPts val="0"/>
              </a:spcAft>
              <a:buNone/>
            </a:pPr>
            <a:r>
              <a:rPr lang="en-GB" sz="1600">
                <a:solidFill>
                  <a:schemeClr val="dk1"/>
                </a:solidFill>
              </a:rPr>
              <a:t>Example: Solving the Traveling Salesman Problem using brute force.,Grows </a:t>
            </a:r>
            <a:r>
              <a:rPr lang="en-GB" sz="1600" i="1">
                <a:solidFill>
                  <a:schemeClr val="dk1"/>
                </a:solidFill>
              </a:rPr>
              <a:t>very</a:t>
            </a:r>
            <a:r>
              <a:rPr lang="en-GB" sz="1600">
                <a:solidFill>
                  <a:schemeClr val="dk1"/>
                </a:solidFill>
              </a:rPr>
              <a:t> fast, impractical for large inputs.</a:t>
            </a:r>
            <a:endParaRPr sz="1600">
              <a:solidFill>
                <a:schemeClr val="dk1"/>
              </a:solidFill>
            </a:endParaRPr>
          </a:p>
          <a:p>
            <a:pPr marL="0" lvl="0" indent="0" algn="l" rtl="0">
              <a:lnSpc>
                <a:spcPct val="115000"/>
              </a:lnSpc>
              <a:spcBef>
                <a:spcPts val="1200"/>
              </a:spcBef>
              <a:spcAft>
                <a:spcPts val="0"/>
              </a:spcAft>
              <a:buNone/>
            </a:pPr>
            <a:r>
              <a:rPr lang="en-GB" sz="1600">
                <a:solidFill>
                  <a:schemeClr val="dk1"/>
                </a:solidFill>
              </a:rPr>
              <a:t>6.</a:t>
            </a:r>
            <a:r>
              <a:rPr lang="en-GB" sz="1600" b="1">
                <a:solidFill>
                  <a:schemeClr val="dk1"/>
                </a:solidFill>
              </a:rPr>
              <a:t>O(n!): Factorial Time</a:t>
            </a:r>
            <a:endParaRPr sz="1600" b="1">
              <a:solidFill>
                <a:schemeClr val="dk1"/>
              </a:solidFill>
            </a:endParaRPr>
          </a:p>
          <a:p>
            <a:pPr marL="0" lvl="0" indent="0" algn="l" rtl="0">
              <a:lnSpc>
                <a:spcPct val="115000"/>
              </a:lnSpc>
              <a:spcBef>
                <a:spcPts val="1200"/>
              </a:spcBef>
              <a:spcAft>
                <a:spcPts val="0"/>
              </a:spcAft>
              <a:buNone/>
            </a:pPr>
            <a:r>
              <a:rPr lang="en-GB" sz="1600">
                <a:solidFill>
                  <a:schemeClr val="dk1"/>
                </a:solidFill>
              </a:rPr>
              <a:t>Extremely fast-growing; almost always impractical.</a:t>
            </a:r>
            <a:endParaRPr sz="1600">
              <a:solidFill>
                <a:schemeClr val="dk1"/>
              </a:solidFill>
            </a:endParaRPr>
          </a:p>
          <a:p>
            <a:pPr marL="0" lvl="0" indent="0" algn="l" rtl="0">
              <a:lnSpc>
                <a:spcPct val="115000"/>
              </a:lnSpc>
              <a:spcBef>
                <a:spcPts val="1200"/>
              </a:spcBef>
              <a:spcAft>
                <a:spcPts val="0"/>
              </a:spcAft>
              <a:buNone/>
            </a:pPr>
            <a:r>
              <a:rPr lang="en-GB" sz="1600">
                <a:solidFill>
                  <a:schemeClr val="dk1"/>
                </a:solidFill>
              </a:rPr>
              <a:t>Example: Generating all permutations of a list.</a:t>
            </a:r>
            <a:endParaRPr sz="1600">
              <a:solidFill>
                <a:schemeClr val="dk1"/>
              </a:solidFill>
            </a:endParaRPr>
          </a:p>
          <a:p>
            <a:pPr marL="0" lvl="0" indent="0" algn="l" rtl="0">
              <a:lnSpc>
                <a:spcPct val="115000"/>
              </a:lnSpc>
              <a:spcBef>
                <a:spcPts val="1200"/>
              </a:spcBef>
              <a:spcAft>
                <a:spcPts val="1200"/>
              </a:spcAft>
              <a:buNone/>
            </a:pPr>
            <a:endParaRPr sz="1000" b="1">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02" name="Shape 202"/>
        <p:cNvGrpSpPr/>
        <p:nvPr/>
      </p:nvGrpSpPr>
      <p:grpSpPr>
        <a:xfrm>
          <a:off x="0" y="0"/>
          <a:ext cx="0" cy="0"/>
          <a:chOff x="0" y="0"/>
          <a:chExt cx="0" cy="0"/>
        </a:xfrm>
      </p:grpSpPr>
      <p:sp>
        <p:nvSpPr>
          <p:cNvPr id="203" name="Google Shape;203;p36"/>
          <p:cNvSpPr txBox="1"/>
          <p:nvPr>
            <p:ph type="title"/>
          </p:nvPr>
        </p:nvSpPr>
        <p:spPr>
          <a:xfrm>
            <a:off x="628650" y="1"/>
            <a:ext cx="7886700" cy="809400"/>
          </a:xfrm>
          <a:prstGeom prst="rect">
            <a:avLst/>
          </a:prstGeom>
        </p:spPr>
        <p:txBody>
          <a:bodyPr spcFirstLastPara="1" wrap="square" lIns="68575" tIns="34275" rIns="68575" bIns="34275" anchor="ctr" anchorCtr="0">
            <a:normAutofit fontScale="90000"/>
          </a:bodyPr>
          <a:lstStyle/>
          <a:p>
            <a:pPr marL="0" lvl="0" indent="0" algn="l" rtl="0">
              <a:spcBef>
                <a:spcPts val="800"/>
              </a:spcBef>
              <a:spcAft>
                <a:spcPts val="0"/>
              </a:spcAft>
              <a:buClr>
                <a:schemeClr val="dk1"/>
              </a:buClr>
              <a:buSzPct val="44000"/>
              <a:buFont typeface="Arial" panose="020B0604020202020204"/>
              <a:buNone/>
            </a:pPr>
            <a:r>
              <a:rPr lang="en-GB" sz="2500"/>
              <a:t>Comparison of Big O, Big Omega, and Big Theta</a:t>
            </a:r>
            <a:endParaRPr sz="2500"/>
          </a:p>
          <a:p>
            <a:pPr marL="0" lvl="0" indent="0" algn="l" rtl="0">
              <a:spcBef>
                <a:spcPts val="1200"/>
              </a:spcBef>
              <a:spcAft>
                <a:spcPts val="0"/>
              </a:spcAft>
              <a:buNone/>
            </a:pPr>
            <a:endParaRPr sz="1800">
              <a:solidFill>
                <a:schemeClr val="dk2"/>
              </a:solidFill>
            </a:endParaRPr>
          </a:p>
        </p:txBody>
      </p:sp>
      <p:sp>
        <p:nvSpPr>
          <p:cNvPr id="204" name="Google Shape;204;p36"/>
          <p:cNvSpPr txBox="1"/>
          <p:nvPr>
            <p:ph type="body" idx="1"/>
          </p:nvPr>
        </p:nvSpPr>
        <p:spPr>
          <a:xfrm>
            <a:off x="628650" y="1067676"/>
            <a:ext cx="7886700" cy="3564900"/>
          </a:xfrm>
          <a:prstGeom prst="rect">
            <a:avLst/>
          </a:prstGeom>
        </p:spPr>
        <p:txBody>
          <a:bodyPr spcFirstLastPara="1" wrap="square" lIns="68575" tIns="34275" rIns="68575" bIns="34275" anchor="t" anchorCtr="0">
            <a:normAutofit lnSpcReduction="20000"/>
          </a:bodyPr>
          <a:lstStyle/>
          <a:p>
            <a:pPr marL="0" lvl="0" indent="0" algn="l" rtl="0">
              <a:spcBef>
                <a:spcPts val="800"/>
              </a:spcBef>
              <a:spcAft>
                <a:spcPts val="0"/>
              </a:spcAft>
              <a:buClr>
                <a:schemeClr val="dk1"/>
              </a:buClr>
              <a:buSzPts val="1100"/>
              <a:buFont typeface="Arial" panose="020B0604020202020204"/>
              <a:buNone/>
            </a:pPr>
            <a:r>
              <a:rPr lang="en-GB" sz="1600" b="1">
                <a:solidFill>
                  <a:schemeClr val="dk1"/>
                </a:solidFill>
              </a:rPr>
              <a:t>Big O (O)</a:t>
            </a:r>
            <a:r>
              <a:rPr lang="en-GB" sz="1600">
                <a:solidFill>
                  <a:schemeClr val="dk1"/>
                </a:solidFill>
              </a:rPr>
              <a:t>: </a:t>
            </a:r>
            <a:r>
              <a:rPr lang="en-GB" sz="1600" b="1">
                <a:solidFill>
                  <a:schemeClr val="dk1"/>
                </a:solidFill>
              </a:rPr>
              <a:t>Upper bound</a:t>
            </a:r>
            <a:r>
              <a:rPr lang="en-GB" sz="1600">
                <a:solidFill>
                  <a:schemeClr val="dk1"/>
                </a:solidFill>
              </a:rPr>
              <a:t> (worst-case scenario). It tells you the </a:t>
            </a:r>
            <a:r>
              <a:rPr lang="en-GB" sz="1600" b="1">
                <a:solidFill>
                  <a:schemeClr val="dk1"/>
                </a:solidFill>
              </a:rPr>
              <a:t>maximum</a:t>
            </a:r>
            <a:r>
              <a:rPr lang="en-GB" sz="1600">
                <a:solidFill>
                  <a:schemeClr val="dk1"/>
                </a:solidFill>
              </a:rPr>
              <a:t> time or space the algorithm could take.</a:t>
            </a:r>
            <a:endParaRPr sz="1600">
              <a:solidFill>
                <a:schemeClr val="dk1"/>
              </a:solidFill>
            </a:endParaRPr>
          </a:p>
          <a:p>
            <a:pPr marL="457200" lvl="0" indent="-330200" algn="l" rtl="0">
              <a:lnSpc>
                <a:spcPct val="115000"/>
              </a:lnSpc>
              <a:spcBef>
                <a:spcPts val="1200"/>
              </a:spcBef>
              <a:spcAft>
                <a:spcPts val="0"/>
              </a:spcAft>
              <a:buSzPts val="1600"/>
              <a:buChar char="●"/>
            </a:pPr>
            <a:r>
              <a:rPr lang="en-GB" sz="1600">
                <a:solidFill>
                  <a:schemeClr val="dk1"/>
                </a:solidFill>
              </a:rPr>
              <a:t>Example: </a:t>
            </a:r>
            <a:r>
              <a:rPr lang="en-GB" sz="1600" b="1">
                <a:solidFill>
                  <a:schemeClr val="dk1"/>
                </a:solidFill>
              </a:rPr>
              <a:t>O(n)</a:t>
            </a:r>
            <a:r>
              <a:rPr lang="en-GB" sz="1600">
                <a:solidFill>
                  <a:schemeClr val="dk1"/>
                </a:solidFill>
              </a:rPr>
              <a:t> — The algorithm will take at most </a:t>
            </a:r>
            <a:r>
              <a:rPr lang="en-GB" sz="1600" b="1">
                <a:solidFill>
                  <a:schemeClr val="dk1"/>
                </a:solidFill>
              </a:rPr>
              <a:t>n</a:t>
            </a:r>
            <a:r>
              <a:rPr lang="en-GB" sz="1600">
                <a:solidFill>
                  <a:schemeClr val="dk1"/>
                </a:solidFill>
              </a:rPr>
              <a:t> time.</a:t>
            </a:r>
            <a:endParaRPr sz="1600">
              <a:solidFill>
                <a:schemeClr val="dk1"/>
              </a:solidFill>
            </a:endParaRPr>
          </a:p>
          <a:p>
            <a:pPr marL="0" lvl="0" indent="0" algn="l" rtl="0">
              <a:lnSpc>
                <a:spcPct val="115000"/>
              </a:lnSpc>
              <a:spcBef>
                <a:spcPts val="1200"/>
              </a:spcBef>
              <a:spcAft>
                <a:spcPts val="0"/>
              </a:spcAft>
              <a:buClr>
                <a:schemeClr val="dk1"/>
              </a:buClr>
              <a:buSzPts val="1100"/>
              <a:buFont typeface="Arial" panose="020B0604020202020204"/>
              <a:buNone/>
            </a:pPr>
            <a:r>
              <a:rPr lang="en-GB" sz="1600" b="1">
                <a:solidFill>
                  <a:schemeClr val="dk1"/>
                </a:solidFill>
              </a:rPr>
              <a:t>Big Omega (Ω)</a:t>
            </a:r>
            <a:r>
              <a:rPr lang="en-GB" sz="1600">
                <a:solidFill>
                  <a:schemeClr val="dk1"/>
                </a:solidFill>
              </a:rPr>
              <a:t>: </a:t>
            </a:r>
            <a:r>
              <a:rPr lang="en-GB" sz="1600" b="1">
                <a:solidFill>
                  <a:schemeClr val="dk1"/>
                </a:solidFill>
              </a:rPr>
              <a:t>Lower bound</a:t>
            </a:r>
            <a:r>
              <a:rPr lang="en-GB" sz="1600">
                <a:solidFill>
                  <a:schemeClr val="dk1"/>
                </a:solidFill>
              </a:rPr>
              <a:t> (best-case scenario). It tells you the </a:t>
            </a:r>
            <a:r>
              <a:rPr lang="en-GB" sz="1600" b="1">
                <a:solidFill>
                  <a:schemeClr val="dk1"/>
                </a:solidFill>
              </a:rPr>
              <a:t>minimum</a:t>
            </a:r>
            <a:r>
              <a:rPr lang="en-GB" sz="1600">
                <a:solidFill>
                  <a:schemeClr val="dk1"/>
                </a:solidFill>
              </a:rPr>
              <a:t> time or space the algorithm will take.</a:t>
            </a:r>
            <a:endParaRPr sz="1600">
              <a:solidFill>
                <a:schemeClr val="dk1"/>
              </a:solidFill>
            </a:endParaRPr>
          </a:p>
          <a:p>
            <a:pPr marL="457200" lvl="0" indent="-330200" algn="l" rtl="0">
              <a:lnSpc>
                <a:spcPct val="115000"/>
              </a:lnSpc>
              <a:spcBef>
                <a:spcPts val="1200"/>
              </a:spcBef>
              <a:spcAft>
                <a:spcPts val="0"/>
              </a:spcAft>
              <a:buSzPts val="1600"/>
              <a:buChar char="●"/>
            </a:pPr>
            <a:r>
              <a:rPr lang="en-GB" sz="1600">
                <a:solidFill>
                  <a:schemeClr val="dk1"/>
                </a:solidFill>
              </a:rPr>
              <a:t>Example: </a:t>
            </a:r>
            <a:r>
              <a:rPr lang="en-GB" sz="1600" b="1">
                <a:solidFill>
                  <a:schemeClr val="dk1"/>
                </a:solidFill>
              </a:rPr>
              <a:t>Ω(n)</a:t>
            </a:r>
            <a:r>
              <a:rPr lang="en-GB" sz="1600">
                <a:solidFill>
                  <a:schemeClr val="dk1"/>
                </a:solidFill>
              </a:rPr>
              <a:t> — The algorithm will take at least </a:t>
            </a:r>
            <a:r>
              <a:rPr lang="en-GB" sz="1600" b="1">
                <a:solidFill>
                  <a:schemeClr val="dk1"/>
                </a:solidFill>
              </a:rPr>
              <a:t>n</a:t>
            </a:r>
            <a:r>
              <a:rPr lang="en-GB" sz="1600">
                <a:solidFill>
                  <a:schemeClr val="dk1"/>
                </a:solidFill>
              </a:rPr>
              <a:t> time.</a:t>
            </a:r>
            <a:endParaRPr sz="1600">
              <a:solidFill>
                <a:schemeClr val="dk1"/>
              </a:solidFill>
            </a:endParaRPr>
          </a:p>
          <a:p>
            <a:pPr marL="0" lvl="0" indent="0" algn="l" rtl="0">
              <a:lnSpc>
                <a:spcPct val="115000"/>
              </a:lnSpc>
              <a:spcBef>
                <a:spcPts val="1200"/>
              </a:spcBef>
              <a:spcAft>
                <a:spcPts val="0"/>
              </a:spcAft>
              <a:buClr>
                <a:schemeClr val="dk1"/>
              </a:buClr>
              <a:buSzPts val="1100"/>
              <a:buFont typeface="Arial" panose="020B0604020202020204"/>
              <a:buNone/>
            </a:pPr>
            <a:r>
              <a:rPr lang="en-GB" sz="1600" b="1">
                <a:solidFill>
                  <a:schemeClr val="dk1"/>
                </a:solidFill>
              </a:rPr>
              <a:t>Big Theta (Θ)</a:t>
            </a:r>
            <a:r>
              <a:rPr lang="en-GB" sz="1600">
                <a:solidFill>
                  <a:schemeClr val="dk1"/>
                </a:solidFill>
              </a:rPr>
              <a:t>: </a:t>
            </a:r>
            <a:r>
              <a:rPr lang="en-GB" sz="1600" b="1">
                <a:solidFill>
                  <a:schemeClr val="dk1"/>
                </a:solidFill>
              </a:rPr>
              <a:t>Exact bound</a:t>
            </a:r>
            <a:r>
              <a:rPr lang="en-GB" sz="1600">
                <a:solidFill>
                  <a:schemeClr val="dk1"/>
                </a:solidFill>
              </a:rPr>
              <a:t> (tight bound). It tells you the </a:t>
            </a:r>
            <a:r>
              <a:rPr lang="en-GB" sz="1600" b="1">
                <a:solidFill>
                  <a:schemeClr val="dk1"/>
                </a:solidFill>
              </a:rPr>
              <a:t>exact</a:t>
            </a:r>
            <a:r>
              <a:rPr lang="en-GB" sz="1600">
                <a:solidFill>
                  <a:schemeClr val="dk1"/>
                </a:solidFill>
              </a:rPr>
              <a:t> time or space the algorithm will take, providing both the upper and lower bounds.</a:t>
            </a:r>
            <a:endParaRPr sz="1600">
              <a:solidFill>
                <a:schemeClr val="dk1"/>
              </a:solidFill>
            </a:endParaRPr>
          </a:p>
          <a:p>
            <a:pPr marL="457200" lvl="0" indent="-330200" algn="l" rtl="0">
              <a:lnSpc>
                <a:spcPct val="115000"/>
              </a:lnSpc>
              <a:spcBef>
                <a:spcPts val="1200"/>
              </a:spcBef>
              <a:spcAft>
                <a:spcPts val="0"/>
              </a:spcAft>
              <a:buSzPts val="1600"/>
              <a:buChar char="●"/>
            </a:pPr>
            <a:r>
              <a:rPr lang="en-GB" sz="1600">
                <a:solidFill>
                  <a:schemeClr val="dk1"/>
                </a:solidFill>
              </a:rPr>
              <a:t>Example: </a:t>
            </a:r>
            <a:r>
              <a:rPr lang="en-GB" sz="1600" b="1">
                <a:solidFill>
                  <a:schemeClr val="dk1"/>
                </a:solidFill>
              </a:rPr>
              <a:t>Θ(n)</a:t>
            </a:r>
            <a:r>
              <a:rPr lang="en-GB" sz="1600">
                <a:solidFill>
                  <a:schemeClr val="dk1"/>
                </a:solidFill>
              </a:rPr>
              <a:t> — The algorithm will always take </a:t>
            </a:r>
            <a:r>
              <a:rPr lang="en-GB" sz="1600" b="1">
                <a:solidFill>
                  <a:schemeClr val="dk1"/>
                </a:solidFill>
              </a:rPr>
              <a:t>n</a:t>
            </a:r>
            <a:r>
              <a:rPr lang="en-GB" sz="1600">
                <a:solidFill>
                  <a:schemeClr val="dk1"/>
                </a:solidFill>
              </a:rPr>
              <a:t> time (both in best-case and worst-case).</a:t>
            </a:r>
            <a:endParaRPr sz="1600">
              <a:solidFill>
                <a:schemeClr val="dk1"/>
              </a:solidFill>
            </a:endParaRPr>
          </a:p>
          <a:p>
            <a:pPr marL="0" lvl="0" indent="0" algn="l" rtl="0">
              <a:spcBef>
                <a:spcPts val="1200"/>
              </a:spcBef>
              <a:spcAft>
                <a:spcPts val="1200"/>
              </a:spcAft>
              <a:buNone/>
            </a:p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08" name="Shape 208"/>
        <p:cNvGrpSpPr/>
        <p:nvPr/>
      </p:nvGrpSpPr>
      <p:grpSpPr>
        <a:xfrm>
          <a:off x="0" y="0"/>
          <a:ext cx="0" cy="0"/>
          <a:chOff x="0" y="0"/>
          <a:chExt cx="0" cy="0"/>
        </a:xfrm>
      </p:grpSpPr>
      <p:sp>
        <p:nvSpPr>
          <p:cNvPr id="209" name="Google Shape;209;p37"/>
          <p:cNvSpPr txBox="1"/>
          <p:nvPr>
            <p:ph type="title"/>
          </p:nvPr>
        </p:nvSpPr>
        <p:spPr>
          <a:xfrm>
            <a:off x="356300" y="56200"/>
            <a:ext cx="8159100" cy="462900"/>
          </a:xfrm>
          <a:prstGeom prst="rect">
            <a:avLst/>
          </a:prstGeom>
        </p:spPr>
        <p:txBody>
          <a:bodyPr spcFirstLastPara="1" wrap="square" lIns="68575" tIns="34275" rIns="68575" bIns="34275" anchor="ctr" anchorCtr="0">
            <a:normAutofit/>
          </a:bodyPr>
          <a:lstStyle/>
          <a:p>
            <a:pPr marL="0" lvl="0" indent="0" algn="l" rtl="0">
              <a:spcBef>
                <a:spcPts val="800"/>
              </a:spcBef>
              <a:spcAft>
                <a:spcPts val="1200"/>
              </a:spcAft>
              <a:buNone/>
            </a:pPr>
            <a:r>
              <a:rPr lang="en-GB" sz="1500"/>
              <a:t>Growth of functions describes how algorithms behave as input grows.</a:t>
            </a:r>
            <a:endParaRPr lang="en-GB" sz="1500"/>
          </a:p>
        </p:txBody>
      </p:sp>
      <p:graphicFrame>
        <p:nvGraphicFramePr>
          <p:cNvPr id="211" name="Google Shape;211;p37"/>
          <p:cNvGraphicFramePr/>
          <p:nvPr/>
        </p:nvGraphicFramePr>
        <p:xfrm>
          <a:off x="299755" y="527565"/>
          <a:ext cx="8315960" cy="4754880"/>
        </p:xfrm>
        <a:graphic>
          <a:graphicData uri="http://schemas.openxmlformats.org/drawingml/2006/table">
            <a:tbl>
              <a:tblPr>
                <a:noFill/>
                <a:tableStyleId>{809B3AF2-267B-4622-9EC4-24A98C25E5E2}</a:tableStyleId>
              </a:tblPr>
              <a:tblGrid>
                <a:gridCol w="1188025"/>
                <a:gridCol w="1188025"/>
                <a:gridCol w="1188025"/>
                <a:gridCol w="1188025"/>
                <a:gridCol w="1188025"/>
                <a:gridCol w="1188025"/>
                <a:gridCol w="1188025"/>
              </a:tblGrid>
              <a:tr h="388125">
                <a:tc>
                  <a:txBody>
                    <a:bodyPr/>
                    <a:lstStyle/>
                    <a:p>
                      <a:pPr marL="0" lvl="0" indent="0" algn="ctr" rtl="0">
                        <a:spcBef>
                          <a:spcPts val="0"/>
                        </a:spcBef>
                        <a:spcAft>
                          <a:spcPts val="0"/>
                        </a:spcAft>
                        <a:buNone/>
                      </a:pPr>
                      <a:r>
                        <a:rPr lang="en-GB" b="1"/>
                        <a:t>n</a:t>
                      </a:r>
                      <a:endParaRPr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b="1"/>
                        <a:t>O(1)</a:t>
                      </a:r>
                      <a:endParaRPr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b="1"/>
                        <a:t>O(log n)</a:t>
                      </a:r>
                      <a:endParaRPr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b="1"/>
                        <a:t>O(n)</a:t>
                      </a:r>
                      <a:endParaRPr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b="1"/>
                        <a:t>O(n log n)</a:t>
                      </a:r>
                      <a:endParaRPr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b="1"/>
                        <a:t>O(n²)</a:t>
                      </a:r>
                      <a:endParaRPr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b="1"/>
                        <a:t>O(2ⁿ)</a:t>
                      </a:r>
                      <a:endParaRPr b="1"/>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8125">
                <a:tc>
                  <a:txBody>
                    <a:bodyPr/>
                    <a:lstStyle/>
                    <a:p>
                      <a:pPr marL="0" lvl="0" indent="0" algn="l" rtl="0">
                        <a:spcBef>
                          <a:spcPts val="0"/>
                        </a:spcBef>
                        <a:spcAft>
                          <a:spcPts val="0"/>
                        </a:spcAft>
                        <a:buNone/>
                      </a:pPr>
                      <a:r>
                        <a:rPr lang="en-GB"/>
                        <a:t>1</a:t>
                      </a:r>
                      <a:endParaRPr lang="en-GB"/>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a:t>1</a:t>
                      </a:r>
                      <a:endParaRPr lang="en-GB"/>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a:t>0</a:t>
                      </a:r>
                      <a:endParaRPr lang="en-GB"/>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a:t>1</a:t>
                      </a:r>
                      <a:endParaRPr lang="en-GB"/>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a:t>0</a:t>
                      </a:r>
                      <a:endParaRPr lang="en-GB"/>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a:t>1</a:t>
                      </a:r>
                      <a:endParaRPr lang="en-GB"/>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GB"/>
                        <a:t>2</a:t>
                      </a:r>
                      <a:endParaRPr lang="en-GB"/>
                    </a:p>
                  </a:txBody>
                  <a:tcPr marL="91425" marR="91425" marT="91425" marB="91425">
                    <a:lnT w="9525" cap="flat" cmpd="sng">
                      <a:solidFill>
                        <a:srgbClr val="9E9E9E"/>
                      </a:solidFill>
                      <a:prstDash val="solid"/>
                      <a:round/>
                      <a:headEnd type="none" w="sm" len="sm"/>
                      <a:tailEnd type="none" w="sm" len="sm"/>
                    </a:lnT>
                  </a:tcPr>
                </a:tc>
              </a:tr>
              <a:tr h="388125">
                <a:tc>
                  <a:txBody>
                    <a:bodyPr/>
                    <a:lstStyle/>
                    <a:p>
                      <a:pPr marL="0" lvl="0" indent="0" algn="l" rtl="0">
                        <a:spcBef>
                          <a:spcPts val="0"/>
                        </a:spcBef>
                        <a:spcAft>
                          <a:spcPts val="0"/>
                        </a:spcAft>
                        <a:buNone/>
                      </a:pPr>
                      <a:r>
                        <a:rPr lang="en-GB"/>
                        <a:t>2</a:t>
                      </a:r>
                      <a:endParaRPr lang="en-GB"/>
                    </a:p>
                  </a:txBody>
                  <a:tcPr marL="91425" marR="91425" marT="91425" marB="91425"/>
                </a:tc>
                <a:tc>
                  <a:txBody>
                    <a:bodyPr/>
                    <a:lstStyle/>
                    <a:p>
                      <a:pPr marL="0" lvl="0" indent="0" algn="l" rtl="0">
                        <a:spcBef>
                          <a:spcPts val="0"/>
                        </a:spcBef>
                        <a:spcAft>
                          <a:spcPts val="0"/>
                        </a:spcAft>
                        <a:buNone/>
                      </a:pPr>
                      <a:r>
                        <a:rPr lang="en-GB"/>
                        <a:t>1</a:t>
                      </a:r>
                      <a:endParaRPr lang="en-GB"/>
                    </a:p>
                  </a:txBody>
                  <a:tcPr marL="91425" marR="91425" marT="91425" marB="91425"/>
                </a:tc>
                <a:tc>
                  <a:txBody>
                    <a:bodyPr/>
                    <a:lstStyle/>
                    <a:p>
                      <a:pPr marL="0" lvl="0" indent="0" algn="l" rtl="0">
                        <a:spcBef>
                          <a:spcPts val="0"/>
                        </a:spcBef>
                        <a:spcAft>
                          <a:spcPts val="0"/>
                        </a:spcAft>
                        <a:buNone/>
                      </a:pPr>
                      <a:r>
                        <a:rPr lang="en-GB"/>
                        <a:t>1</a:t>
                      </a:r>
                      <a:endParaRPr lang="en-GB"/>
                    </a:p>
                  </a:txBody>
                  <a:tcPr marL="91425" marR="91425" marT="91425" marB="91425"/>
                </a:tc>
                <a:tc>
                  <a:txBody>
                    <a:bodyPr/>
                    <a:lstStyle/>
                    <a:p>
                      <a:pPr marL="0" lvl="0" indent="0" algn="l" rtl="0">
                        <a:spcBef>
                          <a:spcPts val="0"/>
                        </a:spcBef>
                        <a:spcAft>
                          <a:spcPts val="0"/>
                        </a:spcAft>
                        <a:buNone/>
                      </a:pPr>
                      <a:r>
                        <a:rPr lang="en-GB"/>
                        <a:t>2</a:t>
                      </a:r>
                      <a:endParaRPr lang="en-GB"/>
                    </a:p>
                  </a:txBody>
                  <a:tcPr marL="91425" marR="91425" marT="91425" marB="91425"/>
                </a:tc>
                <a:tc>
                  <a:txBody>
                    <a:bodyPr/>
                    <a:lstStyle/>
                    <a:p>
                      <a:pPr marL="0" lvl="0" indent="0" algn="l" rtl="0">
                        <a:spcBef>
                          <a:spcPts val="0"/>
                        </a:spcBef>
                        <a:spcAft>
                          <a:spcPts val="0"/>
                        </a:spcAft>
                        <a:buNone/>
                      </a:pPr>
                      <a:r>
                        <a:rPr lang="en-GB"/>
                        <a:t>2</a:t>
                      </a:r>
                      <a:endParaRPr lang="en-GB"/>
                    </a:p>
                  </a:txBody>
                  <a:tcPr marL="91425" marR="91425" marT="91425" marB="91425"/>
                </a:tc>
                <a:tc>
                  <a:txBody>
                    <a:bodyPr/>
                    <a:lstStyle/>
                    <a:p>
                      <a:pPr marL="0" lvl="0" indent="0" algn="l" rtl="0">
                        <a:spcBef>
                          <a:spcPts val="0"/>
                        </a:spcBef>
                        <a:spcAft>
                          <a:spcPts val="0"/>
                        </a:spcAft>
                        <a:buNone/>
                      </a:pPr>
                      <a:r>
                        <a:rPr lang="en-GB"/>
                        <a:t>4</a:t>
                      </a:r>
                      <a:endParaRPr lang="en-GB"/>
                    </a:p>
                  </a:txBody>
                  <a:tcPr marL="91425" marR="91425" marT="91425" marB="91425"/>
                </a:tc>
                <a:tc>
                  <a:txBody>
                    <a:bodyPr/>
                    <a:lstStyle/>
                    <a:p>
                      <a:pPr marL="0" lvl="0" indent="0" algn="l" rtl="0">
                        <a:spcBef>
                          <a:spcPts val="0"/>
                        </a:spcBef>
                        <a:spcAft>
                          <a:spcPts val="0"/>
                        </a:spcAft>
                        <a:buNone/>
                      </a:pPr>
                      <a:r>
                        <a:rPr lang="en-GB"/>
                        <a:t>4</a:t>
                      </a:r>
                      <a:endParaRPr lang="en-GB"/>
                    </a:p>
                  </a:txBody>
                  <a:tcPr marL="91425" marR="91425" marT="91425" marB="91425"/>
                </a:tc>
              </a:tr>
              <a:tr h="388125">
                <a:tc>
                  <a:txBody>
                    <a:bodyPr/>
                    <a:lstStyle/>
                    <a:p>
                      <a:pPr marL="0" lvl="0" indent="0" algn="l" rtl="0">
                        <a:spcBef>
                          <a:spcPts val="0"/>
                        </a:spcBef>
                        <a:spcAft>
                          <a:spcPts val="0"/>
                        </a:spcAft>
                        <a:buNone/>
                      </a:pPr>
                      <a:r>
                        <a:rPr lang="en-GB"/>
                        <a:t>3</a:t>
                      </a:r>
                      <a:endParaRPr lang="en-GB"/>
                    </a:p>
                  </a:txBody>
                  <a:tcPr marL="91425" marR="91425" marT="91425" marB="91425"/>
                </a:tc>
                <a:tc>
                  <a:txBody>
                    <a:bodyPr/>
                    <a:lstStyle/>
                    <a:p>
                      <a:pPr marL="0" lvl="0" indent="0" algn="l" rtl="0">
                        <a:spcBef>
                          <a:spcPts val="0"/>
                        </a:spcBef>
                        <a:spcAft>
                          <a:spcPts val="0"/>
                        </a:spcAft>
                        <a:buNone/>
                      </a:pPr>
                      <a:r>
                        <a:rPr lang="en-GB"/>
                        <a:t>1</a:t>
                      </a:r>
                      <a:endParaRPr lang="en-GB"/>
                    </a:p>
                  </a:txBody>
                  <a:tcPr marL="91425" marR="91425" marT="91425" marB="91425"/>
                </a:tc>
                <a:tc>
                  <a:txBody>
                    <a:bodyPr/>
                    <a:lstStyle/>
                    <a:p>
                      <a:pPr marL="0" lvl="0" indent="0" algn="l" rtl="0">
                        <a:spcBef>
                          <a:spcPts val="0"/>
                        </a:spcBef>
                        <a:spcAft>
                          <a:spcPts val="0"/>
                        </a:spcAft>
                        <a:buNone/>
                      </a:pPr>
                      <a:r>
                        <a:rPr lang="en-GB"/>
                        <a:t>1</a:t>
                      </a:r>
                      <a:endParaRPr lang="en-GB"/>
                    </a:p>
                  </a:txBody>
                  <a:tcPr marL="91425" marR="91425" marT="91425" marB="91425"/>
                </a:tc>
                <a:tc>
                  <a:txBody>
                    <a:bodyPr/>
                    <a:lstStyle/>
                    <a:p>
                      <a:pPr marL="0" lvl="0" indent="0" algn="l" rtl="0">
                        <a:spcBef>
                          <a:spcPts val="0"/>
                        </a:spcBef>
                        <a:spcAft>
                          <a:spcPts val="0"/>
                        </a:spcAft>
                        <a:buNone/>
                      </a:pPr>
                      <a:r>
                        <a:rPr lang="en-GB"/>
                        <a:t>3</a:t>
                      </a:r>
                      <a:endParaRPr lang="en-GB"/>
                    </a:p>
                  </a:txBody>
                  <a:tcPr marL="91425" marR="91425" marT="91425" marB="91425"/>
                </a:tc>
                <a:tc>
                  <a:txBody>
                    <a:bodyPr/>
                    <a:lstStyle/>
                    <a:p>
                      <a:pPr marL="0" lvl="0" indent="0" algn="l" rtl="0">
                        <a:spcBef>
                          <a:spcPts val="0"/>
                        </a:spcBef>
                        <a:spcAft>
                          <a:spcPts val="0"/>
                        </a:spcAft>
                        <a:buNone/>
                      </a:pPr>
                      <a:r>
                        <a:rPr lang="en-GB"/>
                        <a:t>3</a:t>
                      </a:r>
                      <a:endParaRPr lang="en-GB"/>
                    </a:p>
                  </a:txBody>
                  <a:tcPr marL="91425" marR="91425" marT="91425" marB="91425"/>
                </a:tc>
                <a:tc>
                  <a:txBody>
                    <a:bodyPr/>
                    <a:lstStyle/>
                    <a:p>
                      <a:pPr marL="0" lvl="0" indent="0" algn="l" rtl="0">
                        <a:spcBef>
                          <a:spcPts val="0"/>
                        </a:spcBef>
                        <a:spcAft>
                          <a:spcPts val="0"/>
                        </a:spcAft>
                        <a:buNone/>
                      </a:pPr>
                      <a:r>
                        <a:rPr lang="en-GB"/>
                        <a:t>9</a:t>
                      </a:r>
                      <a:endParaRPr lang="en-GB"/>
                    </a:p>
                  </a:txBody>
                  <a:tcPr marL="91425" marR="91425" marT="91425" marB="91425"/>
                </a:tc>
                <a:tc>
                  <a:txBody>
                    <a:bodyPr/>
                    <a:lstStyle/>
                    <a:p>
                      <a:pPr marL="0" lvl="0" indent="0" algn="l" rtl="0">
                        <a:spcBef>
                          <a:spcPts val="0"/>
                        </a:spcBef>
                        <a:spcAft>
                          <a:spcPts val="0"/>
                        </a:spcAft>
                        <a:buNone/>
                      </a:pPr>
                      <a:r>
                        <a:rPr lang="en-GB"/>
                        <a:t>8</a:t>
                      </a:r>
                      <a:endParaRPr lang="en-GB"/>
                    </a:p>
                  </a:txBody>
                  <a:tcPr marL="91425" marR="91425" marT="91425" marB="91425"/>
                </a:tc>
              </a:tr>
              <a:tr h="388125">
                <a:tc>
                  <a:txBody>
                    <a:bodyPr/>
                    <a:lstStyle/>
                    <a:p>
                      <a:pPr marL="0" lvl="0" indent="0" algn="l" rtl="0">
                        <a:spcBef>
                          <a:spcPts val="0"/>
                        </a:spcBef>
                        <a:spcAft>
                          <a:spcPts val="0"/>
                        </a:spcAft>
                        <a:buNone/>
                      </a:pPr>
                      <a:r>
                        <a:rPr lang="en-GB"/>
                        <a:t>4</a:t>
                      </a:r>
                      <a:endParaRPr lang="en-GB"/>
                    </a:p>
                  </a:txBody>
                  <a:tcPr marL="91425" marR="91425" marT="91425" marB="91425"/>
                </a:tc>
                <a:tc>
                  <a:txBody>
                    <a:bodyPr/>
                    <a:lstStyle/>
                    <a:p>
                      <a:pPr marL="0" lvl="0" indent="0" algn="l" rtl="0">
                        <a:spcBef>
                          <a:spcPts val="0"/>
                        </a:spcBef>
                        <a:spcAft>
                          <a:spcPts val="0"/>
                        </a:spcAft>
                        <a:buNone/>
                      </a:pPr>
                      <a:r>
                        <a:rPr lang="en-GB"/>
                        <a:t>1</a:t>
                      </a:r>
                      <a:endParaRPr lang="en-GB"/>
                    </a:p>
                  </a:txBody>
                  <a:tcPr marL="91425" marR="91425" marT="91425" marB="91425"/>
                </a:tc>
                <a:tc>
                  <a:txBody>
                    <a:bodyPr/>
                    <a:lstStyle/>
                    <a:p>
                      <a:pPr marL="0" lvl="0" indent="0" algn="l" rtl="0">
                        <a:spcBef>
                          <a:spcPts val="0"/>
                        </a:spcBef>
                        <a:spcAft>
                          <a:spcPts val="0"/>
                        </a:spcAft>
                        <a:buNone/>
                      </a:pPr>
                      <a:r>
                        <a:rPr lang="en-GB"/>
                        <a:t>1</a:t>
                      </a:r>
                      <a:endParaRPr lang="en-GB"/>
                    </a:p>
                  </a:txBody>
                  <a:tcPr marL="91425" marR="91425" marT="91425" marB="91425"/>
                </a:tc>
                <a:tc>
                  <a:txBody>
                    <a:bodyPr/>
                    <a:lstStyle/>
                    <a:p>
                      <a:pPr marL="0" lvl="0" indent="0" algn="l" rtl="0">
                        <a:spcBef>
                          <a:spcPts val="0"/>
                        </a:spcBef>
                        <a:spcAft>
                          <a:spcPts val="0"/>
                        </a:spcAft>
                        <a:buNone/>
                      </a:pPr>
                      <a:r>
                        <a:rPr lang="en-GB"/>
                        <a:t>4</a:t>
                      </a:r>
                      <a:endParaRPr lang="en-GB"/>
                    </a:p>
                  </a:txBody>
                  <a:tcPr marL="91425" marR="91425" marT="91425" marB="91425"/>
                </a:tc>
                <a:tc>
                  <a:txBody>
                    <a:bodyPr/>
                    <a:lstStyle/>
                    <a:p>
                      <a:pPr marL="0" lvl="0" indent="0" algn="l" rtl="0">
                        <a:spcBef>
                          <a:spcPts val="0"/>
                        </a:spcBef>
                        <a:spcAft>
                          <a:spcPts val="0"/>
                        </a:spcAft>
                        <a:buNone/>
                      </a:pPr>
                      <a:r>
                        <a:rPr lang="en-GB"/>
                        <a:t>8</a:t>
                      </a:r>
                      <a:endParaRPr lang="en-GB"/>
                    </a:p>
                  </a:txBody>
                  <a:tcPr marL="91425" marR="91425" marT="91425" marB="91425"/>
                </a:tc>
                <a:tc>
                  <a:txBody>
                    <a:bodyPr/>
                    <a:lstStyle/>
                    <a:p>
                      <a:pPr marL="0" lvl="0" indent="0" algn="l" rtl="0">
                        <a:spcBef>
                          <a:spcPts val="0"/>
                        </a:spcBef>
                        <a:spcAft>
                          <a:spcPts val="0"/>
                        </a:spcAft>
                        <a:buNone/>
                      </a:pPr>
                      <a:r>
                        <a:rPr lang="en-GB"/>
                        <a:t>16</a:t>
                      </a:r>
                      <a:endParaRPr lang="en-GB"/>
                    </a:p>
                  </a:txBody>
                  <a:tcPr marL="91425" marR="91425" marT="91425" marB="91425"/>
                </a:tc>
                <a:tc>
                  <a:txBody>
                    <a:bodyPr/>
                    <a:lstStyle/>
                    <a:p>
                      <a:pPr marL="0" lvl="0" indent="0" algn="l" rtl="0">
                        <a:spcBef>
                          <a:spcPts val="0"/>
                        </a:spcBef>
                        <a:spcAft>
                          <a:spcPts val="0"/>
                        </a:spcAft>
                        <a:buNone/>
                      </a:pPr>
                      <a:r>
                        <a:rPr lang="en-GB"/>
                        <a:t>16</a:t>
                      </a:r>
                      <a:endParaRPr lang="en-GB"/>
                    </a:p>
                  </a:txBody>
                  <a:tcPr marL="91425" marR="91425" marT="91425" marB="91425"/>
                </a:tc>
              </a:tr>
              <a:tr h="388125">
                <a:tc>
                  <a:txBody>
                    <a:bodyPr/>
                    <a:lstStyle/>
                    <a:p>
                      <a:pPr marL="0" lvl="0" indent="0" algn="l" rtl="0">
                        <a:spcBef>
                          <a:spcPts val="0"/>
                        </a:spcBef>
                        <a:spcAft>
                          <a:spcPts val="0"/>
                        </a:spcAft>
                        <a:buNone/>
                      </a:pPr>
                      <a:r>
                        <a:rPr lang="en-GB"/>
                        <a:t>5</a:t>
                      </a:r>
                      <a:endParaRPr lang="en-GB"/>
                    </a:p>
                  </a:txBody>
                  <a:tcPr marL="91425" marR="91425" marT="91425" marB="91425"/>
                </a:tc>
                <a:tc>
                  <a:txBody>
                    <a:bodyPr/>
                    <a:lstStyle/>
                    <a:p>
                      <a:pPr marL="0" lvl="0" indent="0" algn="l" rtl="0">
                        <a:spcBef>
                          <a:spcPts val="0"/>
                        </a:spcBef>
                        <a:spcAft>
                          <a:spcPts val="0"/>
                        </a:spcAft>
                        <a:buNone/>
                      </a:pPr>
                      <a:r>
                        <a:rPr lang="en-GB"/>
                        <a:t>1</a:t>
                      </a:r>
                      <a:endParaRPr lang="en-GB"/>
                    </a:p>
                  </a:txBody>
                  <a:tcPr marL="91425" marR="91425" marT="91425" marB="91425"/>
                </a:tc>
                <a:tc>
                  <a:txBody>
                    <a:bodyPr/>
                    <a:lstStyle/>
                    <a:p>
                      <a:pPr marL="0" lvl="0" indent="0" algn="l" rtl="0">
                        <a:spcBef>
                          <a:spcPts val="0"/>
                        </a:spcBef>
                        <a:spcAft>
                          <a:spcPts val="0"/>
                        </a:spcAft>
                        <a:buNone/>
                      </a:pPr>
                      <a:r>
                        <a:rPr lang="en-GB"/>
                        <a:t>1</a:t>
                      </a:r>
                      <a:endParaRPr lang="en-GB"/>
                    </a:p>
                  </a:txBody>
                  <a:tcPr marL="91425" marR="91425" marT="91425" marB="91425"/>
                </a:tc>
                <a:tc>
                  <a:txBody>
                    <a:bodyPr/>
                    <a:lstStyle/>
                    <a:p>
                      <a:pPr marL="0" lvl="0" indent="0" algn="l" rtl="0">
                        <a:spcBef>
                          <a:spcPts val="0"/>
                        </a:spcBef>
                        <a:spcAft>
                          <a:spcPts val="0"/>
                        </a:spcAft>
                        <a:buNone/>
                      </a:pPr>
                      <a:r>
                        <a:rPr lang="en-GB"/>
                        <a:t>5</a:t>
                      </a:r>
                      <a:endParaRPr lang="en-GB"/>
                    </a:p>
                  </a:txBody>
                  <a:tcPr marL="91425" marR="91425" marT="91425" marB="91425"/>
                </a:tc>
                <a:tc>
                  <a:txBody>
                    <a:bodyPr/>
                    <a:lstStyle/>
                    <a:p>
                      <a:pPr marL="0" lvl="0" indent="0" algn="l" rtl="0">
                        <a:spcBef>
                          <a:spcPts val="0"/>
                        </a:spcBef>
                        <a:spcAft>
                          <a:spcPts val="0"/>
                        </a:spcAft>
                        <a:buNone/>
                      </a:pPr>
                      <a:r>
                        <a:rPr lang="en-GB"/>
                        <a:t>11</a:t>
                      </a:r>
                      <a:endParaRPr lang="en-GB"/>
                    </a:p>
                  </a:txBody>
                  <a:tcPr marL="91425" marR="91425" marT="91425" marB="91425"/>
                </a:tc>
                <a:tc>
                  <a:txBody>
                    <a:bodyPr/>
                    <a:lstStyle/>
                    <a:p>
                      <a:pPr marL="0" lvl="0" indent="0" algn="l" rtl="0">
                        <a:spcBef>
                          <a:spcPts val="0"/>
                        </a:spcBef>
                        <a:spcAft>
                          <a:spcPts val="0"/>
                        </a:spcAft>
                        <a:buNone/>
                      </a:pPr>
                      <a:r>
                        <a:rPr lang="en-GB"/>
                        <a:t>25</a:t>
                      </a:r>
                      <a:endParaRPr lang="en-GB"/>
                    </a:p>
                  </a:txBody>
                  <a:tcPr marL="91425" marR="91425" marT="91425" marB="91425"/>
                </a:tc>
                <a:tc>
                  <a:txBody>
                    <a:bodyPr/>
                    <a:lstStyle/>
                    <a:p>
                      <a:pPr marL="0" lvl="0" indent="0" algn="l" rtl="0">
                        <a:spcBef>
                          <a:spcPts val="0"/>
                        </a:spcBef>
                        <a:spcAft>
                          <a:spcPts val="0"/>
                        </a:spcAft>
                        <a:buNone/>
                      </a:pPr>
                      <a:r>
                        <a:rPr lang="en-GB"/>
                        <a:t>32</a:t>
                      </a:r>
                      <a:endParaRPr lang="en-GB"/>
                    </a:p>
                  </a:txBody>
                  <a:tcPr marL="91425" marR="91425" marT="91425" marB="91425"/>
                </a:tc>
              </a:tr>
              <a:tr h="388125">
                <a:tc>
                  <a:txBody>
                    <a:bodyPr/>
                    <a:lstStyle/>
                    <a:p>
                      <a:pPr marL="0" lvl="0" indent="0" algn="l" rtl="0">
                        <a:spcBef>
                          <a:spcPts val="0"/>
                        </a:spcBef>
                        <a:spcAft>
                          <a:spcPts val="0"/>
                        </a:spcAft>
                        <a:buNone/>
                      </a:pPr>
                      <a:r>
                        <a:rPr lang="en-GB"/>
                        <a:t>6</a:t>
                      </a:r>
                      <a:endParaRPr lang="en-GB"/>
                    </a:p>
                  </a:txBody>
                  <a:tcPr marL="91425" marR="91425" marT="91425" marB="91425"/>
                </a:tc>
                <a:tc>
                  <a:txBody>
                    <a:bodyPr/>
                    <a:lstStyle/>
                    <a:p>
                      <a:pPr marL="0" lvl="0" indent="0" algn="l" rtl="0">
                        <a:spcBef>
                          <a:spcPts val="0"/>
                        </a:spcBef>
                        <a:spcAft>
                          <a:spcPts val="0"/>
                        </a:spcAft>
                        <a:buNone/>
                      </a:pPr>
                      <a:r>
                        <a:rPr lang="en-GB"/>
                        <a:t>1</a:t>
                      </a:r>
                      <a:endParaRPr lang="en-GB"/>
                    </a:p>
                  </a:txBody>
                  <a:tcPr marL="91425" marR="91425" marT="91425" marB="91425"/>
                </a:tc>
                <a:tc>
                  <a:txBody>
                    <a:bodyPr/>
                    <a:lstStyle/>
                    <a:p>
                      <a:pPr marL="0" lvl="0" indent="0" algn="l" rtl="0">
                        <a:spcBef>
                          <a:spcPts val="0"/>
                        </a:spcBef>
                        <a:spcAft>
                          <a:spcPts val="0"/>
                        </a:spcAft>
                        <a:buNone/>
                      </a:pPr>
                      <a:r>
                        <a:rPr lang="en-GB"/>
                        <a:t>1</a:t>
                      </a:r>
                      <a:endParaRPr lang="en-GB"/>
                    </a:p>
                  </a:txBody>
                  <a:tcPr marL="91425" marR="91425" marT="91425" marB="91425"/>
                </a:tc>
                <a:tc>
                  <a:txBody>
                    <a:bodyPr/>
                    <a:lstStyle/>
                    <a:p>
                      <a:pPr marL="0" lvl="0" indent="0" algn="l" rtl="0">
                        <a:spcBef>
                          <a:spcPts val="0"/>
                        </a:spcBef>
                        <a:spcAft>
                          <a:spcPts val="0"/>
                        </a:spcAft>
                        <a:buNone/>
                      </a:pPr>
                      <a:r>
                        <a:rPr lang="en-GB"/>
                        <a:t>6</a:t>
                      </a:r>
                      <a:endParaRPr lang="en-GB"/>
                    </a:p>
                  </a:txBody>
                  <a:tcPr marL="91425" marR="91425" marT="91425" marB="91425"/>
                </a:tc>
                <a:tc>
                  <a:txBody>
                    <a:bodyPr/>
                    <a:lstStyle/>
                    <a:p>
                      <a:pPr marL="0" lvl="0" indent="0" algn="l" rtl="0">
                        <a:spcBef>
                          <a:spcPts val="0"/>
                        </a:spcBef>
                        <a:spcAft>
                          <a:spcPts val="0"/>
                        </a:spcAft>
                        <a:buNone/>
                      </a:pPr>
                      <a:r>
                        <a:rPr lang="en-GB"/>
                        <a:t>15</a:t>
                      </a:r>
                      <a:endParaRPr lang="en-GB"/>
                    </a:p>
                  </a:txBody>
                  <a:tcPr marL="91425" marR="91425" marT="91425" marB="91425"/>
                </a:tc>
                <a:tc>
                  <a:txBody>
                    <a:bodyPr/>
                    <a:lstStyle/>
                    <a:p>
                      <a:pPr marL="0" lvl="0" indent="0" algn="l" rtl="0">
                        <a:spcBef>
                          <a:spcPts val="0"/>
                        </a:spcBef>
                        <a:spcAft>
                          <a:spcPts val="0"/>
                        </a:spcAft>
                        <a:buNone/>
                      </a:pPr>
                      <a:r>
                        <a:rPr lang="en-GB"/>
                        <a:t>36</a:t>
                      </a:r>
                      <a:endParaRPr lang="en-GB"/>
                    </a:p>
                  </a:txBody>
                  <a:tcPr marL="91425" marR="91425" marT="91425" marB="91425"/>
                </a:tc>
                <a:tc>
                  <a:txBody>
                    <a:bodyPr/>
                    <a:lstStyle/>
                    <a:p>
                      <a:pPr marL="0" lvl="0" indent="0" algn="l" rtl="0">
                        <a:spcBef>
                          <a:spcPts val="0"/>
                        </a:spcBef>
                        <a:spcAft>
                          <a:spcPts val="0"/>
                        </a:spcAft>
                        <a:buNone/>
                      </a:pPr>
                      <a:r>
                        <a:rPr lang="en-GB"/>
                        <a:t>64</a:t>
                      </a:r>
                      <a:endParaRPr lang="en-GB"/>
                    </a:p>
                  </a:txBody>
                  <a:tcPr marL="91425" marR="91425" marT="91425" marB="91425"/>
                </a:tc>
              </a:tr>
              <a:tr h="388125">
                <a:tc>
                  <a:txBody>
                    <a:bodyPr/>
                    <a:lstStyle/>
                    <a:p>
                      <a:pPr marL="0" lvl="0" indent="0" algn="l" rtl="0">
                        <a:spcBef>
                          <a:spcPts val="0"/>
                        </a:spcBef>
                        <a:spcAft>
                          <a:spcPts val="0"/>
                        </a:spcAft>
                        <a:buNone/>
                      </a:pPr>
                      <a:r>
                        <a:rPr lang="en-GB"/>
                        <a:t>7</a:t>
                      </a:r>
                      <a:endParaRPr lang="en-GB"/>
                    </a:p>
                  </a:txBody>
                  <a:tcPr marL="91425" marR="91425" marT="91425" marB="91425"/>
                </a:tc>
                <a:tc>
                  <a:txBody>
                    <a:bodyPr/>
                    <a:lstStyle/>
                    <a:p>
                      <a:pPr marL="0" lvl="0" indent="0" algn="l" rtl="0">
                        <a:spcBef>
                          <a:spcPts val="0"/>
                        </a:spcBef>
                        <a:spcAft>
                          <a:spcPts val="0"/>
                        </a:spcAft>
                        <a:buNone/>
                      </a:pPr>
                      <a:r>
                        <a:rPr lang="en-GB"/>
                        <a:t>1</a:t>
                      </a:r>
                      <a:endParaRPr lang="en-GB"/>
                    </a:p>
                  </a:txBody>
                  <a:tcPr marL="91425" marR="91425" marT="91425" marB="91425"/>
                </a:tc>
                <a:tc>
                  <a:txBody>
                    <a:bodyPr/>
                    <a:lstStyle/>
                    <a:p>
                      <a:pPr marL="0" lvl="0" indent="0" algn="l" rtl="0">
                        <a:spcBef>
                          <a:spcPts val="0"/>
                        </a:spcBef>
                        <a:spcAft>
                          <a:spcPts val="0"/>
                        </a:spcAft>
                        <a:buNone/>
                      </a:pPr>
                      <a:r>
                        <a:rPr lang="en-GB"/>
                        <a:t>1</a:t>
                      </a:r>
                      <a:endParaRPr lang="en-GB"/>
                    </a:p>
                  </a:txBody>
                  <a:tcPr marL="91425" marR="91425" marT="91425" marB="91425"/>
                </a:tc>
                <a:tc>
                  <a:txBody>
                    <a:bodyPr/>
                    <a:lstStyle/>
                    <a:p>
                      <a:pPr marL="0" lvl="0" indent="0" algn="l" rtl="0">
                        <a:spcBef>
                          <a:spcPts val="0"/>
                        </a:spcBef>
                        <a:spcAft>
                          <a:spcPts val="0"/>
                        </a:spcAft>
                        <a:buNone/>
                      </a:pPr>
                      <a:r>
                        <a:rPr lang="en-GB"/>
                        <a:t>7</a:t>
                      </a:r>
                      <a:endParaRPr lang="en-GB"/>
                    </a:p>
                  </a:txBody>
                  <a:tcPr marL="91425" marR="91425" marT="91425" marB="91425"/>
                </a:tc>
                <a:tc>
                  <a:txBody>
                    <a:bodyPr/>
                    <a:lstStyle/>
                    <a:p>
                      <a:pPr marL="0" lvl="0" indent="0" algn="l" rtl="0">
                        <a:spcBef>
                          <a:spcPts val="0"/>
                        </a:spcBef>
                        <a:spcAft>
                          <a:spcPts val="0"/>
                        </a:spcAft>
                        <a:buNone/>
                      </a:pPr>
                      <a:r>
                        <a:rPr lang="en-GB"/>
                        <a:t>19</a:t>
                      </a:r>
                      <a:endParaRPr lang="en-GB"/>
                    </a:p>
                  </a:txBody>
                  <a:tcPr marL="91425" marR="91425" marT="91425" marB="91425"/>
                </a:tc>
                <a:tc>
                  <a:txBody>
                    <a:bodyPr/>
                    <a:lstStyle/>
                    <a:p>
                      <a:pPr marL="0" lvl="0" indent="0" algn="l" rtl="0">
                        <a:spcBef>
                          <a:spcPts val="0"/>
                        </a:spcBef>
                        <a:spcAft>
                          <a:spcPts val="0"/>
                        </a:spcAft>
                        <a:buNone/>
                      </a:pPr>
                      <a:r>
                        <a:rPr lang="en-GB"/>
                        <a:t>49</a:t>
                      </a:r>
                      <a:endParaRPr lang="en-GB"/>
                    </a:p>
                  </a:txBody>
                  <a:tcPr marL="91425" marR="91425" marT="91425" marB="91425"/>
                </a:tc>
                <a:tc>
                  <a:txBody>
                    <a:bodyPr/>
                    <a:lstStyle/>
                    <a:p>
                      <a:pPr marL="0" lvl="0" indent="0" algn="l" rtl="0">
                        <a:spcBef>
                          <a:spcPts val="0"/>
                        </a:spcBef>
                        <a:spcAft>
                          <a:spcPts val="0"/>
                        </a:spcAft>
                        <a:buNone/>
                      </a:pPr>
                      <a:r>
                        <a:rPr lang="en-GB"/>
                        <a:t>128</a:t>
                      </a:r>
                      <a:endParaRPr lang="en-GB"/>
                    </a:p>
                  </a:txBody>
                  <a:tcPr marL="91425" marR="91425" marT="91425" marB="91425"/>
                </a:tc>
              </a:tr>
              <a:tr h="388125">
                <a:tc>
                  <a:txBody>
                    <a:bodyPr/>
                    <a:lstStyle/>
                    <a:p>
                      <a:pPr marL="0" lvl="0" indent="0" algn="l" rtl="0">
                        <a:spcBef>
                          <a:spcPts val="0"/>
                        </a:spcBef>
                        <a:spcAft>
                          <a:spcPts val="0"/>
                        </a:spcAft>
                        <a:buNone/>
                      </a:pPr>
                      <a:r>
                        <a:rPr lang="en-GB"/>
                        <a:t>8</a:t>
                      </a:r>
                      <a:endParaRPr lang="en-GB"/>
                    </a:p>
                  </a:txBody>
                  <a:tcPr marL="91425" marR="91425" marT="91425" marB="91425"/>
                </a:tc>
                <a:tc>
                  <a:txBody>
                    <a:bodyPr/>
                    <a:lstStyle/>
                    <a:p>
                      <a:pPr marL="0" lvl="0" indent="0" algn="l" rtl="0">
                        <a:spcBef>
                          <a:spcPts val="0"/>
                        </a:spcBef>
                        <a:spcAft>
                          <a:spcPts val="0"/>
                        </a:spcAft>
                        <a:buNone/>
                      </a:pPr>
                      <a:r>
                        <a:rPr lang="en-GB"/>
                        <a:t>1</a:t>
                      </a:r>
                      <a:endParaRPr lang="en-GB"/>
                    </a:p>
                  </a:txBody>
                  <a:tcPr marL="91425" marR="91425" marT="91425" marB="91425"/>
                </a:tc>
                <a:tc>
                  <a:txBody>
                    <a:bodyPr/>
                    <a:lstStyle/>
                    <a:p>
                      <a:pPr marL="0" lvl="0" indent="0" algn="l" rtl="0">
                        <a:spcBef>
                          <a:spcPts val="0"/>
                        </a:spcBef>
                        <a:spcAft>
                          <a:spcPts val="0"/>
                        </a:spcAft>
                        <a:buNone/>
                      </a:pPr>
                      <a:r>
                        <a:rPr lang="en-GB"/>
                        <a:t>2</a:t>
                      </a:r>
                      <a:endParaRPr lang="en-GB"/>
                    </a:p>
                  </a:txBody>
                  <a:tcPr marL="91425" marR="91425" marT="91425" marB="91425"/>
                </a:tc>
                <a:tc>
                  <a:txBody>
                    <a:bodyPr/>
                    <a:lstStyle/>
                    <a:p>
                      <a:pPr marL="0" lvl="0" indent="0" algn="l" rtl="0">
                        <a:spcBef>
                          <a:spcPts val="0"/>
                        </a:spcBef>
                        <a:spcAft>
                          <a:spcPts val="0"/>
                        </a:spcAft>
                        <a:buNone/>
                      </a:pPr>
                      <a:r>
                        <a:rPr lang="en-GB"/>
                        <a:t>8</a:t>
                      </a:r>
                      <a:endParaRPr lang="en-GB"/>
                    </a:p>
                  </a:txBody>
                  <a:tcPr marL="91425" marR="91425" marT="91425" marB="91425"/>
                </a:tc>
                <a:tc>
                  <a:txBody>
                    <a:bodyPr/>
                    <a:lstStyle/>
                    <a:p>
                      <a:pPr marL="0" lvl="0" indent="0" algn="l" rtl="0">
                        <a:spcBef>
                          <a:spcPts val="0"/>
                        </a:spcBef>
                        <a:spcAft>
                          <a:spcPts val="0"/>
                        </a:spcAft>
                        <a:buNone/>
                      </a:pPr>
                      <a:r>
                        <a:rPr lang="en-GB"/>
                        <a:t>24</a:t>
                      </a:r>
                      <a:endParaRPr lang="en-GB"/>
                    </a:p>
                  </a:txBody>
                  <a:tcPr marL="91425" marR="91425" marT="91425" marB="91425"/>
                </a:tc>
                <a:tc>
                  <a:txBody>
                    <a:bodyPr/>
                    <a:lstStyle/>
                    <a:p>
                      <a:pPr marL="0" lvl="0" indent="0" algn="l" rtl="0">
                        <a:spcBef>
                          <a:spcPts val="0"/>
                        </a:spcBef>
                        <a:spcAft>
                          <a:spcPts val="0"/>
                        </a:spcAft>
                        <a:buNone/>
                      </a:pPr>
                      <a:r>
                        <a:rPr lang="en-GB"/>
                        <a:t>64</a:t>
                      </a:r>
                      <a:endParaRPr lang="en-GB"/>
                    </a:p>
                  </a:txBody>
                  <a:tcPr marL="91425" marR="91425" marT="91425" marB="91425"/>
                </a:tc>
                <a:tc>
                  <a:txBody>
                    <a:bodyPr/>
                    <a:lstStyle/>
                    <a:p>
                      <a:pPr marL="0" lvl="0" indent="0" algn="l" rtl="0">
                        <a:spcBef>
                          <a:spcPts val="0"/>
                        </a:spcBef>
                        <a:spcAft>
                          <a:spcPts val="0"/>
                        </a:spcAft>
                        <a:buNone/>
                      </a:pPr>
                      <a:r>
                        <a:rPr lang="en-GB"/>
                        <a:t>256</a:t>
                      </a:r>
                      <a:endParaRPr lang="en-GB"/>
                    </a:p>
                  </a:txBody>
                  <a:tcPr marL="91425" marR="91425" marT="91425" marB="91425"/>
                </a:tc>
              </a:tr>
              <a:tr h="388125">
                <a:tc>
                  <a:txBody>
                    <a:bodyPr/>
                    <a:lstStyle/>
                    <a:p>
                      <a:pPr marL="0" lvl="0" indent="0" algn="l" rtl="0">
                        <a:spcBef>
                          <a:spcPts val="0"/>
                        </a:spcBef>
                        <a:spcAft>
                          <a:spcPts val="0"/>
                        </a:spcAft>
                        <a:buNone/>
                      </a:pPr>
                      <a:r>
                        <a:rPr lang="en-GB"/>
                        <a:t>9</a:t>
                      </a:r>
                      <a:endParaRPr lang="en-GB"/>
                    </a:p>
                  </a:txBody>
                  <a:tcPr marL="91425" marR="91425" marT="91425" marB="91425"/>
                </a:tc>
                <a:tc>
                  <a:txBody>
                    <a:bodyPr/>
                    <a:lstStyle/>
                    <a:p>
                      <a:pPr marL="0" lvl="0" indent="0" algn="l" rtl="0">
                        <a:spcBef>
                          <a:spcPts val="0"/>
                        </a:spcBef>
                        <a:spcAft>
                          <a:spcPts val="0"/>
                        </a:spcAft>
                        <a:buNone/>
                      </a:pPr>
                      <a:r>
                        <a:rPr lang="en-GB"/>
                        <a:t>1</a:t>
                      </a:r>
                      <a:endParaRPr lang="en-GB"/>
                    </a:p>
                  </a:txBody>
                  <a:tcPr marL="91425" marR="91425" marT="91425" marB="91425"/>
                </a:tc>
                <a:tc>
                  <a:txBody>
                    <a:bodyPr/>
                    <a:lstStyle/>
                    <a:p>
                      <a:pPr marL="0" lvl="0" indent="0" algn="l" rtl="0">
                        <a:spcBef>
                          <a:spcPts val="0"/>
                        </a:spcBef>
                        <a:spcAft>
                          <a:spcPts val="0"/>
                        </a:spcAft>
                        <a:buNone/>
                      </a:pPr>
                      <a:r>
                        <a:rPr lang="en-GB"/>
                        <a:t>2</a:t>
                      </a:r>
                      <a:endParaRPr lang="en-GB"/>
                    </a:p>
                  </a:txBody>
                  <a:tcPr marL="91425" marR="91425" marT="91425" marB="91425"/>
                </a:tc>
                <a:tc>
                  <a:txBody>
                    <a:bodyPr/>
                    <a:lstStyle/>
                    <a:p>
                      <a:pPr marL="0" lvl="0" indent="0" algn="l" rtl="0">
                        <a:spcBef>
                          <a:spcPts val="0"/>
                        </a:spcBef>
                        <a:spcAft>
                          <a:spcPts val="0"/>
                        </a:spcAft>
                        <a:buNone/>
                      </a:pPr>
                      <a:r>
                        <a:rPr lang="en-GB"/>
                        <a:t>9</a:t>
                      </a:r>
                      <a:endParaRPr lang="en-GB"/>
                    </a:p>
                  </a:txBody>
                  <a:tcPr marL="91425" marR="91425" marT="91425" marB="91425"/>
                </a:tc>
                <a:tc>
                  <a:txBody>
                    <a:bodyPr/>
                    <a:lstStyle/>
                    <a:p>
                      <a:pPr marL="0" lvl="0" indent="0" algn="l" rtl="0">
                        <a:spcBef>
                          <a:spcPts val="0"/>
                        </a:spcBef>
                        <a:spcAft>
                          <a:spcPts val="0"/>
                        </a:spcAft>
                        <a:buNone/>
                      </a:pPr>
                      <a:r>
                        <a:rPr lang="en-GB"/>
                        <a:t>28</a:t>
                      </a:r>
                      <a:endParaRPr lang="en-GB"/>
                    </a:p>
                  </a:txBody>
                  <a:tcPr marL="91425" marR="91425" marT="91425" marB="91425"/>
                </a:tc>
                <a:tc>
                  <a:txBody>
                    <a:bodyPr/>
                    <a:lstStyle/>
                    <a:p>
                      <a:pPr marL="0" lvl="0" indent="0" algn="l" rtl="0">
                        <a:spcBef>
                          <a:spcPts val="0"/>
                        </a:spcBef>
                        <a:spcAft>
                          <a:spcPts val="0"/>
                        </a:spcAft>
                        <a:buNone/>
                      </a:pPr>
                      <a:r>
                        <a:rPr lang="en-GB"/>
                        <a:t>81</a:t>
                      </a:r>
                      <a:endParaRPr lang="en-GB"/>
                    </a:p>
                  </a:txBody>
                  <a:tcPr marL="91425" marR="91425" marT="91425" marB="91425"/>
                </a:tc>
                <a:tc>
                  <a:txBody>
                    <a:bodyPr/>
                    <a:lstStyle/>
                    <a:p>
                      <a:pPr marL="0" lvl="0" indent="0" algn="l" rtl="0">
                        <a:spcBef>
                          <a:spcPts val="0"/>
                        </a:spcBef>
                        <a:spcAft>
                          <a:spcPts val="0"/>
                        </a:spcAft>
                        <a:buNone/>
                      </a:pPr>
                      <a:r>
                        <a:rPr lang="en-GB"/>
                        <a:t>512</a:t>
                      </a:r>
                      <a:endParaRPr lang="en-GB"/>
                    </a:p>
                  </a:txBody>
                  <a:tcPr marL="91425" marR="91425" marT="91425" marB="91425"/>
                </a:tc>
              </a:tr>
              <a:tr h="388125">
                <a:tc>
                  <a:txBody>
                    <a:bodyPr/>
                    <a:lstStyle/>
                    <a:p>
                      <a:pPr marL="0" lvl="0" indent="0" algn="l" rtl="0">
                        <a:spcBef>
                          <a:spcPts val="0"/>
                        </a:spcBef>
                        <a:spcAft>
                          <a:spcPts val="0"/>
                        </a:spcAft>
                        <a:buNone/>
                      </a:pPr>
                      <a:r>
                        <a:rPr lang="en-GB"/>
                        <a:t>10</a:t>
                      </a:r>
                      <a:endParaRPr lang="en-GB"/>
                    </a:p>
                  </a:txBody>
                  <a:tcPr marL="91425" marR="91425" marT="91425" marB="91425"/>
                </a:tc>
                <a:tc>
                  <a:txBody>
                    <a:bodyPr/>
                    <a:lstStyle/>
                    <a:p>
                      <a:pPr marL="0" lvl="0" indent="0" algn="l" rtl="0">
                        <a:spcBef>
                          <a:spcPts val="0"/>
                        </a:spcBef>
                        <a:spcAft>
                          <a:spcPts val="0"/>
                        </a:spcAft>
                        <a:buNone/>
                      </a:pPr>
                      <a:r>
                        <a:rPr lang="en-GB"/>
                        <a:t>1</a:t>
                      </a:r>
                      <a:endParaRPr lang="en-GB"/>
                    </a:p>
                  </a:txBody>
                  <a:tcPr marL="91425" marR="91425" marT="91425" marB="91425"/>
                </a:tc>
                <a:tc>
                  <a:txBody>
                    <a:bodyPr/>
                    <a:lstStyle/>
                    <a:p>
                      <a:pPr marL="0" lvl="0" indent="0" algn="l" rtl="0">
                        <a:spcBef>
                          <a:spcPts val="0"/>
                        </a:spcBef>
                        <a:spcAft>
                          <a:spcPts val="0"/>
                        </a:spcAft>
                        <a:buNone/>
                      </a:pPr>
                      <a:r>
                        <a:rPr lang="en-GB"/>
                        <a:t>2</a:t>
                      </a:r>
                      <a:endParaRPr lang="en-GB"/>
                    </a:p>
                  </a:txBody>
                  <a:tcPr marL="91425" marR="91425" marT="91425" marB="91425"/>
                </a:tc>
                <a:tc>
                  <a:txBody>
                    <a:bodyPr/>
                    <a:lstStyle/>
                    <a:p>
                      <a:pPr marL="0" lvl="0" indent="0" algn="l" rtl="0">
                        <a:spcBef>
                          <a:spcPts val="0"/>
                        </a:spcBef>
                        <a:spcAft>
                          <a:spcPts val="0"/>
                        </a:spcAft>
                        <a:buNone/>
                      </a:pPr>
                      <a:r>
                        <a:rPr lang="en-GB"/>
                        <a:t>10</a:t>
                      </a:r>
                      <a:endParaRPr lang="en-GB"/>
                    </a:p>
                  </a:txBody>
                  <a:tcPr marL="91425" marR="91425" marT="91425" marB="91425"/>
                </a:tc>
                <a:tc>
                  <a:txBody>
                    <a:bodyPr/>
                    <a:lstStyle/>
                    <a:p>
                      <a:pPr marL="0" lvl="0" indent="0" algn="l" rtl="0">
                        <a:spcBef>
                          <a:spcPts val="0"/>
                        </a:spcBef>
                        <a:spcAft>
                          <a:spcPts val="0"/>
                        </a:spcAft>
                        <a:buNone/>
                      </a:pPr>
                      <a:r>
                        <a:rPr lang="en-GB"/>
                        <a:t>33</a:t>
                      </a:r>
                      <a:endParaRPr lang="en-GB"/>
                    </a:p>
                  </a:txBody>
                  <a:tcPr marL="91425" marR="91425" marT="91425" marB="91425"/>
                </a:tc>
                <a:tc>
                  <a:txBody>
                    <a:bodyPr/>
                    <a:lstStyle/>
                    <a:p>
                      <a:pPr marL="0" lvl="0" indent="0" algn="l" rtl="0">
                        <a:spcBef>
                          <a:spcPts val="0"/>
                        </a:spcBef>
                        <a:spcAft>
                          <a:spcPts val="0"/>
                        </a:spcAft>
                        <a:buNone/>
                      </a:pPr>
                      <a:r>
                        <a:rPr lang="en-GB"/>
                        <a:t>100</a:t>
                      </a:r>
                      <a:endParaRPr lang="en-GB"/>
                    </a:p>
                  </a:txBody>
                  <a:tcPr marL="91425" marR="91425" marT="91425" marB="91425"/>
                </a:tc>
                <a:tc>
                  <a:txBody>
                    <a:bodyPr/>
                    <a:lstStyle/>
                    <a:p>
                      <a:pPr marL="0" lvl="0" indent="0" algn="l" rtl="0">
                        <a:spcBef>
                          <a:spcPts val="0"/>
                        </a:spcBef>
                        <a:spcAft>
                          <a:spcPts val="0"/>
                        </a:spcAft>
                        <a:buNone/>
                      </a:pPr>
                      <a:r>
                        <a:rPr lang="en-GB"/>
                        <a:t>1024</a:t>
                      </a:r>
                      <a:endParaRPr lang="en-GB"/>
                    </a:p>
                  </a:txBody>
                  <a:tcPr marL="91425" marR="91425" marT="91425" marB="91425"/>
                </a:tc>
              </a:tr>
              <a:tr h="388125">
                <a:tc>
                  <a:txBody>
                    <a:bodyPr/>
                    <a:lstStyle/>
                    <a:p>
                      <a:pPr marL="0" lvl="0" indent="0" algn="l" rtl="0">
                        <a:spcBef>
                          <a:spcPts val="0"/>
                        </a:spcBef>
                        <a:spcAft>
                          <a:spcPts val="0"/>
                        </a:spcAft>
                        <a:buNone/>
                      </a:pPr>
                      <a:r>
                        <a:rPr lang="en-GB"/>
                        <a:t>100</a:t>
                      </a:r>
                      <a:endParaRPr lang="en-GB"/>
                    </a:p>
                  </a:txBody>
                  <a:tcPr marL="91425" marR="91425" marT="91425" marB="91425"/>
                </a:tc>
                <a:tc>
                  <a:txBody>
                    <a:bodyPr/>
                    <a:lstStyle/>
                    <a:p>
                      <a:pPr marL="0" lvl="0" indent="0" algn="l" rtl="0">
                        <a:spcBef>
                          <a:spcPts val="0"/>
                        </a:spcBef>
                        <a:spcAft>
                          <a:spcPts val="0"/>
                        </a:spcAft>
                        <a:buNone/>
                      </a:pPr>
                      <a:r>
                        <a:rPr lang="en-GB"/>
                        <a:t>1</a:t>
                      </a:r>
                      <a:endParaRPr lang="en-GB"/>
                    </a:p>
                  </a:txBody>
                  <a:tcPr marL="91425" marR="91425" marT="91425" marB="91425"/>
                </a:tc>
                <a:tc>
                  <a:txBody>
                    <a:bodyPr/>
                    <a:lstStyle/>
                    <a:p>
                      <a:pPr marL="0" lvl="0" indent="0" algn="l" rtl="0">
                        <a:spcBef>
                          <a:spcPts val="0"/>
                        </a:spcBef>
                        <a:spcAft>
                          <a:spcPts val="0"/>
                        </a:spcAft>
                        <a:buNone/>
                      </a:pPr>
                      <a:r>
                        <a:rPr lang="en-GB"/>
                        <a:t>4</a:t>
                      </a:r>
                      <a:endParaRPr lang="en-GB"/>
                    </a:p>
                  </a:txBody>
                  <a:tcPr marL="91425" marR="91425" marT="91425" marB="91425"/>
                </a:tc>
                <a:tc>
                  <a:txBody>
                    <a:bodyPr/>
                    <a:lstStyle/>
                    <a:p>
                      <a:pPr marL="0" lvl="0" indent="0" algn="l" rtl="0">
                        <a:spcBef>
                          <a:spcPts val="0"/>
                        </a:spcBef>
                        <a:spcAft>
                          <a:spcPts val="0"/>
                        </a:spcAft>
                        <a:buNone/>
                      </a:pPr>
                      <a:r>
                        <a:rPr lang="en-GB"/>
                        <a:t>100</a:t>
                      </a:r>
                      <a:endParaRPr lang="en-GB"/>
                    </a:p>
                  </a:txBody>
                  <a:tcPr marL="91425" marR="91425" marT="91425" marB="91425"/>
                </a:tc>
                <a:tc>
                  <a:txBody>
                    <a:bodyPr/>
                    <a:lstStyle/>
                    <a:p>
                      <a:pPr marL="0" lvl="0" indent="0" algn="l" rtl="0">
                        <a:spcBef>
                          <a:spcPts val="0"/>
                        </a:spcBef>
                        <a:spcAft>
                          <a:spcPts val="0"/>
                        </a:spcAft>
                        <a:buNone/>
                      </a:pPr>
                      <a:r>
                        <a:rPr lang="en-GB"/>
                        <a:t>2656</a:t>
                      </a:r>
                      <a:endParaRPr lang="en-GB"/>
                    </a:p>
                  </a:txBody>
                  <a:tcPr marL="91425" marR="91425" marT="91425" marB="91425"/>
                </a:tc>
                <a:tc>
                  <a:txBody>
                    <a:bodyPr/>
                    <a:lstStyle/>
                    <a:p>
                      <a:pPr marL="0" lvl="0" indent="0" algn="l" rtl="0">
                        <a:spcBef>
                          <a:spcPts val="0"/>
                        </a:spcBef>
                        <a:spcAft>
                          <a:spcPts val="0"/>
                        </a:spcAft>
                        <a:buNone/>
                      </a:pPr>
                      <a:r>
                        <a:rPr lang="en-GB"/>
                        <a:t>10000</a:t>
                      </a:r>
                      <a:endParaRPr lang="en-GB"/>
                    </a:p>
                  </a:txBody>
                  <a:tcPr marL="91425" marR="91425" marT="91425" marB="91425"/>
                </a:tc>
                <a:tc>
                  <a:txBody>
                    <a:bodyPr/>
                    <a:lstStyle/>
                    <a:p>
                      <a:pPr marL="0" lvl="0" indent="0" algn="l" rtl="0">
                        <a:spcBef>
                          <a:spcPts val="0"/>
                        </a:spcBef>
                        <a:spcAft>
                          <a:spcPts val="0"/>
                        </a:spcAft>
                        <a:buNone/>
                      </a:pPr>
                      <a:r>
                        <a:rPr lang="en-GB"/>
                        <a:t>1.26E+30</a:t>
                      </a:r>
                      <a:endParaRPr lang="en-GB"/>
                    </a:p>
                  </a:txBody>
                  <a:tcPr marL="91425" marR="91425" marT="91425" marB="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15" name="Shape 215"/>
        <p:cNvGrpSpPr/>
        <p:nvPr/>
      </p:nvGrpSpPr>
      <p:grpSpPr>
        <a:xfrm>
          <a:off x="0" y="0"/>
          <a:ext cx="0" cy="0"/>
          <a:chOff x="0" y="0"/>
          <a:chExt cx="0" cy="0"/>
        </a:xfrm>
      </p:grpSpPr>
      <p:sp>
        <p:nvSpPr>
          <p:cNvPr id="216" name="Google Shape;216;p38"/>
          <p:cNvSpPr txBox="1"/>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242424"/>
              </a:buClr>
              <a:buSzPts val="3300"/>
              <a:buFont typeface="Arial" panose="020B0604020202020204"/>
              <a:buNone/>
            </a:pPr>
            <a:r>
              <a:rPr lang="en-GB" b="1" i="0">
                <a:solidFill>
                  <a:srgbClr val="242424"/>
                </a:solidFill>
                <a:latin typeface="Arial" panose="020B0604020202020204"/>
                <a:ea typeface="Arial" panose="020B0604020202020204"/>
                <a:cs typeface="Arial" panose="020B0604020202020204"/>
                <a:sym typeface="Arial" panose="020B0604020202020204"/>
              </a:rPr>
              <a:t>Time Complexity and Space Complexity</a:t>
            </a:r>
            <a:br>
              <a:rPr lang="en-GB" b="1" i="0">
                <a:solidFill>
                  <a:srgbClr val="242424"/>
                </a:solidFill>
                <a:latin typeface="Arial" panose="020B0604020202020204"/>
                <a:ea typeface="Arial" panose="020B0604020202020204"/>
                <a:cs typeface="Arial" panose="020B0604020202020204"/>
                <a:sym typeface="Arial" panose="020B0604020202020204"/>
              </a:rPr>
            </a:br>
            <a:endParaRPr lang="en-GB" b="1" i="0">
              <a:solidFill>
                <a:srgbClr val="242424"/>
              </a:solidFill>
              <a:latin typeface="Arial" panose="020B0604020202020204"/>
              <a:ea typeface="Arial" panose="020B0604020202020204"/>
              <a:cs typeface="Arial" panose="020B0604020202020204"/>
              <a:sym typeface="Arial" panose="020B0604020202020204"/>
            </a:endParaRPr>
          </a:p>
        </p:txBody>
      </p:sp>
      <p:sp>
        <p:nvSpPr>
          <p:cNvPr id="217" name="Google Shape;217;p38"/>
          <p:cNvSpPr txBox="1"/>
          <p:nvPr>
            <p:ph type="body" idx="1"/>
          </p:nvPr>
        </p:nvSpPr>
        <p:spPr>
          <a:xfrm>
            <a:off x="628650" y="870439"/>
            <a:ext cx="7886700" cy="3762300"/>
          </a:xfrm>
          <a:prstGeom prst="rect">
            <a:avLst/>
          </a:prstGeom>
          <a:noFill/>
          <a:ln>
            <a:noFill/>
          </a:ln>
        </p:spPr>
        <p:txBody>
          <a:bodyPr spcFirstLastPara="1" wrap="square" lIns="68575" tIns="34275" rIns="68575" bIns="34275" anchor="t" anchorCtr="0">
            <a:normAutofit lnSpcReduction="10000"/>
          </a:bodyPr>
          <a:lstStyle/>
          <a:p>
            <a:pPr marL="177800" lvl="0" indent="-184150" algn="l" rtl="0">
              <a:lnSpc>
                <a:spcPct val="90000"/>
              </a:lnSpc>
              <a:spcBef>
                <a:spcPts val="0"/>
              </a:spcBef>
              <a:spcAft>
                <a:spcPts val="0"/>
              </a:spcAft>
              <a:buSzPts val="2100"/>
              <a:buChar char="●"/>
            </a:pPr>
            <a:r>
              <a:rPr lang="en-GB" b="0" i="0">
                <a:solidFill>
                  <a:schemeClr val="dk1"/>
                </a:solidFill>
                <a:latin typeface="Arial" panose="020B0604020202020204"/>
                <a:ea typeface="Arial" panose="020B0604020202020204"/>
                <a:cs typeface="Arial" panose="020B0604020202020204"/>
                <a:sym typeface="Arial" panose="020B0604020202020204"/>
              </a:rPr>
              <a:t>Designing algorithms is about making decisions and decisions have</a:t>
            </a:r>
            <a:endParaRPr>
              <a:solidFill>
                <a:schemeClr val="dk1"/>
              </a:solidFill>
            </a:endParaRPr>
          </a:p>
          <a:p>
            <a:pPr marL="0" lvl="0" indent="0" algn="l" rtl="0">
              <a:lnSpc>
                <a:spcPct val="90000"/>
              </a:lnSpc>
              <a:spcBef>
                <a:spcPts val="800"/>
              </a:spcBef>
              <a:spcAft>
                <a:spcPts val="0"/>
              </a:spcAft>
              <a:buClr>
                <a:srgbClr val="002060"/>
              </a:buClr>
              <a:buSzPts val="2100"/>
              <a:buNone/>
            </a:pPr>
            <a:r>
              <a:rPr lang="en-GB" b="0" i="0">
                <a:solidFill>
                  <a:schemeClr val="dk1"/>
                </a:solidFill>
                <a:latin typeface="Arial" panose="020B0604020202020204"/>
                <a:ea typeface="Arial" panose="020B0604020202020204"/>
                <a:cs typeface="Arial" panose="020B0604020202020204"/>
                <a:sym typeface="Arial" panose="020B0604020202020204"/>
              </a:rPr>
              <a:t> </a:t>
            </a:r>
            <a:r>
              <a:rPr lang="en-GB">
                <a:solidFill>
                  <a:schemeClr val="dk1"/>
                </a:solidFill>
              </a:rPr>
              <a:t>trade offs</a:t>
            </a:r>
            <a:r>
              <a:rPr lang="en-GB" b="0" i="0">
                <a:solidFill>
                  <a:schemeClr val="dk1"/>
                </a:solidFill>
                <a:latin typeface="Arial" panose="020B0604020202020204"/>
                <a:ea typeface="Arial" panose="020B0604020202020204"/>
                <a:cs typeface="Arial" panose="020B0604020202020204"/>
                <a:sym typeface="Arial" panose="020B0604020202020204"/>
              </a:rPr>
              <a:t>. You might want to optimize to complete the task:</a:t>
            </a:r>
            <a:endParaRPr>
              <a:solidFill>
                <a:schemeClr val="dk1"/>
              </a:solidFill>
            </a:endParaRPr>
          </a:p>
          <a:p>
            <a:pPr marL="520700" lvl="1" indent="-190500" algn="l" rtl="0">
              <a:lnSpc>
                <a:spcPct val="90000"/>
              </a:lnSpc>
              <a:spcBef>
                <a:spcPts val="400"/>
              </a:spcBef>
              <a:spcAft>
                <a:spcPts val="0"/>
              </a:spcAft>
              <a:buSzPts val="1800"/>
              <a:buChar char="○"/>
            </a:pPr>
            <a:r>
              <a:rPr lang="en-GB" b="0" i="0">
                <a:solidFill>
                  <a:schemeClr val="dk1"/>
                </a:solidFill>
                <a:latin typeface="Arial" panose="020B0604020202020204"/>
                <a:ea typeface="Arial" panose="020B0604020202020204"/>
                <a:cs typeface="Arial" panose="020B0604020202020204"/>
                <a:sym typeface="Arial" panose="020B0604020202020204"/>
              </a:rPr>
              <a:t>in the shortest time</a:t>
            </a:r>
            <a:endParaRPr>
              <a:solidFill>
                <a:schemeClr val="dk1"/>
              </a:solidFill>
            </a:endParaRPr>
          </a:p>
          <a:p>
            <a:pPr marL="520700" lvl="1" indent="-190500" algn="l" rtl="0">
              <a:lnSpc>
                <a:spcPct val="90000"/>
              </a:lnSpc>
              <a:spcBef>
                <a:spcPts val="400"/>
              </a:spcBef>
              <a:spcAft>
                <a:spcPts val="0"/>
              </a:spcAft>
              <a:buSzPts val="1800"/>
              <a:buChar char="○"/>
            </a:pPr>
            <a:r>
              <a:rPr lang="en-GB" b="0" i="0">
                <a:solidFill>
                  <a:schemeClr val="dk1"/>
                </a:solidFill>
                <a:latin typeface="Arial" panose="020B0604020202020204"/>
                <a:ea typeface="Arial" panose="020B0604020202020204"/>
                <a:cs typeface="Arial" panose="020B0604020202020204"/>
                <a:sym typeface="Arial" panose="020B0604020202020204"/>
              </a:rPr>
              <a:t>using the least amount of space</a:t>
            </a:r>
            <a:endParaRPr>
              <a:solidFill>
                <a:schemeClr val="dk1"/>
              </a:solidFill>
            </a:endParaRPr>
          </a:p>
          <a:p>
            <a:pPr marL="177800" lvl="0" indent="-184150" algn="l" rtl="0">
              <a:lnSpc>
                <a:spcPct val="90000"/>
              </a:lnSpc>
              <a:spcBef>
                <a:spcPts val="800"/>
              </a:spcBef>
              <a:spcAft>
                <a:spcPts val="0"/>
              </a:spcAft>
              <a:buSzPts val="2100"/>
              <a:buChar char="●"/>
            </a:pPr>
            <a:r>
              <a:rPr lang="en-GB" b="0" i="0">
                <a:solidFill>
                  <a:schemeClr val="dk1"/>
                </a:solidFill>
                <a:latin typeface="Arial" panose="020B0604020202020204"/>
                <a:ea typeface="Arial" panose="020B0604020202020204"/>
                <a:cs typeface="Arial" panose="020B0604020202020204"/>
                <a:sym typeface="Arial" panose="020B0604020202020204"/>
              </a:rPr>
              <a:t>This where complexity comes in, where you want to answer the following questions:</a:t>
            </a:r>
            <a:endParaRPr>
              <a:solidFill>
                <a:schemeClr val="dk1"/>
              </a:solidFill>
            </a:endParaRPr>
          </a:p>
          <a:p>
            <a:pPr marL="520700" lvl="1" indent="-190500" algn="l" rtl="0">
              <a:lnSpc>
                <a:spcPct val="90000"/>
              </a:lnSpc>
              <a:spcBef>
                <a:spcPts val="400"/>
              </a:spcBef>
              <a:spcAft>
                <a:spcPts val="0"/>
              </a:spcAft>
              <a:buSzPts val="1800"/>
              <a:buFont typeface="Calibri" panose="020F0502020204030204"/>
              <a:buAutoNum type="arabicPeriod"/>
            </a:pPr>
            <a:r>
              <a:rPr lang="en-GB" b="0" i="0">
                <a:solidFill>
                  <a:schemeClr val="dk1"/>
                </a:solidFill>
                <a:latin typeface="Arial" panose="020B0604020202020204"/>
                <a:ea typeface="Arial" panose="020B0604020202020204"/>
                <a:cs typeface="Arial" panose="020B0604020202020204"/>
                <a:sym typeface="Arial" panose="020B0604020202020204"/>
              </a:rPr>
              <a:t>How do you know if your algorithm is good?</a:t>
            </a:r>
            <a:endParaRPr>
              <a:solidFill>
                <a:schemeClr val="dk1"/>
              </a:solidFill>
            </a:endParaRPr>
          </a:p>
          <a:p>
            <a:pPr marL="520700" lvl="1" indent="-190500" algn="l" rtl="0">
              <a:lnSpc>
                <a:spcPct val="90000"/>
              </a:lnSpc>
              <a:spcBef>
                <a:spcPts val="400"/>
              </a:spcBef>
              <a:spcAft>
                <a:spcPts val="0"/>
              </a:spcAft>
              <a:buSzPts val="1800"/>
              <a:buFont typeface="Calibri" panose="020F0502020204030204"/>
              <a:buAutoNum type="arabicPeriod"/>
            </a:pPr>
            <a:r>
              <a:rPr lang="en-GB" b="0" i="0">
                <a:solidFill>
                  <a:schemeClr val="dk1"/>
                </a:solidFill>
                <a:latin typeface="Arial" panose="020B0604020202020204"/>
                <a:ea typeface="Arial" panose="020B0604020202020204"/>
                <a:cs typeface="Arial" panose="020B0604020202020204"/>
                <a:sym typeface="Arial" panose="020B0604020202020204"/>
              </a:rPr>
              <a:t>How do you compare algorithms?</a:t>
            </a:r>
            <a:endParaRPr>
              <a:solidFill>
                <a:schemeClr val="dk1"/>
              </a:solidFill>
            </a:endParaRPr>
          </a:p>
          <a:p>
            <a:pPr marL="177800" lvl="0" indent="-184150" algn="l" rtl="0">
              <a:lnSpc>
                <a:spcPct val="90000"/>
              </a:lnSpc>
              <a:spcBef>
                <a:spcPts val="800"/>
              </a:spcBef>
              <a:spcAft>
                <a:spcPts val="0"/>
              </a:spcAft>
              <a:buSzPts val="2100"/>
              <a:buChar char="●"/>
            </a:pPr>
            <a:r>
              <a:rPr lang="en-GB" b="0" i="0">
                <a:solidFill>
                  <a:schemeClr val="dk1"/>
                </a:solidFill>
                <a:latin typeface="Arial" panose="020B0604020202020204"/>
                <a:ea typeface="Arial" panose="020B0604020202020204"/>
                <a:cs typeface="Arial" panose="020B0604020202020204"/>
                <a:sym typeface="Arial" panose="020B0604020202020204"/>
              </a:rPr>
              <a:t>So we can break this down to two concepts:</a:t>
            </a:r>
            <a:endParaRPr>
              <a:solidFill>
                <a:schemeClr val="dk1"/>
              </a:solidFill>
            </a:endParaRPr>
          </a:p>
          <a:p>
            <a:pPr marL="177800" lvl="0" indent="-184150" algn="l" rtl="0">
              <a:lnSpc>
                <a:spcPct val="90000"/>
              </a:lnSpc>
              <a:spcBef>
                <a:spcPts val="800"/>
              </a:spcBef>
              <a:spcAft>
                <a:spcPts val="0"/>
              </a:spcAft>
              <a:buSzPts val="2100"/>
              <a:buFont typeface="Arial" panose="020B0604020202020204"/>
              <a:buChar char="●"/>
            </a:pPr>
            <a:r>
              <a:rPr lang="en-GB" b="1" i="0">
                <a:solidFill>
                  <a:schemeClr val="dk1"/>
                </a:solidFill>
                <a:latin typeface="Arial" panose="020B0604020202020204"/>
                <a:ea typeface="Arial" panose="020B0604020202020204"/>
                <a:cs typeface="Arial" panose="020B0604020202020204"/>
                <a:sym typeface="Arial" panose="020B0604020202020204"/>
              </a:rPr>
              <a:t>Time Complexity -&gt; How long does the algorithm take</a:t>
            </a:r>
            <a:endParaRPr>
              <a:solidFill>
                <a:schemeClr val="dk1"/>
              </a:solidFill>
            </a:endParaRPr>
          </a:p>
          <a:p>
            <a:pPr marL="177800" lvl="0" indent="-184150" algn="l" rtl="0">
              <a:lnSpc>
                <a:spcPct val="90000"/>
              </a:lnSpc>
              <a:spcBef>
                <a:spcPts val="800"/>
              </a:spcBef>
              <a:spcAft>
                <a:spcPts val="0"/>
              </a:spcAft>
              <a:buSzPts val="2100"/>
              <a:buFont typeface="Arial" panose="020B0604020202020204"/>
              <a:buChar char="●"/>
            </a:pPr>
            <a:r>
              <a:rPr lang="en-GB" b="1" i="0">
                <a:solidFill>
                  <a:schemeClr val="dk1"/>
                </a:solidFill>
                <a:latin typeface="Arial" panose="020B0604020202020204"/>
                <a:ea typeface="Arial" panose="020B0604020202020204"/>
                <a:cs typeface="Arial" panose="020B0604020202020204"/>
                <a:sym typeface="Arial" panose="020B0604020202020204"/>
              </a:rPr>
              <a:t>Space Complexity -&gt; How much space does the algorithm use</a:t>
            </a:r>
            <a:endParaRPr>
              <a:solidFill>
                <a:schemeClr val="dk1"/>
              </a:solidFill>
            </a:endParaRPr>
          </a:p>
          <a:p>
            <a:pPr marL="0" lvl="0" indent="0" algn="l" rtl="0">
              <a:lnSpc>
                <a:spcPct val="90000"/>
              </a:lnSpc>
              <a:spcBef>
                <a:spcPts val="800"/>
              </a:spcBef>
              <a:spcAft>
                <a:spcPts val="1200"/>
              </a:spcAft>
              <a:buClr>
                <a:srgbClr val="242424"/>
              </a:buClr>
              <a:buSzPts val="2100"/>
              <a:buNone/>
            </a:pPr>
            <a:r>
              <a:rPr lang="en-GB" b="0" i="0">
                <a:solidFill>
                  <a:schemeClr val="dk1"/>
                </a:solidFill>
                <a:latin typeface="Arial" panose="020B0604020202020204"/>
                <a:ea typeface="Arial" panose="020B0604020202020204"/>
                <a:cs typeface="Arial" panose="020B0604020202020204"/>
                <a:sym typeface="Arial" panose="020B0604020202020204"/>
              </a:rPr>
              <a:t>The less complex we make the algorithm the better.</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020"/>
              <a:t>Design and Analysis of Algorithms</a:t>
            </a:r>
            <a:endParaRPr sz="3020"/>
          </a:p>
        </p:txBody>
      </p:sp>
      <p:sp>
        <p:nvSpPr>
          <p:cNvPr id="110" name="Google Shape;110;p21"/>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2800">
                <a:solidFill>
                  <a:schemeClr val="dk1"/>
                </a:solidFill>
              </a:rPr>
              <a:t>Course Outcomes</a:t>
            </a:r>
            <a:endParaRPr lang="en-GB" sz="2800">
              <a:solidFill>
                <a:schemeClr val="dk1"/>
              </a:solidFill>
            </a:endParaRPr>
          </a:p>
        </p:txBody>
      </p:sp>
      <p:graphicFrame>
        <p:nvGraphicFramePr>
          <p:cNvPr id="111" name="Google Shape;111;p21"/>
          <p:cNvGraphicFramePr/>
          <p:nvPr/>
        </p:nvGraphicFramePr>
        <p:xfrm>
          <a:off x="410225" y="1809750"/>
          <a:ext cx="8422075" cy="3000000"/>
        </p:xfrm>
        <a:graphic>
          <a:graphicData uri="http://schemas.openxmlformats.org/drawingml/2006/table">
            <a:tbl>
              <a:tblPr>
                <a:noFill/>
                <a:tableStyleId>{809B3AF2-267B-4622-9EC4-24A98C25E5E2}</a:tableStyleId>
              </a:tblPr>
              <a:tblGrid>
                <a:gridCol w="1206475"/>
                <a:gridCol w="7215600"/>
              </a:tblGrid>
              <a:tr h="623725">
                <a:tc>
                  <a:txBody>
                    <a:bodyPr/>
                    <a:lstStyle/>
                    <a:p>
                      <a:pPr marL="0" lvl="0" indent="0" algn="l" rtl="0">
                        <a:spcBef>
                          <a:spcPts val="0"/>
                        </a:spcBef>
                        <a:spcAft>
                          <a:spcPts val="0"/>
                        </a:spcAft>
                        <a:buNone/>
                      </a:pPr>
                      <a:r>
                        <a:rPr lang="en-GB" sz="1800"/>
                        <a:t>MC507.1</a:t>
                      </a:r>
                      <a:endParaRPr sz="1800"/>
                    </a:p>
                  </a:txBody>
                  <a:tcPr marL="91425" marR="91425" marT="91425" marB="91425"/>
                </a:tc>
                <a:tc>
                  <a:txBody>
                    <a:bodyPr/>
                    <a:lstStyle/>
                    <a:p>
                      <a:pPr marL="0" lvl="0" indent="0" algn="l" rtl="0">
                        <a:spcBef>
                          <a:spcPts val="0"/>
                        </a:spcBef>
                        <a:spcAft>
                          <a:spcPts val="0"/>
                        </a:spcAft>
                        <a:buNone/>
                      </a:pPr>
                      <a:r>
                        <a:rPr lang="en-GB" sz="1800"/>
                        <a:t>Analyze time and space complexity of different algorithms</a:t>
                      </a:r>
                      <a:endParaRPr sz="1800"/>
                    </a:p>
                  </a:txBody>
                  <a:tcPr marL="91425" marR="91425" marT="91425" marB="91425"/>
                </a:tc>
              </a:tr>
              <a:tr h="623725">
                <a:tc>
                  <a:txBody>
                    <a:bodyPr/>
                    <a:lstStyle/>
                    <a:p>
                      <a:pPr marL="0" lvl="0" indent="0" algn="l" rtl="0">
                        <a:spcBef>
                          <a:spcPts val="0"/>
                        </a:spcBef>
                        <a:spcAft>
                          <a:spcPts val="0"/>
                        </a:spcAft>
                        <a:buClr>
                          <a:schemeClr val="dk1"/>
                        </a:buClr>
                        <a:buSzPts val="1100"/>
                        <a:buFont typeface="Arial" panose="020B0604020202020204"/>
                        <a:buNone/>
                      </a:pPr>
                      <a:r>
                        <a:rPr lang="en-GB" sz="1800">
                          <a:solidFill>
                            <a:schemeClr val="dk1"/>
                          </a:solidFill>
                        </a:rPr>
                        <a:t>MC507.2</a:t>
                      </a:r>
                      <a:endParaRPr sz="1800"/>
                    </a:p>
                  </a:txBody>
                  <a:tcPr marL="91425" marR="91425" marT="91425" marB="91425"/>
                </a:tc>
                <a:tc>
                  <a:txBody>
                    <a:bodyPr/>
                    <a:lstStyle/>
                    <a:p>
                      <a:pPr marL="0" lvl="0" indent="0" algn="l" rtl="0">
                        <a:spcBef>
                          <a:spcPts val="0"/>
                        </a:spcBef>
                        <a:spcAft>
                          <a:spcPts val="0"/>
                        </a:spcAft>
                        <a:buClr>
                          <a:schemeClr val="dk1"/>
                        </a:buClr>
                        <a:buSzPts val="1100"/>
                        <a:buFont typeface="Arial" panose="020B0604020202020204"/>
                        <a:buNone/>
                      </a:pPr>
                      <a:r>
                        <a:rPr lang="en-GB" sz="1800">
                          <a:solidFill>
                            <a:schemeClr val="dk1"/>
                          </a:solidFill>
                        </a:rPr>
                        <a:t>Analyze various divide &amp; conquer algorithms</a:t>
                      </a:r>
                      <a:endParaRPr sz="1800"/>
                    </a:p>
                  </a:txBody>
                  <a:tcPr marL="91425" marR="91425" marT="91425" marB="91425"/>
                </a:tc>
              </a:tr>
              <a:tr h="623725">
                <a:tc>
                  <a:txBody>
                    <a:bodyPr/>
                    <a:lstStyle/>
                    <a:p>
                      <a:pPr marL="0" lvl="0" indent="0" algn="l" rtl="0">
                        <a:spcBef>
                          <a:spcPts val="0"/>
                        </a:spcBef>
                        <a:spcAft>
                          <a:spcPts val="0"/>
                        </a:spcAft>
                        <a:buClr>
                          <a:schemeClr val="dk1"/>
                        </a:buClr>
                        <a:buSzPts val="1100"/>
                        <a:buFont typeface="Arial" panose="020B0604020202020204"/>
                        <a:buNone/>
                      </a:pPr>
                      <a:r>
                        <a:rPr lang="en-GB" sz="1800">
                          <a:solidFill>
                            <a:schemeClr val="dk1"/>
                          </a:solidFill>
                        </a:rPr>
                        <a:t>MC507.3</a:t>
                      </a:r>
                      <a:endParaRPr sz="1800"/>
                    </a:p>
                  </a:txBody>
                  <a:tcPr marL="91425" marR="91425" marT="91425" marB="91425"/>
                </a:tc>
                <a:tc>
                  <a:txBody>
                    <a:bodyPr/>
                    <a:lstStyle/>
                    <a:p>
                      <a:pPr marL="0" lvl="0" indent="0" algn="l" rtl="0">
                        <a:spcBef>
                          <a:spcPts val="0"/>
                        </a:spcBef>
                        <a:spcAft>
                          <a:spcPts val="0"/>
                        </a:spcAft>
                        <a:buClr>
                          <a:schemeClr val="dk1"/>
                        </a:buClr>
                        <a:buSzPts val="1100"/>
                        <a:buFont typeface="Arial" panose="020B0604020202020204"/>
                        <a:buNone/>
                      </a:pPr>
                      <a:r>
                        <a:rPr lang="en-GB" sz="1800">
                          <a:solidFill>
                            <a:schemeClr val="dk1"/>
                          </a:solidFill>
                        </a:rPr>
                        <a:t>Apply greedy and dynamic method to given problem</a:t>
                      </a:r>
                      <a:endParaRPr sz="1800"/>
                    </a:p>
                  </a:txBody>
                  <a:tcPr marL="91425" marR="91425" marT="91425" marB="91425"/>
                </a:tc>
              </a:tr>
              <a:tr h="959600">
                <a:tc>
                  <a:txBody>
                    <a:bodyPr/>
                    <a:lstStyle/>
                    <a:p>
                      <a:pPr marL="0" lvl="0" indent="0" algn="l" rtl="0">
                        <a:spcBef>
                          <a:spcPts val="0"/>
                        </a:spcBef>
                        <a:spcAft>
                          <a:spcPts val="0"/>
                        </a:spcAft>
                        <a:buClr>
                          <a:schemeClr val="dk1"/>
                        </a:buClr>
                        <a:buSzPts val="1100"/>
                        <a:buFont typeface="Arial" panose="020B0604020202020204"/>
                        <a:buNone/>
                      </a:pPr>
                      <a:r>
                        <a:rPr lang="en-GB" sz="1800">
                          <a:solidFill>
                            <a:schemeClr val="dk1"/>
                          </a:solidFill>
                        </a:rPr>
                        <a:t>MC507.4</a:t>
                      </a:r>
                      <a:endParaRPr sz="1800"/>
                    </a:p>
                  </a:txBody>
                  <a:tcPr marL="91425" marR="91425" marT="91425" marB="91425"/>
                </a:tc>
                <a:tc>
                  <a:txBody>
                    <a:bodyPr/>
                    <a:lstStyle/>
                    <a:p>
                      <a:pPr marL="0" lvl="0" indent="0" algn="l" rtl="0">
                        <a:spcBef>
                          <a:spcPts val="0"/>
                        </a:spcBef>
                        <a:spcAft>
                          <a:spcPts val="0"/>
                        </a:spcAft>
                        <a:buClr>
                          <a:schemeClr val="dk1"/>
                        </a:buClr>
                        <a:buSzPts val="1100"/>
                        <a:buFont typeface="Arial" panose="020B0604020202020204"/>
                        <a:buNone/>
                      </a:pPr>
                      <a:r>
                        <a:rPr lang="en-GB" sz="1800">
                          <a:solidFill>
                            <a:schemeClr val="dk1"/>
                          </a:solidFill>
                        </a:rPr>
                        <a:t>Make use of backtracking, branch and bound techniques, graphs to solve a problem</a:t>
                      </a:r>
                      <a:endParaRPr sz="1800"/>
                    </a:p>
                  </a:txBody>
                  <a:tcPr marL="91425" marR="91425" marT="91425" marB="914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21" name="Shape 221"/>
        <p:cNvGrpSpPr/>
        <p:nvPr/>
      </p:nvGrpSpPr>
      <p:grpSpPr>
        <a:xfrm>
          <a:off x="0" y="0"/>
          <a:ext cx="0" cy="0"/>
          <a:chOff x="0" y="0"/>
          <a:chExt cx="0" cy="0"/>
        </a:xfrm>
      </p:grpSpPr>
      <p:sp>
        <p:nvSpPr>
          <p:cNvPr id="222" name="Google Shape;222;p39"/>
          <p:cNvSpPr txBox="1"/>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panose="020F0502020204030204"/>
              <a:buNone/>
            </a:pPr>
            <a:r>
              <a:rPr lang="en-GB"/>
              <a:t>SPACE COMPLEXITY DEFINITION</a:t>
            </a:r>
            <a:endParaRPr lang="en-GB"/>
          </a:p>
        </p:txBody>
      </p:sp>
      <p:sp>
        <p:nvSpPr>
          <p:cNvPr id="223" name="Google Shape;223;p39"/>
          <p:cNvSpPr txBox="1"/>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SzPts val="2100"/>
              <a:buChar char="●"/>
            </a:pPr>
            <a:r>
              <a:rPr lang="en-GB" b="0" i="0">
                <a:solidFill>
                  <a:schemeClr val="dk1"/>
                </a:solidFill>
                <a:latin typeface="Inter" panose="02000503000000020004"/>
                <a:ea typeface="Inter" panose="02000503000000020004"/>
                <a:cs typeface="Inter" panose="02000503000000020004"/>
                <a:sym typeface="Inter" panose="02000503000000020004"/>
              </a:rPr>
              <a:t>Space complexity is a measure of the amount of memory an algorithm uses, expressed in terms of the size of the input. </a:t>
            </a:r>
            <a:endParaRPr>
              <a:solidFill>
                <a:schemeClr val="dk1"/>
              </a:solidFill>
            </a:endParaRPr>
          </a:p>
          <a:p>
            <a:pPr marL="177800" lvl="0" indent="-171450" algn="l" rtl="0">
              <a:lnSpc>
                <a:spcPct val="90000"/>
              </a:lnSpc>
              <a:spcBef>
                <a:spcPts val="800"/>
              </a:spcBef>
              <a:spcAft>
                <a:spcPts val="0"/>
              </a:spcAft>
              <a:buSzPts val="2100"/>
              <a:buChar char="●"/>
            </a:pPr>
            <a:r>
              <a:rPr lang="en-GB" b="0" i="0">
                <a:solidFill>
                  <a:schemeClr val="dk1"/>
                </a:solidFill>
                <a:latin typeface="Inter" panose="02000503000000020004"/>
                <a:ea typeface="Inter" panose="02000503000000020004"/>
                <a:cs typeface="Inter" panose="02000503000000020004"/>
                <a:sym typeface="Inter" panose="02000503000000020004"/>
              </a:rPr>
              <a:t>It refers to the amount of memory storage required to execute the algorithm and solve a problem. </a:t>
            </a:r>
            <a:endParaRPr>
              <a:solidFill>
                <a:schemeClr val="dk1"/>
              </a:solidFill>
            </a:endParaRPr>
          </a:p>
          <a:p>
            <a:pPr marL="177800" lvl="0" indent="-171450" algn="l" rtl="0">
              <a:lnSpc>
                <a:spcPct val="90000"/>
              </a:lnSpc>
              <a:spcBef>
                <a:spcPts val="800"/>
              </a:spcBef>
              <a:spcAft>
                <a:spcPts val="1200"/>
              </a:spcAft>
              <a:buSzPts val="2100"/>
              <a:buChar char="●"/>
            </a:pPr>
            <a:r>
              <a:rPr lang="en-GB" b="0" i="0">
                <a:solidFill>
                  <a:schemeClr val="dk1"/>
                </a:solidFill>
                <a:latin typeface="Inter" panose="02000503000000020004"/>
                <a:ea typeface="Inter" panose="02000503000000020004"/>
                <a:cs typeface="Inter" panose="02000503000000020004"/>
                <a:sym typeface="Inter" panose="02000503000000020004"/>
              </a:rPr>
              <a:t>A low space complexity means that an algorithm requires relatively little memory to solve the problem, while a high space complexity means that it requires a large amount of memory, potentially leading to slow performance or memory limitations.</a:t>
            </a:r>
            <a:endParaRPr>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27" name="Shape 227"/>
        <p:cNvGrpSpPr/>
        <p:nvPr/>
      </p:nvGrpSpPr>
      <p:grpSpPr>
        <a:xfrm>
          <a:off x="0" y="0"/>
          <a:ext cx="0" cy="0"/>
          <a:chOff x="0" y="0"/>
          <a:chExt cx="0" cy="0"/>
        </a:xfrm>
      </p:grpSpPr>
      <p:sp>
        <p:nvSpPr>
          <p:cNvPr id="228" name="Google Shape;228;p40"/>
          <p:cNvSpPr txBox="1"/>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fontScale="90000"/>
          </a:bodyPr>
          <a:lstStyle/>
          <a:p>
            <a:pPr marL="0" lvl="0" indent="0" algn="l" rtl="0">
              <a:lnSpc>
                <a:spcPct val="90000"/>
              </a:lnSpc>
              <a:spcBef>
                <a:spcPts val="0"/>
              </a:spcBef>
              <a:spcAft>
                <a:spcPts val="0"/>
              </a:spcAft>
              <a:buClr>
                <a:srgbClr val="000000"/>
              </a:buClr>
              <a:buSzPct val="118000"/>
              <a:buFont typeface="Inter" panose="02000503000000020004"/>
              <a:buNone/>
            </a:pPr>
            <a:r>
              <a:rPr lang="en-GB" b="1" i="0">
                <a:solidFill>
                  <a:srgbClr val="000000"/>
                </a:solidFill>
                <a:latin typeface="Inter" panose="02000503000000020004"/>
                <a:ea typeface="Inter" panose="02000503000000020004"/>
                <a:cs typeface="Inter" panose="02000503000000020004"/>
                <a:sym typeface="Inter" panose="02000503000000020004"/>
              </a:rPr>
              <a:t>Why do we need to Calculate Space Complexity?</a:t>
            </a:r>
            <a:br>
              <a:rPr lang="en-GB" b="1" i="0">
                <a:solidFill>
                  <a:srgbClr val="000000"/>
                </a:solidFill>
                <a:latin typeface="Inter" panose="02000503000000020004"/>
                <a:ea typeface="Inter" panose="02000503000000020004"/>
                <a:cs typeface="Inter" panose="02000503000000020004"/>
                <a:sym typeface="Inter" panose="02000503000000020004"/>
              </a:rPr>
            </a:br>
            <a:endParaRPr lang="en-GB" b="1" i="0">
              <a:solidFill>
                <a:srgbClr val="000000"/>
              </a:solidFill>
              <a:latin typeface="Inter" panose="02000503000000020004"/>
              <a:ea typeface="Inter" panose="02000503000000020004"/>
              <a:cs typeface="Inter" panose="02000503000000020004"/>
              <a:sym typeface="Inter" panose="02000503000000020004"/>
            </a:endParaRPr>
          </a:p>
        </p:txBody>
      </p:sp>
      <p:sp>
        <p:nvSpPr>
          <p:cNvPr id="229" name="Google Shape;229;p40"/>
          <p:cNvSpPr txBox="1"/>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lnSpcReduction="10000"/>
          </a:bodyPr>
          <a:lstStyle/>
          <a:p>
            <a:pPr marL="177800" lvl="0" indent="-184150" algn="l" rtl="0">
              <a:lnSpc>
                <a:spcPct val="90000"/>
              </a:lnSpc>
              <a:spcBef>
                <a:spcPts val="0"/>
              </a:spcBef>
              <a:spcAft>
                <a:spcPts val="0"/>
              </a:spcAft>
              <a:buSzPts val="2100"/>
              <a:buChar char="●"/>
            </a:pPr>
            <a:r>
              <a:rPr lang="en-GB" b="0" i="0">
                <a:solidFill>
                  <a:schemeClr val="dk1"/>
                </a:solidFill>
                <a:latin typeface="Inter" panose="02000503000000020004"/>
                <a:ea typeface="Inter" panose="02000503000000020004"/>
                <a:cs typeface="Inter" panose="02000503000000020004"/>
                <a:sym typeface="Inter" panose="02000503000000020004"/>
              </a:rPr>
              <a:t>To ensure the efficiency and effectiveness of an algorithm or problem, it is necessary to calculate its space complexity. </a:t>
            </a:r>
            <a:endParaRPr>
              <a:solidFill>
                <a:schemeClr val="dk1"/>
              </a:solidFill>
            </a:endParaRPr>
          </a:p>
          <a:p>
            <a:pPr marL="177800" lvl="0" indent="-184150" algn="l" rtl="0">
              <a:lnSpc>
                <a:spcPct val="90000"/>
              </a:lnSpc>
              <a:spcBef>
                <a:spcPts val="800"/>
              </a:spcBef>
              <a:spcAft>
                <a:spcPts val="0"/>
              </a:spcAft>
              <a:buSzPts val="2100"/>
              <a:buChar char="●"/>
            </a:pPr>
            <a:r>
              <a:rPr lang="en-GB" b="0" i="0">
                <a:solidFill>
                  <a:schemeClr val="dk1"/>
                </a:solidFill>
                <a:latin typeface="Inter" panose="02000503000000020004"/>
                <a:ea typeface="Inter" panose="02000503000000020004"/>
                <a:cs typeface="Inter" panose="02000503000000020004"/>
                <a:sym typeface="Inter" panose="02000503000000020004"/>
              </a:rPr>
              <a:t>Despite the fact that modern systems usually have ample memory, analyzing the space complexity is still important to optimize the algorithm and make it run with a minimal amount of memory.</a:t>
            </a:r>
            <a:endParaRPr>
              <a:solidFill>
                <a:schemeClr val="dk1"/>
              </a:solidFill>
            </a:endParaRPr>
          </a:p>
          <a:p>
            <a:pPr marL="177800" lvl="0" indent="-184150" algn="l" rtl="0">
              <a:lnSpc>
                <a:spcPct val="90000"/>
              </a:lnSpc>
              <a:spcBef>
                <a:spcPts val="800"/>
              </a:spcBef>
              <a:spcAft>
                <a:spcPts val="0"/>
              </a:spcAft>
              <a:buSzPts val="2100"/>
              <a:buChar char="●"/>
            </a:pPr>
            <a:r>
              <a:rPr lang="en-GB" b="0" i="0">
                <a:solidFill>
                  <a:schemeClr val="dk1"/>
                </a:solidFill>
                <a:latin typeface="Inter" panose="02000503000000020004"/>
                <a:ea typeface="Inter" panose="02000503000000020004"/>
                <a:cs typeface="Inter" panose="02000503000000020004"/>
                <a:sym typeface="Inter" panose="02000503000000020004"/>
              </a:rPr>
              <a:t> This is particularly important for real-world applications, where developers must consider the memory limitations of the systems they are using and avoid processes that use more memory than is available.</a:t>
            </a:r>
            <a:endParaRPr>
              <a:solidFill>
                <a:schemeClr val="dk1"/>
              </a:solidFill>
            </a:endParaRPr>
          </a:p>
          <a:p>
            <a:pPr marL="177800" lvl="0" indent="-184150" algn="l" rtl="0">
              <a:lnSpc>
                <a:spcPct val="90000"/>
              </a:lnSpc>
              <a:spcBef>
                <a:spcPts val="800"/>
              </a:spcBef>
              <a:spcAft>
                <a:spcPts val="1200"/>
              </a:spcAft>
              <a:buSzPts val="2100"/>
              <a:buChar char="●"/>
            </a:pPr>
            <a:r>
              <a:rPr lang="en-GB" b="0" i="0">
                <a:solidFill>
                  <a:schemeClr val="dk1"/>
                </a:solidFill>
                <a:latin typeface="Inter" panose="02000503000000020004"/>
                <a:ea typeface="Inter" panose="02000503000000020004"/>
                <a:cs typeface="Inter" panose="02000503000000020004"/>
                <a:sym typeface="Inter" panose="02000503000000020004"/>
              </a:rPr>
              <a:t> By considering the space complexity, developers can make informed decisions about which </a:t>
            </a:r>
            <a:r>
              <a:rPr lang="en-GB" b="0" i="0" u="sng" strike="noStrike">
                <a:solidFill>
                  <a:schemeClr val="dk1"/>
                </a:solidFill>
                <a:latin typeface="Inter" panose="02000503000000020004"/>
                <a:ea typeface="Inter" panose="02000503000000020004"/>
                <a:cs typeface="Inter" panose="02000503000000020004"/>
                <a:sym typeface="Inter" panose="02000503000000020004"/>
                <a:hlinkClick r:id="rId1"/>
              </a:rPr>
              <a:t>data structures and algorithms</a:t>
            </a:r>
            <a:r>
              <a:rPr lang="en-GB" b="0" i="0">
                <a:solidFill>
                  <a:schemeClr val="dk1"/>
                </a:solidFill>
                <a:latin typeface="Inter" panose="02000503000000020004"/>
                <a:ea typeface="Inter" panose="02000503000000020004"/>
                <a:cs typeface="Inter" panose="02000503000000020004"/>
                <a:sym typeface="Inter" panose="02000503000000020004"/>
              </a:rPr>
              <a:t> to use, and can ensure that their applications run smoothly and efficiently.</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33" name="Shape 233"/>
        <p:cNvGrpSpPr/>
        <p:nvPr/>
      </p:nvGrpSpPr>
      <p:grpSpPr>
        <a:xfrm>
          <a:off x="0" y="0"/>
          <a:ext cx="0" cy="0"/>
          <a:chOff x="0" y="0"/>
          <a:chExt cx="0" cy="0"/>
        </a:xfrm>
      </p:grpSpPr>
      <p:sp>
        <p:nvSpPr>
          <p:cNvPr id="234" name="Google Shape;234;p41"/>
          <p:cNvSpPr txBox="1"/>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000000"/>
              </a:buClr>
              <a:buSzPts val="3300"/>
              <a:buFont typeface="Inter" panose="02000503000000020004"/>
              <a:buNone/>
            </a:pPr>
            <a:r>
              <a:rPr lang="en-GB" b="1" i="0">
                <a:solidFill>
                  <a:srgbClr val="000000"/>
                </a:solidFill>
                <a:latin typeface="Inter" panose="02000503000000020004"/>
                <a:ea typeface="Inter" panose="02000503000000020004"/>
                <a:cs typeface="Inter" panose="02000503000000020004"/>
                <a:sym typeface="Inter" panose="02000503000000020004"/>
              </a:rPr>
              <a:t>How to Calculate Space Complexity?</a:t>
            </a:r>
            <a:br>
              <a:rPr lang="en-GB" b="1" i="0">
                <a:solidFill>
                  <a:srgbClr val="000000"/>
                </a:solidFill>
                <a:latin typeface="Inter" panose="02000503000000020004"/>
                <a:ea typeface="Inter" panose="02000503000000020004"/>
                <a:cs typeface="Inter" panose="02000503000000020004"/>
                <a:sym typeface="Inter" panose="02000503000000020004"/>
              </a:rPr>
            </a:br>
            <a:endParaRPr lang="en-GB" b="1" i="0">
              <a:solidFill>
                <a:srgbClr val="000000"/>
              </a:solidFill>
              <a:latin typeface="Inter" panose="02000503000000020004"/>
              <a:ea typeface="Inter" panose="02000503000000020004"/>
              <a:cs typeface="Inter" panose="02000503000000020004"/>
              <a:sym typeface="Inter" panose="02000503000000020004"/>
            </a:endParaRPr>
          </a:p>
        </p:txBody>
      </p:sp>
      <p:sp>
        <p:nvSpPr>
          <p:cNvPr id="235" name="Google Shape;235;p41"/>
          <p:cNvSpPr txBox="1"/>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SzPts val="2100"/>
              <a:buChar char="●"/>
            </a:pPr>
            <a:r>
              <a:rPr lang="en-GB" b="0" i="0">
                <a:solidFill>
                  <a:schemeClr val="dk1"/>
                </a:solidFill>
                <a:latin typeface="Inter" panose="02000503000000020004"/>
                <a:ea typeface="Inter" panose="02000503000000020004"/>
                <a:cs typeface="Inter" panose="02000503000000020004"/>
                <a:sym typeface="Inter" panose="02000503000000020004"/>
              </a:rPr>
              <a:t>Evaluating the space complexity of an algorithm involves determining the amount of memory used by various elements such as variables of different data types, </a:t>
            </a:r>
            <a:r>
              <a:rPr lang="en-GB" b="1" i="0">
                <a:solidFill>
                  <a:schemeClr val="dk1"/>
                </a:solidFill>
                <a:latin typeface="Inter" panose="02000503000000020004"/>
                <a:ea typeface="Inter" panose="02000503000000020004"/>
                <a:cs typeface="Inter" panose="02000503000000020004"/>
                <a:sym typeface="Inter" panose="02000503000000020004"/>
              </a:rPr>
              <a:t>program instructions, constant values, and in some cases, function calls and the recursion stack.</a:t>
            </a:r>
            <a:r>
              <a:rPr lang="en-GB" b="0" i="0">
                <a:solidFill>
                  <a:schemeClr val="dk1"/>
                </a:solidFill>
                <a:latin typeface="Inter" panose="02000503000000020004"/>
                <a:ea typeface="Inter" panose="02000503000000020004"/>
                <a:cs typeface="Inter" panose="02000503000000020004"/>
                <a:sym typeface="Inter" panose="02000503000000020004"/>
              </a:rPr>
              <a:t> </a:t>
            </a:r>
            <a:endParaRPr>
              <a:solidFill>
                <a:schemeClr val="dk1"/>
              </a:solidFill>
            </a:endParaRPr>
          </a:p>
          <a:p>
            <a:pPr marL="177800" lvl="0" indent="-171450" algn="l" rtl="0">
              <a:lnSpc>
                <a:spcPct val="90000"/>
              </a:lnSpc>
              <a:spcBef>
                <a:spcPts val="800"/>
              </a:spcBef>
              <a:spcAft>
                <a:spcPts val="0"/>
              </a:spcAft>
              <a:buSzPts val="2100"/>
              <a:buChar char="●"/>
            </a:pPr>
            <a:r>
              <a:rPr lang="en-GB" b="0" i="0">
                <a:solidFill>
                  <a:schemeClr val="dk1"/>
                </a:solidFill>
                <a:latin typeface="Inter" panose="02000503000000020004"/>
                <a:ea typeface="Inter" panose="02000503000000020004"/>
                <a:cs typeface="Inter" panose="02000503000000020004"/>
                <a:sym typeface="Inter" panose="02000503000000020004"/>
              </a:rPr>
              <a:t>The exact amount of memory used by different data types may vary depending on the operating system, but </a:t>
            </a:r>
            <a:r>
              <a:rPr lang="en-GB" b="1" i="0">
                <a:solidFill>
                  <a:schemeClr val="dk1"/>
                </a:solidFill>
                <a:latin typeface="Inter" panose="02000503000000020004"/>
                <a:ea typeface="Inter" panose="02000503000000020004"/>
                <a:cs typeface="Inter" panose="02000503000000020004"/>
                <a:sym typeface="Inter" panose="02000503000000020004"/>
              </a:rPr>
              <a:t>the method of calculating the space complexity remains constant. </a:t>
            </a:r>
            <a:endParaRPr b="1">
              <a:solidFill>
                <a:schemeClr val="dk1"/>
              </a:solidFill>
            </a:endParaRPr>
          </a:p>
          <a:p>
            <a:pPr marL="177800" lvl="0" indent="-171450" algn="l" rtl="0">
              <a:lnSpc>
                <a:spcPct val="90000"/>
              </a:lnSpc>
              <a:spcBef>
                <a:spcPts val="800"/>
              </a:spcBef>
              <a:spcAft>
                <a:spcPts val="1200"/>
              </a:spcAft>
              <a:buSzPts val="2100"/>
              <a:buChar char="●"/>
            </a:pPr>
            <a:r>
              <a:rPr lang="en-GB" b="0" i="0">
                <a:solidFill>
                  <a:schemeClr val="dk1"/>
                </a:solidFill>
                <a:latin typeface="Inter" panose="02000503000000020004"/>
                <a:ea typeface="Inter" panose="02000503000000020004"/>
                <a:cs typeface="Inter" panose="02000503000000020004"/>
                <a:sym typeface="Inter" panose="02000503000000020004"/>
              </a:rPr>
              <a:t>To determine the space-complexity, it is important to consider all of these factors and </a:t>
            </a:r>
            <a:r>
              <a:rPr lang="en-GB" b="1" i="0">
                <a:solidFill>
                  <a:schemeClr val="dk1"/>
                </a:solidFill>
                <a:latin typeface="Inter" panose="02000503000000020004"/>
                <a:ea typeface="Inter" panose="02000503000000020004"/>
                <a:cs typeface="Inter" panose="02000503000000020004"/>
                <a:sym typeface="Inter" panose="02000503000000020004"/>
              </a:rPr>
              <a:t>to add up the memory used by each element to get an overall measure of the algorithm’s memory usage. </a:t>
            </a:r>
            <a:endParaRPr b="1">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39" name="Shape 239"/>
        <p:cNvGrpSpPr/>
        <p:nvPr/>
      </p:nvGrpSpPr>
      <p:grpSpPr>
        <a:xfrm>
          <a:off x="0" y="0"/>
          <a:ext cx="0" cy="0"/>
          <a:chOff x="0" y="0"/>
          <a:chExt cx="0" cy="0"/>
        </a:xfrm>
      </p:grpSpPr>
      <p:graphicFrame>
        <p:nvGraphicFramePr>
          <p:cNvPr id="240" name="Google Shape;240;p42"/>
          <p:cNvGraphicFramePr/>
          <p:nvPr/>
        </p:nvGraphicFramePr>
        <p:xfrm>
          <a:off x="580771" y="731064"/>
          <a:ext cx="7982475" cy="3681475"/>
        </p:xfrm>
        <a:graphic>
          <a:graphicData uri="http://schemas.openxmlformats.org/drawingml/2006/table">
            <a:tbl>
              <a:tblPr>
                <a:noFill/>
                <a:tableStyleId>{967ECD84-AD01-44DF-9817-747B54F4365B}</a:tableStyleId>
              </a:tblPr>
              <a:tblGrid>
                <a:gridCol w="3443525"/>
                <a:gridCol w="4538950"/>
              </a:tblGrid>
              <a:tr h="525925">
                <a:tc>
                  <a:txBody>
                    <a:bodyPr/>
                    <a:lstStyle/>
                    <a:p>
                      <a:pPr marL="0" marR="0" lvl="0" indent="0" algn="l" rtl="0">
                        <a:spcBef>
                          <a:spcPts val="0"/>
                        </a:spcBef>
                        <a:spcAft>
                          <a:spcPts val="0"/>
                        </a:spcAft>
                        <a:buNone/>
                      </a:pPr>
                      <a:r>
                        <a:rPr lang="en-GB" sz="2500" b="1" u="none" strike="noStrike" cap="none">
                          <a:solidFill>
                            <a:srgbClr val="000000"/>
                          </a:solidFill>
                          <a:latin typeface="Inter" panose="02000503000000020004"/>
                          <a:ea typeface="Inter" panose="02000503000000020004"/>
                          <a:cs typeface="Inter" panose="02000503000000020004"/>
                          <a:sym typeface="Inter" panose="02000503000000020004"/>
                        </a:rPr>
                        <a:t>Data Type</a:t>
                      </a:r>
                      <a:endParaRPr sz="2500" u="none" strike="noStrike" cap="none">
                        <a:solidFill>
                          <a:srgbClr val="000000"/>
                        </a:solidFill>
                        <a:latin typeface="Inter" panose="02000503000000020004"/>
                        <a:ea typeface="Inter" panose="02000503000000020004"/>
                        <a:cs typeface="Inter" panose="02000503000000020004"/>
                        <a:sym typeface="Inter" panose="02000503000000020004"/>
                      </a:endParaRPr>
                    </a:p>
                  </a:txBody>
                  <a:tcPr marL="58200" marR="58200" marT="14550" marB="43650" anchor="ctr">
                    <a:lnL w="9525" cap="flat" cmpd="sng">
                      <a:solidFill>
                        <a:srgbClr val="003D5C"/>
                      </a:solidFill>
                      <a:prstDash val="solid"/>
                      <a:round/>
                      <a:headEnd type="none" w="sm" len="sm"/>
                      <a:tailEnd type="none" w="sm" len="sm"/>
                    </a:lnL>
                    <a:lnR w="9525" cap="flat" cmpd="sng">
                      <a:solidFill>
                        <a:srgbClr val="003D5C"/>
                      </a:solidFill>
                      <a:prstDash val="solid"/>
                      <a:round/>
                      <a:headEnd type="none" w="sm" len="sm"/>
                      <a:tailEnd type="none" w="sm" len="sm"/>
                    </a:lnR>
                    <a:lnT w="9525" cap="flat" cmpd="sng">
                      <a:solidFill>
                        <a:srgbClr val="003D5C"/>
                      </a:solidFill>
                      <a:prstDash val="solid"/>
                      <a:round/>
                      <a:headEnd type="none" w="sm" len="sm"/>
                      <a:tailEnd type="none" w="sm" len="sm"/>
                    </a:lnT>
                    <a:lnB w="9525" cap="flat" cmpd="sng">
                      <a:solidFill>
                        <a:srgbClr val="003D5C"/>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2500" b="1" u="none" strike="noStrike" cap="none">
                          <a:solidFill>
                            <a:srgbClr val="000000"/>
                          </a:solidFill>
                          <a:latin typeface="Inter" panose="02000503000000020004"/>
                          <a:ea typeface="Inter" panose="02000503000000020004"/>
                          <a:cs typeface="Inter" panose="02000503000000020004"/>
                          <a:sym typeface="Inter" panose="02000503000000020004"/>
                        </a:rPr>
                        <a:t>Memory Space (in bytes)</a:t>
                      </a:r>
                      <a:endParaRPr sz="2500" u="none" strike="noStrike" cap="none">
                        <a:solidFill>
                          <a:srgbClr val="000000"/>
                        </a:solidFill>
                        <a:latin typeface="Inter" panose="02000503000000020004"/>
                        <a:ea typeface="Inter" panose="02000503000000020004"/>
                        <a:cs typeface="Inter" panose="02000503000000020004"/>
                        <a:sym typeface="Inter" panose="02000503000000020004"/>
                      </a:endParaRPr>
                    </a:p>
                  </a:txBody>
                  <a:tcPr marL="58200" marR="58200" marT="14550" marB="43650" anchor="ctr">
                    <a:lnL w="9525" cap="flat" cmpd="sng">
                      <a:solidFill>
                        <a:srgbClr val="003D5C"/>
                      </a:solidFill>
                      <a:prstDash val="solid"/>
                      <a:round/>
                      <a:headEnd type="none" w="sm" len="sm"/>
                      <a:tailEnd type="none" w="sm" len="sm"/>
                    </a:lnL>
                    <a:lnR w="9525" cap="flat" cmpd="sng">
                      <a:solidFill>
                        <a:srgbClr val="003D5C"/>
                      </a:solidFill>
                      <a:prstDash val="solid"/>
                      <a:round/>
                      <a:headEnd type="none" w="sm" len="sm"/>
                      <a:tailEnd type="none" w="sm" len="sm"/>
                    </a:lnR>
                    <a:lnT w="9525" cap="flat" cmpd="sng">
                      <a:solidFill>
                        <a:srgbClr val="003D5C"/>
                      </a:solidFill>
                      <a:prstDash val="solid"/>
                      <a:round/>
                      <a:headEnd type="none" w="sm" len="sm"/>
                      <a:tailEnd type="none" w="sm" len="sm"/>
                    </a:lnT>
                    <a:lnB w="9525" cap="flat" cmpd="sng">
                      <a:solidFill>
                        <a:srgbClr val="003D5C"/>
                      </a:solidFill>
                      <a:prstDash val="solid"/>
                      <a:round/>
                      <a:headEnd type="none" w="sm" len="sm"/>
                      <a:tailEnd type="none" w="sm" len="sm"/>
                    </a:lnB>
                    <a:solidFill>
                      <a:srgbClr val="FFFFFF"/>
                    </a:solidFill>
                  </a:tcPr>
                </a:tc>
              </a:tr>
              <a:tr h="525925">
                <a:tc>
                  <a:txBody>
                    <a:bodyPr/>
                    <a:lstStyle/>
                    <a:p>
                      <a:pPr marL="0" marR="0" lvl="0" indent="0" algn="l" rtl="0">
                        <a:spcBef>
                          <a:spcPts val="0"/>
                        </a:spcBef>
                        <a:spcAft>
                          <a:spcPts val="0"/>
                        </a:spcAft>
                        <a:buNone/>
                      </a:pPr>
                      <a:r>
                        <a:rPr lang="en-GB" sz="2500" u="none" strike="noStrike" cap="none">
                          <a:solidFill>
                            <a:srgbClr val="000000"/>
                          </a:solidFill>
                          <a:latin typeface="Inter" panose="02000503000000020004"/>
                          <a:ea typeface="Inter" panose="02000503000000020004"/>
                          <a:cs typeface="Inter" panose="02000503000000020004"/>
                          <a:sym typeface="Inter" panose="02000503000000020004"/>
                        </a:rPr>
                        <a:t>int</a:t>
                      </a:r>
                      <a:endParaRPr sz="1100"/>
                    </a:p>
                  </a:txBody>
                  <a:tcPr marL="58200" marR="58200" marT="14550" marB="43650" anchor="ctr">
                    <a:lnL w="9525" cap="flat" cmpd="sng">
                      <a:solidFill>
                        <a:srgbClr val="003D5C"/>
                      </a:solidFill>
                      <a:prstDash val="solid"/>
                      <a:round/>
                      <a:headEnd type="none" w="sm" len="sm"/>
                      <a:tailEnd type="none" w="sm" len="sm"/>
                    </a:lnL>
                    <a:lnR w="9525" cap="flat" cmpd="sng">
                      <a:solidFill>
                        <a:srgbClr val="003D5C"/>
                      </a:solidFill>
                      <a:prstDash val="solid"/>
                      <a:round/>
                      <a:headEnd type="none" w="sm" len="sm"/>
                      <a:tailEnd type="none" w="sm" len="sm"/>
                    </a:lnR>
                    <a:lnT w="9525" cap="flat" cmpd="sng">
                      <a:solidFill>
                        <a:srgbClr val="003D5C"/>
                      </a:solidFill>
                      <a:prstDash val="solid"/>
                      <a:round/>
                      <a:headEnd type="none" w="sm" len="sm"/>
                      <a:tailEnd type="none" w="sm" len="sm"/>
                    </a:lnT>
                    <a:lnB w="9525" cap="flat" cmpd="sng">
                      <a:solidFill>
                        <a:srgbClr val="003D5C"/>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2500" u="none" strike="noStrike" cap="none">
                          <a:solidFill>
                            <a:srgbClr val="000000"/>
                          </a:solidFill>
                          <a:latin typeface="Inter" panose="02000503000000020004"/>
                          <a:ea typeface="Inter" panose="02000503000000020004"/>
                          <a:cs typeface="Inter" panose="02000503000000020004"/>
                          <a:sym typeface="Inter" panose="02000503000000020004"/>
                        </a:rPr>
                        <a:t>4</a:t>
                      </a:r>
                      <a:endParaRPr sz="1100"/>
                    </a:p>
                  </a:txBody>
                  <a:tcPr marL="58200" marR="58200" marT="14550" marB="43650" anchor="ctr">
                    <a:lnL w="9525" cap="flat" cmpd="sng">
                      <a:solidFill>
                        <a:srgbClr val="003D5C"/>
                      </a:solidFill>
                      <a:prstDash val="solid"/>
                      <a:round/>
                      <a:headEnd type="none" w="sm" len="sm"/>
                      <a:tailEnd type="none" w="sm" len="sm"/>
                    </a:lnL>
                    <a:lnR w="9525" cap="flat" cmpd="sng">
                      <a:solidFill>
                        <a:srgbClr val="003D5C"/>
                      </a:solidFill>
                      <a:prstDash val="solid"/>
                      <a:round/>
                      <a:headEnd type="none" w="sm" len="sm"/>
                      <a:tailEnd type="none" w="sm" len="sm"/>
                    </a:lnR>
                    <a:lnT w="9525" cap="flat" cmpd="sng">
                      <a:solidFill>
                        <a:srgbClr val="003D5C"/>
                      </a:solidFill>
                      <a:prstDash val="solid"/>
                      <a:round/>
                      <a:headEnd type="none" w="sm" len="sm"/>
                      <a:tailEnd type="none" w="sm" len="sm"/>
                    </a:lnT>
                    <a:lnB w="9525" cap="flat" cmpd="sng">
                      <a:solidFill>
                        <a:srgbClr val="003D5C"/>
                      </a:solidFill>
                      <a:prstDash val="solid"/>
                      <a:round/>
                      <a:headEnd type="none" w="sm" len="sm"/>
                      <a:tailEnd type="none" w="sm" len="sm"/>
                    </a:lnB>
                    <a:solidFill>
                      <a:srgbClr val="FFFFFF"/>
                    </a:solidFill>
                  </a:tcPr>
                </a:tc>
              </a:tr>
              <a:tr h="525925">
                <a:tc>
                  <a:txBody>
                    <a:bodyPr/>
                    <a:lstStyle/>
                    <a:p>
                      <a:pPr marL="0" marR="0" lvl="0" indent="0" algn="l" rtl="0">
                        <a:spcBef>
                          <a:spcPts val="0"/>
                        </a:spcBef>
                        <a:spcAft>
                          <a:spcPts val="0"/>
                        </a:spcAft>
                        <a:buNone/>
                      </a:pPr>
                      <a:r>
                        <a:rPr lang="en-GB" sz="2500" u="none" strike="noStrike" cap="none">
                          <a:solidFill>
                            <a:srgbClr val="000000"/>
                          </a:solidFill>
                          <a:latin typeface="Inter" panose="02000503000000020004"/>
                          <a:ea typeface="Inter" panose="02000503000000020004"/>
                          <a:cs typeface="Inter" panose="02000503000000020004"/>
                          <a:sym typeface="Inter" panose="02000503000000020004"/>
                        </a:rPr>
                        <a:t>float</a:t>
                      </a:r>
                      <a:endParaRPr sz="1100"/>
                    </a:p>
                  </a:txBody>
                  <a:tcPr marL="58200" marR="58200" marT="14550" marB="43650" anchor="ctr">
                    <a:lnL w="9525" cap="flat" cmpd="sng">
                      <a:solidFill>
                        <a:srgbClr val="003D5C"/>
                      </a:solidFill>
                      <a:prstDash val="solid"/>
                      <a:round/>
                      <a:headEnd type="none" w="sm" len="sm"/>
                      <a:tailEnd type="none" w="sm" len="sm"/>
                    </a:lnL>
                    <a:lnR w="9525" cap="flat" cmpd="sng">
                      <a:solidFill>
                        <a:srgbClr val="003D5C"/>
                      </a:solidFill>
                      <a:prstDash val="solid"/>
                      <a:round/>
                      <a:headEnd type="none" w="sm" len="sm"/>
                      <a:tailEnd type="none" w="sm" len="sm"/>
                    </a:lnR>
                    <a:lnT w="9525" cap="flat" cmpd="sng">
                      <a:solidFill>
                        <a:srgbClr val="003D5C"/>
                      </a:solidFill>
                      <a:prstDash val="solid"/>
                      <a:round/>
                      <a:headEnd type="none" w="sm" len="sm"/>
                      <a:tailEnd type="none" w="sm" len="sm"/>
                    </a:lnT>
                    <a:lnB w="9525" cap="flat" cmpd="sng">
                      <a:solidFill>
                        <a:srgbClr val="003D5C"/>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2500" u="none" strike="noStrike" cap="none">
                          <a:solidFill>
                            <a:srgbClr val="000000"/>
                          </a:solidFill>
                          <a:latin typeface="Inter" panose="02000503000000020004"/>
                          <a:ea typeface="Inter" panose="02000503000000020004"/>
                          <a:cs typeface="Inter" panose="02000503000000020004"/>
                          <a:sym typeface="Inter" panose="02000503000000020004"/>
                        </a:rPr>
                        <a:t>4</a:t>
                      </a:r>
                      <a:endParaRPr sz="1100"/>
                    </a:p>
                  </a:txBody>
                  <a:tcPr marL="58200" marR="58200" marT="14550" marB="43650" anchor="ctr">
                    <a:lnL w="9525" cap="flat" cmpd="sng">
                      <a:solidFill>
                        <a:srgbClr val="003D5C"/>
                      </a:solidFill>
                      <a:prstDash val="solid"/>
                      <a:round/>
                      <a:headEnd type="none" w="sm" len="sm"/>
                      <a:tailEnd type="none" w="sm" len="sm"/>
                    </a:lnL>
                    <a:lnR w="9525" cap="flat" cmpd="sng">
                      <a:solidFill>
                        <a:srgbClr val="003D5C"/>
                      </a:solidFill>
                      <a:prstDash val="solid"/>
                      <a:round/>
                      <a:headEnd type="none" w="sm" len="sm"/>
                      <a:tailEnd type="none" w="sm" len="sm"/>
                    </a:lnR>
                    <a:lnT w="9525" cap="flat" cmpd="sng">
                      <a:solidFill>
                        <a:srgbClr val="003D5C"/>
                      </a:solidFill>
                      <a:prstDash val="solid"/>
                      <a:round/>
                      <a:headEnd type="none" w="sm" len="sm"/>
                      <a:tailEnd type="none" w="sm" len="sm"/>
                    </a:lnT>
                    <a:lnB w="9525" cap="flat" cmpd="sng">
                      <a:solidFill>
                        <a:srgbClr val="003D5C"/>
                      </a:solidFill>
                      <a:prstDash val="solid"/>
                      <a:round/>
                      <a:headEnd type="none" w="sm" len="sm"/>
                      <a:tailEnd type="none" w="sm" len="sm"/>
                    </a:lnB>
                    <a:solidFill>
                      <a:srgbClr val="FFFFFF"/>
                    </a:solidFill>
                  </a:tcPr>
                </a:tc>
              </a:tr>
              <a:tr h="525925">
                <a:tc>
                  <a:txBody>
                    <a:bodyPr/>
                    <a:lstStyle/>
                    <a:p>
                      <a:pPr marL="0" marR="0" lvl="0" indent="0" algn="l" rtl="0">
                        <a:spcBef>
                          <a:spcPts val="0"/>
                        </a:spcBef>
                        <a:spcAft>
                          <a:spcPts val="0"/>
                        </a:spcAft>
                        <a:buNone/>
                      </a:pPr>
                      <a:r>
                        <a:rPr lang="en-GB" sz="2500" u="none" strike="noStrike" cap="none">
                          <a:solidFill>
                            <a:srgbClr val="000000"/>
                          </a:solidFill>
                          <a:latin typeface="Inter" panose="02000503000000020004"/>
                          <a:ea typeface="Inter" panose="02000503000000020004"/>
                          <a:cs typeface="Inter" panose="02000503000000020004"/>
                          <a:sym typeface="Inter" panose="02000503000000020004"/>
                        </a:rPr>
                        <a:t>double</a:t>
                      </a:r>
                      <a:endParaRPr sz="1100"/>
                    </a:p>
                  </a:txBody>
                  <a:tcPr marL="58200" marR="58200" marT="14550" marB="43650" anchor="ctr">
                    <a:lnL w="9525" cap="flat" cmpd="sng">
                      <a:solidFill>
                        <a:srgbClr val="003D5C"/>
                      </a:solidFill>
                      <a:prstDash val="solid"/>
                      <a:round/>
                      <a:headEnd type="none" w="sm" len="sm"/>
                      <a:tailEnd type="none" w="sm" len="sm"/>
                    </a:lnL>
                    <a:lnR w="9525" cap="flat" cmpd="sng">
                      <a:solidFill>
                        <a:srgbClr val="003D5C"/>
                      </a:solidFill>
                      <a:prstDash val="solid"/>
                      <a:round/>
                      <a:headEnd type="none" w="sm" len="sm"/>
                      <a:tailEnd type="none" w="sm" len="sm"/>
                    </a:lnR>
                    <a:lnT w="9525" cap="flat" cmpd="sng">
                      <a:solidFill>
                        <a:srgbClr val="003D5C"/>
                      </a:solidFill>
                      <a:prstDash val="solid"/>
                      <a:round/>
                      <a:headEnd type="none" w="sm" len="sm"/>
                      <a:tailEnd type="none" w="sm" len="sm"/>
                    </a:lnT>
                    <a:lnB w="9525" cap="flat" cmpd="sng">
                      <a:solidFill>
                        <a:srgbClr val="003D5C"/>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2500" u="none" strike="noStrike" cap="none">
                          <a:solidFill>
                            <a:srgbClr val="000000"/>
                          </a:solidFill>
                          <a:latin typeface="Inter" panose="02000503000000020004"/>
                          <a:ea typeface="Inter" panose="02000503000000020004"/>
                          <a:cs typeface="Inter" panose="02000503000000020004"/>
                          <a:sym typeface="Inter" panose="02000503000000020004"/>
                        </a:rPr>
                        <a:t>8</a:t>
                      </a:r>
                      <a:endParaRPr sz="1100"/>
                    </a:p>
                  </a:txBody>
                  <a:tcPr marL="58200" marR="58200" marT="14550" marB="43650" anchor="ctr">
                    <a:lnL w="9525" cap="flat" cmpd="sng">
                      <a:solidFill>
                        <a:srgbClr val="003D5C"/>
                      </a:solidFill>
                      <a:prstDash val="solid"/>
                      <a:round/>
                      <a:headEnd type="none" w="sm" len="sm"/>
                      <a:tailEnd type="none" w="sm" len="sm"/>
                    </a:lnL>
                    <a:lnR w="9525" cap="flat" cmpd="sng">
                      <a:solidFill>
                        <a:srgbClr val="003D5C"/>
                      </a:solidFill>
                      <a:prstDash val="solid"/>
                      <a:round/>
                      <a:headEnd type="none" w="sm" len="sm"/>
                      <a:tailEnd type="none" w="sm" len="sm"/>
                    </a:lnR>
                    <a:lnT w="9525" cap="flat" cmpd="sng">
                      <a:solidFill>
                        <a:srgbClr val="003D5C"/>
                      </a:solidFill>
                      <a:prstDash val="solid"/>
                      <a:round/>
                      <a:headEnd type="none" w="sm" len="sm"/>
                      <a:tailEnd type="none" w="sm" len="sm"/>
                    </a:lnT>
                    <a:lnB w="9525" cap="flat" cmpd="sng">
                      <a:solidFill>
                        <a:srgbClr val="003D5C"/>
                      </a:solidFill>
                      <a:prstDash val="solid"/>
                      <a:round/>
                      <a:headEnd type="none" w="sm" len="sm"/>
                      <a:tailEnd type="none" w="sm" len="sm"/>
                    </a:lnB>
                    <a:solidFill>
                      <a:srgbClr val="FFFFFF"/>
                    </a:solidFill>
                  </a:tcPr>
                </a:tc>
              </a:tr>
              <a:tr h="525925">
                <a:tc>
                  <a:txBody>
                    <a:bodyPr/>
                    <a:lstStyle/>
                    <a:p>
                      <a:pPr marL="0" marR="0" lvl="0" indent="0" algn="l" rtl="0">
                        <a:spcBef>
                          <a:spcPts val="0"/>
                        </a:spcBef>
                        <a:spcAft>
                          <a:spcPts val="0"/>
                        </a:spcAft>
                        <a:buNone/>
                      </a:pPr>
                      <a:r>
                        <a:rPr lang="en-GB" sz="2500" u="none" strike="noStrike" cap="none">
                          <a:solidFill>
                            <a:srgbClr val="000000"/>
                          </a:solidFill>
                          <a:latin typeface="Inter" panose="02000503000000020004"/>
                          <a:ea typeface="Inter" panose="02000503000000020004"/>
                          <a:cs typeface="Inter" panose="02000503000000020004"/>
                          <a:sym typeface="Inter" panose="02000503000000020004"/>
                        </a:rPr>
                        <a:t>char</a:t>
                      </a:r>
                      <a:endParaRPr sz="1100"/>
                    </a:p>
                  </a:txBody>
                  <a:tcPr marL="58200" marR="58200" marT="14550" marB="43650" anchor="ctr">
                    <a:lnL w="9525" cap="flat" cmpd="sng">
                      <a:solidFill>
                        <a:srgbClr val="003D5C"/>
                      </a:solidFill>
                      <a:prstDash val="solid"/>
                      <a:round/>
                      <a:headEnd type="none" w="sm" len="sm"/>
                      <a:tailEnd type="none" w="sm" len="sm"/>
                    </a:lnL>
                    <a:lnR w="9525" cap="flat" cmpd="sng">
                      <a:solidFill>
                        <a:srgbClr val="003D5C"/>
                      </a:solidFill>
                      <a:prstDash val="solid"/>
                      <a:round/>
                      <a:headEnd type="none" w="sm" len="sm"/>
                      <a:tailEnd type="none" w="sm" len="sm"/>
                    </a:lnR>
                    <a:lnT w="9525" cap="flat" cmpd="sng">
                      <a:solidFill>
                        <a:srgbClr val="003D5C"/>
                      </a:solidFill>
                      <a:prstDash val="solid"/>
                      <a:round/>
                      <a:headEnd type="none" w="sm" len="sm"/>
                      <a:tailEnd type="none" w="sm" len="sm"/>
                    </a:lnT>
                    <a:lnB w="9525" cap="flat" cmpd="sng">
                      <a:solidFill>
                        <a:srgbClr val="003D5C"/>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2500" u="none" strike="noStrike" cap="none">
                          <a:solidFill>
                            <a:srgbClr val="000000"/>
                          </a:solidFill>
                          <a:latin typeface="Inter" panose="02000503000000020004"/>
                          <a:ea typeface="Inter" panose="02000503000000020004"/>
                          <a:cs typeface="Inter" panose="02000503000000020004"/>
                          <a:sym typeface="Inter" panose="02000503000000020004"/>
                        </a:rPr>
                        <a:t>1</a:t>
                      </a:r>
                      <a:endParaRPr sz="1100"/>
                    </a:p>
                  </a:txBody>
                  <a:tcPr marL="58200" marR="58200" marT="14550" marB="43650" anchor="ctr">
                    <a:lnL w="9525" cap="flat" cmpd="sng">
                      <a:solidFill>
                        <a:srgbClr val="003D5C"/>
                      </a:solidFill>
                      <a:prstDash val="solid"/>
                      <a:round/>
                      <a:headEnd type="none" w="sm" len="sm"/>
                      <a:tailEnd type="none" w="sm" len="sm"/>
                    </a:lnL>
                    <a:lnR w="9525" cap="flat" cmpd="sng">
                      <a:solidFill>
                        <a:srgbClr val="003D5C"/>
                      </a:solidFill>
                      <a:prstDash val="solid"/>
                      <a:round/>
                      <a:headEnd type="none" w="sm" len="sm"/>
                      <a:tailEnd type="none" w="sm" len="sm"/>
                    </a:lnR>
                    <a:lnT w="9525" cap="flat" cmpd="sng">
                      <a:solidFill>
                        <a:srgbClr val="003D5C"/>
                      </a:solidFill>
                      <a:prstDash val="solid"/>
                      <a:round/>
                      <a:headEnd type="none" w="sm" len="sm"/>
                      <a:tailEnd type="none" w="sm" len="sm"/>
                    </a:lnT>
                    <a:lnB w="9525" cap="flat" cmpd="sng">
                      <a:solidFill>
                        <a:srgbClr val="003D5C"/>
                      </a:solidFill>
                      <a:prstDash val="solid"/>
                      <a:round/>
                      <a:headEnd type="none" w="sm" len="sm"/>
                      <a:tailEnd type="none" w="sm" len="sm"/>
                    </a:lnB>
                    <a:solidFill>
                      <a:srgbClr val="FFFFFF"/>
                    </a:solidFill>
                  </a:tcPr>
                </a:tc>
              </a:tr>
              <a:tr h="525925">
                <a:tc>
                  <a:txBody>
                    <a:bodyPr/>
                    <a:lstStyle/>
                    <a:p>
                      <a:pPr marL="0" marR="0" lvl="0" indent="0" algn="l" rtl="0">
                        <a:spcBef>
                          <a:spcPts val="0"/>
                        </a:spcBef>
                        <a:spcAft>
                          <a:spcPts val="0"/>
                        </a:spcAft>
                        <a:buNone/>
                      </a:pPr>
                      <a:r>
                        <a:rPr lang="en-GB" sz="2500" u="none" strike="noStrike" cap="none">
                          <a:solidFill>
                            <a:srgbClr val="000000"/>
                          </a:solidFill>
                          <a:latin typeface="Inter" panose="02000503000000020004"/>
                          <a:ea typeface="Inter" panose="02000503000000020004"/>
                          <a:cs typeface="Inter" panose="02000503000000020004"/>
                          <a:sym typeface="Inter" panose="02000503000000020004"/>
                        </a:rPr>
                        <a:t>short int</a:t>
                      </a:r>
                      <a:endParaRPr sz="1100"/>
                    </a:p>
                  </a:txBody>
                  <a:tcPr marL="58200" marR="58200" marT="14550" marB="43650" anchor="ctr">
                    <a:lnL w="9525" cap="flat" cmpd="sng">
                      <a:solidFill>
                        <a:srgbClr val="003D5C"/>
                      </a:solidFill>
                      <a:prstDash val="solid"/>
                      <a:round/>
                      <a:headEnd type="none" w="sm" len="sm"/>
                      <a:tailEnd type="none" w="sm" len="sm"/>
                    </a:lnL>
                    <a:lnR w="9525" cap="flat" cmpd="sng">
                      <a:solidFill>
                        <a:srgbClr val="003D5C"/>
                      </a:solidFill>
                      <a:prstDash val="solid"/>
                      <a:round/>
                      <a:headEnd type="none" w="sm" len="sm"/>
                      <a:tailEnd type="none" w="sm" len="sm"/>
                    </a:lnR>
                    <a:lnT w="9525" cap="flat" cmpd="sng">
                      <a:solidFill>
                        <a:srgbClr val="003D5C"/>
                      </a:solidFill>
                      <a:prstDash val="solid"/>
                      <a:round/>
                      <a:headEnd type="none" w="sm" len="sm"/>
                      <a:tailEnd type="none" w="sm" len="sm"/>
                    </a:lnT>
                    <a:lnB w="9525" cap="flat" cmpd="sng">
                      <a:solidFill>
                        <a:srgbClr val="003D5C"/>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2500" u="none" strike="noStrike" cap="none">
                          <a:solidFill>
                            <a:srgbClr val="000000"/>
                          </a:solidFill>
                          <a:latin typeface="Inter" panose="02000503000000020004"/>
                          <a:ea typeface="Inter" panose="02000503000000020004"/>
                          <a:cs typeface="Inter" panose="02000503000000020004"/>
                          <a:sym typeface="Inter" panose="02000503000000020004"/>
                        </a:rPr>
                        <a:t>2</a:t>
                      </a:r>
                      <a:endParaRPr sz="1100"/>
                    </a:p>
                  </a:txBody>
                  <a:tcPr marL="58200" marR="58200" marT="14550" marB="43650" anchor="ctr">
                    <a:lnL w="9525" cap="flat" cmpd="sng">
                      <a:solidFill>
                        <a:srgbClr val="003D5C"/>
                      </a:solidFill>
                      <a:prstDash val="solid"/>
                      <a:round/>
                      <a:headEnd type="none" w="sm" len="sm"/>
                      <a:tailEnd type="none" w="sm" len="sm"/>
                    </a:lnL>
                    <a:lnR w="9525" cap="flat" cmpd="sng">
                      <a:solidFill>
                        <a:srgbClr val="003D5C"/>
                      </a:solidFill>
                      <a:prstDash val="solid"/>
                      <a:round/>
                      <a:headEnd type="none" w="sm" len="sm"/>
                      <a:tailEnd type="none" w="sm" len="sm"/>
                    </a:lnR>
                    <a:lnT w="9525" cap="flat" cmpd="sng">
                      <a:solidFill>
                        <a:srgbClr val="003D5C"/>
                      </a:solidFill>
                      <a:prstDash val="solid"/>
                      <a:round/>
                      <a:headEnd type="none" w="sm" len="sm"/>
                      <a:tailEnd type="none" w="sm" len="sm"/>
                    </a:lnT>
                    <a:lnB w="9525" cap="flat" cmpd="sng">
                      <a:solidFill>
                        <a:srgbClr val="003D5C"/>
                      </a:solidFill>
                      <a:prstDash val="solid"/>
                      <a:round/>
                      <a:headEnd type="none" w="sm" len="sm"/>
                      <a:tailEnd type="none" w="sm" len="sm"/>
                    </a:lnB>
                    <a:solidFill>
                      <a:srgbClr val="FFFFFF"/>
                    </a:solidFill>
                  </a:tcPr>
                </a:tc>
              </a:tr>
              <a:tr h="525925">
                <a:tc>
                  <a:txBody>
                    <a:bodyPr/>
                    <a:lstStyle/>
                    <a:p>
                      <a:pPr marL="0" marR="0" lvl="0" indent="0" algn="l" rtl="0">
                        <a:spcBef>
                          <a:spcPts val="0"/>
                        </a:spcBef>
                        <a:spcAft>
                          <a:spcPts val="0"/>
                        </a:spcAft>
                        <a:buNone/>
                      </a:pPr>
                      <a:r>
                        <a:rPr lang="en-GB" sz="2500" u="none" strike="noStrike" cap="none">
                          <a:solidFill>
                            <a:srgbClr val="000000"/>
                          </a:solidFill>
                          <a:latin typeface="Inter" panose="02000503000000020004"/>
                          <a:ea typeface="Inter" panose="02000503000000020004"/>
                          <a:cs typeface="Inter" panose="02000503000000020004"/>
                          <a:sym typeface="Inter" panose="02000503000000020004"/>
                        </a:rPr>
                        <a:t>long int</a:t>
                      </a:r>
                      <a:endParaRPr sz="1100"/>
                    </a:p>
                  </a:txBody>
                  <a:tcPr marL="58200" marR="58200" marT="14550" marB="43650" anchor="ctr">
                    <a:lnL w="9525" cap="flat" cmpd="sng">
                      <a:solidFill>
                        <a:srgbClr val="003D5C"/>
                      </a:solidFill>
                      <a:prstDash val="solid"/>
                      <a:round/>
                      <a:headEnd type="none" w="sm" len="sm"/>
                      <a:tailEnd type="none" w="sm" len="sm"/>
                    </a:lnL>
                    <a:lnR w="9525" cap="flat" cmpd="sng">
                      <a:solidFill>
                        <a:srgbClr val="003D5C"/>
                      </a:solidFill>
                      <a:prstDash val="solid"/>
                      <a:round/>
                      <a:headEnd type="none" w="sm" len="sm"/>
                      <a:tailEnd type="none" w="sm" len="sm"/>
                    </a:lnR>
                    <a:lnT w="9525" cap="flat" cmpd="sng">
                      <a:solidFill>
                        <a:srgbClr val="003D5C"/>
                      </a:solidFill>
                      <a:prstDash val="solid"/>
                      <a:round/>
                      <a:headEnd type="none" w="sm" len="sm"/>
                      <a:tailEnd type="none" w="sm" len="sm"/>
                    </a:lnT>
                    <a:lnB w="9525" cap="flat" cmpd="sng">
                      <a:solidFill>
                        <a:srgbClr val="003D5C"/>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2500" u="none" strike="noStrike" cap="none">
                          <a:solidFill>
                            <a:srgbClr val="000000"/>
                          </a:solidFill>
                          <a:latin typeface="Inter" panose="02000503000000020004"/>
                          <a:ea typeface="Inter" panose="02000503000000020004"/>
                          <a:cs typeface="Inter" panose="02000503000000020004"/>
                          <a:sym typeface="Inter" panose="02000503000000020004"/>
                        </a:rPr>
                        <a:t>4</a:t>
                      </a:r>
                      <a:endParaRPr sz="1100"/>
                    </a:p>
                  </a:txBody>
                  <a:tcPr marL="58200" marR="58200" marT="14550" marB="43650" anchor="ctr">
                    <a:lnL w="9525" cap="flat" cmpd="sng">
                      <a:solidFill>
                        <a:srgbClr val="003D5C"/>
                      </a:solidFill>
                      <a:prstDash val="solid"/>
                      <a:round/>
                      <a:headEnd type="none" w="sm" len="sm"/>
                      <a:tailEnd type="none" w="sm" len="sm"/>
                    </a:lnL>
                    <a:lnR w="9525" cap="flat" cmpd="sng">
                      <a:solidFill>
                        <a:srgbClr val="003D5C"/>
                      </a:solidFill>
                      <a:prstDash val="solid"/>
                      <a:round/>
                      <a:headEnd type="none" w="sm" len="sm"/>
                      <a:tailEnd type="none" w="sm" len="sm"/>
                    </a:lnR>
                    <a:lnT w="9525" cap="flat" cmpd="sng">
                      <a:solidFill>
                        <a:srgbClr val="003D5C"/>
                      </a:solidFill>
                      <a:prstDash val="solid"/>
                      <a:round/>
                      <a:headEnd type="none" w="sm" len="sm"/>
                      <a:tailEnd type="none" w="sm" len="sm"/>
                    </a:lnT>
                    <a:lnB w="9525" cap="flat" cmpd="sng">
                      <a:solidFill>
                        <a:srgbClr val="003D5C"/>
                      </a:solidFill>
                      <a:prstDash val="solid"/>
                      <a:round/>
                      <a:headEnd type="none" w="sm" len="sm"/>
                      <a:tailEnd type="none" w="sm" len="sm"/>
                    </a:lnB>
                    <a:solidFill>
                      <a:srgbClr val="FFFFFF"/>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44" name="Shape 244"/>
        <p:cNvGrpSpPr/>
        <p:nvPr/>
      </p:nvGrpSpPr>
      <p:grpSpPr>
        <a:xfrm>
          <a:off x="0" y="0"/>
          <a:ext cx="0" cy="0"/>
          <a:chOff x="0" y="0"/>
          <a:chExt cx="0" cy="0"/>
        </a:xfrm>
      </p:grpSpPr>
      <p:sp>
        <p:nvSpPr>
          <p:cNvPr id="245" name="Google Shape;245;p43"/>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Space complexity Example 1</a:t>
            </a:r>
            <a:endParaRPr lang="en-GB"/>
          </a:p>
        </p:txBody>
      </p:sp>
      <p:sp>
        <p:nvSpPr>
          <p:cNvPr id="246" name="Google Shape;246;p43"/>
          <p:cNvSpPr txBox="1"/>
          <p:nvPr>
            <p:ph type="body" idx="1"/>
          </p:nvPr>
        </p:nvSpPr>
        <p:spPr>
          <a:xfrm>
            <a:off x="311700" y="1152475"/>
            <a:ext cx="39999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a:solidFill>
                  <a:schemeClr val="dk1"/>
                </a:solidFill>
              </a:rPr>
              <a:t>Algorithm for sum of Two Numbers</a:t>
            </a:r>
            <a:endParaRPr>
              <a:solidFill>
                <a:schemeClr val="dk1"/>
              </a:solidFill>
            </a:endParaRPr>
          </a:p>
          <a:p>
            <a:pPr marL="0" lvl="0" indent="0" algn="l" rtl="0">
              <a:spcBef>
                <a:spcPts val="1200"/>
              </a:spcBef>
              <a:spcAft>
                <a:spcPts val="0"/>
              </a:spcAft>
              <a:buNone/>
            </a:pPr>
            <a:r>
              <a:rPr lang="en-GB">
                <a:solidFill>
                  <a:schemeClr val="dk1"/>
                </a:solidFill>
              </a:rPr>
              <a:t>sum(p,q,r)</a:t>
            </a:r>
            <a:endParaRPr>
              <a:solidFill>
                <a:schemeClr val="dk1"/>
              </a:solidFill>
            </a:endParaRPr>
          </a:p>
          <a:p>
            <a:pPr marL="0" lvl="0" indent="0" algn="l" rtl="0">
              <a:spcBef>
                <a:spcPts val="1200"/>
              </a:spcBef>
              <a:spcAft>
                <a:spcPts val="0"/>
              </a:spcAft>
              <a:buNone/>
            </a:pPr>
            <a:r>
              <a:rPr lang="en-GB">
                <a:solidFill>
                  <a:schemeClr val="dk1"/>
                </a:solidFill>
              </a:rPr>
              <a:t>{ </a:t>
            </a:r>
            <a:endParaRPr>
              <a:solidFill>
                <a:schemeClr val="dk1"/>
              </a:solidFill>
            </a:endParaRPr>
          </a:p>
          <a:p>
            <a:pPr marL="0" lvl="0" indent="0" algn="l" rtl="0">
              <a:spcBef>
                <a:spcPts val="1200"/>
              </a:spcBef>
              <a:spcAft>
                <a:spcPts val="0"/>
              </a:spcAft>
              <a:buNone/>
            </a:pPr>
            <a:r>
              <a:rPr lang="en-GB">
                <a:solidFill>
                  <a:schemeClr val="dk1"/>
                </a:solidFill>
              </a:rPr>
              <a:t>p=1;</a:t>
            </a:r>
            <a:endParaRPr>
              <a:solidFill>
                <a:schemeClr val="dk1"/>
              </a:solidFill>
            </a:endParaRPr>
          </a:p>
          <a:p>
            <a:pPr marL="0" lvl="0" indent="0" algn="l" rtl="0">
              <a:spcBef>
                <a:spcPts val="1200"/>
              </a:spcBef>
              <a:spcAft>
                <a:spcPts val="0"/>
              </a:spcAft>
              <a:buNone/>
            </a:pPr>
            <a:r>
              <a:rPr lang="en-GB">
                <a:solidFill>
                  <a:schemeClr val="dk1"/>
                </a:solidFill>
              </a:rPr>
              <a:t>q=2;</a:t>
            </a:r>
            <a:endParaRPr>
              <a:solidFill>
                <a:schemeClr val="dk1"/>
              </a:solidFill>
            </a:endParaRPr>
          </a:p>
          <a:p>
            <a:pPr marL="0" lvl="0" indent="0" algn="l" rtl="0">
              <a:spcBef>
                <a:spcPts val="1200"/>
              </a:spcBef>
              <a:spcAft>
                <a:spcPts val="0"/>
              </a:spcAft>
              <a:buNone/>
            </a:pPr>
            <a:r>
              <a:rPr lang="en-GB">
                <a:solidFill>
                  <a:schemeClr val="dk1"/>
                </a:solidFill>
              </a:rPr>
              <a:t>r=p+q;</a:t>
            </a:r>
            <a:endParaRPr>
              <a:solidFill>
                <a:schemeClr val="dk1"/>
              </a:solidFill>
            </a:endParaRPr>
          </a:p>
          <a:p>
            <a:pPr marL="0" lvl="0" indent="0" algn="l" rtl="0">
              <a:spcBef>
                <a:spcPts val="1200"/>
              </a:spcBef>
              <a:spcAft>
                <a:spcPts val="0"/>
              </a:spcAft>
              <a:buNone/>
            </a:pPr>
            <a:r>
              <a:rPr lang="en-GB">
                <a:solidFill>
                  <a:schemeClr val="dk1"/>
                </a:solidFill>
              </a:rPr>
              <a:t>}</a:t>
            </a:r>
            <a:endParaRPr>
              <a:solidFill>
                <a:schemeClr val="dk1"/>
              </a:solidFill>
            </a:endParaRPr>
          </a:p>
          <a:p>
            <a:pPr marL="0" lvl="0" indent="0" algn="l" rtl="0">
              <a:spcBef>
                <a:spcPts val="1200"/>
              </a:spcBef>
              <a:spcAft>
                <a:spcPts val="0"/>
              </a:spcAft>
              <a:buNone/>
            </a:pPr>
          </a:p>
          <a:p>
            <a:pPr marL="0" lvl="0" indent="0" algn="l" rtl="0">
              <a:spcBef>
                <a:spcPts val="1200"/>
              </a:spcBef>
              <a:spcAft>
                <a:spcPts val="1200"/>
              </a:spcAft>
              <a:buNone/>
            </a:pPr>
          </a:p>
        </p:txBody>
      </p:sp>
      <p:sp>
        <p:nvSpPr>
          <p:cNvPr id="247" name="Google Shape;247;p43"/>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dk1"/>
                </a:solidFill>
              </a:rPr>
              <a:t>p</a:t>
            </a:r>
            <a:r>
              <a:rPr lang="en-GB">
                <a:solidFill>
                  <a:schemeClr val="dk1"/>
                </a:solidFill>
              </a:rPr>
              <a:t> - constant - 1 unit</a:t>
            </a:r>
            <a:endParaRPr>
              <a:solidFill>
                <a:schemeClr val="dk1"/>
              </a:solidFill>
            </a:endParaRPr>
          </a:p>
          <a:p>
            <a:pPr marL="0" lvl="0" indent="0" algn="l" rtl="0">
              <a:spcBef>
                <a:spcPts val="1200"/>
              </a:spcBef>
              <a:spcAft>
                <a:spcPts val="0"/>
              </a:spcAft>
              <a:buNone/>
            </a:pPr>
            <a:r>
              <a:rPr lang="en-GB">
                <a:solidFill>
                  <a:schemeClr val="dk1"/>
                </a:solidFill>
              </a:rPr>
              <a:t>q</a:t>
            </a:r>
            <a:r>
              <a:rPr lang="en-GB">
                <a:solidFill>
                  <a:schemeClr val="dk1"/>
                </a:solidFill>
              </a:rPr>
              <a:t> - constant </a:t>
            </a:r>
            <a:r>
              <a:rPr lang="en-GB">
                <a:solidFill>
                  <a:schemeClr val="dk1"/>
                </a:solidFill>
              </a:rPr>
              <a:t> - 1 unit</a:t>
            </a:r>
            <a:endParaRPr>
              <a:solidFill>
                <a:schemeClr val="dk1"/>
              </a:solidFill>
            </a:endParaRPr>
          </a:p>
          <a:p>
            <a:pPr marL="0" lvl="0" indent="0" algn="l" rtl="0">
              <a:spcBef>
                <a:spcPts val="1200"/>
              </a:spcBef>
              <a:spcAft>
                <a:spcPts val="0"/>
              </a:spcAft>
              <a:buNone/>
            </a:pPr>
            <a:r>
              <a:rPr lang="en-GB">
                <a:solidFill>
                  <a:schemeClr val="dk1"/>
                </a:solidFill>
              </a:rPr>
              <a:t>r</a:t>
            </a:r>
            <a:r>
              <a:rPr lang="en-GB">
                <a:solidFill>
                  <a:schemeClr val="dk1"/>
                </a:solidFill>
              </a:rPr>
              <a:t>- constant  - 1 unit</a:t>
            </a: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0"/>
              </a:spcAft>
              <a:buNone/>
            </a:pPr>
            <a:r>
              <a:rPr lang="en-GB">
                <a:solidFill>
                  <a:schemeClr val="dk1"/>
                </a:solidFill>
              </a:rPr>
              <a:t>S(P) = C + Sp </a:t>
            </a:r>
            <a:endParaRPr>
              <a:solidFill>
                <a:schemeClr val="dk1"/>
              </a:solidFill>
            </a:endParaRPr>
          </a:p>
          <a:p>
            <a:pPr marL="0" lvl="0" indent="0" algn="l" rtl="0">
              <a:spcBef>
                <a:spcPts val="1200"/>
              </a:spcBef>
              <a:spcAft>
                <a:spcPts val="0"/>
              </a:spcAft>
              <a:buNone/>
            </a:pPr>
            <a:r>
              <a:rPr lang="en-GB">
                <a:solidFill>
                  <a:schemeClr val="dk1"/>
                </a:solidFill>
              </a:rPr>
              <a:t>         = 1+1+1 +0</a:t>
            </a:r>
            <a:endParaRPr>
              <a:solidFill>
                <a:schemeClr val="dk1"/>
              </a:solidFill>
            </a:endParaRPr>
          </a:p>
          <a:p>
            <a:pPr marL="0" lvl="0" indent="0" algn="l" rtl="0">
              <a:spcBef>
                <a:spcPts val="1200"/>
              </a:spcBef>
              <a:spcAft>
                <a:spcPts val="0"/>
              </a:spcAft>
              <a:buNone/>
            </a:pPr>
            <a:r>
              <a:rPr lang="en-GB">
                <a:solidFill>
                  <a:schemeClr val="dk1"/>
                </a:solidFill>
              </a:rPr>
              <a:t>         = 3 =1</a:t>
            </a:r>
            <a:endParaRPr>
              <a:solidFill>
                <a:schemeClr val="dk1"/>
              </a:solidFill>
            </a:endParaRPr>
          </a:p>
          <a:p>
            <a:pPr marL="0" lvl="0" indent="0" algn="l" rtl="0">
              <a:spcBef>
                <a:spcPts val="1200"/>
              </a:spcBef>
              <a:spcAft>
                <a:spcPts val="1200"/>
              </a:spcAft>
              <a:buNone/>
            </a:pPr>
            <a:r>
              <a:rPr lang="en-GB" b="1">
                <a:solidFill>
                  <a:schemeClr val="dk1"/>
                </a:solidFill>
              </a:rPr>
              <a:t>O(1)</a:t>
            </a:r>
            <a:endParaRPr b="1">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51" name="Shape 251"/>
        <p:cNvGrpSpPr/>
        <p:nvPr/>
      </p:nvGrpSpPr>
      <p:grpSpPr>
        <a:xfrm>
          <a:off x="0" y="0"/>
          <a:ext cx="0" cy="0"/>
          <a:chOff x="0" y="0"/>
          <a:chExt cx="0" cy="0"/>
        </a:xfrm>
      </p:grpSpPr>
      <p:sp>
        <p:nvSpPr>
          <p:cNvPr id="252" name="Google Shape;252;p44"/>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Space complexity Example 2</a:t>
            </a:r>
            <a:endParaRPr lang="en-GB"/>
          </a:p>
        </p:txBody>
      </p:sp>
      <p:sp>
        <p:nvSpPr>
          <p:cNvPr id="253" name="Google Shape;253;p44"/>
          <p:cNvSpPr txBox="1"/>
          <p:nvPr>
            <p:ph type="body" idx="1"/>
          </p:nvPr>
        </p:nvSpPr>
        <p:spPr>
          <a:xfrm>
            <a:off x="268650" y="1093375"/>
            <a:ext cx="3999900" cy="36921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GB" sz="6400">
                <a:solidFill>
                  <a:schemeClr val="dk1"/>
                </a:solidFill>
                <a:latin typeface="Times New Roman" panose="02020603050405020304"/>
                <a:ea typeface="Times New Roman" panose="02020603050405020304"/>
                <a:cs typeface="Times New Roman" panose="02020603050405020304"/>
                <a:sym typeface="Times New Roman" panose="02020603050405020304"/>
              </a:rPr>
              <a:t>Int square (int a)</a:t>
            </a:r>
            <a:endParaRPr sz="6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None/>
            </a:pPr>
            <a:r>
              <a:rPr lang="en-GB" sz="64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6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None/>
            </a:pPr>
            <a:r>
              <a:rPr lang="en-GB" sz="6400">
                <a:solidFill>
                  <a:schemeClr val="dk1"/>
                </a:solidFill>
                <a:latin typeface="Times New Roman" panose="02020603050405020304"/>
                <a:ea typeface="Times New Roman" panose="02020603050405020304"/>
                <a:cs typeface="Times New Roman" panose="02020603050405020304"/>
                <a:sym typeface="Times New Roman" panose="02020603050405020304"/>
              </a:rPr>
              <a:t>return a* a</a:t>
            </a:r>
            <a:endParaRPr sz="6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None/>
            </a:pPr>
            <a:r>
              <a:rPr lang="en-GB" sz="64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6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None/>
            </a:pPr>
            <a:r>
              <a:rPr lang="en-GB" sz="6400">
                <a:solidFill>
                  <a:schemeClr val="dk1"/>
                </a:solidFill>
                <a:latin typeface="Times New Roman" panose="02020603050405020304"/>
                <a:ea typeface="Times New Roman" panose="02020603050405020304"/>
                <a:cs typeface="Times New Roman" panose="02020603050405020304"/>
                <a:sym typeface="Times New Roman" panose="02020603050405020304"/>
              </a:rPr>
              <a:t>Fixed amount of space for all input values if a= 1,a=2,....n</a:t>
            </a:r>
            <a:endParaRPr sz="6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None/>
            </a:pPr>
            <a:r>
              <a:rPr lang="en-GB" sz="6400">
                <a:solidFill>
                  <a:schemeClr val="dk1"/>
                </a:solidFill>
                <a:latin typeface="Times New Roman" panose="02020603050405020304"/>
                <a:ea typeface="Times New Roman" panose="02020603050405020304"/>
                <a:cs typeface="Times New Roman" panose="02020603050405020304"/>
                <a:sym typeface="Times New Roman" panose="02020603050405020304"/>
              </a:rPr>
              <a:t>S(P) = C + Sp </a:t>
            </a:r>
            <a:endParaRPr sz="6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None/>
            </a:pPr>
            <a:r>
              <a:rPr lang="en-GB" sz="6400">
                <a:solidFill>
                  <a:schemeClr val="dk1"/>
                </a:solidFill>
                <a:latin typeface="Times New Roman" panose="02020603050405020304"/>
                <a:ea typeface="Times New Roman" panose="02020603050405020304"/>
                <a:cs typeface="Times New Roman" panose="02020603050405020304"/>
                <a:sym typeface="Times New Roman" panose="02020603050405020304"/>
              </a:rPr>
              <a:t>         = 1 + Sp</a:t>
            </a:r>
            <a:endParaRPr sz="6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None/>
            </a:pPr>
            <a:r>
              <a:rPr lang="en-GB" sz="6400">
                <a:solidFill>
                  <a:schemeClr val="dk1"/>
                </a:solidFill>
                <a:latin typeface="Times New Roman" panose="02020603050405020304"/>
                <a:ea typeface="Times New Roman" panose="02020603050405020304"/>
                <a:cs typeface="Times New Roman" panose="02020603050405020304"/>
                <a:sym typeface="Times New Roman" panose="02020603050405020304"/>
              </a:rPr>
              <a:t>         = 1</a:t>
            </a:r>
            <a:endParaRPr sz="6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Clr>
                <a:schemeClr val="dk1"/>
              </a:buClr>
              <a:buSzPts val="275"/>
              <a:buFont typeface="Arial" panose="020B0604020202020204"/>
              <a:buNone/>
            </a:pPr>
            <a:r>
              <a:rPr lang="en-GB" sz="6400" b="1">
                <a:solidFill>
                  <a:schemeClr val="dk1"/>
                </a:solidFill>
                <a:latin typeface="Times New Roman" panose="02020603050405020304"/>
                <a:ea typeface="Times New Roman" panose="02020603050405020304"/>
                <a:cs typeface="Times New Roman" panose="02020603050405020304"/>
                <a:sym typeface="Times New Roman" panose="02020603050405020304"/>
              </a:rPr>
              <a:t>O(1)</a:t>
            </a:r>
            <a:endParaRPr sz="6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None/>
            </a:pPr>
          </a:p>
          <a:p>
            <a:pPr marL="0" lvl="0" indent="0" algn="l" rtl="0">
              <a:spcBef>
                <a:spcPts val="1200"/>
              </a:spcBef>
              <a:spcAft>
                <a:spcPts val="0"/>
              </a:spcAft>
              <a:buNone/>
            </a:pPr>
          </a:p>
          <a:p>
            <a:pPr marL="0" lvl="0" indent="0" algn="l" rtl="0">
              <a:spcBef>
                <a:spcPts val="1200"/>
              </a:spcBef>
              <a:spcAft>
                <a:spcPts val="0"/>
              </a:spcAft>
              <a:buNone/>
            </a:pPr>
          </a:p>
          <a:p>
            <a:pPr marL="0" lvl="0" indent="0" algn="l" rtl="0">
              <a:spcBef>
                <a:spcPts val="1200"/>
              </a:spcBef>
              <a:spcAft>
                <a:spcPts val="1200"/>
              </a:spcAft>
              <a:buNone/>
            </a:pPr>
          </a:p>
        </p:txBody>
      </p:sp>
      <p:sp>
        <p:nvSpPr>
          <p:cNvPr id="254" name="Google Shape;254;p44"/>
          <p:cNvSpPr txBox="1"/>
          <p:nvPr>
            <p:ph type="body" idx="2"/>
          </p:nvPr>
        </p:nvSpPr>
        <p:spPr>
          <a:xfrm>
            <a:off x="4832400" y="1152475"/>
            <a:ext cx="3999900" cy="3573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dk1"/>
                </a:solidFill>
              </a:rPr>
              <a:t>int main</a:t>
            </a:r>
            <a:endParaRPr>
              <a:solidFill>
                <a:schemeClr val="dk1"/>
              </a:solidFill>
            </a:endParaRPr>
          </a:p>
          <a:p>
            <a:pPr marL="0" lvl="0" indent="0" algn="l" rtl="0">
              <a:spcBef>
                <a:spcPts val="1200"/>
              </a:spcBef>
              <a:spcAft>
                <a:spcPts val="0"/>
              </a:spcAft>
              <a:buNone/>
            </a:pPr>
            <a:r>
              <a:rPr lang="en-GB">
                <a:solidFill>
                  <a:schemeClr val="dk1"/>
                </a:solidFill>
              </a:rPr>
              <a:t>{</a:t>
            </a:r>
            <a:endParaRPr>
              <a:solidFill>
                <a:schemeClr val="dk1"/>
              </a:solidFill>
            </a:endParaRPr>
          </a:p>
          <a:p>
            <a:pPr marL="0" lvl="0" indent="0" algn="l" rtl="0">
              <a:spcBef>
                <a:spcPts val="1200"/>
              </a:spcBef>
              <a:spcAft>
                <a:spcPts val="0"/>
              </a:spcAft>
              <a:buNone/>
            </a:pPr>
            <a:r>
              <a:rPr lang="en-GB">
                <a:solidFill>
                  <a:schemeClr val="dk1"/>
                </a:solidFill>
              </a:rPr>
              <a:t> Int a = 10 ;</a:t>
            </a:r>
            <a:endParaRPr>
              <a:solidFill>
                <a:schemeClr val="dk1"/>
              </a:solidFill>
            </a:endParaRPr>
          </a:p>
          <a:p>
            <a:pPr marL="0" lvl="0" indent="0" algn="l" rtl="0">
              <a:spcBef>
                <a:spcPts val="1200"/>
              </a:spcBef>
              <a:spcAft>
                <a:spcPts val="0"/>
              </a:spcAft>
              <a:buNone/>
            </a:pPr>
            <a:r>
              <a:rPr lang="en-GB">
                <a:solidFill>
                  <a:schemeClr val="dk1"/>
                </a:solidFill>
              </a:rPr>
              <a:t> Float b = 20.5;</a:t>
            </a:r>
            <a:endParaRPr>
              <a:solidFill>
                <a:schemeClr val="dk1"/>
              </a:solidFill>
            </a:endParaRPr>
          </a:p>
          <a:p>
            <a:pPr marL="0" lvl="0" indent="0" algn="l" rtl="0">
              <a:spcBef>
                <a:spcPts val="1200"/>
              </a:spcBef>
              <a:spcAft>
                <a:spcPts val="0"/>
              </a:spcAft>
              <a:buNone/>
            </a:pPr>
            <a:r>
              <a:rPr lang="en-GB">
                <a:solidFill>
                  <a:schemeClr val="dk1"/>
                </a:solidFill>
              </a:rPr>
              <a:t> Char c = ‘A’;</a:t>
            </a:r>
            <a:endParaRPr>
              <a:solidFill>
                <a:schemeClr val="dk1"/>
              </a:solidFill>
            </a:endParaRPr>
          </a:p>
          <a:p>
            <a:pPr marL="0" lvl="0" indent="0" algn="l" rtl="0">
              <a:spcBef>
                <a:spcPts val="1200"/>
              </a:spcBef>
              <a:spcAft>
                <a:spcPts val="0"/>
              </a:spcAft>
              <a:buNone/>
            </a:pPr>
            <a:r>
              <a:rPr lang="en-GB">
                <a:solidFill>
                  <a:schemeClr val="dk1"/>
                </a:solidFill>
              </a:rPr>
              <a:t> int d [10];</a:t>
            </a:r>
            <a:endParaRPr>
              <a:solidFill>
                <a:schemeClr val="dk1"/>
              </a:solidFill>
            </a:endParaRPr>
          </a:p>
          <a:p>
            <a:pPr marL="0" lvl="0" indent="0" algn="l" rtl="0">
              <a:spcBef>
                <a:spcPts val="1200"/>
              </a:spcBef>
              <a:spcAft>
                <a:spcPts val="0"/>
              </a:spcAft>
              <a:buNone/>
            </a:pPr>
            <a:r>
              <a:rPr lang="en-GB">
                <a:solidFill>
                  <a:schemeClr val="dk1"/>
                </a:solidFill>
              </a:rPr>
              <a:t>Return 0;</a:t>
            </a:r>
            <a:endParaRPr>
              <a:solidFill>
                <a:schemeClr val="dk1"/>
              </a:solidFill>
            </a:endParaRPr>
          </a:p>
          <a:p>
            <a:pPr marL="0" lvl="0" indent="0" algn="l" rtl="0">
              <a:spcBef>
                <a:spcPts val="1200"/>
              </a:spcBef>
              <a:spcAft>
                <a:spcPts val="1200"/>
              </a:spcAft>
              <a:buNone/>
            </a:pPr>
            <a:r>
              <a:rPr lang="en-GB">
                <a:solidFill>
                  <a:schemeClr val="dk1"/>
                </a:solidFill>
              </a:rPr>
              <a:t>}</a:t>
            </a:r>
            <a:endParaRPr>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58" name="Shape 258"/>
        <p:cNvGrpSpPr/>
        <p:nvPr/>
      </p:nvGrpSpPr>
      <p:grpSpPr>
        <a:xfrm>
          <a:off x="0" y="0"/>
          <a:ext cx="0" cy="0"/>
          <a:chOff x="0" y="0"/>
          <a:chExt cx="0" cy="0"/>
        </a:xfrm>
      </p:grpSpPr>
      <p:sp>
        <p:nvSpPr>
          <p:cNvPr id="259" name="Google Shape;259;p45"/>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Space complexity Example 3</a:t>
            </a:r>
            <a:endParaRPr lang="en-GB"/>
          </a:p>
          <a:p>
            <a:pPr marL="0" lvl="0" indent="0" algn="l" rtl="0">
              <a:spcBef>
                <a:spcPts val="0"/>
              </a:spcBef>
              <a:spcAft>
                <a:spcPts val="0"/>
              </a:spcAft>
              <a:buNone/>
            </a:pPr>
          </a:p>
        </p:txBody>
      </p:sp>
      <p:sp>
        <p:nvSpPr>
          <p:cNvPr id="260" name="Google Shape;260;p4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GB">
                <a:solidFill>
                  <a:schemeClr val="dk1"/>
                </a:solidFill>
              </a:rPr>
              <a:t>int main</a:t>
            </a:r>
            <a:endParaRPr>
              <a:solidFill>
                <a:schemeClr val="dk1"/>
              </a:solidFill>
            </a:endParaRPr>
          </a:p>
          <a:p>
            <a:pPr marL="0" lvl="0" indent="0" algn="l" rtl="0">
              <a:lnSpc>
                <a:spcPct val="100000"/>
              </a:lnSpc>
              <a:spcBef>
                <a:spcPts val="0"/>
              </a:spcBef>
              <a:spcAft>
                <a:spcPts val="0"/>
              </a:spcAft>
              <a:buNone/>
            </a:pPr>
            <a:r>
              <a:rPr lang="en-GB">
                <a:solidFill>
                  <a:schemeClr val="dk1"/>
                </a:solidFill>
              </a:rPr>
              <a:t>{</a:t>
            </a:r>
            <a:endParaRPr>
              <a:solidFill>
                <a:schemeClr val="dk1"/>
              </a:solidFill>
            </a:endParaRPr>
          </a:p>
          <a:p>
            <a:pPr marL="0" lvl="0" indent="0" algn="l" rtl="0">
              <a:lnSpc>
                <a:spcPct val="100000"/>
              </a:lnSpc>
              <a:spcBef>
                <a:spcPts val="0"/>
              </a:spcBef>
              <a:spcAft>
                <a:spcPts val="0"/>
              </a:spcAft>
              <a:buNone/>
            </a:pPr>
            <a:r>
              <a:rPr lang="en-GB">
                <a:solidFill>
                  <a:schemeClr val="dk1"/>
                </a:solidFill>
              </a:rPr>
              <a:t> Int a = 10 ;--------------------------- 1 unit (4 bytes)</a:t>
            </a:r>
            <a:endParaRPr>
              <a:solidFill>
                <a:schemeClr val="dk1"/>
              </a:solidFill>
            </a:endParaRPr>
          </a:p>
          <a:p>
            <a:pPr marL="0" lvl="0" indent="0" algn="l" rtl="0">
              <a:lnSpc>
                <a:spcPct val="100000"/>
              </a:lnSpc>
              <a:spcBef>
                <a:spcPts val="0"/>
              </a:spcBef>
              <a:spcAft>
                <a:spcPts val="0"/>
              </a:spcAft>
              <a:buNone/>
            </a:pPr>
            <a:r>
              <a:rPr lang="en-GB">
                <a:solidFill>
                  <a:schemeClr val="dk1"/>
                </a:solidFill>
              </a:rPr>
              <a:t> Float b = 20.5;-----------------------1 unit </a:t>
            </a:r>
            <a:r>
              <a:rPr lang="en-GB">
                <a:solidFill>
                  <a:schemeClr val="dk1"/>
                </a:solidFill>
              </a:rPr>
              <a:t>(4 bytes)</a:t>
            </a:r>
            <a:endParaRPr>
              <a:solidFill>
                <a:schemeClr val="dk1"/>
              </a:solidFill>
            </a:endParaRPr>
          </a:p>
          <a:p>
            <a:pPr marL="0" lvl="0" indent="0" algn="l" rtl="0">
              <a:lnSpc>
                <a:spcPct val="100000"/>
              </a:lnSpc>
              <a:spcBef>
                <a:spcPts val="0"/>
              </a:spcBef>
              <a:spcAft>
                <a:spcPts val="0"/>
              </a:spcAft>
              <a:buNone/>
            </a:pPr>
            <a:r>
              <a:rPr lang="en-GB">
                <a:solidFill>
                  <a:schemeClr val="dk1"/>
                </a:solidFill>
              </a:rPr>
              <a:t> Char c = ‘A’;--------------------------1 unit </a:t>
            </a:r>
            <a:r>
              <a:rPr lang="en-GB">
                <a:solidFill>
                  <a:schemeClr val="dk1"/>
                </a:solidFill>
              </a:rPr>
              <a:t>(1 byte)</a:t>
            </a:r>
            <a:endParaRPr>
              <a:solidFill>
                <a:schemeClr val="dk1"/>
              </a:solidFill>
            </a:endParaRPr>
          </a:p>
          <a:p>
            <a:pPr marL="0" lvl="0" indent="0" algn="l" rtl="0">
              <a:lnSpc>
                <a:spcPct val="100000"/>
              </a:lnSpc>
              <a:spcBef>
                <a:spcPts val="0"/>
              </a:spcBef>
              <a:spcAft>
                <a:spcPts val="0"/>
              </a:spcAft>
              <a:buNone/>
            </a:pPr>
            <a:r>
              <a:rPr lang="en-GB">
                <a:solidFill>
                  <a:schemeClr val="dk1"/>
                </a:solidFill>
              </a:rPr>
              <a:t> int d [10];------------------------------10*4</a:t>
            </a:r>
            <a:endParaRPr>
              <a:solidFill>
                <a:schemeClr val="dk1"/>
              </a:solidFill>
            </a:endParaRPr>
          </a:p>
          <a:p>
            <a:pPr marL="0" lvl="0" indent="0" algn="l" rtl="0">
              <a:lnSpc>
                <a:spcPct val="100000"/>
              </a:lnSpc>
              <a:spcBef>
                <a:spcPts val="0"/>
              </a:spcBef>
              <a:spcAft>
                <a:spcPts val="0"/>
              </a:spcAft>
              <a:buNone/>
            </a:pPr>
            <a:r>
              <a:rPr lang="en-GB">
                <a:solidFill>
                  <a:schemeClr val="dk1"/>
                </a:solidFill>
              </a:rPr>
              <a:t>Return 0;</a:t>
            </a:r>
            <a:endParaRPr>
              <a:solidFill>
                <a:schemeClr val="dk1"/>
              </a:solidFill>
            </a:endParaRPr>
          </a:p>
          <a:p>
            <a:pPr marL="0" lvl="0" indent="0" algn="l" rtl="0">
              <a:lnSpc>
                <a:spcPct val="100000"/>
              </a:lnSpc>
              <a:spcBef>
                <a:spcPts val="0"/>
              </a:spcBef>
              <a:spcAft>
                <a:spcPts val="0"/>
              </a:spcAft>
              <a:buNone/>
            </a:pPr>
            <a:r>
              <a:rPr lang="en-GB">
                <a:solidFill>
                  <a:schemeClr val="dk1"/>
                </a:solidFill>
              </a:rPr>
              <a:t>}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1200"/>
              </a:spcBef>
              <a:spcAft>
                <a:spcPts val="0"/>
              </a:spcAft>
              <a:buNone/>
            </a:pPr>
            <a:r>
              <a:rPr lang="en-GB">
                <a:solidFill>
                  <a:schemeClr val="dk1"/>
                </a:solidFill>
              </a:rPr>
              <a:t>Total </a:t>
            </a:r>
            <a:r>
              <a:rPr lang="en-GB">
                <a:solidFill>
                  <a:schemeClr val="dk1"/>
                </a:solidFill>
              </a:rPr>
              <a:t>memory</a:t>
            </a:r>
            <a:r>
              <a:rPr lang="en-GB">
                <a:solidFill>
                  <a:schemeClr val="dk1"/>
                </a:solidFill>
              </a:rPr>
              <a:t> usage </a:t>
            </a:r>
            <a:endParaRPr>
              <a:solidFill>
                <a:schemeClr val="dk1"/>
              </a:solidFill>
            </a:endParaRPr>
          </a:p>
          <a:p>
            <a:pPr marL="0" lvl="0" indent="0" algn="l" rtl="0">
              <a:spcBef>
                <a:spcPts val="1200"/>
              </a:spcBef>
              <a:spcAft>
                <a:spcPts val="0"/>
              </a:spcAft>
              <a:buNone/>
            </a:pPr>
            <a:r>
              <a:rPr lang="en-GB">
                <a:solidFill>
                  <a:schemeClr val="dk1"/>
                </a:solidFill>
              </a:rPr>
              <a:t>= 4+4+1+10*4 </a:t>
            </a:r>
            <a:endParaRPr>
              <a:solidFill>
                <a:schemeClr val="dk1"/>
              </a:solidFill>
            </a:endParaRPr>
          </a:p>
          <a:p>
            <a:pPr marL="0" lvl="0" indent="0" algn="l" rtl="0">
              <a:spcBef>
                <a:spcPts val="1200"/>
              </a:spcBef>
              <a:spcAft>
                <a:spcPts val="1200"/>
              </a:spcAft>
              <a:buNone/>
            </a:pPr>
            <a:r>
              <a:rPr lang="en-GB">
                <a:solidFill>
                  <a:schemeClr val="dk1"/>
                </a:solidFill>
              </a:rPr>
              <a:t>= 49 bytes</a:t>
            </a:r>
            <a:endParaRPr>
              <a:solidFill>
                <a:schemeClr val="dk1"/>
              </a:solidFill>
            </a:endParaRPr>
          </a:p>
        </p:txBody>
      </p:sp>
      <p:sp>
        <p:nvSpPr>
          <p:cNvPr id="261" name="Google Shape;261;p4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dk1"/>
                </a:solidFill>
              </a:rPr>
              <a:t>S(P) = 1+1+1+1+0</a:t>
            </a:r>
            <a:endParaRPr>
              <a:solidFill>
                <a:schemeClr val="dk1"/>
              </a:solidFill>
            </a:endParaRPr>
          </a:p>
          <a:p>
            <a:pPr marL="0" lvl="0" indent="0" algn="l" rtl="0">
              <a:spcBef>
                <a:spcPts val="1200"/>
              </a:spcBef>
              <a:spcAft>
                <a:spcPts val="0"/>
              </a:spcAft>
              <a:buNone/>
            </a:pPr>
            <a:r>
              <a:rPr lang="en-GB">
                <a:solidFill>
                  <a:schemeClr val="dk1"/>
                </a:solidFill>
              </a:rPr>
              <a:t>         = 4 =1</a:t>
            </a:r>
            <a:endParaRPr>
              <a:solidFill>
                <a:schemeClr val="dk1"/>
              </a:solidFill>
            </a:endParaRPr>
          </a:p>
          <a:p>
            <a:pPr marL="0" lvl="0" indent="0" algn="l" rtl="0">
              <a:spcBef>
                <a:spcPts val="1200"/>
              </a:spcBef>
              <a:spcAft>
                <a:spcPts val="1200"/>
              </a:spcAft>
              <a:buNone/>
            </a:pPr>
            <a:r>
              <a:rPr lang="en-GB" b="1">
                <a:solidFill>
                  <a:schemeClr val="dk1"/>
                </a:solidFill>
              </a:rPr>
              <a:t>O(1)</a:t>
            </a:r>
            <a:endParaRPr b="1">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65" name="Shape 265"/>
        <p:cNvGrpSpPr/>
        <p:nvPr/>
      </p:nvGrpSpPr>
      <p:grpSpPr>
        <a:xfrm>
          <a:off x="0" y="0"/>
          <a:ext cx="0" cy="0"/>
          <a:chOff x="0" y="0"/>
          <a:chExt cx="0" cy="0"/>
        </a:xfrm>
      </p:grpSpPr>
      <p:sp>
        <p:nvSpPr>
          <p:cNvPr id="266" name="Google Shape;266;p46"/>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t>Space complexity Example 4</a:t>
            </a:r>
            <a:endParaRPr lang="en-GB"/>
          </a:p>
        </p:txBody>
      </p:sp>
      <p:sp>
        <p:nvSpPr>
          <p:cNvPr id="267" name="Google Shape;267;p46"/>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dk1"/>
                </a:solidFill>
              </a:rPr>
              <a:t>Int main()</a:t>
            </a:r>
            <a:endParaRPr>
              <a:solidFill>
                <a:schemeClr val="dk1"/>
              </a:solidFill>
            </a:endParaRPr>
          </a:p>
          <a:p>
            <a:pPr marL="0" lvl="0" indent="0" algn="l" rtl="0">
              <a:spcBef>
                <a:spcPts val="1200"/>
              </a:spcBef>
              <a:spcAft>
                <a:spcPts val="0"/>
              </a:spcAft>
              <a:buNone/>
            </a:pPr>
            <a:r>
              <a:rPr lang="en-GB">
                <a:solidFill>
                  <a:schemeClr val="dk1"/>
                </a:solidFill>
              </a:rPr>
              <a:t>{</a:t>
            </a:r>
            <a:endParaRPr>
              <a:solidFill>
                <a:schemeClr val="dk1"/>
              </a:solidFill>
            </a:endParaRPr>
          </a:p>
          <a:p>
            <a:pPr marL="0" lvl="0" indent="0" algn="l" rtl="0">
              <a:spcBef>
                <a:spcPts val="1200"/>
              </a:spcBef>
              <a:spcAft>
                <a:spcPts val="0"/>
              </a:spcAft>
              <a:buNone/>
            </a:pPr>
            <a:r>
              <a:rPr lang="en-GB">
                <a:solidFill>
                  <a:schemeClr val="dk1"/>
                </a:solidFill>
              </a:rPr>
              <a:t>Double x = 15.75 ;</a:t>
            </a:r>
            <a:endParaRPr>
              <a:solidFill>
                <a:schemeClr val="dk1"/>
              </a:solidFill>
            </a:endParaRPr>
          </a:p>
          <a:p>
            <a:pPr marL="0" lvl="0" indent="0" algn="l" rtl="0">
              <a:spcBef>
                <a:spcPts val="1200"/>
              </a:spcBef>
              <a:spcAft>
                <a:spcPts val="0"/>
              </a:spcAft>
              <a:buNone/>
            </a:pPr>
            <a:r>
              <a:rPr lang="en-GB">
                <a:solidFill>
                  <a:schemeClr val="dk1"/>
                </a:solidFill>
              </a:rPr>
              <a:t>Char y = ‘B’;</a:t>
            </a:r>
            <a:endParaRPr>
              <a:solidFill>
                <a:schemeClr val="dk1"/>
              </a:solidFill>
            </a:endParaRPr>
          </a:p>
          <a:p>
            <a:pPr marL="0" lvl="0" indent="0" algn="l" rtl="0">
              <a:spcBef>
                <a:spcPts val="1200"/>
              </a:spcBef>
              <a:spcAft>
                <a:spcPts val="0"/>
              </a:spcAft>
              <a:buNone/>
            </a:pPr>
            <a:r>
              <a:rPr lang="en-GB">
                <a:solidFill>
                  <a:schemeClr val="dk1"/>
                </a:solidFill>
              </a:rPr>
              <a:t>Int z [ 20];</a:t>
            </a:r>
            <a:endParaRPr>
              <a:solidFill>
                <a:schemeClr val="dk1"/>
              </a:solidFill>
            </a:endParaRPr>
          </a:p>
          <a:p>
            <a:pPr marL="0" lvl="0" indent="0" algn="l" rtl="0">
              <a:spcBef>
                <a:spcPts val="1200"/>
              </a:spcBef>
              <a:spcAft>
                <a:spcPts val="0"/>
              </a:spcAft>
              <a:buNone/>
            </a:pPr>
            <a:r>
              <a:rPr lang="en-GB">
                <a:solidFill>
                  <a:schemeClr val="dk1"/>
                </a:solidFill>
              </a:rPr>
              <a:t>}</a:t>
            </a:r>
            <a:endParaRPr>
              <a:solidFill>
                <a:schemeClr val="dk1"/>
              </a:solidFill>
            </a:endParaRPr>
          </a:p>
          <a:p>
            <a:pPr marL="0" lvl="0" indent="0" algn="l" rtl="0">
              <a:spcBef>
                <a:spcPts val="1200"/>
              </a:spcBef>
              <a:spcAft>
                <a:spcPts val="0"/>
              </a:spcAft>
              <a:buNone/>
            </a:pPr>
            <a:r>
              <a:rPr lang="en-GB">
                <a:solidFill>
                  <a:schemeClr val="dk1"/>
                </a:solidFill>
              </a:rPr>
              <a:t>Total </a:t>
            </a:r>
            <a:r>
              <a:rPr lang="en-GB">
                <a:solidFill>
                  <a:schemeClr val="dk1"/>
                </a:solidFill>
              </a:rPr>
              <a:t>memory</a:t>
            </a:r>
            <a:r>
              <a:rPr lang="en-GB">
                <a:solidFill>
                  <a:schemeClr val="dk1"/>
                </a:solidFill>
              </a:rPr>
              <a:t> usage  ?</a:t>
            </a:r>
            <a:endParaRPr>
              <a:solidFill>
                <a:schemeClr val="dk1"/>
              </a:solidFill>
            </a:endParaRPr>
          </a:p>
          <a:p>
            <a:pPr marL="0" lvl="0" indent="0" algn="l" rtl="0">
              <a:spcBef>
                <a:spcPts val="1200"/>
              </a:spcBef>
              <a:spcAft>
                <a:spcPts val="1200"/>
              </a:spcAft>
              <a:buNone/>
            </a:pPr>
            <a:r>
              <a:rPr lang="en-GB">
                <a:solidFill>
                  <a:schemeClr val="dk1"/>
                </a:solidFill>
              </a:rPr>
              <a:t>Complexity in terms of Big O ?</a:t>
            </a:r>
            <a:endParaRPr>
              <a:solidFill>
                <a:schemeClr val="dk1"/>
              </a:solidFill>
            </a:endParaRPr>
          </a:p>
        </p:txBody>
      </p:sp>
      <p:sp>
        <p:nvSpPr>
          <p:cNvPr id="268" name="Google Shape;268;p46"/>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dk1"/>
                </a:solidFill>
              </a:rPr>
              <a:t>Total memory usage  = 8 + 1+ 20*4 </a:t>
            </a:r>
            <a:endParaRPr>
              <a:solidFill>
                <a:schemeClr val="dk1"/>
              </a:solidFill>
            </a:endParaRPr>
          </a:p>
          <a:p>
            <a:pPr marL="0" lvl="0" indent="0" algn="l" rtl="0">
              <a:spcBef>
                <a:spcPts val="1200"/>
              </a:spcBef>
              <a:spcAft>
                <a:spcPts val="0"/>
              </a:spcAft>
              <a:buNone/>
            </a:pPr>
            <a:r>
              <a:rPr lang="en-GB">
                <a:solidFill>
                  <a:schemeClr val="dk1"/>
                </a:solidFill>
              </a:rPr>
              <a:t>                                   = 89 bytes</a:t>
            </a:r>
            <a:endParaRPr>
              <a:solidFill>
                <a:schemeClr val="dk1"/>
              </a:solidFill>
            </a:endParaRPr>
          </a:p>
          <a:p>
            <a:pPr marL="0" lvl="0" indent="0" algn="l" rtl="0">
              <a:spcBef>
                <a:spcPts val="1200"/>
              </a:spcBef>
              <a:spcAft>
                <a:spcPts val="0"/>
              </a:spcAft>
              <a:buNone/>
            </a:pPr>
            <a:r>
              <a:rPr lang="en-GB">
                <a:solidFill>
                  <a:schemeClr val="dk1"/>
                </a:solidFill>
              </a:rPr>
              <a:t>S(P) = 1+1+1 + 0</a:t>
            </a:r>
            <a:endParaRPr>
              <a:solidFill>
                <a:schemeClr val="dk1"/>
              </a:solidFill>
            </a:endParaRPr>
          </a:p>
          <a:p>
            <a:pPr marL="0" lvl="0" indent="0" algn="l" rtl="0">
              <a:spcBef>
                <a:spcPts val="1200"/>
              </a:spcBef>
              <a:spcAft>
                <a:spcPts val="0"/>
              </a:spcAft>
              <a:buNone/>
            </a:pPr>
            <a:r>
              <a:rPr lang="en-GB">
                <a:solidFill>
                  <a:schemeClr val="dk1"/>
                </a:solidFill>
              </a:rPr>
              <a:t>         = 3 =1</a:t>
            </a:r>
            <a:endParaRPr>
              <a:solidFill>
                <a:schemeClr val="dk1"/>
              </a:solidFill>
            </a:endParaRPr>
          </a:p>
          <a:p>
            <a:pPr marL="0" lvl="0" indent="0" algn="l" rtl="0">
              <a:spcBef>
                <a:spcPts val="1200"/>
              </a:spcBef>
              <a:spcAft>
                <a:spcPts val="1200"/>
              </a:spcAft>
              <a:buClr>
                <a:schemeClr val="dk1"/>
              </a:buClr>
              <a:buSzPts val="1100"/>
              <a:buFont typeface="Arial" panose="020B0604020202020204"/>
              <a:buNone/>
            </a:pPr>
            <a:r>
              <a:rPr lang="en-GB">
                <a:solidFill>
                  <a:schemeClr val="dk1"/>
                </a:solidFill>
              </a:rPr>
              <a:t>O(1)</a:t>
            </a:r>
            <a:endParaRPr>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72" name="Shape 272"/>
        <p:cNvGrpSpPr/>
        <p:nvPr/>
      </p:nvGrpSpPr>
      <p:grpSpPr>
        <a:xfrm>
          <a:off x="0" y="0"/>
          <a:ext cx="0" cy="0"/>
          <a:chOff x="0" y="0"/>
          <a:chExt cx="0" cy="0"/>
        </a:xfrm>
      </p:grpSpPr>
      <p:sp>
        <p:nvSpPr>
          <p:cNvPr id="273" name="Google Shape;273;p47"/>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Space complexity example 5</a:t>
            </a:r>
            <a:endParaRPr lang="en-GB"/>
          </a:p>
        </p:txBody>
      </p:sp>
      <p:sp>
        <p:nvSpPr>
          <p:cNvPr id="274" name="Google Shape;274;p47"/>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dk1"/>
                </a:solidFill>
              </a:rPr>
              <a:t>Sum (si n)</a:t>
            </a:r>
            <a:endParaRPr>
              <a:solidFill>
                <a:schemeClr val="dk1"/>
              </a:solidFill>
            </a:endParaRPr>
          </a:p>
          <a:p>
            <a:pPr marL="0" lvl="0" indent="0" algn="l" rtl="0">
              <a:spcBef>
                <a:spcPts val="1200"/>
              </a:spcBef>
              <a:spcAft>
                <a:spcPts val="0"/>
              </a:spcAft>
              <a:buNone/>
            </a:pPr>
            <a:r>
              <a:rPr lang="en-GB">
                <a:solidFill>
                  <a:schemeClr val="dk1"/>
                </a:solidFill>
              </a:rPr>
              <a:t>{ total = 0;</a:t>
            </a:r>
            <a:endParaRPr>
              <a:solidFill>
                <a:schemeClr val="dk1"/>
              </a:solidFill>
            </a:endParaRPr>
          </a:p>
          <a:p>
            <a:pPr marL="0" lvl="0" indent="0" algn="l" rtl="0">
              <a:spcBef>
                <a:spcPts val="1200"/>
              </a:spcBef>
              <a:spcAft>
                <a:spcPts val="0"/>
              </a:spcAft>
              <a:buNone/>
            </a:pPr>
            <a:r>
              <a:rPr lang="en-GB">
                <a:solidFill>
                  <a:schemeClr val="dk1"/>
                </a:solidFill>
              </a:rPr>
              <a:t>For i =0 to  n do;</a:t>
            </a:r>
            <a:endParaRPr>
              <a:solidFill>
                <a:schemeClr val="dk1"/>
              </a:solidFill>
            </a:endParaRPr>
          </a:p>
          <a:p>
            <a:pPr marL="0" lvl="0" indent="0" algn="l" rtl="0">
              <a:spcBef>
                <a:spcPts val="1200"/>
              </a:spcBef>
              <a:spcAft>
                <a:spcPts val="0"/>
              </a:spcAft>
              <a:buNone/>
            </a:pPr>
            <a:r>
              <a:rPr lang="en-GB">
                <a:solidFill>
                  <a:schemeClr val="dk1"/>
                </a:solidFill>
              </a:rPr>
              <a:t>total = total + s[i]; }</a:t>
            </a:r>
            <a:endParaRPr>
              <a:solidFill>
                <a:schemeClr val="dk1"/>
              </a:solidFill>
            </a:endParaRPr>
          </a:p>
          <a:p>
            <a:pPr marL="0" lvl="0" indent="0" algn="l" rtl="0">
              <a:spcBef>
                <a:spcPts val="1200"/>
              </a:spcBef>
              <a:spcAft>
                <a:spcPts val="0"/>
              </a:spcAft>
              <a:buNone/>
            </a:pPr>
            <a:r>
              <a:rPr lang="en-GB">
                <a:solidFill>
                  <a:schemeClr val="dk1"/>
                </a:solidFill>
              </a:rPr>
              <a:t>total - 1 unit</a:t>
            </a:r>
            <a:endParaRPr>
              <a:solidFill>
                <a:schemeClr val="dk1"/>
              </a:solidFill>
            </a:endParaRPr>
          </a:p>
          <a:p>
            <a:pPr marL="0" lvl="0" indent="0" algn="l" rtl="0">
              <a:spcBef>
                <a:spcPts val="1200"/>
              </a:spcBef>
              <a:spcAft>
                <a:spcPts val="0"/>
              </a:spcAft>
              <a:buNone/>
            </a:pPr>
            <a:r>
              <a:rPr lang="en-GB">
                <a:solidFill>
                  <a:schemeClr val="dk1"/>
                </a:solidFill>
              </a:rPr>
              <a:t>i</a:t>
            </a:r>
            <a:r>
              <a:rPr lang="en-GB">
                <a:solidFill>
                  <a:schemeClr val="dk1"/>
                </a:solidFill>
              </a:rPr>
              <a:t>-1 unit</a:t>
            </a:r>
            <a:endParaRPr>
              <a:solidFill>
                <a:schemeClr val="dk1"/>
              </a:solidFill>
            </a:endParaRPr>
          </a:p>
          <a:p>
            <a:pPr marL="0" lvl="0" indent="0" algn="l" rtl="0">
              <a:spcBef>
                <a:spcPts val="1200"/>
              </a:spcBef>
              <a:spcAft>
                <a:spcPts val="0"/>
              </a:spcAft>
              <a:buNone/>
            </a:pPr>
            <a:r>
              <a:rPr lang="en-GB">
                <a:solidFill>
                  <a:schemeClr val="dk1"/>
                </a:solidFill>
              </a:rPr>
              <a:t>n-1 unit</a:t>
            </a:r>
            <a:endParaRPr>
              <a:solidFill>
                <a:schemeClr val="dk1"/>
              </a:solidFill>
            </a:endParaRPr>
          </a:p>
          <a:p>
            <a:pPr marL="0" lvl="0" indent="0" algn="l" rtl="0">
              <a:spcBef>
                <a:spcPts val="1200"/>
              </a:spcBef>
              <a:spcAft>
                <a:spcPts val="1200"/>
              </a:spcAft>
              <a:buNone/>
            </a:pPr>
            <a:r>
              <a:rPr lang="en-GB">
                <a:solidFill>
                  <a:schemeClr val="dk1"/>
                </a:solidFill>
              </a:rPr>
              <a:t>s- n units</a:t>
            </a:r>
            <a:endParaRPr>
              <a:solidFill>
                <a:schemeClr val="dk1"/>
              </a:solidFill>
            </a:endParaRPr>
          </a:p>
        </p:txBody>
      </p:sp>
      <p:sp>
        <p:nvSpPr>
          <p:cNvPr id="275" name="Google Shape;275;p47"/>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dk1"/>
                </a:solidFill>
              </a:rPr>
              <a:t>S(P) = C + S(p)</a:t>
            </a:r>
            <a:endParaRPr>
              <a:solidFill>
                <a:schemeClr val="dk1"/>
              </a:solidFill>
            </a:endParaRPr>
          </a:p>
          <a:p>
            <a:pPr marL="0" lvl="0" indent="0" algn="l" rtl="0">
              <a:spcBef>
                <a:spcPts val="1200"/>
              </a:spcBef>
              <a:spcAft>
                <a:spcPts val="0"/>
              </a:spcAft>
              <a:buNone/>
            </a:pPr>
            <a:r>
              <a:rPr lang="en-GB">
                <a:solidFill>
                  <a:schemeClr val="dk1"/>
                </a:solidFill>
              </a:rPr>
              <a:t>         = 1+1+1 + n </a:t>
            </a:r>
            <a:endParaRPr>
              <a:solidFill>
                <a:schemeClr val="dk1"/>
              </a:solidFill>
            </a:endParaRPr>
          </a:p>
          <a:p>
            <a:pPr marL="0" lvl="0" indent="0" algn="l" rtl="0">
              <a:spcBef>
                <a:spcPts val="1200"/>
              </a:spcBef>
              <a:spcAft>
                <a:spcPts val="0"/>
              </a:spcAft>
              <a:buNone/>
            </a:pPr>
            <a:r>
              <a:rPr lang="en-GB">
                <a:solidFill>
                  <a:schemeClr val="dk1"/>
                </a:solidFill>
              </a:rPr>
              <a:t>         = 3 + n </a:t>
            </a:r>
            <a:endParaRPr>
              <a:solidFill>
                <a:schemeClr val="dk1"/>
              </a:solidFill>
            </a:endParaRPr>
          </a:p>
          <a:p>
            <a:pPr marL="0" lvl="0" indent="0" algn="l" rtl="0">
              <a:spcBef>
                <a:spcPts val="1200"/>
              </a:spcBef>
              <a:spcAft>
                <a:spcPts val="0"/>
              </a:spcAft>
              <a:buNone/>
            </a:pPr>
            <a:r>
              <a:rPr lang="en-GB">
                <a:solidFill>
                  <a:schemeClr val="dk1"/>
                </a:solidFill>
              </a:rPr>
              <a:t>Consider only highest power , here its n .</a:t>
            </a:r>
            <a:endParaRPr>
              <a:solidFill>
                <a:schemeClr val="dk1"/>
              </a:solidFill>
            </a:endParaRPr>
          </a:p>
          <a:p>
            <a:pPr marL="0" lvl="0" indent="0" algn="l" rtl="0">
              <a:spcBef>
                <a:spcPts val="1200"/>
              </a:spcBef>
              <a:spcAft>
                <a:spcPts val="1200"/>
              </a:spcAft>
              <a:buNone/>
            </a:pPr>
            <a:r>
              <a:rPr lang="en-GB" b="1">
                <a:solidFill>
                  <a:schemeClr val="dk1"/>
                </a:solidFill>
              </a:rPr>
              <a:t>O(n)</a:t>
            </a:r>
            <a:endParaRPr b="1">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79" name="Shape 279"/>
        <p:cNvGrpSpPr/>
        <p:nvPr/>
      </p:nvGrpSpPr>
      <p:grpSpPr>
        <a:xfrm>
          <a:off x="0" y="0"/>
          <a:ext cx="0" cy="0"/>
          <a:chOff x="0" y="0"/>
          <a:chExt cx="0" cy="0"/>
        </a:xfrm>
      </p:grpSpPr>
      <p:sp>
        <p:nvSpPr>
          <p:cNvPr id="280" name="Google Shape;280;p48"/>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81" name="Google Shape;281;p48"/>
          <p:cNvSpPr/>
          <p:nvPr/>
        </p:nvSpPr>
        <p:spPr>
          <a:xfrm flipH="1">
            <a:off x="0" y="0"/>
            <a:ext cx="9144000" cy="1182000"/>
          </a:xfrm>
          <a:prstGeom prst="rect">
            <a:avLst/>
          </a:prstGeom>
          <a:gradFill>
            <a:gsLst>
              <a:gs pos="0">
                <a:srgbClr val="000000">
                  <a:alpha val="95686"/>
                </a:srgbClr>
              </a:gs>
              <a:gs pos="100000">
                <a:srgbClr val="2F5496"/>
              </a:gs>
            </a:gsLst>
            <a:lin ang="8400134"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82" name="Google Shape;282;p48"/>
          <p:cNvSpPr/>
          <p:nvPr/>
        </p:nvSpPr>
        <p:spPr>
          <a:xfrm rot="10800000" flipH="1">
            <a:off x="6096643" y="9"/>
            <a:ext cx="3047400" cy="1182300"/>
          </a:xfrm>
          <a:prstGeom prst="rect">
            <a:avLst/>
          </a:prstGeom>
          <a:gradFill>
            <a:gsLst>
              <a:gs pos="0">
                <a:srgbClr val="1F3864">
                  <a:alpha val="67843"/>
                </a:srgbClr>
              </a:gs>
              <a:gs pos="19000">
                <a:srgbClr val="1F3864">
                  <a:alpha val="67843"/>
                </a:srgbClr>
              </a:gs>
              <a:gs pos="100000">
                <a:srgbClr val="4472C4">
                  <a:alpha val="78823"/>
                </a:srgbClr>
              </a:gs>
            </a:gsLst>
            <a:lin ang="1920016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83" name="Google Shape;283;p48"/>
          <p:cNvSpPr/>
          <p:nvPr/>
        </p:nvSpPr>
        <p:spPr>
          <a:xfrm rot="5400000">
            <a:off x="3980851" y="-3980850"/>
            <a:ext cx="1182300" cy="9144000"/>
          </a:xfrm>
          <a:prstGeom prst="rect">
            <a:avLst/>
          </a:prstGeom>
          <a:gradFill>
            <a:gsLst>
              <a:gs pos="0">
                <a:srgbClr val="4472C4">
                  <a:alpha val="0"/>
                </a:srgbClr>
              </a:gs>
              <a:gs pos="23000">
                <a:srgbClr val="4472C4">
                  <a:alpha val="0"/>
                </a:srgbClr>
              </a:gs>
              <a:gs pos="99000">
                <a:srgbClr val="000000">
                  <a:alpha val="73725"/>
                </a:srgbClr>
              </a:gs>
              <a:gs pos="100000">
                <a:srgbClr val="000000">
                  <a:alpha val="73725"/>
                </a:srgbClr>
              </a:gs>
            </a:gsLst>
            <a:lin ang="20399934"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84" name="Google Shape;284;p48"/>
          <p:cNvSpPr txBox="1"/>
          <p:nvPr>
            <p:ph type="title"/>
          </p:nvPr>
        </p:nvSpPr>
        <p:spPr>
          <a:xfrm>
            <a:off x="1028698" y="261649"/>
            <a:ext cx="7533000" cy="658500"/>
          </a:xfrm>
          <a:prstGeom prst="rect">
            <a:avLst/>
          </a:prstGeom>
          <a:noFill/>
          <a:ln>
            <a:noFill/>
          </a:ln>
        </p:spPr>
        <p:txBody>
          <a:bodyPr spcFirstLastPara="1" wrap="square" lIns="68575" tIns="34275" rIns="68575" bIns="34275" anchor="ctr" anchorCtr="0">
            <a:normAutofit fontScale="90000"/>
          </a:bodyPr>
          <a:lstStyle/>
          <a:p>
            <a:pPr marL="0" marR="0" lvl="0" indent="0" algn="l" rtl="0">
              <a:lnSpc>
                <a:spcPct val="90000"/>
              </a:lnSpc>
              <a:spcBef>
                <a:spcPts val="0"/>
              </a:spcBef>
              <a:spcAft>
                <a:spcPts val="0"/>
              </a:spcAft>
              <a:buClr>
                <a:srgbClr val="FFFFFF"/>
              </a:buClr>
              <a:buSzPct val="100000"/>
              <a:buFont typeface="Inter" panose="02000503000000020004"/>
              <a:buNone/>
            </a:pPr>
            <a:r>
              <a:rPr lang="en-GB" sz="2800" b="1" i="0" u="none" strike="noStrike" cap="none">
                <a:solidFill>
                  <a:srgbClr val="FFFFFF"/>
                </a:solidFill>
                <a:latin typeface="Inter" panose="02000503000000020004"/>
                <a:ea typeface="Inter" panose="02000503000000020004"/>
                <a:cs typeface="Inter" panose="02000503000000020004"/>
                <a:sym typeface="Inter" panose="02000503000000020004"/>
              </a:rPr>
              <a:t>Space Complexity Table for Common Algorithms</a:t>
            </a:r>
            <a:endParaRPr lang="en-GB" sz="2800" b="1" i="0" u="none" strike="noStrike" cap="none">
              <a:solidFill>
                <a:srgbClr val="FFFFFF"/>
              </a:solidFill>
              <a:latin typeface="Inter" panose="02000503000000020004"/>
              <a:ea typeface="Inter" panose="02000503000000020004"/>
              <a:cs typeface="Inter" panose="02000503000000020004"/>
              <a:sym typeface="Inter" panose="02000503000000020004"/>
            </a:endParaRPr>
          </a:p>
          <a:p>
            <a:pPr marL="0" marR="0" lvl="0" indent="0" algn="l" rtl="0">
              <a:lnSpc>
                <a:spcPct val="90000"/>
              </a:lnSpc>
              <a:spcBef>
                <a:spcPts val="0"/>
              </a:spcBef>
              <a:spcAft>
                <a:spcPts val="0"/>
              </a:spcAft>
              <a:buClr>
                <a:schemeClr val="dk1"/>
              </a:buClr>
              <a:buSzPct val="100000"/>
              <a:buFont typeface="Calibri" panose="020F0502020204030204"/>
              <a:buNone/>
            </a:pPr>
            <a:endParaRPr sz="28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graphicFrame>
        <p:nvGraphicFramePr>
          <p:cNvPr id="285" name="Google Shape;285;p48"/>
          <p:cNvGraphicFramePr/>
          <p:nvPr/>
        </p:nvGraphicFramePr>
        <p:xfrm>
          <a:off x="1079275" y="1339453"/>
          <a:ext cx="7189175" cy="3389750"/>
        </p:xfrm>
        <a:graphic>
          <a:graphicData uri="http://schemas.openxmlformats.org/drawingml/2006/table">
            <a:tbl>
              <a:tblPr>
                <a:noFill/>
                <a:tableStyleId>{967ECD84-AD01-44DF-9817-747B54F4365B}</a:tableStyleId>
              </a:tblPr>
              <a:tblGrid>
                <a:gridCol w="4173100"/>
                <a:gridCol w="3016075"/>
              </a:tblGrid>
              <a:tr h="260750">
                <a:tc>
                  <a:txBody>
                    <a:bodyPr/>
                    <a:lstStyle/>
                    <a:p>
                      <a:pPr marL="0" marR="0" lvl="0" indent="0" algn="l" rtl="0">
                        <a:spcBef>
                          <a:spcPts val="0"/>
                        </a:spcBef>
                        <a:spcAft>
                          <a:spcPts val="0"/>
                        </a:spcAft>
                        <a:buNone/>
                      </a:pPr>
                      <a:r>
                        <a:rPr lang="en-GB" sz="1200" b="1" u="none" strike="noStrike" cap="none">
                          <a:solidFill>
                            <a:srgbClr val="000000"/>
                          </a:solidFill>
                          <a:latin typeface="Inter" panose="02000503000000020004"/>
                          <a:ea typeface="Inter" panose="02000503000000020004"/>
                          <a:cs typeface="Inter" panose="02000503000000020004"/>
                          <a:sym typeface="Inter" panose="02000503000000020004"/>
                        </a:rPr>
                        <a:t>Algorithm</a:t>
                      </a:r>
                      <a:endParaRPr sz="1200" u="none" strike="noStrike" cap="none">
                        <a:solidFill>
                          <a:srgbClr val="000000"/>
                        </a:solidFill>
                        <a:latin typeface="Inter" panose="02000503000000020004"/>
                        <a:ea typeface="Inter" panose="02000503000000020004"/>
                        <a:cs typeface="Inter" panose="02000503000000020004"/>
                        <a:sym typeface="Inter" panose="02000503000000020004"/>
                      </a:endParaRPr>
                    </a:p>
                  </a:txBody>
                  <a:tcPr marL="8450" marR="8450" marT="2125" marB="6350" anchor="ctr">
                    <a:lnL w="9525" cap="flat" cmpd="sng">
                      <a:solidFill>
                        <a:srgbClr val="003D5C"/>
                      </a:solidFill>
                      <a:prstDash val="solid"/>
                      <a:round/>
                      <a:headEnd type="none" w="sm" len="sm"/>
                      <a:tailEnd type="none" w="sm" len="sm"/>
                    </a:lnL>
                    <a:lnR w="9525" cap="flat" cmpd="sng">
                      <a:solidFill>
                        <a:srgbClr val="003D5C"/>
                      </a:solidFill>
                      <a:prstDash val="solid"/>
                      <a:round/>
                      <a:headEnd type="none" w="sm" len="sm"/>
                      <a:tailEnd type="none" w="sm" len="sm"/>
                    </a:lnR>
                    <a:lnT w="9525" cap="flat" cmpd="sng">
                      <a:solidFill>
                        <a:srgbClr val="003D5C"/>
                      </a:solidFill>
                      <a:prstDash val="solid"/>
                      <a:round/>
                      <a:headEnd type="none" w="sm" len="sm"/>
                      <a:tailEnd type="none" w="sm" len="sm"/>
                    </a:lnT>
                    <a:lnB w="9525" cap="flat" cmpd="sng">
                      <a:solidFill>
                        <a:srgbClr val="003D5C"/>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200" b="1" u="none" strike="noStrike" cap="none">
                          <a:solidFill>
                            <a:srgbClr val="000000"/>
                          </a:solidFill>
                          <a:latin typeface="Inter" panose="02000503000000020004"/>
                          <a:ea typeface="Inter" panose="02000503000000020004"/>
                          <a:cs typeface="Inter" panose="02000503000000020004"/>
                          <a:sym typeface="Inter" panose="02000503000000020004"/>
                        </a:rPr>
                        <a:t>Space Complexity</a:t>
                      </a:r>
                      <a:endParaRPr sz="1200" u="none" strike="noStrike" cap="none">
                        <a:solidFill>
                          <a:srgbClr val="000000"/>
                        </a:solidFill>
                        <a:latin typeface="Inter" panose="02000503000000020004"/>
                        <a:ea typeface="Inter" panose="02000503000000020004"/>
                        <a:cs typeface="Inter" panose="02000503000000020004"/>
                        <a:sym typeface="Inter" panose="02000503000000020004"/>
                      </a:endParaRPr>
                    </a:p>
                  </a:txBody>
                  <a:tcPr marL="8450" marR="8450" marT="2125" marB="6350" anchor="ctr">
                    <a:lnL w="9525" cap="flat" cmpd="sng">
                      <a:solidFill>
                        <a:srgbClr val="003D5C"/>
                      </a:solidFill>
                      <a:prstDash val="solid"/>
                      <a:round/>
                      <a:headEnd type="none" w="sm" len="sm"/>
                      <a:tailEnd type="none" w="sm" len="sm"/>
                    </a:lnL>
                    <a:lnR w="9525" cap="flat" cmpd="sng">
                      <a:solidFill>
                        <a:srgbClr val="003D5C"/>
                      </a:solidFill>
                      <a:prstDash val="solid"/>
                      <a:round/>
                      <a:headEnd type="none" w="sm" len="sm"/>
                      <a:tailEnd type="none" w="sm" len="sm"/>
                    </a:lnR>
                    <a:lnT w="9525" cap="flat" cmpd="sng">
                      <a:solidFill>
                        <a:srgbClr val="003D5C"/>
                      </a:solidFill>
                      <a:prstDash val="solid"/>
                      <a:round/>
                      <a:headEnd type="none" w="sm" len="sm"/>
                      <a:tailEnd type="none" w="sm" len="sm"/>
                    </a:lnT>
                    <a:lnB w="9525" cap="flat" cmpd="sng">
                      <a:solidFill>
                        <a:srgbClr val="003D5C"/>
                      </a:solidFill>
                      <a:prstDash val="solid"/>
                      <a:round/>
                      <a:headEnd type="none" w="sm" len="sm"/>
                      <a:tailEnd type="none" w="sm" len="sm"/>
                    </a:lnB>
                    <a:solidFill>
                      <a:srgbClr val="FFFFFF"/>
                    </a:solidFill>
                  </a:tcPr>
                </a:tc>
              </a:tr>
              <a:tr h="260750">
                <a:tc>
                  <a:txBody>
                    <a:bodyPr/>
                    <a:lstStyle/>
                    <a:p>
                      <a:pPr marL="0" marR="0" lvl="0" indent="0" algn="l" rtl="0">
                        <a:spcBef>
                          <a:spcPts val="0"/>
                        </a:spcBef>
                        <a:spcAft>
                          <a:spcPts val="0"/>
                        </a:spcAft>
                        <a:buNone/>
                      </a:pPr>
                      <a:r>
                        <a:rPr lang="en-GB" sz="1200" u="none" strike="noStrike" cap="none">
                          <a:solidFill>
                            <a:srgbClr val="000000"/>
                          </a:solidFill>
                          <a:latin typeface="Inter" panose="02000503000000020004"/>
                          <a:ea typeface="Inter" panose="02000503000000020004"/>
                          <a:cs typeface="Inter" panose="02000503000000020004"/>
                          <a:sym typeface="Inter" panose="02000503000000020004"/>
                        </a:rPr>
                        <a:t>Linear Search</a:t>
                      </a:r>
                      <a:endParaRPr sz="1100"/>
                    </a:p>
                  </a:txBody>
                  <a:tcPr marL="8450" marR="8450" marT="2125" marB="6350" anchor="ctr">
                    <a:lnL w="9525" cap="flat" cmpd="sng">
                      <a:solidFill>
                        <a:srgbClr val="003D5C"/>
                      </a:solidFill>
                      <a:prstDash val="solid"/>
                      <a:round/>
                      <a:headEnd type="none" w="sm" len="sm"/>
                      <a:tailEnd type="none" w="sm" len="sm"/>
                    </a:lnL>
                    <a:lnR w="9525" cap="flat" cmpd="sng">
                      <a:solidFill>
                        <a:srgbClr val="003D5C"/>
                      </a:solidFill>
                      <a:prstDash val="solid"/>
                      <a:round/>
                      <a:headEnd type="none" w="sm" len="sm"/>
                      <a:tailEnd type="none" w="sm" len="sm"/>
                    </a:lnR>
                    <a:lnT w="9525" cap="flat" cmpd="sng">
                      <a:solidFill>
                        <a:srgbClr val="003D5C"/>
                      </a:solidFill>
                      <a:prstDash val="solid"/>
                      <a:round/>
                      <a:headEnd type="none" w="sm" len="sm"/>
                      <a:tailEnd type="none" w="sm" len="sm"/>
                    </a:lnT>
                    <a:lnB w="9525" cap="flat" cmpd="sng">
                      <a:solidFill>
                        <a:srgbClr val="003D5C"/>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200" u="none" strike="noStrike" cap="none">
                          <a:solidFill>
                            <a:srgbClr val="000000"/>
                          </a:solidFill>
                          <a:latin typeface="Inter" panose="02000503000000020004"/>
                          <a:ea typeface="Inter" panose="02000503000000020004"/>
                          <a:cs typeface="Inter" panose="02000503000000020004"/>
                          <a:sym typeface="Inter" panose="02000503000000020004"/>
                        </a:rPr>
                        <a:t>O(1)</a:t>
                      </a:r>
                      <a:endParaRPr sz="1100"/>
                    </a:p>
                  </a:txBody>
                  <a:tcPr marL="8450" marR="8450" marT="2125" marB="6350" anchor="ctr">
                    <a:lnL w="9525" cap="flat" cmpd="sng">
                      <a:solidFill>
                        <a:srgbClr val="003D5C"/>
                      </a:solidFill>
                      <a:prstDash val="solid"/>
                      <a:round/>
                      <a:headEnd type="none" w="sm" len="sm"/>
                      <a:tailEnd type="none" w="sm" len="sm"/>
                    </a:lnL>
                    <a:lnR w="9525" cap="flat" cmpd="sng">
                      <a:solidFill>
                        <a:srgbClr val="003D5C"/>
                      </a:solidFill>
                      <a:prstDash val="solid"/>
                      <a:round/>
                      <a:headEnd type="none" w="sm" len="sm"/>
                      <a:tailEnd type="none" w="sm" len="sm"/>
                    </a:lnR>
                    <a:lnT w="9525" cap="flat" cmpd="sng">
                      <a:solidFill>
                        <a:srgbClr val="003D5C"/>
                      </a:solidFill>
                      <a:prstDash val="solid"/>
                      <a:round/>
                      <a:headEnd type="none" w="sm" len="sm"/>
                      <a:tailEnd type="none" w="sm" len="sm"/>
                    </a:lnT>
                    <a:lnB w="9525" cap="flat" cmpd="sng">
                      <a:solidFill>
                        <a:srgbClr val="003D5C"/>
                      </a:solidFill>
                      <a:prstDash val="solid"/>
                      <a:round/>
                      <a:headEnd type="none" w="sm" len="sm"/>
                      <a:tailEnd type="none" w="sm" len="sm"/>
                    </a:lnB>
                    <a:solidFill>
                      <a:srgbClr val="FFFFFF"/>
                    </a:solidFill>
                  </a:tcPr>
                </a:tc>
              </a:tr>
              <a:tr h="260750">
                <a:tc>
                  <a:txBody>
                    <a:bodyPr/>
                    <a:lstStyle/>
                    <a:p>
                      <a:pPr marL="0" marR="0" lvl="0" indent="0" algn="l" rtl="0">
                        <a:spcBef>
                          <a:spcPts val="0"/>
                        </a:spcBef>
                        <a:spcAft>
                          <a:spcPts val="0"/>
                        </a:spcAft>
                        <a:buNone/>
                      </a:pPr>
                      <a:r>
                        <a:rPr lang="en-GB" sz="1200" u="none" strike="noStrike" cap="none">
                          <a:solidFill>
                            <a:srgbClr val="000000"/>
                          </a:solidFill>
                          <a:latin typeface="Inter" panose="02000503000000020004"/>
                          <a:ea typeface="Inter" panose="02000503000000020004"/>
                          <a:cs typeface="Inter" panose="02000503000000020004"/>
                          <a:sym typeface="Inter" panose="02000503000000020004"/>
                        </a:rPr>
                        <a:t>Binary Search</a:t>
                      </a:r>
                      <a:endParaRPr sz="1100"/>
                    </a:p>
                  </a:txBody>
                  <a:tcPr marL="8450" marR="8450" marT="2125" marB="6350" anchor="ctr">
                    <a:lnL w="9525" cap="flat" cmpd="sng">
                      <a:solidFill>
                        <a:srgbClr val="003D5C"/>
                      </a:solidFill>
                      <a:prstDash val="solid"/>
                      <a:round/>
                      <a:headEnd type="none" w="sm" len="sm"/>
                      <a:tailEnd type="none" w="sm" len="sm"/>
                    </a:lnL>
                    <a:lnR w="9525" cap="flat" cmpd="sng">
                      <a:solidFill>
                        <a:srgbClr val="003D5C"/>
                      </a:solidFill>
                      <a:prstDash val="solid"/>
                      <a:round/>
                      <a:headEnd type="none" w="sm" len="sm"/>
                      <a:tailEnd type="none" w="sm" len="sm"/>
                    </a:lnR>
                    <a:lnT w="9525" cap="flat" cmpd="sng">
                      <a:solidFill>
                        <a:srgbClr val="003D5C"/>
                      </a:solidFill>
                      <a:prstDash val="solid"/>
                      <a:round/>
                      <a:headEnd type="none" w="sm" len="sm"/>
                      <a:tailEnd type="none" w="sm" len="sm"/>
                    </a:lnT>
                    <a:lnB w="9525" cap="flat" cmpd="sng">
                      <a:solidFill>
                        <a:srgbClr val="003D5C"/>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200" u="none" strike="noStrike" cap="none">
                          <a:solidFill>
                            <a:srgbClr val="000000"/>
                          </a:solidFill>
                          <a:latin typeface="Inter" panose="02000503000000020004"/>
                          <a:ea typeface="Inter" panose="02000503000000020004"/>
                          <a:cs typeface="Inter" panose="02000503000000020004"/>
                          <a:sym typeface="Inter" panose="02000503000000020004"/>
                        </a:rPr>
                        <a:t>O(1)</a:t>
                      </a:r>
                      <a:endParaRPr sz="1100"/>
                    </a:p>
                  </a:txBody>
                  <a:tcPr marL="8450" marR="8450" marT="2125" marB="6350" anchor="ctr">
                    <a:lnL w="9525" cap="flat" cmpd="sng">
                      <a:solidFill>
                        <a:srgbClr val="003D5C"/>
                      </a:solidFill>
                      <a:prstDash val="solid"/>
                      <a:round/>
                      <a:headEnd type="none" w="sm" len="sm"/>
                      <a:tailEnd type="none" w="sm" len="sm"/>
                    </a:lnL>
                    <a:lnR w="9525" cap="flat" cmpd="sng">
                      <a:solidFill>
                        <a:srgbClr val="003D5C"/>
                      </a:solidFill>
                      <a:prstDash val="solid"/>
                      <a:round/>
                      <a:headEnd type="none" w="sm" len="sm"/>
                      <a:tailEnd type="none" w="sm" len="sm"/>
                    </a:lnR>
                    <a:lnT w="9525" cap="flat" cmpd="sng">
                      <a:solidFill>
                        <a:srgbClr val="003D5C"/>
                      </a:solidFill>
                      <a:prstDash val="solid"/>
                      <a:round/>
                      <a:headEnd type="none" w="sm" len="sm"/>
                      <a:tailEnd type="none" w="sm" len="sm"/>
                    </a:lnT>
                    <a:lnB w="9525" cap="flat" cmpd="sng">
                      <a:solidFill>
                        <a:srgbClr val="003D5C"/>
                      </a:solidFill>
                      <a:prstDash val="solid"/>
                      <a:round/>
                      <a:headEnd type="none" w="sm" len="sm"/>
                      <a:tailEnd type="none" w="sm" len="sm"/>
                    </a:lnB>
                    <a:solidFill>
                      <a:srgbClr val="FFFFFF"/>
                    </a:solidFill>
                  </a:tcPr>
                </a:tc>
              </a:tr>
              <a:tr h="260750">
                <a:tc>
                  <a:txBody>
                    <a:bodyPr/>
                    <a:lstStyle/>
                    <a:p>
                      <a:pPr marL="0" marR="0" lvl="0" indent="0" algn="l" rtl="0">
                        <a:spcBef>
                          <a:spcPts val="0"/>
                        </a:spcBef>
                        <a:spcAft>
                          <a:spcPts val="0"/>
                        </a:spcAft>
                        <a:buNone/>
                      </a:pPr>
                      <a:r>
                        <a:rPr lang="en-GB" sz="1200" u="none" strike="noStrike" cap="none">
                          <a:solidFill>
                            <a:srgbClr val="000000"/>
                          </a:solidFill>
                          <a:latin typeface="Inter" panose="02000503000000020004"/>
                          <a:ea typeface="Inter" panose="02000503000000020004"/>
                          <a:cs typeface="Inter" panose="02000503000000020004"/>
                          <a:sym typeface="Inter" panose="02000503000000020004"/>
                        </a:rPr>
                        <a:t>Bubble Sort</a:t>
                      </a:r>
                      <a:endParaRPr sz="1100"/>
                    </a:p>
                  </a:txBody>
                  <a:tcPr marL="8450" marR="8450" marT="2125" marB="6350" anchor="ctr">
                    <a:lnL w="9525" cap="flat" cmpd="sng">
                      <a:solidFill>
                        <a:srgbClr val="003D5C"/>
                      </a:solidFill>
                      <a:prstDash val="solid"/>
                      <a:round/>
                      <a:headEnd type="none" w="sm" len="sm"/>
                      <a:tailEnd type="none" w="sm" len="sm"/>
                    </a:lnL>
                    <a:lnR w="9525" cap="flat" cmpd="sng">
                      <a:solidFill>
                        <a:srgbClr val="003D5C"/>
                      </a:solidFill>
                      <a:prstDash val="solid"/>
                      <a:round/>
                      <a:headEnd type="none" w="sm" len="sm"/>
                      <a:tailEnd type="none" w="sm" len="sm"/>
                    </a:lnR>
                    <a:lnT w="9525" cap="flat" cmpd="sng">
                      <a:solidFill>
                        <a:srgbClr val="003D5C"/>
                      </a:solidFill>
                      <a:prstDash val="solid"/>
                      <a:round/>
                      <a:headEnd type="none" w="sm" len="sm"/>
                      <a:tailEnd type="none" w="sm" len="sm"/>
                    </a:lnT>
                    <a:lnB w="9525" cap="flat" cmpd="sng">
                      <a:solidFill>
                        <a:srgbClr val="003D5C"/>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200" u="none" strike="noStrike" cap="none">
                          <a:solidFill>
                            <a:srgbClr val="000000"/>
                          </a:solidFill>
                          <a:latin typeface="Inter" panose="02000503000000020004"/>
                          <a:ea typeface="Inter" panose="02000503000000020004"/>
                          <a:cs typeface="Inter" panose="02000503000000020004"/>
                          <a:sym typeface="Inter" panose="02000503000000020004"/>
                        </a:rPr>
                        <a:t>O(1)</a:t>
                      </a:r>
                      <a:endParaRPr sz="1100"/>
                    </a:p>
                  </a:txBody>
                  <a:tcPr marL="8450" marR="8450" marT="2125" marB="6350" anchor="ctr">
                    <a:lnL w="9525" cap="flat" cmpd="sng">
                      <a:solidFill>
                        <a:srgbClr val="003D5C"/>
                      </a:solidFill>
                      <a:prstDash val="solid"/>
                      <a:round/>
                      <a:headEnd type="none" w="sm" len="sm"/>
                      <a:tailEnd type="none" w="sm" len="sm"/>
                    </a:lnL>
                    <a:lnR w="9525" cap="flat" cmpd="sng">
                      <a:solidFill>
                        <a:srgbClr val="003D5C"/>
                      </a:solidFill>
                      <a:prstDash val="solid"/>
                      <a:round/>
                      <a:headEnd type="none" w="sm" len="sm"/>
                      <a:tailEnd type="none" w="sm" len="sm"/>
                    </a:lnR>
                    <a:lnT w="9525" cap="flat" cmpd="sng">
                      <a:solidFill>
                        <a:srgbClr val="003D5C"/>
                      </a:solidFill>
                      <a:prstDash val="solid"/>
                      <a:round/>
                      <a:headEnd type="none" w="sm" len="sm"/>
                      <a:tailEnd type="none" w="sm" len="sm"/>
                    </a:lnT>
                    <a:lnB w="9525" cap="flat" cmpd="sng">
                      <a:solidFill>
                        <a:srgbClr val="003D5C"/>
                      </a:solidFill>
                      <a:prstDash val="solid"/>
                      <a:round/>
                      <a:headEnd type="none" w="sm" len="sm"/>
                      <a:tailEnd type="none" w="sm" len="sm"/>
                    </a:lnB>
                    <a:solidFill>
                      <a:srgbClr val="FFFFFF"/>
                    </a:solidFill>
                  </a:tcPr>
                </a:tc>
              </a:tr>
              <a:tr h="260750">
                <a:tc>
                  <a:txBody>
                    <a:bodyPr/>
                    <a:lstStyle/>
                    <a:p>
                      <a:pPr marL="0" marR="0" lvl="0" indent="0" algn="l" rtl="0">
                        <a:spcBef>
                          <a:spcPts val="0"/>
                        </a:spcBef>
                        <a:spcAft>
                          <a:spcPts val="0"/>
                        </a:spcAft>
                        <a:buNone/>
                      </a:pPr>
                      <a:r>
                        <a:rPr lang="en-GB" sz="1200" u="none" strike="noStrike" cap="none">
                          <a:solidFill>
                            <a:srgbClr val="000000"/>
                          </a:solidFill>
                          <a:latin typeface="Inter" panose="02000503000000020004"/>
                          <a:ea typeface="Inter" panose="02000503000000020004"/>
                          <a:cs typeface="Inter" panose="02000503000000020004"/>
                          <a:sym typeface="Inter" panose="02000503000000020004"/>
                        </a:rPr>
                        <a:t>Insertion Sort</a:t>
                      </a:r>
                      <a:endParaRPr sz="1100"/>
                    </a:p>
                  </a:txBody>
                  <a:tcPr marL="8450" marR="8450" marT="2125" marB="6350" anchor="ctr">
                    <a:lnL w="9525" cap="flat" cmpd="sng">
                      <a:solidFill>
                        <a:srgbClr val="003D5C"/>
                      </a:solidFill>
                      <a:prstDash val="solid"/>
                      <a:round/>
                      <a:headEnd type="none" w="sm" len="sm"/>
                      <a:tailEnd type="none" w="sm" len="sm"/>
                    </a:lnL>
                    <a:lnR w="9525" cap="flat" cmpd="sng">
                      <a:solidFill>
                        <a:srgbClr val="003D5C"/>
                      </a:solidFill>
                      <a:prstDash val="solid"/>
                      <a:round/>
                      <a:headEnd type="none" w="sm" len="sm"/>
                      <a:tailEnd type="none" w="sm" len="sm"/>
                    </a:lnR>
                    <a:lnT w="9525" cap="flat" cmpd="sng">
                      <a:solidFill>
                        <a:srgbClr val="003D5C"/>
                      </a:solidFill>
                      <a:prstDash val="solid"/>
                      <a:round/>
                      <a:headEnd type="none" w="sm" len="sm"/>
                      <a:tailEnd type="none" w="sm" len="sm"/>
                    </a:lnT>
                    <a:lnB w="9525" cap="flat" cmpd="sng">
                      <a:solidFill>
                        <a:srgbClr val="003D5C"/>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200" u="none" strike="noStrike" cap="none">
                          <a:solidFill>
                            <a:srgbClr val="000000"/>
                          </a:solidFill>
                          <a:latin typeface="Inter" panose="02000503000000020004"/>
                          <a:ea typeface="Inter" panose="02000503000000020004"/>
                          <a:cs typeface="Inter" panose="02000503000000020004"/>
                          <a:sym typeface="Inter" panose="02000503000000020004"/>
                        </a:rPr>
                        <a:t>O(1)</a:t>
                      </a:r>
                      <a:endParaRPr sz="1100"/>
                    </a:p>
                  </a:txBody>
                  <a:tcPr marL="8450" marR="8450" marT="2125" marB="6350" anchor="ctr">
                    <a:lnL w="9525" cap="flat" cmpd="sng">
                      <a:solidFill>
                        <a:srgbClr val="003D5C"/>
                      </a:solidFill>
                      <a:prstDash val="solid"/>
                      <a:round/>
                      <a:headEnd type="none" w="sm" len="sm"/>
                      <a:tailEnd type="none" w="sm" len="sm"/>
                    </a:lnL>
                    <a:lnR w="9525" cap="flat" cmpd="sng">
                      <a:solidFill>
                        <a:srgbClr val="003D5C"/>
                      </a:solidFill>
                      <a:prstDash val="solid"/>
                      <a:round/>
                      <a:headEnd type="none" w="sm" len="sm"/>
                      <a:tailEnd type="none" w="sm" len="sm"/>
                    </a:lnR>
                    <a:lnT w="9525" cap="flat" cmpd="sng">
                      <a:solidFill>
                        <a:srgbClr val="003D5C"/>
                      </a:solidFill>
                      <a:prstDash val="solid"/>
                      <a:round/>
                      <a:headEnd type="none" w="sm" len="sm"/>
                      <a:tailEnd type="none" w="sm" len="sm"/>
                    </a:lnT>
                    <a:lnB w="9525" cap="flat" cmpd="sng">
                      <a:solidFill>
                        <a:srgbClr val="003D5C"/>
                      </a:solidFill>
                      <a:prstDash val="solid"/>
                      <a:round/>
                      <a:headEnd type="none" w="sm" len="sm"/>
                      <a:tailEnd type="none" w="sm" len="sm"/>
                    </a:lnB>
                    <a:solidFill>
                      <a:srgbClr val="FFFFFF"/>
                    </a:solidFill>
                  </a:tcPr>
                </a:tc>
              </a:tr>
              <a:tr h="260750">
                <a:tc>
                  <a:txBody>
                    <a:bodyPr/>
                    <a:lstStyle/>
                    <a:p>
                      <a:pPr marL="0" marR="0" lvl="0" indent="0" algn="l" rtl="0">
                        <a:spcBef>
                          <a:spcPts val="0"/>
                        </a:spcBef>
                        <a:spcAft>
                          <a:spcPts val="0"/>
                        </a:spcAft>
                        <a:buNone/>
                      </a:pPr>
                      <a:r>
                        <a:rPr lang="en-GB" sz="1200" u="none" strike="noStrike" cap="none">
                          <a:solidFill>
                            <a:srgbClr val="000000"/>
                          </a:solidFill>
                          <a:latin typeface="Inter" panose="02000503000000020004"/>
                          <a:ea typeface="Inter" panose="02000503000000020004"/>
                          <a:cs typeface="Inter" panose="02000503000000020004"/>
                          <a:sym typeface="Inter" panose="02000503000000020004"/>
                        </a:rPr>
                        <a:t>Selection Sort</a:t>
                      </a:r>
                      <a:endParaRPr sz="1100"/>
                    </a:p>
                  </a:txBody>
                  <a:tcPr marL="8450" marR="8450" marT="2125" marB="6350" anchor="ctr">
                    <a:lnL w="9525" cap="flat" cmpd="sng">
                      <a:solidFill>
                        <a:srgbClr val="003D5C"/>
                      </a:solidFill>
                      <a:prstDash val="solid"/>
                      <a:round/>
                      <a:headEnd type="none" w="sm" len="sm"/>
                      <a:tailEnd type="none" w="sm" len="sm"/>
                    </a:lnL>
                    <a:lnR w="9525" cap="flat" cmpd="sng">
                      <a:solidFill>
                        <a:srgbClr val="003D5C"/>
                      </a:solidFill>
                      <a:prstDash val="solid"/>
                      <a:round/>
                      <a:headEnd type="none" w="sm" len="sm"/>
                      <a:tailEnd type="none" w="sm" len="sm"/>
                    </a:lnR>
                    <a:lnT w="9525" cap="flat" cmpd="sng">
                      <a:solidFill>
                        <a:srgbClr val="003D5C"/>
                      </a:solidFill>
                      <a:prstDash val="solid"/>
                      <a:round/>
                      <a:headEnd type="none" w="sm" len="sm"/>
                      <a:tailEnd type="none" w="sm" len="sm"/>
                    </a:lnT>
                    <a:lnB w="9525" cap="flat" cmpd="sng">
                      <a:solidFill>
                        <a:srgbClr val="003D5C"/>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200" u="none" strike="noStrike" cap="none">
                          <a:solidFill>
                            <a:srgbClr val="000000"/>
                          </a:solidFill>
                          <a:latin typeface="Inter" panose="02000503000000020004"/>
                          <a:ea typeface="Inter" panose="02000503000000020004"/>
                          <a:cs typeface="Inter" panose="02000503000000020004"/>
                          <a:sym typeface="Inter" panose="02000503000000020004"/>
                        </a:rPr>
                        <a:t>O(1)</a:t>
                      </a:r>
                      <a:endParaRPr sz="1100"/>
                    </a:p>
                  </a:txBody>
                  <a:tcPr marL="8450" marR="8450" marT="2125" marB="6350" anchor="ctr">
                    <a:lnL w="9525" cap="flat" cmpd="sng">
                      <a:solidFill>
                        <a:srgbClr val="003D5C"/>
                      </a:solidFill>
                      <a:prstDash val="solid"/>
                      <a:round/>
                      <a:headEnd type="none" w="sm" len="sm"/>
                      <a:tailEnd type="none" w="sm" len="sm"/>
                    </a:lnL>
                    <a:lnR w="9525" cap="flat" cmpd="sng">
                      <a:solidFill>
                        <a:srgbClr val="003D5C"/>
                      </a:solidFill>
                      <a:prstDash val="solid"/>
                      <a:round/>
                      <a:headEnd type="none" w="sm" len="sm"/>
                      <a:tailEnd type="none" w="sm" len="sm"/>
                    </a:lnR>
                    <a:lnT w="9525" cap="flat" cmpd="sng">
                      <a:solidFill>
                        <a:srgbClr val="003D5C"/>
                      </a:solidFill>
                      <a:prstDash val="solid"/>
                      <a:round/>
                      <a:headEnd type="none" w="sm" len="sm"/>
                      <a:tailEnd type="none" w="sm" len="sm"/>
                    </a:lnT>
                    <a:lnB w="9525" cap="flat" cmpd="sng">
                      <a:solidFill>
                        <a:srgbClr val="003D5C"/>
                      </a:solidFill>
                      <a:prstDash val="solid"/>
                      <a:round/>
                      <a:headEnd type="none" w="sm" len="sm"/>
                      <a:tailEnd type="none" w="sm" len="sm"/>
                    </a:lnB>
                    <a:solidFill>
                      <a:srgbClr val="FFFFFF"/>
                    </a:solidFill>
                  </a:tcPr>
                </a:tc>
              </a:tr>
              <a:tr h="260750">
                <a:tc>
                  <a:txBody>
                    <a:bodyPr/>
                    <a:lstStyle/>
                    <a:p>
                      <a:pPr marL="0" marR="0" lvl="0" indent="0" algn="l" rtl="0">
                        <a:spcBef>
                          <a:spcPts val="0"/>
                        </a:spcBef>
                        <a:spcAft>
                          <a:spcPts val="0"/>
                        </a:spcAft>
                        <a:buNone/>
                      </a:pPr>
                      <a:r>
                        <a:rPr lang="en-GB" sz="1200" u="none" strike="noStrike" cap="none">
                          <a:solidFill>
                            <a:srgbClr val="000000"/>
                          </a:solidFill>
                          <a:latin typeface="Inter" panose="02000503000000020004"/>
                          <a:ea typeface="Inter" panose="02000503000000020004"/>
                          <a:cs typeface="Inter" panose="02000503000000020004"/>
                          <a:sym typeface="Inter" panose="02000503000000020004"/>
                        </a:rPr>
                        <a:t>Quick Sort</a:t>
                      </a:r>
                      <a:endParaRPr sz="1100"/>
                    </a:p>
                  </a:txBody>
                  <a:tcPr marL="8450" marR="8450" marT="2125" marB="6350" anchor="ctr">
                    <a:lnL w="9525" cap="flat" cmpd="sng">
                      <a:solidFill>
                        <a:srgbClr val="003D5C"/>
                      </a:solidFill>
                      <a:prstDash val="solid"/>
                      <a:round/>
                      <a:headEnd type="none" w="sm" len="sm"/>
                      <a:tailEnd type="none" w="sm" len="sm"/>
                    </a:lnL>
                    <a:lnR w="9525" cap="flat" cmpd="sng">
                      <a:solidFill>
                        <a:srgbClr val="003D5C"/>
                      </a:solidFill>
                      <a:prstDash val="solid"/>
                      <a:round/>
                      <a:headEnd type="none" w="sm" len="sm"/>
                      <a:tailEnd type="none" w="sm" len="sm"/>
                    </a:lnR>
                    <a:lnT w="9525" cap="flat" cmpd="sng">
                      <a:solidFill>
                        <a:srgbClr val="003D5C"/>
                      </a:solidFill>
                      <a:prstDash val="solid"/>
                      <a:round/>
                      <a:headEnd type="none" w="sm" len="sm"/>
                      <a:tailEnd type="none" w="sm" len="sm"/>
                    </a:lnT>
                    <a:lnB w="9525" cap="flat" cmpd="sng">
                      <a:solidFill>
                        <a:srgbClr val="003D5C"/>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200" u="none" strike="noStrike" cap="none">
                          <a:solidFill>
                            <a:srgbClr val="000000"/>
                          </a:solidFill>
                          <a:latin typeface="Inter" panose="02000503000000020004"/>
                          <a:ea typeface="Inter" panose="02000503000000020004"/>
                          <a:cs typeface="Inter" panose="02000503000000020004"/>
                          <a:sym typeface="Inter" panose="02000503000000020004"/>
                        </a:rPr>
                        <a:t>O(log n)</a:t>
                      </a:r>
                      <a:endParaRPr sz="1100"/>
                    </a:p>
                  </a:txBody>
                  <a:tcPr marL="8450" marR="8450" marT="2125" marB="6350" anchor="ctr">
                    <a:lnL w="9525" cap="flat" cmpd="sng">
                      <a:solidFill>
                        <a:srgbClr val="003D5C"/>
                      </a:solidFill>
                      <a:prstDash val="solid"/>
                      <a:round/>
                      <a:headEnd type="none" w="sm" len="sm"/>
                      <a:tailEnd type="none" w="sm" len="sm"/>
                    </a:lnL>
                    <a:lnR w="9525" cap="flat" cmpd="sng">
                      <a:solidFill>
                        <a:srgbClr val="003D5C"/>
                      </a:solidFill>
                      <a:prstDash val="solid"/>
                      <a:round/>
                      <a:headEnd type="none" w="sm" len="sm"/>
                      <a:tailEnd type="none" w="sm" len="sm"/>
                    </a:lnR>
                    <a:lnT w="9525" cap="flat" cmpd="sng">
                      <a:solidFill>
                        <a:srgbClr val="003D5C"/>
                      </a:solidFill>
                      <a:prstDash val="solid"/>
                      <a:round/>
                      <a:headEnd type="none" w="sm" len="sm"/>
                      <a:tailEnd type="none" w="sm" len="sm"/>
                    </a:lnT>
                    <a:lnB w="9525" cap="flat" cmpd="sng">
                      <a:solidFill>
                        <a:srgbClr val="003D5C"/>
                      </a:solidFill>
                      <a:prstDash val="solid"/>
                      <a:round/>
                      <a:headEnd type="none" w="sm" len="sm"/>
                      <a:tailEnd type="none" w="sm" len="sm"/>
                    </a:lnB>
                    <a:solidFill>
                      <a:srgbClr val="FFFFFF"/>
                    </a:solidFill>
                  </a:tcPr>
                </a:tc>
              </a:tr>
              <a:tr h="260750">
                <a:tc>
                  <a:txBody>
                    <a:bodyPr/>
                    <a:lstStyle/>
                    <a:p>
                      <a:pPr marL="0" marR="0" lvl="0" indent="0" algn="l" rtl="0">
                        <a:spcBef>
                          <a:spcPts val="0"/>
                        </a:spcBef>
                        <a:spcAft>
                          <a:spcPts val="0"/>
                        </a:spcAft>
                        <a:buNone/>
                      </a:pPr>
                      <a:r>
                        <a:rPr lang="en-GB" sz="1200" u="none" strike="noStrike" cap="none">
                          <a:solidFill>
                            <a:srgbClr val="000000"/>
                          </a:solidFill>
                          <a:latin typeface="Inter" panose="02000503000000020004"/>
                          <a:ea typeface="Inter" panose="02000503000000020004"/>
                          <a:cs typeface="Inter" panose="02000503000000020004"/>
                          <a:sym typeface="Inter" panose="02000503000000020004"/>
                        </a:rPr>
                        <a:t>Merge Sort</a:t>
                      </a:r>
                      <a:endParaRPr sz="1100"/>
                    </a:p>
                  </a:txBody>
                  <a:tcPr marL="8450" marR="8450" marT="2125" marB="6350" anchor="ctr">
                    <a:lnL w="9525" cap="flat" cmpd="sng">
                      <a:solidFill>
                        <a:srgbClr val="003D5C"/>
                      </a:solidFill>
                      <a:prstDash val="solid"/>
                      <a:round/>
                      <a:headEnd type="none" w="sm" len="sm"/>
                      <a:tailEnd type="none" w="sm" len="sm"/>
                    </a:lnL>
                    <a:lnR w="9525" cap="flat" cmpd="sng">
                      <a:solidFill>
                        <a:srgbClr val="003D5C"/>
                      </a:solidFill>
                      <a:prstDash val="solid"/>
                      <a:round/>
                      <a:headEnd type="none" w="sm" len="sm"/>
                      <a:tailEnd type="none" w="sm" len="sm"/>
                    </a:lnR>
                    <a:lnT w="9525" cap="flat" cmpd="sng">
                      <a:solidFill>
                        <a:srgbClr val="003D5C"/>
                      </a:solidFill>
                      <a:prstDash val="solid"/>
                      <a:round/>
                      <a:headEnd type="none" w="sm" len="sm"/>
                      <a:tailEnd type="none" w="sm" len="sm"/>
                    </a:lnT>
                    <a:lnB w="9525" cap="flat" cmpd="sng">
                      <a:solidFill>
                        <a:srgbClr val="003D5C"/>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200" u="none" strike="noStrike" cap="none">
                          <a:solidFill>
                            <a:srgbClr val="000000"/>
                          </a:solidFill>
                          <a:latin typeface="Inter" panose="02000503000000020004"/>
                          <a:ea typeface="Inter" panose="02000503000000020004"/>
                          <a:cs typeface="Inter" panose="02000503000000020004"/>
                          <a:sym typeface="Inter" panose="02000503000000020004"/>
                        </a:rPr>
                        <a:t>O(n)</a:t>
                      </a:r>
                      <a:endParaRPr sz="1100"/>
                    </a:p>
                  </a:txBody>
                  <a:tcPr marL="8450" marR="8450" marT="2125" marB="6350" anchor="ctr">
                    <a:lnL w="9525" cap="flat" cmpd="sng">
                      <a:solidFill>
                        <a:srgbClr val="003D5C"/>
                      </a:solidFill>
                      <a:prstDash val="solid"/>
                      <a:round/>
                      <a:headEnd type="none" w="sm" len="sm"/>
                      <a:tailEnd type="none" w="sm" len="sm"/>
                    </a:lnL>
                    <a:lnR w="9525" cap="flat" cmpd="sng">
                      <a:solidFill>
                        <a:srgbClr val="003D5C"/>
                      </a:solidFill>
                      <a:prstDash val="solid"/>
                      <a:round/>
                      <a:headEnd type="none" w="sm" len="sm"/>
                      <a:tailEnd type="none" w="sm" len="sm"/>
                    </a:lnR>
                    <a:lnT w="9525" cap="flat" cmpd="sng">
                      <a:solidFill>
                        <a:srgbClr val="003D5C"/>
                      </a:solidFill>
                      <a:prstDash val="solid"/>
                      <a:round/>
                      <a:headEnd type="none" w="sm" len="sm"/>
                      <a:tailEnd type="none" w="sm" len="sm"/>
                    </a:lnT>
                    <a:lnB w="9525" cap="flat" cmpd="sng">
                      <a:solidFill>
                        <a:srgbClr val="003D5C"/>
                      </a:solidFill>
                      <a:prstDash val="solid"/>
                      <a:round/>
                      <a:headEnd type="none" w="sm" len="sm"/>
                      <a:tailEnd type="none" w="sm" len="sm"/>
                    </a:lnB>
                    <a:solidFill>
                      <a:srgbClr val="FFFFFF"/>
                    </a:solidFill>
                  </a:tcPr>
                </a:tc>
              </a:tr>
              <a:tr h="260750">
                <a:tc>
                  <a:txBody>
                    <a:bodyPr/>
                    <a:lstStyle/>
                    <a:p>
                      <a:pPr marL="0" marR="0" lvl="0" indent="0" algn="l" rtl="0">
                        <a:spcBef>
                          <a:spcPts val="0"/>
                        </a:spcBef>
                        <a:spcAft>
                          <a:spcPts val="0"/>
                        </a:spcAft>
                        <a:buNone/>
                      </a:pPr>
                      <a:r>
                        <a:rPr lang="en-GB" sz="1200" u="none" strike="noStrike" cap="none">
                          <a:solidFill>
                            <a:srgbClr val="000000"/>
                          </a:solidFill>
                          <a:latin typeface="Inter" panose="02000503000000020004"/>
                          <a:ea typeface="Inter" panose="02000503000000020004"/>
                          <a:cs typeface="Inter" panose="02000503000000020004"/>
                          <a:sym typeface="Inter" panose="02000503000000020004"/>
                        </a:rPr>
                        <a:t>Depth First Search (DFS)</a:t>
                      </a:r>
                      <a:endParaRPr sz="1100"/>
                    </a:p>
                  </a:txBody>
                  <a:tcPr marL="8450" marR="8450" marT="2125" marB="6350" anchor="ctr">
                    <a:lnL w="9525" cap="flat" cmpd="sng">
                      <a:solidFill>
                        <a:srgbClr val="003D5C"/>
                      </a:solidFill>
                      <a:prstDash val="solid"/>
                      <a:round/>
                      <a:headEnd type="none" w="sm" len="sm"/>
                      <a:tailEnd type="none" w="sm" len="sm"/>
                    </a:lnL>
                    <a:lnR w="9525" cap="flat" cmpd="sng">
                      <a:solidFill>
                        <a:srgbClr val="003D5C"/>
                      </a:solidFill>
                      <a:prstDash val="solid"/>
                      <a:round/>
                      <a:headEnd type="none" w="sm" len="sm"/>
                      <a:tailEnd type="none" w="sm" len="sm"/>
                    </a:lnR>
                    <a:lnT w="9525" cap="flat" cmpd="sng">
                      <a:solidFill>
                        <a:srgbClr val="003D5C"/>
                      </a:solidFill>
                      <a:prstDash val="solid"/>
                      <a:round/>
                      <a:headEnd type="none" w="sm" len="sm"/>
                      <a:tailEnd type="none" w="sm" len="sm"/>
                    </a:lnT>
                    <a:lnB w="9525" cap="flat" cmpd="sng">
                      <a:solidFill>
                        <a:srgbClr val="003D5C"/>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200" u="none" strike="noStrike" cap="none">
                          <a:solidFill>
                            <a:srgbClr val="000000"/>
                          </a:solidFill>
                          <a:latin typeface="Inter" panose="02000503000000020004"/>
                          <a:ea typeface="Inter" panose="02000503000000020004"/>
                          <a:cs typeface="Inter" panose="02000503000000020004"/>
                          <a:sym typeface="Inter" panose="02000503000000020004"/>
                        </a:rPr>
                        <a:t>O(n)</a:t>
                      </a:r>
                      <a:endParaRPr sz="1100"/>
                    </a:p>
                  </a:txBody>
                  <a:tcPr marL="8450" marR="8450" marT="2125" marB="6350" anchor="ctr">
                    <a:lnL w="9525" cap="flat" cmpd="sng">
                      <a:solidFill>
                        <a:srgbClr val="003D5C"/>
                      </a:solidFill>
                      <a:prstDash val="solid"/>
                      <a:round/>
                      <a:headEnd type="none" w="sm" len="sm"/>
                      <a:tailEnd type="none" w="sm" len="sm"/>
                    </a:lnL>
                    <a:lnR w="9525" cap="flat" cmpd="sng">
                      <a:solidFill>
                        <a:srgbClr val="003D5C"/>
                      </a:solidFill>
                      <a:prstDash val="solid"/>
                      <a:round/>
                      <a:headEnd type="none" w="sm" len="sm"/>
                      <a:tailEnd type="none" w="sm" len="sm"/>
                    </a:lnR>
                    <a:lnT w="9525" cap="flat" cmpd="sng">
                      <a:solidFill>
                        <a:srgbClr val="003D5C"/>
                      </a:solidFill>
                      <a:prstDash val="solid"/>
                      <a:round/>
                      <a:headEnd type="none" w="sm" len="sm"/>
                      <a:tailEnd type="none" w="sm" len="sm"/>
                    </a:lnT>
                    <a:lnB w="9525" cap="flat" cmpd="sng">
                      <a:solidFill>
                        <a:srgbClr val="003D5C"/>
                      </a:solidFill>
                      <a:prstDash val="solid"/>
                      <a:round/>
                      <a:headEnd type="none" w="sm" len="sm"/>
                      <a:tailEnd type="none" w="sm" len="sm"/>
                    </a:lnB>
                    <a:solidFill>
                      <a:srgbClr val="FFFFFF"/>
                    </a:solidFill>
                  </a:tcPr>
                </a:tc>
              </a:tr>
              <a:tr h="260750">
                <a:tc>
                  <a:txBody>
                    <a:bodyPr/>
                    <a:lstStyle/>
                    <a:p>
                      <a:pPr marL="0" marR="0" lvl="0" indent="0" algn="l" rtl="0">
                        <a:spcBef>
                          <a:spcPts val="0"/>
                        </a:spcBef>
                        <a:spcAft>
                          <a:spcPts val="0"/>
                        </a:spcAft>
                        <a:buNone/>
                      </a:pPr>
                      <a:r>
                        <a:rPr lang="en-GB" sz="1200" u="none" strike="noStrike" cap="none">
                          <a:solidFill>
                            <a:srgbClr val="000000"/>
                          </a:solidFill>
                          <a:latin typeface="Inter" panose="02000503000000020004"/>
                          <a:ea typeface="Inter" panose="02000503000000020004"/>
                          <a:cs typeface="Inter" panose="02000503000000020004"/>
                          <a:sym typeface="Inter" panose="02000503000000020004"/>
                        </a:rPr>
                        <a:t>Breadth First Search (BFS)</a:t>
                      </a:r>
                      <a:endParaRPr sz="1100"/>
                    </a:p>
                  </a:txBody>
                  <a:tcPr marL="8450" marR="8450" marT="2125" marB="6350" anchor="ctr">
                    <a:lnL w="9525" cap="flat" cmpd="sng">
                      <a:solidFill>
                        <a:srgbClr val="003D5C"/>
                      </a:solidFill>
                      <a:prstDash val="solid"/>
                      <a:round/>
                      <a:headEnd type="none" w="sm" len="sm"/>
                      <a:tailEnd type="none" w="sm" len="sm"/>
                    </a:lnL>
                    <a:lnR w="9525" cap="flat" cmpd="sng">
                      <a:solidFill>
                        <a:srgbClr val="003D5C"/>
                      </a:solidFill>
                      <a:prstDash val="solid"/>
                      <a:round/>
                      <a:headEnd type="none" w="sm" len="sm"/>
                      <a:tailEnd type="none" w="sm" len="sm"/>
                    </a:lnR>
                    <a:lnT w="9525" cap="flat" cmpd="sng">
                      <a:solidFill>
                        <a:srgbClr val="003D5C"/>
                      </a:solidFill>
                      <a:prstDash val="solid"/>
                      <a:round/>
                      <a:headEnd type="none" w="sm" len="sm"/>
                      <a:tailEnd type="none" w="sm" len="sm"/>
                    </a:lnT>
                    <a:lnB w="9525" cap="flat" cmpd="sng">
                      <a:solidFill>
                        <a:srgbClr val="003D5C"/>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200" u="none" strike="noStrike" cap="none">
                          <a:solidFill>
                            <a:srgbClr val="000000"/>
                          </a:solidFill>
                          <a:latin typeface="Inter" panose="02000503000000020004"/>
                          <a:ea typeface="Inter" panose="02000503000000020004"/>
                          <a:cs typeface="Inter" panose="02000503000000020004"/>
                          <a:sym typeface="Inter" panose="02000503000000020004"/>
                        </a:rPr>
                        <a:t>O(n)</a:t>
                      </a:r>
                      <a:endParaRPr sz="1100"/>
                    </a:p>
                  </a:txBody>
                  <a:tcPr marL="8450" marR="8450" marT="2125" marB="6350" anchor="ctr">
                    <a:lnL w="9525" cap="flat" cmpd="sng">
                      <a:solidFill>
                        <a:srgbClr val="003D5C"/>
                      </a:solidFill>
                      <a:prstDash val="solid"/>
                      <a:round/>
                      <a:headEnd type="none" w="sm" len="sm"/>
                      <a:tailEnd type="none" w="sm" len="sm"/>
                    </a:lnL>
                    <a:lnR w="9525" cap="flat" cmpd="sng">
                      <a:solidFill>
                        <a:srgbClr val="003D5C"/>
                      </a:solidFill>
                      <a:prstDash val="solid"/>
                      <a:round/>
                      <a:headEnd type="none" w="sm" len="sm"/>
                      <a:tailEnd type="none" w="sm" len="sm"/>
                    </a:lnR>
                    <a:lnT w="9525" cap="flat" cmpd="sng">
                      <a:solidFill>
                        <a:srgbClr val="003D5C"/>
                      </a:solidFill>
                      <a:prstDash val="solid"/>
                      <a:round/>
                      <a:headEnd type="none" w="sm" len="sm"/>
                      <a:tailEnd type="none" w="sm" len="sm"/>
                    </a:lnT>
                    <a:lnB w="9525" cap="flat" cmpd="sng">
                      <a:solidFill>
                        <a:srgbClr val="003D5C"/>
                      </a:solidFill>
                      <a:prstDash val="solid"/>
                      <a:round/>
                      <a:headEnd type="none" w="sm" len="sm"/>
                      <a:tailEnd type="none" w="sm" len="sm"/>
                    </a:lnB>
                    <a:solidFill>
                      <a:srgbClr val="FFFFFF"/>
                    </a:solidFill>
                  </a:tcPr>
                </a:tc>
              </a:tr>
              <a:tr h="260750">
                <a:tc>
                  <a:txBody>
                    <a:bodyPr/>
                    <a:lstStyle/>
                    <a:p>
                      <a:pPr marL="0" marR="0" lvl="0" indent="0" algn="l" rtl="0">
                        <a:spcBef>
                          <a:spcPts val="0"/>
                        </a:spcBef>
                        <a:spcAft>
                          <a:spcPts val="0"/>
                        </a:spcAft>
                        <a:buNone/>
                      </a:pPr>
                      <a:r>
                        <a:rPr lang="en-GB" sz="1200" u="none" strike="noStrike" cap="none">
                          <a:solidFill>
                            <a:srgbClr val="000000"/>
                          </a:solidFill>
                          <a:latin typeface="Inter" panose="02000503000000020004"/>
                          <a:ea typeface="Inter" panose="02000503000000020004"/>
                          <a:cs typeface="Inter" panose="02000503000000020004"/>
                          <a:sym typeface="Inter" panose="02000503000000020004"/>
                        </a:rPr>
                        <a:t>Dynamic Programming</a:t>
                      </a:r>
                      <a:endParaRPr sz="1100"/>
                    </a:p>
                  </a:txBody>
                  <a:tcPr marL="8450" marR="8450" marT="2125" marB="6350" anchor="ctr">
                    <a:lnL w="9525" cap="flat" cmpd="sng">
                      <a:solidFill>
                        <a:srgbClr val="003D5C"/>
                      </a:solidFill>
                      <a:prstDash val="solid"/>
                      <a:round/>
                      <a:headEnd type="none" w="sm" len="sm"/>
                      <a:tailEnd type="none" w="sm" len="sm"/>
                    </a:lnL>
                    <a:lnR w="9525" cap="flat" cmpd="sng">
                      <a:solidFill>
                        <a:srgbClr val="003D5C"/>
                      </a:solidFill>
                      <a:prstDash val="solid"/>
                      <a:round/>
                      <a:headEnd type="none" w="sm" len="sm"/>
                      <a:tailEnd type="none" w="sm" len="sm"/>
                    </a:lnR>
                    <a:lnT w="9525" cap="flat" cmpd="sng">
                      <a:solidFill>
                        <a:srgbClr val="003D5C"/>
                      </a:solidFill>
                      <a:prstDash val="solid"/>
                      <a:round/>
                      <a:headEnd type="none" w="sm" len="sm"/>
                      <a:tailEnd type="none" w="sm" len="sm"/>
                    </a:lnT>
                    <a:lnB w="9525" cap="flat" cmpd="sng">
                      <a:solidFill>
                        <a:srgbClr val="003D5C"/>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200" u="none" strike="noStrike" cap="none">
                          <a:solidFill>
                            <a:srgbClr val="000000"/>
                          </a:solidFill>
                          <a:latin typeface="Inter" panose="02000503000000020004"/>
                          <a:ea typeface="Inter" panose="02000503000000020004"/>
                          <a:cs typeface="Inter" panose="02000503000000020004"/>
                          <a:sym typeface="Inter" panose="02000503000000020004"/>
                        </a:rPr>
                        <a:t>O(n^2) or O(n*m)</a:t>
                      </a:r>
                      <a:endParaRPr sz="1100"/>
                    </a:p>
                  </a:txBody>
                  <a:tcPr marL="8450" marR="8450" marT="2125" marB="6350" anchor="ctr">
                    <a:lnL w="9525" cap="flat" cmpd="sng">
                      <a:solidFill>
                        <a:srgbClr val="003D5C"/>
                      </a:solidFill>
                      <a:prstDash val="solid"/>
                      <a:round/>
                      <a:headEnd type="none" w="sm" len="sm"/>
                      <a:tailEnd type="none" w="sm" len="sm"/>
                    </a:lnL>
                    <a:lnR w="9525" cap="flat" cmpd="sng">
                      <a:solidFill>
                        <a:srgbClr val="003D5C"/>
                      </a:solidFill>
                      <a:prstDash val="solid"/>
                      <a:round/>
                      <a:headEnd type="none" w="sm" len="sm"/>
                      <a:tailEnd type="none" w="sm" len="sm"/>
                    </a:lnR>
                    <a:lnT w="9525" cap="flat" cmpd="sng">
                      <a:solidFill>
                        <a:srgbClr val="003D5C"/>
                      </a:solidFill>
                      <a:prstDash val="solid"/>
                      <a:round/>
                      <a:headEnd type="none" w="sm" len="sm"/>
                      <a:tailEnd type="none" w="sm" len="sm"/>
                    </a:lnT>
                    <a:lnB w="9525" cap="flat" cmpd="sng">
                      <a:solidFill>
                        <a:srgbClr val="003D5C"/>
                      </a:solidFill>
                      <a:prstDash val="solid"/>
                      <a:round/>
                      <a:headEnd type="none" w="sm" len="sm"/>
                      <a:tailEnd type="none" w="sm" len="sm"/>
                    </a:lnB>
                    <a:solidFill>
                      <a:srgbClr val="FFFFFF"/>
                    </a:solidFill>
                  </a:tcPr>
                </a:tc>
              </a:tr>
              <a:tr h="260750">
                <a:tc>
                  <a:txBody>
                    <a:bodyPr/>
                    <a:lstStyle/>
                    <a:p>
                      <a:pPr marL="0" marR="0" lvl="0" indent="0" algn="l" rtl="0">
                        <a:spcBef>
                          <a:spcPts val="0"/>
                        </a:spcBef>
                        <a:spcAft>
                          <a:spcPts val="0"/>
                        </a:spcAft>
                        <a:buNone/>
                      </a:pPr>
                      <a:r>
                        <a:rPr lang="en-GB" sz="1200" u="none" strike="noStrike" cap="none">
                          <a:solidFill>
                            <a:srgbClr val="000000"/>
                          </a:solidFill>
                          <a:latin typeface="Inter" panose="02000503000000020004"/>
                          <a:ea typeface="Inter" panose="02000503000000020004"/>
                          <a:cs typeface="Inter" panose="02000503000000020004"/>
                          <a:sym typeface="Inter" panose="02000503000000020004"/>
                        </a:rPr>
                        <a:t>Greedy Algorithm</a:t>
                      </a:r>
                      <a:endParaRPr sz="1100"/>
                    </a:p>
                  </a:txBody>
                  <a:tcPr marL="8450" marR="8450" marT="2125" marB="6350" anchor="ctr">
                    <a:lnL w="9525" cap="flat" cmpd="sng">
                      <a:solidFill>
                        <a:srgbClr val="003D5C"/>
                      </a:solidFill>
                      <a:prstDash val="solid"/>
                      <a:round/>
                      <a:headEnd type="none" w="sm" len="sm"/>
                      <a:tailEnd type="none" w="sm" len="sm"/>
                    </a:lnL>
                    <a:lnR w="9525" cap="flat" cmpd="sng">
                      <a:solidFill>
                        <a:srgbClr val="003D5C"/>
                      </a:solidFill>
                      <a:prstDash val="solid"/>
                      <a:round/>
                      <a:headEnd type="none" w="sm" len="sm"/>
                      <a:tailEnd type="none" w="sm" len="sm"/>
                    </a:lnR>
                    <a:lnT w="9525" cap="flat" cmpd="sng">
                      <a:solidFill>
                        <a:srgbClr val="003D5C"/>
                      </a:solidFill>
                      <a:prstDash val="solid"/>
                      <a:round/>
                      <a:headEnd type="none" w="sm" len="sm"/>
                      <a:tailEnd type="none" w="sm" len="sm"/>
                    </a:lnT>
                    <a:lnB w="9525" cap="flat" cmpd="sng">
                      <a:solidFill>
                        <a:srgbClr val="003D5C"/>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200" u="none" strike="noStrike" cap="none">
                          <a:solidFill>
                            <a:srgbClr val="000000"/>
                          </a:solidFill>
                          <a:latin typeface="Inter" panose="02000503000000020004"/>
                          <a:ea typeface="Inter" panose="02000503000000020004"/>
                          <a:cs typeface="Inter" panose="02000503000000020004"/>
                          <a:sym typeface="Inter" panose="02000503000000020004"/>
                        </a:rPr>
                        <a:t>O(n)</a:t>
                      </a:r>
                      <a:endParaRPr sz="1100"/>
                    </a:p>
                  </a:txBody>
                  <a:tcPr marL="8450" marR="8450" marT="2125" marB="6350" anchor="ctr">
                    <a:lnL w="9525" cap="flat" cmpd="sng">
                      <a:solidFill>
                        <a:srgbClr val="003D5C"/>
                      </a:solidFill>
                      <a:prstDash val="solid"/>
                      <a:round/>
                      <a:headEnd type="none" w="sm" len="sm"/>
                      <a:tailEnd type="none" w="sm" len="sm"/>
                    </a:lnL>
                    <a:lnR w="9525" cap="flat" cmpd="sng">
                      <a:solidFill>
                        <a:srgbClr val="003D5C"/>
                      </a:solidFill>
                      <a:prstDash val="solid"/>
                      <a:round/>
                      <a:headEnd type="none" w="sm" len="sm"/>
                      <a:tailEnd type="none" w="sm" len="sm"/>
                    </a:lnR>
                    <a:lnT w="9525" cap="flat" cmpd="sng">
                      <a:solidFill>
                        <a:srgbClr val="003D5C"/>
                      </a:solidFill>
                      <a:prstDash val="solid"/>
                      <a:round/>
                      <a:headEnd type="none" w="sm" len="sm"/>
                      <a:tailEnd type="none" w="sm" len="sm"/>
                    </a:lnT>
                    <a:lnB w="9525" cap="flat" cmpd="sng">
                      <a:solidFill>
                        <a:srgbClr val="003D5C"/>
                      </a:solidFill>
                      <a:prstDash val="solid"/>
                      <a:round/>
                      <a:headEnd type="none" w="sm" len="sm"/>
                      <a:tailEnd type="none" w="sm" len="sm"/>
                    </a:lnB>
                    <a:solidFill>
                      <a:srgbClr val="FFFFFF"/>
                    </a:solidFill>
                  </a:tcPr>
                </a:tc>
              </a:tr>
              <a:tr h="260750">
                <a:tc>
                  <a:txBody>
                    <a:bodyPr/>
                    <a:lstStyle/>
                    <a:p>
                      <a:pPr marL="0" marR="0" lvl="0" indent="0" algn="l" rtl="0">
                        <a:spcBef>
                          <a:spcPts val="0"/>
                        </a:spcBef>
                        <a:spcAft>
                          <a:spcPts val="0"/>
                        </a:spcAft>
                        <a:buNone/>
                      </a:pPr>
                      <a:r>
                        <a:rPr lang="en-GB" sz="1200" u="none" strike="noStrike" cap="none">
                          <a:solidFill>
                            <a:srgbClr val="000000"/>
                          </a:solidFill>
                          <a:latin typeface="Inter" panose="02000503000000020004"/>
                          <a:ea typeface="Inter" panose="02000503000000020004"/>
                          <a:cs typeface="Inter" panose="02000503000000020004"/>
                          <a:sym typeface="Inter" panose="02000503000000020004"/>
                        </a:rPr>
                        <a:t>Backtracking</a:t>
                      </a:r>
                      <a:endParaRPr sz="1100"/>
                    </a:p>
                  </a:txBody>
                  <a:tcPr marL="8450" marR="8450" marT="2125" marB="6350" anchor="ctr">
                    <a:lnL w="9525" cap="flat" cmpd="sng">
                      <a:solidFill>
                        <a:srgbClr val="003D5C"/>
                      </a:solidFill>
                      <a:prstDash val="solid"/>
                      <a:round/>
                      <a:headEnd type="none" w="sm" len="sm"/>
                      <a:tailEnd type="none" w="sm" len="sm"/>
                    </a:lnL>
                    <a:lnR w="9525" cap="flat" cmpd="sng">
                      <a:solidFill>
                        <a:srgbClr val="003D5C"/>
                      </a:solidFill>
                      <a:prstDash val="solid"/>
                      <a:round/>
                      <a:headEnd type="none" w="sm" len="sm"/>
                      <a:tailEnd type="none" w="sm" len="sm"/>
                    </a:lnR>
                    <a:lnT w="9525" cap="flat" cmpd="sng">
                      <a:solidFill>
                        <a:srgbClr val="003D5C"/>
                      </a:solidFill>
                      <a:prstDash val="solid"/>
                      <a:round/>
                      <a:headEnd type="none" w="sm" len="sm"/>
                      <a:tailEnd type="none" w="sm" len="sm"/>
                    </a:lnT>
                    <a:lnB w="9525" cap="flat" cmpd="sng">
                      <a:solidFill>
                        <a:srgbClr val="003D5C"/>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GB" sz="1200" u="none" strike="noStrike" cap="none">
                          <a:solidFill>
                            <a:srgbClr val="000000"/>
                          </a:solidFill>
                          <a:latin typeface="Inter" panose="02000503000000020004"/>
                          <a:ea typeface="Inter" panose="02000503000000020004"/>
                          <a:cs typeface="Inter" panose="02000503000000020004"/>
                          <a:sym typeface="Inter" panose="02000503000000020004"/>
                        </a:rPr>
                        <a:t>O(2^n)</a:t>
                      </a:r>
                      <a:endParaRPr sz="1100"/>
                    </a:p>
                  </a:txBody>
                  <a:tcPr marL="8450" marR="8450" marT="2125" marB="6350" anchor="ctr">
                    <a:lnL w="9525" cap="flat" cmpd="sng">
                      <a:solidFill>
                        <a:srgbClr val="003D5C"/>
                      </a:solidFill>
                      <a:prstDash val="solid"/>
                      <a:round/>
                      <a:headEnd type="none" w="sm" len="sm"/>
                      <a:tailEnd type="none" w="sm" len="sm"/>
                    </a:lnL>
                    <a:lnR w="9525" cap="flat" cmpd="sng">
                      <a:solidFill>
                        <a:srgbClr val="003D5C"/>
                      </a:solidFill>
                      <a:prstDash val="solid"/>
                      <a:round/>
                      <a:headEnd type="none" w="sm" len="sm"/>
                      <a:tailEnd type="none" w="sm" len="sm"/>
                    </a:lnR>
                    <a:lnT w="9525" cap="flat" cmpd="sng">
                      <a:solidFill>
                        <a:srgbClr val="003D5C"/>
                      </a:solidFill>
                      <a:prstDash val="solid"/>
                      <a:round/>
                      <a:headEnd type="none" w="sm" len="sm"/>
                      <a:tailEnd type="none" w="sm" len="sm"/>
                    </a:lnT>
                    <a:lnB w="9525" cap="flat" cmpd="sng">
                      <a:solidFill>
                        <a:srgbClr val="003D5C"/>
                      </a:solidFill>
                      <a:prstDash val="solid"/>
                      <a:round/>
                      <a:headEnd type="none" w="sm" len="sm"/>
                      <a:tailEnd type="none" w="sm" len="sm"/>
                    </a:lnB>
                    <a:solidFill>
                      <a:srgbClr val="FFFFFF"/>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48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400"/>
              <a:t>1 Fundamentals of Algorithmic Problem Solving and E</a:t>
            </a:r>
            <a:r>
              <a:rPr lang="en-GB" sz="2400"/>
              <a:t>fficiency</a:t>
            </a:r>
            <a:endParaRPr sz="2400"/>
          </a:p>
        </p:txBody>
      </p:sp>
      <p:sp>
        <p:nvSpPr>
          <p:cNvPr id="117" name="Google Shape;117;p22"/>
          <p:cNvSpPr txBox="1"/>
          <p:nvPr>
            <p:ph type="body" idx="1"/>
          </p:nvPr>
        </p:nvSpPr>
        <p:spPr>
          <a:xfrm>
            <a:off x="311700" y="1152475"/>
            <a:ext cx="8642100" cy="3573900"/>
          </a:xfrm>
          <a:prstGeom prst="rect">
            <a:avLst/>
          </a:prstGeom>
        </p:spPr>
        <p:txBody>
          <a:bodyPr spcFirstLastPara="1" wrap="square" lIns="91425" tIns="91425" rIns="91425" bIns="91425" anchor="t" anchorCtr="0">
            <a:normAutofit/>
          </a:bodyPr>
          <a:lstStyle/>
          <a:p>
            <a:pPr marL="457200" lvl="0" indent="-361950" algn="l" rtl="0">
              <a:spcBef>
                <a:spcPts val="0"/>
              </a:spcBef>
              <a:spcAft>
                <a:spcPts val="0"/>
              </a:spcAft>
              <a:buClr>
                <a:schemeClr val="dk1"/>
              </a:buClr>
              <a:buSzPts val="2100"/>
              <a:buChar char="●"/>
            </a:pPr>
            <a:r>
              <a:rPr lang="en-GB" sz="2100">
                <a:solidFill>
                  <a:schemeClr val="dk1"/>
                </a:solidFill>
              </a:rPr>
              <a:t>The Role of Algorithms in Computing</a:t>
            </a:r>
            <a:endParaRPr sz="2100">
              <a:solidFill>
                <a:schemeClr val="dk1"/>
              </a:solidFill>
            </a:endParaRPr>
          </a:p>
          <a:p>
            <a:pPr marL="457200" lvl="0" indent="-361950" algn="l" rtl="0">
              <a:spcBef>
                <a:spcPts val="0"/>
              </a:spcBef>
              <a:spcAft>
                <a:spcPts val="0"/>
              </a:spcAft>
              <a:buClr>
                <a:schemeClr val="dk1"/>
              </a:buClr>
              <a:buSzPts val="2100"/>
              <a:buChar char="●"/>
            </a:pPr>
            <a:r>
              <a:rPr lang="en-GB" sz="2100">
                <a:solidFill>
                  <a:schemeClr val="dk1"/>
                </a:solidFill>
              </a:rPr>
              <a:t>Substitution</a:t>
            </a:r>
            <a:r>
              <a:rPr lang="en-GB" sz="2100">
                <a:solidFill>
                  <a:schemeClr val="dk1"/>
                </a:solidFill>
              </a:rPr>
              <a:t> Method</a:t>
            </a:r>
            <a:endParaRPr sz="2100">
              <a:solidFill>
                <a:schemeClr val="dk1"/>
              </a:solidFill>
            </a:endParaRPr>
          </a:p>
          <a:p>
            <a:pPr marL="457200" lvl="0" indent="-361950" algn="l" rtl="0">
              <a:spcBef>
                <a:spcPts val="0"/>
              </a:spcBef>
              <a:spcAft>
                <a:spcPts val="0"/>
              </a:spcAft>
              <a:buClr>
                <a:schemeClr val="dk1"/>
              </a:buClr>
              <a:buSzPts val="2100"/>
              <a:buChar char="●"/>
            </a:pPr>
            <a:r>
              <a:rPr lang="en-GB" sz="2100">
                <a:solidFill>
                  <a:schemeClr val="dk1"/>
                </a:solidFill>
              </a:rPr>
              <a:t>Master Method</a:t>
            </a:r>
            <a:endParaRPr sz="2100">
              <a:solidFill>
                <a:schemeClr val="dk1"/>
              </a:solidFill>
            </a:endParaRPr>
          </a:p>
          <a:p>
            <a:pPr marL="457200" lvl="0" indent="-361950" algn="l" rtl="0">
              <a:spcBef>
                <a:spcPts val="0"/>
              </a:spcBef>
              <a:spcAft>
                <a:spcPts val="0"/>
              </a:spcAft>
              <a:buClr>
                <a:schemeClr val="dk1"/>
              </a:buClr>
              <a:buSzPts val="2100"/>
              <a:buChar char="●"/>
            </a:pPr>
            <a:r>
              <a:rPr lang="en-GB" sz="2100">
                <a:solidFill>
                  <a:schemeClr val="dk1"/>
                </a:solidFill>
              </a:rPr>
              <a:t>Recursion Tree Method</a:t>
            </a:r>
            <a:endParaRPr sz="2100">
              <a:solidFill>
                <a:schemeClr val="dk1"/>
              </a:solidFill>
            </a:endParaRPr>
          </a:p>
          <a:p>
            <a:pPr marL="457200" lvl="0" indent="-361950" algn="l" rtl="0">
              <a:spcBef>
                <a:spcPts val="0"/>
              </a:spcBef>
              <a:spcAft>
                <a:spcPts val="0"/>
              </a:spcAft>
              <a:buClr>
                <a:schemeClr val="dk1"/>
              </a:buClr>
              <a:buSzPts val="2100"/>
              <a:buChar char="●"/>
            </a:pPr>
            <a:r>
              <a:rPr lang="en-GB" sz="2100">
                <a:solidFill>
                  <a:schemeClr val="dk1"/>
                </a:solidFill>
              </a:rPr>
              <a:t>Time complexity - Worst case,Best case and Average case analysis</a:t>
            </a:r>
            <a:endParaRPr sz="2100">
              <a:solidFill>
                <a:schemeClr val="dk1"/>
              </a:solidFill>
            </a:endParaRPr>
          </a:p>
          <a:p>
            <a:pPr marL="457200" lvl="0" indent="-361950" algn="l" rtl="0">
              <a:spcBef>
                <a:spcPts val="0"/>
              </a:spcBef>
              <a:spcAft>
                <a:spcPts val="0"/>
              </a:spcAft>
              <a:buClr>
                <a:schemeClr val="dk1"/>
              </a:buClr>
              <a:buSzPts val="2100"/>
              <a:buChar char="●"/>
            </a:pPr>
            <a:r>
              <a:rPr lang="en-GB" sz="2100">
                <a:solidFill>
                  <a:schemeClr val="dk1"/>
                </a:solidFill>
              </a:rPr>
              <a:t>Space complexity </a:t>
            </a:r>
            <a:endParaRPr sz="2100">
              <a:solidFill>
                <a:schemeClr val="dk1"/>
              </a:solidFill>
            </a:endParaRPr>
          </a:p>
          <a:p>
            <a:pPr marL="457200" lvl="0" indent="-361950" algn="l" rtl="0">
              <a:spcBef>
                <a:spcPts val="0"/>
              </a:spcBef>
              <a:spcAft>
                <a:spcPts val="0"/>
              </a:spcAft>
              <a:buClr>
                <a:schemeClr val="dk1"/>
              </a:buClr>
              <a:buSzPts val="2100"/>
              <a:buChar char="●"/>
            </a:pPr>
            <a:r>
              <a:rPr lang="en-GB" sz="2100">
                <a:solidFill>
                  <a:schemeClr val="dk1"/>
                </a:solidFill>
              </a:rPr>
              <a:t>Asymptotic</a:t>
            </a:r>
            <a:r>
              <a:rPr lang="en-GB" sz="2100">
                <a:solidFill>
                  <a:schemeClr val="dk1"/>
                </a:solidFill>
              </a:rPr>
              <a:t> notations (Big O, Omega , T</a:t>
            </a:r>
            <a:r>
              <a:rPr lang="en-GB" sz="2100">
                <a:solidFill>
                  <a:schemeClr val="dk1"/>
                </a:solidFill>
              </a:rPr>
              <a:t>heta)</a:t>
            </a:r>
            <a:endParaRPr sz="21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289" name="Shape 289"/>
        <p:cNvGrpSpPr/>
        <p:nvPr/>
      </p:nvGrpSpPr>
      <p:grpSpPr>
        <a:xfrm>
          <a:off x="0" y="0"/>
          <a:ext cx="0" cy="0"/>
          <a:chOff x="0" y="0"/>
          <a:chExt cx="0" cy="0"/>
        </a:xfrm>
      </p:grpSpPr>
      <p:sp>
        <p:nvSpPr>
          <p:cNvPr id="290" name="Google Shape;290;p49"/>
          <p:cNvSpPr txBox="1"/>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panose="020F0502020204030204"/>
              <a:buNone/>
            </a:pPr>
            <a:r>
              <a:rPr lang="en-GB"/>
              <a:t>Time Complexity</a:t>
            </a:r>
            <a:endParaRPr lang="en-GB"/>
          </a:p>
        </p:txBody>
      </p:sp>
      <p:sp>
        <p:nvSpPr>
          <p:cNvPr id="291" name="Google Shape;291;p49"/>
          <p:cNvSpPr txBox="1"/>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Clr>
                <a:srgbClr val="212529"/>
              </a:buClr>
              <a:buSzPts val="2100"/>
              <a:buChar char="●"/>
            </a:pPr>
            <a:r>
              <a:rPr lang="en-GB" b="0" i="0">
                <a:solidFill>
                  <a:srgbClr val="212529"/>
                </a:solidFill>
                <a:latin typeface="Arial" panose="020B0604020202020204"/>
                <a:ea typeface="Arial" panose="020B0604020202020204"/>
                <a:cs typeface="Arial" panose="020B0604020202020204"/>
                <a:sym typeface="Arial" panose="020B0604020202020204"/>
              </a:rPr>
              <a:t>Time complexity of an algorithm signifies the total time required by the program to run till its completion.</a:t>
            </a:r>
            <a:endParaRPr lang="en-GB" b="0" i="0">
              <a:solidFill>
                <a:srgbClr val="212529"/>
              </a:solidFill>
              <a:latin typeface="Arial" panose="020B0604020202020204"/>
              <a:ea typeface="Arial" panose="020B0604020202020204"/>
              <a:cs typeface="Arial" panose="020B0604020202020204"/>
              <a:sym typeface="Arial" panose="020B0604020202020204"/>
            </a:endParaRPr>
          </a:p>
          <a:p>
            <a:pPr marL="177800" lvl="0" indent="-171450" algn="l" rtl="0">
              <a:lnSpc>
                <a:spcPct val="90000"/>
              </a:lnSpc>
              <a:spcBef>
                <a:spcPts val="800"/>
              </a:spcBef>
              <a:spcAft>
                <a:spcPts val="0"/>
              </a:spcAft>
              <a:buClr>
                <a:srgbClr val="212529"/>
              </a:buClr>
              <a:buSzPts val="2100"/>
              <a:buChar char="●"/>
            </a:pPr>
            <a:r>
              <a:rPr lang="en-GB" b="0" i="0">
                <a:solidFill>
                  <a:srgbClr val="212529"/>
                </a:solidFill>
                <a:latin typeface="Arial" panose="020B0604020202020204"/>
                <a:ea typeface="Arial" panose="020B0604020202020204"/>
                <a:cs typeface="Arial" panose="020B0604020202020204"/>
                <a:sym typeface="Arial" panose="020B0604020202020204"/>
              </a:rPr>
              <a:t>The time complexity of algorithms is most commonly expressed using the </a:t>
            </a:r>
            <a:r>
              <a:rPr lang="en-GB" b="1" i="0">
                <a:solidFill>
                  <a:srgbClr val="212529"/>
                </a:solidFill>
                <a:latin typeface="Arial" panose="020B0604020202020204"/>
                <a:ea typeface="Arial" panose="020B0604020202020204"/>
                <a:cs typeface="Arial" panose="020B0604020202020204"/>
                <a:sym typeface="Arial" panose="020B0604020202020204"/>
              </a:rPr>
              <a:t>big O notation</a:t>
            </a:r>
            <a:r>
              <a:rPr lang="en-GB" b="0" i="0">
                <a:solidFill>
                  <a:srgbClr val="212529"/>
                </a:solidFill>
                <a:latin typeface="Arial" panose="020B0604020202020204"/>
                <a:ea typeface="Arial" panose="020B0604020202020204"/>
                <a:cs typeface="Arial" panose="020B0604020202020204"/>
                <a:sym typeface="Arial" panose="020B0604020202020204"/>
              </a:rPr>
              <a:t>. It's an asymptotic notation to represent the time complexity. </a:t>
            </a:r>
            <a:endParaRPr lang="en-GB" b="0" i="0">
              <a:solidFill>
                <a:srgbClr val="212529"/>
              </a:solidFill>
              <a:latin typeface="Arial" panose="020B0604020202020204"/>
              <a:ea typeface="Arial" panose="020B0604020202020204"/>
              <a:cs typeface="Arial" panose="020B0604020202020204"/>
              <a:sym typeface="Arial" panose="020B0604020202020204"/>
            </a:endParaRPr>
          </a:p>
          <a:p>
            <a:pPr marL="177800" lvl="0" indent="-171450" algn="l" rtl="0">
              <a:lnSpc>
                <a:spcPct val="90000"/>
              </a:lnSpc>
              <a:spcBef>
                <a:spcPts val="800"/>
              </a:spcBef>
              <a:spcAft>
                <a:spcPts val="1200"/>
              </a:spcAft>
              <a:buClr>
                <a:srgbClr val="212529"/>
              </a:buClr>
              <a:buSzPts val="2100"/>
              <a:buChar char="●"/>
            </a:pPr>
            <a:r>
              <a:rPr lang="en-GB" b="0" i="0">
                <a:solidFill>
                  <a:srgbClr val="212529"/>
                </a:solidFill>
                <a:latin typeface="Arial" panose="020B0604020202020204"/>
                <a:ea typeface="Arial" panose="020B0604020202020204"/>
                <a:cs typeface="Arial" panose="020B0604020202020204"/>
                <a:sym typeface="Arial" panose="020B0604020202020204"/>
              </a:rPr>
              <a:t>Time Complexity is most commonly estimated by counting the number of elementary steps performed by any algorithm to finish execution.</a:t>
            </a:r>
            <a:endParaRPr lang="en-GB" b="0" i="0">
              <a:solidFill>
                <a:srgbClr val="212529"/>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295" name="Shape 295"/>
        <p:cNvGrpSpPr/>
        <p:nvPr/>
      </p:nvGrpSpPr>
      <p:grpSpPr>
        <a:xfrm>
          <a:off x="0" y="0"/>
          <a:ext cx="0" cy="0"/>
          <a:chOff x="0" y="0"/>
          <a:chExt cx="0" cy="0"/>
        </a:xfrm>
      </p:grpSpPr>
      <p:sp>
        <p:nvSpPr>
          <p:cNvPr id="296" name="Google Shape;296;p50"/>
          <p:cNvSpPr txBox="1"/>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panose="020F0502020204030204"/>
              <a:buNone/>
            </a:pPr>
            <a:r>
              <a:rPr lang="en-GB"/>
              <a:t>Comparison</a:t>
            </a:r>
            <a:endParaRPr lang="en-GB"/>
          </a:p>
        </p:txBody>
      </p:sp>
      <p:sp>
        <p:nvSpPr>
          <p:cNvPr id="297" name="Google Shape;297;p50"/>
          <p:cNvSpPr txBox="1"/>
          <p:nvPr>
            <p:ph type="body" idx="1"/>
          </p:nvPr>
        </p:nvSpPr>
        <p:spPr>
          <a:xfrm>
            <a:off x="629841" y="1260872"/>
            <a:ext cx="3868500" cy="618000"/>
          </a:xfrm>
          <a:prstGeom prst="rect">
            <a:avLst/>
          </a:prstGeom>
          <a:noFill/>
          <a:ln>
            <a:noFill/>
          </a:ln>
        </p:spPr>
        <p:txBody>
          <a:bodyPr spcFirstLastPara="1" wrap="square" lIns="68575" tIns="34275" rIns="68575" bIns="34275" anchor="b" anchorCtr="0">
            <a:normAutofit fontScale="92500" lnSpcReduction="20000"/>
          </a:bodyPr>
          <a:lstStyle/>
          <a:p>
            <a:pPr marL="0" lvl="0" indent="0" algn="l" rtl="0">
              <a:lnSpc>
                <a:spcPct val="90000"/>
              </a:lnSpc>
              <a:spcBef>
                <a:spcPts val="0"/>
              </a:spcBef>
              <a:spcAft>
                <a:spcPts val="1200"/>
              </a:spcAft>
              <a:buClr>
                <a:srgbClr val="212529"/>
              </a:buClr>
              <a:buSzPct val="100000"/>
              <a:buNone/>
            </a:pPr>
            <a:r>
              <a:rPr lang="en-GB" b="0" i="0">
                <a:solidFill>
                  <a:srgbClr val="212529"/>
                </a:solidFill>
                <a:latin typeface="Arial" panose="020B0604020202020204"/>
                <a:ea typeface="Arial" panose="020B0604020202020204"/>
                <a:cs typeface="Arial" panose="020B0604020202020204"/>
                <a:sym typeface="Arial" panose="020B0604020202020204"/>
              </a:rPr>
              <a:t>running a loop for </a:t>
            </a:r>
            <a:r>
              <a:rPr lang="en-GB"/>
              <a:t>n</a:t>
            </a:r>
            <a:r>
              <a:rPr lang="en-GB" b="0" i="0">
                <a:solidFill>
                  <a:srgbClr val="212529"/>
                </a:solidFill>
                <a:latin typeface="Arial" panose="020B0604020202020204"/>
                <a:ea typeface="Arial" panose="020B0604020202020204"/>
                <a:cs typeface="Arial" panose="020B0604020202020204"/>
                <a:sym typeface="Arial" panose="020B0604020202020204"/>
              </a:rPr>
              <a:t> times, starting with the number </a:t>
            </a:r>
            <a:r>
              <a:rPr lang="en-GB"/>
              <a:t>n</a:t>
            </a:r>
            <a:r>
              <a:rPr lang="en-GB" b="0" i="0">
                <a:solidFill>
                  <a:srgbClr val="212529"/>
                </a:solidFill>
                <a:latin typeface="Arial" panose="020B0604020202020204"/>
                <a:ea typeface="Arial" panose="020B0604020202020204"/>
                <a:cs typeface="Arial" panose="020B0604020202020204"/>
                <a:sym typeface="Arial" panose="020B0604020202020204"/>
              </a:rPr>
              <a:t> and adding </a:t>
            </a:r>
            <a:r>
              <a:rPr lang="en-GB"/>
              <a:t>n</a:t>
            </a:r>
            <a:r>
              <a:rPr lang="en-GB" b="0" i="0">
                <a:solidFill>
                  <a:srgbClr val="212529"/>
                </a:solidFill>
                <a:latin typeface="Arial" panose="020B0604020202020204"/>
                <a:ea typeface="Arial" panose="020B0604020202020204"/>
                <a:cs typeface="Arial" panose="020B0604020202020204"/>
                <a:sym typeface="Arial" panose="020B0604020202020204"/>
              </a:rPr>
              <a:t> to it, every time.</a:t>
            </a:r>
            <a:endParaRPr lang="en-GB" b="0" i="0">
              <a:solidFill>
                <a:srgbClr val="212529"/>
              </a:solidFill>
              <a:latin typeface="Arial" panose="020B0604020202020204"/>
              <a:ea typeface="Arial" panose="020B0604020202020204"/>
              <a:cs typeface="Arial" panose="020B0604020202020204"/>
              <a:sym typeface="Arial" panose="020B0604020202020204"/>
            </a:endParaRPr>
          </a:p>
        </p:txBody>
      </p:sp>
      <p:sp>
        <p:nvSpPr>
          <p:cNvPr id="298" name="Google Shape;298;p50"/>
          <p:cNvSpPr txBox="1"/>
          <p:nvPr>
            <p:ph type="body" idx="2"/>
          </p:nvPr>
        </p:nvSpPr>
        <p:spPr>
          <a:xfrm>
            <a:off x="629841" y="1878806"/>
            <a:ext cx="3868500" cy="2068800"/>
          </a:xfrm>
          <a:prstGeom prst="rect">
            <a:avLst/>
          </a:prstGeom>
          <a:noFill/>
          <a:ln>
            <a:noFill/>
          </a:ln>
        </p:spPr>
        <p:txBody>
          <a:bodyPr spcFirstLastPara="1" wrap="square" lIns="68575" tIns="34275" rIns="68575" bIns="34275" anchor="t" anchorCtr="0">
            <a:normAutofit lnSpcReduction="10000"/>
          </a:bodyPr>
          <a:lstStyle/>
          <a:p>
            <a:pPr marL="0" lvl="0" indent="0" algn="l" rtl="0">
              <a:lnSpc>
                <a:spcPct val="90000"/>
              </a:lnSpc>
              <a:spcBef>
                <a:spcPts val="0"/>
              </a:spcBef>
              <a:spcAft>
                <a:spcPts val="0"/>
              </a:spcAft>
              <a:buClr>
                <a:schemeClr val="dk1"/>
              </a:buClr>
              <a:buSzPts val="2100"/>
              <a:buNone/>
            </a:pPr>
            <a:r>
              <a:rPr lang="en-GB"/>
              <a:t>/* we have to calculate the square of n */</a:t>
            </a:r>
            <a:endParaRPr lang="en-GB"/>
          </a:p>
          <a:p>
            <a:pPr marL="0" lvl="0" indent="0" algn="l" rtl="0">
              <a:lnSpc>
                <a:spcPct val="90000"/>
              </a:lnSpc>
              <a:spcBef>
                <a:spcPts val="800"/>
              </a:spcBef>
              <a:spcAft>
                <a:spcPts val="0"/>
              </a:spcAft>
              <a:buClr>
                <a:schemeClr val="dk1"/>
              </a:buClr>
              <a:buSzPts val="2100"/>
              <a:buNone/>
            </a:pPr>
            <a:r>
              <a:rPr lang="en-GB"/>
              <a:t>for i=1 to n</a:t>
            </a:r>
            <a:endParaRPr lang="en-GB"/>
          </a:p>
          <a:p>
            <a:pPr marL="0" lvl="0" indent="0" algn="l" rtl="0">
              <a:lnSpc>
                <a:spcPct val="90000"/>
              </a:lnSpc>
              <a:spcBef>
                <a:spcPts val="800"/>
              </a:spcBef>
              <a:spcAft>
                <a:spcPts val="0"/>
              </a:spcAft>
              <a:buClr>
                <a:schemeClr val="dk1"/>
              </a:buClr>
              <a:buSzPts val="2100"/>
              <a:buNone/>
            </a:pPr>
            <a:r>
              <a:rPr lang="en-GB"/>
              <a:t>    do n = n + n</a:t>
            </a:r>
            <a:endParaRPr lang="en-GB"/>
          </a:p>
          <a:p>
            <a:pPr marL="0" lvl="0" indent="0" algn="l" rtl="0">
              <a:lnSpc>
                <a:spcPct val="90000"/>
              </a:lnSpc>
              <a:spcBef>
                <a:spcPts val="800"/>
              </a:spcBef>
              <a:spcAft>
                <a:spcPts val="0"/>
              </a:spcAft>
              <a:buClr>
                <a:schemeClr val="dk1"/>
              </a:buClr>
              <a:buSzPts val="2100"/>
              <a:buNone/>
            </a:pPr>
            <a:r>
              <a:rPr lang="en-GB"/>
              <a:t>// when the loop ends n will hold its square</a:t>
            </a:r>
            <a:endParaRPr lang="en-GB"/>
          </a:p>
          <a:p>
            <a:pPr marL="0" lvl="0" indent="0" algn="l" rtl="0">
              <a:lnSpc>
                <a:spcPct val="90000"/>
              </a:lnSpc>
              <a:spcBef>
                <a:spcPts val="800"/>
              </a:spcBef>
              <a:spcAft>
                <a:spcPts val="1200"/>
              </a:spcAft>
              <a:buClr>
                <a:schemeClr val="dk1"/>
              </a:buClr>
              <a:buSzPts val="2100"/>
              <a:buNone/>
            </a:pPr>
            <a:r>
              <a:rPr lang="en-GB"/>
              <a:t>return n</a:t>
            </a:r>
            <a:endParaRPr lang="en-GB"/>
          </a:p>
        </p:txBody>
      </p:sp>
      <p:sp>
        <p:nvSpPr>
          <p:cNvPr id="299" name="Google Shape;299;p50"/>
          <p:cNvSpPr txBox="1"/>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1200"/>
              </a:spcAft>
              <a:buClr>
                <a:srgbClr val="212529"/>
              </a:buClr>
              <a:buSzPts val="1800"/>
              <a:buNone/>
            </a:pPr>
            <a:r>
              <a:rPr lang="en-GB" b="0" i="0">
                <a:solidFill>
                  <a:srgbClr val="212529"/>
                </a:solidFill>
                <a:latin typeface="Arial" panose="020B0604020202020204"/>
                <a:ea typeface="Arial" panose="020B0604020202020204"/>
                <a:cs typeface="Arial" panose="020B0604020202020204"/>
                <a:sym typeface="Arial" panose="020B0604020202020204"/>
              </a:rPr>
              <a:t>use a mathematical operator </a:t>
            </a:r>
            <a:r>
              <a:rPr lang="en-GB"/>
              <a:t>*</a:t>
            </a:r>
            <a:r>
              <a:rPr lang="en-GB" b="0" i="0">
                <a:solidFill>
                  <a:srgbClr val="212529"/>
                </a:solidFill>
                <a:latin typeface="Arial" panose="020B0604020202020204"/>
                <a:ea typeface="Arial" panose="020B0604020202020204"/>
                <a:cs typeface="Arial" panose="020B0604020202020204"/>
                <a:sym typeface="Arial" panose="020B0604020202020204"/>
              </a:rPr>
              <a:t> to find the square.</a:t>
            </a:r>
            <a:endParaRPr lang="en-GB" b="0" i="0">
              <a:solidFill>
                <a:srgbClr val="212529"/>
              </a:solidFill>
              <a:latin typeface="Arial" panose="020B0604020202020204"/>
              <a:ea typeface="Arial" panose="020B0604020202020204"/>
              <a:cs typeface="Arial" panose="020B0604020202020204"/>
              <a:sym typeface="Arial" panose="020B0604020202020204"/>
            </a:endParaRPr>
          </a:p>
        </p:txBody>
      </p:sp>
      <p:sp>
        <p:nvSpPr>
          <p:cNvPr id="300" name="Google Shape;300;p50"/>
          <p:cNvSpPr txBox="1"/>
          <p:nvPr>
            <p:ph type="body" idx="4"/>
          </p:nvPr>
        </p:nvSpPr>
        <p:spPr>
          <a:xfrm>
            <a:off x="4629150" y="1878806"/>
            <a:ext cx="3887400" cy="18933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2100"/>
              <a:buNone/>
            </a:pPr>
            <a:r>
              <a:rPr lang="en-GB"/>
              <a:t>/* we have to calculate the square of n */</a:t>
            </a:r>
            <a:endParaRPr lang="en-GB"/>
          </a:p>
          <a:p>
            <a:pPr marL="0" lvl="0" indent="0" algn="l" rtl="0">
              <a:lnSpc>
                <a:spcPct val="90000"/>
              </a:lnSpc>
              <a:spcBef>
                <a:spcPts val="800"/>
              </a:spcBef>
              <a:spcAft>
                <a:spcPts val="1200"/>
              </a:spcAft>
              <a:buClr>
                <a:schemeClr val="dk1"/>
              </a:buClr>
              <a:buSzPts val="2100"/>
              <a:buNone/>
            </a:pPr>
            <a:r>
              <a:rPr lang="en-GB"/>
              <a:t>return n*n</a:t>
            </a:r>
            <a:endParaRPr lang="en-GB"/>
          </a:p>
        </p:txBody>
      </p:sp>
      <p:sp>
        <p:nvSpPr>
          <p:cNvPr id="301" name="Google Shape;301;p50"/>
          <p:cNvSpPr txBox="1"/>
          <p:nvPr/>
        </p:nvSpPr>
        <p:spPr>
          <a:xfrm>
            <a:off x="325315" y="3882628"/>
            <a:ext cx="8282100" cy="1177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a:solidFill>
                  <a:srgbClr val="212529"/>
                </a:solidFill>
                <a:latin typeface="Arial" panose="020B0604020202020204"/>
                <a:ea typeface="Arial" panose="020B0604020202020204"/>
                <a:cs typeface="Arial" panose="020B0604020202020204"/>
                <a:sym typeface="Arial" panose="020B0604020202020204"/>
              </a:rPr>
              <a:t>A</a:t>
            </a:r>
            <a:r>
              <a:rPr lang="en-GB" sz="1800" b="0" i="0">
                <a:solidFill>
                  <a:srgbClr val="212529"/>
                </a:solidFill>
                <a:latin typeface="Arial" panose="020B0604020202020204"/>
                <a:ea typeface="Arial" panose="020B0604020202020204"/>
                <a:cs typeface="Arial" panose="020B0604020202020204"/>
                <a:sym typeface="Arial" panose="020B0604020202020204"/>
              </a:rPr>
              <a:t> single problem can have many solutions. While the first solution required a loop which will execute for </a:t>
            </a:r>
            <a:r>
              <a:rPr lang="en-GB" sz="1800">
                <a:solidFill>
                  <a:schemeClr val="dk1"/>
                </a:solidFill>
                <a:latin typeface="Calibri" panose="020F0502020204030204"/>
                <a:ea typeface="Calibri" panose="020F0502020204030204"/>
                <a:cs typeface="Calibri" panose="020F0502020204030204"/>
                <a:sym typeface="Calibri" panose="020F0502020204030204"/>
              </a:rPr>
              <a:t>n</a:t>
            </a:r>
            <a:r>
              <a:rPr lang="en-GB" sz="1800" b="0" i="0">
                <a:solidFill>
                  <a:srgbClr val="212529"/>
                </a:solidFill>
                <a:latin typeface="Arial" panose="020B0604020202020204"/>
                <a:ea typeface="Arial" panose="020B0604020202020204"/>
                <a:cs typeface="Arial" panose="020B0604020202020204"/>
                <a:sym typeface="Arial" panose="020B0604020202020204"/>
              </a:rPr>
              <a:t> number of times, the second solution used a mathematical operator </a:t>
            </a:r>
            <a:r>
              <a:rPr lang="en-GB" sz="1800">
                <a:solidFill>
                  <a:schemeClr val="dk1"/>
                </a:solidFill>
                <a:latin typeface="Calibri" panose="020F0502020204030204"/>
                <a:ea typeface="Calibri" panose="020F0502020204030204"/>
                <a:cs typeface="Calibri" panose="020F0502020204030204"/>
                <a:sym typeface="Calibri" panose="020F0502020204030204"/>
              </a:rPr>
              <a:t>*</a:t>
            </a:r>
            <a:r>
              <a:rPr lang="en-GB" sz="1800" b="0" i="0">
                <a:solidFill>
                  <a:srgbClr val="212529"/>
                </a:solidFill>
                <a:latin typeface="Arial" panose="020B0604020202020204"/>
                <a:ea typeface="Arial" panose="020B0604020202020204"/>
                <a:cs typeface="Arial" panose="020B0604020202020204"/>
                <a:sym typeface="Arial" panose="020B0604020202020204"/>
              </a:rPr>
              <a:t> to return the result in one line. So which one is the better approach, of course the second one.</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305" name="Shape 305"/>
        <p:cNvGrpSpPr/>
        <p:nvPr/>
      </p:nvGrpSpPr>
      <p:grpSpPr>
        <a:xfrm>
          <a:off x="0" y="0"/>
          <a:ext cx="0" cy="0"/>
          <a:chOff x="0" y="0"/>
          <a:chExt cx="0" cy="0"/>
        </a:xfrm>
      </p:grpSpPr>
      <p:sp>
        <p:nvSpPr>
          <p:cNvPr id="306" name="Google Shape;306;p51"/>
          <p:cNvSpPr txBox="1"/>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3300"/>
              <a:buFont typeface="Calibri" panose="020F0502020204030204"/>
              <a:buNone/>
            </a:pPr>
            <a:r>
              <a:rPr lang="en-GB"/>
              <a:t>Examples</a:t>
            </a:r>
            <a:endParaRPr lang="en-GB"/>
          </a:p>
        </p:txBody>
      </p:sp>
      <p:sp>
        <p:nvSpPr>
          <p:cNvPr id="307" name="Google Shape;307;p51"/>
          <p:cNvSpPr txBox="1"/>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fontScale="92500" lnSpcReduction="20000"/>
          </a:bodyPr>
          <a:lstStyle/>
          <a:p>
            <a:pPr marL="0" lvl="0" indent="0" algn="l" rtl="0">
              <a:lnSpc>
                <a:spcPct val="90000"/>
              </a:lnSpc>
              <a:spcBef>
                <a:spcPts val="0"/>
              </a:spcBef>
              <a:spcAft>
                <a:spcPts val="0"/>
              </a:spcAft>
              <a:buClr>
                <a:srgbClr val="FF0000"/>
              </a:buClr>
              <a:buSzPct val="117000"/>
              <a:buNone/>
            </a:pPr>
            <a:r>
              <a:rPr lang="en-GB">
                <a:solidFill>
                  <a:srgbClr val="FF0000"/>
                </a:solidFill>
              </a:rPr>
              <a:t>statement;</a:t>
            </a:r>
            <a:endParaRPr lang="en-GB">
              <a:solidFill>
                <a:srgbClr val="FF0000"/>
              </a:solidFill>
            </a:endParaRPr>
          </a:p>
          <a:p>
            <a:pPr marL="177800" lvl="0" indent="-63500" algn="l" rtl="0">
              <a:lnSpc>
                <a:spcPct val="90000"/>
              </a:lnSpc>
              <a:spcBef>
                <a:spcPts val="800"/>
              </a:spcBef>
              <a:spcAft>
                <a:spcPts val="0"/>
              </a:spcAft>
              <a:buClr>
                <a:schemeClr val="dk1"/>
              </a:buClr>
              <a:buSzPct val="117000"/>
              <a:buNone/>
            </a:pPr>
          </a:p>
          <a:p>
            <a:pPr marL="0" lvl="0" indent="0" algn="l" rtl="0">
              <a:lnSpc>
                <a:spcPct val="90000"/>
              </a:lnSpc>
              <a:spcBef>
                <a:spcPts val="800"/>
              </a:spcBef>
              <a:spcAft>
                <a:spcPts val="0"/>
              </a:spcAft>
              <a:buClr>
                <a:srgbClr val="212529"/>
              </a:buClr>
              <a:buSzPct val="117000"/>
              <a:buNone/>
            </a:pPr>
            <a:r>
              <a:rPr lang="en-GB" b="0" i="0">
                <a:solidFill>
                  <a:srgbClr val="212529"/>
                </a:solidFill>
                <a:latin typeface="Arial" panose="020B0604020202020204"/>
                <a:ea typeface="Arial" panose="020B0604020202020204"/>
                <a:cs typeface="Arial" panose="020B0604020202020204"/>
                <a:sym typeface="Arial" panose="020B0604020202020204"/>
              </a:rPr>
              <a:t>Above we have a single statement. Its Time Complexity will be </a:t>
            </a:r>
            <a:r>
              <a:rPr lang="en-GB" b="1" i="0">
                <a:solidFill>
                  <a:srgbClr val="212529"/>
                </a:solidFill>
                <a:latin typeface="Arial" panose="020B0604020202020204"/>
                <a:ea typeface="Arial" panose="020B0604020202020204"/>
                <a:cs typeface="Arial" panose="020B0604020202020204"/>
                <a:sym typeface="Arial" panose="020B0604020202020204"/>
              </a:rPr>
              <a:t>Constant</a:t>
            </a:r>
            <a:r>
              <a:rPr lang="en-GB" b="0" i="0">
                <a:solidFill>
                  <a:srgbClr val="212529"/>
                </a:solidFill>
                <a:latin typeface="Arial" panose="020B0604020202020204"/>
                <a:ea typeface="Arial" panose="020B0604020202020204"/>
                <a:cs typeface="Arial" panose="020B0604020202020204"/>
                <a:sym typeface="Arial" panose="020B0604020202020204"/>
              </a:rPr>
              <a:t>. The running time of the statement will not change in relation to N.</a:t>
            </a:r>
            <a:endParaRPr lang="en-GB" b="0" i="0">
              <a:solidFill>
                <a:srgbClr val="212529"/>
              </a:solidFill>
              <a:latin typeface="Arial" panose="020B0604020202020204"/>
              <a:ea typeface="Arial" panose="020B0604020202020204"/>
              <a:cs typeface="Arial" panose="020B0604020202020204"/>
              <a:sym typeface="Arial" panose="020B0604020202020204"/>
            </a:endParaRPr>
          </a:p>
          <a:p>
            <a:pPr marL="177800" lvl="0" indent="-63500" algn="l" rtl="0">
              <a:lnSpc>
                <a:spcPct val="90000"/>
              </a:lnSpc>
              <a:spcBef>
                <a:spcPts val="800"/>
              </a:spcBef>
              <a:spcAft>
                <a:spcPts val="0"/>
              </a:spcAft>
              <a:buClr>
                <a:schemeClr val="dk1"/>
              </a:buClr>
              <a:buSzPct val="117000"/>
              <a:buNone/>
            </a:pPr>
            <a:endParaRPr>
              <a:solidFill>
                <a:srgbClr val="212529"/>
              </a:solidFill>
              <a:latin typeface="Arial" panose="020B0604020202020204"/>
              <a:ea typeface="Arial" panose="020B0604020202020204"/>
              <a:cs typeface="Arial" panose="020B0604020202020204"/>
              <a:sym typeface="Arial" panose="020B0604020202020204"/>
            </a:endParaRPr>
          </a:p>
          <a:p>
            <a:pPr marL="0" lvl="0" indent="0" algn="l" rtl="0">
              <a:lnSpc>
                <a:spcPct val="90000"/>
              </a:lnSpc>
              <a:spcBef>
                <a:spcPts val="800"/>
              </a:spcBef>
              <a:spcAft>
                <a:spcPts val="0"/>
              </a:spcAft>
              <a:buClr>
                <a:srgbClr val="FF0000"/>
              </a:buClr>
              <a:buSzPct val="117000"/>
              <a:buNone/>
            </a:pPr>
            <a:r>
              <a:rPr lang="en-GB">
                <a:solidFill>
                  <a:srgbClr val="FF0000"/>
                </a:solidFill>
              </a:rPr>
              <a:t>for(i=0; i &lt; N; i++)</a:t>
            </a:r>
            <a:endParaRPr lang="en-GB">
              <a:solidFill>
                <a:srgbClr val="FF0000"/>
              </a:solidFill>
            </a:endParaRPr>
          </a:p>
          <a:p>
            <a:pPr marL="0" lvl="0" indent="0" algn="l" rtl="0">
              <a:lnSpc>
                <a:spcPct val="90000"/>
              </a:lnSpc>
              <a:spcBef>
                <a:spcPts val="800"/>
              </a:spcBef>
              <a:spcAft>
                <a:spcPts val="0"/>
              </a:spcAft>
              <a:buClr>
                <a:srgbClr val="FF0000"/>
              </a:buClr>
              <a:buSzPct val="117000"/>
              <a:buNone/>
            </a:pPr>
            <a:r>
              <a:rPr lang="en-GB">
                <a:solidFill>
                  <a:srgbClr val="FF0000"/>
                </a:solidFill>
              </a:rPr>
              <a:t>{</a:t>
            </a:r>
            <a:endParaRPr lang="en-GB">
              <a:solidFill>
                <a:srgbClr val="FF0000"/>
              </a:solidFill>
            </a:endParaRPr>
          </a:p>
          <a:p>
            <a:pPr marL="0" lvl="0" indent="0" algn="l" rtl="0">
              <a:lnSpc>
                <a:spcPct val="90000"/>
              </a:lnSpc>
              <a:spcBef>
                <a:spcPts val="800"/>
              </a:spcBef>
              <a:spcAft>
                <a:spcPts val="0"/>
              </a:spcAft>
              <a:buClr>
                <a:srgbClr val="FF0000"/>
              </a:buClr>
              <a:buSzPct val="117000"/>
              <a:buNone/>
            </a:pPr>
            <a:r>
              <a:rPr lang="en-GB">
                <a:solidFill>
                  <a:srgbClr val="FF0000"/>
                </a:solidFill>
              </a:rPr>
              <a:t>    statement;</a:t>
            </a:r>
            <a:endParaRPr lang="en-GB">
              <a:solidFill>
                <a:srgbClr val="FF0000"/>
              </a:solidFill>
            </a:endParaRPr>
          </a:p>
          <a:p>
            <a:pPr marL="0" lvl="0" indent="0" algn="l" rtl="0">
              <a:lnSpc>
                <a:spcPct val="90000"/>
              </a:lnSpc>
              <a:spcBef>
                <a:spcPts val="800"/>
              </a:spcBef>
              <a:spcAft>
                <a:spcPts val="0"/>
              </a:spcAft>
              <a:buClr>
                <a:srgbClr val="FF0000"/>
              </a:buClr>
              <a:buSzPct val="117000"/>
              <a:buNone/>
            </a:pPr>
            <a:r>
              <a:rPr lang="en-GB">
                <a:solidFill>
                  <a:srgbClr val="FF0000"/>
                </a:solidFill>
              </a:rPr>
              <a:t>}</a:t>
            </a:r>
            <a:endParaRPr lang="en-GB">
              <a:solidFill>
                <a:srgbClr val="FF0000"/>
              </a:solidFill>
            </a:endParaRPr>
          </a:p>
          <a:p>
            <a:pPr marL="0" lvl="0" indent="0" algn="l" rtl="0">
              <a:lnSpc>
                <a:spcPct val="90000"/>
              </a:lnSpc>
              <a:spcBef>
                <a:spcPts val="800"/>
              </a:spcBef>
              <a:spcAft>
                <a:spcPts val="0"/>
              </a:spcAft>
              <a:buClr>
                <a:srgbClr val="212529"/>
              </a:buClr>
              <a:buSzPct val="117000"/>
              <a:buNone/>
            </a:pPr>
            <a:r>
              <a:rPr lang="en-GB" b="0" i="0">
                <a:solidFill>
                  <a:srgbClr val="212529"/>
                </a:solidFill>
                <a:latin typeface="Arial" panose="020B0604020202020204"/>
                <a:ea typeface="Arial" panose="020B0604020202020204"/>
                <a:cs typeface="Arial" panose="020B0604020202020204"/>
                <a:sym typeface="Arial" panose="020B0604020202020204"/>
              </a:rPr>
              <a:t>The time complexity for the above algorithm will be </a:t>
            </a:r>
            <a:r>
              <a:rPr lang="en-GB" b="1" i="0">
                <a:solidFill>
                  <a:srgbClr val="212529"/>
                </a:solidFill>
                <a:latin typeface="Arial" panose="020B0604020202020204"/>
                <a:ea typeface="Arial" panose="020B0604020202020204"/>
                <a:cs typeface="Arial" panose="020B0604020202020204"/>
                <a:sym typeface="Arial" panose="020B0604020202020204"/>
              </a:rPr>
              <a:t>Linear</a:t>
            </a:r>
            <a:r>
              <a:rPr lang="en-GB" b="0" i="0">
                <a:solidFill>
                  <a:srgbClr val="212529"/>
                </a:solidFill>
                <a:latin typeface="Arial" panose="020B0604020202020204"/>
                <a:ea typeface="Arial" panose="020B0604020202020204"/>
                <a:cs typeface="Arial" panose="020B0604020202020204"/>
                <a:sym typeface="Arial" panose="020B0604020202020204"/>
              </a:rPr>
              <a:t>. The running time of the loop is directly proportional to N. When N doubles, so does the running time.</a:t>
            </a:r>
            <a:endParaRPr lang="en-GB" b="0" i="0">
              <a:solidFill>
                <a:srgbClr val="212529"/>
              </a:solidFill>
              <a:latin typeface="Arial" panose="020B0604020202020204"/>
              <a:ea typeface="Arial" panose="020B0604020202020204"/>
              <a:cs typeface="Arial" panose="020B0604020202020204"/>
              <a:sym typeface="Arial" panose="020B0604020202020204"/>
            </a:endParaRPr>
          </a:p>
          <a:p>
            <a:pPr marL="177800" lvl="0" indent="-63500" algn="l" rtl="0">
              <a:lnSpc>
                <a:spcPct val="90000"/>
              </a:lnSpc>
              <a:spcBef>
                <a:spcPts val="800"/>
              </a:spcBef>
              <a:spcAft>
                <a:spcPts val="1200"/>
              </a:spcAft>
              <a:buClr>
                <a:schemeClr val="dk1"/>
              </a:buClr>
              <a:buSzPct val="117000"/>
              <a:buNone/>
            </a:p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311" name="Shape 311"/>
        <p:cNvGrpSpPr/>
        <p:nvPr/>
      </p:nvGrpSpPr>
      <p:grpSpPr>
        <a:xfrm>
          <a:off x="0" y="0"/>
          <a:ext cx="0" cy="0"/>
          <a:chOff x="0" y="0"/>
          <a:chExt cx="0" cy="0"/>
        </a:xfrm>
      </p:grpSpPr>
      <p:sp>
        <p:nvSpPr>
          <p:cNvPr id="312" name="Google Shape;312;p52"/>
          <p:cNvSpPr txBox="1"/>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3300"/>
              <a:buFont typeface="Calibri" panose="020F0502020204030204"/>
              <a:buNone/>
            </a:pPr>
            <a:r>
              <a:rPr lang="en-GB"/>
              <a:t>Examples</a:t>
            </a:r>
            <a:endParaRPr lang="en-GB"/>
          </a:p>
        </p:txBody>
      </p:sp>
      <p:sp>
        <p:nvSpPr>
          <p:cNvPr id="313" name="Google Shape;313;p52"/>
          <p:cNvSpPr txBox="1"/>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rgbClr val="FF0000"/>
              </a:buClr>
              <a:buSzPts val="2100"/>
              <a:buNone/>
            </a:pPr>
            <a:r>
              <a:rPr lang="en-GB">
                <a:solidFill>
                  <a:srgbClr val="FF0000"/>
                </a:solidFill>
              </a:rPr>
              <a:t>for(i=0; i &lt; N; i++) </a:t>
            </a:r>
            <a:endParaRPr lang="en-GB">
              <a:solidFill>
                <a:srgbClr val="FF0000"/>
              </a:solidFill>
            </a:endParaRPr>
          </a:p>
          <a:p>
            <a:pPr marL="0" lvl="0" indent="0" algn="l" rtl="0">
              <a:lnSpc>
                <a:spcPct val="90000"/>
              </a:lnSpc>
              <a:spcBef>
                <a:spcPts val="800"/>
              </a:spcBef>
              <a:spcAft>
                <a:spcPts val="0"/>
              </a:spcAft>
              <a:buClr>
                <a:srgbClr val="FF0000"/>
              </a:buClr>
              <a:buSzPts val="2100"/>
              <a:buNone/>
            </a:pPr>
            <a:r>
              <a:rPr lang="en-GB">
                <a:solidFill>
                  <a:srgbClr val="FF0000"/>
                </a:solidFill>
              </a:rPr>
              <a:t>{</a:t>
            </a:r>
            <a:endParaRPr lang="en-GB">
              <a:solidFill>
                <a:srgbClr val="FF0000"/>
              </a:solidFill>
            </a:endParaRPr>
          </a:p>
          <a:p>
            <a:pPr marL="0" lvl="0" indent="0" algn="l" rtl="0">
              <a:lnSpc>
                <a:spcPct val="90000"/>
              </a:lnSpc>
              <a:spcBef>
                <a:spcPts val="800"/>
              </a:spcBef>
              <a:spcAft>
                <a:spcPts val="0"/>
              </a:spcAft>
              <a:buClr>
                <a:srgbClr val="FF0000"/>
              </a:buClr>
              <a:buSzPts val="2100"/>
              <a:buNone/>
            </a:pPr>
            <a:r>
              <a:rPr lang="en-GB">
                <a:solidFill>
                  <a:srgbClr val="FF0000"/>
                </a:solidFill>
              </a:rPr>
              <a:t>    for(j=0; j &lt; N;j++)</a:t>
            </a:r>
            <a:endParaRPr lang="en-GB">
              <a:solidFill>
                <a:srgbClr val="FF0000"/>
              </a:solidFill>
            </a:endParaRPr>
          </a:p>
          <a:p>
            <a:pPr marL="0" lvl="0" indent="0" algn="l" rtl="0">
              <a:lnSpc>
                <a:spcPct val="90000"/>
              </a:lnSpc>
              <a:spcBef>
                <a:spcPts val="800"/>
              </a:spcBef>
              <a:spcAft>
                <a:spcPts val="0"/>
              </a:spcAft>
              <a:buClr>
                <a:srgbClr val="FF0000"/>
              </a:buClr>
              <a:buSzPts val="2100"/>
              <a:buNone/>
            </a:pPr>
            <a:r>
              <a:rPr lang="en-GB">
                <a:solidFill>
                  <a:srgbClr val="FF0000"/>
                </a:solidFill>
              </a:rPr>
              <a:t>    { </a:t>
            </a:r>
            <a:endParaRPr lang="en-GB">
              <a:solidFill>
                <a:srgbClr val="FF0000"/>
              </a:solidFill>
            </a:endParaRPr>
          </a:p>
          <a:p>
            <a:pPr marL="0" lvl="0" indent="0" algn="l" rtl="0">
              <a:lnSpc>
                <a:spcPct val="90000"/>
              </a:lnSpc>
              <a:spcBef>
                <a:spcPts val="800"/>
              </a:spcBef>
              <a:spcAft>
                <a:spcPts val="0"/>
              </a:spcAft>
              <a:buClr>
                <a:srgbClr val="FF0000"/>
              </a:buClr>
              <a:buSzPts val="2100"/>
              <a:buNone/>
            </a:pPr>
            <a:r>
              <a:rPr lang="en-GB">
                <a:solidFill>
                  <a:srgbClr val="FF0000"/>
                </a:solidFill>
              </a:rPr>
              <a:t>    statement;</a:t>
            </a:r>
            <a:endParaRPr lang="en-GB">
              <a:solidFill>
                <a:srgbClr val="FF0000"/>
              </a:solidFill>
            </a:endParaRPr>
          </a:p>
          <a:p>
            <a:pPr marL="0" lvl="0" indent="0" algn="l" rtl="0">
              <a:lnSpc>
                <a:spcPct val="90000"/>
              </a:lnSpc>
              <a:spcBef>
                <a:spcPts val="800"/>
              </a:spcBef>
              <a:spcAft>
                <a:spcPts val="0"/>
              </a:spcAft>
              <a:buClr>
                <a:srgbClr val="FF0000"/>
              </a:buClr>
              <a:buSzPts val="2100"/>
              <a:buNone/>
            </a:pPr>
            <a:r>
              <a:rPr lang="en-GB">
                <a:solidFill>
                  <a:srgbClr val="FF0000"/>
                </a:solidFill>
              </a:rPr>
              <a:t>    }</a:t>
            </a:r>
            <a:endParaRPr lang="en-GB">
              <a:solidFill>
                <a:srgbClr val="FF0000"/>
              </a:solidFill>
            </a:endParaRPr>
          </a:p>
          <a:p>
            <a:pPr marL="0" lvl="0" indent="0" algn="l" rtl="0">
              <a:lnSpc>
                <a:spcPct val="90000"/>
              </a:lnSpc>
              <a:spcBef>
                <a:spcPts val="800"/>
              </a:spcBef>
              <a:spcAft>
                <a:spcPts val="0"/>
              </a:spcAft>
              <a:buClr>
                <a:srgbClr val="FF0000"/>
              </a:buClr>
              <a:buSzPts val="2100"/>
              <a:buNone/>
            </a:pPr>
            <a:r>
              <a:rPr lang="en-GB">
                <a:solidFill>
                  <a:srgbClr val="FF0000"/>
                </a:solidFill>
              </a:rPr>
              <a:t>}</a:t>
            </a:r>
            <a:endParaRPr lang="en-GB">
              <a:solidFill>
                <a:srgbClr val="FF0000"/>
              </a:solidFill>
            </a:endParaRPr>
          </a:p>
          <a:p>
            <a:pPr marL="0" lvl="0" indent="0" algn="l" rtl="0">
              <a:lnSpc>
                <a:spcPct val="90000"/>
              </a:lnSpc>
              <a:spcBef>
                <a:spcPts val="800"/>
              </a:spcBef>
              <a:spcAft>
                <a:spcPts val="1200"/>
              </a:spcAft>
              <a:buClr>
                <a:srgbClr val="212529"/>
              </a:buClr>
              <a:buSzPts val="2100"/>
              <a:buNone/>
            </a:pPr>
            <a:r>
              <a:rPr lang="en-GB" b="0" i="0">
                <a:solidFill>
                  <a:srgbClr val="212529"/>
                </a:solidFill>
                <a:latin typeface="Arial" panose="020B0604020202020204"/>
                <a:ea typeface="Arial" panose="020B0604020202020204"/>
                <a:cs typeface="Arial" panose="020B0604020202020204"/>
                <a:sym typeface="Arial" panose="020B0604020202020204"/>
              </a:rPr>
              <a:t>This time, the time complexity for the above code will be </a:t>
            </a:r>
            <a:r>
              <a:rPr lang="en-GB" b="1" i="0">
                <a:solidFill>
                  <a:srgbClr val="212529"/>
                </a:solidFill>
                <a:latin typeface="Arial" panose="020B0604020202020204"/>
                <a:ea typeface="Arial" panose="020B0604020202020204"/>
                <a:cs typeface="Arial" panose="020B0604020202020204"/>
                <a:sym typeface="Arial" panose="020B0604020202020204"/>
              </a:rPr>
              <a:t>Quadratic</a:t>
            </a:r>
            <a:r>
              <a:rPr lang="en-GB" b="0" i="0">
                <a:solidFill>
                  <a:srgbClr val="212529"/>
                </a:solidFill>
                <a:latin typeface="Arial" panose="020B0604020202020204"/>
                <a:ea typeface="Arial" panose="020B0604020202020204"/>
                <a:cs typeface="Arial" panose="020B0604020202020204"/>
                <a:sym typeface="Arial" panose="020B0604020202020204"/>
              </a:rPr>
              <a:t>. The running time of the two loops is proportional to the square of N. When N doubles, the running time increases by N * N.</a:t>
            </a:r>
            <a:endParaRPr>
              <a:solidFill>
                <a:srgbClr val="FF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317" name="Shape 317"/>
        <p:cNvGrpSpPr/>
        <p:nvPr/>
      </p:nvGrpSpPr>
      <p:grpSpPr>
        <a:xfrm>
          <a:off x="0" y="0"/>
          <a:ext cx="0" cy="0"/>
          <a:chOff x="0" y="0"/>
          <a:chExt cx="0" cy="0"/>
        </a:xfrm>
      </p:grpSpPr>
      <p:sp>
        <p:nvSpPr>
          <p:cNvPr id="318" name="Google Shape;318;p53"/>
          <p:cNvSpPr txBox="1"/>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3300"/>
              <a:buFont typeface="Calibri" panose="020F0502020204030204"/>
              <a:buNone/>
            </a:pPr>
            <a:r>
              <a:rPr lang="en-GB"/>
              <a:t>Examples</a:t>
            </a:r>
            <a:endParaRPr lang="en-GB"/>
          </a:p>
        </p:txBody>
      </p:sp>
      <p:sp>
        <p:nvSpPr>
          <p:cNvPr id="319" name="Google Shape;319;p53"/>
          <p:cNvSpPr txBox="1"/>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fontScale="85000" lnSpcReduction="20000"/>
          </a:bodyPr>
          <a:lstStyle/>
          <a:p>
            <a:pPr marL="0" lvl="0" indent="0" algn="l" rtl="0">
              <a:lnSpc>
                <a:spcPct val="90000"/>
              </a:lnSpc>
              <a:spcBef>
                <a:spcPts val="0"/>
              </a:spcBef>
              <a:spcAft>
                <a:spcPts val="0"/>
              </a:spcAft>
              <a:buClr>
                <a:srgbClr val="FF0000"/>
              </a:buClr>
              <a:buSzPct val="100000"/>
              <a:buNone/>
            </a:pPr>
            <a:r>
              <a:rPr lang="en-GB" sz="1400">
                <a:solidFill>
                  <a:srgbClr val="FF0000"/>
                </a:solidFill>
              </a:rPr>
              <a:t>while(low &lt;= high) </a:t>
            </a:r>
            <a:endParaRPr lang="en-GB" sz="1400">
              <a:solidFill>
                <a:srgbClr val="FF0000"/>
              </a:solidFill>
            </a:endParaRPr>
          </a:p>
          <a:p>
            <a:pPr marL="0" lvl="0" indent="0" algn="l" rtl="0">
              <a:lnSpc>
                <a:spcPct val="90000"/>
              </a:lnSpc>
              <a:spcBef>
                <a:spcPts val="800"/>
              </a:spcBef>
              <a:spcAft>
                <a:spcPts val="0"/>
              </a:spcAft>
              <a:buClr>
                <a:srgbClr val="FF0000"/>
              </a:buClr>
              <a:buSzPct val="100000"/>
              <a:buNone/>
            </a:pPr>
            <a:r>
              <a:rPr lang="en-GB" sz="1400">
                <a:solidFill>
                  <a:srgbClr val="FF0000"/>
                </a:solidFill>
              </a:rPr>
              <a:t>{</a:t>
            </a:r>
            <a:endParaRPr lang="en-GB" sz="1400">
              <a:solidFill>
                <a:srgbClr val="FF0000"/>
              </a:solidFill>
            </a:endParaRPr>
          </a:p>
          <a:p>
            <a:pPr marL="0" lvl="0" indent="0" algn="l" rtl="0">
              <a:lnSpc>
                <a:spcPct val="90000"/>
              </a:lnSpc>
              <a:spcBef>
                <a:spcPts val="800"/>
              </a:spcBef>
              <a:spcAft>
                <a:spcPts val="0"/>
              </a:spcAft>
              <a:buClr>
                <a:srgbClr val="FF0000"/>
              </a:buClr>
              <a:buSzPct val="100000"/>
              <a:buNone/>
            </a:pPr>
            <a:r>
              <a:rPr lang="en-GB" sz="1400">
                <a:solidFill>
                  <a:srgbClr val="FF0000"/>
                </a:solidFill>
              </a:rPr>
              <a:t>    mid = (low + high) / 2;</a:t>
            </a:r>
            <a:endParaRPr lang="en-GB" sz="1400">
              <a:solidFill>
                <a:srgbClr val="FF0000"/>
              </a:solidFill>
            </a:endParaRPr>
          </a:p>
          <a:p>
            <a:pPr marL="0" lvl="0" indent="0" algn="l" rtl="0">
              <a:lnSpc>
                <a:spcPct val="90000"/>
              </a:lnSpc>
              <a:spcBef>
                <a:spcPts val="800"/>
              </a:spcBef>
              <a:spcAft>
                <a:spcPts val="0"/>
              </a:spcAft>
              <a:buClr>
                <a:srgbClr val="FF0000"/>
              </a:buClr>
              <a:buSzPct val="100000"/>
              <a:buNone/>
            </a:pPr>
            <a:r>
              <a:rPr lang="en-GB" sz="1400">
                <a:solidFill>
                  <a:srgbClr val="FF0000"/>
                </a:solidFill>
              </a:rPr>
              <a:t>    if (target &lt; list[mid])</a:t>
            </a:r>
            <a:endParaRPr lang="en-GB" sz="1400">
              <a:solidFill>
                <a:srgbClr val="FF0000"/>
              </a:solidFill>
            </a:endParaRPr>
          </a:p>
          <a:p>
            <a:pPr marL="0" lvl="0" indent="0" algn="l" rtl="0">
              <a:lnSpc>
                <a:spcPct val="90000"/>
              </a:lnSpc>
              <a:spcBef>
                <a:spcPts val="800"/>
              </a:spcBef>
              <a:spcAft>
                <a:spcPts val="0"/>
              </a:spcAft>
              <a:buClr>
                <a:srgbClr val="FF0000"/>
              </a:buClr>
              <a:buSzPct val="100000"/>
              <a:buNone/>
            </a:pPr>
            <a:r>
              <a:rPr lang="en-GB" sz="1400">
                <a:solidFill>
                  <a:srgbClr val="FF0000"/>
                </a:solidFill>
              </a:rPr>
              <a:t>        high = mid - 1;</a:t>
            </a:r>
            <a:endParaRPr lang="en-GB" sz="1400">
              <a:solidFill>
                <a:srgbClr val="FF0000"/>
              </a:solidFill>
            </a:endParaRPr>
          </a:p>
          <a:p>
            <a:pPr marL="0" lvl="0" indent="0" algn="l" rtl="0">
              <a:lnSpc>
                <a:spcPct val="90000"/>
              </a:lnSpc>
              <a:spcBef>
                <a:spcPts val="800"/>
              </a:spcBef>
              <a:spcAft>
                <a:spcPts val="0"/>
              </a:spcAft>
              <a:buClr>
                <a:srgbClr val="FF0000"/>
              </a:buClr>
              <a:buSzPct val="100000"/>
              <a:buNone/>
            </a:pPr>
            <a:r>
              <a:rPr lang="en-GB" sz="1400">
                <a:solidFill>
                  <a:srgbClr val="FF0000"/>
                </a:solidFill>
              </a:rPr>
              <a:t>    else if (target &gt; list[mid])</a:t>
            </a:r>
            <a:endParaRPr lang="en-GB" sz="1400">
              <a:solidFill>
                <a:srgbClr val="FF0000"/>
              </a:solidFill>
            </a:endParaRPr>
          </a:p>
          <a:p>
            <a:pPr marL="0" lvl="0" indent="0" algn="l" rtl="0">
              <a:lnSpc>
                <a:spcPct val="90000"/>
              </a:lnSpc>
              <a:spcBef>
                <a:spcPts val="800"/>
              </a:spcBef>
              <a:spcAft>
                <a:spcPts val="0"/>
              </a:spcAft>
              <a:buClr>
                <a:srgbClr val="FF0000"/>
              </a:buClr>
              <a:buSzPct val="100000"/>
              <a:buNone/>
            </a:pPr>
            <a:r>
              <a:rPr lang="en-GB" sz="1400">
                <a:solidFill>
                  <a:srgbClr val="FF0000"/>
                </a:solidFill>
              </a:rPr>
              <a:t>        low = mid + 1;</a:t>
            </a:r>
            <a:endParaRPr lang="en-GB" sz="1400">
              <a:solidFill>
                <a:srgbClr val="FF0000"/>
              </a:solidFill>
            </a:endParaRPr>
          </a:p>
          <a:p>
            <a:pPr marL="0" lvl="0" indent="0" algn="l" rtl="0">
              <a:lnSpc>
                <a:spcPct val="90000"/>
              </a:lnSpc>
              <a:spcBef>
                <a:spcPts val="800"/>
              </a:spcBef>
              <a:spcAft>
                <a:spcPts val="0"/>
              </a:spcAft>
              <a:buClr>
                <a:srgbClr val="FF0000"/>
              </a:buClr>
              <a:buSzPct val="100000"/>
              <a:buNone/>
            </a:pPr>
            <a:r>
              <a:rPr lang="en-GB" sz="1400">
                <a:solidFill>
                  <a:srgbClr val="FF0000"/>
                </a:solidFill>
              </a:rPr>
              <a:t>    else break;</a:t>
            </a:r>
            <a:endParaRPr lang="en-GB" sz="1400">
              <a:solidFill>
                <a:srgbClr val="FF0000"/>
              </a:solidFill>
            </a:endParaRPr>
          </a:p>
          <a:p>
            <a:pPr marL="0" lvl="0" indent="0" algn="l" rtl="0">
              <a:lnSpc>
                <a:spcPct val="90000"/>
              </a:lnSpc>
              <a:spcBef>
                <a:spcPts val="800"/>
              </a:spcBef>
              <a:spcAft>
                <a:spcPts val="0"/>
              </a:spcAft>
              <a:buClr>
                <a:srgbClr val="FF0000"/>
              </a:buClr>
              <a:buSzPct val="100000"/>
              <a:buNone/>
            </a:pPr>
            <a:r>
              <a:rPr lang="en-GB" sz="1400">
                <a:solidFill>
                  <a:srgbClr val="FF0000"/>
                </a:solidFill>
              </a:rPr>
              <a:t>}</a:t>
            </a:r>
            <a:endParaRPr lang="en-GB" sz="1400">
              <a:solidFill>
                <a:srgbClr val="FF0000"/>
              </a:solidFill>
            </a:endParaRPr>
          </a:p>
          <a:p>
            <a:pPr marL="0" lvl="0" indent="0" algn="l" rtl="0">
              <a:lnSpc>
                <a:spcPct val="90000"/>
              </a:lnSpc>
              <a:spcBef>
                <a:spcPts val="800"/>
              </a:spcBef>
              <a:spcAft>
                <a:spcPts val="1200"/>
              </a:spcAft>
              <a:buClr>
                <a:srgbClr val="212529"/>
              </a:buClr>
              <a:buSzPct val="100000"/>
              <a:buNone/>
            </a:pPr>
            <a:r>
              <a:rPr lang="en-GB" sz="2000" b="0" i="0">
                <a:solidFill>
                  <a:srgbClr val="212529"/>
                </a:solidFill>
                <a:latin typeface="Arial" panose="020B0604020202020204"/>
                <a:ea typeface="Arial" panose="020B0604020202020204"/>
                <a:cs typeface="Arial" panose="020B0604020202020204"/>
                <a:sym typeface="Arial" panose="020B0604020202020204"/>
              </a:rPr>
              <a:t>This is an algorithm to break a set of numbers into halves, to search a particular field(we will study this in detail later). Now, this algorithm will have a </a:t>
            </a:r>
            <a:r>
              <a:rPr lang="en-GB" sz="2000" b="1" i="0">
                <a:solidFill>
                  <a:srgbClr val="212529"/>
                </a:solidFill>
                <a:latin typeface="Arial" panose="020B0604020202020204"/>
                <a:ea typeface="Arial" panose="020B0604020202020204"/>
                <a:cs typeface="Arial" panose="020B0604020202020204"/>
                <a:sym typeface="Arial" panose="020B0604020202020204"/>
              </a:rPr>
              <a:t>Logarithmic</a:t>
            </a:r>
            <a:r>
              <a:rPr lang="en-GB" sz="2000" b="0" i="0">
                <a:solidFill>
                  <a:srgbClr val="212529"/>
                </a:solidFill>
                <a:latin typeface="Arial" panose="020B0604020202020204"/>
                <a:ea typeface="Arial" panose="020B0604020202020204"/>
                <a:cs typeface="Arial" panose="020B0604020202020204"/>
                <a:sym typeface="Arial" panose="020B0604020202020204"/>
              </a:rPr>
              <a:t> Time Complexity. The running time of the algorithm is proportional to the number of times N can be divided by 2(N is high-low here). This is because the algorithm divides the working area in half with each iteration.</a:t>
            </a:r>
            <a:endParaRPr sz="2900">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323" name="Shape 323"/>
        <p:cNvGrpSpPr/>
        <p:nvPr/>
      </p:nvGrpSpPr>
      <p:grpSpPr>
        <a:xfrm>
          <a:off x="0" y="0"/>
          <a:ext cx="0" cy="0"/>
          <a:chOff x="0" y="0"/>
          <a:chExt cx="0" cy="0"/>
        </a:xfrm>
      </p:grpSpPr>
      <p:sp>
        <p:nvSpPr>
          <p:cNvPr id="324" name="Google Shape;324;p54"/>
          <p:cNvSpPr txBox="1"/>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3300"/>
              <a:buFont typeface="Calibri" panose="020F0502020204030204"/>
              <a:buNone/>
            </a:pPr>
            <a:r>
              <a:rPr lang="en-GB"/>
              <a:t>Examples</a:t>
            </a:r>
            <a:endParaRPr lang="en-GB"/>
          </a:p>
        </p:txBody>
      </p:sp>
      <p:sp>
        <p:nvSpPr>
          <p:cNvPr id="325" name="Google Shape;325;p54"/>
          <p:cNvSpPr txBox="1"/>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lnSpcReduction="10000"/>
          </a:bodyPr>
          <a:lstStyle/>
          <a:p>
            <a:pPr marL="0" lvl="0" indent="0" algn="l" rtl="0">
              <a:lnSpc>
                <a:spcPct val="90000"/>
              </a:lnSpc>
              <a:spcBef>
                <a:spcPts val="0"/>
              </a:spcBef>
              <a:spcAft>
                <a:spcPts val="0"/>
              </a:spcAft>
              <a:buClr>
                <a:srgbClr val="FF0000"/>
              </a:buClr>
              <a:buSzPts val="1400"/>
              <a:buNone/>
            </a:pPr>
            <a:r>
              <a:rPr lang="en-GB" sz="1400">
                <a:solidFill>
                  <a:srgbClr val="FF0000"/>
                </a:solidFill>
              </a:rPr>
              <a:t>void quicksort(int list[], int left, int right)</a:t>
            </a:r>
            <a:endParaRPr lang="en-GB" sz="1400">
              <a:solidFill>
                <a:srgbClr val="FF0000"/>
              </a:solidFill>
            </a:endParaRPr>
          </a:p>
          <a:p>
            <a:pPr marL="0" lvl="0" indent="0" algn="l" rtl="0">
              <a:lnSpc>
                <a:spcPct val="90000"/>
              </a:lnSpc>
              <a:spcBef>
                <a:spcPts val="800"/>
              </a:spcBef>
              <a:spcAft>
                <a:spcPts val="0"/>
              </a:spcAft>
              <a:buClr>
                <a:srgbClr val="FF0000"/>
              </a:buClr>
              <a:buSzPts val="1400"/>
              <a:buNone/>
            </a:pPr>
            <a:r>
              <a:rPr lang="en-GB" sz="1400">
                <a:solidFill>
                  <a:srgbClr val="FF0000"/>
                </a:solidFill>
              </a:rPr>
              <a:t>{</a:t>
            </a:r>
            <a:endParaRPr lang="en-GB" sz="1400">
              <a:solidFill>
                <a:srgbClr val="FF0000"/>
              </a:solidFill>
            </a:endParaRPr>
          </a:p>
          <a:p>
            <a:pPr marL="0" lvl="0" indent="0" algn="l" rtl="0">
              <a:lnSpc>
                <a:spcPct val="90000"/>
              </a:lnSpc>
              <a:spcBef>
                <a:spcPts val="800"/>
              </a:spcBef>
              <a:spcAft>
                <a:spcPts val="0"/>
              </a:spcAft>
              <a:buClr>
                <a:srgbClr val="FF0000"/>
              </a:buClr>
              <a:buSzPts val="1400"/>
              <a:buNone/>
            </a:pPr>
            <a:r>
              <a:rPr lang="en-GB" sz="1400">
                <a:solidFill>
                  <a:srgbClr val="FF0000"/>
                </a:solidFill>
              </a:rPr>
              <a:t>    int pivot = partition(list, left, right);</a:t>
            </a:r>
            <a:endParaRPr lang="en-GB" sz="1400">
              <a:solidFill>
                <a:srgbClr val="FF0000"/>
              </a:solidFill>
            </a:endParaRPr>
          </a:p>
          <a:p>
            <a:pPr marL="0" lvl="0" indent="0" algn="l" rtl="0">
              <a:lnSpc>
                <a:spcPct val="90000"/>
              </a:lnSpc>
              <a:spcBef>
                <a:spcPts val="800"/>
              </a:spcBef>
              <a:spcAft>
                <a:spcPts val="0"/>
              </a:spcAft>
              <a:buClr>
                <a:srgbClr val="FF0000"/>
              </a:buClr>
              <a:buSzPts val="1400"/>
              <a:buNone/>
            </a:pPr>
            <a:r>
              <a:rPr lang="en-GB" sz="1400">
                <a:solidFill>
                  <a:srgbClr val="FF0000"/>
                </a:solidFill>
              </a:rPr>
              <a:t>    quicksort(list, left, pivot - 1);</a:t>
            </a:r>
            <a:endParaRPr lang="en-GB" sz="1400">
              <a:solidFill>
                <a:srgbClr val="FF0000"/>
              </a:solidFill>
            </a:endParaRPr>
          </a:p>
          <a:p>
            <a:pPr marL="0" lvl="0" indent="0" algn="l" rtl="0">
              <a:lnSpc>
                <a:spcPct val="90000"/>
              </a:lnSpc>
              <a:spcBef>
                <a:spcPts val="800"/>
              </a:spcBef>
              <a:spcAft>
                <a:spcPts val="0"/>
              </a:spcAft>
              <a:buClr>
                <a:srgbClr val="FF0000"/>
              </a:buClr>
              <a:buSzPts val="1400"/>
              <a:buNone/>
            </a:pPr>
            <a:r>
              <a:rPr lang="en-GB" sz="1400">
                <a:solidFill>
                  <a:srgbClr val="FF0000"/>
                </a:solidFill>
              </a:rPr>
              <a:t>    quicksort(list, pivot + 1, right);</a:t>
            </a:r>
            <a:endParaRPr lang="en-GB" sz="1400">
              <a:solidFill>
                <a:srgbClr val="FF0000"/>
              </a:solidFill>
            </a:endParaRPr>
          </a:p>
          <a:p>
            <a:pPr marL="0" lvl="0" indent="0" algn="l" rtl="0">
              <a:lnSpc>
                <a:spcPct val="90000"/>
              </a:lnSpc>
              <a:spcBef>
                <a:spcPts val="800"/>
              </a:spcBef>
              <a:spcAft>
                <a:spcPts val="0"/>
              </a:spcAft>
              <a:buClr>
                <a:srgbClr val="FF0000"/>
              </a:buClr>
              <a:buSzPts val="1400"/>
              <a:buNone/>
            </a:pPr>
            <a:r>
              <a:rPr lang="en-GB" sz="1400">
                <a:solidFill>
                  <a:srgbClr val="FF0000"/>
                </a:solidFill>
              </a:rPr>
              <a:t>}</a:t>
            </a:r>
            <a:endParaRPr lang="en-GB" sz="1400">
              <a:solidFill>
                <a:srgbClr val="FF0000"/>
              </a:solidFill>
            </a:endParaRPr>
          </a:p>
          <a:p>
            <a:pPr marL="0" lvl="0" indent="0" algn="l" rtl="0">
              <a:lnSpc>
                <a:spcPct val="90000"/>
              </a:lnSpc>
              <a:spcBef>
                <a:spcPts val="800"/>
              </a:spcBef>
              <a:spcAft>
                <a:spcPts val="0"/>
              </a:spcAft>
              <a:buClr>
                <a:schemeClr val="dk1"/>
              </a:buClr>
              <a:buSzPts val="1400"/>
              <a:buNone/>
            </a:pPr>
            <a:endParaRPr sz="1400">
              <a:solidFill>
                <a:srgbClr val="FF0000"/>
              </a:solidFill>
            </a:endParaRPr>
          </a:p>
          <a:p>
            <a:pPr marL="0" lvl="0" indent="0" algn="l" rtl="0">
              <a:lnSpc>
                <a:spcPct val="90000"/>
              </a:lnSpc>
              <a:spcBef>
                <a:spcPts val="800"/>
              </a:spcBef>
              <a:spcAft>
                <a:spcPts val="1200"/>
              </a:spcAft>
              <a:buClr>
                <a:srgbClr val="212529"/>
              </a:buClr>
              <a:buSzPts val="2100"/>
              <a:buNone/>
            </a:pPr>
            <a:r>
              <a:rPr lang="en-GB">
                <a:solidFill>
                  <a:srgbClr val="212529"/>
                </a:solidFill>
                <a:latin typeface="Arial" panose="020B0604020202020204"/>
                <a:ea typeface="Arial" panose="020B0604020202020204"/>
                <a:cs typeface="Arial" panose="020B0604020202020204"/>
                <a:sym typeface="Arial" panose="020B0604020202020204"/>
              </a:rPr>
              <a:t>I</a:t>
            </a:r>
            <a:r>
              <a:rPr lang="en-GB" b="0" i="0">
                <a:solidFill>
                  <a:srgbClr val="212529"/>
                </a:solidFill>
                <a:latin typeface="Arial" panose="020B0604020202020204"/>
                <a:ea typeface="Arial" panose="020B0604020202020204"/>
                <a:cs typeface="Arial" panose="020B0604020202020204"/>
                <a:sym typeface="Arial" panose="020B0604020202020204"/>
              </a:rPr>
              <a:t>n Quick Sort, we divide the list into halves every time, but we repeat the iteration N times(where N is the size of list). Hence time complexity will be </a:t>
            </a:r>
            <a:r>
              <a:rPr lang="en-GB" b="1" i="0">
                <a:solidFill>
                  <a:srgbClr val="212529"/>
                </a:solidFill>
                <a:latin typeface="Arial" panose="020B0604020202020204"/>
                <a:ea typeface="Arial" panose="020B0604020202020204"/>
                <a:cs typeface="Arial" panose="020B0604020202020204"/>
                <a:sym typeface="Arial" panose="020B0604020202020204"/>
              </a:rPr>
              <a:t>N*log( N )</a:t>
            </a:r>
            <a:r>
              <a:rPr lang="en-GB" b="0" i="0">
                <a:solidFill>
                  <a:srgbClr val="212529"/>
                </a:solidFill>
                <a:latin typeface="Arial" panose="020B0604020202020204"/>
                <a:ea typeface="Arial" panose="020B0604020202020204"/>
                <a:cs typeface="Arial" panose="020B0604020202020204"/>
                <a:sym typeface="Arial" panose="020B0604020202020204"/>
              </a:rPr>
              <a:t>. The running time consists of N loops (iterative or recursive) that are logarithmic, thus the algorithm is a combination of linear and logarithmic.</a:t>
            </a:r>
            <a:endParaRPr sz="3000">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329" name="Shape 329"/>
        <p:cNvGrpSpPr/>
        <p:nvPr/>
      </p:nvGrpSpPr>
      <p:grpSpPr>
        <a:xfrm>
          <a:off x="0" y="0"/>
          <a:ext cx="0" cy="0"/>
          <a:chOff x="0" y="0"/>
          <a:chExt cx="0" cy="0"/>
        </a:xfrm>
      </p:grpSpPr>
      <p:sp>
        <p:nvSpPr>
          <p:cNvPr id="331" name="Google Shape;331;p55"/>
          <p:cNvSpPr txBox="1"/>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Clr>
                <a:srgbClr val="212529"/>
              </a:buClr>
              <a:buSzPts val="2100"/>
              <a:buChar char="●"/>
            </a:pPr>
            <a:r>
              <a:rPr lang="en-GB" b="0" i="0">
                <a:solidFill>
                  <a:srgbClr val="212529"/>
                </a:solidFill>
                <a:latin typeface="Arial" panose="020B0604020202020204"/>
                <a:ea typeface="Arial" panose="020B0604020202020204"/>
                <a:cs typeface="Arial" panose="020B0604020202020204"/>
                <a:sym typeface="Arial" panose="020B0604020202020204"/>
              </a:rPr>
              <a:t>In general,</a:t>
            </a:r>
            <a:endParaRPr lang="en-GB" b="0" i="0">
              <a:solidFill>
                <a:srgbClr val="212529"/>
              </a:solidFill>
              <a:latin typeface="Arial" panose="020B0604020202020204"/>
              <a:ea typeface="Arial" panose="020B0604020202020204"/>
              <a:cs typeface="Arial" panose="020B0604020202020204"/>
              <a:sym typeface="Arial" panose="020B0604020202020204"/>
            </a:endParaRPr>
          </a:p>
          <a:p>
            <a:pPr marL="177800" lvl="0" indent="-171450" algn="l" rtl="0">
              <a:lnSpc>
                <a:spcPct val="90000"/>
              </a:lnSpc>
              <a:spcBef>
                <a:spcPts val="800"/>
              </a:spcBef>
              <a:spcAft>
                <a:spcPts val="0"/>
              </a:spcAft>
              <a:buClr>
                <a:srgbClr val="212529"/>
              </a:buClr>
              <a:buSzPts val="2100"/>
              <a:buChar char="●"/>
            </a:pPr>
            <a:r>
              <a:rPr lang="en-GB" b="0" i="0">
                <a:solidFill>
                  <a:srgbClr val="212529"/>
                </a:solidFill>
                <a:latin typeface="Arial" panose="020B0604020202020204"/>
                <a:ea typeface="Arial" panose="020B0604020202020204"/>
                <a:cs typeface="Arial" panose="020B0604020202020204"/>
                <a:sym typeface="Arial" panose="020B0604020202020204"/>
              </a:rPr>
              <a:t> doing something with every item in </a:t>
            </a:r>
            <a:r>
              <a:rPr lang="en-GB" b="0" i="0">
                <a:solidFill>
                  <a:srgbClr val="FF0000"/>
                </a:solidFill>
                <a:latin typeface="Arial" panose="020B0604020202020204"/>
                <a:ea typeface="Arial" panose="020B0604020202020204"/>
                <a:cs typeface="Arial" panose="020B0604020202020204"/>
                <a:sym typeface="Arial" panose="020B0604020202020204"/>
              </a:rPr>
              <a:t>one dimensi</a:t>
            </a:r>
            <a:r>
              <a:rPr lang="en-GB" b="0" i="0">
                <a:solidFill>
                  <a:srgbClr val="212529"/>
                </a:solidFill>
                <a:latin typeface="Arial" panose="020B0604020202020204"/>
                <a:ea typeface="Arial" panose="020B0604020202020204"/>
                <a:cs typeface="Arial" panose="020B0604020202020204"/>
                <a:sym typeface="Arial" panose="020B0604020202020204"/>
              </a:rPr>
              <a:t>on is </a:t>
            </a:r>
            <a:r>
              <a:rPr lang="en-GB" b="0" i="0">
                <a:solidFill>
                  <a:srgbClr val="FF0000"/>
                </a:solidFill>
                <a:latin typeface="Arial" panose="020B0604020202020204"/>
                <a:ea typeface="Arial" panose="020B0604020202020204"/>
                <a:cs typeface="Arial" panose="020B0604020202020204"/>
                <a:sym typeface="Arial" panose="020B0604020202020204"/>
              </a:rPr>
              <a:t>linear,</a:t>
            </a:r>
            <a:endParaRPr lang="en-GB" b="0" i="0">
              <a:solidFill>
                <a:srgbClr val="FF0000"/>
              </a:solidFill>
              <a:latin typeface="Arial" panose="020B0604020202020204"/>
              <a:ea typeface="Arial" panose="020B0604020202020204"/>
              <a:cs typeface="Arial" panose="020B0604020202020204"/>
              <a:sym typeface="Arial" panose="020B0604020202020204"/>
            </a:endParaRPr>
          </a:p>
          <a:p>
            <a:pPr marL="177800" lvl="0" indent="-171450" algn="l" rtl="0">
              <a:lnSpc>
                <a:spcPct val="90000"/>
              </a:lnSpc>
              <a:spcBef>
                <a:spcPts val="800"/>
              </a:spcBef>
              <a:spcAft>
                <a:spcPts val="0"/>
              </a:spcAft>
              <a:buClr>
                <a:srgbClr val="212529"/>
              </a:buClr>
              <a:buSzPts val="2100"/>
              <a:buChar char="●"/>
            </a:pPr>
            <a:r>
              <a:rPr lang="en-GB" b="0" i="0">
                <a:solidFill>
                  <a:srgbClr val="212529"/>
                </a:solidFill>
                <a:latin typeface="Arial" panose="020B0604020202020204"/>
                <a:ea typeface="Arial" panose="020B0604020202020204"/>
                <a:cs typeface="Arial" panose="020B0604020202020204"/>
                <a:sym typeface="Arial" panose="020B0604020202020204"/>
              </a:rPr>
              <a:t> doing something with every item in </a:t>
            </a:r>
            <a:r>
              <a:rPr lang="en-GB" b="0" i="0">
                <a:solidFill>
                  <a:srgbClr val="FF0000"/>
                </a:solidFill>
                <a:latin typeface="Arial" panose="020B0604020202020204"/>
                <a:ea typeface="Arial" panose="020B0604020202020204"/>
                <a:cs typeface="Arial" panose="020B0604020202020204"/>
                <a:sym typeface="Arial" panose="020B0604020202020204"/>
              </a:rPr>
              <a:t>two dimens</a:t>
            </a:r>
            <a:r>
              <a:rPr lang="en-GB" b="0" i="0">
                <a:solidFill>
                  <a:srgbClr val="212529"/>
                </a:solidFill>
                <a:latin typeface="Arial" panose="020B0604020202020204"/>
                <a:ea typeface="Arial" panose="020B0604020202020204"/>
                <a:cs typeface="Arial" panose="020B0604020202020204"/>
                <a:sym typeface="Arial" panose="020B0604020202020204"/>
              </a:rPr>
              <a:t>ions is </a:t>
            </a:r>
            <a:r>
              <a:rPr lang="en-GB" b="0" i="0">
                <a:solidFill>
                  <a:srgbClr val="FF0000"/>
                </a:solidFill>
                <a:latin typeface="Arial" panose="020B0604020202020204"/>
                <a:ea typeface="Arial" panose="020B0604020202020204"/>
                <a:cs typeface="Arial" panose="020B0604020202020204"/>
                <a:sym typeface="Arial" panose="020B0604020202020204"/>
              </a:rPr>
              <a:t>quadratic</a:t>
            </a:r>
            <a:r>
              <a:rPr lang="en-GB" b="0" i="0">
                <a:solidFill>
                  <a:srgbClr val="212529"/>
                </a:solidFill>
                <a:latin typeface="Arial" panose="020B0604020202020204"/>
                <a:ea typeface="Arial" panose="020B0604020202020204"/>
                <a:cs typeface="Arial" panose="020B0604020202020204"/>
                <a:sym typeface="Arial" panose="020B0604020202020204"/>
              </a:rPr>
              <a:t>, </a:t>
            </a:r>
            <a:endParaRPr lang="en-GB" b="0" i="0">
              <a:solidFill>
                <a:srgbClr val="212529"/>
              </a:solidFill>
              <a:latin typeface="Arial" panose="020B0604020202020204"/>
              <a:ea typeface="Arial" panose="020B0604020202020204"/>
              <a:cs typeface="Arial" panose="020B0604020202020204"/>
              <a:sym typeface="Arial" panose="020B0604020202020204"/>
            </a:endParaRPr>
          </a:p>
          <a:p>
            <a:pPr marL="177800" lvl="0" indent="-171450" algn="l" rtl="0">
              <a:lnSpc>
                <a:spcPct val="90000"/>
              </a:lnSpc>
              <a:spcBef>
                <a:spcPts val="800"/>
              </a:spcBef>
              <a:spcAft>
                <a:spcPts val="1200"/>
              </a:spcAft>
              <a:buClr>
                <a:srgbClr val="212529"/>
              </a:buClr>
              <a:buSzPts val="2100"/>
              <a:buChar char="●"/>
            </a:pPr>
            <a:r>
              <a:rPr lang="en-GB" b="0" i="0">
                <a:solidFill>
                  <a:srgbClr val="212529"/>
                </a:solidFill>
                <a:latin typeface="Arial" panose="020B0604020202020204"/>
                <a:ea typeface="Arial" panose="020B0604020202020204"/>
                <a:cs typeface="Arial" panose="020B0604020202020204"/>
                <a:sym typeface="Arial" panose="020B0604020202020204"/>
              </a:rPr>
              <a:t>and dividing the working area </a:t>
            </a:r>
            <a:r>
              <a:rPr lang="en-GB" b="0" i="0">
                <a:solidFill>
                  <a:srgbClr val="FF0000"/>
                </a:solidFill>
                <a:latin typeface="Arial" panose="020B0604020202020204"/>
                <a:ea typeface="Arial" panose="020B0604020202020204"/>
                <a:cs typeface="Arial" panose="020B0604020202020204"/>
                <a:sym typeface="Arial" panose="020B0604020202020204"/>
              </a:rPr>
              <a:t>in half </a:t>
            </a:r>
            <a:r>
              <a:rPr lang="en-GB" b="0" i="0">
                <a:solidFill>
                  <a:srgbClr val="212529"/>
                </a:solidFill>
                <a:latin typeface="Arial" panose="020B0604020202020204"/>
                <a:ea typeface="Arial" panose="020B0604020202020204"/>
                <a:cs typeface="Arial" panose="020B0604020202020204"/>
                <a:sym typeface="Arial" panose="020B0604020202020204"/>
              </a:rPr>
              <a:t>is </a:t>
            </a:r>
            <a:r>
              <a:rPr lang="en-GB" b="0" i="0">
                <a:solidFill>
                  <a:srgbClr val="FF0000"/>
                </a:solidFill>
                <a:latin typeface="Arial" panose="020B0604020202020204"/>
                <a:ea typeface="Arial" panose="020B0604020202020204"/>
                <a:cs typeface="Arial" panose="020B0604020202020204"/>
                <a:sym typeface="Arial" panose="020B0604020202020204"/>
              </a:rPr>
              <a:t>logarithmic.</a:t>
            </a:r>
            <a:endParaRPr>
              <a:solidFill>
                <a:srgbClr val="FF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335" name="Shape 335"/>
        <p:cNvGrpSpPr/>
        <p:nvPr/>
      </p:nvGrpSpPr>
      <p:grpSpPr>
        <a:xfrm>
          <a:off x="0" y="0"/>
          <a:ext cx="0" cy="0"/>
          <a:chOff x="0" y="0"/>
          <a:chExt cx="0" cy="0"/>
        </a:xfrm>
      </p:grpSpPr>
      <p:sp>
        <p:nvSpPr>
          <p:cNvPr id="336" name="Google Shape;336;p56"/>
          <p:cNvSpPr txBox="1"/>
          <p:nvPr>
            <p:ph type="title"/>
          </p:nvPr>
        </p:nvSpPr>
        <p:spPr>
          <a:xfrm>
            <a:off x="233775" y="333769"/>
            <a:ext cx="6390600" cy="4296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100000"/>
              <a:buFont typeface="Calibri" panose="020F0502020204030204"/>
              <a:buNone/>
            </a:pPr>
            <a:r>
              <a:rPr lang="en-GB"/>
              <a:t>Running Time of an Algorithm</a:t>
            </a:r>
            <a:endParaRPr lang="en-GB"/>
          </a:p>
        </p:txBody>
      </p:sp>
      <p:sp>
        <p:nvSpPr>
          <p:cNvPr id="337" name="Google Shape;337;p56"/>
          <p:cNvSpPr txBox="1"/>
          <p:nvPr>
            <p:ph type="body" idx="1"/>
          </p:nvPr>
        </p:nvSpPr>
        <p:spPr>
          <a:xfrm>
            <a:off x="4239375" y="2069450"/>
            <a:ext cx="4178700" cy="2662200"/>
          </a:xfrm>
          <a:prstGeom prst="rect">
            <a:avLst/>
          </a:prstGeom>
          <a:noFill/>
          <a:ln>
            <a:noFill/>
          </a:ln>
        </p:spPr>
        <p:txBody>
          <a:bodyPr spcFirstLastPara="1" wrap="square" lIns="91425" tIns="91425" rIns="91425" bIns="91425" anchor="t" anchorCtr="0">
            <a:normAutofit fontScale="77500" lnSpcReduction="20000"/>
          </a:bodyPr>
          <a:lstStyle/>
          <a:p>
            <a:pPr marL="457200" lvl="0" indent="-332740" algn="l" rtl="0">
              <a:lnSpc>
                <a:spcPct val="115000"/>
              </a:lnSpc>
              <a:spcBef>
                <a:spcPts val="0"/>
              </a:spcBef>
              <a:spcAft>
                <a:spcPts val="0"/>
              </a:spcAft>
              <a:buClr>
                <a:schemeClr val="dk1"/>
              </a:buClr>
              <a:buSzPct val="89000"/>
              <a:buChar char="●"/>
            </a:pPr>
            <a:r>
              <a:rPr lang="en-GB"/>
              <a:t>What is time complexity?</a:t>
            </a:r>
            <a:endParaRPr lang="en-GB"/>
          </a:p>
          <a:p>
            <a:pPr marL="457200" lvl="0" indent="-332740" algn="l" rtl="0">
              <a:lnSpc>
                <a:spcPct val="115000"/>
              </a:lnSpc>
              <a:spcBef>
                <a:spcPts val="0"/>
              </a:spcBef>
              <a:spcAft>
                <a:spcPts val="0"/>
              </a:spcAft>
              <a:buClr>
                <a:schemeClr val="dk1"/>
              </a:buClr>
              <a:buSzPct val="89000"/>
              <a:buChar char="-"/>
            </a:pPr>
            <a:r>
              <a:rPr lang="en-GB"/>
              <a:t>Anticipation of the increase in running time of an algorithm as its input size increases. </a:t>
            </a:r>
            <a:endParaRPr lang="en-GB"/>
          </a:p>
          <a:p>
            <a:pPr marL="457200" lvl="0" indent="-332740" algn="l" rtl="0">
              <a:lnSpc>
                <a:spcPct val="115000"/>
              </a:lnSpc>
              <a:spcBef>
                <a:spcPts val="0"/>
              </a:spcBef>
              <a:spcAft>
                <a:spcPts val="0"/>
              </a:spcAft>
              <a:buClr>
                <a:schemeClr val="dk1"/>
              </a:buClr>
              <a:buSzPct val="89000"/>
              <a:buChar char="●"/>
            </a:pPr>
            <a:r>
              <a:rPr lang="en-GB"/>
              <a:t>How to calculate?</a:t>
            </a:r>
            <a:endParaRPr lang="en-GB"/>
          </a:p>
          <a:p>
            <a:pPr marL="457200" lvl="0" indent="-332740" algn="l" rtl="0">
              <a:lnSpc>
                <a:spcPct val="115000"/>
              </a:lnSpc>
              <a:spcBef>
                <a:spcPts val="0"/>
              </a:spcBef>
              <a:spcAft>
                <a:spcPts val="0"/>
              </a:spcAft>
              <a:buClr>
                <a:schemeClr val="dk1"/>
              </a:buClr>
              <a:buSzPct val="89000"/>
              <a:buChar char="-"/>
            </a:pPr>
            <a:r>
              <a:rPr lang="en-GB"/>
              <a:t>Adding up complexities of individual operations</a:t>
            </a:r>
            <a:endParaRPr lang="en-GB"/>
          </a:p>
          <a:p>
            <a:pPr marL="457200" lvl="0" indent="-332740" algn="l" rtl="0">
              <a:lnSpc>
                <a:spcPct val="115000"/>
              </a:lnSpc>
              <a:spcBef>
                <a:spcPts val="0"/>
              </a:spcBef>
              <a:spcAft>
                <a:spcPts val="0"/>
              </a:spcAft>
              <a:buClr>
                <a:schemeClr val="dk1"/>
              </a:buClr>
              <a:buSzPct val="89000"/>
              <a:buChar char="●"/>
            </a:pPr>
            <a:r>
              <a:rPr lang="en-GB"/>
              <a:t>Example:</a:t>
            </a:r>
            <a:endParaRPr lang="en-GB"/>
          </a:p>
          <a:p>
            <a:pPr marL="457200" lvl="0" indent="-332740" algn="l" rtl="0">
              <a:lnSpc>
                <a:spcPct val="115000"/>
              </a:lnSpc>
              <a:spcBef>
                <a:spcPts val="0"/>
              </a:spcBef>
              <a:spcAft>
                <a:spcPts val="0"/>
              </a:spcAft>
              <a:buClr>
                <a:schemeClr val="dk1"/>
              </a:buClr>
              <a:buSzPct val="89000"/>
              <a:buChar char="-"/>
            </a:pPr>
            <a:r>
              <a:rPr lang="en-GB"/>
              <a:t>Complexity: c1+c2+(c3*n)+c4 </a:t>
            </a:r>
            <a:endParaRPr lang="en-GB"/>
          </a:p>
          <a:p>
            <a:pPr marL="457200" lvl="0" indent="-332740" algn="l" rtl="0">
              <a:lnSpc>
                <a:spcPct val="115000"/>
              </a:lnSpc>
              <a:spcBef>
                <a:spcPts val="0"/>
              </a:spcBef>
              <a:spcAft>
                <a:spcPts val="0"/>
              </a:spcAft>
              <a:buClr>
                <a:schemeClr val="dk1"/>
              </a:buClr>
              <a:buSzPct val="89000"/>
              <a:buChar char="-"/>
            </a:pPr>
            <a:r>
              <a:rPr lang="en-GB"/>
              <a:t>Here, c1,c2,c3,c4 take O(1) time </a:t>
            </a:r>
            <a:endParaRPr lang="en-GB"/>
          </a:p>
          <a:p>
            <a:pPr marL="457200" lvl="0" indent="-332740" algn="l" rtl="0">
              <a:lnSpc>
                <a:spcPct val="115000"/>
              </a:lnSpc>
              <a:spcBef>
                <a:spcPts val="0"/>
              </a:spcBef>
              <a:spcAft>
                <a:spcPts val="0"/>
              </a:spcAft>
              <a:buClr>
                <a:schemeClr val="dk1"/>
              </a:buClr>
              <a:buSzPct val="89000"/>
              <a:buChar char="-"/>
            </a:pPr>
            <a:r>
              <a:rPr lang="en-GB"/>
              <a:t>Therefore complexity: O(1)+O(1)+O(1)*n+O(1)</a:t>
            </a:r>
            <a:endParaRPr lang="en-GB"/>
          </a:p>
          <a:p>
            <a:pPr marL="457200" lvl="0" indent="-332740" algn="l" rtl="0">
              <a:lnSpc>
                <a:spcPct val="115000"/>
              </a:lnSpc>
              <a:spcBef>
                <a:spcPts val="0"/>
              </a:spcBef>
              <a:spcAft>
                <a:spcPts val="0"/>
              </a:spcAft>
              <a:buClr>
                <a:schemeClr val="dk1"/>
              </a:buClr>
              <a:buSzPct val="89000"/>
              <a:buChar char="-"/>
            </a:pPr>
            <a:r>
              <a:rPr lang="en-GB"/>
              <a:t>O(n)   </a:t>
            </a:r>
            <a:endParaRPr lang="en-GB"/>
          </a:p>
        </p:txBody>
      </p:sp>
      <p:pic>
        <p:nvPicPr>
          <p:cNvPr id="338" name="Google Shape;338;p56"/>
          <p:cNvPicPr preferRelativeResize="0"/>
          <p:nvPr/>
        </p:nvPicPr>
        <p:blipFill rotWithShape="1">
          <a:blip r:embed="rId1"/>
          <a:srcRect l="6595" t="7294" r="6846" b="8953"/>
          <a:stretch>
            <a:fillRect/>
          </a:stretch>
        </p:blipFill>
        <p:spPr>
          <a:xfrm>
            <a:off x="492200" y="2313313"/>
            <a:ext cx="3405574" cy="16475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342" name="Shape 342"/>
        <p:cNvGrpSpPr/>
        <p:nvPr/>
      </p:nvGrpSpPr>
      <p:grpSpPr>
        <a:xfrm>
          <a:off x="0" y="0"/>
          <a:ext cx="0" cy="0"/>
          <a:chOff x="0" y="0"/>
          <a:chExt cx="0" cy="0"/>
        </a:xfrm>
      </p:grpSpPr>
      <p:sp>
        <p:nvSpPr>
          <p:cNvPr id="343" name="Google Shape;343;p57"/>
          <p:cNvSpPr txBox="1"/>
          <p:nvPr>
            <p:ph type="title"/>
          </p:nvPr>
        </p:nvSpPr>
        <p:spPr>
          <a:xfrm>
            <a:off x="729450" y="1603700"/>
            <a:ext cx="7688700" cy="5352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100000"/>
              <a:buFont typeface="Calibri" panose="020F0502020204030204"/>
              <a:buNone/>
            </a:pPr>
            <a:r>
              <a:rPr lang="en-GB"/>
              <a:t>Example 1</a:t>
            </a:r>
            <a:endParaRPr lang="en-GB"/>
          </a:p>
        </p:txBody>
      </p:sp>
      <p:pic>
        <p:nvPicPr>
          <p:cNvPr id="344" name="Google Shape;344;p57"/>
          <p:cNvPicPr preferRelativeResize="0"/>
          <p:nvPr/>
        </p:nvPicPr>
        <p:blipFill rotWithShape="1">
          <a:blip r:embed="rId1"/>
          <a:srcRect/>
          <a:stretch>
            <a:fillRect/>
          </a:stretch>
        </p:blipFill>
        <p:spPr>
          <a:xfrm>
            <a:off x="387026" y="2414150"/>
            <a:ext cx="3841224" cy="1542100"/>
          </a:xfrm>
          <a:prstGeom prst="rect">
            <a:avLst/>
          </a:prstGeom>
          <a:noFill/>
          <a:ln>
            <a:noFill/>
          </a:ln>
        </p:spPr>
      </p:pic>
      <p:sp>
        <p:nvSpPr>
          <p:cNvPr id="345" name="Google Shape;345;p57"/>
          <p:cNvSpPr txBox="1"/>
          <p:nvPr/>
        </p:nvSpPr>
        <p:spPr>
          <a:xfrm>
            <a:off x="4722100" y="2181351"/>
            <a:ext cx="3767700" cy="2124000"/>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None/>
            </a:pPr>
            <a:r>
              <a:rPr lang="en-GB" sz="1400">
                <a:solidFill>
                  <a:srgbClr val="000000"/>
                </a:solidFill>
                <a:latin typeface="Lato" panose="020F0502020204030203"/>
                <a:ea typeface="Lato" panose="020F0502020204030203"/>
                <a:cs typeface="Lato" panose="020F0502020204030203"/>
                <a:sym typeface="Lato" panose="020F0502020204030203"/>
              </a:rPr>
              <a:t>The sum function has two statements. </a:t>
            </a:r>
            <a:endParaRPr sz="1400">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spcBef>
                <a:spcPts val="0"/>
              </a:spcBef>
              <a:spcAft>
                <a:spcPts val="0"/>
              </a:spcAft>
              <a:buNone/>
            </a:pPr>
            <a:endParaRPr sz="1400">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spcBef>
                <a:spcPts val="0"/>
              </a:spcBef>
              <a:spcAft>
                <a:spcPts val="0"/>
              </a:spcAft>
              <a:buNone/>
            </a:pPr>
            <a:r>
              <a:rPr lang="en-GB" sz="1400">
                <a:solidFill>
                  <a:srgbClr val="000000"/>
                </a:solidFill>
                <a:latin typeface="Lato" panose="020F0502020204030203"/>
                <a:ea typeface="Lato" panose="020F0502020204030203"/>
                <a:cs typeface="Lato" panose="020F0502020204030203"/>
                <a:sym typeface="Lato" panose="020F0502020204030203"/>
              </a:rPr>
              <a:t>The first statement (line 2) runs in constant time i.e. Θ(2) and second statement (line 3) also runs in constant time Θ(1). </a:t>
            </a:r>
            <a:endParaRPr sz="1400">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spcBef>
                <a:spcPts val="0"/>
              </a:spcBef>
              <a:spcAft>
                <a:spcPts val="0"/>
              </a:spcAft>
              <a:buNone/>
            </a:pPr>
            <a:endParaRPr sz="1400">
              <a:solidFill>
                <a:srgbClr val="000000"/>
              </a:solidFill>
              <a:latin typeface="Lato" panose="020F0502020204030203"/>
              <a:ea typeface="Lato" panose="020F0502020204030203"/>
              <a:cs typeface="Lato" panose="020F0502020204030203"/>
              <a:sym typeface="Lato" panose="020F0502020204030203"/>
            </a:endParaRPr>
          </a:p>
          <a:p>
            <a:pPr marL="0" marR="0" lvl="0" indent="0" algn="l" rtl="0">
              <a:spcBef>
                <a:spcPts val="0"/>
              </a:spcBef>
              <a:spcAft>
                <a:spcPts val="0"/>
              </a:spcAft>
              <a:buNone/>
            </a:pPr>
            <a:r>
              <a:rPr lang="en-GB" sz="1400">
                <a:solidFill>
                  <a:srgbClr val="000000"/>
                </a:solidFill>
                <a:latin typeface="Lato" panose="020F0502020204030203"/>
                <a:ea typeface="Lato" panose="020F0502020204030203"/>
                <a:cs typeface="Lato" panose="020F0502020204030203"/>
                <a:sym typeface="Lato" panose="020F0502020204030203"/>
              </a:rPr>
              <a:t>These two statements are consecutive statements, so the total running time is Θ(2)+Θ(1)=Θ(2)</a:t>
            </a:r>
            <a:endParaRPr sz="1400">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349" name="Shape 349"/>
        <p:cNvGrpSpPr/>
        <p:nvPr/>
      </p:nvGrpSpPr>
      <p:grpSpPr>
        <a:xfrm>
          <a:off x="0" y="0"/>
          <a:ext cx="0" cy="0"/>
          <a:chOff x="0" y="0"/>
          <a:chExt cx="0" cy="0"/>
        </a:xfrm>
      </p:grpSpPr>
      <p:sp>
        <p:nvSpPr>
          <p:cNvPr id="350" name="Google Shape;350;p58"/>
          <p:cNvSpPr txBox="1"/>
          <p:nvPr>
            <p:ph type="title"/>
          </p:nvPr>
        </p:nvSpPr>
        <p:spPr>
          <a:xfrm>
            <a:off x="233775" y="333769"/>
            <a:ext cx="6390600" cy="4296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100000"/>
              <a:buFont typeface="Calibri" panose="020F0502020204030204"/>
              <a:buNone/>
            </a:pPr>
            <a:r>
              <a:rPr lang="en-GB"/>
              <a:t>Example 2</a:t>
            </a:r>
            <a:endParaRPr lang="en-GB"/>
          </a:p>
        </p:txBody>
      </p:sp>
      <p:pic>
        <p:nvPicPr>
          <p:cNvPr id="351" name="Google Shape;351;p58"/>
          <p:cNvPicPr preferRelativeResize="0"/>
          <p:nvPr/>
        </p:nvPicPr>
        <p:blipFill rotWithShape="1">
          <a:blip r:embed="rId1"/>
          <a:srcRect/>
          <a:stretch>
            <a:fillRect/>
          </a:stretch>
        </p:blipFill>
        <p:spPr>
          <a:xfrm>
            <a:off x="524625" y="2230925"/>
            <a:ext cx="4312500" cy="2261100"/>
          </a:xfrm>
          <a:prstGeom prst="rect">
            <a:avLst/>
          </a:prstGeom>
          <a:noFill/>
          <a:ln>
            <a:noFill/>
          </a:ln>
        </p:spPr>
      </p:pic>
      <p:sp>
        <p:nvSpPr>
          <p:cNvPr id="352" name="Google Shape;352;p58"/>
          <p:cNvSpPr txBox="1"/>
          <p:nvPr/>
        </p:nvSpPr>
        <p:spPr>
          <a:xfrm>
            <a:off x="4908000" y="2021951"/>
            <a:ext cx="4003200" cy="2555100"/>
          </a:xfrm>
          <a:prstGeom prst="rect">
            <a:avLst/>
          </a:prstGeom>
          <a:noFill/>
          <a:ln>
            <a:noFill/>
          </a:ln>
        </p:spPr>
        <p:txBody>
          <a:bodyPr spcFirstLastPara="1" wrap="square" lIns="91425" tIns="91425" rIns="91425" bIns="91425" anchor="t" anchorCtr="0">
            <a:spAutoFit/>
          </a:bodyPr>
          <a:lstStyle/>
          <a:p>
            <a:pPr marL="457200" marR="0" lvl="0" indent="-323850" algn="l" rtl="0">
              <a:spcBef>
                <a:spcPts val="0"/>
              </a:spcBef>
              <a:spcAft>
                <a:spcPts val="0"/>
              </a:spcAft>
              <a:buClr>
                <a:srgbClr val="000000"/>
              </a:buClr>
              <a:buSzPts val="1100"/>
              <a:buFont typeface="Lato" panose="020F0502020204030203"/>
              <a:buChar char="●"/>
            </a:pPr>
            <a:r>
              <a:rPr lang="en-GB" sz="1400">
                <a:solidFill>
                  <a:srgbClr val="000000"/>
                </a:solidFill>
                <a:latin typeface="Lato" panose="020F0502020204030203"/>
                <a:ea typeface="Lato" panose="020F0502020204030203"/>
                <a:cs typeface="Lato" panose="020F0502020204030203"/>
                <a:sym typeface="Lato" panose="020F0502020204030203"/>
              </a:rPr>
              <a:t>Line 2 is a variable declaration. The cost is Θ(1)</a:t>
            </a:r>
            <a:endParaRPr sz="1400">
              <a:solidFill>
                <a:srgbClr val="000000"/>
              </a:solidFill>
              <a:latin typeface="Lato" panose="020F0502020204030203"/>
              <a:ea typeface="Lato" panose="020F0502020204030203"/>
              <a:cs typeface="Lato" panose="020F0502020204030203"/>
              <a:sym typeface="Lato" panose="020F0502020204030203"/>
            </a:endParaRPr>
          </a:p>
          <a:p>
            <a:pPr marL="457200" marR="0" lvl="0" indent="-323850" algn="l" rtl="0">
              <a:spcBef>
                <a:spcPts val="0"/>
              </a:spcBef>
              <a:spcAft>
                <a:spcPts val="0"/>
              </a:spcAft>
              <a:buClr>
                <a:srgbClr val="000000"/>
              </a:buClr>
              <a:buSzPts val="1100"/>
              <a:buFont typeface="Lato" panose="020F0502020204030203"/>
              <a:buChar char="●"/>
            </a:pPr>
            <a:r>
              <a:rPr lang="en-GB" sz="1400">
                <a:solidFill>
                  <a:srgbClr val="000000"/>
                </a:solidFill>
                <a:latin typeface="Lato" panose="020F0502020204030203"/>
                <a:ea typeface="Lato" panose="020F0502020204030203"/>
                <a:cs typeface="Lato" panose="020F0502020204030203"/>
                <a:sym typeface="Lato" panose="020F0502020204030203"/>
              </a:rPr>
              <a:t>Line 3 is a variable declaration and assignment. The cost is Θ(2)</a:t>
            </a:r>
            <a:endParaRPr sz="1400">
              <a:solidFill>
                <a:srgbClr val="000000"/>
              </a:solidFill>
              <a:latin typeface="Lato" panose="020F0502020204030203"/>
              <a:ea typeface="Lato" panose="020F0502020204030203"/>
              <a:cs typeface="Lato" panose="020F0502020204030203"/>
              <a:sym typeface="Lato" panose="020F0502020204030203"/>
            </a:endParaRPr>
          </a:p>
          <a:p>
            <a:pPr marL="457200" marR="0" lvl="0" indent="-323850" algn="l" rtl="0">
              <a:spcBef>
                <a:spcPts val="0"/>
              </a:spcBef>
              <a:spcAft>
                <a:spcPts val="0"/>
              </a:spcAft>
              <a:buClr>
                <a:srgbClr val="000000"/>
              </a:buClr>
              <a:buSzPts val="1100"/>
              <a:buFont typeface="Lato" panose="020F0502020204030203"/>
              <a:buChar char="●"/>
            </a:pPr>
            <a:r>
              <a:rPr lang="en-GB" sz="1400">
                <a:solidFill>
                  <a:srgbClr val="000000"/>
                </a:solidFill>
                <a:latin typeface="Lato" panose="020F0502020204030203"/>
                <a:ea typeface="Lato" panose="020F0502020204030203"/>
                <a:cs typeface="Lato" panose="020F0502020204030203"/>
                <a:sym typeface="Lato" panose="020F0502020204030203"/>
              </a:rPr>
              <a:t>Line 4 - 6 is a for loop that repeats n times. The body of the for loop requires Θ(1) to run. The total cost is Θ(n).</a:t>
            </a:r>
            <a:endParaRPr sz="1400">
              <a:solidFill>
                <a:srgbClr val="000000"/>
              </a:solidFill>
              <a:latin typeface="Lato" panose="020F0502020204030203"/>
              <a:ea typeface="Lato" panose="020F0502020204030203"/>
              <a:cs typeface="Lato" panose="020F0502020204030203"/>
              <a:sym typeface="Lato" panose="020F0502020204030203"/>
            </a:endParaRPr>
          </a:p>
          <a:p>
            <a:pPr marL="457200" marR="0" lvl="0" indent="-323850" algn="l" rtl="0">
              <a:spcBef>
                <a:spcPts val="0"/>
              </a:spcBef>
              <a:spcAft>
                <a:spcPts val="0"/>
              </a:spcAft>
              <a:buClr>
                <a:srgbClr val="000000"/>
              </a:buClr>
              <a:buSzPts val="1100"/>
              <a:buFont typeface="Lato" panose="020F0502020204030203"/>
              <a:buChar char="●"/>
            </a:pPr>
            <a:r>
              <a:rPr lang="en-GB" sz="1400">
                <a:solidFill>
                  <a:srgbClr val="000000"/>
                </a:solidFill>
                <a:latin typeface="Lato" panose="020F0502020204030203"/>
                <a:ea typeface="Lato" panose="020F0502020204030203"/>
                <a:cs typeface="Lato" panose="020F0502020204030203"/>
                <a:sym typeface="Lato" panose="020F0502020204030203"/>
              </a:rPr>
              <a:t>Line 7 is a return statement. The cost is Θ(1).</a:t>
            </a:r>
            <a:endParaRPr sz="1400">
              <a:solidFill>
                <a:srgbClr val="000000"/>
              </a:solidFill>
              <a:latin typeface="Lato" panose="020F0502020204030203"/>
              <a:ea typeface="Lato" panose="020F0502020204030203"/>
              <a:cs typeface="Lato" panose="020F0502020204030203"/>
              <a:sym typeface="Lato" panose="020F0502020204030203"/>
            </a:endParaRPr>
          </a:p>
          <a:p>
            <a:pPr marL="457200" marR="0" lvl="0" indent="-323850" algn="l" rtl="0">
              <a:spcBef>
                <a:spcPts val="0"/>
              </a:spcBef>
              <a:spcAft>
                <a:spcPts val="0"/>
              </a:spcAft>
              <a:buClr>
                <a:srgbClr val="000000"/>
              </a:buClr>
              <a:buSzPts val="1100"/>
              <a:buFont typeface="Lato" panose="020F0502020204030203"/>
              <a:buChar char="●"/>
            </a:pPr>
            <a:r>
              <a:rPr lang="en-GB" sz="1400">
                <a:solidFill>
                  <a:srgbClr val="000000"/>
                </a:solidFill>
                <a:latin typeface="Lato" panose="020F0502020204030203"/>
                <a:ea typeface="Lato" panose="020F0502020204030203"/>
                <a:cs typeface="Lato" panose="020F0502020204030203"/>
                <a:sym typeface="Lato" panose="020F0502020204030203"/>
              </a:rPr>
              <a:t>1, 2, 3, 4 are consecutive statements so the overall cost is Θ(n)</a:t>
            </a:r>
            <a:endParaRPr sz="1400">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Example</a:t>
            </a:r>
            <a:endParaRPr lang="en-GB"/>
          </a:p>
        </p:txBody>
      </p:sp>
      <p:sp>
        <p:nvSpPr>
          <p:cNvPr id="123" name="Google Shape;123;p23"/>
          <p:cNvSpPr txBox="1"/>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20000"/>
          </a:bodyPr>
          <a:lstStyle/>
          <a:p>
            <a:pPr marL="0" lvl="0" indent="0" algn="l" rtl="0">
              <a:spcBef>
                <a:spcPts val="1200"/>
              </a:spcBef>
              <a:spcAft>
                <a:spcPts val="0"/>
              </a:spcAft>
              <a:buClr>
                <a:schemeClr val="dk1"/>
              </a:buClr>
              <a:buSzPct val="43000"/>
              <a:buFont typeface="Arial" panose="020B0604020202020204"/>
              <a:buNone/>
            </a:pPr>
            <a:r>
              <a:rPr lang="en-GB" sz="2550">
                <a:solidFill>
                  <a:schemeClr val="dk1"/>
                </a:solidFill>
              </a:rPr>
              <a:t>A simple algorithm for finding the largest number in an array:</a:t>
            </a:r>
            <a:endParaRPr sz="2550">
              <a:solidFill>
                <a:schemeClr val="dk1"/>
              </a:solidFill>
            </a:endParaRPr>
          </a:p>
          <a:p>
            <a:pPr marL="0" lvl="0" indent="0" algn="l" rtl="0">
              <a:spcBef>
                <a:spcPts val="1200"/>
              </a:spcBef>
              <a:spcAft>
                <a:spcPts val="0"/>
              </a:spcAft>
              <a:buClr>
                <a:schemeClr val="dk1"/>
              </a:buClr>
              <a:buSzPct val="43000"/>
              <a:buFont typeface="Arial" panose="020B0604020202020204"/>
              <a:buNone/>
            </a:pPr>
            <a:r>
              <a:rPr lang="en-GB" sz="2550" b="1">
                <a:solidFill>
                  <a:schemeClr val="dk1"/>
                </a:solidFill>
              </a:rPr>
              <a:t>Input</a:t>
            </a:r>
            <a:r>
              <a:rPr lang="en-GB" sz="2550">
                <a:solidFill>
                  <a:schemeClr val="dk1"/>
                </a:solidFill>
              </a:rPr>
              <a:t>: An array of numbers [2,5,8,1,3]</a:t>
            </a:r>
            <a:endParaRPr sz="2550">
              <a:solidFill>
                <a:schemeClr val="dk1"/>
              </a:solidFill>
            </a:endParaRPr>
          </a:p>
          <a:p>
            <a:pPr marL="0" lvl="0" indent="0" algn="l" rtl="0">
              <a:spcBef>
                <a:spcPts val="1200"/>
              </a:spcBef>
              <a:spcAft>
                <a:spcPts val="0"/>
              </a:spcAft>
              <a:buClr>
                <a:schemeClr val="dk1"/>
              </a:buClr>
              <a:buSzPct val="43000"/>
              <a:buFont typeface="Arial" panose="020B0604020202020204"/>
              <a:buNone/>
            </a:pPr>
            <a:r>
              <a:rPr lang="en-GB" sz="2550" b="1">
                <a:solidFill>
                  <a:schemeClr val="dk1"/>
                </a:solidFill>
              </a:rPr>
              <a:t>Algorithm</a:t>
            </a:r>
            <a:r>
              <a:rPr lang="en-GB" sz="2550">
                <a:solidFill>
                  <a:schemeClr val="dk1"/>
                </a:solidFill>
              </a:rPr>
              <a:t>:</a:t>
            </a:r>
            <a:endParaRPr sz="2550">
              <a:solidFill>
                <a:schemeClr val="dk1"/>
              </a:solidFill>
            </a:endParaRPr>
          </a:p>
          <a:p>
            <a:pPr marL="457200" lvl="0" indent="-341630" algn="l" rtl="0">
              <a:spcBef>
                <a:spcPts val="1200"/>
              </a:spcBef>
              <a:spcAft>
                <a:spcPts val="0"/>
              </a:spcAft>
              <a:buClr>
                <a:schemeClr val="dk1"/>
              </a:buClr>
              <a:buSzPct val="100000"/>
              <a:buAutoNum type="arabicPeriod"/>
            </a:pPr>
            <a:r>
              <a:rPr lang="en-GB" sz="2550">
                <a:solidFill>
                  <a:schemeClr val="dk1"/>
                </a:solidFill>
              </a:rPr>
              <a:t>Initialize a variable </a:t>
            </a:r>
            <a:r>
              <a:rPr lang="en-GB" sz="2550">
                <a:solidFill>
                  <a:srgbClr val="188038"/>
                </a:solidFill>
                <a:latin typeface="Roboto Mono" panose="00000009000000000000"/>
                <a:ea typeface="Roboto Mono" panose="00000009000000000000"/>
                <a:cs typeface="Roboto Mono" panose="00000009000000000000"/>
                <a:sym typeface="Roboto Mono" panose="00000009000000000000"/>
              </a:rPr>
              <a:t>max</a:t>
            </a:r>
            <a:r>
              <a:rPr lang="en-GB" sz="2550">
                <a:solidFill>
                  <a:schemeClr val="dk1"/>
                </a:solidFill>
              </a:rPr>
              <a:t> to the first element of the array.</a:t>
            </a:r>
            <a:endParaRPr sz="2550">
              <a:solidFill>
                <a:schemeClr val="dk1"/>
              </a:solidFill>
            </a:endParaRPr>
          </a:p>
          <a:p>
            <a:pPr marL="457200" lvl="0" indent="-341630" algn="l" rtl="0">
              <a:spcBef>
                <a:spcPts val="0"/>
              </a:spcBef>
              <a:spcAft>
                <a:spcPts val="0"/>
              </a:spcAft>
              <a:buClr>
                <a:schemeClr val="dk1"/>
              </a:buClr>
              <a:buSzPct val="100000"/>
              <a:buAutoNum type="arabicPeriod"/>
            </a:pPr>
            <a:r>
              <a:rPr lang="en-GB" sz="2550">
                <a:solidFill>
                  <a:schemeClr val="dk1"/>
                </a:solidFill>
              </a:rPr>
              <a:t>Iterate through each element in the array.</a:t>
            </a:r>
            <a:endParaRPr sz="2550">
              <a:solidFill>
                <a:schemeClr val="dk1"/>
              </a:solidFill>
            </a:endParaRPr>
          </a:p>
          <a:p>
            <a:pPr marL="457200" lvl="0" indent="-341630" algn="l" rtl="0">
              <a:spcBef>
                <a:spcPts val="0"/>
              </a:spcBef>
              <a:spcAft>
                <a:spcPts val="0"/>
              </a:spcAft>
              <a:buClr>
                <a:schemeClr val="dk1"/>
              </a:buClr>
              <a:buSzPct val="100000"/>
              <a:buAutoNum type="arabicPeriod"/>
            </a:pPr>
            <a:r>
              <a:rPr lang="en-GB" sz="2550">
                <a:solidFill>
                  <a:schemeClr val="dk1"/>
                </a:solidFill>
              </a:rPr>
              <a:t>If the current element is greater than </a:t>
            </a:r>
            <a:r>
              <a:rPr lang="en-GB" sz="2550">
                <a:solidFill>
                  <a:srgbClr val="188038"/>
                </a:solidFill>
                <a:latin typeface="Roboto Mono" panose="00000009000000000000"/>
                <a:ea typeface="Roboto Mono" panose="00000009000000000000"/>
                <a:cs typeface="Roboto Mono" panose="00000009000000000000"/>
                <a:sym typeface="Roboto Mono" panose="00000009000000000000"/>
              </a:rPr>
              <a:t>max</a:t>
            </a:r>
            <a:r>
              <a:rPr lang="en-GB" sz="2550">
                <a:solidFill>
                  <a:schemeClr val="dk1"/>
                </a:solidFill>
              </a:rPr>
              <a:t>, update </a:t>
            </a:r>
            <a:r>
              <a:rPr lang="en-GB" sz="2550">
                <a:solidFill>
                  <a:srgbClr val="188038"/>
                </a:solidFill>
                <a:latin typeface="Roboto Mono" panose="00000009000000000000"/>
                <a:ea typeface="Roboto Mono" panose="00000009000000000000"/>
                <a:cs typeface="Roboto Mono" panose="00000009000000000000"/>
                <a:sym typeface="Roboto Mono" panose="00000009000000000000"/>
              </a:rPr>
              <a:t>max</a:t>
            </a:r>
            <a:r>
              <a:rPr lang="en-GB" sz="2550">
                <a:solidFill>
                  <a:schemeClr val="dk1"/>
                </a:solidFill>
              </a:rPr>
              <a:t> to the current element.</a:t>
            </a:r>
            <a:endParaRPr sz="2550">
              <a:solidFill>
                <a:schemeClr val="dk1"/>
              </a:solidFill>
            </a:endParaRPr>
          </a:p>
          <a:p>
            <a:pPr marL="457200" lvl="0" indent="-341630" algn="l" rtl="0">
              <a:spcBef>
                <a:spcPts val="0"/>
              </a:spcBef>
              <a:spcAft>
                <a:spcPts val="0"/>
              </a:spcAft>
              <a:buClr>
                <a:schemeClr val="dk1"/>
              </a:buClr>
              <a:buSzPct val="100000"/>
              <a:buAutoNum type="arabicPeriod"/>
            </a:pPr>
            <a:r>
              <a:rPr lang="en-GB" sz="2550">
                <a:solidFill>
                  <a:schemeClr val="dk1"/>
                </a:solidFill>
              </a:rPr>
              <a:t>After iterating through the array, return the value of </a:t>
            </a:r>
            <a:r>
              <a:rPr lang="en-GB" sz="2550">
                <a:solidFill>
                  <a:srgbClr val="188038"/>
                </a:solidFill>
                <a:latin typeface="Roboto Mono" panose="00000009000000000000"/>
                <a:ea typeface="Roboto Mono" panose="00000009000000000000"/>
                <a:cs typeface="Roboto Mono" panose="00000009000000000000"/>
                <a:sym typeface="Roboto Mono" panose="00000009000000000000"/>
              </a:rPr>
              <a:t>max</a:t>
            </a:r>
            <a:r>
              <a:rPr lang="en-GB" sz="2550">
                <a:solidFill>
                  <a:schemeClr val="dk1"/>
                </a:solidFill>
              </a:rPr>
              <a:t>.</a:t>
            </a:r>
            <a:endParaRPr sz="2550">
              <a:solidFill>
                <a:schemeClr val="dk1"/>
              </a:solidFill>
            </a:endParaRPr>
          </a:p>
          <a:p>
            <a:pPr marL="0" lvl="0" indent="0" algn="l" rtl="0">
              <a:spcBef>
                <a:spcPts val="1200"/>
              </a:spcBef>
              <a:spcAft>
                <a:spcPts val="0"/>
              </a:spcAft>
              <a:buClr>
                <a:schemeClr val="dk1"/>
              </a:buClr>
              <a:buSzPct val="43000"/>
              <a:buFont typeface="Arial" panose="020B0604020202020204"/>
              <a:buNone/>
            </a:pPr>
            <a:r>
              <a:rPr lang="en-GB" sz="2550" b="1">
                <a:solidFill>
                  <a:schemeClr val="dk1"/>
                </a:solidFill>
              </a:rPr>
              <a:t>Output</a:t>
            </a:r>
            <a:r>
              <a:rPr lang="en-GB" sz="2550">
                <a:solidFill>
                  <a:schemeClr val="dk1"/>
                </a:solidFill>
              </a:rPr>
              <a:t>: The largest number in the array is 8</a:t>
            </a:r>
            <a:endParaRPr sz="2550">
              <a:solidFill>
                <a:schemeClr val="dk1"/>
              </a:solidFill>
            </a:endParaRPr>
          </a:p>
          <a:p>
            <a:pPr marL="0" lvl="0" indent="0" algn="l" rtl="0">
              <a:spcBef>
                <a:spcPts val="1200"/>
              </a:spcBef>
              <a:spcAft>
                <a:spcPts val="1200"/>
              </a:spcAft>
              <a:buNone/>
            </a:p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356" name="Shape 356"/>
        <p:cNvGrpSpPr/>
        <p:nvPr/>
      </p:nvGrpSpPr>
      <p:grpSpPr>
        <a:xfrm>
          <a:off x="0" y="0"/>
          <a:ext cx="0" cy="0"/>
          <a:chOff x="0" y="0"/>
          <a:chExt cx="0" cy="0"/>
        </a:xfrm>
      </p:grpSpPr>
      <p:sp>
        <p:nvSpPr>
          <p:cNvPr id="357" name="Google Shape;357;p59"/>
          <p:cNvSpPr txBox="1"/>
          <p:nvPr>
            <p:ph type="title"/>
          </p:nvPr>
        </p:nvSpPr>
        <p:spPr>
          <a:xfrm>
            <a:off x="233775" y="333769"/>
            <a:ext cx="6390600" cy="4296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100000"/>
              <a:buFont typeface="Calibri" panose="020F0502020204030204"/>
              <a:buNone/>
            </a:pPr>
            <a:r>
              <a:rPr lang="en-GB"/>
              <a:t>Example 3</a:t>
            </a:r>
            <a:endParaRPr lang="en-GB"/>
          </a:p>
        </p:txBody>
      </p:sp>
      <p:pic>
        <p:nvPicPr>
          <p:cNvPr id="358" name="Google Shape;358;p59"/>
          <p:cNvPicPr preferRelativeResize="0"/>
          <p:nvPr/>
        </p:nvPicPr>
        <p:blipFill rotWithShape="1">
          <a:blip r:embed="rId1"/>
          <a:srcRect/>
          <a:stretch>
            <a:fillRect/>
          </a:stretch>
        </p:blipFill>
        <p:spPr>
          <a:xfrm>
            <a:off x="501150" y="2006264"/>
            <a:ext cx="4572000" cy="2486025"/>
          </a:xfrm>
          <a:prstGeom prst="rect">
            <a:avLst/>
          </a:prstGeom>
          <a:noFill/>
          <a:ln>
            <a:noFill/>
          </a:ln>
        </p:spPr>
      </p:pic>
      <p:sp>
        <p:nvSpPr>
          <p:cNvPr id="359" name="Google Shape;359;p59"/>
          <p:cNvSpPr txBox="1"/>
          <p:nvPr/>
        </p:nvSpPr>
        <p:spPr>
          <a:xfrm>
            <a:off x="5247225" y="1864025"/>
            <a:ext cx="3552600" cy="2770500"/>
          </a:xfrm>
          <a:prstGeom prst="rect">
            <a:avLst/>
          </a:prstGeom>
          <a:noFill/>
          <a:ln>
            <a:noFill/>
          </a:ln>
        </p:spPr>
        <p:txBody>
          <a:bodyPr spcFirstLastPara="1" wrap="square" lIns="91425" tIns="91425" rIns="91425" bIns="91425" anchor="t" anchorCtr="0">
            <a:spAutoFit/>
          </a:bodyPr>
          <a:lstStyle/>
          <a:p>
            <a:pPr marL="457200" marR="0" lvl="0" indent="-323850" algn="l" rtl="0">
              <a:spcBef>
                <a:spcPts val="0"/>
              </a:spcBef>
              <a:spcAft>
                <a:spcPts val="0"/>
              </a:spcAft>
              <a:buClr>
                <a:srgbClr val="000000"/>
              </a:buClr>
              <a:buSzPts val="1100"/>
              <a:buFont typeface="Lato" panose="020F0502020204030203"/>
              <a:buChar char="●"/>
            </a:pPr>
            <a:r>
              <a:rPr lang="en-GB" sz="1400">
                <a:solidFill>
                  <a:srgbClr val="000000"/>
                </a:solidFill>
                <a:latin typeface="Lato" panose="020F0502020204030203"/>
                <a:ea typeface="Lato" panose="020F0502020204030203"/>
                <a:cs typeface="Lato" panose="020F0502020204030203"/>
                <a:sym typeface="Lato" panose="020F0502020204030203"/>
              </a:rPr>
              <a:t>Line 1 is a variable declaration and initialization. The cost is Θ(2)</a:t>
            </a:r>
            <a:endParaRPr sz="1400">
              <a:solidFill>
                <a:srgbClr val="000000"/>
              </a:solidFill>
              <a:latin typeface="Lato" panose="020F0502020204030203"/>
              <a:ea typeface="Lato" panose="020F0502020204030203"/>
              <a:cs typeface="Lato" panose="020F0502020204030203"/>
              <a:sym typeface="Lato" panose="020F0502020204030203"/>
            </a:endParaRPr>
          </a:p>
          <a:p>
            <a:pPr marL="457200" marR="0" lvl="0" indent="0" algn="l" rtl="0">
              <a:spcBef>
                <a:spcPts val="0"/>
              </a:spcBef>
              <a:spcAft>
                <a:spcPts val="0"/>
              </a:spcAft>
              <a:buNone/>
            </a:pPr>
            <a:endParaRPr sz="1400">
              <a:solidFill>
                <a:srgbClr val="000000"/>
              </a:solidFill>
              <a:latin typeface="Lato" panose="020F0502020204030203"/>
              <a:ea typeface="Lato" panose="020F0502020204030203"/>
              <a:cs typeface="Lato" panose="020F0502020204030203"/>
              <a:sym typeface="Lato" panose="020F0502020204030203"/>
            </a:endParaRPr>
          </a:p>
          <a:p>
            <a:pPr marL="457200" marR="0" lvl="0" indent="-323850" algn="l" rtl="0">
              <a:spcBef>
                <a:spcPts val="0"/>
              </a:spcBef>
              <a:spcAft>
                <a:spcPts val="0"/>
              </a:spcAft>
              <a:buClr>
                <a:srgbClr val="000000"/>
              </a:buClr>
              <a:buSzPts val="1100"/>
              <a:buFont typeface="Lato" panose="020F0502020204030203"/>
              <a:buChar char="●"/>
            </a:pPr>
            <a:r>
              <a:rPr lang="en-GB" sz="1400">
                <a:solidFill>
                  <a:srgbClr val="000000"/>
                </a:solidFill>
                <a:latin typeface="Lato" panose="020F0502020204030203"/>
                <a:ea typeface="Lato" panose="020F0502020204030203"/>
                <a:cs typeface="Lato" panose="020F0502020204030203"/>
                <a:sym typeface="Lato" panose="020F0502020204030203"/>
              </a:rPr>
              <a:t>Line 2 - 11 is a nested for loops. There are four for loops that repeat n times. After the third for loop in Line 4, there is a condition of i == j == k. This condition is true only n times. So the total cost of these loops is Θ(n</a:t>
            </a:r>
            <a:r>
              <a:rPr lang="en-GB" sz="1400" baseline="30000">
                <a:solidFill>
                  <a:srgbClr val="000000"/>
                </a:solidFill>
                <a:latin typeface="Lato" panose="020F0502020204030203"/>
                <a:ea typeface="Lato" panose="020F0502020204030203"/>
                <a:cs typeface="Lato" panose="020F0502020204030203"/>
                <a:sym typeface="Lato" panose="020F0502020204030203"/>
              </a:rPr>
              <a:t>3</a:t>
            </a:r>
            <a:r>
              <a:rPr lang="en-GB" sz="1400">
                <a:solidFill>
                  <a:srgbClr val="000000"/>
                </a:solidFill>
                <a:latin typeface="Lato" panose="020F0502020204030203"/>
                <a:ea typeface="Lato" panose="020F0502020204030203"/>
                <a:cs typeface="Lato" panose="020F0502020204030203"/>
                <a:sym typeface="Lato" panose="020F0502020204030203"/>
              </a:rPr>
              <a:t>)+Θ(n</a:t>
            </a:r>
            <a:r>
              <a:rPr lang="en-GB" sz="1400" baseline="30000">
                <a:solidFill>
                  <a:srgbClr val="000000"/>
                </a:solidFill>
                <a:latin typeface="Lato" panose="020F0502020204030203"/>
                <a:ea typeface="Lato" panose="020F0502020204030203"/>
                <a:cs typeface="Lato" panose="020F0502020204030203"/>
                <a:sym typeface="Lato" panose="020F0502020204030203"/>
              </a:rPr>
              <a:t>4</a:t>
            </a:r>
            <a:r>
              <a:rPr lang="en-GB" sz="1400">
                <a:solidFill>
                  <a:srgbClr val="000000"/>
                </a:solidFill>
                <a:latin typeface="Lato" panose="020F0502020204030203"/>
                <a:ea typeface="Lato" panose="020F0502020204030203"/>
                <a:cs typeface="Lato" panose="020F0502020204030203"/>
                <a:sym typeface="Lato" panose="020F0502020204030203"/>
              </a:rPr>
              <a:t>)=Θ(n</a:t>
            </a:r>
            <a:r>
              <a:rPr lang="en-GB" sz="1400" baseline="30000">
                <a:solidFill>
                  <a:srgbClr val="000000"/>
                </a:solidFill>
                <a:latin typeface="Lato" panose="020F0502020204030203"/>
                <a:ea typeface="Lato" panose="020F0502020204030203"/>
                <a:cs typeface="Lato" panose="020F0502020204030203"/>
                <a:sym typeface="Lato" panose="020F0502020204030203"/>
              </a:rPr>
              <a:t>4</a:t>
            </a:r>
            <a:r>
              <a:rPr lang="en-GB" sz="1400">
                <a:solidFill>
                  <a:srgbClr val="000000"/>
                </a:solidFill>
                <a:latin typeface="Lato" panose="020F0502020204030203"/>
                <a:ea typeface="Lato" panose="020F0502020204030203"/>
                <a:cs typeface="Lato" panose="020F0502020204030203"/>
                <a:sym typeface="Lato" panose="020F0502020204030203"/>
              </a:rPr>
              <a:t>)</a:t>
            </a:r>
            <a:endParaRPr sz="1400">
              <a:solidFill>
                <a:srgbClr val="000000"/>
              </a:solidFill>
              <a:latin typeface="Lato" panose="020F0502020204030203"/>
              <a:ea typeface="Lato" panose="020F0502020204030203"/>
              <a:cs typeface="Lato" panose="020F0502020204030203"/>
              <a:sym typeface="Lato" panose="020F0502020204030203"/>
            </a:endParaRPr>
          </a:p>
          <a:p>
            <a:pPr marL="457200" marR="0" lvl="0" indent="0" algn="l" rtl="0">
              <a:spcBef>
                <a:spcPts val="0"/>
              </a:spcBef>
              <a:spcAft>
                <a:spcPts val="0"/>
              </a:spcAft>
              <a:buNone/>
            </a:pPr>
            <a:endParaRPr sz="1400">
              <a:solidFill>
                <a:srgbClr val="000000"/>
              </a:solidFill>
              <a:latin typeface="Lato" panose="020F0502020204030203"/>
              <a:ea typeface="Lato" panose="020F0502020204030203"/>
              <a:cs typeface="Lato" panose="020F0502020204030203"/>
              <a:sym typeface="Lato" panose="020F0502020204030203"/>
            </a:endParaRPr>
          </a:p>
          <a:p>
            <a:pPr marL="457200" marR="0" lvl="0" indent="-323850" algn="l" rtl="0">
              <a:spcBef>
                <a:spcPts val="0"/>
              </a:spcBef>
              <a:spcAft>
                <a:spcPts val="0"/>
              </a:spcAft>
              <a:buClr>
                <a:srgbClr val="000000"/>
              </a:buClr>
              <a:buSzPts val="1100"/>
              <a:buFont typeface="Lato" panose="020F0502020204030203"/>
              <a:buChar char="●"/>
            </a:pPr>
            <a:r>
              <a:rPr lang="en-GB" sz="1400">
                <a:solidFill>
                  <a:srgbClr val="000000"/>
                </a:solidFill>
                <a:latin typeface="Lato" panose="020F0502020204030203"/>
                <a:ea typeface="Lato" panose="020F0502020204030203"/>
                <a:cs typeface="Lato" panose="020F0502020204030203"/>
                <a:sym typeface="Lato" panose="020F0502020204030203"/>
              </a:rPr>
              <a:t>The overall cost is Θ(n</a:t>
            </a:r>
            <a:r>
              <a:rPr lang="en-GB" sz="1400" baseline="30000">
                <a:solidFill>
                  <a:srgbClr val="000000"/>
                </a:solidFill>
                <a:latin typeface="Lato" panose="020F0502020204030203"/>
                <a:ea typeface="Lato" panose="020F0502020204030203"/>
                <a:cs typeface="Lato" panose="020F0502020204030203"/>
                <a:sym typeface="Lato" panose="020F0502020204030203"/>
              </a:rPr>
              <a:t>4</a:t>
            </a:r>
            <a:r>
              <a:rPr lang="en-GB" sz="1400">
                <a:solidFill>
                  <a:srgbClr val="000000"/>
                </a:solidFill>
                <a:latin typeface="Lato" panose="020F0502020204030203"/>
                <a:ea typeface="Lato" panose="020F0502020204030203"/>
                <a:cs typeface="Lato" panose="020F0502020204030203"/>
                <a:sym typeface="Lato" panose="020F0502020204030203"/>
              </a:rPr>
              <a:t>).</a:t>
            </a:r>
            <a:endParaRPr sz="1400">
              <a:solidFill>
                <a:srgbClr val="000000"/>
              </a:solidFill>
              <a:latin typeface="Lato" panose="020F0502020204030203"/>
              <a:ea typeface="Lato" panose="020F0502020204030203"/>
              <a:cs typeface="Lato" panose="020F0502020204030203"/>
              <a:sym typeface="Lato" panose="020F050202020403020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9"/>
                                        </p:tgtEl>
                                        <p:attrNameLst>
                                          <p:attrName>style.visibility</p:attrName>
                                        </p:attrNameLst>
                                      </p:cBhvr>
                                      <p:to>
                                        <p:strVal val="visible"/>
                                      </p:to>
                                    </p:set>
                                    <p:animEffect transition="in" filter="fade">
                                      <p:cBhvr>
                                        <p:cTn id="7" dur="1000"/>
                                        <p:tgtEl>
                                          <p:spTgt spid="3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363" name="Shape 363"/>
        <p:cNvGrpSpPr/>
        <p:nvPr/>
      </p:nvGrpSpPr>
      <p:grpSpPr>
        <a:xfrm>
          <a:off x="0" y="0"/>
          <a:ext cx="0" cy="0"/>
          <a:chOff x="0" y="0"/>
          <a:chExt cx="0" cy="0"/>
        </a:xfrm>
      </p:grpSpPr>
      <p:sp>
        <p:nvSpPr>
          <p:cNvPr id="364" name="Google Shape;364;p60"/>
          <p:cNvSpPr txBox="1"/>
          <p:nvPr>
            <p:ph type="title"/>
          </p:nvPr>
        </p:nvSpPr>
        <p:spPr>
          <a:xfrm>
            <a:off x="233775" y="333769"/>
            <a:ext cx="6390600" cy="4296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100000"/>
              <a:buFont typeface="Calibri" panose="020F0502020204030204"/>
              <a:buNone/>
            </a:pPr>
            <a:r>
              <a:rPr lang="en-GB"/>
              <a:t>Insertion Sort</a:t>
            </a:r>
            <a:endParaRPr lang="en-GB"/>
          </a:p>
        </p:txBody>
      </p:sp>
      <p:sp>
        <p:nvSpPr>
          <p:cNvPr id="365" name="Google Shape;365;p60"/>
          <p:cNvSpPr txBox="1"/>
          <p:nvPr/>
        </p:nvSpPr>
        <p:spPr>
          <a:xfrm>
            <a:off x="334775" y="1412000"/>
            <a:ext cx="6144300" cy="2285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a:solidFill>
                  <a:srgbClr val="242424"/>
                </a:solidFill>
                <a:latin typeface="Arial" panose="020B0604020202020204"/>
                <a:ea typeface="Arial" panose="020B0604020202020204"/>
                <a:cs typeface="Arial" panose="020B0604020202020204"/>
                <a:sym typeface="Arial" panose="020B0604020202020204"/>
              </a:rPr>
              <a:t>Insertion Algorithms: Steps on how it works:</a:t>
            </a:r>
            <a:endParaRPr sz="1100"/>
          </a:p>
          <a:p>
            <a:pPr marL="0" marR="0" lvl="0" indent="-114300" algn="l" rtl="0">
              <a:spcBef>
                <a:spcPts val="0"/>
              </a:spcBef>
              <a:spcAft>
                <a:spcPts val="0"/>
              </a:spcAft>
              <a:buClr>
                <a:srgbClr val="242424"/>
              </a:buClr>
              <a:buSzPts val="1800"/>
              <a:buFont typeface="Calibri" panose="020F0502020204030204"/>
              <a:buAutoNum type="arabicPeriod"/>
            </a:pPr>
            <a:r>
              <a:rPr lang="en-GB" sz="1800">
                <a:solidFill>
                  <a:srgbClr val="242424"/>
                </a:solidFill>
                <a:latin typeface="Arial" panose="020B0604020202020204"/>
                <a:ea typeface="Arial" panose="020B0604020202020204"/>
                <a:cs typeface="Arial" panose="020B0604020202020204"/>
                <a:sym typeface="Arial" panose="020B0604020202020204"/>
              </a:rPr>
              <a:t>If it is the first element, it is already sorted.</a:t>
            </a:r>
            <a:endParaRPr sz="1100"/>
          </a:p>
          <a:p>
            <a:pPr marL="0" marR="0" lvl="0" indent="-114300" algn="l" rtl="0">
              <a:spcBef>
                <a:spcPts val="0"/>
              </a:spcBef>
              <a:spcAft>
                <a:spcPts val="0"/>
              </a:spcAft>
              <a:buClr>
                <a:srgbClr val="242424"/>
              </a:buClr>
              <a:buSzPts val="1800"/>
              <a:buFont typeface="Calibri" panose="020F0502020204030204"/>
              <a:buAutoNum type="arabicPeriod"/>
            </a:pPr>
            <a:r>
              <a:rPr lang="en-GB" sz="1800">
                <a:solidFill>
                  <a:srgbClr val="242424"/>
                </a:solidFill>
                <a:latin typeface="Arial" panose="020B0604020202020204"/>
                <a:ea typeface="Arial" panose="020B0604020202020204"/>
                <a:cs typeface="Arial" panose="020B0604020202020204"/>
                <a:sym typeface="Arial" panose="020B0604020202020204"/>
              </a:rPr>
              <a:t>Pick the next element.</a:t>
            </a:r>
            <a:endParaRPr sz="1100"/>
          </a:p>
          <a:p>
            <a:pPr marL="0" marR="0" lvl="0" indent="-114300" algn="l" rtl="0">
              <a:spcBef>
                <a:spcPts val="0"/>
              </a:spcBef>
              <a:spcAft>
                <a:spcPts val="0"/>
              </a:spcAft>
              <a:buClr>
                <a:srgbClr val="242424"/>
              </a:buClr>
              <a:buSzPts val="1800"/>
              <a:buFont typeface="Calibri" panose="020F0502020204030204"/>
              <a:buAutoNum type="arabicPeriod"/>
            </a:pPr>
            <a:r>
              <a:rPr lang="en-GB" sz="1800">
                <a:solidFill>
                  <a:srgbClr val="242424"/>
                </a:solidFill>
                <a:latin typeface="Arial" panose="020B0604020202020204"/>
                <a:ea typeface="Arial" panose="020B0604020202020204"/>
                <a:cs typeface="Arial" panose="020B0604020202020204"/>
                <a:sym typeface="Arial" panose="020B0604020202020204"/>
              </a:rPr>
              <a:t>Compare with all the elements in sorted sub-list.</a:t>
            </a:r>
            <a:endParaRPr sz="1100"/>
          </a:p>
          <a:p>
            <a:pPr marL="0" marR="0" lvl="0" indent="-114300" algn="l" rtl="0">
              <a:spcBef>
                <a:spcPts val="0"/>
              </a:spcBef>
              <a:spcAft>
                <a:spcPts val="0"/>
              </a:spcAft>
              <a:buClr>
                <a:srgbClr val="242424"/>
              </a:buClr>
              <a:buSzPts val="1800"/>
              <a:buFont typeface="Calibri" panose="020F0502020204030204"/>
              <a:buAutoNum type="arabicPeriod"/>
            </a:pPr>
            <a:r>
              <a:rPr lang="en-GB" sz="1800">
                <a:solidFill>
                  <a:srgbClr val="242424"/>
                </a:solidFill>
                <a:latin typeface="Arial" panose="020B0604020202020204"/>
                <a:ea typeface="Arial" panose="020B0604020202020204"/>
                <a:cs typeface="Arial" panose="020B0604020202020204"/>
                <a:sym typeface="Arial" panose="020B0604020202020204"/>
              </a:rPr>
              <a:t>Shift all the the elements in sorted sub-list that is greater than the value to be sorted.</a:t>
            </a:r>
            <a:endParaRPr sz="1100"/>
          </a:p>
          <a:p>
            <a:pPr marL="0" marR="0" lvl="0" indent="-114300" algn="l" rtl="0">
              <a:spcBef>
                <a:spcPts val="0"/>
              </a:spcBef>
              <a:spcAft>
                <a:spcPts val="0"/>
              </a:spcAft>
              <a:buClr>
                <a:srgbClr val="242424"/>
              </a:buClr>
              <a:buSzPts val="1800"/>
              <a:buFont typeface="Calibri" panose="020F0502020204030204"/>
              <a:buAutoNum type="arabicPeriod"/>
            </a:pPr>
            <a:r>
              <a:rPr lang="en-GB" sz="1800">
                <a:solidFill>
                  <a:srgbClr val="242424"/>
                </a:solidFill>
                <a:latin typeface="Arial" panose="020B0604020202020204"/>
                <a:ea typeface="Arial" panose="020B0604020202020204"/>
                <a:cs typeface="Arial" panose="020B0604020202020204"/>
                <a:sym typeface="Arial" panose="020B0604020202020204"/>
              </a:rPr>
              <a:t>Insert the value.</a:t>
            </a:r>
            <a:endParaRPr sz="1100"/>
          </a:p>
          <a:p>
            <a:pPr marL="0" marR="0" lvl="0" indent="-114300" algn="l" rtl="0">
              <a:spcBef>
                <a:spcPts val="0"/>
              </a:spcBef>
              <a:spcAft>
                <a:spcPts val="0"/>
              </a:spcAft>
              <a:buClr>
                <a:srgbClr val="242424"/>
              </a:buClr>
              <a:buSzPts val="1800"/>
              <a:buFont typeface="Calibri" panose="020F0502020204030204"/>
              <a:buAutoNum type="arabicPeriod"/>
            </a:pPr>
            <a:r>
              <a:rPr lang="en-GB" sz="1800">
                <a:solidFill>
                  <a:srgbClr val="242424"/>
                </a:solidFill>
                <a:latin typeface="Arial" panose="020B0604020202020204"/>
                <a:ea typeface="Arial" panose="020B0604020202020204"/>
                <a:cs typeface="Arial" panose="020B0604020202020204"/>
                <a:sym typeface="Arial" panose="020B0604020202020204"/>
              </a:rPr>
              <a:t>Repeat until list is sorted.</a:t>
            </a:r>
            <a:endParaRPr sz="11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369" name="Shape 369"/>
        <p:cNvGrpSpPr/>
        <p:nvPr/>
      </p:nvGrpSpPr>
      <p:grpSpPr>
        <a:xfrm>
          <a:off x="0" y="0"/>
          <a:ext cx="0" cy="0"/>
          <a:chOff x="0" y="0"/>
          <a:chExt cx="0" cy="0"/>
        </a:xfrm>
      </p:grpSpPr>
      <p:sp>
        <p:nvSpPr>
          <p:cNvPr id="370" name="Google Shape;370;p61"/>
          <p:cNvSpPr txBox="1"/>
          <p:nvPr>
            <p:ph type="title"/>
          </p:nvPr>
        </p:nvSpPr>
        <p:spPr>
          <a:xfrm>
            <a:off x="233775" y="333769"/>
            <a:ext cx="6390600" cy="429600"/>
          </a:xfrm>
          <a:prstGeom prst="rect">
            <a:avLst/>
          </a:prstGeom>
          <a:noFill/>
          <a:ln>
            <a:noFill/>
          </a:ln>
        </p:spPr>
        <p:txBody>
          <a:bodyPr spcFirstLastPara="1" wrap="square" lIns="68575" tIns="68575" rIns="68575" bIns="68575" anchor="t" anchorCtr="0">
            <a:normAutofit fontScale="90000"/>
          </a:bodyPr>
          <a:lstStyle/>
          <a:p>
            <a:pPr marL="0" lvl="0" indent="0" algn="l" rtl="0">
              <a:lnSpc>
                <a:spcPct val="100000"/>
              </a:lnSpc>
              <a:spcBef>
                <a:spcPts val="0"/>
              </a:spcBef>
              <a:spcAft>
                <a:spcPts val="0"/>
              </a:spcAft>
              <a:buClr>
                <a:schemeClr val="dk1"/>
              </a:buClr>
              <a:buSzPct val="71000"/>
              <a:buFont typeface="Calibri" panose="020F0502020204030204"/>
              <a:buNone/>
            </a:pPr>
          </a:p>
        </p:txBody>
      </p:sp>
      <p:sp>
        <p:nvSpPr>
          <p:cNvPr id="371" name="Google Shape;371;p61"/>
          <p:cNvSpPr txBox="1"/>
          <p:nvPr>
            <p:ph type="body" idx="1"/>
          </p:nvPr>
        </p:nvSpPr>
        <p:spPr>
          <a:xfrm>
            <a:off x="233775" y="864356"/>
            <a:ext cx="6390600" cy="2562300"/>
          </a:xfrm>
          <a:prstGeom prst="rect">
            <a:avLst/>
          </a:prstGeom>
          <a:noFill/>
          <a:ln>
            <a:noFill/>
          </a:ln>
        </p:spPr>
        <p:txBody>
          <a:bodyPr spcFirstLastPara="1" wrap="square" lIns="68575" tIns="68575" rIns="68575" bIns="68575" anchor="t" anchorCtr="0">
            <a:normAutofit/>
          </a:bodyPr>
          <a:lstStyle/>
          <a:p>
            <a:pPr marL="457200" lvl="0" indent="-254000" algn="l" rtl="0">
              <a:lnSpc>
                <a:spcPct val="115000"/>
              </a:lnSpc>
              <a:spcBef>
                <a:spcPts val="0"/>
              </a:spcBef>
              <a:spcAft>
                <a:spcPts val="0"/>
              </a:spcAft>
              <a:buClr>
                <a:schemeClr val="dk1"/>
              </a:buClr>
              <a:buSzPts val="1000"/>
              <a:buNone/>
            </a:pPr>
          </a:p>
        </p:txBody>
      </p:sp>
      <p:pic>
        <p:nvPicPr>
          <p:cNvPr id="372" name="Google Shape;372;p61"/>
          <p:cNvPicPr preferRelativeResize="0"/>
          <p:nvPr/>
        </p:nvPicPr>
        <p:blipFill rotWithShape="1">
          <a:blip r:embed="rId1"/>
          <a:srcRect/>
          <a:stretch>
            <a:fillRect/>
          </a:stretch>
        </p:blipFill>
        <p:spPr>
          <a:xfrm>
            <a:off x="626383" y="116633"/>
            <a:ext cx="7891234" cy="491023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376" name="Shape 376"/>
        <p:cNvGrpSpPr/>
        <p:nvPr/>
      </p:nvGrpSpPr>
      <p:grpSpPr>
        <a:xfrm>
          <a:off x="0" y="0"/>
          <a:ext cx="0" cy="0"/>
          <a:chOff x="0" y="0"/>
          <a:chExt cx="0" cy="0"/>
        </a:xfrm>
      </p:grpSpPr>
      <p:sp>
        <p:nvSpPr>
          <p:cNvPr id="377" name="Google Shape;377;p62"/>
          <p:cNvSpPr txBox="1"/>
          <p:nvPr>
            <p:ph type="title"/>
          </p:nvPr>
        </p:nvSpPr>
        <p:spPr>
          <a:xfrm>
            <a:off x="233775" y="333769"/>
            <a:ext cx="6390600" cy="429600"/>
          </a:xfrm>
          <a:prstGeom prst="rect">
            <a:avLst/>
          </a:prstGeom>
          <a:noFill/>
          <a:ln>
            <a:noFill/>
          </a:ln>
        </p:spPr>
        <p:txBody>
          <a:bodyPr spcFirstLastPara="1" wrap="square" lIns="68575" tIns="68575" rIns="68575" bIns="68575" anchor="t" anchorCtr="0">
            <a:normAutofit fontScale="90000"/>
          </a:bodyPr>
          <a:lstStyle/>
          <a:p>
            <a:pPr marL="0" lvl="0" indent="0" algn="l" rtl="0">
              <a:lnSpc>
                <a:spcPct val="100000"/>
              </a:lnSpc>
              <a:spcBef>
                <a:spcPts val="0"/>
              </a:spcBef>
              <a:spcAft>
                <a:spcPts val="0"/>
              </a:spcAft>
              <a:buClr>
                <a:schemeClr val="dk1"/>
              </a:buClr>
              <a:buSzPct val="71000"/>
              <a:buFont typeface="Calibri" panose="020F0502020204030204"/>
              <a:buNone/>
            </a:pPr>
          </a:p>
        </p:txBody>
      </p:sp>
      <p:sp>
        <p:nvSpPr>
          <p:cNvPr id="378" name="Google Shape;378;p62"/>
          <p:cNvSpPr txBox="1"/>
          <p:nvPr>
            <p:ph type="body" idx="1"/>
          </p:nvPr>
        </p:nvSpPr>
        <p:spPr>
          <a:xfrm>
            <a:off x="233775" y="864356"/>
            <a:ext cx="6390600" cy="2562300"/>
          </a:xfrm>
          <a:prstGeom prst="rect">
            <a:avLst/>
          </a:prstGeom>
          <a:noFill/>
          <a:ln>
            <a:noFill/>
          </a:ln>
        </p:spPr>
        <p:txBody>
          <a:bodyPr spcFirstLastPara="1" wrap="square" lIns="68575" tIns="68575" rIns="68575" bIns="68575" anchor="t" anchorCtr="0">
            <a:normAutofit/>
          </a:bodyPr>
          <a:lstStyle/>
          <a:p>
            <a:pPr marL="457200" lvl="0" indent="-254000" algn="l" rtl="0">
              <a:lnSpc>
                <a:spcPct val="115000"/>
              </a:lnSpc>
              <a:spcBef>
                <a:spcPts val="0"/>
              </a:spcBef>
              <a:spcAft>
                <a:spcPts val="0"/>
              </a:spcAft>
              <a:buClr>
                <a:schemeClr val="dk1"/>
              </a:buClr>
              <a:buSzPts val="1000"/>
              <a:buNone/>
            </a:pPr>
          </a:p>
        </p:txBody>
      </p:sp>
      <p:pic>
        <p:nvPicPr>
          <p:cNvPr id="379" name="Google Shape;379;p62"/>
          <p:cNvPicPr preferRelativeResize="0"/>
          <p:nvPr/>
        </p:nvPicPr>
        <p:blipFill rotWithShape="1">
          <a:blip r:embed="rId1"/>
          <a:srcRect/>
          <a:stretch>
            <a:fillRect/>
          </a:stretch>
        </p:blipFill>
        <p:spPr>
          <a:xfrm>
            <a:off x="725851" y="233363"/>
            <a:ext cx="8063587" cy="4676774"/>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383" name="Shape 383"/>
        <p:cNvGrpSpPr/>
        <p:nvPr/>
      </p:nvGrpSpPr>
      <p:grpSpPr>
        <a:xfrm>
          <a:off x="0" y="0"/>
          <a:ext cx="0" cy="0"/>
          <a:chOff x="0" y="0"/>
          <a:chExt cx="0" cy="0"/>
        </a:xfrm>
      </p:grpSpPr>
      <p:sp>
        <p:nvSpPr>
          <p:cNvPr id="384" name="Google Shape;384;p63"/>
          <p:cNvSpPr txBox="1"/>
          <p:nvPr>
            <p:ph type="title"/>
          </p:nvPr>
        </p:nvSpPr>
        <p:spPr>
          <a:xfrm>
            <a:off x="233775" y="333769"/>
            <a:ext cx="6390600" cy="4296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100000"/>
              <a:buFont typeface="Calibri" panose="020F0502020204030204"/>
              <a:buNone/>
            </a:pPr>
            <a:r>
              <a:rPr lang="en-GB"/>
              <a:t>Example</a:t>
            </a:r>
            <a:endParaRPr lang="en-GB"/>
          </a:p>
        </p:txBody>
      </p:sp>
      <p:sp>
        <p:nvSpPr>
          <p:cNvPr id="385" name="Google Shape;385;p63"/>
          <p:cNvSpPr txBox="1"/>
          <p:nvPr>
            <p:ph type="body" idx="1"/>
          </p:nvPr>
        </p:nvSpPr>
        <p:spPr>
          <a:xfrm>
            <a:off x="4510600" y="2101250"/>
            <a:ext cx="4269600" cy="2868600"/>
          </a:xfrm>
          <a:prstGeom prst="rect">
            <a:avLst/>
          </a:prstGeom>
          <a:noFill/>
          <a:ln>
            <a:noFill/>
          </a:ln>
        </p:spPr>
        <p:txBody>
          <a:bodyPr spcFirstLastPara="1" wrap="square" lIns="91425" tIns="91425" rIns="91425" bIns="91425" anchor="t" anchorCtr="0">
            <a:normAutofit/>
          </a:bodyPr>
          <a:lstStyle/>
          <a:p>
            <a:pPr marL="457200" lvl="0" indent="-336550" algn="just" rtl="0">
              <a:lnSpc>
                <a:spcPct val="115000"/>
              </a:lnSpc>
              <a:spcBef>
                <a:spcPts val="0"/>
              </a:spcBef>
              <a:spcAft>
                <a:spcPts val="0"/>
              </a:spcAft>
              <a:buClr>
                <a:schemeClr val="dk1"/>
              </a:buClr>
              <a:buSzPts val="1300"/>
              <a:buAutoNum type="arabicPeriod"/>
            </a:pPr>
            <a:r>
              <a:rPr lang="en-GB" sz="1700"/>
              <a:t>3&lt;4: Shift 3</a:t>
            </a:r>
            <a:endParaRPr sz="1700"/>
          </a:p>
          <a:p>
            <a:pPr marL="457200" lvl="0" indent="-336550" algn="just" rtl="0">
              <a:lnSpc>
                <a:spcPct val="115000"/>
              </a:lnSpc>
              <a:spcBef>
                <a:spcPts val="0"/>
              </a:spcBef>
              <a:spcAft>
                <a:spcPts val="0"/>
              </a:spcAft>
              <a:buClr>
                <a:schemeClr val="dk1"/>
              </a:buClr>
              <a:buSzPts val="1300"/>
              <a:buAutoNum type="arabicPeriod"/>
            </a:pPr>
            <a:r>
              <a:rPr lang="en-GB" sz="1700"/>
              <a:t>2&lt;4, 2&lt;3: Shift 2</a:t>
            </a:r>
            <a:endParaRPr sz="1700"/>
          </a:p>
          <a:p>
            <a:pPr marL="457200" lvl="0" indent="-336550" algn="just" rtl="0">
              <a:lnSpc>
                <a:spcPct val="115000"/>
              </a:lnSpc>
              <a:spcBef>
                <a:spcPts val="0"/>
              </a:spcBef>
              <a:spcAft>
                <a:spcPts val="0"/>
              </a:spcAft>
              <a:buClr>
                <a:schemeClr val="dk1"/>
              </a:buClr>
              <a:buSzPts val="1300"/>
              <a:buAutoNum type="arabicPeriod"/>
            </a:pPr>
            <a:r>
              <a:rPr lang="en-GB" sz="1700"/>
              <a:t>10&gt;4: No shifting needed</a:t>
            </a:r>
            <a:endParaRPr sz="1700"/>
          </a:p>
          <a:p>
            <a:pPr marL="457200" lvl="0" indent="-336550" algn="just" rtl="0">
              <a:lnSpc>
                <a:spcPct val="115000"/>
              </a:lnSpc>
              <a:spcBef>
                <a:spcPts val="0"/>
              </a:spcBef>
              <a:spcAft>
                <a:spcPts val="0"/>
              </a:spcAft>
              <a:buClr>
                <a:schemeClr val="dk1"/>
              </a:buClr>
              <a:buSzPts val="1300"/>
              <a:buAutoNum type="arabicPeriod"/>
            </a:pPr>
            <a:r>
              <a:rPr lang="en-GB" sz="1700"/>
              <a:t>10&gt;12: No shifting needed</a:t>
            </a:r>
            <a:endParaRPr sz="1700"/>
          </a:p>
          <a:p>
            <a:pPr marL="457200" lvl="0" indent="-336550" algn="just" rtl="0">
              <a:lnSpc>
                <a:spcPct val="115000"/>
              </a:lnSpc>
              <a:spcBef>
                <a:spcPts val="0"/>
              </a:spcBef>
              <a:spcAft>
                <a:spcPts val="0"/>
              </a:spcAft>
              <a:buClr>
                <a:schemeClr val="dk1"/>
              </a:buClr>
              <a:buSzPts val="1300"/>
              <a:buAutoNum type="arabicPeriod"/>
            </a:pPr>
            <a:r>
              <a:rPr lang="en-GB" sz="1700"/>
              <a:t>1&lt;12, 1&lt;10, 1&lt;4, 1&lt;3, 1&lt;2: Shift 1</a:t>
            </a:r>
            <a:endParaRPr sz="1700"/>
          </a:p>
          <a:p>
            <a:pPr marL="457200" lvl="0" indent="-336550" algn="just" rtl="0">
              <a:lnSpc>
                <a:spcPct val="115000"/>
              </a:lnSpc>
              <a:spcBef>
                <a:spcPts val="0"/>
              </a:spcBef>
              <a:spcAft>
                <a:spcPts val="0"/>
              </a:spcAft>
              <a:buClr>
                <a:schemeClr val="dk1"/>
              </a:buClr>
              <a:buSzPts val="1300"/>
              <a:buAutoNum type="arabicPeriod"/>
            </a:pPr>
            <a:r>
              <a:rPr lang="en-GB" sz="1700"/>
              <a:t>5&lt;12, 5&lt;10, 5&gt;4: Shift 4</a:t>
            </a:r>
            <a:endParaRPr sz="1700"/>
          </a:p>
          <a:p>
            <a:pPr marL="457200" lvl="0" indent="-336550" algn="just" rtl="0">
              <a:lnSpc>
                <a:spcPct val="115000"/>
              </a:lnSpc>
              <a:spcBef>
                <a:spcPts val="0"/>
              </a:spcBef>
              <a:spcAft>
                <a:spcPts val="0"/>
              </a:spcAft>
              <a:buClr>
                <a:schemeClr val="dk1"/>
              </a:buClr>
              <a:buSzPts val="1300"/>
              <a:buAutoNum type="arabicPeriod"/>
            </a:pPr>
            <a:r>
              <a:rPr lang="en-GB" sz="1700"/>
              <a:t>6&lt;12, 6&lt;10,6&gt;5: Shift 6  </a:t>
            </a:r>
            <a:endParaRPr sz="1700"/>
          </a:p>
        </p:txBody>
      </p:sp>
      <p:pic>
        <p:nvPicPr>
          <p:cNvPr id="386" name="Google Shape;386;p63"/>
          <p:cNvPicPr preferRelativeResize="0"/>
          <p:nvPr/>
        </p:nvPicPr>
        <p:blipFill rotWithShape="1">
          <a:blip r:embed="rId1"/>
          <a:srcRect t="6829"/>
          <a:stretch>
            <a:fillRect/>
          </a:stretch>
        </p:blipFill>
        <p:spPr>
          <a:xfrm>
            <a:off x="667576" y="1942975"/>
            <a:ext cx="3451125" cy="258180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5"/>
                                        </p:tgtEl>
                                        <p:attrNameLst>
                                          <p:attrName>style.visibility</p:attrName>
                                        </p:attrNameLst>
                                      </p:cBhvr>
                                      <p:to>
                                        <p:strVal val="visible"/>
                                      </p:to>
                                    </p:set>
                                    <p:animEffect transition="in" filter="fade">
                                      <p:cBhvr>
                                        <p:cTn id="7" dur="1000"/>
                                        <p:tgtEl>
                                          <p:spTgt spid="3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390" name="Shape 390"/>
        <p:cNvGrpSpPr/>
        <p:nvPr/>
      </p:nvGrpSpPr>
      <p:grpSpPr>
        <a:xfrm>
          <a:off x="0" y="0"/>
          <a:ext cx="0" cy="0"/>
          <a:chOff x="0" y="0"/>
          <a:chExt cx="0" cy="0"/>
        </a:xfrm>
      </p:grpSpPr>
      <p:sp>
        <p:nvSpPr>
          <p:cNvPr id="391" name="Google Shape;391;p64"/>
          <p:cNvSpPr txBox="1"/>
          <p:nvPr>
            <p:ph type="title"/>
          </p:nvPr>
        </p:nvSpPr>
        <p:spPr>
          <a:xfrm>
            <a:off x="233775" y="333769"/>
            <a:ext cx="6390600" cy="4296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100000"/>
              <a:buFont typeface="Calibri" panose="020F0502020204030204"/>
              <a:buNone/>
            </a:pPr>
            <a:r>
              <a:rPr lang="en-GB"/>
              <a:t>Selection Sort</a:t>
            </a:r>
            <a:endParaRPr lang="en-GB"/>
          </a:p>
        </p:txBody>
      </p:sp>
      <p:pic>
        <p:nvPicPr>
          <p:cNvPr id="392" name="Google Shape;392;p64"/>
          <p:cNvPicPr preferRelativeResize="0"/>
          <p:nvPr/>
        </p:nvPicPr>
        <p:blipFill rotWithShape="1">
          <a:blip r:embed="rId1"/>
          <a:srcRect/>
          <a:stretch>
            <a:fillRect/>
          </a:stretch>
        </p:blipFill>
        <p:spPr>
          <a:xfrm>
            <a:off x="298175" y="1960663"/>
            <a:ext cx="4095750" cy="2681357"/>
          </a:xfrm>
          <a:prstGeom prst="rect">
            <a:avLst/>
          </a:prstGeom>
          <a:noFill/>
          <a:ln>
            <a:noFill/>
          </a:ln>
        </p:spPr>
      </p:pic>
      <p:pic>
        <p:nvPicPr>
          <p:cNvPr id="393" name="Google Shape;393;p64"/>
          <p:cNvPicPr preferRelativeResize="0"/>
          <p:nvPr/>
        </p:nvPicPr>
        <p:blipFill rotWithShape="1">
          <a:blip r:embed="rId2"/>
          <a:srcRect/>
          <a:stretch>
            <a:fillRect/>
          </a:stretch>
        </p:blipFill>
        <p:spPr>
          <a:xfrm>
            <a:off x="4393925" y="2535536"/>
            <a:ext cx="4743450" cy="131372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397" name="Shape 397"/>
        <p:cNvGrpSpPr/>
        <p:nvPr/>
      </p:nvGrpSpPr>
      <p:grpSpPr>
        <a:xfrm>
          <a:off x="0" y="0"/>
          <a:ext cx="0" cy="0"/>
          <a:chOff x="0" y="0"/>
          <a:chExt cx="0" cy="0"/>
        </a:xfrm>
      </p:grpSpPr>
      <p:sp>
        <p:nvSpPr>
          <p:cNvPr id="398" name="Google Shape;398;p65"/>
          <p:cNvSpPr txBox="1"/>
          <p:nvPr>
            <p:ph type="title"/>
          </p:nvPr>
        </p:nvSpPr>
        <p:spPr>
          <a:xfrm>
            <a:off x="233775" y="333769"/>
            <a:ext cx="6390600" cy="4296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100000"/>
              <a:buFont typeface="Calibri" panose="020F0502020204030204"/>
              <a:buNone/>
            </a:pPr>
            <a:r>
              <a:rPr lang="en-GB"/>
              <a:t>Example</a:t>
            </a:r>
            <a:endParaRPr lang="en-GB"/>
          </a:p>
        </p:txBody>
      </p:sp>
      <p:sp>
        <p:nvSpPr>
          <p:cNvPr id="399" name="Google Shape;399;p65"/>
          <p:cNvSpPr txBox="1"/>
          <p:nvPr>
            <p:ph type="body" idx="1"/>
          </p:nvPr>
        </p:nvSpPr>
        <p:spPr>
          <a:xfrm>
            <a:off x="5064250" y="2294863"/>
            <a:ext cx="3846300" cy="1989000"/>
          </a:xfrm>
          <a:prstGeom prst="rect">
            <a:avLst/>
          </a:prstGeom>
          <a:noFill/>
          <a:ln>
            <a:noFill/>
          </a:ln>
        </p:spPr>
        <p:txBody>
          <a:bodyPr spcFirstLastPara="1" wrap="square" lIns="91425" tIns="91425" rIns="91425" bIns="91425" anchor="t" anchorCtr="0">
            <a:normAutofit/>
          </a:bodyPr>
          <a:lstStyle/>
          <a:p>
            <a:pPr marL="457200" lvl="0" indent="-323850" algn="l" rtl="0">
              <a:lnSpc>
                <a:spcPct val="115000"/>
              </a:lnSpc>
              <a:spcBef>
                <a:spcPts val="0"/>
              </a:spcBef>
              <a:spcAft>
                <a:spcPts val="0"/>
              </a:spcAft>
              <a:buClr>
                <a:schemeClr val="dk1"/>
              </a:buClr>
              <a:buSzPts val="1100"/>
              <a:buAutoNum type="arabicPeriod"/>
            </a:pPr>
            <a:r>
              <a:rPr lang="en-GB" sz="1500"/>
              <a:t>i = 0; Minimum element = 2, index = 3. Swap arr[0] and arr[3]</a:t>
            </a:r>
            <a:endParaRPr sz="1500"/>
          </a:p>
          <a:p>
            <a:pPr marL="457200" lvl="0" indent="-323850" algn="l" rtl="0">
              <a:lnSpc>
                <a:spcPct val="115000"/>
              </a:lnSpc>
              <a:spcBef>
                <a:spcPts val="0"/>
              </a:spcBef>
              <a:spcAft>
                <a:spcPts val="0"/>
              </a:spcAft>
              <a:buClr>
                <a:schemeClr val="dk1"/>
              </a:buClr>
              <a:buSzPts val="1100"/>
              <a:buAutoNum type="arabicPeriod"/>
            </a:pPr>
            <a:r>
              <a:rPr lang="en-GB" sz="1500"/>
              <a:t>i = 1; Minimum element = 4, index = 2. Swap arr[1] and arr[2]</a:t>
            </a:r>
            <a:endParaRPr sz="1500"/>
          </a:p>
          <a:p>
            <a:pPr marL="457200" lvl="0" indent="-323850" algn="l" rtl="0">
              <a:lnSpc>
                <a:spcPct val="115000"/>
              </a:lnSpc>
              <a:spcBef>
                <a:spcPts val="0"/>
              </a:spcBef>
              <a:spcAft>
                <a:spcPts val="0"/>
              </a:spcAft>
              <a:buClr>
                <a:schemeClr val="dk1"/>
              </a:buClr>
              <a:buSzPts val="1100"/>
              <a:buAutoNum type="arabicPeriod"/>
            </a:pPr>
            <a:r>
              <a:rPr lang="en-GB" sz="1500"/>
              <a:t>i = 2; Minimum element = 5, index = 2. Swap arr[2] and arr[2]; Not needed</a:t>
            </a:r>
            <a:endParaRPr sz="1500"/>
          </a:p>
        </p:txBody>
      </p:sp>
      <p:pic>
        <p:nvPicPr>
          <p:cNvPr id="400" name="Google Shape;400;p65"/>
          <p:cNvPicPr preferRelativeResize="0"/>
          <p:nvPr/>
        </p:nvPicPr>
        <p:blipFill rotWithShape="1">
          <a:blip r:embed="rId1"/>
          <a:srcRect/>
          <a:stretch>
            <a:fillRect/>
          </a:stretch>
        </p:blipFill>
        <p:spPr>
          <a:xfrm>
            <a:off x="413200" y="1962475"/>
            <a:ext cx="4492700" cy="26538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404" name="Shape 404"/>
        <p:cNvGrpSpPr/>
        <p:nvPr/>
      </p:nvGrpSpPr>
      <p:grpSpPr>
        <a:xfrm>
          <a:off x="0" y="0"/>
          <a:ext cx="0" cy="0"/>
          <a:chOff x="0" y="0"/>
          <a:chExt cx="0" cy="0"/>
        </a:xfrm>
      </p:grpSpPr>
      <p:sp>
        <p:nvSpPr>
          <p:cNvPr id="405" name="Google Shape;405;p66"/>
          <p:cNvSpPr txBox="1"/>
          <p:nvPr>
            <p:ph type="title"/>
          </p:nvPr>
        </p:nvSpPr>
        <p:spPr>
          <a:xfrm>
            <a:off x="729450" y="360289"/>
            <a:ext cx="7688700" cy="535200"/>
          </a:xfrm>
          <a:prstGeom prst="rect">
            <a:avLst/>
          </a:prstGeom>
          <a:noFill/>
          <a:ln>
            <a:noFill/>
          </a:ln>
        </p:spPr>
        <p:txBody>
          <a:bodyPr spcFirstLastPara="1" wrap="square" lIns="68575" tIns="68575" rIns="68575" bIns="68575" anchor="t" anchorCtr="0">
            <a:normAutofit fontScale="90000"/>
          </a:bodyPr>
          <a:lstStyle/>
          <a:p>
            <a:pPr marL="0" lvl="0" indent="0" algn="ctr" rtl="0">
              <a:lnSpc>
                <a:spcPct val="100000"/>
              </a:lnSpc>
              <a:spcBef>
                <a:spcPts val="0"/>
              </a:spcBef>
              <a:spcAft>
                <a:spcPts val="0"/>
              </a:spcAft>
              <a:buClr>
                <a:schemeClr val="dk1"/>
              </a:buClr>
              <a:buSzPct val="71000"/>
              <a:buFont typeface="Calibri" panose="020F0502020204030204"/>
              <a:buNone/>
            </a:pPr>
            <a:r>
              <a:rPr lang="en-GB"/>
              <a:t>UPPER AND LOWER BOUND</a:t>
            </a:r>
            <a:endParaRPr lang="en-GB"/>
          </a:p>
        </p:txBody>
      </p:sp>
      <p:sp>
        <p:nvSpPr>
          <p:cNvPr id="406" name="Google Shape;406;p66"/>
          <p:cNvSpPr txBox="1"/>
          <p:nvPr>
            <p:ph type="body" idx="1"/>
          </p:nvPr>
        </p:nvSpPr>
        <p:spPr>
          <a:xfrm>
            <a:off x="727650" y="1292469"/>
            <a:ext cx="7688700" cy="3613800"/>
          </a:xfrm>
          <a:prstGeom prst="rect">
            <a:avLst/>
          </a:prstGeom>
          <a:noFill/>
          <a:ln>
            <a:noFill/>
          </a:ln>
        </p:spPr>
        <p:txBody>
          <a:bodyPr spcFirstLastPara="1" wrap="square" lIns="68575" tIns="68575" rIns="68575" bIns="68575" anchor="t" anchorCtr="0">
            <a:normAutofit/>
          </a:bodyPr>
          <a:lstStyle/>
          <a:p>
            <a:pPr marL="457200" lvl="0" indent="-317500" algn="l" rtl="0">
              <a:lnSpc>
                <a:spcPct val="115000"/>
              </a:lnSpc>
              <a:spcBef>
                <a:spcPts val="0"/>
              </a:spcBef>
              <a:spcAft>
                <a:spcPts val="0"/>
              </a:spcAft>
              <a:buClr>
                <a:srgbClr val="000000"/>
              </a:buClr>
              <a:buSzPts val="1000"/>
              <a:buChar char="●"/>
            </a:pPr>
            <a:r>
              <a:rPr lang="en-GB" b="0" i="0">
                <a:solidFill>
                  <a:srgbClr val="000000"/>
                </a:solidFill>
                <a:latin typeface="Raleway"/>
                <a:ea typeface="Raleway"/>
                <a:cs typeface="Raleway"/>
                <a:sym typeface="Raleway"/>
              </a:rPr>
              <a:t>The algorithm’s input normally consists of a list, a </a:t>
            </a:r>
            <a:r>
              <a:rPr lang="en-GB" b="0" i="0" u="sng" strike="noStrike">
                <a:solidFill>
                  <a:srgbClr val="2456B4"/>
                </a:solidFill>
                <a:latin typeface="Raleway"/>
                <a:ea typeface="Raleway"/>
                <a:cs typeface="Raleway"/>
                <a:sym typeface="Raleway"/>
                <a:hlinkClick r:id="rId1"/>
              </a:rPr>
              <a:t>database</a:t>
            </a:r>
            <a:r>
              <a:rPr lang="en-GB" b="0" i="0">
                <a:solidFill>
                  <a:srgbClr val="000000"/>
                </a:solidFill>
                <a:latin typeface="Raleway"/>
                <a:ea typeface="Raleway"/>
                <a:cs typeface="Raleway"/>
                <a:sym typeface="Raleway"/>
              </a:rPr>
              <a:t>, a variable, a </a:t>
            </a:r>
            <a:r>
              <a:rPr lang="en-GB" b="0" i="0" u="sng" strike="noStrike">
                <a:solidFill>
                  <a:srgbClr val="2456B4"/>
                </a:solidFill>
                <a:latin typeface="Raleway"/>
                <a:ea typeface="Raleway"/>
                <a:cs typeface="Raleway"/>
                <a:sym typeface="Raleway"/>
                <a:hlinkClick r:id="rId2"/>
              </a:rPr>
              <a:t>graph</a:t>
            </a:r>
            <a:r>
              <a:rPr lang="en-GB" b="0" i="0">
                <a:solidFill>
                  <a:srgbClr val="000000"/>
                </a:solidFill>
                <a:latin typeface="Raleway"/>
                <a:ea typeface="Raleway"/>
                <a:cs typeface="Raleway"/>
                <a:sym typeface="Raleway"/>
              </a:rPr>
              <a:t>, or some other type of </a:t>
            </a:r>
            <a:r>
              <a:rPr lang="en-GB" b="0" i="0" u="sng" strike="noStrike">
                <a:solidFill>
                  <a:srgbClr val="2456B4"/>
                </a:solidFill>
                <a:latin typeface="Raleway"/>
                <a:ea typeface="Raleway"/>
                <a:cs typeface="Raleway"/>
                <a:sym typeface="Raleway"/>
                <a:hlinkClick r:id="rId3"/>
              </a:rPr>
              <a:t>data structure</a:t>
            </a:r>
            <a:r>
              <a:rPr lang="en-GB" b="0" i="0">
                <a:solidFill>
                  <a:srgbClr val="000000"/>
                </a:solidFill>
                <a:latin typeface="Raleway"/>
                <a:ea typeface="Raleway"/>
                <a:cs typeface="Raleway"/>
                <a:sym typeface="Raleway"/>
              </a:rPr>
              <a:t>. In relation to its size, </a:t>
            </a:r>
            <a:r>
              <a:rPr lang="en-GB" b="1" i="0">
                <a:solidFill>
                  <a:srgbClr val="000000"/>
                </a:solidFill>
                <a:latin typeface="Raleway"/>
                <a:ea typeface="Raleway"/>
                <a:cs typeface="Raleway"/>
                <a:sym typeface="Raleway"/>
              </a:rPr>
              <a:t>we want to know if there are any maximum or minimum time limits for an algorithm executed on a given input</a:t>
            </a:r>
            <a:r>
              <a:rPr lang="en-GB" b="0" i="0">
                <a:solidFill>
                  <a:srgbClr val="000000"/>
                </a:solidFill>
                <a:latin typeface="Raleway"/>
                <a:ea typeface="Raleway"/>
                <a:cs typeface="Raleway"/>
                <a:sym typeface="Raleway"/>
              </a:rPr>
              <a:t>. We call these limits:</a:t>
            </a:r>
            <a:endParaRPr lang="en-GB" b="0" i="0">
              <a:solidFill>
                <a:srgbClr val="000000"/>
              </a:solidFill>
              <a:latin typeface="Raleway"/>
              <a:ea typeface="Raleway"/>
              <a:cs typeface="Raleway"/>
              <a:sym typeface="Raleway"/>
            </a:endParaRPr>
          </a:p>
          <a:p>
            <a:pPr marL="457200" lvl="0" indent="-317500" algn="l" rtl="0">
              <a:lnSpc>
                <a:spcPct val="115000"/>
              </a:lnSpc>
              <a:spcBef>
                <a:spcPts val="0"/>
              </a:spcBef>
              <a:spcAft>
                <a:spcPts val="0"/>
              </a:spcAft>
              <a:buClr>
                <a:srgbClr val="000000"/>
              </a:buClr>
              <a:buSzPts val="1000"/>
              <a:buFont typeface="Arial" panose="020B0604020202020204"/>
              <a:buChar char="•"/>
            </a:pPr>
            <a:r>
              <a:rPr lang="en-GB" b="0" i="0">
                <a:solidFill>
                  <a:srgbClr val="000000"/>
                </a:solidFill>
                <a:latin typeface="Raleway"/>
                <a:ea typeface="Raleway"/>
                <a:cs typeface="Raleway"/>
                <a:sym typeface="Raleway"/>
              </a:rPr>
              <a:t>lower bound, the minimum guaranteed time</a:t>
            </a:r>
            <a:endParaRPr lang="en-GB" b="0" i="0">
              <a:solidFill>
                <a:srgbClr val="000000"/>
              </a:solidFill>
              <a:latin typeface="Raleway"/>
              <a:ea typeface="Raleway"/>
              <a:cs typeface="Raleway"/>
              <a:sym typeface="Raleway"/>
            </a:endParaRPr>
          </a:p>
          <a:p>
            <a:pPr marL="457200" lvl="0" indent="-317500" algn="l" rtl="0">
              <a:lnSpc>
                <a:spcPct val="115000"/>
              </a:lnSpc>
              <a:spcBef>
                <a:spcPts val="0"/>
              </a:spcBef>
              <a:spcAft>
                <a:spcPts val="0"/>
              </a:spcAft>
              <a:buClr>
                <a:srgbClr val="000000"/>
              </a:buClr>
              <a:buSzPts val="1000"/>
              <a:buFont typeface="Arial" panose="020B0604020202020204"/>
              <a:buChar char="•"/>
            </a:pPr>
            <a:r>
              <a:rPr lang="en-GB" b="0" i="0">
                <a:solidFill>
                  <a:srgbClr val="000000"/>
                </a:solidFill>
                <a:latin typeface="Raleway"/>
                <a:ea typeface="Raleway"/>
                <a:cs typeface="Raleway"/>
                <a:sym typeface="Raleway"/>
              </a:rPr>
              <a:t>upper bound, the maximum guaranteed time</a:t>
            </a:r>
            <a:endParaRPr lang="en-GB" b="0" i="0">
              <a:solidFill>
                <a:srgbClr val="000000"/>
              </a:solidFill>
              <a:latin typeface="Raleway"/>
              <a:ea typeface="Raleway"/>
              <a:cs typeface="Raleway"/>
              <a:sym typeface="Raleway"/>
            </a:endParaRPr>
          </a:p>
          <a:p>
            <a:pPr marL="457200" lvl="0" indent="-254000" algn="l" rtl="0">
              <a:lnSpc>
                <a:spcPct val="115000"/>
              </a:lnSpc>
              <a:spcBef>
                <a:spcPts val="0"/>
              </a:spcBef>
              <a:spcAft>
                <a:spcPts val="0"/>
              </a:spcAft>
              <a:buClr>
                <a:schemeClr val="dk1"/>
              </a:buClr>
              <a:buSzPts val="1000"/>
              <a:buNone/>
            </a:p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410" name="Shape 410"/>
        <p:cNvGrpSpPr/>
        <p:nvPr/>
      </p:nvGrpSpPr>
      <p:grpSpPr>
        <a:xfrm>
          <a:off x="0" y="0"/>
          <a:ext cx="0" cy="0"/>
          <a:chOff x="0" y="0"/>
          <a:chExt cx="0" cy="0"/>
        </a:xfrm>
      </p:grpSpPr>
      <p:sp>
        <p:nvSpPr>
          <p:cNvPr id="411" name="Google Shape;411;p67"/>
          <p:cNvSpPr txBox="1"/>
          <p:nvPr/>
        </p:nvSpPr>
        <p:spPr>
          <a:xfrm>
            <a:off x="6553200" y="4798219"/>
            <a:ext cx="2133600" cy="243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GB" sz="1400" b="0" i="0" u="none">
                <a:solidFill>
                  <a:schemeClr val="dk1"/>
                </a:solidFill>
                <a:latin typeface="Arial" panose="020B0604020202020204"/>
                <a:ea typeface="Arial" panose="020B0604020202020204"/>
                <a:cs typeface="Arial" panose="020B0604020202020204"/>
                <a:sym typeface="Arial" panose="020B0604020202020204"/>
              </a:rPr>
            </a:fld>
            <a:endParaRPr lang="en-GB" sz="14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412" name="Google Shape;412;p67"/>
          <p:cNvSpPr txBox="1"/>
          <p:nvPr>
            <p:ph type="title"/>
          </p:nvPr>
        </p:nvSpPr>
        <p:spPr>
          <a:xfrm>
            <a:off x="628650" y="205383"/>
            <a:ext cx="7886700" cy="745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Arial" panose="020B0604020202020204"/>
              <a:buNone/>
            </a:pPr>
            <a:r>
              <a:rPr lang="en-GB" sz="4000" b="0" i="0" u="none">
                <a:solidFill>
                  <a:schemeClr val="dk2"/>
                </a:solidFill>
                <a:latin typeface="Arial" panose="020B0604020202020204"/>
                <a:ea typeface="Arial" panose="020B0604020202020204"/>
                <a:cs typeface="Arial" panose="020B0604020202020204"/>
                <a:sym typeface="Arial" panose="020B0604020202020204"/>
              </a:rPr>
              <a:t>Recurrences and Running Time</a:t>
            </a:r>
            <a:endParaRPr lang="en-GB" sz="4000" b="0" i="0" u="none">
              <a:solidFill>
                <a:schemeClr val="dk2"/>
              </a:solidFill>
              <a:latin typeface="Arial" panose="020B0604020202020204"/>
              <a:ea typeface="Arial" panose="020B0604020202020204"/>
              <a:cs typeface="Arial" panose="020B0604020202020204"/>
              <a:sym typeface="Arial" panose="020B0604020202020204"/>
            </a:endParaRPr>
          </a:p>
        </p:txBody>
      </p:sp>
      <p:sp>
        <p:nvSpPr>
          <p:cNvPr id="413" name="Google Shape;413;p67"/>
          <p:cNvSpPr txBox="1"/>
          <p:nvPr>
            <p:ph type="body" idx="1"/>
          </p:nvPr>
        </p:nvSpPr>
        <p:spPr>
          <a:xfrm>
            <a:off x="350837" y="910828"/>
            <a:ext cx="8229600" cy="4026600"/>
          </a:xfrm>
          <a:prstGeom prst="rect">
            <a:avLst/>
          </a:prstGeom>
          <a:noFill/>
          <a:ln>
            <a:noFill/>
          </a:ln>
        </p:spPr>
        <p:txBody>
          <a:bodyPr spcFirstLastPara="1" wrap="square" lIns="91425" tIns="45700" rIns="91425" bIns="45700" anchor="t" anchorCtr="0">
            <a:noAutofit/>
          </a:bodyPr>
          <a:lstStyle/>
          <a:p>
            <a:pPr marL="342900" lvl="0" indent="-342900" algn="l" rtl="0">
              <a:lnSpc>
                <a:spcPct val="130000"/>
              </a:lnSpc>
              <a:spcBef>
                <a:spcPts val="0"/>
              </a:spcBef>
              <a:spcAft>
                <a:spcPts val="0"/>
              </a:spcAft>
              <a:buClr>
                <a:schemeClr val="dk1"/>
              </a:buClr>
              <a:buSzPts val="2400"/>
              <a:buFont typeface="Arial" panose="020B0604020202020204"/>
              <a:buChar char="•"/>
            </a:pPr>
            <a:r>
              <a:rPr lang="en-GB" sz="2400" b="0" i="0" u="none">
                <a:solidFill>
                  <a:schemeClr val="dk1"/>
                </a:solidFill>
                <a:latin typeface="Arial" panose="020B0604020202020204"/>
                <a:ea typeface="Arial" panose="020B0604020202020204"/>
                <a:cs typeface="Arial" panose="020B0604020202020204"/>
                <a:sym typeface="Arial" panose="020B0604020202020204"/>
              </a:rPr>
              <a:t>An equation or inequality that describes a function in terms of its value on smaller inputs.</a:t>
            </a:r>
            <a:endParaRPr lang="en-GB" sz="2400" b="0" i="0" u="none">
              <a:solidFill>
                <a:schemeClr val="dk1"/>
              </a:solidFill>
              <a:latin typeface="Arial" panose="020B0604020202020204"/>
              <a:ea typeface="Arial" panose="020B0604020202020204"/>
              <a:cs typeface="Arial" panose="020B0604020202020204"/>
              <a:sym typeface="Arial" panose="020B0604020202020204"/>
            </a:endParaRPr>
          </a:p>
          <a:p>
            <a:pPr marL="342900" lvl="0" indent="-342900" algn="l" rtl="0">
              <a:lnSpc>
                <a:spcPct val="130000"/>
              </a:lnSpc>
              <a:spcBef>
                <a:spcPts val="480"/>
              </a:spcBef>
              <a:spcAft>
                <a:spcPts val="0"/>
              </a:spcAft>
              <a:buClr>
                <a:schemeClr val="dk1"/>
              </a:buClr>
              <a:buSzPts val="2400"/>
              <a:buFont typeface="Arial" panose="020B0604020202020204"/>
              <a:buNone/>
            </a:pPr>
            <a:r>
              <a:rPr lang="en-GB" sz="2400" b="0" i="0" u="none">
                <a:solidFill>
                  <a:schemeClr val="dk1"/>
                </a:solidFill>
                <a:latin typeface="Arial" panose="020B0604020202020204"/>
                <a:ea typeface="Arial" panose="020B0604020202020204"/>
                <a:cs typeface="Arial" panose="020B0604020202020204"/>
                <a:sym typeface="Arial" panose="020B0604020202020204"/>
              </a:rPr>
              <a:t>				 </a:t>
            </a:r>
            <a:r>
              <a:rPr lang="en-GB" sz="24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T(n) = T(n-1) + n</a:t>
            </a:r>
            <a:endParaRPr sz="2400" b="0" i="0" u="none">
              <a:solidFill>
                <a:schemeClr val="dk1"/>
              </a:solidFill>
              <a:latin typeface="Arial" panose="020B0604020202020204"/>
              <a:ea typeface="Arial" panose="020B0604020202020204"/>
              <a:cs typeface="Arial" panose="020B0604020202020204"/>
              <a:sym typeface="Arial" panose="020B0604020202020204"/>
            </a:endParaRPr>
          </a:p>
          <a:p>
            <a:pPr marL="342900" lvl="0" indent="-342900" algn="l" rtl="0">
              <a:lnSpc>
                <a:spcPct val="130000"/>
              </a:lnSpc>
              <a:spcBef>
                <a:spcPts val="480"/>
              </a:spcBef>
              <a:spcAft>
                <a:spcPts val="0"/>
              </a:spcAft>
              <a:buClr>
                <a:srgbClr val="CC0000"/>
              </a:buClr>
              <a:buSzPts val="2400"/>
              <a:buFont typeface="Arial" panose="020B0604020202020204"/>
              <a:buChar char="•"/>
            </a:pPr>
            <a:r>
              <a:rPr lang="en-GB" sz="2400" b="0" i="0" u="none">
                <a:solidFill>
                  <a:srgbClr val="CC0000"/>
                </a:solidFill>
                <a:latin typeface="Arial" panose="020B0604020202020204"/>
                <a:ea typeface="Arial" panose="020B0604020202020204"/>
                <a:cs typeface="Arial" panose="020B0604020202020204"/>
                <a:sym typeface="Arial" panose="020B0604020202020204"/>
              </a:rPr>
              <a:t>Recurrences arise when an algorithm contains recursive calls to itself</a:t>
            </a:r>
            <a:endParaRPr lang="en-GB" sz="2400" b="0" i="0" u="none">
              <a:solidFill>
                <a:srgbClr val="CC0000"/>
              </a:solidFill>
              <a:latin typeface="Arial" panose="020B0604020202020204"/>
              <a:ea typeface="Arial" panose="020B0604020202020204"/>
              <a:cs typeface="Arial" panose="020B0604020202020204"/>
              <a:sym typeface="Arial" panose="020B0604020202020204"/>
            </a:endParaRPr>
          </a:p>
          <a:p>
            <a:pPr marL="342900" lvl="0" indent="-342900" algn="l" rtl="0">
              <a:lnSpc>
                <a:spcPct val="160000"/>
              </a:lnSpc>
              <a:spcBef>
                <a:spcPts val="480"/>
              </a:spcBef>
              <a:spcAft>
                <a:spcPts val="0"/>
              </a:spcAft>
              <a:buClr>
                <a:schemeClr val="accent2"/>
              </a:buClr>
              <a:buSzPts val="2400"/>
              <a:buFont typeface="Arial" panose="020B0604020202020204"/>
              <a:buChar char="•"/>
            </a:pPr>
            <a:r>
              <a:rPr lang="en-GB" sz="2400" b="0" i="0" u="none">
                <a:solidFill>
                  <a:schemeClr val="accent2"/>
                </a:solidFill>
                <a:latin typeface="Arial" panose="020B0604020202020204"/>
                <a:ea typeface="Arial" panose="020B0604020202020204"/>
                <a:cs typeface="Arial" panose="020B0604020202020204"/>
                <a:sym typeface="Arial" panose="020B0604020202020204"/>
              </a:rPr>
              <a:t>What is the actual running time of the algorithm?</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a:p>
            <a:pPr marL="342900" lvl="0" indent="-342900" algn="l" rtl="0">
              <a:lnSpc>
                <a:spcPct val="130000"/>
              </a:lnSpc>
              <a:spcBef>
                <a:spcPts val="480"/>
              </a:spcBef>
              <a:spcAft>
                <a:spcPts val="0"/>
              </a:spcAft>
              <a:buClr>
                <a:schemeClr val="accent2"/>
              </a:buClr>
              <a:buSzPts val="2400"/>
              <a:buFont typeface="Arial" panose="020B0604020202020204"/>
              <a:buChar char="•"/>
            </a:pPr>
            <a:r>
              <a:rPr lang="en-GB" sz="2400" b="0" i="0" u="none">
                <a:solidFill>
                  <a:schemeClr val="accent2"/>
                </a:solidFill>
                <a:latin typeface="Arial" panose="020B0604020202020204"/>
                <a:ea typeface="Arial" panose="020B0604020202020204"/>
                <a:cs typeface="Arial" panose="020B0604020202020204"/>
                <a:sym typeface="Arial" panose="020B0604020202020204"/>
              </a:rPr>
              <a:t>Need to solve the recurrence	</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a:p>
            <a:pPr marL="742950" lvl="1" indent="-285750" algn="l" rtl="0">
              <a:lnSpc>
                <a:spcPct val="130000"/>
              </a:lnSpc>
              <a:spcBef>
                <a:spcPts val="400"/>
              </a:spcBef>
              <a:spcAft>
                <a:spcPts val="0"/>
              </a:spcAft>
              <a:buClr>
                <a:schemeClr val="dk1"/>
              </a:buClr>
              <a:buSzPts val="2000"/>
              <a:buFont typeface="Arial" panose="020B0604020202020204"/>
              <a:buChar char="–"/>
            </a:pPr>
            <a:r>
              <a:rPr lang="en-GB" sz="2000" b="0" i="0" u="none">
                <a:solidFill>
                  <a:schemeClr val="dk1"/>
                </a:solidFill>
                <a:latin typeface="Arial" panose="020B0604020202020204"/>
                <a:ea typeface="Arial" panose="020B0604020202020204"/>
                <a:cs typeface="Arial" panose="020B0604020202020204"/>
                <a:sym typeface="Arial" panose="020B0604020202020204"/>
              </a:rPr>
              <a:t>Find an explicit formula of the expression</a:t>
            </a:r>
            <a:endParaRPr lang="en-GB" sz="2000" b="0" i="0" u="none">
              <a:solidFill>
                <a:schemeClr val="dk1"/>
              </a:solidFill>
              <a:latin typeface="Arial" panose="020B0604020202020204"/>
              <a:ea typeface="Arial" panose="020B0604020202020204"/>
              <a:cs typeface="Arial" panose="020B0604020202020204"/>
              <a:sym typeface="Arial" panose="020B0604020202020204"/>
            </a:endParaRPr>
          </a:p>
          <a:p>
            <a:pPr marL="742950" lvl="1" indent="-285750" algn="l" rtl="0">
              <a:lnSpc>
                <a:spcPct val="130000"/>
              </a:lnSpc>
              <a:spcBef>
                <a:spcPts val="400"/>
              </a:spcBef>
              <a:spcAft>
                <a:spcPts val="0"/>
              </a:spcAft>
              <a:buClr>
                <a:schemeClr val="dk1"/>
              </a:buClr>
              <a:buSzPts val="2000"/>
              <a:buFont typeface="Arial" panose="020B0604020202020204"/>
              <a:buChar char="–"/>
            </a:pPr>
            <a:r>
              <a:rPr lang="en-GB" sz="2000" b="0" i="0" u="none">
                <a:solidFill>
                  <a:schemeClr val="dk1"/>
                </a:solidFill>
                <a:latin typeface="Arial" panose="020B0604020202020204"/>
                <a:ea typeface="Arial" panose="020B0604020202020204"/>
                <a:cs typeface="Arial" panose="020B0604020202020204"/>
                <a:sym typeface="Arial" panose="020B0604020202020204"/>
              </a:rPr>
              <a:t>Bound the recurrence by an expression that involves n</a:t>
            </a:r>
            <a:endParaRPr lang="en-GB" sz="2000" b="0" i="0" u="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417" name="Shape 417"/>
        <p:cNvGrpSpPr/>
        <p:nvPr/>
      </p:nvGrpSpPr>
      <p:grpSpPr>
        <a:xfrm>
          <a:off x="0" y="0"/>
          <a:ext cx="0" cy="0"/>
          <a:chOff x="0" y="0"/>
          <a:chExt cx="0" cy="0"/>
        </a:xfrm>
      </p:grpSpPr>
      <p:sp>
        <p:nvSpPr>
          <p:cNvPr id="418" name="Google Shape;418;p68"/>
          <p:cNvSpPr txBox="1"/>
          <p:nvPr/>
        </p:nvSpPr>
        <p:spPr>
          <a:xfrm>
            <a:off x="6553200" y="4798219"/>
            <a:ext cx="2133600" cy="243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GB" sz="1400" b="0" i="0" u="none">
                <a:solidFill>
                  <a:schemeClr val="dk1"/>
                </a:solidFill>
                <a:latin typeface="Arial" panose="020B0604020202020204"/>
                <a:ea typeface="Arial" panose="020B0604020202020204"/>
                <a:cs typeface="Arial" panose="020B0604020202020204"/>
                <a:sym typeface="Arial" panose="020B0604020202020204"/>
              </a:rPr>
            </a:fld>
            <a:endParaRPr lang="en-GB" sz="14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419" name="Google Shape;419;p68"/>
          <p:cNvSpPr txBox="1"/>
          <p:nvPr>
            <p:ph type="title"/>
          </p:nvPr>
        </p:nvSpPr>
        <p:spPr>
          <a:xfrm>
            <a:off x="628650" y="205383"/>
            <a:ext cx="7886700" cy="745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Arial" panose="020B0604020202020204"/>
              <a:buNone/>
            </a:pPr>
            <a:r>
              <a:rPr lang="en-GB" sz="4000" b="0" i="0" u="none">
                <a:solidFill>
                  <a:schemeClr val="dk2"/>
                </a:solidFill>
                <a:latin typeface="Arial" panose="020B0604020202020204"/>
                <a:ea typeface="Arial" panose="020B0604020202020204"/>
                <a:cs typeface="Arial" panose="020B0604020202020204"/>
                <a:sym typeface="Arial" panose="020B0604020202020204"/>
              </a:rPr>
              <a:t>Example Recurrences</a:t>
            </a:r>
            <a:endParaRPr lang="en-GB" sz="4000" b="0" i="0" u="none">
              <a:solidFill>
                <a:schemeClr val="dk2"/>
              </a:solidFill>
              <a:latin typeface="Arial" panose="020B0604020202020204"/>
              <a:ea typeface="Arial" panose="020B0604020202020204"/>
              <a:cs typeface="Arial" panose="020B0604020202020204"/>
              <a:sym typeface="Arial" panose="020B0604020202020204"/>
            </a:endParaRPr>
          </a:p>
        </p:txBody>
      </p:sp>
      <p:sp>
        <p:nvSpPr>
          <p:cNvPr id="420" name="Google Shape;420;p68"/>
          <p:cNvSpPr txBox="1"/>
          <p:nvPr>
            <p:ph type="body" idx="1"/>
          </p:nvPr>
        </p:nvSpPr>
        <p:spPr>
          <a:xfrm>
            <a:off x="628650" y="1026914"/>
            <a:ext cx="7886700" cy="24477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accent2"/>
              </a:buClr>
              <a:buSzPts val="2800"/>
              <a:buFont typeface="Comic Sans MS" panose="030F0702030302020204"/>
              <a:buChar char="•"/>
            </a:pPr>
            <a:r>
              <a:rPr lang="en-GB"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T(n) = T(n-1) + n			Θ(n</a:t>
            </a:r>
            <a:r>
              <a:rPr lang="en-GB" sz="2800" b="0" i="0" u="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rPr>
              <a:t>2</a:t>
            </a:r>
            <a:r>
              <a:rPr lang="en-GB"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a:t>
            </a:r>
            <a:endParaRPr lang="en-GB"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endParaRPr>
          </a:p>
          <a:p>
            <a:pPr marL="742950" lvl="1" indent="-285750" algn="l" rtl="0">
              <a:lnSpc>
                <a:spcPct val="100000"/>
              </a:lnSpc>
              <a:spcBef>
                <a:spcPts val="480"/>
              </a:spcBef>
              <a:spcAft>
                <a:spcPts val="0"/>
              </a:spcAft>
              <a:buClr>
                <a:schemeClr val="dk1"/>
              </a:buClr>
              <a:buSzPts val="2400"/>
              <a:buFont typeface="Arial" panose="020B0604020202020204"/>
              <a:buChar char="–"/>
            </a:pPr>
            <a:r>
              <a:rPr lang="en-GB" sz="2400" b="0" i="0" u="none">
                <a:solidFill>
                  <a:schemeClr val="dk1"/>
                </a:solidFill>
                <a:latin typeface="Arial" panose="020B0604020202020204"/>
                <a:ea typeface="Arial" panose="020B0604020202020204"/>
                <a:cs typeface="Arial" panose="020B0604020202020204"/>
                <a:sym typeface="Arial" panose="020B0604020202020204"/>
              </a:rPr>
              <a:t>Recursive algorithm that loops through the input to eliminate one item</a:t>
            </a:r>
            <a:endParaRPr lang="en-GB" sz="2400" b="0" i="0" u="none">
              <a:solidFill>
                <a:schemeClr val="dk1"/>
              </a:solidFill>
              <a:latin typeface="Arial" panose="020B0604020202020204"/>
              <a:ea typeface="Arial" panose="020B0604020202020204"/>
              <a:cs typeface="Arial" panose="020B0604020202020204"/>
              <a:sym typeface="Arial" panose="020B0604020202020204"/>
            </a:endParaRPr>
          </a:p>
          <a:p>
            <a:pPr marL="342900" lvl="0" indent="-342900" algn="l" rtl="0">
              <a:lnSpc>
                <a:spcPct val="100000"/>
              </a:lnSpc>
              <a:spcBef>
                <a:spcPts val="560"/>
              </a:spcBef>
              <a:spcAft>
                <a:spcPts val="0"/>
              </a:spcAft>
              <a:buClr>
                <a:schemeClr val="accent2"/>
              </a:buClr>
              <a:buSzPts val="2800"/>
              <a:buFont typeface="Comic Sans MS" panose="030F0702030302020204"/>
              <a:buChar char="•"/>
            </a:pPr>
            <a:r>
              <a:rPr lang="en-GB"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T(n) = T(n/2) + c			Θ(lgn)</a:t>
            </a:r>
            <a:endParaRPr lang="en-GB"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endParaRPr>
          </a:p>
          <a:p>
            <a:pPr marL="742950" lvl="1" indent="-285750" algn="l" rtl="0">
              <a:lnSpc>
                <a:spcPct val="100000"/>
              </a:lnSpc>
              <a:spcBef>
                <a:spcPts val="480"/>
              </a:spcBef>
              <a:spcAft>
                <a:spcPts val="0"/>
              </a:spcAft>
              <a:buClr>
                <a:schemeClr val="dk1"/>
              </a:buClr>
              <a:buSzPts val="2400"/>
              <a:buFont typeface="Arial" panose="020B0604020202020204"/>
              <a:buChar char="–"/>
            </a:pPr>
            <a:r>
              <a:rPr lang="en-GB" sz="2400" b="0" i="0" u="none">
                <a:solidFill>
                  <a:schemeClr val="dk1"/>
                </a:solidFill>
                <a:latin typeface="Arial" panose="020B0604020202020204"/>
                <a:ea typeface="Arial" panose="020B0604020202020204"/>
                <a:cs typeface="Arial" panose="020B0604020202020204"/>
                <a:sym typeface="Arial" panose="020B0604020202020204"/>
              </a:rPr>
              <a:t>Recursive algorithm that halves the input in one step</a:t>
            </a:r>
            <a:endParaRPr lang="en-GB" sz="2400" b="0" i="0" u="none">
              <a:solidFill>
                <a:schemeClr val="dk1"/>
              </a:solidFill>
              <a:latin typeface="Arial" panose="020B0604020202020204"/>
              <a:ea typeface="Arial" panose="020B0604020202020204"/>
              <a:cs typeface="Arial" panose="020B0604020202020204"/>
              <a:sym typeface="Arial" panose="020B0604020202020204"/>
            </a:endParaRPr>
          </a:p>
          <a:p>
            <a:pPr marL="342900" lvl="0" indent="-342900" algn="l" rtl="0">
              <a:lnSpc>
                <a:spcPct val="100000"/>
              </a:lnSpc>
              <a:spcBef>
                <a:spcPts val="560"/>
              </a:spcBef>
              <a:spcAft>
                <a:spcPts val="0"/>
              </a:spcAft>
              <a:buClr>
                <a:schemeClr val="accent2"/>
              </a:buClr>
              <a:buSzPts val="2800"/>
              <a:buFont typeface="Comic Sans MS" panose="030F0702030302020204"/>
              <a:buChar char="•"/>
            </a:pPr>
            <a:r>
              <a:rPr lang="en-GB"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T(n) = T(n/2) + n			Θ(n)</a:t>
            </a:r>
            <a:endParaRPr lang="en-GB"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endParaRPr>
          </a:p>
          <a:p>
            <a:pPr marL="742950" lvl="1" indent="-285750" algn="l" rtl="0">
              <a:lnSpc>
                <a:spcPct val="100000"/>
              </a:lnSpc>
              <a:spcBef>
                <a:spcPts val="480"/>
              </a:spcBef>
              <a:spcAft>
                <a:spcPts val="0"/>
              </a:spcAft>
              <a:buClr>
                <a:schemeClr val="dk1"/>
              </a:buClr>
              <a:buSzPts val="2400"/>
              <a:buFont typeface="Arial" panose="020B0604020202020204"/>
              <a:buChar char="–"/>
            </a:pPr>
            <a:r>
              <a:rPr lang="en-GB" sz="2400" b="0" i="0" u="none">
                <a:solidFill>
                  <a:schemeClr val="dk1"/>
                </a:solidFill>
                <a:latin typeface="Arial" panose="020B0604020202020204"/>
                <a:ea typeface="Arial" panose="020B0604020202020204"/>
                <a:cs typeface="Arial" panose="020B0604020202020204"/>
                <a:sym typeface="Arial" panose="020B0604020202020204"/>
              </a:rPr>
              <a:t>Recursive algorithm that halves the input but must examine every item in the input</a:t>
            </a:r>
            <a:endParaRPr lang="en-GB" sz="2400" b="0" i="0" u="none">
              <a:solidFill>
                <a:schemeClr val="dk1"/>
              </a:solidFill>
              <a:latin typeface="Arial" panose="020B0604020202020204"/>
              <a:ea typeface="Arial" panose="020B0604020202020204"/>
              <a:cs typeface="Arial" panose="020B0604020202020204"/>
              <a:sym typeface="Arial" panose="020B0604020202020204"/>
            </a:endParaRPr>
          </a:p>
          <a:p>
            <a:pPr marL="342900" lvl="0" indent="-342900" algn="l" rtl="0">
              <a:lnSpc>
                <a:spcPct val="100000"/>
              </a:lnSpc>
              <a:spcBef>
                <a:spcPts val="560"/>
              </a:spcBef>
              <a:spcAft>
                <a:spcPts val="0"/>
              </a:spcAft>
              <a:buClr>
                <a:schemeClr val="accent2"/>
              </a:buClr>
              <a:buSzPts val="2800"/>
              <a:buFont typeface="Comic Sans MS" panose="030F0702030302020204"/>
              <a:buChar char="•"/>
            </a:pPr>
            <a:r>
              <a:rPr lang="en-GB"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T(n) = 2T(n/2) + 1			Θ(n)</a:t>
            </a:r>
            <a:endParaRPr lang="en-GB"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endParaRPr>
          </a:p>
          <a:p>
            <a:pPr marL="742950" lvl="1" indent="-285750" algn="l" rtl="0">
              <a:lnSpc>
                <a:spcPct val="100000"/>
              </a:lnSpc>
              <a:spcBef>
                <a:spcPts val="480"/>
              </a:spcBef>
              <a:spcAft>
                <a:spcPts val="0"/>
              </a:spcAft>
              <a:buClr>
                <a:schemeClr val="dk1"/>
              </a:buClr>
              <a:buSzPts val="2400"/>
              <a:buFont typeface="Arial" panose="020B0604020202020204"/>
              <a:buChar char="–"/>
            </a:pPr>
            <a:r>
              <a:rPr lang="en-GB" sz="2400" b="0" i="0" u="none">
                <a:solidFill>
                  <a:schemeClr val="dk1"/>
                </a:solidFill>
                <a:latin typeface="Arial" panose="020B0604020202020204"/>
                <a:ea typeface="Arial" panose="020B0604020202020204"/>
                <a:cs typeface="Arial" panose="020B0604020202020204"/>
                <a:sym typeface="Arial" panose="020B0604020202020204"/>
              </a:rPr>
              <a:t>Recursive algorithm that splits the input into 2 halves and does a constant amount of other work</a:t>
            </a:r>
            <a:endParaRPr lang="en-GB" sz="2400" b="0" i="0" u="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7" name="Shape 127"/>
        <p:cNvGrpSpPr/>
        <p:nvPr/>
      </p:nvGrpSpPr>
      <p:grpSpPr>
        <a:xfrm>
          <a:off x="0" y="0"/>
          <a:ext cx="0" cy="0"/>
          <a:chOff x="0" y="0"/>
          <a:chExt cx="0" cy="0"/>
        </a:xfrm>
      </p:grpSpPr>
      <p:sp>
        <p:nvSpPr>
          <p:cNvPr id="128" name="Google Shape;128;p24"/>
          <p:cNvSpPr/>
          <p:nvPr/>
        </p:nvSpPr>
        <p:spPr>
          <a:xfrm>
            <a:off x="0" y="15367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30" name="Google Shape;130;p24"/>
          <p:cNvSpPr txBox="1"/>
          <p:nvPr>
            <p:ph type="title"/>
          </p:nvPr>
        </p:nvSpPr>
        <p:spPr>
          <a:xfrm>
            <a:off x="852775" y="-127031"/>
            <a:ext cx="7044300" cy="9981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3300"/>
              <a:buFont typeface="Calibri" panose="020F0502020204030204"/>
              <a:buNone/>
            </a:pPr>
            <a:r>
              <a:rPr lang="en-GB"/>
              <a:t>Algorithms</a:t>
            </a:r>
            <a:endParaRPr lang="en-GB"/>
          </a:p>
        </p:txBody>
      </p:sp>
      <p:sp>
        <p:nvSpPr>
          <p:cNvPr id="131" name="Google Shape;131;p24"/>
          <p:cNvSpPr txBox="1"/>
          <p:nvPr>
            <p:ph type="body" idx="1"/>
          </p:nvPr>
        </p:nvSpPr>
        <p:spPr>
          <a:xfrm>
            <a:off x="319368" y="668837"/>
            <a:ext cx="8330700" cy="1825800"/>
          </a:xfrm>
          <a:prstGeom prst="rect">
            <a:avLst/>
          </a:prstGeom>
          <a:noFill/>
          <a:ln>
            <a:noFill/>
          </a:ln>
        </p:spPr>
        <p:txBody>
          <a:bodyPr spcFirstLastPara="1" wrap="square" lIns="68575" tIns="34275" rIns="68575" bIns="34275" anchor="t" anchorCtr="0">
            <a:noAutofit/>
          </a:bodyPr>
          <a:lstStyle/>
          <a:p>
            <a:pPr marL="177800" lvl="0" indent="-171450" algn="l" rtl="0">
              <a:lnSpc>
                <a:spcPct val="90000"/>
              </a:lnSpc>
              <a:spcBef>
                <a:spcPts val="0"/>
              </a:spcBef>
              <a:spcAft>
                <a:spcPts val="0"/>
              </a:spcAft>
              <a:buClr>
                <a:schemeClr val="dk1"/>
              </a:buClr>
              <a:buSzPts val="2100"/>
              <a:buChar char="●"/>
            </a:pPr>
            <a:r>
              <a:rPr lang="en-GB" b="0" i="0">
                <a:latin typeface="Arial" panose="020B0604020202020204"/>
                <a:ea typeface="Arial" panose="020B0604020202020204"/>
                <a:cs typeface="Arial" panose="020B0604020202020204"/>
                <a:sym typeface="Arial" panose="020B0604020202020204"/>
              </a:rPr>
              <a:t>An algorithm is a repeatable process for determining the solution to a problem.</a:t>
            </a:r>
            <a:endParaRPr lang="en-GB" b="0" i="0">
              <a:latin typeface="Arial" panose="020B0604020202020204"/>
              <a:ea typeface="Arial" panose="020B0604020202020204"/>
              <a:cs typeface="Arial" panose="020B0604020202020204"/>
              <a:sym typeface="Arial" panose="020B0604020202020204"/>
            </a:endParaRPr>
          </a:p>
          <a:p>
            <a:pPr marL="177800" lvl="0" indent="-171450" algn="l" rtl="0">
              <a:lnSpc>
                <a:spcPct val="90000"/>
              </a:lnSpc>
              <a:spcBef>
                <a:spcPts val="800"/>
              </a:spcBef>
              <a:spcAft>
                <a:spcPts val="0"/>
              </a:spcAft>
              <a:buClr>
                <a:schemeClr val="dk1"/>
              </a:buClr>
              <a:buSzPts val="2100"/>
              <a:buFont typeface="Arial" panose="020B0604020202020204"/>
              <a:buChar char="●"/>
            </a:pPr>
            <a:r>
              <a:rPr lang="en-GB">
                <a:latin typeface="Arial" panose="020B0604020202020204"/>
                <a:ea typeface="Arial" panose="020B0604020202020204"/>
                <a:cs typeface="Arial" panose="020B0604020202020204"/>
                <a:sym typeface="Arial" panose="020B0604020202020204"/>
              </a:rPr>
              <a:t>A well-defined computational procedure that takes a set of value(s), as input and produces a set of value(s), as output. </a:t>
            </a:r>
            <a:endParaRPr lang="en-GB">
              <a:latin typeface="Arial" panose="020B0604020202020204"/>
              <a:ea typeface="Arial" panose="020B0604020202020204"/>
              <a:cs typeface="Arial" panose="020B0604020202020204"/>
              <a:sym typeface="Arial" panose="020B0604020202020204"/>
            </a:endParaRPr>
          </a:p>
          <a:p>
            <a:pPr marL="177800" lvl="0" indent="-171450" algn="l" rtl="0">
              <a:lnSpc>
                <a:spcPct val="90000"/>
              </a:lnSpc>
              <a:spcBef>
                <a:spcPts val="800"/>
              </a:spcBef>
              <a:spcAft>
                <a:spcPts val="0"/>
              </a:spcAft>
              <a:buClr>
                <a:schemeClr val="dk1"/>
              </a:buClr>
              <a:buSzPts val="2100"/>
              <a:buFont typeface="Arial" panose="020B0604020202020204"/>
              <a:buChar char="●"/>
            </a:pPr>
            <a:r>
              <a:rPr lang="en-GB">
                <a:latin typeface="Times New Roman" panose="02020603050405020304"/>
                <a:ea typeface="Times New Roman" panose="02020603050405020304"/>
                <a:cs typeface="Times New Roman" panose="02020603050405020304"/>
                <a:sym typeface="Times New Roman" panose="02020603050405020304"/>
              </a:rPr>
              <a:t>A</a:t>
            </a:r>
            <a:r>
              <a:rPr lang="en-GB">
                <a:latin typeface="Arial" panose="020B0604020202020204"/>
                <a:ea typeface="Arial" panose="020B0604020202020204"/>
                <a:cs typeface="Arial" panose="020B0604020202020204"/>
                <a:sym typeface="Arial" panose="020B0604020202020204"/>
              </a:rPr>
              <a:t> tool for solving a well-specified computational problem (problem statement). </a:t>
            </a:r>
            <a:endParaRPr lang="en-GB">
              <a:latin typeface="Arial" panose="020B0604020202020204"/>
              <a:ea typeface="Arial" panose="020B0604020202020204"/>
              <a:cs typeface="Arial" panose="020B0604020202020204"/>
              <a:sym typeface="Arial" panose="020B0604020202020204"/>
            </a:endParaRPr>
          </a:p>
          <a:p>
            <a:pPr marL="177800" lvl="0" indent="-171450" algn="l" rtl="0">
              <a:lnSpc>
                <a:spcPct val="90000"/>
              </a:lnSpc>
              <a:spcBef>
                <a:spcPts val="800"/>
              </a:spcBef>
              <a:spcAft>
                <a:spcPts val="1200"/>
              </a:spcAft>
              <a:buClr>
                <a:schemeClr val="dk1"/>
              </a:buClr>
              <a:buSzPts val="2100"/>
              <a:buFont typeface="Arial" panose="020B0604020202020204"/>
              <a:buChar char="●"/>
            </a:pPr>
            <a:r>
              <a:rPr lang="en-GB">
                <a:latin typeface="Arial" panose="020B0604020202020204"/>
                <a:ea typeface="Arial" panose="020B0604020202020204"/>
                <a:cs typeface="Arial" panose="020B0604020202020204"/>
                <a:sym typeface="Arial" panose="020B0604020202020204"/>
              </a:rPr>
              <a:t>The problem statement specifies, the desired input/output relationship, in general terms. </a:t>
            </a:r>
            <a:endParaRPr lang="en-GB">
              <a:latin typeface="Arial" panose="020B0604020202020204"/>
              <a:ea typeface="Arial" panose="020B0604020202020204"/>
              <a:cs typeface="Arial" panose="020B0604020202020204"/>
              <a:sym typeface="Arial" panose="020B0604020202020204"/>
            </a:endParaRPr>
          </a:p>
        </p:txBody>
      </p:sp>
      <p:pic>
        <p:nvPicPr>
          <p:cNvPr id="132" name="Google Shape;132;p24" descr="What Is an Algorithm? | Definition &amp; Examples"/>
          <p:cNvPicPr preferRelativeResize="0"/>
          <p:nvPr/>
        </p:nvPicPr>
        <p:blipFill rotWithShape="1">
          <a:blip r:embed="rId1"/>
          <a:srcRect t="28262" r="-431" b="16221"/>
          <a:stretch>
            <a:fillRect/>
          </a:stretch>
        </p:blipFill>
        <p:spPr>
          <a:xfrm>
            <a:off x="1491951" y="3286894"/>
            <a:ext cx="6405144" cy="1649469"/>
          </a:xfrm>
          <a:prstGeom prst="rect">
            <a:avLst/>
          </a:prstGeom>
          <a:noFill/>
          <a:ln>
            <a:noFill/>
          </a:ln>
        </p:spPr>
      </p:pic>
      <p:sp>
        <p:nvSpPr>
          <p:cNvPr id="133" name="Google Shape;133;p24"/>
          <p:cNvSpPr/>
          <p:nvPr/>
        </p:nvSpPr>
        <p:spPr>
          <a:xfrm rot="10800000">
            <a:off x="4035989" y="4655552"/>
            <a:ext cx="5108010" cy="487949"/>
          </a:xfrm>
          <a:custGeom>
            <a:avLst/>
            <a:gdLst/>
            <a:ahLst/>
            <a:cxnLst/>
            <a:rect l="l" t="t" r="r" b="b"/>
            <a:pathLst>
              <a:path w="10753706" h="1027260" extrusionOk="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4900"/>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424" name="Shape 424"/>
        <p:cNvGrpSpPr/>
        <p:nvPr/>
      </p:nvGrpSpPr>
      <p:grpSpPr>
        <a:xfrm>
          <a:off x="0" y="0"/>
          <a:ext cx="0" cy="0"/>
          <a:chOff x="0" y="0"/>
          <a:chExt cx="0" cy="0"/>
        </a:xfrm>
      </p:grpSpPr>
      <p:sp>
        <p:nvSpPr>
          <p:cNvPr id="425" name="Google Shape;425;p69"/>
          <p:cNvSpPr txBox="1"/>
          <p:nvPr/>
        </p:nvSpPr>
        <p:spPr>
          <a:xfrm>
            <a:off x="6553200" y="4798219"/>
            <a:ext cx="2133600" cy="243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GB" sz="1400" b="0" i="0" u="none">
                <a:solidFill>
                  <a:schemeClr val="dk1"/>
                </a:solidFill>
                <a:latin typeface="Arial" panose="020B0604020202020204"/>
                <a:ea typeface="Arial" panose="020B0604020202020204"/>
                <a:cs typeface="Arial" panose="020B0604020202020204"/>
                <a:sym typeface="Arial" panose="020B0604020202020204"/>
              </a:rPr>
            </a:fld>
            <a:endParaRPr lang="en-GB" sz="14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426" name="Google Shape;426;p69"/>
          <p:cNvSpPr txBox="1"/>
          <p:nvPr>
            <p:ph type="title"/>
          </p:nvPr>
        </p:nvSpPr>
        <p:spPr>
          <a:xfrm>
            <a:off x="341312" y="75009"/>
            <a:ext cx="8229600" cy="680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600"/>
              <a:buFont typeface="Arial" panose="020B0604020202020204"/>
              <a:buNone/>
            </a:pPr>
            <a:r>
              <a:rPr lang="en-GB" sz="3600" b="0" i="0" u="none">
                <a:solidFill>
                  <a:schemeClr val="dk2"/>
                </a:solidFill>
                <a:latin typeface="Arial" panose="020B0604020202020204"/>
                <a:ea typeface="Arial" panose="020B0604020202020204"/>
                <a:cs typeface="Arial" panose="020B0604020202020204"/>
                <a:sym typeface="Arial" panose="020B0604020202020204"/>
              </a:rPr>
              <a:t>Recurrent Algorithms</a:t>
            </a:r>
            <a:br>
              <a:rPr lang="en-GB" sz="3600" b="0" i="0" u="none">
                <a:solidFill>
                  <a:schemeClr val="dk2"/>
                </a:solidFill>
                <a:latin typeface="Arial" panose="020B0604020202020204"/>
                <a:ea typeface="Arial" panose="020B0604020202020204"/>
                <a:cs typeface="Arial" panose="020B0604020202020204"/>
                <a:sym typeface="Arial" panose="020B0604020202020204"/>
              </a:rPr>
            </a:br>
            <a:r>
              <a:rPr lang="en-GB" sz="3600" b="0" i="0" u="none">
                <a:solidFill>
                  <a:schemeClr val="dk2"/>
                </a:solidFill>
                <a:latin typeface="Arial" panose="020B0604020202020204"/>
                <a:ea typeface="Arial" panose="020B0604020202020204"/>
                <a:cs typeface="Arial" panose="020B0604020202020204"/>
                <a:sym typeface="Arial" panose="020B0604020202020204"/>
              </a:rPr>
              <a:t>BINARY-SEARCH</a:t>
            </a:r>
            <a:endParaRPr lang="en-GB" sz="3600" b="0" i="0" u="none">
              <a:solidFill>
                <a:schemeClr val="dk2"/>
              </a:solidFill>
              <a:latin typeface="Arial" panose="020B0604020202020204"/>
              <a:ea typeface="Arial" panose="020B0604020202020204"/>
              <a:cs typeface="Arial" panose="020B0604020202020204"/>
              <a:sym typeface="Arial" panose="020B0604020202020204"/>
            </a:endParaRPr>
          </a:p>
        </p:txBody>
      </p:sp>
      <p:sp>
        <p:nvSpPr>
          <p:cNvPr id="427" name="Google Shape;427;p69"/>
          <p:cNvSpPr txBox="1"/>
          <p:nvPr>
            <p:ph type="body" idx="1"/>
          </p:nvPr>
        </p:nvSpPr>
        <p:spPr>
          <a:xfrm>
            <a:off x="350837" y="910828"/>
            <a:ext cx="8183700" cy="3947100"/>
          </a:xfrm>
          <a:prstGeom prst="rect">
            <a:avLst/>
          </a:prstGeom>
          <a:noFill/>
          <a:ln>
            <a:noFill/>
          </a:ln>
        </p:spPr>
        <p:txBody>
          <a:bodyPr spcFirstLastPara="1" wrap="square" lIns="91425" tIns="45700" rIns="91425" bIns="45700" anchor="t" anchorCtr="0">
            <a:noAutofit/>
          </a:bodyPr>
          <a:lstStyle/>
          <a:p>
            <a:pPr marL="457200" lvl="0" indent="-457200" algn="l" rtl="0">
              <a:lnSpc>
                <a:spcPct val="90000"/>
              </a:lnSpc>
              <a:spcBef>
                <a:spcPts val="0"/>
              </a:spcBef>
              <a:spcAft>
                <a:spcPts val="0"/>
              </a:spcAft>
              <a:buClr>
                <a:schemeClr val="accent2"/>
              </a:buClr>
              <a:buSzPts val="2400"/>
              <a:buFont typeface="Arial" panose="020B0604020202020204"/>
              <a:buChar char="•"/>
            </a:pPr>
            <a:r>
              <a:rPr lang="en-GB" sz="2400" b="0" i="0" u="none">
                <a:solidFill>
                  <a:schemeClr val="accent2"/>
                </a:solidFill>
                <a:latin typeface="Arial" panose="020B0604020202020204"/>
                <a:ea typeface="Arial" panose="020B0604020202020204"/>
                <a:cs typeface="Arial" panose="020B0604020202020204"/>
                <a:sym typeface="Arial" panose="020B0604020202020204"/>
              </a:rPr>
              <a:t>for an ordered array A, finds if </a:t>
            </a:r>
            <a:r>
              <a:rPr lang="en-GB" sz="24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x</a:t>
            </a:r>
            <a:r>
              <a:rPr lang="en-GB" sz="2400" b="0" i="0" u="none">
                <a:solidFill>
                  <a:schemeClr val="accent2"/>
                </a:solidFill>
                <a:latin typeface="Arial" panose="020B0604020202020204"/>
                <a:ea typeface="Arial" panose="020B0604020202020204"/>
                <a:cs typeface="Arial" panose="020B0604020202020204"/>
                <a:sym typeface="Arial" panose="020B0604020202020204"/>
              </a:rPr>
              <a:t> is in the array A[lo…hi]</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a:p>
            <a:pPr marL="457200" lvl="0" indent="-304800" algn="l" rtl="0">
              <a:lnSpc>
                <a:spcPct val="90000"/>
              </a:lnSpc>
              <a:spcBef>
                <a:spcPts val="480"/>
              </a:spcBef>
              <a:spcAft>
                <a:spcPts val="0"/>
              </a:spcAft>
              <a:buClr>
                <a:schemeClr val="accent2"/>
              </a:buClr>
              <a:buSzPts val="2400"/>
              <a:buFont typeface="Arial" panose="020B0604020202020204"/>
              <a:buNone/>
            </a:pPr>
            <a:endParaRPr sz="2400" b="0" i="0" u="none">
              <a:solidFill>
                <a:schemeClr val="accent2"/>
              </a:solidFill>
              <a:latin typeface="Arial" panose="020B0604020202020204"/>
              <a:ea typeface="Arial" panose="020B0604020202020204"/>
              <a:cs typeface="Arial" panose="020B0604020202020204"/>
              <a:sym typeface="Arial" panose="020B0604020202020204"/>
            </a:endParaRPr>
          </a:p>
          <a:p>
            <a:pPr marL="457200" lvl="0" indent="-457200" algn="l" rtl="0">
              <a:lnSpc>
                <a:spcPct val="90000"/>
              </a:lnSpc>
              <a:spcBef>
                <a:spcPts val="480"/>
              </a:spcBef>
              <a:spcAft>
                <a:spcPts val="0"/>
              </a:spcAft>
              <a:buClr>
                <a:srgbClr val="DD0111"/>
              </a:buClr>
              <a:buSzPts val="2400"/>
              <a:buFont typeface="Corsiva" panose="03010101010201010101"/>
              <a:buNone/>
            </a:pPr>
            <a:r>
              <a:rPr lang="en-GB" sz="2400" b="0" i="0" u="none">
                <a:solidFill>
                  <a:srgbClr val="DD0111"/>
                </a:solidFill>
                <a:latin typeface="Corsiva" panose="03010101010201010101"/>
                <a:ea typeface="Corsiva" panose="03010101010201010101"/>
                <a:cs typeface="Corsiva" panose="03010101010201010101"/>
                <a:sym typeface="Corsiva" panose="03010101010201010101"/>
              </a:rPr>
              <a:t>Alg.:</a:t>
            </a:r>
            <a:r>
              <a:rPr lang="en-GB" sz="2400" b="0" i="0" u="none">
                <a:solidFill>
                  <a:schemeClr val="accent2"/>
                </a:solidFill>
                <a:latin typeface="Arial" panose="020B0604020202020204"/>
                <a:ea typeface="Arial" panose="020B0604020202020204"/>
                <a:cs typeface="Arial" panose="020B0604020202020204"/>
                <a:sym typeface="Arial" panose="020B0604020202020204"/>
              </a:rPr>
              <a:t> </a:t>
            </a:r>
            <a:r>
              <a:rPr lang="en-GB" sz="2400" b="0" i="0" u="none">
                <a:solidFill>
                  <a:schemeClr val="dk1"/>
                </a:solidFill>
                <a:latin typeface="Arial" panose="020B0604020202020204"/>
                <a:ea typeface="Arial" panose="020B0604020202020204"/>
                <a:cs typeface="Arial" panose="020B0604020202020204"/>
                <a:sym typeface="Arial" panose="020B0604020202020204"/>
              </a:rPr>
              <a:t>BINARY-SEARCH (A, lo, hi, x) </a:t>
            </a:r>
            <a:endParaRPr lang="en-GB" sz="2400" b="0" i="0" u="none">
              <a:solidFill>
                <a:schemeClr val="dk1"/>
              </a:solidFill>
              <a:latin typeface="Arial" panose="020B0604020202020204"/>
              <a:ea typeface="Arial" panose="020B0604020202020204"/>
              <a:cs typeface="Arial" panose="020B0604020202020204"/>
              <a:sym typeface="Arial" panose="020B0604020202020204"/>
            </a:endParaRPr>
          </a:p>
          <a:p>
            <a:pPr marL="457200" lvl="0" indent="-457200" algn="l" rtl="0">
              <a:lnSpc>
                <a:spcPct val="90000"/>
              </a:lnSpc>
              <a:spcBef>
                <a:spcPts val="180"/>
              </a:spcBef>
              <a:spcAft>
                <a:spcPts val="0"/>
              </a:spcAft>
              <a:buClr>
                <a:schemeClr val="dk1"/>
              </a:buClr>
              <a:buSzPts val="900"/>
              <a:buFont typeface="Arial" panose="020B0604020202020204"/>
              <a:buNone/>
            </a:pPr>
            <a:r>
              <a:rPr lang="en-GB" sz="900" b="0" i="0" u="none">
                <a:solidFill>
                  <a:schemeClr val="dk1"/>
                </a:solidFill>
                <a:latin typeface="Arial" panose="020B0604020202020204"/>
                <a:ea typeface="Arial" panose="020B0604020202020204"/>
                <a:cs typeface="Arial" panose="020B0604020202020204"/>
                <a:sym typeface="Arial" panose="020B0604020202020204"/>
              </a:rPr>
              <a:t>	</a:t>
            </a:r>
            <a:endParaRPr lang="en-GB" sz="900" b="0" i="0" u="none">
              <a:solidFill>
                <a:schemeClr val="dk1"/>
              </a:solidFill>
              <a:latin typeface="Arial" panose="020B0604020202020204"/>
              <a:ea typeface="Arial" panose="020B0604020202020204"/>
              <a:cs typeface="Arial" panose="020B0604020202020204"/>
              <a:sym typeface="Arial" panose="020B0604020202020204"/>
            </a:endParaRPr>
          </a:p>
          <a:p>
            <a:pPr marL="457200" lvl="0" indent="-457200" algn="l" rtl="0">
              <a:lnSpc>
                <a:spcPct val="90000"/>
              </a:lnSpc>
              <a:spcBef>
                <a:spcPts val="480"/>
              </a:spcBef>
              <a:spcAft>
                <a:spcPts val="0"/>
              </a:spcAft>
              <a:buClr>
                <a:schemeClr val="dk1"/>
              </a:buClr>
              <a:buSzPts val="2400"/>
              <a:buFont typeface="Arial" panose="020B0604020202020204"/>
              <a:buNone/>
            </a:pPr>
            <a:r>
              <a:rPr lang="en-GB" sz="2400" b="0" i="0" u="none">
                <a:solidFill>
                  <a:schemeClr val="dk1"/>
                </a:solidFill>
                <a:latin typeface="Arial" panose="020B0604020202020204"/>
                <a:ea typeface="Arial" panose="020B0604020202020204"/>
                <a:cs typeface="Arial" panose="020B0604020202020204"/>
                <a:sym typeface="Arial" panose="020B0604020202020204"/>
              </a:rPr>
              <a:t>	</a:t>
            </a:r>
            <a:r>
              <a:rPr lang="en-GB" sz="2400" b="1" i="0" u="none">
                <a:solidFill>
                  <a:schemeClr val="dk1"/>
                </a:solidFill>
                <a:latin typeface="Arial" panose="020B0604020202020204"/>
                <a:ea typeface="Arial" panose="020B0604020202020204"/>
                <a:cs typeface="Arial" panose="020B0604020202020204"/>
                <a:sym typeface="Arial" panose="020B0604020202020204"/>
              </a:rPr>
              <a:t>if</a:t>
            </a:r>
            <a:r>
              <a:rPr lang="en-GB" sz="2400" b="0" i="0" u="none">
                <a:solidFill>
                  <a:schemeClr val="dk1"/>
                </a:solidFill>
                <a:latin typeface="Arial" panose="020B0604020202020204"/>
                <a:ea typeface="Arial" panose="020B0604020202020204"/>
                <a:cs typeface="Arial" panose="020B0604020202020204"/>
                <a:sym typeface="Arial" panose="020B0604020202020204"/>
              </a:rPr>
              <a:t> (lo &gt; hi)</a:t>
            </a:r>
            <a:endParaRPr lang="en-GB" sz="2400" b="0" i="0" u="none">
              <a:solidFill>
                <a:schemeClr val="dk1"/>
              </a:solidFill>
              <a:latin typeface="Arial" panose="020B0604020202020204"/>
              <a:ea typeface="Arial" panose="020B0604020202020204"/>
              <a:cs typeface="Arial" panose="020B0604020202020204"/>
              <a:sym typeface="Arial" panose="020B0604020202020204"/>
            </a:endParaRPr>
          </a:p>
          <a:p>
            <a:pPr marL="457200" lvl="0" indent="-457200" algn="l" rtl="0">
              <a:lnSpc>
                <a:spcPct val="90000"/>
              </a:lnSpc>
              <a:spcBef>
                <a:spcPts val="480"/>
              </a:spcBef>
              <a:spcAft>
                <a:spcPts val="0"/>
              </a:spcAft>
              <a:buClr>
                <a:schemeClr val="dk1"/>
              </a:buClr>
              <a:buSzPts val="2400"/>
              <a:buFont typeface="Arial" panose="020B0604020202020204"/>
              <a:buNone/>
            </a:pPr>
            <a:r>
              <a:rPr lang="en-GB" sz="2400" b="0" i="0" u="none">
                <a:solidFill>
                  <a:schemeClr val="dk1"/>
                </a:solidFill>
                <a:latin typeface="Arial" panose="020B0604020202020204"/>
                <a:ea typeface="Arial" panose="020B0604020202020204"/>
                <a:cs typeface="Arial" panose="020B0604020202020204"/>
                <a:sym typeface="Arial" panose="020B0604020202020204"/>
              </a:rPr>
              <a:t>		</a:t>
            </a:r>
            <a:r>
              <a:rPr lang="en-GB" sz="2400" b="1" i="0" u="none">
                <a:solidFill>
                  <a:schemeClr val="dk1"/>
                </a:solidFill>
                <a:latin typeface="Arial" panose="020B0604020202020204"/>
                <a:ea typeface="Arial" panose="020B0604020202020204"/>
                <a:cs typeface="Arial" panose="020B0604020202020204"/>
                <a:sym typeface="Arial" panose="020B0604020202020204"/>
              </a:rPr>
              <a:t>return</a:t>
            </a:r>
            <a:r>
              <a:rPr lang="en-GB" sz="2400" b="0" i="0" u="none">
                <a:solidFill>
                  <a:schemeClr val="dk1"/>
                </a:solidFill>
                <a:latin typeface="Arial" panose="020B0604020202020204"/>
                <a:ea typeface="Arial" panose="020B0604020202020204"/>
                <a:cs typeface="Arial" panose="020B0604020202020204"/>
                <a:sym typeface="Arial" panose="020B0604020202020204"/>
              </a:rPr>
              <a:t> FALSE</a:t>
            </a:r>
            <a:endParaRPr lang="en-GB" sz="2400" b="0" i="0" u="none">
              <a:solidFill>
                <a:schemeClr val="dk1"/>
              </a:solidFill>
              <a:latin typeface="Arial" panose="020B0604020202020204"/>
              <a:ea typeface="Arial" panose="020B0604020202020204"/>
              <a:cs typeface="Arial" panose="020B0604020202020204"/>
              <a:sym typeface="Arial" panose="020B0604020202020204"/>
            </a:endParaRPr>
          </a:p>
          <a:p>
            <a:pPr marL="457200" lvl="0" indent="-457200" algn="l" rtl="0">
              <a:lnSpc>
                <a:spcPct val="90000"/>
              </a:lnSpc>
              <a:spcBef>
                <a:spcPts val="480"/>
              </a:spcBef>
              <a:spcAft>
                <a:spcPts val="0"/>
              </a:spcAft>
              <a:buClr>
                <a:schemeClr val="dk1"/>
              </a:buClr>
              <a:buSzPts val="2400"/>
              <a:buFont typeface="Arial" panose="020B0604020202020204"/>
              <a:buNone/>
            </a:pPr>
            <a:r>
              <a:rPr lang="en-GB" sz="2400" b="0" i="0" u="none">
                <a:solidFill>
                  <a:schemeClr val="dk1"/>
                </a:solidFill>
                <a:latin typeface="Arial" panose="020B0604020202020204"/>
                <a:ea typeface="Arial" panose="020B0604020202020204"/>
                <a:cs typeface="Arial" panose="020B0604020202020204"/>
                <a:sym typeface="Arial" panose="020B0604020202020204"/>
              </a:rPr>
              <a:t>	mid ← ⎣(lo+hi)/2⎦</a:t>
            </a:r>
            <a:endParaRPr lang="en-GB" sz="2400" b="0" i="0" u="none">
              <a:solidFill>
                <a:schemeClr val="dk1"/>
              </a:solidFill>
              <a:latin typeface="Arial" panose="020B0604020202020204"/>
              <a:ea typeface="Arial" panose="020B0604020202020204"/>
              <a:cs typeface="Arial" panose="020B0604020202020204"/>
              <a:sym typeface="Arial" panose="020B0604020202020204"/>
            </a:endParaRPr>
          </a:p>
          <a:p>
            <a:pPr marL="457200" lvl="0" indent="-457200" algn="l" rtl="0">
              <a:lnSpc>
                <a:spcPct val="90000"/>
              </a:lnSpc>
              <a:spcBef>
                <a:spcPts val="480"/>
              </a:spcBef>
              <a:spcAft>
                <a:spcPts val="0"/>
              </a:spcAft>
              <a:buClr>
                <a:schemeClr val="dk1"/>
              </a:buClr>
              <a:buSzPts val="2400"/>
              <a:buFont typeface="Arial" panose="020B0604020202020204"/>
              <a:buNone/>
            </a:pPr>
            <a:r>
              <a:rPr lang="en-GB" sz="2400" b="0" i="0" u="none">
                <a:solidFill>
                  <a:schemeClr val="dk1"/>
                </a:solidFill>
                <a:latin typeface="Arial" panose="020B0604020202020204"/>
                <a:ea typeface="Arial" panose="020B0604020202020204"/>
                <a:cs typeface="Arial" panose="020B0604020202020204"/>
                <a:sym typeface="Arial" panose="020B0604020202020204"/>
              </a:rPr>
              <a:t>	</a:t>
            </a:r>
            <a:r>
              <a:rPr lang="en-GB" sz="2400" b="1" i="0" u="none">
                <a:solidFill>
                  <a:schemeClr val="dk1"/>
                </a:solidFill>
                <a:latin typeface="Arial" panose="020B0604020202020204"/>
                <a:ea typeface="Arial" panose="020B0604020202020204"/>
                <a:cs typeface="Arial" panose="020B0604020202020204"/>
                <a:sym typeface="Arial" panose="020B0604020202020204"/>
              </a:rPr>
              <a:t>if</a:t>
            </a:r>
            <a:r>
              <a:rPr lang="en-GB" sz="2400" b="0" i="0" u="none">
                <a:solidFill>
                  <a:schemeClr val="dk1"/>
                </a:solidFill>
                <a:latin typeface="Arial" panose="020B0604020202020204"/>
                <a:ea typeface="Arial" panose="020B0604020202020204"/>
                <a:cs typeface="Arial" panose="020B0604020202020204"/>
                <a:sym typeface="Arial" panose="020B0604020202020204"/>
              </a:rPr>
              <a:t> x = A[mid]</a:t>
            </a:r>
            <a:endParaRPr lang="en-GB" sz="2400" b="0" i="0" u="none">
              <a:solidFill>
                <a:schemeClr val="dk1"/>
              </a:solidFill>
              <a:latin typeface="Arial" panose="020B0604020202020204"/>
              <a:ea typeface="Arial" panose="020B0604020202020204"/>
              <a:cs typeface="Arial" panose="020B0604020202020204"/>
              <a:sym typeface="Arial" panose="020B0604020202020204"/>
            </a:endParaRPr>
          </a:p>
          <a:p>
            <a:pPr marL="457200" lvl="0" indent="-457200" algn="l" rtl="0">
              <a:lnSpc>
                <a:spcPct val="90000"/>
              </a:lnSpc>
              <a:spcBef>
                <a:spcPts val="480"/>
              </a:spcBef>
              <a:spcAft>
                <a:spcPts val="0"/>
              </a:spcAft>
              <a:buClr>
                <a:schemeClr val="dk1"/>
              </a:buClr>
              <a:buSzPts val="2400"/>
              <a:buFont typeface="Arial" panose="020B0604020202020204"/>
              <a:buNone/>
            </a:pPr>
            <a:r>
              <a:rPr lang="en-GB" sz="2400" b="0" i="0" u="none">
                <a:solidFill>
                  <a:schemeClr val="dk1"/>
                </a:solidFill>
                <a:latin typeface="Arial" panose="020B0604020202020204"/>
                <a:ea typeface="Arial" panose="020B0604020202020204"/>
                <a:cs typeface="Arial" panose="020B0604020202020204"/>
                <a:sym typeface="Arial" panose="020B0604020202020204"/>
              </a:rPr>
              <a:t>		return TRUE</a:t>
            </a:r>
            <a:endParaRPr lang="en-GB" sz="2400" b="0" i="0" u="none">
              <a:solidFill>
                <a:schemeClr val="dk1"/>
              </a:solidFill>
              <a:latin typeface="Arial" panose="020B0604020202020204"/>
              <a:ea typeface="Arial" panose="020B0604020202020204"/>
              <a:cs typeface="Arial" panose="020B0604020202020204"/>
              <a:sym typeface="Arial" panose="020B0604020202020204"/>
            </a:endParaRPr>
          </a:p>
          <a:p>
            <a:pPr marL="457200" lvl="0" indent="-457200" algn="l" rtl="0">
              <a:lnSpc>
                <a:spcPct val="90000"/>
              </a:lnSpc>
              <a:spcBef>
                <a:spcPts val="480"/>
              </a:spcBef>
              <a:spcAft>
                <a:spcPts val="0"/>
              </a:spcAft>
              <a:buClr>
                <a:schemeClr val="dk1"/>
              </a:buClr>
              <a:buSzPts val="2400"/>
              <a:buFont typeface="Arial" panose="020B0604020202020204"/>
              <a:buNone/>
            </a:pPr>
            <a:r>
              <a:rPr lang="en-GB" sz="2400" b="0" i="0" u="none">
                <a:solidFill>
                  <a:schemeClr val="dk1"/>
                </a:solidFill>
                <a:latin typeface="Arial" panose="020B0604020202020204"/>
                <a:ea typeface="Arial" panose="020B0604020202020204"/>
                <a:cs typeface="Arial" panose="020B0604020202020204"/>
                <a:sym typeface="Arial" panose="020B0604020202020204"/>
              </a:rPr>
              <a:t>	</a:t>
            </a:r>
            <a:r>
              <a:rPr lang="en-GB" sz="2400" b="1" i="0" u="none">
                <a:solidFill>
                  <a:schemeClr val="dk1"/>
                </a:solidFill>
                <a:latin typeface="Arial" panose="020B0604020202020204"/>
                <a:ea typeface="Arial" panose="020B0604020202020204"/>
                <a:cs typeface="Arial" panose="020B0604020202020204"/>
                <a:sym typeface="Arial" panose="020B0604020202020204"/>
              </a:rPr>
              <a:t>if</a:t>
            </a:r>
            <a:r>
              <a:rPr lang="en-GB" sz="2400" b="0" i="0" u="none">
                <a:solidFill>
                  <a:schemeClr val="dk1"/>
                </a:solidFill>
                <a:latin typeface="Arial" panose="020B0604020202020204"/>
                <a:ea typeface="Arial" panose="020B0604020202020204"/>
                <a:cs typeface="Arial" panose="020B0604020202020204"/>
                <a:sym typeface="Arial" panose="020B0604020202020204"/>
              </a:rPr>
              <a:t> ( x &lt; A[mid] )</a:t>
            </a:r>
            <a:endParaRPr lang="en-GB" sz="2400" b="0" i="0" u="none">
              <a:solidFill>
                <a:schemeClr val="dk1"/>
              </a:solidFill>
              <a:latin typeface="Arial" panose="020B0604020202020204"/>
              <a:ea typeface="Arial" panose="020B0604020202020204"/>
              <a:cs typeface="Arial" panose="020B0604020202020204"/>
              <a:sym typeface="Arial" panose="020B0604020202020204"/>
            </a:endParaRPr>
          </a:p>
          <a:p>
            <a:pPr marL="457200" lvl="0" indent="-457200" algn="l" rtl="0">
              <a:lnSpc>
                <a:spcPct val="90000"/>
              </a:lnSpc>
              <a:spcBef>
                <a:spcPts val="480"/>
              </a:spcBef>
              <a:spcAft>
                <a:spcPts val="0"/>
              </a:spcAft>
              <a:buClr>
                <a:schemeClr val="dk1"/>
              </a:buClr>
              <a:buSzPts val="2400"/>
              <a:buFont typeface="Arial" panose="020B0604020202020204"/>
              <a:buNone/>
            </a:pPr>
            <a:r>
              <a:rPr lang="en-GB" sz="2400" b="0" i="0" u="none">
                <a:solidFill>
                  <a:schemeClr val="dk1"/>
                </a:solidFill>
                <a:latin typeface="Arial" panose="020B0604020202020204"/>
                <a:ea typeface="Arial" panose="020B0604020202020204"/>
                <a:cs typeface="Arial" panose="020B0604020202020204"/>
                <a:sym typeface="Arial" panose="020B0604020202020204"/>
              </a:rPr>
              <a:t>		BINARY-SEARCH (A, lo, mid-1, x)</a:t>
            </a:r>
            <a:endParaRPr lang="en-GB" sz="2400" b="0" i="0" u="none">
              <a:solidFill>
                <a:schemeClr val="dk1"/>
              </a:solidFill>
              <a:latin typeface="Arial" panose="020B0604020202020204"/>
              <a:ea typeface="Arial" panose="020B0604020202020204"/>
              <a:cs typeface="Arial" panose="020B0604020202020204"/>
              <a:sym typeface="Arial" panose="020B0604020202020204"/>
            </a:endParaRPr>
          </a:p>
          <a:p>
            <a:pPr marL="457200" lvl="0" indent="-457200" algn="l" rtl="0">
              <a:lnSpc>
                <a:spcPct val="90000"/>
              </a:lnSpc>
              <a:spcBef>
                <a:spcPts val="480"/>
              </a:spcBef>
              <a:spcAft>
                <a:spcPts val="0"/>
              </a:spcAft>
              <a:buClr>
                <a:schemeClr val="dk1"/>
              </a:buClr>
              <a:buSzPts val="2400"/>
              <a:buFont typeface="Arial" panose="020B0604020202020204"/>
              <a:buNone/>
            </a:pPr>
            <a:r>
              <a:rPr lang="en-GB" sz="2400" b="0" i="0" u="none">
                <a:solidFill>
                  <a:schemeClr val="dk1"/>
                </a:solidFill>
                <a:latin typeface="Arial" panose="020B0604020202020204"/>
                <a:ea typeface="Arial" panose="020B0604020202020204"/>
                <a:cs typeface="Arial" panose="020B0604020202020204"/>
                <a:sym typeface="Arial" panose="020B0604020202020204"/>
              </a:rPr>
              <a:t>	</a:t>
            </a:r>
            <a:r>
              <a:rPr lang="en-GB" sz="2400" b="1" i="0" u="none">
                <a:solidFill>
                  <a:schemeClr val="dk1"/>
                </a:solidFill>
                <a:latin typeface="Arial" panose="020B0604020202020204"/>
                <a:ea typeface="Arial" panose="020B0604020202020204"/>
                <a:cs typeface="Arial" panose="020B0604020202020204"/>
                <a:sym typeface="Arial" panose="020B0604020202020204"/>
              </a:rPr>
              <a:t>if</a:t>
            </a:r>
            <a:r>
              <a:rPr lang="en-GB" sz="2400" b="0" i="0" u="none">
                <a:solidFill>
                  <a:schemeClr val="dk1"/>
                </a:solidFill>
                <a:latin typeface="Arial" panose="020B0604020202020204"/>
                <a:ea typeface="Arial" panose="020B0604020202020204"/>
                <a:cs typeface="Arial" panose="020B0604020202020204"/>
                <a:sym typeface="Arial" panose="020B0604020202020204"/>
              </a:rPr>
              <a:t> ( x &gt; A[mid] )</a:t>
            </a:r>
            <a:endParaRPr lang="en-GB" sz="2400" b="0" i="0" u="none">
              <a:solidFill>
                <a:schemeClr val="dk1"/>
              </a:solidFill>
              <a:latin typeface="Arial" panose="020B0604020202020204"/>
              <a:ea typeface="Arial" panose="020B0604020202020204"/>
              <a:cs typeface="Arial" panose="020B0604020202020204"/>
              <a:sym typeface="Arial" panose="020B0604020202020204"/>
            </a:endParaRPr>
          </a:p>
          <a:p>
            <a:pPr marL="457200" lvl="0" indent="-457200" algn="l" rtl="0">
              <a:lnSpc>
                <a:spcPct val="90000"/>
              </a:lnSpc>
              <a:spcBef>
                <a:spcPts val="480"/>
              </a:spcBef>
              <a:spcAft>
                <a:spcPts val="0"/>
              </a:spcAft>
              <a:buClr>
                <a:schemeClr val="dk1"/>
              </a:buClr>
              <a:buSzPts val="2400"/>
              <a:buFont typeface="Arial" panose="020B0604020202020204"/>
              <a:buNone/>
            </a:pPr>
            <a:r>
              <a:rPr lang="en-GB" sz="2400" b="0" i="0" u="none">
                <a:solidFill>
                  <a:schemeClr val="dk1"/>
                </a:solidFill>
                <a:latin typeface="Arial" panose="020B0604020202020204"/>
                <a:ea typeface="Arial" panose="020B0604020202020204"/>
                <a:cs typeface="Arial" panose="020B0604020202020204"/>
                <a:sym typeface="Arial" panose="020B0604020202020204"/>
              </a:rPr>
              <a:t> 		BINARY-SEARCH (A, mid+1, hi, x)</a:t>
            </a:r>
            <a:endParaRPr lang="en-GB" sz="2400" b="0" i="0" u="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428" name="Google Shape;428;p69"/>
          <p:cNvGrpSpPr/>
          <p:nvPr/>
        </p:nvGrpSpPr>
        <p:grpSpPr>
          <a:xfrm>
            <a:off x="4586287" y="1744265"/>
            <a:ext cx="4286250" cy="1571624"/>
            <a:chOff x="2736" y="1872"/>
            <a:chExt cx="2700" cy="1320"/>
          </a:xfrm>
        </p:grpSpPr>
        <p:grpSp>
          <p:nvGrpSpPr>
            <p:cNvPr id="429" name="Google Shape;429;p69"/>
            <p:cNvGrpSpPr/>
            <p:nvPr/>
          </p:nvGrpSpPr>
          <p:grpSpPr>
            <a:xfrm>
              <a:off x="2736" y="1872"/>
              <a:ext cx="2700" cy="900"/>
              <a:chOff x="528" y="1392"/>
              <a:chExt cx="2700" cy="900"/>
            </a:xfrm>
          </p:grpSpPr>
          <p:grpSp>
            <p:nvGrpSpPr>
              <p:cNvPr id="430" name="Google Shape;430;p69"/>
              <p:cNvGrpSpPr/>
              <p:nvPr/>
            </p:nvGrpSpPr>
            <p:grpSpPr>
              <a:xfrm>
                <a:off x="528" y="1584"/>
                <a:ext cx="2700" cy="300"/>
                <a:chOff x="528" y="1440"/>
                <a:chExt cx="2700" cy="300"/>
              </a:xfrm>
            </p:grpSpPr>
            <p:sp>
              <p:nvSpPr>
                <p:cNvPr id="431" name="Google Shape;431;p69"/>
                <p:cNvSpPr txBox="1"/>
                <p:nvPr/>
              </p:nvSpPr>
              <p:spPr>
                <a:xfrm>
                  <a:off x="2880"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12</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sp>
              <p:nvSpPr>
                <p:cNvPr id="432" name="Google Shape;432;p69"/>
                <p:cNvSpPr txBox="1"/>
                <p:nvPr/>
              </p:nvSpPr>
              <p:spPr>
                <a:xfrm>
                  <a:off x="2544"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11</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sp>
              <p:nvSpPr>
                <p:cNvPr id="433" name="Google Shape;433;p69"/>
                <p:cNvSpPr txBox="1"/>
                <p:nvPr/>
              </p:nvSpPr>
              <p:spPr>
                <a:xfrm>
                  <a:off x="2208"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10</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sp>
              <p:nvSpPr>
                <p:cNvPr id="434" name="Google Shape;434;p69"/>
                <p:cNvSpPr txBox="1"/>
                <p:nvPr/>
              </p:nvSpPr>
              <p:spPr>
                <a:xfrm>
                  <a:off x="1872"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9</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sp>
              <p:nvSpPr>
                <p:cNvPr id="435" name="Google Shape;435;p69"/>
                <p:cNvSpPr txBox="1"/>
                <p:nvPr/>
              </p:nvSpPr>
              <p:spPr>
                <a:xfrm>
                  <a:off x="1536"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7</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sp>
              <p:nvSpPr>
                <p:cNvPr id="436" name="Google Shape;436;p69"/>
                <p:cNvSpPr txBox="1"/>
                <p:nvPr/>
              </p:nvSpPr>
              <p:spPr>
                <a:xfrm>
                  <a:off x="1200"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5</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sp>
              <p:nvSpPr>
                <p:cNvPr id="437" name="Google Shape;437;p69"/>
                <p:cNvSpPr txBox="1"/>
                <p:nvPr/>
              </p:nvSpPr>
              <p:spPr>
                <a:xfrm>
                  <a:off x="864"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3</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sp>
              <p:nvSpPr>
                <p:cNvPr id="438" name="Google Shape;438;p69"/>
                <p:cNvSpPr txBox="1"/>
                <p:nvPr/>
              </p:nvSpPr>
              <p:spPr>
                <a:xfrm>
                  <a:off x="528"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2</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cxnSp>
              <p:nvCxnSpPr>
                <p:cNvPr id="439" name="Google Shape;439;p69"/>
                <p:cNvCxnSpPr/>
                <p:nvPr/>
              </p:nvCxnSpPr>
              <p:spPr>
                <a:xfrm>
                  <a:off x="528" y="1440"/>
                  <a:ext cx="2700" cy="0"/>
                </a:xfrm>
                <a:prstGeom prst="straightConnector1">
                  <a:avLst/>
                </a:prstGeom>
                <a:noFill/>
                <a:ln w="28575" cap="sq" cmpd="sng">
                  <a:solidFill>
                    <a:schemeClr val="dk1"/>
                  </a:solidFill>
                  <a:prstDash val="solid"/>
                  <a:miter lim="800000"/>
                  <a:headEnd type="none" w="med" len="med"/>
                  <a:tailEnd type="none" w="med" len="med"/>
                </a:ln>
              </p:spPr>
            </p:cxnSp>
            <p:cxnSp>
              <p:nvCxnSpPr>
                <p:cNvPr id="440" name="Google Shape;440;p69"/>
                <p:cNvCxnSpPr/>
                <p:nvPr/>
              </p:nvCxnSpPr>
              <p:spPr>
                <a:xfrm>
                  <a:off x="528" y="1728"/>
                  <a:ext cx="2700" cy="0"/>
                </a:xfrm>
                <a:prstGeom prst="straightConnector1">
                  <a:avLst/>
                </a:prstGeom>
                <a:noFill/>
                <a:ln w="28575" cap="sq" cmpd="sng">
                  <a:solidFill>
                    <a:schemeClr val="dk1"/>
                  </a:solidFill>
                  <a:prstDash val="solid"/>
                  <a:miter lim="800000"/>
                  <a:headEnd type="none" w="med" len="med"/>
                  <a:tailEnd type="none" w="med" len="med"/>
                </a:ln>
              </p:spPr>
            </p:cxnSp>
            <p:cxnSp>
              <p:nvCxnSpPr>
                <p:cNvPr id="441" name="Google Shape;441;p69"/>
                <p:cNvCxnSpPr/>
                <p:nvPr/>
              </p:nvCxnSpPr>
              <p:spPr>
                <a:xfrm>
                  <a:off x="528" y="1440"/>
                  <a:ext cx="0" cy="300"/>
                </a:xfrm>
                <a:prstGeom prst="straightConnector1">
                  <a:avLst/>
                </a:prstGeom>
                <a:noFill/>
                <a:ln w="28575" cap="sq" cmpd="sng">
                  <a:solidFill>
                    <a:schemeClr val="dk1"/>
                  </a:solidFill>
                  <a:prstDash val="solid"/>
                  <a:miter lim="800000"/>
                  <a:headEnd type="none" w="med" len="med"/>
                  <a:tailEnd type="none" w="med" len="med"/>
                </a:ln>
              </p:spPr>
            </p:cxnSp>
            <p:cxnSp>
              <p:nvCxnSpPr>
                <p:cNvPr id="442" name="Google Shape;442;p69"/>
                <p:cNvCxnSpPr/>
                <p:nvPr/>
              </p:nvCxnSpPr>
              <p:spPr>
                <a:xfrm>
                  <a:off x="864" y="1440"/>
                  <a:ext cx="0" cy="300"/>
                </a:xfrm>
                <a:prstGeom prst="straightConnector1">
                  <a:avLst/>
                </a:prstGeom>
                <a:noFill/>
                <a:ln w="12700" cap="flat" cmpd="sng">
                  <a:solidFill>
                    <a:schemeClr val="dk1"/>
                  </a:solidFill>
                  <a:prstDash val="solid"/>
                  <a:miter lim="800000"/>
                  <a:headEnd type="none" w="med" len="med"/>
                  <a:tailEnd type="none" w="med" len="med"/>
                </a:ln>
              </p:spPr>
            </p:cxnSp>
            <p:cxnSp>
              <p:nvCxnSpPr>
                <p:cNvPr id="443" name="Google Shape;443;p69"/>
                <p:cNvCxnSpPr/>
                <p:nvPr/>
              </p:nvCxnSpPr>
              <p:spPr>
                <a:xfrm>
                  <a:off x="1200" y="1440"/>
                  <a:ext cx="0" cy="300"/>
                </a:xfrm>
                <a:prstGeom prst="straightConnector1">
                  <a:avLst/>
                </a:prstGeom>
                <a:noFill/>
                <a:ln w="12700" cap="flat" cmpd="sng">
                  <a:solidFill>
                    <a:schemeClr val="dk1"/>
                  </a:solidFill>
                  <a:prstDash val="solid"/>
                  <a:miter lim="800000"/>
                  <a:headEnd type="none" w="med" len="med"/>
                  <a:tailEnd type="none" w="med" len="med"/>
                </a:ln>
              </p:spPr>
            </p:cxnSp>
            <p:cxnSp>
              <p:nvCxnSpPr>
                <p:cNvPr id="444" name="Google Shape;444;p69"/>
                <p:cNvCxnSpPr/>
                <p:nvPr/>
              </p:nvCxnSpPr>
              <p:spPr>
                <a:xfrm>
                  <a:off x="1536" y="1440"/>
                  <a:ext cx="0" cy="300"/>
                </a:xfrm>
                <a:prstGeom prst="straightConnector1">
                  <a:avLst/>
                </a:prstGeom>
                <a:noFill/>
                <a:ln w="12700" cap="flat" cmpd="sng">
                  <a:solidFill>
                    <a:schemeClr val="dk1"/>
                  </a:solidFill>
                  <a:prstDash val="solid"/>
                  <a:miter lim="800000"/>
                  <a:headEnd type="none" w="med" len="med"/>
                  <a:tailEnd type="none" w="med" len="med"/>
                </a:ln>
              </p:spPr>
            </p:cxnSp>
            <p:cxnSp>
              <p:nvCxnSpPr>
                <p:cNvPr id="445" name="Google Shape;445;p69"/>
                <p:cNvCxnSpPr/>
                <p:nvPr/>
              </p:nvCxnSpPr>
              <p:spPr>
                <a:xfrm>
                  <a:off x="1872" y="1440"/>
                  <a:ext cx="0" cy="300"/>
                </a:xfrm>
                <a:prstGeom prst="straightConnector1">
                  <a:avLst/>
                </a:prstGeom>
                <a:noFill/>
                <a:ln w="12700" cap="flat" cmpd="sng">
                  <a:solidFill>
                    <a:schemeClr val="dk1"/>
                  </a:solidFill>
                  <a:prstDash val="solid"/>
                  <a:miter lim="800000"/>
                  <a:headEnd type="none" w="med" len="med"/>
                  <a:tailEnd type="none" w="med" len="med"/>
                </a:ln>
              </p:spPr>
            </p:cxnSp>
            <p:cxnSp>
              <p:nvCxnSpPr>
                <p:cNvPr id="446" name="Google Shape;446;p69"/>
                <p:cNvCxnSpPr/>
                <p:nvPr/>
              </p:nvCxnSpPr>
              <p:spPr>
                <a:xfrm>
                  <a:off x="2208" y="1440"/>
                  <a:ext cx="0" cy="300"/>
                </a:xfrm>
                <a:prstGeom prst="straightConnector1">
                  <a:avLst/>
                </a:prstGeom>
                <a:noFill/>
                <a:ln w="12700" cap="flat" cmpd="sng">
                  <a:solidFill>
                    <a:schemeClr val="dk1"/>
                  </a:solidFill>
                  <a:prstDash val="solid"/>
                  <a:miter lim="800000"/>
                  <a:headEnd type="none" w="med" len="med"/>
                  <a:tailEnd type="none" w="med" len="med"/>
                </a:ln>
              </p:spPr>
            </p:cxnSp>
            <p:cxnSp>
              <p:nvCxnSpPr>
                <p:cNvPr id="447" name="Google Shape;447;p69"/>
                <p:cNvCxnSpPr/>
                <p:nvPr/>
              </p:nvCxnSpPr>
              <p:spPr>
                <a:xfrm>
                  <a:off x="2544" y="1440"/>
                  <a:ext cx="0" cy="300"/>
                </a:xfrm>
                <a:prstGeom prst="straightConnector1">
                  <a:avLst/>
                </a:prstGeom>
                <a:noFill/>
                <a:ln w="12700" cap="flat" cmpd="sng">
                  <a:solidFill>
                    <a:schemeClr val="dk1"/>
                  </a:solidFill>
                  <a:prstDash val="solid"/>
                  <a:miter lim="800000"/>
                  <a:headEnd type="none" w="med" len="med"/>
                  <a:tailEnd type="none" w="med" len="med"/>
                </a:ln>
              </p:spPr>
            </p:cxnSp>
            <p:cxnSp>
              <p:nvCxnSpPr>
                <p:cNvPr id="448" name="Google Shape;448;p69"/>
                <p:cNvCxnSpPr/>
                <p:nvPr/>
              </p:nvCxnSpPr>
              <p:spPr>
                <a:xfrm>
                  <a:off x="2880" y="1440"/>
                  <a:ext cx="0" cy="300"/>
                </a:xfrm>
                <a:prstGeom prst="straightConnector1">
                  <a:avLst/>
                </a:prstGeom>
                <a:noFill/>
                <a:ln w="12700" cap="flat" cmpd="sng">
                  <a:solidFill>
                    <a:schemeClr val="dk1"/>
                  </a:solidFill>
                  <a:prstDash val="solid"/>
                  <a:miter lim="800000"/>
                  <a:headEnd type="none" w="med" len="med"/>
                  <a:tailEnd type="none" w="med" len="med"/>
                </a:ln>
              </p:spPr>
            </p:cxnSp>
            <p:cxnSp>
              <p:nvCxnSpPr>
                <p:cNvPr id="449" name="Google Shape;449;p69"/>
                <p:cNvCxnSpPr/>
                <p:nvPr/>
              </p:nvCxnSpPr>
              <p:spPr>
                <a:xfrm>
                  <a:off x="3216" y="1440"/>
                  <a:ext cx="0" cy="300"/>
                </a:xfrm>
                <a:prstGeom prst="straightConnector1">
                  <a:avLst/>
                </a:prstGeom>
                <a:noFill/>
                <a:ln w="28575" cap="sq" cmpd="sng">
                  <a:solidFill>
                    <a:schemeClr val="dk1"/>
                  </a:solidFill>
                  <a:prstDash val="solid"/>
                  <a:miter lim="800000"/>
                  <a:headEnd type="none" w="med" len="med"/>
                  <a:tailEnd type="none" w="med" len="med"/>
                </a:ln>
              </p:spPr>
            </p:cxnSp>
          </p:grpSp>
          <p:sp>
            <p:nvSpPr>
              <p:cNvPr id="450" name="Google Shape;450;p69"/>
              <p:cNvSpPr txBox="1"/>
              <p:nvPr/>
            </p:nvSpPr>
            <p:spPr>
              <a:xfrm>
                <a:off x="624" y="1392"/>
                <a:ext cx="0" cy="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000"/>
                  <a:buFont typeface="Arial" panose="020B0604020202020204"/>
                  <a:buNone/>
                </a:pPr>
                <a:r>
                  <a:rPr lang="en-GB" sz="1000" b="0" i="0" u="none">
                    <a:solidFill>
                      <a:schemeClr val="dk1"/>
                    </a:solidFill>
                    <a:latin typeface="Arial" panose="020B0604020202020204"/>
                    <a:ea typeface="Arial" panose="020B0604020202020204"/>
                    <a:cs typeface="Arial" panose="020B0604020202020204"/>
                    <a:sym typeface="Arial" panose="020B0604020202020204"/>
                  </a:rPr>
                  <a:t>1</a:t>
                </a:r>
                <a:endParaRPr lang="en-GB" sz="10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451" name="Google Shape;451;p69"/>
              <p:cNvSpPr txBox="1"/>
              <p:nvPr/>
            </p:nvSpPr>
            <p:spPr>
              <a:xfrm>
                <a:off x="960" y="1392"/>
                <a:ext cx="0" cy="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000"/>
                  <a:buFont typeface="Arial" panose="020B0604020202020204"/>
                  <a:buNone/>
                </a:pPr>
                <a:r>
                  <a:rPr lang="en-GB" sz="1000" b="0" i="0" u="none">
                    <a:solidFill>
                      <a:schemeClr val="dk1"/>
                    </a:solidFill>
                    <a:latin typeface="Arial" panose="020B0604020202020204"/>
                    <a:ea typeface="Arial" panose="020B0604020202020204"/>
                    <a:cs typeface="Arial" panose="020B0604020202020204"/>
                    <a:sym typeface="Arial" panose="020B0604020202020204"/>
                  </a:rPr>
                  <a:t>2</a:t>
                </a:r>
                <a:endParaRPr lang="en-GB" sz="10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452" name="Google Shape;452;p69"/>
              <p:cNvSpPr txBox="1"/>
              <p:nvPr/>
            </p:nvSpPr>
            <p:spPr>
              <a:xfrm>
                <a:off x="1296" y="1392"/>
                <a:ext cx="0" cy="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000"/>
                  <a:buFont typeface="Arial" panose="020B0604020202020204"/>
                  <a:buNone/>
                </a:pPr>
                <a:r>
                  <a:rPr lang="en-GB" sz="1000" b="0" i="0" u="none">
                    <a:solidFill>
                      <a:schemeClr val="dk1"/>
                    </a:solidFill>
                    <a:latin typeface="Arial" panose="020B0604020202020204"/>
                    <a:ea typeface="Arial" panose="020B0604020202020204"/>
                    <a:cs typeface="Arial" panose="020B0604020202020204"/>
                    <a:sym typeface="Arial" panose="020B0604020202020204"/>
                  </a:rPr>
                  <a:t>3</a:t>
                </a:r>
                <a:endParaRPr lang="en-GB" sz="10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453" name="Google Shape;453;p69"/>
              <p:cNvSpPr txBox="1"/>
              <p:nvPr/>
            </p:nvSpPr>
            <p:spPr>
              <a:xfrm>
                <a:off x="1632" y="1392"/>
                <a:ext cx="0" cy="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000"/>
                  <a:buFont typeface="Arial" panose="020B0604020202020204"/>
                  <a:buNone/>
                </a:pPr>
                <a:r>
                  <a:rPr lang="en-GB" sz="1000" b="0" i="0" u="none">
                    <a:solidFill>
                      <a:schemeClr val="dk1"/>
                    </a:solidFill>
                    <a:latin typeface="Arial" panose="020B0604020202020204"/>
                    <a:ea typeface="Arial" panose="020B0604020202020204"/>
                    <a:cs typeface="Arial" panose="020B0604020202020204"/>
                    <a:sym typeface="Arial" panose="020B0604020202020204"/>
                  </a:rPr>
                  <a:t>4</a:t>
                </a:r>
                <a:endParaRPr lang="en-GB" sz="10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454" name="Google Shape;454;p69"/>
              <p:cNvSpPr txBox="1"/>
              <p:nvPr/>
            </p:nvSpPr>
            <p:spPr>
              <a:xfrm>
                <a:off x="1968" y="1392"/>
                <a:ext cx="0" cy="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000"/>
                  <a:buFont typeface="Arial" panose="020B0604020202020204"/>
                  <a:buNone/>
                </a:pPr>
                <a:r>
                  <a:rPr lang="en-GB" sz="1000" b="0" i="0" u="none">
                    <a:solidFill>
                      <a:schemeClr val="dk1"/>
                    </a:solidFill>
                    <a:latin typeface="Arial" panose="020B0604020202020204"/>
                    <a:ea typeface="Arial" panose="020B0604020202020204"/>
                    <a:cs typeface="Arial" panose="020B0604020202020204"/>
                    <a:sym typeface="Arial" panose="020B0604020202020204"/>
                  </a:rPr>
                  <a:t>5</a:t>
                </a:r>
                <a:endParaRPr lang="en-GB" sz="10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455" name="Google Shape;455;p69"/>
              <p:cNvSpPr txBox="1"/>
              <p:nvPr/>
            </p:nvSpPr>
            <p:spPr>
              <a:xfrm>
                <a:off x="2304" y="1392"/>
                <a:ext cx="0" cy="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000"/>
                  <a:buFont typeface="Arial" panose="020B0604020202020204"/>
                  <a:buNone/>
                </a:pPr>
                <a:r>
                  <a:rPr lang="en-GB" sz="1000" b="0" i="0" u="none">
                    <a:solidFill>
                      <a:schemeClr val="dk1"/>
                    </a:solidFill>
                    <a:latin typeface="Arial" panose="020B0604020202020204"/>
                    <a:ea typeface="Arial" panose="020B0604020202020204"/>
                    <a:cs typeface="Arial" panose="020B0604020202020204"/>
                    <a:sym typeface="Arial" panose="020B0604020202020204"/>
                  </a:rPr>
                  <a:t>6</a:t>
                </a:r>
                <a:endParaRPr lang="en-GB" sz="10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456" name="Google Shape;456;p69"/>
              <p:cNvSpPr txBox="1"/>
              <p:nvPr/>
            </p:nvSpPr>
            <p:spPr>
              <a:xfrm>
                <a:off x="2640" y="1392"/>
                <a:ext cx="0" cy="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000"/>
                  <a:buFont typeface="Arial" panose="020B0604020202020204"/>
                  <a:buNone/>
                </a:pPr>
                <a:r>
                  <a:rPr lang="en-GB" sz="1000" b="0" i="0" u="none">
                    <a:solidFill>
                      <a:schemeClr val="dk1"/>
                    </a:solidFill>
                    <a:latin typeface="Arial" panose="020B0604020202020204"/>
                    <a:ea typeface="Arial" panose="020B0604020202020204"/>
                    <a:cs typeface="Arial" panose="020B0604020202020204"/>
                    <a:sym typeface="Arial" panose="020B0604020202020204"/>
                  </a:rPr>
                  <a:t>7</a:t>
                </a:r>
                <a:endParaRPr lang="en-GB" sz="10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457" name="Google Shape;457;p69"/>
              <p:cNvSpPr txBox="1"/>
              <p:nvPr/>
            </p:nvSpPr>
            <p:spPr>
              <a:xfrm>
                <a:off x="2976" y="1392"/>
                <a:ext cx="0" cy="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000"/>
                  <a:buFont typeface="Arial" panose="020B0604020202020204"/>
                  <a:buNone/>
                </a:pPr>
                <a:r>
                  <a:rPr lang="en-GB" sz="1000" b="0" i="0" u="none">
                    <a:solidFill>
                      <a:schemeClr val="dk1"/>
                    </a:solidFill>
                    <a:latin typeface="Arial" panose="020B0604020202020204"/>
                    <a:ea typeface="Arial" panose="020B0604020202020204"/>
                    <a:cs typeface="Arial" panose="020B0604020202020204"/>
                    <a:sym typeface="Arial" panose="020B0604020202020204"/>
                  </a:rPr>
                  <a:t>8</a:t>
                </a:r>
                <a:endParaRPr lang="en-GB" sz="1000" b="0" i="0" u="none">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458" name="Google Shape;458;p69"/>
            <p:cNvGrpSpPr/>
            <p:nvPr/>
          </p:nvGrpSpPr>
          <p:grpSpPr>
            <a:xfrm>
              <a:off x="3924" y="2436"/>
              <a:ext cx="600" cy="756"/>
              <a:chOff x="3924" y="2436"/>
              <a:chExt cx="600" cy="756"/>
            </a:xfrm>
          </p:grpSpPr>
          <p:sp>
            <p:nvSpPr>
              <p:cNvPr id="459" name="Google Shape;459;p69"/>
              <p:cNvSpPr txBox="1"/>
              <p:nvPr/>
            </p:nvSpPr>
            <p:spPr>
              <a:xfrm>
                <a:off x="4224" y="2592"/>
                <a:ext cx="300" cy="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panose="020B0604020202020204"/>
                  <a:buNone/>
                </a:pPr>
                <a:r>
                  <a:rPr lang="en-GB" sz="1800" b="1" i="0" u="none">
                    <a:solidFill>
                      <a:schemeClr val="dk1"/>
                    </a:solidFill>
                    <a:latin typeface="Arial" panose="020B0604020202020204"/>
                    <a:ea typeface="Arial" panose="020B0604020202020204"/>
                    <a:cs typeface="Arial" panose="020B0604020202020204"/>
                    <a:sym typeface="Arial" panose="020B0604020202020204"/>
                  </a:rPr>
                  <a:t>mid</a:t>
                </a:r>
                <a:endParaRPr lang="en-GB" sz="1800" b="1" i="0" u="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460" name="Google Shape;460;p69"/>
              <p:cNvCxnSpPr/>
              <p:nvPr/>
            </p:nvCxnSpPr>
            <p:spPr>
              <a:xfrm rot="10800000">
                <a:off x="3924" y="2736"/>
                <a:ext cx="300" cy="0"/>
              </a:xfrm>
              <a:prstGeom prst="straightConnector1">
                <a:avLst/>
              </a:prstGeom>
              <a:noFill/>
              <a:ln w="9525" cap="flat" cmpd="sng">
                <a:solidFill>
                  <a:schemeClr val="dk1"/>
                </a:solidFill>
                <a:prstDash val="solid"/>
                <a:miter lim="800000"/>
                <a:headEnd type="none" w="med" len="med"/>
                <a:tailEnd type="none" w="med" len="med"/>
              </a:ln>
            </p:spPr>
          </p:cxnSp>
          <p:cxnSp>
            <p:nvCxnSpPr>
              <p:cNvPr id="461" name="Google Shape;461;p69"/>
              <p:cNvCxnSpPr/>
              <p:nvPr/>
            </p:nvCxnSpPr>
            <p:spPr>
              <a:xfrm rot="10800000">
                <a:off x="3936" y="2436"/>
                <a:ext cx="0" cy="300"/>
              </a:xfrm>
              <a:prstGeom prst="straightConnector1">
                <a:avLst/>
              </a:prstGeom>
              <a:noFill/>
              <a:ln w="9525" cap="flat" cmpd="sng">
                <a:solidFill>
                  <a:schemeClr val="dk1"/>
                </a:solidFill>
                <a:prstDash val="solid"/>
                <a:miter lim="800000"/>
                <a:headEnd type="none" w="med" len="med"/>
                <a:tailEnd type="triangle" w="med" len="med"/>
              </a:ln>
            </p:spPr>
          </p:cxnSp>
        </p:grpSp>
        <p:sp>
          <p:nvSpPr>
            <p:cNvPr id="462" name="Google Shape;462;p69"/>
            <p:cNvSpPr txBox="1"/>
            <p:nvPr/>
          </p:nvSpPr>
          <p:spPr>
            <a:xfrm>
              <a:off x="2784" y="2688"/>
              <a:ext cx="300" cy="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panose="020B0604020202020204"/>
                <a:buNone/>
              </a:pPr>
              <a:r>
                <a:rPr lang="en-GB" sz="1800" b="1" i="0" u="none">
                  <a:solidFill>
                    <a:schemeClr val="dk1"/>
                  </a:solidFill>
                  <a:latin typeface="Arial" panose="020B0604020202020204"/>
                  <a:ea typeface="Arial" panose="020B0604020202020204"/>
                  <a:cs typeface="Arial" panose="020B0604020202020204"/>
                  <a:sym typeface="Arial" panose="020B0604020202020204"/>
                </a:rPr>
                <a:t>lo</a:t>
              </a:r>
              <a:endParaRPr lang="en-GB" sz="1800" b="1"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463" name="Google Shape;463;p69"/>
            <p:cNvSpPr txBox="1"/>
            <p:nvPr/>
          </p:nvSpPr>
          <p:spPr>
            <a:xfrm>
              <a:off x="5126" y="2688"/>
              <a:ext cx="300" cy="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panose="020B0604020202020204"/>
                <a:buNone/>
              </a:pPr>
              <a:r>
                <a:rPr lang="en-GB" sz="1800" b="1" i="0" u="none">
                  <a:solidFill>
                    <a:schemeClr val="dk1"/>
                  </a:solidFill>
                  <a:latin typeface="Arial" panose="020B0604020202020204"/>
                  <a:ea typeface="Arial" panose="020B0604020202020204"/>
                  <a:cs typeface="Arial" panose="020B0604020202020204"/>
                  <a:sym typeface="Arial" panose="020B0604020202020204"/>
                </a:rPr>
                <a:t>hi</a:t>
              </a:r>
              <a:endParaRPr lang="en-GB" sz="1800" b="1" i="0" u="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464" name="Google Shape;464;p69"/>
            <p:cNvCxnSpPr/>
            <p:nvPr/>
          </p:nvCxnSpPr>
          <p:spPr>
            <a:xfrm rot="10800000">
              <a:off x="2880" y="2340"/>
              <a:ext cx="0" cy="300"/>
            </a:xfrm>
            <a:prstGeom prst="straightConnector1">
              <a:avLst/>
            </a:prstGeom>
            <a:noFill/>
            <a:ln w="9525" cap="flat" cmpd="sng">
              <a:solidFill>
                <a:schemeClr val="dk1"/>
              </a:solidFill>
              <a:prstDash val="solid"/>
              <a:miter lim="800000"/>
              <a:headEnd type="none" w="med" len="med"/>
              <a:tailEnd type="triangle" w="med" len="med"/>
            </a:ln>
          </p:spPr>
        </p:cxnSp>
        <p:cxnSp>
          <p:nvCxnSpPr>
            <p:cNvPr id="465" name="Google Shape;465;p69"/>
            <p:cNvCxnSpPr/>
            <p:nvPr/>
          </p:nvCxnSpPr>
          <p:spPr>
            <a:xfrm rot="10800000">
              <a:off x="5232" y="2340"/>
              <a:ext cx="0" cy="300"/>
            </a:xfrm>
            <a:prstGeom prst="straightConnector1">
              <a:avLst/>
            </a:prstGeom>
            <a:noFill/>
            <a:ln w="9525" cap="flat" cmpd="sng">
              <a:solidFill>
                <a:schemeClr val="dk1"/>
              </a:solidFill>
              <a:prstDash val="solid"/>
              <a:miter lim="800000"/>
              <a:headEnd type="none" w="med" len="med"/>
              <a:tailEnd type="triangle" w="med" len="med"/>
            </a:ln>
          </p:spPr>
        </p:cxn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469" name="Shape 469"/>
        <p:cNvGrpSpPr/>
        <p:nvPr/>
      </p:nvGrpSpPr>
      <p:grpSpPr>
        <a:xfrm>
          <a:off x="0" y="0"/>
          <a:ext cx="0" cy="0"/>
          <a:chOff x="0" y="0"/>
          <a:chExt cx="0" cy="0"/>
        </a:xfrm>
      </p:grpSpPr>
      <p:sp>
        <p:nvSpPr>
          <p:cNvPr id="470" name="Google Shape;470;p70"/>
          <p:cNvSpPr txBox="1"/>
          <p:nvPr/>
        </p:nvSpPr>
        <p:spPr>
          <a:xfrm>
            <a:off x="6553200" y="4798219"/>
            <a:ext cx="2133600" cy="243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GB" sz="1400" b="0" i="0" u="none">
                <a:solidFill>
                  <a:schemeClr val="dk1"/>
                </a:solidFill>
                <a:latin typeface="Arial" panose="020B0604020202020204"/>
                <a:ea typeface="Arial" panose="020B0604020202020204"/>
                <a:cs typeface="Arial" panose="020B0604020202020204"/>
                <a:sym typeface="Arial" panose="020B0604020202020204"/>
              </a:rPr>
            </a:fld>
            <a:endParaRPr lang="en-GB" sz="14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471" name="Google Shape;471;p70"/>
          <p:cNvSpPr txBox="1"/>
          <p:nvPr>
            <p:ph type="title"/>
          </p:nvPr>
        </p:nvSpPr>
        <p:spPr>
          <a:xfrm>
            <a:off x="341312" y="75009"/>
            <a:ext cx="8229600" cy="680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Arial" panose="020B0604020202020204"/>
              <a:buNone/>
            </a:pPr>
            <a:r>
              <a:rPr lang="en-GB" sz="4000" b="0" i="0" u="none">
                <a:solidFill>
                  <a:schemeClr val="dk2"/>
                </a:solidFill>
                <a:latin typeface="Arial" panose="020B0604020202020204"/>
                <a:ea typeface="Arial" panose="020B0604020202020204"/>
                <a:cs typeface="Arial" panose="020B0604020202020204"/>
                <a:sym typeface="Arial" panose="020B0604020202020204"/>
              </a:rPr>
              <a:t>Example</a:t>
            </a:r>
            <a:endParaRPr lang="en-GB" sz="4000" b="0" i="0" u="none">
              <a:solidFill>
                <a:schemeClr val="dk2"/>
              </a:solidFill>
              <a:latin typeface="Arial" panose="020B0604020202020204"/>
              <a:ea typeface="Arial" panose="020B0604020202020204"/>
              <a:cs typeface="Arial" panose="020B0604020202020204"/>
              <a:sym typeface="Arial" panose="020B0604020202020204"/>
            </a:endParaRPr>
          </a:p>
        </p:txBody>
      </p:sp>
      <p:sp>
        <p:nvSpPr>
          <p:cNvPr id="472" name="Google Shape;472;p70"/>
          <p:cNvSpPr txBox="1"/>
          <p:nvPr>
            <p:ph type="body" idx="1"/>
          </p:nvPr>
        </p:nvSpPr>
        <p:spPr>
          <a:xfrm>
            <a:off x="350837" y="910828"/>
            <a:ext cx="8259900" cy="10323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accent2"/>
              </a:buClr>
              <a:buSzPts val="2400"/>
              <a:buFont typeface="Arial" panose="020B0604020202020204"/>
              <a:buChar char="•"/>
            </a:pPr>
            <a:r>
              <a:rPr lang="en-GB" sz="2400" b="0" i="0" u="none">
                <a:solidFill>
                  <a:schemeClr val="accent2"/>
                </a:solidFill>
                <a:latin typeface="Arial" panose="020B0604020202020204"/>
                <a:ea typeface="Arial" panose="020B0604020202020204"/>
                <a:cs typeface="Arial" panose="020B0604020202020204"/>
                <a:sym typeface="Arial" panose="020B0604020202020204"/>
              </a:rPr>
              <a:t>A[8] = {1, 2, 3, 4, 5, 7, 9, 11}</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a:p>
            <a:pPr marL="742950" lvl="1" indent="-285750" algn="l" rtl="0">
              <a:lnSpc>
                <a:spcPct val="100000"/>
              </a:lnSpc>
              <a:spcBef>
                <a:spcPts val="480"/>
              </a:spcBef>
              <a:spcAft>
                <a:spcPts val="0"/>
              </a:spcAft>
              <a:buClr>
                <a:schemeClr val="dk1"/>
              </a:buClr>
              <a:buSzPts val="2400"/>
              <a:buFont typeface="Arial" panose="020B0604020202020204"/>
              <a:buChar char="–"/>
            </a:pPr>
            <a:r>
              <a:rPr lang="en-GB" sz="2400" b="0" i="0" u="none">
                <a:solidFill>
                  <a:schemeClr val="dk1"/>
                </a:solidFill>
                <a:latin typeface="Arial" panose="020B0604020202020204"/>
                <a:ea typeface="Arial" panose="020B0604020202020204"/>
                <a:cs typeface="Arial" panose="020B0604020202020204"/>
                <a:sym typeface="Arial" panose="020B0604020202020204"/>
              </a:rPr>
              <a:t>lo = 1	hi = 8	  </a:t>
            </a:r>
            <a:r>
              <a:rPr lang="en-GB" sz="2400" b="0" i="0" u="none">
                <a:solidFill>
                  <a:srgbClr val="DD0111"/>
                </a:solidFill>
                <a:latin typeface="Arial" panose="020B0604020202020204"/>
                <a:ea typeface="Arial" panose="020B0604020202020204"/>
                <a:cs typeface="Arial" panose="020B0604020202020204"/>
                <a:sym typeface="Arial" panose="020B0604020202020204"/>
              </a:rPr>
              <a:t>x = 7</a:t>
            </a:r>
            <a:endParaRPr lang="en-GB" sz="2400" b="0" i="0" u="none">
              <a:solidFill>
                <a:srgbClr val="DD0111"/>
              </a:solidFill>
              <a:latin typeface="Arial" panose="020B0604020202020204"/>
              <a:ea typeface="Arial" panose="020B0604020202020204"/>
              <a:cs typeface="Arial" panose="020B0604020202020204"/>
              <a:sym typeface="Arial" panose="020B0604020202020204"/>
            </a:endParaRPr>
          </a:p>
        </p:txBody>
      </p:sp>
      <p:grpSp>
        <p:nvGrpSpPr>
          <p:cNvPr id="473" name="Google Shape;473;p70"/>
          <p:cNvGrpSpPr/>
          <p:nvPr/>
        </p:nvGrpSpPr>
        <p:grpSpPr>
          <a:xfrm>
            <a:off x="2438400" y="1975247"/>
            <a:ext cx="5753100" cy="391716"/>
            <a:chOff x="1536" y="1584"/>
            <a:chExt cx="3624" cy="329"/>
          </a:xfrm>
        </p:grpSpPr>
        <p:sp>
          <p:nvSpPr>
            <p:cNvPr id="474" name="Google Shape;474;p70"/>
            <p:cNvSpPr txBox="1"/>
            <p:nvPr/>
          </p:nvSpPr>
          <p:spPr>
            <a:xfrm>
              <a:off x="3360" y="1613"/>
              <a:ext cx="1800" cy="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panose="020B0604020202020204"/>
                <a:buNone/>
              </a:pPr>
              <a:r>
                <a:rPr lang="en-GB" sz="2000" b="0" i="0" u="none">
                  <a:solidFill>
                    <a:schemeClr val="dk1"/>
                  </a:solidFill>
                  <a:latin typeface="Arial" panose="020B0604020202020204"/>
                  <a:ea typeface="Arial" panose="020B0604020202020204"/>
                  <a:cs typeface="Arial" panose="020B0604020202020204"/>
                  <a:sym typeface="Arial" panose="020B0604020202020204"/>
                </a:rPr>
                <a:t>mid = 4, lo = 5, hi = 8</a:t>
              </a:r>
              <a:endParaRPr lang="en-GB" sz="20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475" name="Google Shape;475;p70"/>
            <p:cNvSpPr/>
            <p:nvPr/>
          </p:nvSpPr>
          <p:spPr>
            <a:xfrm>
              <a:off x="1536" y="1584"/>
              <a:ext cx="300" cy="300"/>
            </a:xfrm>
            <a:prstGeom prst="ellipse">
              <a:avLst/>
            </a:prstGeom>
            <a:noFill/>
            <a:ln w="38100" cap="flat" cmpd="sng">
              <a:solidFill>
                <a:srgbClr val="DD01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476" name="Google Shape;476;p70"/>
          <p:cNvGrpSpPr/>
          <p:nvPr/>
        </p:nvGrpSpPr>
        <p:grpSpPr>
          <a:xfrm>
            <a:off x="3505200" y="2900362"/>
            <a:ext cx="5162550" cy="391715"/>
            <a:chOff x="2208" y="2064"/>
            <a:chExt cx="3252" cy="329"/>
          </a:xfrm>
        </p:grpSpPr>
        <p:sp>
          <p:nvSpPr>
            <p:cNvPr id="477" name="Google Shape;477;p70"/>
            <p:cNvSpPr/>
            <p:nvPr/>
          </p:nvSpPr>
          <p:spPr>
            <a:xfrm>
              <a:off x="2208" y="2064"/>
              <a:ext cx="300" cy="300"/>
            </a:xfrm>
            <a:prstGeom prst="ellipse">
              <a:avLst/>
            </a:prstGeom>
            <a:noFill/>
            <a:ln w="38100" cap="flat" cmpd="sng">
              <a:solidFill>
                <a:srgbClr val="DD01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478" name="Google Shape;478;p70"/>
            <p:cNvSpPr txBox="1"/>
            <p:nvPr/>
          </p:nvSpPr>
          <p:spPr>
            <a:xfrm>
              <a:off x="3360" y="2093"/>
              <a:ext cx="2100" cy="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panose="020B0604020202020204"/>
                <a:buNone/>
              </a:pPr>
              <a:r>
                <a:rPr lang="en-GB" sz="2000" b="0" i="0" u="none">
                  <a:solidFill>
                    <a:schemeClr val="dk1"/>
                  </a:solidFill>
                  <a:latin typeface="Arial" panose="020B0604020202020204"/>
                  <a:ea typeface="Arial" panose="020B0604020202020204"/>
                  <a:cs typeface="Arial" panose="020B0604020202020204"/>
                  <a:sym typeface="Arial" panose="020B0604020202020204"/>
                </a:rPr>
                <a:t>mid = 6, A[mid] = x  Found!</a:t>
              </a:r>
              <a:endParaRPr lang="en-GB" sz="2000" b="0" i="0" u="none">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479" name="Google Shape;479;p70"/>
          <p:cNvGrpSpPr/>
          <p:nvPr/>
        </p:nvGrpSpPr>
        <p:grpSpPr>
          <a:xfrm>
            <a:off x="838200" y="2900363"/>
            <a:ext cx="4286250" cy="357188"/>
            <a:chOff x="528" y="1440"/>
            <a:chExt cx="2700" cy="300"/>
          </a:xfrm>
        </p:grpSpPr>
        <p:sp>
          <p:nvSpPr>
            <p:cNvPr id="480" name="Google Shape;480;p70"/>
            <p:cNvSpPr txBox="1"/>
            <p:nvPr/>
          </p:nvSpPr>
          <p:spPr>
            <a:xfrm>
              <a:off x="2880"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11</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sp>
          <p:nvSpPr>
            <p:cNvPr id="481" name="Google Shape;481;p70"/>
            <p:cNvSpPr txBox="1"/>
            <p:nvPr/>
          </p:nvSpPr>
          <p:spPr>
            <a:xfrm>
              <a:off x="2544"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9</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sp>
          <p:nvSpPr>
            <p:cNvPr id="482" name="Google Shape;482;p70"/>
            <p:cNvSpPr txBox="1"/>
            <p:nvPr/>
          </p:nvSpPr>
          <p:spPr>
            <a:xfrm>
              <a:off x="2208"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7</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sp>
          <p:nvSpPr>
            <p:cNvPr id="483" name="Google Shape;483;p70"/>
            <p:cNvSpPr txBox="1"/>
            <p:nvPr/>
          </p:nvSpPr>
          <p:spPr>
            <a:xfrm>
              <a:off x="1872"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5</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sp>
          <p:nvSpPr>
            <p:cNvPr id="484" name="Google Shape;484;p70"/>
            <p:cNvSpPr txBox="1"/>
            <p:nvPr/>
          </p:nvSpPr>
          <p:spPr>
            <a:xfrm>
              <a:off x="1536"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4</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sp>
          <p:nvSpPr>
            <p:cNvPr id="485" name="Google Shape;485;p70"/>
            <p:cNvSpPr txBox="1"/>
            <p:nvPr/>
          </p:nvSpPr>
          <p:spPr>
            <a:xfrm>
              <a:off x="1200"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3</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sp>
          <p:nvSpPr>
            <p:cNvPr id="486" name="Google Shape;486;p70"/>
            <p:cNvSpPr txBox="1"/>
            <p:nvPr/>
          </p:nvSpPr>
          <p:spPr>
            <a:xfrm>
              <a:off x="864"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2</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sp>
          <p:nvSpPr>
            <p:cNvPr id="487" name="Google Shape;487;p70"/>
            <p:cNvSpPr txBox="1"/>
            <p:nvPr/>
          </p:nvSpPr>
          <p:spPr>
            <a:xfrm>
              <a:off x="528"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1</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cxnSp>
          <p:nvCxnSpPr>
            <p:cNvPr id="488" name="Google Shape;488;p70"/>
            <p:cNvCxnSpPr/>
            <p:nvPr/>
          </p:nvCxnSpPr>
          <p:spPr>
            <a:xfrm>
              <a:off x="528" y="1440"/>
              <a:ext cx="2700" cy="0"/>
            </a:xfrm>
            <a:prstGeom prst="straightConnector1">
              <a:avLst/>
            </a:prstGeom>
            <a:noFill/>
            <a:ln w="28575" cap="sq" cmpd="sng">
              <a:solidFill>
                <a:schemeClr val="dk1"/>
              </a:solidFill>
              <a:prstDash val="solid"/>
              <a:miter lim="800000"/>
              <a:headEnd type="none" w="med" len="med"/>
              <a:tailEnd type="none" w="med" len="med"/>
            </a:ln>
          </p:spPr>
        </p:cxnSp>
        <p:cxnSp>
          <p:nvCxnSpPr>
            <p:cNvPr id="489" name="Google Shape;489;p70"/>
            <p:cNvCxnSpPr/>
            <p:nvPr/>
          </p:nvCxnSpPr>
          <p:spPr>
            <a:xfrm>
              <a:off x="528" y="1728"/>
              <a:ext cx="2700" cy="0"/>
            </a:xfrm>
            <a:prstGeom prst="straightConnector1">
              <a:avLst/>
            </a:prstGeom>
            <a:noFill/>
            <a:ln w="28575" cap="sq" cmpd="sng">
              <a:solidFill>
                <a:schemeClr val="dk1"/>
              </a:solidFill>
              <a:prstDash val="solid"/>
              <a:miter lim="800000"/>
              <a:headEnd type="none" w="med" len="med"/>
              <a:tailEnd type="none" w="med" len="med"/>
            </a:ln>
          </p:spPr>
        </p:cxnSp>
        <p:cxnSp>
          <p:nvCxnSpPr>
            <p:cNvPr id="490" name="Google Shape;490;p70"/>
            <p:cNvCxnSpPr/>
            <p:nvPr/>
          </p:nvCxnSpPr>
          <p:spPr>
            <a:xfrm>
              <a:off x="528" y="1440"/>
              <a:ext cx="0" cy="300"/>
            </a:xfrm>
            <a:prstGeom prst="straightConnector1">
              <a:avLst/>
            </a:prstGeom>
            <a:noFill/>
            <a:ln w="28575" cap="sq" cmpd="sng">
              <a:solidFill>
                <a:schemeClr val="dk1"/>
              </a:solidFill>
              <a:prstDash val="solid"/>
              <a:miter lim="800000"/>
              <a:headEnd type="none" w="med" len="med"/>
              <a:tailEnd type="none" w="med" len="med"/>
            </a:ln>
          </p:spPr>
        </p:cxnSp>
        <p:cxnSp>
          <p:nvCxnSpPr>
            <p:cNvPr id="491" name="Google Shape;491;p70"/>
            <p:cNvCxnSpPr/>
            <p:nvPr/>
          </p:nvCxnSpPr>
          <p:spPr>
            <a:xfrm>
              <a:off x="864" y="1440"/>
              <a:ext cx="0" cy="300"/>
            </a:xfrm>
            <a:prstGeom prst="straightConnector1">
              <a:avLst/>
            </a:prstGeom>
            <a:noFill/>
            <a:ln w="12700" cap="flat" cmpd="sng">
              <a:solidFill>
                <a:schemeClr val="dk1"/>
              </a:solidFill>
              <a:prstDash val="solid"/>
              <a:miter lim="800000"/>
              <a:headEnd type="none" w="med" len="med"/>
              <a:tailEnd type="none" w="med" len="med"/>
            </a:ln>
          </p:spPr>
        </p:cxnSp>
        <p:cxnSp>
          <p:nvCxnSpPr>
            <p:cNvPr id="492" name="Google Shape;492;p70"/>
            <p:cNvCxnSpPr/>
            <p:nvPr/>
          </p:nvCxnSpPr>
          <p:spPr>
            <a:xfrm>
              <a:off x="1200" y="1440"/>
              <a:ext cx="0" cy="300"/>
            </a:xfrm>
            <a:prstGeom prst="straightConnector1">
              <a:avLst/>
            </a:prstGeom>
            <a:noFill/>
            <a:ln w="12700" cap="flat" cmpd="sng">
              <a:solidFill>
                <a:schemeClr val="dk1"/>
              </a:solidFill>
              <a:prstDash val="solid"/>
              <a:miter lim="800000"/>
              <a:headEnd type="none" w="med" len="med"/>
              <a:tailEnd type="none" w="med" len="med"/>
            </a:ln>
          </p:spPr>
        </p:cxnSp>
        <p:cxnSp>
          <p:nvCxnSpPr>
            <p:cNvPr id="493" name="Google Shape;493;p70"/>
            <p:cNvCxnSpPr/>
            <p:nvPr/>
          </p:nvCxnSpPr>
          <p:spPr>
            <a:xfrm>
              <a:off x="1536" y="1440"/>
              <a:ext cx="0" cy="300"/>
            </a:xfrm>
            <a:prstGeom prst="straightConnector1">
              <a:avLst/>
            </a:prstGeom>
            <a:noFill/>
            <a:ln w="12700" cap="flat" cmpd="sng">
              <a:solidFill>
                <a:schemeClr val="dk1"/>
              </a:solidFill>
              <a:prstDash val="solid"/>
              <a:miter lim="800000"/>
              <a:headEnd type="none" w="med" len="med"/>
              <a:tailEnd type="none" w="med" len="med"/>
            </a:ln>
          </p:spPr>
        </p:cxnSp>
        <p:cxnSp>
          <p:nvCxnSpPr>
            <p:cNvPr id="494" name="Google Shape;494;p70"/>
            <p:cNvCxnSpPr/>
            <p:nvPr/>
          </p:nvCxnSpPr>
          <p:spPr>
            <a:xfrm>
              <a:off x="1872" y="1440"/>
              <a:ext cx="0" cy="300"/>
            </a:xfrm>
            <a:prstGeom prst="straightConnector1">
              <a:avLst/>
            </a:prstGeom>
            <a:noFill/>
            <a:ln w="12700" cap="flat" cmpd="sng">
              <a:solidFill>
                <a:schemeClr val="dk1"/>
              </a:solidFill>
              <a:prstDash val="solid"/>
              <a:miter lim="800000"/>
              <a:headEnd type="none" w="med" len="med"/>
              <a:tailEnd type="none" w="med" len="med"/>
            </a:ln>
          </p:spPr>
        </p:cxnSp>
        <p:cxnSp>
          <p:nvCxnSpPr>
            <p:cNvPr id="495" name="Google Shape;495;p70"/>
            <p:cNvCxnSpPr/>
            <p:nvPr/>
          </p:nvCxnSpPr>
          <p:spPr>
            <a:xfrm>
              <a:off x="2208" y="1440"/>
              <a:ext cx="0" cy="300"/>
            </a:xfrm>
            <a:prstGeom prst="straightConnector1">
              <a:avLst/>
            </a:prstGeom>
            <a:noFill/>
            <a:ln w="12700" cap="flat" cmpd="sng">
              <a:solidFill>
                <a:schemeClr val="dk1"/>
              </a:solidFill>
              <a:prstDash val="solid"/>
              <a:miter lim="800000"/>
              <a:headEnd type="none" w="med" len="med"/>
              <a:tailEnd type="none" w="med" len="med"/>
            </a:ln>
          </p:spPr>
        </p:cxnSp>
        <p:cxnSp>
          <p:nvCxnSpPr>
            <p:cNvPr id="496" name="Google Shape;496;p70"/>
            <p:cNvCxnSpPr/>
            <p:nvPr/>
          </p:nvCxnSpPr>
          <p:spPr>
            <a:xfrm>
              <a:off x="2544" y="1440"/>
              <a:ext cx="0" cy="300"/>
            </a:xfrm>
            <a:prstGeom prst="straightConnector1">
              <a:avLst/>
            </a:prstGeom>
            <a:noFill/>
            <a:ln w="12700" cap="flat" cmpd="sng">
              <a:solidFill>
                <a:schemeClr val="dk1"/>
              </a:solidFill>
              <a:prstDash val="solid"/>
              <a:miter lim="800000"/>
              <a:headEnd type="none" w="med" len="med"/>
              <a:tailEnd type="none" w="med" len="med"/>
            </a:ln>
          </p:spPr>
        </p:cxnSp>
        <p:cxnSp>
          <p:nvCxnSpPr>
            <p:cNvPr id="497" name="Google Shape;497;p70"/>
            <p:cNvCxnSpPr/>
            <p:nvPr/>
          </p:nvCxnSpPr>
          <p:spPr>
            <a:xfrm>
              <a:off x="2880" y="1440"/>
              <a:ext cx="0" cy="300"/>
            </a:xfrm>
            <a:prstGeom prst="straightConnector1">
              <a:avLst/>
            </a:prstGeom>
            <a:noFill/>
            <a:ln w="12700" cap="flat" cmpd="sng">
              <a:solidFill>
                <a:schemeClr val="dk1"/>
              </a:solidFill>
              <a:prstDash val="solid"/>
              <a:miter lim="800000"/>
              <a:headEnd type="none" w="med" len="med"/>
              <a:tailEnd type="none" w="med" len="med"/>
            </a:ln>
          </p:spPr>
        </p:cxnSp>
        <p:cxnSp>
          <p:nvCxnSpPr>
            <p:cNvPr id="498" name="Google Shape;498;p70"/>
            <p:cNvCxnSpPr/>
            <p:nvPr/>
          </p:nvCxnSpPr>
          <p:spPr>
            <a:xfrm>
              <a:off x="3216" y="1440"/>
              <a:ext cx="0" cy="300"/>
            </a:xfrm>
            <a:prstGeom prst="straightConnector1">
              <a:avLst/>
            </a:prstGeom>
            <a:noFill/>
            <a:ln w="28575" cap="sq" cmpd="sng">
              <a:solidFill>
                <a:schemeClr val="dk1"/>
              </a:solidFill>
              <a:prstDash val="solid"/>
              <a:miter lim="800000"/>
              <a:headEnd type="none" w="med" len="med"/>
              <a:tailEnd type="none" w="med" len="med"/>
            </a:ln>
          </p:spPr>
        </p:cxnSp>
      </p:grpSp>
      <p:grpSp>
        <p:nvGrpSpPr>
          <p:cNvPr id="499" name="Google Shape;499;p70"/>
          <p:cNvGrpSpPr/>
          <p:nvPr/>
        </p:nvGrpSpPr>
        <p:grpSpPr>
          <a:xfrm>
            <a:off x="838200" y="1975247"/>
            <a:ext cx="4286250" cy="357188"/>
            <a:chOff x="528" y="1440"/>
            <a:chExt cx="2700" cy="300"/>
          </a:xfrm>
        </p:grpSpPr>
        <p:sp>
          <p:nvSpPr>
            <p:cNvPr id="500" name="Google Shape;500;p70"/>
            <p:cNvSpPr txBox="1"/>
            <p:nvPr/>
          </p:nvSpPr>
          <p:spPr>
            <a:xfrm>
              <a:off x="2880"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11</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sp>
          <p:nvSpPr>
            <p:cNvPr id="501" name="Google Shape;501;p70"/>
            <p:cNvSpPr txBox="1"/>
            <p:nvPr/>
          </p:nvSpPr>
          <p:spPr>
            <a:xfrm>
              <a:off x="2544"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9</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sp>
          <p:nvSpPr>
            <p:cNvPr id="502" name="Google Shape;502;p70"/>
            <p:cNvSpPr txBox="1"/>
            <p:nvPr/>
          </p:nvSpPr>
          <p:spPr>
            <a:xfrm>
              <a:off x="2208"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7</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sp>
          <p:nvSpPr>
            <p:cNvPr id="503" name="Google Shape;503;p70"/>
            <p:cNvSpPr txBox="1"/>
            <p:nvPr/>
          </p:nvSpPr>
          <p:spPr>
            <a:xfrm>
              <a:off x="1872"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5</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sp>
          <p:nvSpPr>
            <p:cNvPr id="504" name="Google Shape;504;p70"/>
            <p:cNvSpPr txBox="1"/>
            <p:nvPr/>
          </p:nvSpPr>
          <p:spPr>
            <a:xfrm>
              <a:off x="1536"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4</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sp>
          <p:nvSpPr>
            <p:cNvPr id="505" name="Google Shape;505;p70"/>
            <p:cNvSpPr txBox="1"/>
            <p:nvPr/>
          </p:nvSpPr>
          <p:spPr>
            <a:xfrm>
              <a:off x="1200"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3</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sp>
          <p:nvSpPr>
            <p:cNvPr id="506" name="Google Shape;506;p70"/>
            <p:cNvSpPr txBox="1"/>
            <p:nvPr/>
          </p:nvSpPr>
          <p:spPr>
            <a:xfrm>
              <a:off x="864"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2</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sp>
          <p:nvSpPr>
            <p:cNvPr id="507" name="Google Shape;507;p70"/>
            <p:cNvSpPr txBox="1"/>
            <p:nvPr/>
          </p:nvSpPr>
          <p:spPr>
            <a:xfrm>
              <a:off x="528"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1</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cxnSp>
          <p:nvCxnSpPr>
            <p:cNvPr id="508" name="Google Shape;508;p70"/>
            <p:cNvCxnSpPr/>
            <p:nvPr/>
          </p:nvCxnSpPr>
          <p:spPr>
            <a:xfrm>
              <a:off x="528" y="1440"/>
              <a:ext cx="2700" cy="0"/>
            </a:xfrm>
            <a:prstGeom prst="straightConnector1">
              <a:avLst/>
            </a:prstGeom>
            <a:noFill/>
            <a:ln w="28575" cap="sq" cmpd="sng">
              <a:solidFill>
                <a:schemeClr val="dk1"/>
              </a:solidFill>
              <a:prstDash val="solid"/>
              <a:miter lim="800000"/>
              <a:headEnd type="none" w="med" len="med"/>
              <a:tailEnd type="none" w="med" len="med"/>
            </a:ln>
          </p:spPr>
        </p:cxnSp>
        <p:cxnSp>
          <p:nvCxnSpPr>
            <p:cNvPr id="509" name="Google Shape;509;p70"/>
            <p:cNvCxnSpPr/>
            <p:nvPr/>
          </p:nvCxnSpPr>
          <p:spPr>
            <a:xfrm>
              <a:off x="528" y="1728"/>
              <a:ext cx="2700" cy="0"/>
            </a:xfrm>
            <a:prstGeom prst="straightConnector1">
              <a:avLst/>
            </a:prstGeom>
            <a:noFill/>
            <a:ln w="28575" cap="sq" cmpd="sng">
              <a:solidFill>
                <a:schemeClr val="dk1"/>
              </a:solidFill>
              <a:prstDash val="solid"/>
              <a:miter lim="800000"/>
              <a:headEnd type="none" w="med" len="med"/>
              <a:tailEnd type="none" w="med" len="med"/>
            </a:ln>
          </p:spPr>
        </p:cxnSp>
        <p:cxnSp>
          <p:nvCxnSpPr>
            <p:cNvPr id="510" name="Google Shape;510;p70"/>
            <p:cNvCxnSpPr/>
            <p:nvPr/>
          </p:nvCxnSpPr>
          <p:spPr>
            <a:xfrm>
              <a:off x="528" y="1440"/>
              <a:ext cx="0" cy="300"/>
            </a:xfrm>
            <a:prstGeom prst="straightConnector1">
              <a:avLst/>
            </a:prstGeom>
            <a:noFill/>
            <a:ln w="28575" cap="sq" cmpd="sng">
              <a:solidFill>
                <a:schemeClr val="dk1"/>
              </a:solidFill>
              <a:prstDash val="solid"/>
              <a:miter lim="800000"/>
              <a:headEnd type="none" w="med" len="med"/>
              <a:tailEnd type="none" w="med" len="med"/>
            </a:ln>
          </p:spPr>
        </p:cxnSp>
        <p:cxnSp>
          <p:nvCxnSpPr>
            <p:cNvPr id="511" name="Google Shape;511;p70"/>
            <p:cNvCxnSpPr/>
            <p:nvPr/>
          </p:nvCxnSpPr>
          <p:spPr>
            <a:xfrm>
              <a:off x="864" y="1440"/>
              <a:ext cx="0" cy="300"/>
            </a:xfrm>
            <a:prstGeom prst="straightConnector1">
              <a:avLst/>
            </a:prstGeom>
            <a:noFill/>
            <a:ln w="12700" cap="flat" cmpd="sng">
              <a:solidFill>
                <a:schemeClr val="dk1"/>
              </a:solidFill>
              <a:prstDash val="solid"/>
              <a:miter lim="800000"/>
              <a:headEnd type="none" w="med" len="med"/>
              <a:tailEnd type="none" w="med" len="med"/>
            </a:ln>
          </p:spPr>
        </p:cxnSp>
        <p:cxnSp>
          <p:nvCxnSpPr>
            <p:cNvPr id="512" name="Google Shape;512;p70"/>
            <p:cNvCxnSpPr/>
            <p:nvPr/>
          </p:nvCxnSpPr>
          <p:spPr>
            <a:xfrm>
              <a:off x="1200" y="1440"/>
              <a:ext cx="0" cy="300"/>
            </a:xfrm>
            <a:prstGeom prst="straightConnector1">
              <a:avLst/>
            </a:prstGeom>
            <a:noFill/>
            <a:ln w="12700" cap="flat" cmpd="sng">
              <a:solidFill>
                <a:schemeClr val="dk1"/>
              </a:solidFill>
              <a:prstDash val="solid"/>
              <a:miter lim="800000"/>
              <a:headEnd type="none" w="med" len="med"/>
              <a:tailEnd type="none" w="med" len="med"/>
            </a:ln>
          </p:spPr>
        </p:cxnSp>
        <p:cxnSp>
          <p:nvCxnSpPr>
            <p:cNvPr id="513" name="Google Shape;513;p70"/>
            <p:cNvCxnSpPr/>
            <p:nvPr/>
          </p:nvCxnSpPr>
          <p:spPr>
            <a:xfrm>
              <a:off x="1536" y="1440"/>
              <a:ext cx="0" cy="300"/>
            </a:xfrm>
            <a:prstGeom prst="straightConnector1">
              <a:avLst/>
            </a:prstGeom>
            <a:noFill/>
            <a:ln w="12700" cap="flat" cmpd="sng">
              <a:solidFill>
                <a:schemeClr val="dk1"/>
              </a:solidFill>
              <a:prstDash val="solid"/>
              <a:miter lim="800000"/>
              <a:headEnd type="none" w="med" len="med"/>
              <a:tailEnd type="none" w="med" len="med"/>
            </a:ln>
          </p:spPr>
        </p:cxnSp>
        <p:cxnSp>
          <p:nvCxnSpPr>
            <p:cNvPr id="514" name="Google Shape;514;p70"/>
            <p:cNvCxnSpPr/>
            <p:nvPr/>
          </p:nvCxnSpPr>
          <p:spPr>
            <a:xfrm>
              <a:off x="1872" y="1440"/>
              <a:ext cx="0" cy="300"/>
            </a:xfrm>
            <a:prstGeom prst="straightConnector1">
              <a:avLst/>
            </a:prstGeom>
            <a:noFill/>
            <a:ln w="12700" cap="flat" cmpd="sng">
              <a:solidFill>
                <a:schemeClr val="dk1"/>
              </a:solidFill>
              <a:prstDash val="solid"/>
              <a:miter lim="800000"/>
              <a:headEnd type="none" w="med" len="med"/>
              <a:tailEnd type="none" w="med" len="med"/>
            </a:ln>
          </p:spPr>
        </p:cxnSp>
        <p:cxnSp>
          <p:nvCxnSpPr>
            <p:cNvPr id="515" name="Google Shape;515;p70"/>
            <p:cNvCxnSpPr/>
            <p:nvPr/>
          </p:nvCxnSpPr>
          <p:spPr>
            <a:xfrm>
              <a:off x="2208" y="1440"/>
              <a:ext cx="0" cy="300"/>
            </a:xfrm>
            <a:prstGeom prst="straightConnector1">
              <a:avLst/>
            </a:prstGeom>
            <a:noFill/>
            <a:ln w="12700" cap="flat" cmpd="sng">
              <a:solidFill>
                <a:schemeClr val="dk1"/>
              </a:solidFill>
              <a:prstDash val="solid"/>
              <a:miter lim="800000"/>
              <a:headEnd type="none" w="med" len="med"/>
              <a:tailEnd type="none" w="med" len="med"/>
            </a:ln>
          </p:spPr>
        </p:cxnSp>
        <p:cxnSp>
          <p:nvCxnSpPr>
            <p:cNvPr id="516" name="Google Shape;516;p70"/>
            <p:cNvCxnSpPr/>
            <p:nvPr/>
          </p:nvCxnSpPr>
          <p:spPr>
            <a:xfrm>
              <a:off x="2544" y="1440"/>
              <a:ext cx="0" cy="300"/>
            </a:xfrm>
            <a:prstGeom prst="straightConnector1">
              <a:avLst/>
            </a:prstGeom>
            <a:noFill/>
            <a:ln w="12700" cap="flat" cmpd="sng">
              <a:solidFill>
                <a:schemeClr val="dk1"/>
              </a:solidFill>
              <a:prstDash val="solid"/>
              <a:miter lim="800000"/>
              <a:headEnd type="none" w="med" len="med"/>
              <a:tailEnd type="none" w="med" len="med"/>
            </a:ln>
          </p:spPr>
        </p:cxnSp>
        <p:cxnSp>
          <p:nvCxnSpPr>
            <p:cNvPr id="517" name="Google Shape;517;p70"/>
            <p:cNvCxnSpPr/>
            <p:nvPr/>
          </p:nvCxnSpPr>
          <p:spPr>
            <a:xfrm>
              <a:off x="2880" y="1440"/>
              <a:ext cx="0" cy="300"/>
            </a:xfrm>
            <a:prstGeom prst="straightConnector1">
              <a:avLst/>
            </a:prstGeom>
            <a:noFill/>
            <a:ln w="12700" cap="flat" cmpd="sng">
              <a:solidFill>
                <a:schemeClr val="dk1"/>
              </a:solidFill>
              <a:prstDash val="solid"/>
              <a:miter lim="800000"/>
              <a:headEnd type="none" w="med" len="med"/>
              <a:tailEnd type="none" w="med" len="med"/>
            </a:ln>
          </p:spPr>
        </p:cxnSp>
        <p:cxnSp>
          <p:nvCxnSpPr>
            <p:cNvPr id="518" name="Google Shape;518;p70"/>
            <p:cNvCxnSpPr/>
            <p:nvPr/>
          </p:nvCxnSpPr>
          <p:spPr>
            <a:xfrm>
              <a:off x="3216" y="1440"/>
              <a:ext cx="0" cy="300"/>
            </a:xfrm>
            <a:prstGeom prst="straightConnector1">
              <a:avLst/>
            </a:prstGeom>
            <a:noFill/>
            <a:ln w="28575" cap="sq" cmpd="sng">
              <a:solidFill>
                <a:schemeClr val="dk1"/>
              </a:solidFill>
              <a:prstDash val="solid"/>
              <a:miter lim="800000"/>
              <a:headEnd type="none" w="med" len="med"/>
              <a:tailEnd type="none" w="med" len="med"/>
            </a:ln>
          </p:spPr>
        </p:cxnSp>
      </p:grpSp>
      <p:sp>
        <p:nvSpPr>
          <p:cNvPr id="519" name="Google Shape;519;p70"/>
          <p:cNvSpPr txBox="1"/>
          <p:nvPr/>
        </p:nvSpPr>
        <p:spPr>
          <a:xfrm>
            <a:off x="990600" y="1746647"/>
            <a:ext cx="2286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000"/>
              <a:buFont typeface="Arial" panose="020B0604020202020204"/>
              <a:buNone/>
            </a:pPr>
            <a:r>
              <a:rPr lang="en-GB" sz="1000" b="0" i="0" u="none">
                <a:solidFill>
                  <a:schemeClr val="dk1"/>
                </a:solidFill>
                <a:latin typeface="Arial" panose="020B0604020202020204"/>
                <a:ea typeface="Arial" panose="020B0604020202020204"/>
                <a:cs typeface="Arial" panose="020B0604020202020204"/>
                <a:sym typeface="Arial" panose="020B0604020202020204"/>
              </a:rPr>
              <a:t>1</a:t>
            </a:r>
            <a:endParaRPr lang="en-GB" sz="10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520" name="Google Shape;520;p70"/>
          <p:cNvSpPr txBox="1"/>
          <p:nvPr/>
        </p:nvSpPr>
        <p:spPr>
          <a:xfrm>
            <a:off x="1524000" y="1746647"/>
            <a:ext cx="2286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000"/>
              <a:buFont typeface="Arial" panose="020B0604020202020204"/>
              <a:buNone/>
            </a:pPr>
            <a:r>
              <a:rPr lang="en-GB" sz="1000" b="0" i="0" u="none">
                <a:solidFill>
                  <a:schemeClr val="dk1"/>
                </a:solidFill>
                <a:latin typeface="Arial" panose="020B0604020202020204"/>
                <a:ea typeface="Arial" panose="020B0604020202020204"/>
                <a:cs typeface="Arial" panose="020B0604020202020204"/>
                <a:sym typeface="Arial" panose="020B0604020202020204"/>
              </a:rPr>
              <a:t>2</a:t>
            </a:r>
            <a:endParaRPr lang="en-GB" sz="10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521" name="Google Shape;521;p70"/>
          <p:cNvSpPr txBox="1"/>
          <p:nvPr/>
        </p:nvSpPr>
        <p:spPr>
          <a:xfrm>
            <a:off x="2057400" y="1746647"/>
            <a:ext cx="2286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000"/>
              <a:buFont typeface="Arial" panose="020B0604020202020204"/>
              <a:buNone/>
            </a:pPr>
            <a:r>
              <a:rPr lang="en-GB" sz="1000" b="0" i="0" u="none">
                <a:solidFill>
                  <a:schemeClr val="dk1"/>
                </a:solidFill>
                <a:latin typeface="Arial" panose="020B0604020202020204"/>
                <a:ea typeface="Arial" panose="020B0604020202020204"/>
                <a:cs typeface="Arial" panose="020B0604020202020204"/>
                <a:sym typeface="Arial" panose="020B0604020202020204"/>
              </a:rPr>
              <a:t>3</a:t>
            </a:r>
            <a:endParaRPr lang="en-GB" sz="10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522" name="Google Shape;522;p70"/>
          <p:cNvSpPr txBox="1"/>
          <p:nvPr/>
        </p:nvSpPr>
        <p:spPr>
          <a:xfrm>
            <a:off x="2590800" y="1746647"/>
            <a:ext cx="2286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000"/>
              <a:buFont typeface="Arial" panose="020B0604020202020204"/>
              <a:buNone/>
            </a:pPr>
            <a:r>
              <a:rPr lang="en-GB" sz="1000" b="0" i="0" u="none">
                <a:solidFill>
                  <a:schemeClr val="dk1"/>
                </a:solidFill>
                <a:latin typeface="Arial" panose="020B0604020202020204"/>
                <a:ea typeface="Arial" panose="020B0604020202020204"/>
                <a:cs typeface="Arial" panose="020B0604020202020204"/>
                <a:sym typeface="Arial" panose="020B0604020202020204"/>
              </a:rPr>
              <a:t>4</a:t>
            </a:r>
            <a:endParaRPr lang="en-GB" sz="10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523" name="Google Shape;523;p70"/>
          <p:cNvSpPr txBox="1"/>
          <p:nvPr/>
        </p:nvSpPr>
        <p:spPr>
          <a:xfrm>
            <a:off x="3124200" y="1746647"/>
            <a:ext cx="2286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000"/>
              <a:buFont typeface="Arial" panose="020B0604020202020204"/>
              <a:buNone/>
            </a:pPr>
            <a:r>
              <a:rPr lang="en-GB" sz="1000" b="0" i="0" u="none">
                <a:solidFill>
                  <a:schemeClr val="dk1"/>
                </a:solidFill>
                <a:latin typeface="Arial" panose="020B0604020202020204"/>
                <a:ea typeface="Arial" panose="020B0604020202020204"/>
                <a:cs typeface="Arial" panose="020B0604020202020204"/>
                <a:sym typeface="Arial" panose="020B0604020202020204"/>
              </a:rPr>
              <a:t>5</a:t>
            </a:r>
            <a:endParaRPr lang="en-GB" sz="10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524" name="Google Shape;524;p70"/>
          <p:cNvSpPr txBox="1"/>
          <p:nvPr/>
        </p:nvSpPr>
        <p:spPr>
          <a:xfrm>
            <a:off x="3657600" y="1746647"/>
            <a:ext cx="2286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000"/>
              <a:buFont typeface="Arial" panose="020B0604020202020204"/>
              <a:buNone/>
            </a:pPr>
            <a:r>
              <a:rPr lang="en-GB" sz="1000" b="0" i="0" u="none">
                <a:solidFill>
                  <a:schemeClr val="dk1"/>
                </a:solidFill>
                <a:latin typeface="Arial" panose="020B0604020202020204"/>
                <a:ea typeface="Arial" panose="020B0604020202020204"/>
                <a:cs typeface="Arial" panose="020B0604020202020204"/>
                <a:sym typeface="Arial" panose="020B0604020202020204"/>
              </a:rPr>
              <a:t>6</a:t>
            </a:r>
            <a:endParaRPr lang="en-GB" sz="10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525" name="Google Shape;525;p70"/>
          <p:cNvSpPr txBox="1"/>
          <p:nvPr/>
        </p:nvSpPr>
        <p:spPr>
          <a:xfrm>
            <a:off x="4191000" y="1746647"/>
            <a:ext cx="2286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000"/>
              <a:buFont typeface="Arial" panose="020B0604020202020204"/>
              <a:buNone/>
            </a:pPr>
            <a:r>
              <a:rPr lang="en-GB" sz="1000" b="0" i="0" u="none">
                <a:solidFill>
                  <a:schemeClr val="dk1"/>
                </a:solidFill>
                <a:latin typeface="Arial" panose="020B0604020202020204"/>
                <a:ea typeface="Arial" panose="020B0604020202020204"/>
                <a:cs typeface="Arial" panose="020B0604020202020204"/>
                <a:sym typeface="Arial" panose="020B0604020202020204"/>
              </a:rPr>
              <a:t>7</a:t>
            </a:r>
            <a:endParaRPr lang="en-GB" sz="10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526" name="Google Shape;526;p70"/>
          <p:cNvSpPr txBox="1"/>
          <p:nvPr/>
        </p:nvSpPr>
        <p:spPr>
          <a:xfrm>
            <a:off x="4724400" y="1746647"/>
            <a:ext cx="2286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000"/>
              <a:buFont typeface="Arial" panose="020B0604020202020204"/>
              <a:buNone/>
            </a:pPr>
            <a:r>
              <a:rPr lang="en-GB" sz="1000" b="0" i="0" u="none">
                <a:solidFill>
                  <a:schemeClr val="dk1"/>
                </a:solidFill>
                <a:latin typeface="Arial" panose="020B0604020202020204"/>
                <a:ea typeface="Arial" panose="020B0604020202020204"/>
                <a:cs typeface="Arial" panose="020B0604020202020204"/>
                <a:sym typeface="Arial" panose="020B0604020202020204"/>
              </a:rPr>
              <a:t>8</a:t>
            </a:r>
            <a:endParaRPr lang="en-GB" sz="10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527" name="Google Shape;527;p70"/>
          <p:cNvSpPr txBox="1"/>
          <p:nvPr/>
        </p:nvSpPr>
        <p:spPr>
          <a:xfrm>
            <a:off x="4748212" y="2664619"/>
            <a:ext cx="2286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000"/>
              <a:buFont typeface="Arial" panose="020B0604020202020204"/>
              <a:buNone/>
            </a:pPr>
            <a:r>
              <a:rPr lang="en-GB" sz="1000" b="0" i="0" u="none">
                <a:solidFill>
                  <a:schemeClr val="dk1"/>
                </a:solidFill>
                <a:latin typeface="Arial" panose="020B0604020202020204"/>
                <a:ea typeface="Arial" panose="020B0604020202020204"/>
                <a:cs typeface="Arial" panose="020B0604020202020204"/>
                <a:sym typeface="Arial" panose="020B0604020202020204"/>
              </a:rPr>
              <a:t>8</a:t>
            </a:r>
            <a:endParaRPr lang="en-GB" sz="10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528" name="Google Shape;528;p70"/>
          <p:cNvSpPr txBox="1"/>
          <p:nvPr/>
        </p:nvSpPr>
        <p:spPr>
          <a:xfrm>
            <a:off x="4232275" y="2677715"/>
            <a:ext cx="2286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000"/>
              <a:buFont typeface="Arial" panose="020B0604020202020204"/>
              <a:buNone/>
            </a:pPr>
            <a:r>
              <a:rPr lang="en-GB" sz="1000" b="0" i="0" u="none">
                <a:solidFill>
                  <a:schemeClr val="dk1"/>
                </a:solidFill>
                <a:latin typeface="Arial" panose="020B0604020202020204"/>
                <a:ea typeface="Arial" panose="020B0604020202020204"/>
                <a:cs typeface="Arial" panose="020B0604020202020204"/>
                <a:sym typeface="Arial" panose="020B0604020202020204"/>
              </a:rPr>
              <a:t>7</a:t>
            </a:r>
            <a:endParaRPr lang="en-GB" sz="10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529" name="Google Shape;529;p70"/>
          <p:cNvSpPr txBox="1"/>
          <p:nvPr/>
        </p:nvSpPr>
        <p:spPr>
          <a:xfrm>
            <a:off x="3652837" y="2684859"/>
            <a:ext cx="2286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000"/>
              <a:buFont typeface="Arial" panose="020B0604020202020204"/>
              <a:buNone/>
            </a:pPr>
            <a:r>
              <a:rPr lang="en-GB" sz="1000" b="0" i="0" u="none">
                <a:solidFill>
                  <a:schemeClr val="dk1"/>
                </a:solidFill>
                <a:latin typeface="Arial" panose="020B0604020202020204"/>
                <a:ea typeface="Arial" panose="020B0604020202020204"/>
                <a:cs typeface="Arial" panose="020B0604020202020204"/>
                <a:sym typeface="Arial" panose="020B0604020202020204"/>
              </a:rPr>
              <a:t>6</a:t>
            </a:r>
            <a:endParaRPr lang="en-GB" sz="10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530" name="Google Shape;530;p70"/>
          <p:cNvSpPr txBox="1"/>
          <p:nvPr/>
        </p:nvSpPr>
        <p:spPr>
          <a:xfrm>
            <a:off x="3146425" y="2699147"/>
            <a:ext cx="2286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000"/>
              <a:buFont typeface="Arial" panose="020B0604020202020204"/>
              <a:buNone/>
            </a:pPr>
            <a:r>
              <a:rPr lang="en-GB" sz="1000" b="0" i="0" u="none">
                <a:solidFill>
                  <a:schemeClr val="dk1"/>
                </a:solidFill>
                <a:latin typeface="Arial" panose="020B0604020202020204"/>
                <a:ea typeface="Arial" panose="020B0604020202020204"/>
                <a:cs typeface="Arial" panose="020B0604020202020204"/>
                <a:sym typeface="Arial" panose="020B0604020202020204"/>
              </a:rPr>
              <a:t>5</a:t>
            </a:r>
            <a:endParaRPr lang="en-GB" sz="1000" b="0" i="0" u="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534" name="Shape 534"/>
        <p:cNvGrpSpPr/>
        <p:nvPr/>
      </p:nvGrpSpPr>
      <p:grpSpPr>
        <a:xfrm>
          <a:off x="0" y="0"/>
          <a:ext cx="0" cy="0"/>
          <a:chOff x="0" y="0"/>
          <a:chExt cx="0" cy="0"/>
        </a:xfrm>
      </p:grpSpPr>
      <p:sp>
        <p:nvSpPr>
          <p:cNvPr id="535" name="Google Shape;535;p71"/>
          <p:cNvSpPr txBox="1"/>
          <p:nvPr/>
        </p:nvSpPr>
        <p:spPr>
          <a:xfrm>
            <a:off x="6553200" y="4798219"/>
            <a:ext cx="2133600" cy="243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GB" sz="1400" b="0" i="0" u="none">
                <a:solidFill>
                  <a:schemeClr val="dk1"/>
                </a:solidFill>
                <a:latin typeface="Arial" panose="020B0604020202020204"/>
                <a:ea typeface="Arial" panose="020B0604020202020204"/>
                <a:cs typeface="Arial" panose="020B0604020202020204"/>
                <a:sym typeface="Arial" panose="020B0604020202020204"/>
              </a:rPr>
            </a:fld>
            <a:endParaRPr lang="en-GB" sz="14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536" name="Google Shape;536;p71"/>
          <p:cNvSpPr txBox="1"/>
          <p:nvPr>
            <p:ph type="title"/>
          </p:nvPr>
        </p:nvSpPr>
        <p:spPr>
          <a:xfrm>
            <a:off x="341312" y="75009"/>
            <a:ext cx="8229600" cy="680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Arial" panose="020B0604020202020204"/>
              <a:buNone/>
            </a:pPr>
            <a:r>
              <a:rPr lang="en-GB" sz="4000" b="0" i="0" u="none">
                <a:solidFill>
                  <a:schemeClr val="dk2"/>
                </a:solidFill>
                <a:latin typeface="Arial" panose="020B0604020202020204"/>
                <a:ea typeface="Arial" panose="020B0604020202020204"/>
                <a:cs typeface="Arial" panose="020B0604020202020204"/>
                <a:sym typeface="Arial" panose="020B0604020202020204"/>
              </a:rPr>
              <a:t>Another Example</a:t>
            </a:r>
            <a:endParaRPr lang="en-GB" sz="4000" b="0" i="0" u="none">
              <a:solidFill>
                <a:schemeClr val="dk2"/>
              </a:solidFill>
              <a:latin typeface="Arial" panose="020B0604020202020204"/>
              <a:ea typeface="Arial" panose="020B0604020202020204"/>
              <a:cs typeface="Arial" panose="020B0604020202020204"/>
              <a:sym typeface="Arial" panose="020B0604020202020204"/>
            </a:endParaRPr>
          </a:p>
        </p:txBody>
      </p:sp>
      <p:sp>
        <p:nvSpPr>
          <p:cNvPr id="537" name="Google Shape;537;p71"/>
          <p:cNvSpPr txBox="1"/>
          <p:nvPr>
            <p:ph type="body" idx="1"/>
          </p:nvPr>
        </p:nvSpPr>
        <p:spPr>
          <a:xfrm>
            <a:off x="350837" y="910828"/>
            <a:ext cx="8259900" cy="3417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accent2"/>
              </a:buClr>
              <a:buSzPts val="2400"/>
              <a:buFont typeface="Arial" panose="020B0604020202020204"/>
              <a:buChar char="•"/>
            </a:pPr>
            <a:r>
              <a:rPr lang="en-GB" sz="2400" b="0" i="0" u="none">
                <a:solidFill>
                  <a:schemeClr val="accent2"/>
                </a:solidFill>
                <a:latin typeface="Arial" panose="020B0604020202020204"/>
                <a:ea typeface="Arial" panose="020B0604020202020204"/>
                <a:cs typeface="Arial" panose="020B0604020202020204"/>
                <a:sym typeface="Arial" panose="020B0604020202020204"/>
              </a:rPr>
              <a:t>A[8] = {1, 2, 3, 4, 5, 7, 9, 11}</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sp>
        <p:nvSpPr>
          <p:cNvPr id="538" name="Google Shape;538;p71"/>
          <p:cNvSpPr txBox="1"/>
          <p:nvPr/>
        </p:nvSpPr>
        <p:spPr>
          <a:xfrm>
            <a:off x="228600" y="1321594"/>
            <a:ext cx="8259900" cy="400200"/>
          </a:xfrm>
          <a:prstGeom prst="rect">
            <a:avLst/>
          </a:prstGeom>
          <a:noFill/>
          <a:ln>
            <a:noFill/>
          </a:ln>
        </p:spPr>
        <p:txBody>
          <a:bodyPr spcFirstLastPara="1" wrap="square" lIns="91425" tIns="45700" rIns="91425" bIns="45700" anchor="t" anchorCtr="0">
            <a:noAutofit/>
          </a:bodyPr>
          <a:lstStyle/>
          <a:p>
            <a:pPr marL="742950" marR="0" lvl="1" indent="-285750" algn="l" rtl="0">
              <a:lnSpc>
                <a:spcPct val="100000"/>
              </a:lnSpc>
              <a:spcBef>
                <a:spcPts val="0"/>
              </a:spcBef>
              <a:spcAft>
                <a:spcPts val="0"/>
              </a:spcAft>
              <a:buClr>
                <a:schemeClr val="dk1"/>
              </a:buClr>
              <a:buSzPts val="2400"/>
              <a:buFont typeface="Arial" panose="020B0604020202020204"/>
              <a:buChar char="–"/>
            </a:pPr>
            <a:r>
              <a:rPr lang="en-GB" sz="2400" b="0" i="0" u="none" strike="noStrike" cap="none">
                <a:solidFill>
                  <a:schemeClr val="dk1"/>
                </a:solidFill>
                <a:latin typeface="Arial" panose="020B0604020202020204"/>
                <a:ea typeface="Arial" panose="020B0604020202020204"/>
                <a:cs typeface="Arial" panose="020B0604020202020204"/>
                <a:sym typeface="Arial" panose="020B0604020202020204"/>
              </a:rPr>
              <a:t>lo = 1	hi = 8	  </a:t>
            </a:r>
            <a:r>
              <a:rPr lang="en-GB" sz="2400" b="0" i="0" u="none" strike="noStrike" cap="none">
                <a:solidFill>
                  <a:srgbClr val="DD0111"/>
                </a:solidFill>
                <a:latin typeface="Arial" panose="020B0604020202020204"/>
                <a:ea typeface="Arial" panose="020B0604020202020204"/>
                <a:cs typeface="Arial" panose="020B0604020202020204"/>
                <a:sym typeface="Arial" panose="020B0604020202020204"/>
              </a:rPr>
              <a:t>x = 6</a:t>
            </a:r>
            <a:endParaRPr lang="en-GB" sz="2400" b="0" i="0" u="none" strike="noStrike" cap="none">
              <a:solidFill>
                <a:srgbClr val="DD0111"/>
              </a:solidFill>
              <a:latin typeface="Arial" panose="020B0604020202020204"/>
              <a:ea typeface="Arial" panose="020B0604020202020204"/>
              <a:cs typeface="Arial" panose="020B0604020202020204"/>
              <a:sym typeface="Arial" panose="020B0604020202020204"/>
            </a:endParaRPr>
          </a:p>
        </p:txBody>
      </p:sp>
      <p:grpSp>
        <p:nvGrpSpPr>
          <p:cNvPr id="539" name="Google Shape;539;p71"/>
          <p:cNvGrpSpPr/>
          <p:nvPr/>
        </p:nvGrpSpPr>
        <p:grpSpPr>
          <a:xfrm>
            <a:off x="2209800" y="1878806"/>
            <a:ext cx="5753100" cy="391716"/>
            <a:chOff x="1536" y="1584"/>
            <a:chExt cx="3624" cy="329"/>
          </a:xfrm>
        </p:grpSpPr>
        <p:sp>
          <p:nvSpPr>
            <p:cNvPr id="540" name="Google Shape;540;p71"/>
            <p:cNvSpPr txBox="1"/>
            <p:nvPr/>
          </p:nvSpPr>
          <p:spPr>
            <a:xfrm>
              <a:off x="3360" y="1613"/>
              <a:ext cx="1800" cy="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panose="020B0604020202020204"/>
                <a:buNone/>
              </a:pPr>
              <a:r>
                <a:rPr lang="en-GB" sz="1800" b="0" i="0" u="none">
                  <a:solidFill>
                    <a:schemeClr val="dk1"/>
                  </a:solidFill>
                  <a:latin typeface="Arial" panose="020B0604020202020204"/>
                  <a:ea typeface="Arial" panose="020B0604020202020204"/>
                  <a:cs typeface="Arial" panose="020B0604020202020204"/>
                  <a:sym typeface="Arial" panose="020B0604020202020204"/>
                </a:rPr>
                <a:t>mid = 4, lo = 5, hi = 8</a:t>
              </a:r>
              <a:endParaRPr lang="en-GB"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541" name="Google Shape;541;p71"/>
            <p:cNvSpPr/>
            <p:nvPr/>
          </p:nvSpPr>
          <p:spPr>
            <a:xfrm>
              <a:off x="1536" y="1584"/>
              <a:ext cx="300" cy="300"/>
            </a:xfrm>
            <a:prstGeom prst="ellipse">
              <a:avLst/>
            </a:prstGeom>
            <a:noFill/>
            <a:ln w="38100" cap="flat" cmpd="sng">
              <a:solidFill>
                <a:srgbClr val="DD01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542" name="Google Shape;542;p71"/>
          <p:cNvGrpSpPr/>
          <p:nvPr/>
        </p:nvGrpSpPr>
        <p:grpSpPr>
          <a:xfrm>
            <a:off x="3276600" y="2500312"/>
            <a:ext cx="5162550" cy="391716"/>
            <a:chOff x="2208" y="3408"/>
            <a:chExt cx="3252" cy="329"/>
          </a:xfrm>
        </p:grpSpPr>
        <p:sp>
          <p:nvSpPr>
            <p:cNvPr id="543" name="Google Shape;543;p71"/>
            <p:cNvSpPr/>
            <p:nvPr/>
          </p:nvSpPr>
          <p:spPr>
            <a:xfrm>
              <a:off x="2208" y="3408"/>
              <a:ext cx="300" cy="300"/>
            </a:xfrm>
            <a:prstGeom prst="ellipse">
              <a:avLst/>
            </a:prstGeom>
            <a:noFill/>
            <a:ln w="38100" cap="flat" cmpd="sng">
              <a:solidFill>
                <a:srgbClr val="DD01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544" name="Google Shape;544;p71"/>
            <p:cNvSpPr txBox="1"/>
            <p:nvPr/>
          </p:nvSpPr>
          <p:spPr>
            <a:xfrm>
              <a:off x="3360" y="3437"/>
              <a:ext cx="2100" cy="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panose="020B0604020202020204"/>
                <a:buNone/>
              </a:pPr>
              <a:r>
                <a:rPr lang="en-GB" sz="1800" b="0" i="0" u="none">
                  <a:solidFill>
                    <a:schemeClr val="dk1"/>
                  </a:solidFill>
                  <a:latin typeface="Arial" panose="020B0604020202020204"/>
                  <a:ea typeface="Arial" panose="020B0604020202020204"/>
                  <a:cs typeface="Arial" panose="020B0604020202020204"/>
                  <a:sym typeface="Arial" panose="020B0604020202020204"/>
                </a:rPr>
                <a:t>mid = 6, A[6] = 7, lo = 5, hi = 5</a:t>
              </a:r>
              <a:endParaRPr lang="en-GB" sz="1800" b="0" i="0" u="none">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545" name="Google Shape;545;p71"/>
          <p:cNvGrpSpPr/>
          <p:nvPr/>
        </p:nvGrpSpPr>
        <p:grpSpPr>
          <a:xfrm>
            <a:off x="609600" y="2500313"/>
            <a:ext cx="4286250" cy="357188"/>
            <a:chOff x="528" y="1440"/>
            <a:chExt cx="2700" cy="300"/>
          </a:xfrm>
        </p:grpSpPr>
        <p:sp>
          <p:nvSpPr>
            <p:cNvPr id="546" name="Google Shape;546;p71"/>
            <p:cNvSpPr txBox="1"/>
            <p:nvPr/>
          </p:nvSpPr>
          <p:spPr>
            <a:xfrm>
              <a:off x="2880"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11</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sp>
          <p:nvSpPr>
            <p:cNvPr id="547" name="Google Shape;547;p71"/>
            <p:cNvSpPr txBox="1"/>
            <p:nvPr/>
          </p:nvSpPr>
          <p:spPr>
            <a:xfrm>
              <a:off x="2544"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9</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sp>
          <p:nvSpPr>
            <p:cNvPr id="548" name="Google Shape;548;p71"/>
            <p:cNvSpPr txBox="1"/>
            <p:nvPr/>
          </p:nvSpPr>
          <p:spPr>
            <a:xfrm>
              <a:off x="2208"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7</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sp>
          <p:nvSpPr>
            <p:cNvPr id="549" name="Google Shape;549;p71"/>
            <p:cNvSpPr txBox="1"/>
            <p:nvPr/>
          </p:nvSpPr>
          <p:spPr>
            <a:xfrm>
              <a:off x="1872"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5</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sp>
          <p:nvSpPr>
            <p:cNvPr id="550" name="Google Shape;550;p71"/>
            <p:cNvSpPr txBox="1"/>
            <p:nvPr/>
          </p:nvSpPr>
          <p:spPr>
            <a:xfrm>
              <a:off x="1536"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4</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sp>
          <p:nvSpPr>
            <p:cNvPr id="551" name="Google Shape;551;p71"/>
            <p:cNvSpPr txBox="1"/>
            <p:nvPr/>
          </p:nvSpPr>
          <p:spPr>
            <a:xfrm>
              <a:off x="1200"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3</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sp>
          <p:nvSpPr>
            <p:cNvPr id="552" name="Google Shape;552;p71"/>
            <p:cNvSpPr txBox="1"/>
            <p:nvPr/>
          </p:nvSpPr>
          <p:spPr>
            <a:xfrm>
              <a:off x="864"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2</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sp>
          <p:nvSpPr>
            <p:cNvPr id="553" name="Google Shape;553;p71"/>
            <p:cNvSpPr txBox="1"/>
            <p:nvPr/>
          </p:nvSpPr>
          <p:spPr>
            <a:xfrm>
              <a:off x="528"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1</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cxnSp>
          <p:nvCxnSpPr>
            <p:cNvPr id="554" name="Google Shape;554;p71"/>
            <p:cNvCxnSpPr/>
            <p:nvPr/>
          </p:nvCxnSpPr>
          <p:spPr>
            <a:xfrm>
              <a:off x="528" y="1440"/>
              <a:ext cx="2700" cy="0"/>
            </a:xfrm>
            <a:prstGeom prst="straightConnector1">
              <a:avLst/>
            </a:prstGeom>
            <a:noFill/>
            <a:ln w="28575" cap="sq" cmpd="sng">
              <a:solidFill>
                <a:schemeClr val="dk1"/>
              </a:solidFill>
              <a:prstDash val="solid"/>
              <a:miter lim="800000"/>
              <a:headEnd type="none" w="med" len="med"/>
              <a:tailEnd type="none" w="med" len="med"/>
            </a:ln>
          </p:spPr>
        </p:cxnSp>
        <p:cxnSp>
          <p:nvCxnSpPr>
            <p:cNvPr id="555" name="Google Shape;555;p71"/>
            <p:cNvCxnSpPr/>
            <p:nvPr/>
          </p:nvCxnSpPr>
          <p:spPr>
            <a:xfrm>
              <a:off x="528" y="1728"/>
              <a:ext cx="2700" cy="0"/>
            </a:xfrm>
            <a:prstGeom prst="straightConnector1">
              <a:avLst/>
            </a:prstGeom>
            <a:noFill/>
            <a:ln w="28575" cap="sq" cmpd="sng">
              <a:solidFill>
                <a:schemeClr val="dk1"/>
              </a:solidFill>
              <a:prstDash val="solid"/>
              <a:miter lim="800000"/>
              <a:headEnd type="none" w="med" len="med"/>
              <a:tailEnd type="none" w="med" len="med"/>
            </a:ln>
          </p:spPr>
        </p:cxnSp>
        <p:cxnSp>
          <p:nvCxnSpPr>
            <p:cNvPr id="556" name="Google Shape;556;p71"/>
            <p:cNvCxnSpPr/>
            <p:nvPr/>
          </p:nvCxnSpPr>
          <p:spPr>
            <a:xfrm>
              <a:off x="528" y="1440"/>
              <a:ext cx="0" cy="300"/>
            </a:xfrm>
            <a:prstGeom prst="straightConnector1">
              <a:avLst/>
            </a:prstGeom>
            <a:noFill/>
            <a:ln w="28575" cap="sq" cmpd="sng">
              <a:solidFill>
                <a:schemeClr val="dk1"/>
              </a:solidFill>
              <a:prstDash val="solid"/>
              <a:miter lim="800000"/>
              <a:headEnd type="none" w="med" len="med"/>
              <a:tailEnd type="none" w="med" len="med"/>
            </a:ln>
          </p:spPr>
        </p:cxnSp>
        <p:cxnSp>
          <p:nvCxnSpPr>
            <p:cNvPr id="557" name="Google Shape;557;p71"/>
            <p:cNvCxnSpPr/>
            <p:nvPr/>
          </p:nvCxnSpPr>
          <p:spPr>
            <a:xfrm>
              <a:off x="864" y="1440"/>
              <a:ext cx="0" cy="300"/>
            </a:xfrm>
            <a:prstGeom prst="straightConnector1">
              <a:avLst/>
            </a:prstGeom>
            <a:noFill/>
            <a:ln w="12700" cap="flat" cmpd="sng">
              <a:solidFill>
                <a:schemeClr val="dk1"/>
              </a:solidFill>
              <a:prstDash val="solid"/>
              <a:miter lim="800000"/>
              <a:headEnd type="none" w="med" len="med"/>
              <a:tailEnd type="none" w="med" len="med"/>
            </a:ln>
          </p:spPr>
        </p:cxnSp>
        <p:cxnSp>
          <p:nvCxnSpPr>
            <p:cNvPr id="558" name="Google Shape;558;p71"/>
            <p:cNvCxnSpPr/>
            <p:nvPr/>
          </p:nvCxnSpPr>
          <p:spPr>
            <a:xfrm>
              <a:off x="1200" y="1440"/>
              <a:ext cx="0" cy="300"/>
            </a:xfrm>
            <a:prstGeom prst="straightConnector1">
              <a:avLst/>
            </a:prstGeom>
            <a:noFill/>
            <a:ln w="12700" cap="flat" cmpd="sng">
              <a:solidFill>
                <a:schemeClr val="dk1"/>
              </a:solidFill>
              <a:prstDash val="solid"/>
              <a:miter lim="800000"/>
              <a:headEnd type="none" w="med" len="med"/>
              <a:tailEnd type="none" w="med" len="med"/>
            </a:ln>
          </p:spPr>
        </p:cxnSp>
        <p:cxnSp>
          <p:nvCxnSpPr>
            <p:cNvPr id="559" name="Google Shape;559;p71"/>
            <p:cNvCxnSpPr/>
            <p:nvPr/>
          </p:nvCxnSpPr>
          <p:spPr>
            <a:xfrm>
              <a:off x="1536" y="1440"/>
              <a:ext cx="0" cy="300"/>
            </a:xfrm>
            <a:prstGeom prst="straightConnector1">
              <a:avLst/>
            </a:prstGeom>
            <a:noFill/>
            <a:ln w="12700" cap="flat" cmpd="sng">
              <a:solidFill>
                <a:schemeClr val="dk1"/>
              </a:solidFill>
              <a:prstDash val="solid"/>
              <a:miter lim="800000"/>
              <a:headEnd type="none" w="med" len="med"/>
              <a:tailEnd type="none" w="med" len="med"/>
            </a:ln>
          </p:spPr>
        </p:cxnSp>
        <p:cxnSp>
          <p:nvCxnSpPr>
            <p:cNvPr id="560" name="Google Shape;560;p71"/>
            <p:cNvCxnSpPr/>
            <p:nvPr/>
          </p:nvCxnSpPr>
          <p:spPr>
            <a:xfrm>
              <a:off x="1872" y="1440"/>
              <a:ext cx="0" cy="300"/>
            </a:xfrm>
            <a:prstGeom prst="straightConnector1">
              <a:avLst/>
            </a:prstGeom>
            <a:noFill/>
            <a:ln w="12700" cap="flat" cmpd="sng">
              <a:solidFill>
                <a:schemeClr val="dk1"/>
              </a:solidFill>
              <a:prstDash val="solid"/>
              <a:miter lim="800000"/>
              <a:headEnd type="none" w="med" len="med"/>
              <a:tailEnd type="none" w="med" len="med"/>
            </a:ln>
          </p:spPr>
        </p:cxnSp>
        <p:cxnSp>
          <p:nvCxnSpPr>
            <p:cNvPr id="561" name="Google Shape;561;p71"/>
            <p:cNvCxnSpPr/>
            <p:nvPr/>
          </p:nvCxnSpPr>
          <p:spPr>
            <a:xfrm>
              <a:off x="2208" y="1440"/>
              <a:ext cx="0" cy="300"/>
            </a:xfrm>
            <a:prstGeom prst="straightConnector1">
              <a:avLst/>
            </a:prstGeom>
            <a:noFill/>
            <a:ln w="12700" cap="flat" cmpd="sng">
              <a:solidFill>
                <a:schemeClr val="dk1"/>
              </a:solidFill>
              <a:prstDash val="solid"/>
              <a:miter lim="800000"/>
              <a:headEnd type="none" w="med" len="med"/>
              <a:tailEnd type="none" w="med" len="med"/>
            </a:ln>
          </p:spPr>
        </p:cxnSp>
        <p:cxnSp>
          <p:nvCxnSpPr>
            <p:cNvPr id="562" name="Google Shape;562;p71"/>
            <p:cNvCxnSpPr/>
            <p:nvPr/>
          </p:nvCxnSpPr>
          <p:spPr>
            <a:xfrm>
              <a:off x="2544" y="1440"/>
              <a:ext cx="0" cy="300"/>
            </a:xfrm>
            <a:prstGeom prst="straightConnector1">
              <a:avLst/>
            </a:prstGeom>
            <a:noFill/>
            <a:ln w="12700" cap="flat" cmpd="sng">
              <a:solidFill>
                <a:schemeClr val="dk1"/>
              </a:solidFill>
              <a:prstDash val="solid"/>
              <a:miter lim="800000"/>
              <a:headEnd type="none" w="med" len="med"/>
              <a:tailEnd type="none" w="med" len="med"/>
            </a:ln>
          </p:spPr>
        </p:cxnSp>
        <p:cxnSp>
          <p:nvCxnSpPr>
            <p:cNvPr id="563" name="Google Shape;563;p71"/>
            <p:cNvCxnSpPr/>
            <p:nvPr/>
          </p:nvCxnSpPr>
          <p:spPr>
            <a:xfrm>
              <a:off x="2880" y="1440"/>
              <a:ext cx="0" cy="300"/>
            </a:xfrm>
            <a:prstGeom prst="straightConnector1">
              <a:avLst/>
            </a:prstGeom>
            <a:noFill/>
            <a:ln w="12700" cap="flat" cmpd="sng">
              <a:solidFill>
                <a:schemeClr val="dk1"/>
              </a:solidFill>
              <a:prstDash val="solid"/>
              <a:miter lim="800000"/>
              <a:headEnd type="none" w="med" len="med"/>
              <a:tailEnd type="none" w="med" len="med"/>
            </a:ln>
          </p:spPr>
        </p:cxnSp>
        <p:cxnSp>
          <p:nvCxnSpPr>
            <p:cNvPr id="564" name="Google Shape;564;p71"/>
            <p:cNvCxnSpPr/>
            <p:nvPr/>
          </p:nvCxnSpPr>
          <p:spPr>
            <a:xfrm>
              <a:off x="3216" y="1440"/>
              <a:ext cx="0" cy="300"/>
            </a:xfrm>
            <a:prstGeom prst="straightConnector1">
              <a:avLst/>
            </a:prstGeom>
            <a:noFill/>
            <a:ln w="28575" cap="sq" cmpd="sng">
              <a:solidFill>
                <a:schemeClr val="dk1"/>
              </a:solidFill>
              <a:prstDash val="solid"/>
              <a:miter lim="800000"/>
              <a:headEnd type="none" w="med" len="med"/>
              <a:tailEnd type="none" w="med" len="med"/>
            </a:ln>
          </p:spPr>
        </p:cxnSp>
      </p:grpSp>
      <p:grpSp>
        <p:nvGrpSpPr>
          <p:cNvPr id="565" name="Google Shape;565;p71"/>
          <p:cNvGrpSpPr/>
          <p:nvPr/>
        </p:nvGrpSpPr>
        <p:grpSpPr>
          <a:xfrm>
            <a:off x="609600" y="1650206"/>
            <a:ext cx="4286250" cy="1071563"/>
            <a:chOff x="528" y="1392"/>
            <a:chExt cx="2700" cy="900"/>
          </a:xfrm>
        </p:grpSpPr>
        <p:grpSp>
          <p:nvGrpSpPr>
            <p:cNvPr id="566" name="Google Shape;566;p71"/>
            <p:cNvGrpSpPr/>
            <p:nvPr/>
          </p:nvGrpSpPr>
          <p:grpSpPr>
            <a:xfrm>
              <a:off x="528" y="1584"/>
              <a:ext cx="2700" cy="300"/>
              <a:chOff x="528" y="1440"/>
              <a:chExt cx="2700" cy="300"/>
            </a:xfrm>
          </p:grpSpPr>
          <p:sp>
            <p:nvSpPr>
              <p:cNvPr id="567" name="Google Shape;567;p71"/>
              <p:cNvSpPr txBox="1"/>
              <p:nvPr/>
            </p:nvSpPr>
            <p:spPr>
              <a:xfrm>
                <a:off x="2880"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11</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sp>
            <p:nvSpPr>
              <p:cNvPr id="568" name="Google Shape;568;p71"/>
              <p:cNvSpPr txBox="1"/>
              <p:nvPr/>
            </p:nvSpPr>
            <p:spPr>
              <a:xfrm>
                <a:off x="2544"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9</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sp>
            <p:nvSpPr>
              <p:cNvPr id="569" name="Google Shape;569;p71"/>
              <p:cNvSpPr txBox="1"/>
              <p:nvPr/>
            </p:nvSpPr>
            <p:spPr>
              <a:xfrm>
                <a:off x="2208"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7</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sp>
            <p:nvSpPr>
              <p:cNvPr id="570" name="Google Shape;570;p71"/>
              <p:cNvSpPr txBox="1"/>
              <p:nvPr/>
            </p:nvSpPr>
            <p:spPr>
              <a:xfrm>
                <a:off x="1872"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5</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sp>
            <p:nvSpPr>
              <p:cNvPr id="571" name="Google Shape;571;p71"/>
              <p:cNvSpPr txBox="1"/>
              <p:nvPr/>
            </p:nvSpPr>
            <p:spPr>
              <a:xfrm>
                <a:off x="1536"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4</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sp>
            <p:nvSpPr>
              <p:cNvPr id="572" name="Google Shape;572;p71"/>
              <p:cNvSpPr txBox="1"/>
              <p:nvPr/>
            </p:nvSpPr>
            <p:spPr>
              <a:xfrm>
                <a:off x="1200"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3</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sp>
            <p:nvSpPr>
              <p:cNvPr id="573" name="Google Shape;573;p71"/>
              <p:cNvSpPr txBox="1"/>
              <p:nvPr/>
            </p:nvSpPr>
            <p:spPr>
              <a:xfrm>
                <a:off x="864"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2</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sp>
            <p:nvSpPr>
              <p:cNvPr id="574" name="Google Shape;574;p71"/>
              <p:cNvSpPr txBox="1"/>
              <p:nvPr/>
            </p:nvSpPr>
            <p:spPr>
              <a:xfrm>
                <a:off x="528"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1</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cxnSp>
            <p:nvCxnSpPr>
              <p:cNvPr id="575" name="Google Shape;575;p71"/>
              <p:cNvCxnSpPr/>
              <p:nvPr/>
            </p:nvCxnSpPr>
            <p:spPr>
              <a:xfrm>
                <a:off x="528" y="1440"/>
                <a:ext cx="2700" cy="0"/>
              </a:xfrm>
              <a:prstGeom prst="straightConnector1">
                <a:avLst/>
              </a:prstGeom>
              <a:noFill/>
              <a:ln w="28575" cap="sq" cmpd="sng">
                <a:solidFill>
                  <a:schemeClr val="dk1"/>
                </a:solidFill>
                <a:prstDash val="solid"/>
                <a:miter lim="800000"/>
                <a:headEnd type="none" w="med" len="med"/>
                <a:tailEnd type="none" w="med" len="med"/>
              </a:ln>
            </p:spPr>
          </p:cxnSp>
          <p:cxnSp>
            <p:nvCxnSpPr>
              <p:cNvPr id="576" name="Google Shape;576;p71"/>
              <p:cNvCxnSpPr/>
              <p:nvPr/>
            </p:nvCxnSpPr>
            <p:spPr>
              <a:xfrm>
                <a:off x="528" y="1728"/>
                <a:ext cx="2700" cy="0"/>
              </a:xfrm>
              <a:prstGeom prst="straightConnector1">
                <a:avLst/>
              </a:prstGeom>
              <a:noFill/>
              <a:ln w="28575" cap="sq" cmpd="sng">
                <a:solidFill>
                  <a:schemeClr val="dk1"/>
                </a:solidFill>
                <a:prstDash val="solid"/>
                <a:miter lim="800000"/>
                <a:headEnd type="none" w="med" len="med"/>
                <a:tailEnd type="none" w="med" len="med"/>
              </a:ln>
            </p:spPr>
          </p:cxnSp>
          <p:cxnSp>
            <p:nvCxnSpPr>
              <p:cNvPr id="577" name="Google Shape;577;p71"/>
              <p:cNvCxnSpPr/>
              <p:nvPr/>
            </p:nvCxnSpPr>
            <p:spPr>
              <a:xfrm>
                <a:off x="528" y="1440"/>
                <a:ext cx="0" cy="300"/>
              </a:xfrm>
              <a:prstGeom prst="straightConnector1">
                <a:avLst/>
              </a:prstGeom>
              <a:noFill/>
              <a:ln w="28575" cap="sq" cmpd="sng">
                <a:solidFill>
                  <a:schemeClr val="dk1"/>
                </a:solidFill>
                <a:prstDash val="solid"/>
                <a:miter lim="800000"/>
                <a:headEnd type="none" w="med" len="med"/>
                <a:tailEnd type="none" w="med" len="med"/>
              </a:ln>
            </p:spPr>
          </p:cxnSp>
          <p:cxnSp>
            <p:nvCxnSpPr>
              <p:cNvPr id="578" name="Google Shape;578;p71"/>
              <p:cNvCxnSpPr/>
              <p:nvPr/>
            </p:nvCxnSpPr>
            <p:spPr>
              <a:xfrm>
                <a:off x="864" y="1440"/>
                <a:ext cx="0" cy="300"/>
              </a:xfrm>
              <a:prstGeom prst="straightConnector1">
                <a:avLst/>
              </a:prstGeom>
              <a:noFill/>
              <a:ln w="12700" cap="flat" cmpd="sng">
                <a:solidFill>
                  <a:schemeClr val="dk1"/>
                </a:solidFill>
                <a:prstDash val="solid"/>
                <a:miter lim="800000"/>
                <a:headEnd type="none" w="med" len="med"/>
                <a:tailEnd type="none" w="med" len="med"/>
              </a:ln>
            </p:spPr>
          </p:cxnSp>
          <p:cxnSp>
            <p:nvCxnSpPr>
              <p:cNvPr id="579" name="Google Shape;579;p71"/>
              <p:cNvCxnSpPr/>
              <p:nvPr/>
            </p:nvCxnSpPr>
            <p:spPr>
              <a:xfrm>
                <a:off x="1200" y="1440"/>
                <a:ext cx="0" cy="300"/>
              </a:xfrm>
              <a:prstGeom prst="straightConnector1">
                <a:avLst/>
              </a:prstGeom>
              <a:noFill/>
              <a:ln w="12700" cap="flat" cmpd="sng">
                <a:solidFill>
                  <a:schemeClr val="dk1"/>
                </a:solidFill>
                <a:prstDash val="solid"/>
                <a:miter lim="800000"/>
                <a:headEnd type="none" w="med" len="med"/>
                <a:tailEnd type="none" w="med" len="med"/>
              </a:ln>
            </p:spPr>
          </p:cxnSp>
          <p:cxnSp>
            <p:nvCxnSpPr>
              <p:cNvPr id="580" name="Google Shape;580;p71"/>
              <p:cNvCxnSpPr/>
              <p:nvPr/>
            </p:nvCxnSpPr>
            <p:spPr>
              <a:xfrm>
                <a:off x="1536" y="1440"/>
                <a:ext cx="0" cy="300"/>
              </a:xfrm>
              <a:prstGeom prst="straightConnector1">
                <a:avLst/>
              </a:prstGeom>
              <a:noFill/>
              <a:ln w="12700" cap="flat" cmpd="sng">
                <a:solidFill>
                  <a:schemeClr val="dk1"/>
                </a:solidFill>
                <a:prstDash val="solid"/>
                <a:miter lim="800000"/>
                <a:headEnd type="none" w="med" len="med"/>
                <a:tailEnd type="none" w="med" len="med"/>
              </a:ln>
            </p:spPr>
          </p:cxnSp>
          <p:cxnSp>
            <p:nvCxnSpPr>
              <p:cNvPr id="581" name="Google Shape;581;p71"/>
              <p:cNvCxnSpPr/>
              <p:nvPr/>
            </p:nvCxnSpPr>
            <p:spPr>
              <a:xfrm>
                <a:off x="1872" y="1440"/>
                <a:ext cx="0" cy="300"/>
              </a:xfrm>
              <a:prstGeom prst="straightConnector1">
                <a:avLst/>
              </a:prstGeom>
              <a:noFill/>
              <a:ln w="12700" cap="flat" cmpd="sng">
                <a:solidFill>
                  <a:schemeClr val="dk1"/>
                </a:solidFill>
                <a:prstDash val="solid"/>
                <a:miter lim="800000"/>
                <a:headEnd type="none" w="med" len="med"/>
                <a:tailEnd type="none" w="med" len="med"/>
              </a:ln>
            </p:spPr>
          </p:cxnSp>
          <p:cxnSp>
            <p:nvCxnSpPr>
              <p:cNvPr id="582" name="Google Shape;582;p71"/>
              <p:cNvCxnSpPr/>
              <p:nvPr/>
            </p:nvCxnSpPr>
            <p:spPr>
              <a:xfrm>
                <a:off x="2208" y="1440"/>
                <a:ext cx="0" cy="300"/>
              </a:xfrm>
              <a:prstGeom prst="straightConnector1">
                <a:avLst/>
              </a:prstGeom>
              <a:noFill/>
              <a:ln w="12700" cap="flat" cmpd="sng">
                <a:solidFill>
                  <a:schemeClr val="dk1"/>
                </a:solidFill>
                <a:prstDash val="solid"/>
                <a:miter lim="800000"/>
                <a:headEnd type="none" w="med" len="med"/>
                <a:tailEnd type="none" w="med" len="med"/>
              </a:ln>
            </p:spPr>
          </p:cxnSp>
          <p:cxnSp>
            <p:nvCxnSpPr>
              <p:cNvPr id="583" name="Google Shape;583;p71"/>
              <p:cNvCxnSpPr/>
              <p:nvPr/>
            </p:nvCxnSpPr>
            <p:spPr>
              <a:xfrm>
                <a:off x="2544" y="1440"/>
                <a:ext cx="0" cy="300"/>
              </a:xfrm>
              <a:prstGeom prst="straightConnector1">
                <a:avLst/>
              </a:prstGeom>
              <a:noFill/>
              <a:ln w="12700" cap="flat" cmpd="sng">
                <a:solidFill>
                  <a:schemeClr val="dk1"/>
                </a:solidFill>
                <a:prstDash val="solid"/>
                <a:miter lim="800000"/>
                <a:headEnd type="none" w="med" len="med"/>
                <a:tailEnd type="none" w="med" len="med"/>
              </a:ln>
            </p:spPr>
          </p:cxnSp>
          <p:cxnSp>
            <p:nvCxnSpPr>
              <p:cNvPr id="584" name="Google Shape;584;p71"/>
              <p:cNvCxnSpPr/>
              <p:nvPr/>
            </p:nvCxnSpPr>
            <p:spPr>
              <a:xfrm>
                <a:off x="2880" y="1440"/>
                <a:ext cx="0" cy="300"/>
              </a:xfrm>
              <a:prstGeom prst="straightConnector1">
                <a:avLst/>
              </a:prstGeom>
              <a:noFill/>
              <a:ln w="12700" cap="flat" cmpd="sng">
                <a:solidFill>
                  <a:schemeClr val="dk1"/>
                </a:solidFill>
                <a:prstDash val="solid"/>
                <a:miter lim="800000"/>
                <a:headEnd type="none" w="med" len="med"/>
                <a:tailEnd type="none" w="med" len="med"/>
              </a:ln>
            </p:spPr>
          </p:cxnSp>
          <p:cxnSp>
            <p:nvCxnSpPr>
              <p:cNvPr id="585" name="Google Shape;585;p71"/>
              <p:cNvCxnSpPr/>
              <p:nvPr/>
            </p:nvCxnSpPr>
            <p:spPr>
              <a:xfrm>
                <a:off x="3216" y="1440"/>
                <a:ext cx="0" cy="300"/>
              </a:xfrm>
              <a:prstGeom prst="straightConnector1">
                <a:avLst/>
              </a:prstGeom>
              <a:noFill/>
              <a:ln w="28575" cap="sq" cmpd="sng">
                <a:solidFill>
                  <a:schemeClr val="dk1"/>
                </a:solidFill>
                <a:prstDash val="solid"/>
                <a:miter lim="800000"/>
                <a:headEnd type="none" w="med" len="med"/>
                <a:tailEnd type="none" w="med" len="med"/>
              </a:ln>
            </p:spPr>
          </p:cxnSp>
        </p:grpSp>
        <p:sp>
          <p:nvSpPr>
            <p:cNvPr id="586" name="Google Shape;586;p71"/>
            <p:cNvSpPr txBox="1"/>
            <p:nvPr/>
          </p:nvSpPr>
          <p:spPr>
            <a:xfrm>
              <a:off x="624" y="1392"/>
              <a:ext cx="0" cy="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000"/>
                <a:buFont typeface="Arial" panose="020B0604020202020204"/>
                <a:buNone/>
              </a:pPr>
              <a:r>
                <a:rPr lang="en-GB" sz="1000" b="0" i="0" u="none">
                  <a:solidFill>
                    <a:schemeClr val="dk1"/>
                  </a:solidFill>
                  <a:latin typeface="Arial" panose="020B0604020202020204"/>
                  <a:ea typeface="Arial" panose="020B0604020202020204"/>
                  <a:cs typeface="Arial" panose="020B0604020202020204"/>
                  <a:sym typeface="Arial" panose="020B0604020202020204"/>
                </a:rPr>
                <a:t>1</a:t>
              </a:r>
              <a:endParaRPr lang="en-GB" sz="10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587" name="Google Shape;587;p71"/>
            <p:cNvSpPr txBox="1"/>
            <p:nvPr/>
          </p:nvSpPr>
          <p:spPr>
            <a:xfrm>
              <a:off x="960" y="1392"/>
              <a:ext cx="0" cy="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000"/>
                <a:buFont typeface="Arial" panose="020B0604020202020204"/>
                <a:buNone/>
              </a:pPr>
              <a:r>
                <a:rPr lang="en-GB" sz="1000" b="0" i="0" u="none">
                  <a:solidFill>
                    <a:schemeClr val="dk1"/>
                  </a:solidFill>
                  <a:latin typeface="Arial" panose="020B0604020202020204"/>
                  <a:ea typeface="Arial" panose="020B0604020202020204"/>
                  <a:cs typeface="Arial" panose="020B0604020202020204"/>
                  <a:sym typeface="Arial" panose="020B0604020202020204"/>
                </a:rPr>
                <a:t>2</a:t>
              </a:r>
              <a:endParaRPr lang="en-GB" sz="10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588" name="Google Shape;588;p71"/>
            <p:cNvSpPr txBox="1"/>
            <p:nvPr/>
          </p:nvSpPr>
          <p:spPr>
            <a:xfrm>
              <a:off x="1296" y="1392"/>
              <a:ext cx="0" cy="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000"/>
                <a:buFont typeface="Arial" panose="020B0604020202020204"/>
                <a:buNone/>
              </a:pPr>
              <a:r>
                <a:rPr lang="en-GB" sz="1000" b="0" i="0" u="none">
                  <a:solidFill>
                    <a:schemeClr val="dk1"/>
                  </a:solidFill>
                  <a:latin typeface="Arial" panose="020B0604020202020204"/>
                  <a:ea typeface="Arial" panose="020B0604020202020204"/>
                  <a:cs typeface="Arial" panose="020B0604020202020204"/>
                  <a:sym typeface="Arial" panose="020B0604020202020204"/>
                </a:rPr>
                <a:t>3</a:t>
              </a:r>
              <a:endParaRPr lang="en-GB" sz="10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589" name="Google Shape;589;p71"/>
            <p:cNvSpPr txBox="1"/>
            <p:nvPr/>
          </p:nvSpPr>
          <p:spPr>
            <a:xfrm>
              <a:off x="1632" y="1392"/>
              <a:ext cx="0" cy="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000"/>
                <a:buFont typeface="Arial" panose="020B0604020202020204"/>
                <a:buNone/>
              </a:pPr>
              <a:r>
                <a:rPr lang="en-GB" sz="1000" b="0" i="0" u="none">
                  <a:solidFill>
                    <a:schemeClr val="dk1"/>
                  </a:solidFill>
                  <a:latin typeface="Arial" panose="020B0604020202020204"/>
                  <a:ea typeface="Arial" panose="020B0604020202020204"/>
                  <a:cs typeface="Arial" panose="020B0604020202020204"/>
                  <a:sym typeface="Arial" panose="020B0604020202020204"/>
                </a:rPr>
                <a:t>4</a:t>
              </a:r>
              <a:endParaRPr lang="en-GB" sz="10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590" name="Google Shape;590;p71"/>
            <p:cNvSpPr txBox="1"/>
            <p:nvPr/>
          </p:nvSpPr>
          <p:spPr>
            <a:xfrm>
              <a:off x="1968" y="1392"/>
              <a:ext cx="0" cy="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000"/>
                <a:buFont typeface="Arial" panose="020B0604020202020204"/>
                <a:buNone/>
              </a:pPr>
              <a:r>
                <a:rPr lang="en-GB" sz="1000" b="0" i="0" u="none">
                  <a:solidFill>
                    <a:schemeClr val="dk1"/>
                  </a:solidFill>
                  <a:latin typeface="Arial" panose="020B0604020202020204"/>
                  <a:ea typeface="Arial" panose="020B0604020202020204"/>
                  <a:cs typeface="Arial" panose="020B0604020202020204"/>
                  <a:sym typeface="Arial" panose="020B0604020202020204"/>
                </a:rPr>
                <a:t>5</a:t>
              </a:r>
              <a:endParaRPr lang="en-GB" sz="10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591" name="Google Shape;591;p71"/>
            <p:cNvSpPr txBox="1"/>
            <p:nvPr/>
          </p:nvSpPr>
          <p:spPr>
            <a:xfrm>
              <a:off x="2304" y="1392"/>
              <a:ext cx="0" cy="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000"/>
                <a:buFont typeface="Arial" panose="020B0604020202020204"/>
                <a:buNone/>
              </a:pPr>
              <a:r>
                <a:rPr lang="en-GB" sz="1000" b="0" i="0" u="none">
                  <a:solidFill>
                    <a:schemeClr val="dk1"/>
                  </a:solidFill>
                  <a:latin typeface="Arial" panose="020B0604020202020204"/>
                  <a:ea typeface="Arial" panose="020B0604020202020204"/>
                  <a:cs typeface="Arial" panose="020B0604020202020204"/>
                  <a:sym typeface="Arial" panose="020B0604020202020204"/>
                </a:rPr>
                <a:t>6</a:t>
              </a:r>
              <a:endParaRPr lang="en-GB" sz="10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592" name="Google Shape;592;p71"/>
            <p:cNvSpPr txBox="1"/>
            <p:nvPr/>
          </p:nvSpPr>
          <p:spPr>
            <a:xfrm>
              <a:off x="2640" y="1392"/>
              <a:ext cx="0" cy="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000"/>
                <a:buFont typeface="Arial" panose="020B0604020202020204"/>
                <a:buNone/>
              </a:pPr>
              <a:r>
                <a:rPr lang="en-GB" sz="1000" b="0" i="0" u="none">
                  <a:solidFill>
                    <a:schemeClr val="dk1"/>
                  </a:solidFill>
                  <a:latin typeface="Arial" panose="020B0604020202020204"/>
                  <a:ea typeface="Arial" panose="020B0604020202020204"/>
                  <a:cs typeface="Arial" panose="020B0604020202020204"/>
                  <a:sym typeface="Arial" panose="020B0604020202020204"/>
                </a:rPr>
                <a:t>7</a:t>
              </a:r>
              <a:endParaRPr lang="en-GB" sz="10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593" name="Google Shape;593;p71"/>
            <p:cNvSpPr txBox="1"/>
            <p:nvPr/>
          </p:nvSpPr>
          <p:spPr>
            <a:xfrm>
              <a:off x="2976" y="1392"/>
              <a:ext cx="0" cy="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000"/>
                <a:buFont typeface="Arial" panose="020B0604020202020204"/>
                <a:buNone/>
              </a:pPr>
              <a:r>
                <a:rPr lang="en-GB" sz="1000" b="0" i="0" u="none">
                  <a:solidFill>
                    <a:schemeClr val="dk1"/>
                  </a:solidFill>
                  <a:latin typeface="Arial" panose="020B0604020202020204"/>
                  <a:ea typeface="Arial" panose="020B0604020202020204"/>
                  <a:cs typeface="Arial" panose="020B0604020202020204"/>
                  <a:sym typeface="Arial" panose="020B0604020202020204"/>
                </a:rPr>
                <a:t>8</a:t>
              </a:r>
              <a:endParaRPr lang="en-GB" sz="1000" b="0" i="0" u="none">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594" name="Google Shape;594;p71"/>
          <p:cNvGrpSpPr/>
          <p:nvPr/>
        </p:nvGrpSpPr>
        <p:grpSpPr>
          <a:xfrm>
            <a:off x="609600" y="3148013"/>
            <a:ext cx="4286250" cy="357188"/>
            <a:chOff x="528" y="1440"/>
            <a:chExt cx="2700" cy="300"/>
          </a:xfrm>
        </p:grpSpPr>
        <p:sp>
          <p:nvSpPr>
            <p:cNvPr id="595" name="Google Shape;595;p71"/>
            <p:cNvSpPr txBox="1"/>
            <p:nvPr/>
          </p:nvSpPr>
          <p:spPr>
            <a:xfrm>
              <a:off x="2880"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11</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sp>
          <p:nvSpPr>
            <p:cNvPr id="596" name="Google Shape;596;p71"/>
            <p:cNvSpPr txBox="1"/>
            <p:nvPr/>
          </p:nvSpPr>
          <p:spPr>
            <a:xfrm>
              <a:off x="2544"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9</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sp>
          <p:nvSpPr>
            <p:cNvPr id="597" name="Google Shape;597;p71"/>
            <p:cNvSpPr txBox="1"/>
            <p:nvPr/>
          </p:nvSpPr>
          <p:spPr>
            <a:xfrm>
              <a:off x="2208"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7</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sp>
          <p:nvSpPr>
            <p:cNvPr id="598" name="Google Shape;598;p71"/>
            <p:cNvSpPr txBox="1"/>
            <p:nvPr/>
          </p:nvSpPr>
          <p:spPr>
            <a:xfrm>
              <a:off x="1872"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5</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sp>
          <p:nvSpPr>
            <p:cNvPr id="599" name="Google Shape;599;p71"/>
            <p:cNvSpPr txBox="1"/>
            <p:nvPr/>
          </p:nvSpPr>
          <p:spPr>
            <a:xfrm>
              <a:off x="1536"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4</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sp>
          <p:nvSpPr>
            <p:cNvPr id="600" name="Google Shape;600;p71"/>
            <p:cNvSpPr txBox="1"/>
            <p:nvPr/>
          </p:nvSpPr>
          <p:spPr>
            <a:xfrm>
              <a:off x="1200"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3</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sp>
          <p:nvSpPr>
            <p:cNvPr id="601" name="Google Shape;601;p71"/>
            <p:cNvSpPr txBox="1"/>
            <p:nvPr/>
          </p:nvSpPr>
          <p:spPr>
            <a:xfrm>
              <a:off x="864"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2</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sp>
          <p:nvSpPr>
            <p:cNvPr id="602" name="Google Shape;602;p71"/>
            <p:cNvSpPr txBox="1"/>
            <p:nvPr/>
          </p:nvSpPr>
          <p:spPr>
            <a:xfrm>
              <a:off x="528"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1</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cxnSp>
          <p:nvCxnSpPr>
            <p:cNvPr id="603" name="Google Shape;603;p71"/>
            <p:cNvCxnSpPr/>
            <p:nvPr/>
          </p:nvCxnSpPr>
          <p:spPr>
            <a:xfrm>
              <a:off x="528" y="1440"/>
              <a:ext cx="2700" cy="0"/>
            </a:xfrm>
            <a:prstGeom prst="straightConnector1">
              <a:avLst/>
            </a:prstGeom>
            <a:noFill/>
            <a:ln w="28575" cap="sq" cmpd="sng">
              <a:solidFill>
                <a:schemeClr val="dk1"/>
              </a:solidFill>
              <a:prstDash val="solid"/>
              <a:miter lim="800000"/>
              <a:headEnd type="none" w="med" len="med"/>
              <a:tailEnd type="none" w="med" len="med"/>
            </a:ln>
          </p:spPr>
        </p:cxnSp>
        <p:cxnSp>
          <p:nvCxnSpPr>
            <p:cNvPr id="604" name="Google Shape;604;p71"/>
            <p:cNvCxnSpPr/>
            <p:nvPr/>
          </p:nvCxnSpPr>
          <p:spPr>
            <a:xfrm>
              <a:off x="528" y="1728"/>
              <a:ext cx="2700" cy="0"/>
            </a:xfrm>
            <a:prstGeom prst="straightConnector1">
              <a:avLst/>
            </a:prstGeom>
            <a:noFill/>
            <a:ln w="28575" cap="sq" cmpd="sng">
              <a:solidFill>
                <a:schemeClr val="dk1"/>
              </a:solidFill>
              <a:prstDash val="solid"/>
              <a:miter lim="800000"/>
              <a:headEnd type="none" w="med" len="med"/>
              <a:tailEnd type="none" w="med" len="med"/>
            </a:ln>
          </p:spPr>
        </p:cxnSp>
        <p:cxnSp>
          <p:nvCxnSpPr>
            <p:cNvPr id="605" name="Google Shape;605;p71"/>
            <p:cNvCxnSpPr/>
            <p:nvPr/>
          </p:nvCxnSpPr>
          <p:spPr>
            <a:xfrm>
              <a:off x="528" y="1440"/>
              <a:ext cx="0" cy="300"/>
            </a:xfrm>
            <a:prstGeom prst="straightConnector1">
              <a:avLst/>
            </a:prstGeom>
            <a:noFill/>
            <a:ln w="28575" cap="sq" cmpd="sng">
              <a:solidFill>
                <a:schemeClr val="dk1"/>
              </a:solidFill>
              <a:prstDash val="solid"/>
              <a:miter lim="800000"/>
              <a:headEnd type="none" w="med" len="med"/>
              <a:tailEnd type="none" w="med" len="med"/>
            </a:ln>
          </p:spPr>
        </p:cxnSp>
        <p:cxnSp>
          <p:nvCxnSpPr>
            <p:cNvPr id="606" name="Google Shape;606;p71"/>
            <p:cNvCxnSpPr/>
            <p:nvPr/>
          </p:nvCxnSpPr>
          <p:spPr>
            <a:xfrm>
              <a:off x="864" y="1440"/>
              <a:ext cx="0" cy="300"/>
            </a:xfrm>
            <a:prstGeom prst="straightConnector1">
              <a:avLst/>
            </a:prstGeom>
            <a:noFill/>
            <a:ln w="12700" cap="flat" cmpd="sng">
              <a:solidFill>
                <a:schemeClr val="dk1"/>
              </a:solidFill>
              <a:prstDash val="solid"/>
              <a:miter lim="800000"/>
              <a:headEnd type="none" w="med" len="med"/>
              <a:tailEnd type="none" w="med" len="med"/>
            </a:ln>
          </p:spPr>
        </p:cxnSp>
        <p:cxnSp>
          <p:nvCxnSpPr>
            <p:cNvPr id="607" name="Google Shape;607;p71"/>
            <p:cNvCxnSpPr/>
            <p:nvPr/>
          </p:nvCxnSpPr>
          <p:spPr>
            <a:xfrm>
              <a:off x="1200" y="1440"/>
              <a:ext cx="0" cy="300"/>
            </a:xfrm>
            <a:prstGeom prst="straightConnector1">
              <a:avLst/>
            </a:prstGeom>
            <a:noFill/>
            <a:ln w="12700" cap="flat" cmpd="sng">
              <a:solidFill>
                <a:schemeClr val="dk1"/>
              </a:solidFill>
              <a:prstDash val="solid"/>
              <a:miter lim="800000"/>
              <a:headEnd type="none" w="med" len="med"/>
              <a:tailEnd type="none" w="med" len="med"/>
            </a:ln>
          </p:spPr>
        </p:cxnSp>
        <p:cxnSp>
          <p:nvCxnSpPr>
            <p:cNvPr id="608" name="Google Shape;608;p71"/>
            <p:cNvCxnSpPr/>
            <p:nvPr/>
          </p:nvCxnSpPr>
          <p:spPr>
            <a:xfrm>
              <a:off x="1536" y="1440"/>
              <a:ext cx="0" cy="300"/>
            </a:xfrm>
            <a:prstGeom prst="straightConnector1">
              <a:avLst/>
            </a:prstGeom>
            <a:noFill/>
            <a:ln w="12700" cap="flat" cmpd="sng">
              <a:solidFill>
                <a:schemeClr val="dk1"/>
              </a:solidFill>
              <a:prstDash val="solid"/>
              <a:miter lim="800000"/>
              <a:headEnd type="none" w="med" len="med"/>
              <a:tailEnd type="none" w="med" len="med"/>
            </a:ln>
          </p:spPr>
        </p:cxnSp>
        <p:cxnSp>
          <p:nvCxnSpPr>
            <p:cNvPr id="609" name="Google Shape;609;p71"/>
            <p:cNvCxnSpPr/>
            <p:nvPr/>
          </p:nvCxnSpPr>
          <p:spPr>
            <a:xfrm>
              <a:off x="1872" y="1440"/>
              <a:ext cx="0" cy="300"/>
            </a:xfrm>
            <a:prstGeom prst="straightConnector1">
              <a:avLst/>
            </a:prstGeom>
            <a:noFill/>
            <a:ln w="12700" cap="flat" cmpd="sng">
              <a:solidFill>
                <a:schemeClr val="dk1"/>
              </a:solidFill>
              <a:prstDash val="solid"/>
              <a:miter lim="800000"/>
              <a:headEnd type="none" w="med" len="med"/>
              <a:tailEnd type="none" w="med" len="med"/>
            </a:ln>
          </p:spPr>
        </p:cxnSp>
        <p:cxnSp>
          <p:nvCxnSpPr>
            <p:cNvPr id="610" name="Google Shape;610;p71"/>
            <p:cNvCxnSpPr/>
            <p:nvPr/>
          </p:nvCxnSpPr>
          <p:spPr>
            <a:xfrm>
              <a:off x="2208" y="1440"/>
              <a:ext cx="0" cy="300"/>
            </a:xfrm>
            <a:prstGeom prst="straightConnector1">
              <a:avLst/>
            </a:prstGeom>
            <a:noFill/>
            <a:ln w="12700" cap="flat" cmpd="sng">
              <a:solidFill>
                <a:schemeClr val="dk1"/>
              </a:solidFill>
              <a:prstDash val="solid"/>
              <a:miter lim="800000"/>
              <a:headEnd type="none" w="med" len="med"/>
              <a:tailEnd type="none" w="med" len="med"/>
            </a:ln>
          </p:spPr>
        </p:cxnSp>
        <p:cxnSp>
          <p:nvCxnSpPr>
            <p:cNvPr id="611" name="Google Shape;611;p71"/>
            <p:cNvCxnSpPr/>
            <p:nvPr/>
          </p:nvCxnSpPr>
          <p:spPr>
            <a:xfrm>
              <a:off x="2544" y="1440"/>
              <a:ext cx="0" cy="300"/>
            </a:xfrm>
            <a:prstGeom prst="straightConnector1">
              <a:avLst/>
            </a:prstGeom>
            <a:noFill/>
            <a:ln w="12700" cap="flat" cmpd="sng">
              <a:solidFill>
                <a:schemeClr val="dk1"/>
              </a:solidFill>
              <a:prstDash val="solid"/>
              <a:miter lim="800000"/>
              <a:headEnd type="none" w="med" len="med"/>
              <a:tailEnd type="none" w="med" len="med"/>
            </a:ln>
          </p:spPr>
        </p:cxnSp>
        <p:cxnSp>
          <p:nvCxnSpPr>
            <p:cNvPr id="612" name="Google Shape;612;p71"/>
            <p:cNvCxnSpPr/>
            <p:nvPr/>
          </p:nvCxnSpPr>
          <p:spPr>
            <a:xfrm>
              <a:off x="2880" y="1440"/>
              <a:ext cx="0" cy="300"/>
            </a:xfrm>
            <a:prstGeom prst="straightConnector1">
              <a:avLst/>
            </a:prstGeom>
            <a:noFill/>
            <a:ln w="12700" cap="flat" cmpd="sng">
              <a:solidFill>
                <a:schemeClr val="dk1"/>
              </a:solidFill>
              <a:prstDash val="solid"/>
              <a:miter lim="800000"/>
              <a:headEnd type="none" w="med" len="med"/>
              <a:tailEnd type="none" w="med" len="med"/>
            </a:ln>
          </p:spPr>
        </p:cxnSp>
        <p:cxnSp>
          <p:nvCxnSpPr>
            <p:cNvPr id="613" name="Google Shape;613;p71"/>
            <p:cNvCxnSpPr/>
            <p:nvPr/>
          </p:nvCxnSpPr>
          <p:spPr>
            <a:xfrm>
              <a:off x="3216" y="1440"/>
              <a:ext cx="0" cy="300"/>
            </a:xfrm>
            <a:prstGeom prst="straightConnector1">
              <a:avLst/>
            </a:prstGeom>
            <a:noFill/>
            <a:ln w="28575" cap="sq" cmpd="sng">
              <a:solidFill>
                <a:schemeClr val="dk1"/>
              </a:solidFill>
              <a:prstDash val="solid"/>
              <a:miter lim="800000"/>
              <a:headEnd type="none" w="med" len="med"/>
              <a:tailEnd type="none" w="med" len="med"/>
            </a:ln>
          </p:spPr>
        </p:cxnSp>
      </p:grpSp>
      <p:grpSp>
        <p:nvGrpSpPr>
          <p:cNvPr id="614" name="Google Shape;614;p71"/>
          <p:cNvGrpSpPr/>
          <p:nvPr/>
        </p:nvGrpSpPr>
        <p:grpSpPr>
          <a:xfrm>
            <a:off x="2743200" y="3148012"/>
            <a:ext cx="5695950" cy="748903"/>
            <a:chOff x="1872" y="3792"/>
            <a:chExt cx="3588" cy="629"/>
          </a:xfrm>
        </p:grpSpPr>
        <p:sp>
          <p:nvSpPr>
            <p:cNvPr id="615" name="Google Shape;615;p71"/>
            <p:cNvSpPr/>
            <p:nvPr/>
          </p:nvSpPr>
          <p:spPr>
            <a:xfrm>
              <a:off x="1872" y="3792"/>
              <a:ext cx="300" cy="300"/>
            </a:xfrm>
            <a:prstGeom prst="ellipse">
              <a:avLst/>
            </a:prstGeom>
            <a:noFill/>
            <a:ln w="38100" cap="flat" cmpd="sng">
              <a:solidFill>
                <a:srgbClr val="DD01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616" name="Google Shape;616;p71"/>
            <p:cNvSpPr txBox="1"/>
            <p:nvPr/>
          </p:nvSpPr>
          <p:spPr>
            <a:xfrm>
              <a:off x="3360" y="3821"/>
              <a:ext cx="2100" cy="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panose="020B0604020202020204"/>
                <a:buNone/>
              </a:pPr>
              <a:r>
                <a:rPr lang="en-GB" sz="1800" b="0" i="0" u="none">
                  <a:solidFill>
                    <a:schemeClr val="dk1"/>
                  </a:solidFill>
                  <a:latin typeface="Arial" panose="020B0604020202020204"/>
                  <a:ea typeface="Arial" panose="020B0604020202020204"/>
                  <a:cs typeface="Arial" panose="020B0604020202020204"/>
                  <a:sym typeface="Arial" panose="020B0604020202020204"/>
                </a:rPr>
                <a:t>mid = 5, A[5] = 5, lo = 6, hi = 5 </a:t>
              </a:r>
              <a:endParaRPr lang="en-GB" sz="1800" b="0" i="0" u="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dk1"/>
                </a:buClr>
                <a:buSzPts val="1800"/>
                <a:buFont typeface="Arial" panose="020B0604020202020204"/>
                <a:buNone/>
              </a:pPr>
              <a:r>
                <a:rPr lang="en-GB" sz="1800" b="0" i="0" u="none">
                  <a:solidFill>
                    <a:schemeClr val="dk1"/>
                  </a:solidFill>
                  <a:latin typeface="Arial" panose="020B0604020202020204"/>
                  <a:ea typeface="Arial" panose="020B0604020202020204"/>
                  <a:cs typeface="Arial" panose="020B0604020202020204"/>
                  <a:sym typeface="Arial" panose="020B0604020202020204"/>
                </a:rPr>
                <a:t>	NOT FOUND!</a:t>
              </a:r>
              <a:endParaRPr lang="en-GB" sz="1800" b="0" i="0" u="none">
                <a:solidFill>
                  <a:schemeClr val="dk1"/>
                </a:solidFill>
                <a:latin typeface="Arial" panose="020B0604020202020204"/>
                <a:ea typeface="Arial" panose="020B0604020202020204"/>
                <a:cs typeface="Arial" panose="020B0604020202020204"/>
                <a:sym typeface="Arial" panose="020B0604020202020204"/>
              </a:endParaRPr>
            </a:p>
          </p:txBody>
        </p:sp>
      </p:grpSp>
      <p:cxnSp>
        <p:nvCxnSpPr>
          <p:cNvPr id="617" name="Google Shape;617;p71"/>
          <p:cNvCxnSpPr/>
          <p:nvPr/>
        </p:nvCxnSpPr>
        <p:spPr>
          <a:xfrm rot="10800000">
            <a:off x="822325" y="2278828"/>
            <a:ext cx="0" cy="117900"/>
          </a:xfrm>
          <a:prstGeom prst="straightConnector1">
            <a:avLst/>
          </a:prstGeom>
          <a:noFill/>
          <a:ln w="9525" cap="flat" cmpd="sng">
            <a:solidFill>
              <a:schemeClr val="dk1"/>
            </a:solidFill>
            <a:prstDash val="solid"/>
            <a:miter lim="800000"/>
            <a:headEnd type="none" w="med" len="med"/>
            <a:tailEnd type="triangle" w="med" len="med"/>
          </a:ln>
        </p:spPr>
      </p:cxnSp>
      <p:cxnSp>
        <p:nvCxnSpPr>
          <p:cNvPr id="618" name="Google Shape;618;p71"/>
          <p:cNvCxnSpPr/>
          <p:nvPr/>
        </p:nvCxnSpPr>
        <p:spPr>
          <a:xfrm rot="10800000">
            <a:off x="4598987" y="2237184"/>
            <a:ext cx="0" cy="152400"/>
          </a:xfrm>
          <a:prstGeom prst="straightConnector1">
            <a:avLst/>
          </a:prstGeom>
          <a:noFill/>
          <a:ln w="9525" cap="flat" cmpd="sng">
            <a:solidFill>
              <a:schemeClr val="dk1"/>
            </a:solidFill>
            <a:prstDash val="solid"/>
            <a:miter lim="800000"/>
            <a:headEnd type="none" w="med" len="med"/>
            <a:tailEnd type="triangle" w="med" len="med"/>
          </a:ln>
        </p:spPr>
      </p:cxnSp>
      <p:cxnSp>
        <p:nvCxnSpPr>
          <p:cNvPr id="619" name="Google Shape;619;p71"/>
          <p:cNvCxnSpPr/>
          <p:nvPr/>
        </p:nvCxnSpPr>
        <p:spPr>
          <a:xfrm rot="10800000">
            <a:off x="2965587" y="2861099"/>
            <a:ext cx="7800" cy="186900"/>
          </a:xfrm>
          <a:prstGeom prst="straightConnector1">
            <a:avLst/>
          </a:prstGeom>
          <a:noFill/>
          <a:ln w="9525" cap="flat" cmpd="sng">
            <a:solidFill>
              <a:schemeClr val="dk1"/>
            </a:solidFill>
            <a:prstDash val="solid"/>
            <a:miter lim="800000"/>
            <a:headEnd type="none" w="med" len="med"/>
            <a:tailEnd type="triangle" w="med" len="med"/>
          </a:ln>
        </p:spPr>
      </p:cxnSp>
      <p:cxnSp>
        <p:nvCxnSpPr>
          <p:cNvPr id="620" name="Google Shape;620;p71"/>
          <p:cNvCxnSpPr/>
          <p:nvPr/>
        </p:nvCxnSpPr>
        <p:spPr>
          <a:xfrm rot="10800000">
            <a:off x="4591050" y="2881388"/>
            <a:ext cx="0" cy="180900"/>
          </a:xfrm>
          <a:prstGeom prst="straightConnector1">
            <a:avLst/>
          </a:prstGeom>
          <a:noFill/>
          <a:ln w="9525" cap="flat" cmpd="sng">
            <a:solidFill>
              <a:schemeClr val="dk1"/>
            </a:solidFill>
            <a:prstDash val="solid"/>
            <a:miter lim="800000"/>
            <a:headEnd type="none" w="med" len="med"/>
            <a:tailEnd type="triangle" w="med" len="med"/>
          </a:ln>
        </p:spPr>
      </p:cxnSp>
      <p:grpSp>
        <p:nvGrpSpPr>
          <p:cNvPr id="621" name="Google Shape;621;p71"/>
          <p:cNvGrpSpPr/>
          <p:nvPr/>
        </p:nvGrpSpPr>
        <p:grpSpPr>
          <a:xfrm>
            <a:off x="633412" y="3776663"/>
            <a:ext cx="4286250" cy="357188"/>
            <a:chOff x="528" y="1440"/>
            <a:chExt cx="2700" cy="300"/>
          </a:xfrm>
        </p:grpSpPr>
        <p:sp>
          <p:nvSpPr>
            <p:cNvPr id="622" name="Google Shape;622;p71"/>
            <p:cNvSpPr txBox="1"/>
            <p:nvPr/>
          </p:nvSpPr>
          <p:spPr>
            <a:xfrm>
              <a:off x="2880"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11</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sp>
          <p:nvSpPr>
            <p:cNvPr id="623" name="Google Shape;623;p71"/>
            <p:cNvSpPr txBox="1"/>
            <p:nvPr/>
          </p:nvSpPr>
          <p:spPr>
            <a:xfrm>
              <a:off x="2544"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9</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sp>
          <p:nvSpPr>
            <p:cNvPr id="624" name="Google Shape;624;p71"/>
            <p:cNvSpPr txBox="1"/>
            <p:nvPr/>
          </p:nvSpPr>
          <p:spPr>
            <a:xfrm>
              <a:off x="2208"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7</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sp>
          <p:nvSpPr>
            <p:cNvPr id="625" name="Google Shape;625;p71"/>
            <p:cNvSpPr txBox="1"/>
            <p:nvPr/>
          </p:nvSpPr>
          <p:spPr>
            <a:xfrm>
              <a:off x="1872"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5</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sp>
          <p:nvSpPr>
            <p:cNvPr id="626" name="Google Shape;626;p71"/>
            <p:cNvSpPr txBox="1"/>
            <p:nvPr/>
          </p:nvSpPr>
          <p:spPr>
            <a:xfrm>
              <a:off x="1536"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4</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sp>
          <p:nvSpPr>
            <p:cNvPr id="627" name="Google Shape;627;p71"/>
            <p:cNvSpPr txBox="1"/>
            <p:nvPr/>
          </p:nvSpPr>
          <p:spPr>
            <a:xfrm>
              <a:off x="1200"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3</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sp>
          <p:nvSpPr>
            <p:cNvPr id="628" name="Google Shape;628;p71"/>
            <p:cNvSpPr txBox="1"/>
            <p:nvPr/>
          </p:nvSpPr>
          <p:spPr>
            <a:xfrm>
              <a:off x="864"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2</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sp>
          <p:nvSpPr>
            <p:cNvPr id="629" name="Google Shape;629;p71"/>
            <p:cNvSpPr txBox="1"/>
            <p:nvPr/>
          </p:nvSpPr>
          <p:spPr>
            <a:xfrm>
              <a:off x="528" y="1440"/>
              <a:ext cx="300" cy="300"/>
            </a:xfrm>
            <a:prstGeom prst="rect">
              <a:avLst/>
            </a:prstGeom>
            <a:noFill/>
            <a:ln>
              <a:noFill/>
            </a:ln>
          </p:spPr>
          <p:txBody>
            <a:bodyPr spcFirstLastPara="1" wrap="square" lIns="91425" tIns="45700" rIns="91425" bIns="45700" anchor="ctr" anchorCtr="1">
              <a:noAutofit/>
            </a:bodyPr>
            <a:lstStyle/>
            <a:p>
              <a:pPr marL="0" marR="0" lvl="0" indent="0" algn="l" rtl="0">
                <a:lnSpc>
                  <a:spcPct val="10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1</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cxnSp>
          <p:nvCxnSpPr>
            <p:cNvPr id="630" name="Google Shape;630;p71"/>
            <p:cNvCxnSpPr/>
            <p:nvPr/>
          </p:nvCxnSpPr>
          <p:spPr>
            <a:xfrm>
              <a:off x="528" y="1440"/>
              <a:ext cx="2700" cy="0"/>
            </a:xfrm>
            <a:prstGeom prst="straightConnector1">
              <a:avLst/>
            </a:prstGeom>
            <a:noFill/>
            <a:ln w="28575" cap="sq" cmpd="sng">
              <a:solidFill>
                <a:schemeClr val="dk1"/>
              </a:solidFill>
              <a:prstDash val="solid"/>
              <a:miter lim="800000"/>
              <a:headEnd type="none" w="med" len="med"/>
              <a:tailEnd type="none" w="med" len="med"/>
            </a:ln>
          </p:spPr>
        </p:cxnSp>
        <p:cxnSp>
          <p:nvCxnSpPr>
            <p:cNvPr id="631" name="Google Shape;631;p71"/>
            <p:cNvCxnSpPr/>
            <p:nvPr/>
          </p:nvCxnSpPr>
          <p:spPr>
            <a:xfrm>
              <a:off x="528" y="1728"/>
              <a:ext cx="2700" cy="0"/>
            </a:xfrm>
            <a:prstGeom prst="straightConnector1">
              <a:avLst/>
            </a:prstGeom>
            <a:noFill/>
            <a:ln w="28575" cap="sq" cmpd="sng">
              <a:solidFill>
                <a:schemeClr val="dk1"/>
              </a:solidFill>
              <a:prstDash val="solid"/>
              <a:miter lim="800000"/>
              <a:headEnd type="none" w="med" len="med"/>
              <a:tailEnd type="none" w="med" len="med"/>
            </a:ln>
          </p:spPr>
        </p:cxnSp>
        <p:cxnSp>
          <p:nvCxnSpPr>
            <p:cNvPr id="632" name="Google Shape;632;p71"/>
            <p:cNvCxnSpPr/>
            <p:nvPr/>
          </p:nvCxnSpPr>
          <p:spPr>
            <a:xfrm>
              <a:off x="528" y="1440"/>
              <a:ext cx="0" cy="300"/>
            </a:xfrm>
            <a:prstGeom prst="straightConnector1">
              <a:avLst/>
            </a:prstGeom>
            <a:noFill/>
            <a:ln w="28575" cap="sq" cmpd="sng">
              <a:solidFill>
                <a:schemeClr val="dk1"/>
              </a:solidFill>
              <a:prstDash val="solid"/>
              <a:miter lim="800000"/>
              <a:headEnd type="none" w="med" len="med"/>
              <a:tailEnd type="none" w="med" len="med"/>
            </a:ln>
          </p:spPr>
        </p:cxnSp>
        <p:cxnSp>
          <p:nvCxnSpPr>
            <p:cNvPr id="633" name="Google Shape;633;p71"/>
            <p:cNvCxnSpPr/>
            <p:nvPr/>
          </p:nvCxnSpPr>
          <p:spPr>
            <a:xfrm>
              <a:off x="864" y="1440"/>
              <a:ext cx="0" cy="300"/>
            </a:xfrm>
            <a:prstGeom prst="straightConnector1">
              <a:avLst/>
            </a:prstGeom>
            <a:noFill/>
            <a:ln w="12700" cap="flat" cmpd="sng">
              <a:solidFill>
                <a:schemeClr val="dk1"/>
              </a:solidFill>
              <a:prstDash val="solid"/>
              <a:miter lim="800000"/>
              <a:headEnd type="none" w="med" len="med"/>
              <a:tailEnd type="none" w="med" len="med"/>
            </a:ln>
          </p:spPr>
        </p:cxnSp>
        <p:cxnSp>
          <p:nvCxnSpPr>
            <p:cNvPr id="634" name="Google Shape;634;p71"/>
            <p:cNvCxnSpPr/>
            <p:nvPr/>
          </p:nvCxnSpPr>
          <p:spPr>
            <a:xfrm>
              <a:off x="1200" y="1440"/>
              <a:ext cx="0" cy="300"/>
            </a:xfrm>
            <a:prstGeom prst="straightConnector1">
              <a:avLst/>
            </a:prstGeom>
            <a:noFill/>
            <a:ln w="12700" cap="flat" cmpd="sng">
              <a:solidFill>
                <a:schemeClr val="dk1"/>
              </a:solidFill>
              <a:prstDash val="solid"/>
              <a:miter lim="800000"/>
              <a:headEnd type="none" w="med" len="med"/>
              <a:tailEnd type="none" w="med" len="med"/>
            </a:ln>
          </p:spPr>
        </p:cxnSp>
        <p:cxnSp>
          <p:nvCxnSpPr>
            <p:cNvPr id="635" name="Google Shape;635;p71"/>
            <p:cNvCxnSpPr/>
            <p:nvPr/>
          </p:nvCxnSpPr>
          <p:spPr>
            <a:xfrm>
              <a:off x="1536" y="1440"/>
              <a:ext cx="0" cy="300"/>
            </a:xfrm>
            <a:prstGeom prst="straightConnector1">
              <a:avLst/>
            </a:prstGeom>
            <a:noFill/>
            <a:ln w="12700" cap="flat" cmpd="sng">
              <a:solidFill>
                <a:schemeClr val="dk1"/>
              </a:solidFill>
              <a:prstDash val="solid"/>
              <a:miter lim="800000"/>
              <a:headEnd type="none" w="med" len="med"/>
              <a:tailEnd type="none" w="med" len="med"/>
            </a:ln>
          </p:spPr>
        </p:cxnSp>
        <p:cxnSp>
          <p:nvCxnSpPr>
            <p:cNvPr id="636" name="Google Shape;636;p71"/>
            <p:cNvCxnSpPr/>
            <p:nvPr/>
          </p:nvCxnSpPr>
          <p:spPr>
            <a:xfrm>
              <a:off x="1872" y="1440"/>
              <a:ext cx="0" cy="300"/>
            </a:xfrm>
            <a:prstGeom prst="straightConnector1">
              <a:avLst/>
            </a:prstGeom>
            <a:noFill/>
            <a:ln w="12700" cap="flat" cmpd="sng">
              <a:solidFill>
                <a:schemeClr val="dk1"/>
              </a:solidFill>
              <a:prstDash val="solid"/>
              <a:miter lim="800000"/>
              <a:headEnd type="none" w="med" len="med"/>
              <a:tailEnd type="none" w="med" len="med"/>
            </a:ln>
          </p:spPr>
        </p:cxnSp>
        <p:cxnSp>
          <p:nvCxnSpPr>
            <p:cNvPr id="637" name="Google Shape;637;p71"/>
            <p:cNvCxnSpPr/>
            <p:nvPr/>
          </p:nvCxnSpPr>
          <p:spPr>
            <a:xfrm>
              <a:off x="2208" y="1440"/>
              <a:ext cx="0" cy="300"/>
            </a:xfrm>
            <a:prstGeom prst="straightConnector1">
              <a:avLst/>
            </a:prstGeom>
            <a:noFill/>
            <a:ln w="12700" cap="flat" cmpd="sng">
              <a:solidFill>
                <a:schemeClr val="dk1"/>
              </a:solidFill>
              <a:prstDash val="solid"/>
              <a:miter lim="800000"/>
              <a:headEnd type="none" w="med" len="med"/>
              <a:tailEnd type="none" w="med" len="med"/>
            </a:ln>
          </p:spPr>
        </p:cxnSp>
        <p:cxnSp>
          <p:nvCxnSpPr>
            <p:cNvPr id="638" name="Google Shape;638;p71"/>
            <p:cNvCxnSpPr/>
            <p:nvPr/>
          </p:nvCxnSpPr>
          <p:spPr>
            <a:xfrm>
              <a:off x="2544" y="1440"/>
              <a:ext cx="0" cy="300"/>
            </a:xfrm>
            <a:prstGeom prst="straightConnector1">
              <a:avLst/>
            </a:prstGeom>
            <a:noFill/>
            <a:ln w="12700" cap="flat" cmpd="sng">
              <a:solidFill>
                <a:schemeClr val="dk1"/>
              </a:solidFill>
              <a:prstDash val="solid"/>
              <a:miter lim="800000"/>
              <a:headEnd type="none" w="med" len="med"/>
              <a:tailEnd type="none" w="med" len="med"/>
            </a:ln>
          </p:spPr>
        </p:cxnSp>
        <p:cxnSp>
          <p:nvCxnSpPr>
            <p:cNvPr id="639" name="Google Shape;639;p71"/>
            <p:cNvCxnSpPr/>
            <p:nvPr/>
          </p:nvCxnSpPr>
          <p:spPr>
            <a:xfrm>
              <a:off x="2880" y="1440"/>
              <a:ext cx="0" cy="300"/>
            </a:xfrm>
            <a:prstGeom prst="straightConnector1">
              <a:avLst/>
            </a:prstGeom>
            <a:noFill/>
            <a:ln w="12700" cap="flat" cmpd="sng">
              <a:solidFill>
                <a:schemeClr val="dk1"/>
              </a:solidFill>
              <a:prstDash val="solid"/>
              <a:miter lim="800000"/>
              <a:headEnd type="none" w="med" len="med"/>
              <a:tailEnd type="none" w="med" len="med"/>
            </a:ln>
          </p:spPr>
        </p:cxnSp>
        <p:cxnSp>
          <p:nvCxnSpPr>
            <p:cNvPr id="640" name="Google Shape;640;p71"/>
            <p:cNvCxnSpPr/>
            <p:nvPr/>
          </p:nvCxnSpPr>
          <p:spPr>
            <a:xfrm>
              <a:off x="3216" y="1440"/>
              <a:ext cx="0" cy="300"/>
            </a:xfrm>
            <a:prstGeom prst="straightConnector1">
              <a:avLst/>
            </a:prstGeom>
            <a:noFill/>
            <a:ln w="28575" cap="sq" cmpd="sng">
              <a:solidFill>
                <a:schemeClr val="dk1"/>
              </a:solidFill>
              <a:prstDash val="solid"/>
              <a:miter lim="800000"/>
              <a:headEnd type="none" w="med" len="med"/>
              <a:tailEnd type="none" w="med" len="med"/>
            </a:ln>
          </p:spPr>
        </p:cxnSp>
      </p:grpSp>
      <p:cxnSp>
        <p:nvCxnSpPr>
          <p:cNvPr id="641" name="Google Shape;641;p71"/>
          <p:cNvCxnSpPr/>
          <p:nvPr/>
        </p:nvCxnSpPr>
        <p:spPr>
          <a:xfrm rot="10800000">
            <a:off x="2881237" y="3532584"/>
            <a:ext cx="9600" cy="152400"/>
          </a:xfrm>
          <a:prstGeom prst="straightConnector1">
            <a:avLst/>
          </a:prstGeom>
          <a:noFill/>
          <a:ln w="9525" cap="flat" cmpd="sng">
            <a:solidFill>
              <a:schemeClr val="dk1"/>
            </a:solidFill>
            <a:prstDash val="solid"/>
            <a:miter lim="800000"/>
            <a:headEnd type="none" w="med" len="med"/>
            <a:tailEnd type="triangle" w="med" len="med"/>
          </a:ln>
        </p:spPr>
      </p:cxnSp>
      <p:cxnSp>
        <p:nvCxnSpPr>
          <p:cNvPr id="642" name="Google Shape;642;p71"/>
          <p:cNvCxnSpPr/>
          <p:nvPr/>
        </p:nvCxnSpPr>
        <p:spPr>
          <a:xfrm rot="10800000">
            <a:off x="3103562" y="3546628"/>
            <a:ext cx="0" cy="145500"/>
          </a:xfrm>
          <a:prstGeom prst="straightConnector1">
            <a:avLst/>
          </a:prstGeom>
          <a:noFill/>
          <a:ln w="9525" cap="flat" cmpd="sng">
            <a:solidFill>
              <a:schemeClr val="dk1"/>
            </a:solidFill>
            <a:prstDash val="solid"/>
            <a:miter lim="800000"/>
            <a:headEnd type="none" w="med" len="med"/>
            <a:tailEnd type="triangle" w="med" len="med"/>
          </a:ln>
        </p:spPr>
      </p:cxnSp>
      <p:cxnSp>
        <p:nvCxnSpPr>
          <p:cNvPr id="643" name="Google Shape;643;p71"/>
          <p:cNvCxnSpPr/>
          <p:nvPr/>
        </p:nvCxnSpPr>
        <p:spPr>
          <a:xfrm rot="10800000">
            <a:off x="3592512" y="4163699"/>
            <a:ext cx="0" cy="255900"/>
          </a:xfrm>
          <a:prstGeom prst="straightConnector1">
            <a:avLst/>
          </a:prstGeom>
          <a:noFill/>
          <a:ln w="9525" cap="flat" cmpd="sng">
            <a:solidFill>
              <a:schemeClr val="dk1"/>
            </a:solidFill>
            <a:prstDash val="solid"/>
            <a:miter lim="800000"/>
            <a:headEnd type="none" w="med" len="med"/>
            <a:tailEnd type="triangle" w="med" len="med"/>
          </a:ln>
        </p:spPr>
      </p:cxnSp>
      <p:cxnSp>
        <p:nvCxnSpPr>
          <p:cNvPr id="644" name="Google Shape;644;p71"/>
          <p:cNvCxnSpPr/>
          <p:nvPr/>
        </p:nvCxnSpPr>
        <p:spPr>
          <a:xfrm rot="10800000">
            <a:off x="3030537" y="4170703"/>
            <a:ext cx="0" cy="235800"/>
          </a:xfrm>
          <a:prstGeom prst="straightConnector1">
            <a:avLst/>
          </a:prstGeom>
          <a:noFill/>
          <a:ln w="9525" cap="flat" cmpd="sng">
            <a:solidFill>
              <a:schemeClr val="dk1"/>
            </a:solidFill>
            <a:prstDash val="solid"/>
            <a:miter lim="800000"/>
            <a:headEnd type="none" w="med" len="med"/>
            <a:tailEnd type="triangle" w="med" len="med"/>
          </a:ln>
        </p:spPr>
      </p:cxnSp>
      <p:sp>
        <p:nvSpPr>
          <p:cNvPr id="645" name="Google Shape;645;p71"/>
          <p:cNvSpPr txBox="1"/>
          <p:nvPr/>
        </p:nvSpPr>
        <p:spPr>
          <a:xfrm>
            <a:off x="822325" y="2188369"/>
            <a:ext cx="5271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panose="020B0604020202020204"/>
              <a:buNone/>
            </a:pPr>
            <a:r>
              <a:rPr lang="en-GB" sz="1800" b="0" i="0" u="none">
                <a:solidFill>
                  <a:schemeClr val="dk1"/>
                </a:solidFill>
                <a:latin typeface="Arial" panose="020B0604020202020204"/>
                <a:ea typeface="Arial" panose="020B0604020202020204"/>
                <a:cs typeface="Arial" panose="020B0604020202020204"/>
                <a:sym typeface="Arial" panose="020B0604020202020204"/>
              </a:rPr>
              <a:t>low</a:t>
            </a:r>
            <a:endParaRPr lang="en-GB"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646" name="Google Shape;646;p71"/>
          <p:cNvSpPr txBox="1"/>
          <p:nvPr/>
        </p:nvSpPr>
        <p:spPr>
          <a:xfrm>
            <a:off x="4627562" y="2175272"/>
            <a:ext cx="6159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panose="020B0604020202020204"/>
              <a:buNone/>
            </a:pPr>
            <a:r>
              <a:rPr lang="en-GB" sz="1800" b="0" i="0" u="none">
                <a:solidFill>
                  <a:schemeClr val="dk1"/>
                </a:solidFill>
                <a:latin typeface="Arial" panose="020B0604020202020204"/>
                <a:ea typeface="Arial" panose="020B0604020202020204"/>
                <a:cs typeface="Arial" panose="020B0604020202020204"/>
                <a:sym typeface="Arial" panose="020B0604020202020204"/>
              </a:rPr>
              <a:t>high</a:t>
            </a:r>
            <a:endParaRPr lang="en-GB"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647" name="Google Shape;647;p71"/>
          <p:cNvSpPr txBox="1"/>
          <p:nvPr/>
        </p:nvSpPr>
        <p:spPr>
          <a:xfrm>
            <a:off x="3043237" y="2870597"/>
            <a:ext cx="5271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panose="020B0604020202020204"/>
              <a:buNone/>
            </a:pPr>
            <a:r>
              <a:rPr lang="en-GB" sz="1800" b="0" i="0" u="none">
                <a:solidFill>
                  <a:schemeClr val="dk1"/>
                </a:solidFill>
                <a:latin typeface="Arial" panose="020B0604020202020204"/>
                <a:ea typeface="Arial" panose="020B0604020202020204"/>
                <a:cs typeface="Arial" panose="020B0604020202020204"/>
                <a:sym typeface="Arial" panose="020B0604020202020204"/>
              </a:rPr>
              <a:t>low</a:t>
            </a:r>
            <a:endParaRPr lang="en-GB"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648" name="Google Shape;648;p71"/>
          <p:cNvSpPr txBox="1"/>
          <p:nvPr/>
        </p:nvSpPr>
        <p:spPr>
          <a:xfrm>
            <a:off x="3700462" y="4193381"/>
            <a:ext cx="5271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panose="020B0604020202020204"/>
              <a:buNone/>
            </a:pPr>
            <a:r>
              <a:rPr lang="en-GB" sz="1800" b="0" i="0" u="none">
                <a:solidFill>
                  <a:schemeClr val="dk1"/>
                </a:solidFill>
                <a:latin typeface="Arial" panose="020B0604020202020204"/>
                <a:ea typeface="Arial" panose="020B0604020202020204"/>
                <a:cs typeface="Arial" panose="020B0604020202020204"/>
                <a:sym typeface="Arial" panose="020B0604020202020204"/>
              </a:rPr>
              <a:t>low</a:t>
            </a:r>
            <a:endParaRPr lang="en-GB"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649" name="Google Shape;649;p71"/>
          <p:cNvSpPr txBox="1"/>
          <p:nvPr/>
        </p:nvSpPr>
        <p:spPr>
          <a:xfrm>
            <a:off x="2268537" y="4194572"/>
            <a:ext cx="6159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panose="020B0604020202020204"/>
              <a:buNone/>
            </a:pPr>
            <a:r>
              <a:rPr lang="en-GB" sz="1800" b="0" i="0" u="none">
                <a:solidFill>
                  <a:schemeClr val="dk1"/>
                </a:solidFill>
                <a:latin typeface="Arial" panose="020B0604020202020204"/>
                <a:ea typeface="Arial" panose="020B0604020202020204"/>
                <a:cs typeface="Arial" panose="020B0604020202020204"/>
                <a:sym typeface="Arial" panose="020B0604020202020204"/>
              </a:rPr>
              <a:t>high</a:t>
            </a:r>
            <a:endParaRPr lang="en-GB"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650" name="Google Shape;650;p71"/>
          <p:cNvSpPr txBox="1"/>
          <p:nvPr/>
        </p:nvSpPr>
        <p:spPr>
          <a:xfrm>
            <a:off x="4641850" y="2864644"/>
            <a:ext cx="6159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panose="020B0604020202020204"/>
              <a:buNone/>
            </a:pPr>
            <a:r>
              <a:rPr lang="en-GB" sz="1800" b="0" i="0" u="none">
                <a:solidFill>
                  <a:schemeClr val="dk1"/>
                </a:solidFill>
                <a:latin typeface="Arial" panose="020B0604020202020204"/>
                <a:ea typeface="Arial" panose="020B0604020202020204"/>
                <a:cs typeface="Arial" panose="020B0604020202020204"/>
                <a:sym typeface="Arial" panose="020B0604020202020204"/>
              </a:rPr>
              <a:t>high</a:t>
            </a:r>
            <a:endParaRPr lang="en-GB" sz="1800" b="0" i="0" u="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654" name="Shape 654"/>
        <p:cNvGrpSpPr/>
        <p:nvPr/>
      </p:nvGrpSpPr>
      <p:grpSpPr>
        <a:xfrm>
          <a:off x="0" y="0"/>
          <a:ext cx="0" cy="0"/>
          <a:chOff x="0" y="0"/>
          <a:chExt cx="0" cy="0"/>
        </a:xfrm>
      </p:grpSpPr>
      <p:sp>
        <p:nvSpPr>
          <p:cNvPr id="655" name="Google Shape;655;p72"/>
          <p:cNvSpPr txBox="1"/>
          <p:nvPr/>
        </p:nvSpPr>
        <p:spPr>
          <a:xfrm>
            <a:off x="6553200" y="4798219"/>
            <a:ext cx="2133600" cy="243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GB" sz="1400" b="0" i="0" u="none">
                <a:solidFill>
                  <a:schemeClr val="dk1"/>
                </a:solidFill>
                <a:latin typeface="Arial" panose="020B0604020202020204"/>
                <a:ea typeface="Arial" panose="020B0604020202020204"/>
                <a:cs typeface="Arial" panose="020B0604020202020204"/>
                <a:sym typeface="Arial" panose="020B0604020202020204"/>
              </a:rPr>
            </a:fld>
            <a:endParaRPr lang="en-GB" sz="14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656" name="Google Shape;656;p72"/>
          <p:cNvSpPr txBox="1"/>
          <p:nvPr>
            <p:ph type="title"/>
          </p:nvPr>
        </p:nvSpPr>
        <p:spPr>
          <a:xfrm>
            <a:off x="628650" y="205383"/>
            <a:ext cx="7886700" cy="745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Arial" panose="020B0604020202020204"/>
              <a:buNone/>
            </a:pPr>
            <a:r>
              <a:rPr lang="en-GB" sz="4000" b="0" i="0" u="none">
                <a:solidFill>
                  <a:schemeClr val="dk2"/>
                </a:solidFill>
                <a:latin typeface="Arial" panose="020B0604020202020204"/>
                <a:ea typeface="Arial" panose="020B0604020202020204"/>
                <a:cs typeface="Arial" panose="020B0604020202020204"/>
                <a:sym typeface="Arial" panose="020B0604020202020204"/>
              </a:rPr>
              <a:t>Analysis of BINARY-SEARCH</a:t>
            </a:r>
            <a:endParaRPr lang="en-GB" sz="4000" b="0" i="0" u="none">
              <a:solidFill>
                <a:schemeClr val="dk2"/>
              </a:solidFill>
              <a:latin typeface="Arial" panose="020B0604020202020204"/>
              <a:ea typeface="Arial" panose="020B0604020202020204"/>
              <a:cs typeface="Arial" panose="020B0604020202020204"/>
              <a:sym typeface="Arial" panose="020B0604020202020204"/>
            </a:endParaRPr>
          </a:p>
        </p:txBody>
      </p:sp>
      <p:sp>
        <p:nvSpPr>
          <p:cNvPr id="657" name="Google Shape;657;p72"/>
          <p:cNvSpPr txBox="1"/>
          <p:nvPr>
            <p:ph type="body" idx="1"/>
          </p:nvPr>
        </p:nvSpPr>
        <p:spPr>
          <a:xfrm>
            <a:off x="141287" y="910828"/>
            <a:ext cx="8229600" cy="4048200"/>
          </a:xfrm>
          <a:prstGeom prst="rect">
            <a:avLst/>
          </a:prstGeom>
          <a:noFill/>
          <a:ln>
            <a:noFill/>
          </a:ln>
        </p:spPr>
        <p:txBody>
          <a:bodyPr spcFirstLastPara="1" wrap="square" lIns="91425" tIns="45700" rIns="91425" bIns="45700" anchor="t" anchorCtr="0">
            <a:noAutofit/>
          </a:bodyPr>
          <a:lstStyle/>
          <a:p>
            <a:pPr marL="533400" lvl="0" indent="-533400" algn="l" rtl="0">
              <a:lnSpc>
                <a:spcPct val="80000"/>
              </a:lnSpc>
              <a:spcBef>
                <a:spcPts val="0"/>
              </a:spcBef>
              <a:spcAft>
                <a:spcPts val="0"/>
              </a:spcAft>
              <a:buClr>
                <a:schemeClr val="accent2"/>
              </a:buClr>
              <a:buSzPts val="1600"/>
              <a:buFont typeface="Arial" panose="020B0604020202020204"/>
              <a:buNone/>
            </a:pPr>
            <a:r>
              <a:rPr lang="en-GB" sz="1600" b="0" i="0" u="none">
                <a:solidFill>
                  <a:schemeClr val="accent2"/>
                </a:solidFill>
                <a:latin typeface="Arial" panose="020B0604020202020204"/>
                <a:ea typeface="Arial" panose="020B0604020202020204"/>
                <a:cs typeface="Arial" panose="020B0604020202020204"/>
                <a:sym typeface="Arial" panose="020B0604020202020204"/>
              </a:rPr>
              <a:t>	</a:t>
            </a:r>
            <a:endParaRPr lang="en-GB" sz="1600" b="0" i="0" u="none">
              <a:solidFill>
                <a:schemeClr val="accent2"/>
              </a:solidFill>
              <a:latin typeface="Arial" panose="020B0604020202020204"/>
              <a:ea typeface="Arial" panose="020B0604020202020204"/>
              <a:cs typeface="Arial" panose="020B0604020202020204"/>
              <a:sym typeface="Arial" panose="020B0604020202020204"/>
            </a:endParaRPr>
          </a:p>
          <a:p>
            <a:pPr marL="533400" lvl="0" indent="-533400" algn="l" rtl="0">
              <a:lnSpc>
                <a:spcPct val="80000"/>
              </a:lnSpc>
              <a:spcBef>
                <a:spcPts val="480"/>
              </a:spcBef>
              <a:spcAft>
                <a:spcPts val="0"/>
              </a:spcAft>
              <a:buClr>
                <a:srgbClr val="DD0111"/>
              </a:buClr>
              <a:buSzPts val="2400"/>
              <a:buFont typeface="Corsiva" panose="03010101010201010101"/>
              <a:buNone/>
            </a:pPr>
            <a:r>
              <a:rPr lang="en-GB" sz="2400" b="0" i="0" u="none">
                <a:solidFill>
                  <a:srgbClr val="DD0111"/>
                </a:solidFill>
                <a:latin typeface="Corsiva" panose="03010101010201010101"/>
                <a:ea typeface="Corsiva" panose="03010101010201010101"/>
                <a:cs typeface="Corsiva" panose="03010101010201010101"/>
                <a:sym typeface="Corsiva" panose="03010101010201010101"/>
              </a:rPr>
              <a:t>Alg.:</a:t>
            </a:r>
            <a:r>
              <a:rPr lang="en-GB" sz="2400" b="0" i="0" u="none">
                <a:solidFill>
                  <a:schemeClr val="accent2"/>
                </a:solidFill>
                <a:latin typeface="Arial" panose="020B0604020202020204"/>
                <a:ea typeface="Arial" panose="020B0604020202020204"/>
                <a:cs typeface="Arial" panose="020B0604020202020204"/>
                <a:sym typeface="Arial" panose="020B0604020202020204"/>
              </a:rPr>
              <a:t> </a:t>
            </a:r>
            <a:r>
              <a:rPr lang="en-GB" sz="2400" b="0" i="0" u="none">
                <a:solidFill>
                  <a:schemeClr val="dk1"/>
                </a:solidFill>
                <a:latin typeface="Arial" panose="020B0604020202020204"/>
                <a:ea typeface="Arial" panose="020B0604020202020204"/>
                <a:cs typeface="Arial" panose="020B0604020202020204"/>
                <a:sym typeface="Arial" panose="020B0604020202020204"/>
              </a:rPr>
              <a:t>BINARY-SEARCH (A, lo, hi, x)</a:t>
            </a:r>
            <a:endParaRPr lang="en-GB" sz="2400" b="0" i="0" u="none">
              <a:solidFill>
                <a:schemeClr val="dk1"/>
              </a:solidFill>
              <a:latin typeface="Arial" panose="020B0604020202020204"/>
              <a:ea typeface="Arial" panose="020B0604020202020204"/>
              <a:cs typeface="Arial" panose="020B0604020202020204"/>
              <a:sym typeface="Arial" panose="020B0604020202020204"/>
            </a:endParaRPr>
          </a:p>
          <a:p>
            <a:pPr marL="533400" lvl="0" indent="-533400" algn="l" rtl="0">
              <a:lnSpc>
                <a:spcPct val="80000"/>
              </a:lnSpc>
              <a:spcBef>
                <a:spcPts val="480"/>
              </a:spcBef>
              <a:spcAft>
                <a:spcPts val="0"/>
              </a:spcAft>
              <a:buClr>
                <a:schemeClr val="dk1"/>
              </a:buClr>
              <a:buSzPts val="1600"/>
              <a:buFont typeface="Arial" panose="020B0604020202020204"/>
              <a:buNone/>
            </a:pPr>
            <a:r>
              <a:rPr lang="en-GB" sz="1600" b="0" i="0" u="none">
                <a:solidFill>
                  <a:schemeClr val="dk1"/>
                </a:solidFill>
                <a:latin typeface="Arial" panose="020B0604020202020204"/>
                <a:ea typeface="Arial" panose="020B0604020202020204"/>
                <a:cs typeface="Arial" panose="020B0604020202020204"/>
                <a:sym typeface="Arial" panose="020B0604020202020204"/>
              </a:rPr>
              <a:t>	</a:t>
            </a:r>
            <a:r>
              <a:rPr lang="en-GB" sz="2400" b="1" i="0" u="none">
                <a:solidFill>
                  <a:schemeClr val="dk1"/>
                </a:solidFill>
                <a:latin typeface="Arial" panose="020B0604020202020204"/>
                <a:ea typeface="Arial" panose="020B0604020202020204"/>
                <a:cs typeface="Arial" panose="020B0604020202020204"/>
                <a:sym typeface="Arial" panose="020B0604020202020204"/>
              </a:rPr>
              <a:t>if</a:t>
            </a:r>
            <a:r>
              <a:rPr lang="en-GB" sz="2400" b="0" i="0" u="none">
                <a:solidFill>
                  <a:schemeClr val="dk1"/>
                </a:solidFill>
                <a:latin typeface="Arial" panose="020B0604020202020204"/>
                <a:ea typeface="Arial" panose="020B0604020202020204"/>
                <a:cs typeface="Arial" panose="020B0604020202020204"/>
                <a:sym typeface="Arial" panose="020B0604020202020204"/>
              </a:rPr>
              <a:t> (</a:t>
            </a:r>
            <a:r>
              <a:rPr lang="en-GB"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lo &gt; hi</a:t>
            </a:r>
            <a:r>
              <a:rPr lang="en-GB" sz="2400" b="0" i="0" u="none">
                <a:solidFill>
                  <a:schemeClr val="dk1"/>
                </a:solidFill>
                <a:latin typeface="Arial" panose="020B0604020202020204"/>
                <a:ea typeface="Arial" panose="020B0604020202020204"/>
                <a:cs typeface="Arial" panose="020B0604020202020204"/>
                <a:sym typeface="Arial" panose="020B0604020202020204"/>
              </a:rPr>
              <a:t>)</a:t>
            </a:r>
            <a:endParaRPr lang="en-GB" sz="2400" b="0" i="0" u="none">
              <a:solidFill>
                <a:schemeClr val="dk1"/>
              </a:solidFill>
              <a:latin typeface="Arial" panose="020B0604020202020204"/>
              <a:ea typeface="Arial" panose="020B0604020202020204"/>
              <a:cs typeface="Arial" panose="020B0604020202020204"/>
              <a:sym typeface="Arial" panose="020B0604020202020204"/>
            </a:endParaRPr>
          </a:p>
          <a:p>
            <a:pPr marL="533400" lvl="0" indent="-533400" algn="l" rtl="0">
              <a:lnSpc>
                <a:spcPct val="80000"/>
              </a:lnSpc>
              <a:spcBef>
                <a:spcPts val="480"/>
              </a:spcBef>
              <a:spcAft>
                <a:spcPts val="0"/>
              </a:spcAft>
              <a:buClr>
                <a:schemeClr val="dk1"/>
              </a:buClr>
              <a:buSzPts val="2400"/>
              <a:buFont typeface="Arial" panose="020B0604020202020204"/>
              <a:buNone/>
            </a:pPr>
            <a:r>
              <a:rPr lang="en-GB" sz="2400" b="0" i="0" u="none">
                <a:solidFill>
                  <a:schemeClr val="dk1"/>
                </a:solidFill>
                <a:latin typeface="Arial" panose="020B0604020202020204"/>
                <a:ea typeface="Arial" panose="020B0604020202020204"/>
                <a:cs typeface="Arial" panose="020B0604020202020204"/>
                <a:sym typeface="Arial" panose="020B0604020202020204"/>
              </a:rPr>
              <a:t>		</a:t>
            </a:r>
            <a:r>
              <a:rPr lang="en-GB" sz="2400" b="1" i="0" u="none">
                <a:solidFill>
                  <a:schemeClr val="dk1"/>
                </a:solidFill>
                <a:latin typeface="Arial" panose="020B0604020202020204"/>
                <a:ea typeface="Arial" panose="020B0604020202020204"/>
                <a:cs typeface="Arial" panose="020B0604020202020204"/>
                <a:sym typeface="Arial" panose="020B0604020202020204"/>
              </a:rPr>
              <a:t>return</a:t>
            </a:r>
            <a:r>
              <a:rPr lang="en-GB" sz="2400" b="0" i="0" u="none">
                <a:solidFill>
                  <a:schemeClr val="dk1"/>
                </a:solidFill>
                <a:latin typeface="Arial" panose="020B0604020202020204"/>
                <a:ea typeface="Arial" panose="020B0604020202020204"/>
                <a:cs typeface="Arial" panose="020B0604020202020204"/>
                <a:sym typeface="Arial" panose="020B0604020202020204"/>
              </a:rPr>
              <a:t> </a:t>
            </a:r>
            <a:r>
              <a:rPr lang="en-GB" sz="2400" b="1" i="0" u="none">
                <a:solidFill>
                  <a:schemeClr val="dk1"/>
                </a:solidFill>
                <a:latin typeface="Arial" panose="020B0604020202020204"/>
                <a:ea typeface="Arial" panose="020B0604020202020204"/>
                <a:cs typeface="Arial" panose="020B0604020202020204"/>
                <a:sym typeface="Arial" panose="020B0604020202020204"/>
              </a:rPr>
              <a:t>FALSE</a:t>
            </a:r>
            <a:endParaRPr lang="en-GB" sz="2400" b="1" i="0" u="none">
              <a:solidFill>
                <a:schemeClr val="dk1"/>
              </a:solidFill>
              <a:latin typeface="Arial" panose="020B0604020202020204"/>
              <a:ea typeface="Arial" panose="020B0604020202020204"/>
              <a:cs typeface="Arial" panose="020B0604020202020204"/>
              <a:sym typeface="Arial" panose="020B0604020202020204"/>
            </a:endParaRPr>
          </a:p>
          <a:p>
            <a:pPr marL="533400" lvl="0" indent="-533400" algn="l" rtl="0">
              <a:lnSpc>
                <a:spcPct val="80000"/>
              </a:lnSpc>
              <a:spcBef>
                <a:spcPts val="480"/>
              </a:spcBef>
              <a:spcAft>
                <a:spcPts val="0"/>
              </a:spcAft>
              <a:buClr>
                <a:schemeClr val="dk1"/>
              </a:buClr>
              <a:buSzPts val="2400"/>
              <a:buFont typeface="Arial" panose="020B0604020202020204"/>
              <a:buNone/>
            </a:pPr>
            <a:r>
              <a:rPr lang="en-GB" sz="2400" b="0" i="0" u="none">
                <a:solidFill>
                  <a:schemeClr val="dk1"/>
                </a:solidFill>
                <a:latin typeface="Arial" panose="020B0604020202020204"/>
                <a:ea typeface="Arial" panose="020B0604020202020204"/>
                <a:cs typeface="Arial" panose="020B0604020202020204"/>
                <a:sym typeface="Arial" panose="020B0604020202020204"/>
              </a:rPr>
              <a:t>	</a:t>
            </a:r>
            <a:r>
              <a:rPr lang="en-GB"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mid</a:t>
            </a:r>
            <a:r>
              <a:rPr lang="en-GB" sz="2400" b="0" i="0" u="none">
                <a:solidFill>
                  <a:schemeClr val="dk1"/>
                </a:solidFill>
                <a:latin typeface="Arial" panose="020B0604020202020204"/>
                <a:ea typeface="Arial" panose="020B0604020202020204"/>
                <a:cs typeface="Arial" panose="020B0604020202020204"/>
                <a:sym typeface="Arial" panose="020B0604020202020204"/>
              </a:rPr>
              <a:t> ← </a:t>
            </a:r>
            <a:r>
              <a:rPr lang="en-GB"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⎣(lo+hi)/2⎦</a:t>
            </a:r>
            <a:endParaRPr lang="en-GB"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533400" lvl="0" indent="-533400" algn="l" rtl="0">
              <a:lnSpc>
                <a:spcPct val="80000"/>
              </a:lnSpc>
              <a:spcBef>
                <a:spcPts val="480"/>
              </a:spcBef>
              <a:spcAft>
                <a:spcPts val="0"/>
              </a:spcAft>
              <a:buClr>
                <a:schemeClr val="dk1"/>
              </a:buClr>
              <a:buSzPts val="2400"/>
              <a:buFont typeface="Arial" panose="020B0604020202020204"/>
              <a:buNone/>
            </a:pPr>
            <a:r>
              <a:rPr lang="en-GB" sz="2400" b="0" i="0" u="none">
                <a:solidFill>
                  <a:schemeClr val="dk1"/>
                </a:solidFill>
                <a:latin typeface="Arial" panose="020B0604020202020204"/>
                <a:ea typeface="Arial" panose="020B0604020202020204"/>
                <a:cs typeface="Arial" panose="020B0604020202020204"/>
                <a:sym typeface="Arial" panose="020B0604020202020204"/>
              </a:rPr>
              <a:t>	</a:t>
            </a:r>
            <a:r>
              <a:rPr lang="en-GB" sz="2400" b="1" i="0" u="none">
                <a:solidFill>
                  <a:schemeClr val="dk1"/>
                </a:solidFill>
                <a:latin typeface="Arial" panose="020B0604020202020204"/>
                <a:ea typeface="Arial" panose="020B0604020202020204"/>
                <a:cs typeface="Arial" panose="020B0604020202020204"/>
                <a:sym typeface="Arial" panose="020B0604020202020204"/>
              </a:rPr>
              <a:t>if</a:t>
            </a:r>
            <a:r>
              <a:rPr lang="en-GB" sz="2400" b="0" i="0" u="none">
                <a:solidFill>
                  <a:schemeClr val="dk1"/>
                </a:solidFill>
                <a:latin typeface="Arial" panose="020B0604020202020204"/>
                <a:ea typeface="Arial" panose="020B0604020202020204"/>
                <a:cs typeface="Arial" panose="020B0604020202020204"/>
                <a:sym typeface="Arial" panose="020B0604020202020204"/>
              </a:rPr>
              <a:t> </a:t>
            </a:r>
            <a:r>
              <a:rPr lang="en-GB"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x = A[mid]</a:t>
            </a:r>
            <a:endParaRPr lang="en-GB"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533400" lvl="0" indent="-533400" algn="l" rtl="0">
              <a:lnSpc>
                <a:spcPct val="80000"/>
              </a:lnSpc>
              <a:spcBef>
                <a:spcPts val="480"/>
              </a:spcBef>
              <a:spcAft>
                <a:spcPts val="0"/>
              </a:spcAft>
              <a:buClr>
                <a:schemeClr val="dk1"/>
              </a:buClr>
              <a:buSzPts val="2400"/>
              <a:buFont typeface="Arial" panose="020B0604020202020204"/>
              <a:buNone/>
            </a:pPr>
            <a:r>
              <a:rPr lang="en-GB" sz="2400" b="0" i="0" u="none">
                <a:solidFill>
                  <a:schemeClr val="dk1"/>
                </a:solidFill>
                <a:latin typeface="Arial" panose="020B0604020202020204"/>
                <a:ea typeface="Arial" panose="020B0604020202020204"/>
                <a:cs typeface="Arial" panose="020B0604020202020204"/>
                <a:sym typeface="Arial" panose="020B0604020202020204"/>
              </a:rPr>
              <a:t>		</a:t>
            </a:r>
            <a:r>
              <a:rPr lang="en-GB"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return </a:t>
            </a:r>
            <a:r>
              <a:rPr lang="en-GB" sz="2400" b="1" i="0" u="none">
                <a:solidFill>
                  <a:schemeClr val="dk1"/>
                </a:solidFill>
                <a:latin typeface="Arial" panose="020B0604020202020204"/>
                <a:ea typeface="Arial" panose="020B0604020202020204"/>
                <a:cs typeface="Arial" panose="020B0604020202020204"/>
                <a:sym typeface="Arial" panose="020B0604020202020204"/>
              </a:rPr>
              <a:t>TRUE</a:t>
            </a:r>
            <a:endParaRPr lang="en-GB" sz="2400" b="1" i="0" u="none">
              <a:solidFill>
                <a:schemeClr val="dk1"/>
              </a:solidFill>
              <a:latin typeface="Arial" panose="020B0604020202020204"/>
              <a:ea typeface="Arial" panose="020B0604020202020204"/>
              <a:cs typeface="Arial" panose="020B0604020202020204"/>
              <a:sym typeface="Arial" panose="020B0604020202020204"/>
            </a:endParaRPr>
          </a:p>
          <a:p>
            <a:pPr marL="533400" lvl="0" indent="-533400" algn="l" rtl="0">
              <a:lnSpc>
                <a:spcPct val="80000"/>
              </a:lnSpc>
              <a:spcBef>
                <a:spcPts val="480"/>
              </a:spcBef>
              <a:spcAft>
                <a:spcPts val="0"/>
              </a:spcAft>
              <a:buClr>
                <a:schemeClr val="dk1"/>
              </a:buClr>
              <a:buSzPts val="2400"/>
              <a:buFont typeface="Arial" panose="020B0604020202020204"/>
              <a:buNone/>
            </a:pPr>
            <a:r>
              <a:rPr lang="en-GB" sz="2400" b="0" i="0" u="none">
                <a:solidFill>
                  <a:schemeClr val="dk1"/>
                </a:solidFill>
                <a:latin typeface="Arial" panose="020B0604020202020204"/>
                <a:ea typeface="Arial" panose="020B0604020202020204"/>
                <a:cs typeface="Arial" panose="020B0604020202020204"/>
                <a:sym typeface="Arial" panose="020B0604020202020204"/>
              </a:rPr>
              <a:t>	</a:t>
            </a:r>
            <a:r>
              <a:rPr lang="en-GB" sz="2400" b="1" i="0" u="none">
                <a:solidFill>
                  <a:schemeClr val="dk1"/>
                </a:solidFill>
                <a:latin typeface="Arial" panose="020B0604020202020204"/>
                <a:ea typeface="Arial" panose="020B0604020202020204"/>
                <a:cs typeface="Arial" panose="020B0604020202020204"/>
                <a:sym typeface="Arial" panose="020B0604020202020204"/>
              </a:rPr>
              <a:t>if</a:t>
            </a:r>
            <a:r>
              <a:rPr lang="en-GB" sz="2400" b="0" i="0" u="none">
                <a:solidFill>
                  <a:schemeClr val="dk1"/>
                </a:solidFill>
                <a:latin typeface="Arial" panose="020B0604020202020204"/>
                <a:ea typeface="Arial" panose="020B0604020202020204"/>
                <a:cs typeface="Arial" panose="020B0604020202020204"/>
                <a:sym typeface="Arial" panose="020B0604020202020204"/>
              </a:rPr>
              <a:t> ( </a:t>
            </a:r>
            <a:r>
              <a:rPr lang="en-GB"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x &lt; A[mid]</a:t>
            </a:r>
            <a:r>
              <a:rPr lang="en-GB" sz="2400" b="0" i="0" u="none">
                <a:solidFill>
                  <a:schemeClr val="dk1"/>
                </a:solidFill>
                <a:latin typeface="Arial" panose="020B0604020202020204"/>
                <a:ea typeface="Arial" panose="020B0604020202020204"/>
                <a:cs typeface="Arial" panose="020B0604020202020204"/>
                <a:sym typeface="Arial" panose="020B0604020202020204"/>
              </a:rPr>
              <a:t> )</a:t>
            </a:r>
            <a:endParaRPr lang="en-GB" sz="2400" b="0" i="0" u="none">
              <a:solidFill>
                <a:schemeClr val="dk1"/>
              </a:solidFill>
              <a:latin typeface="Arial" panose="020B0604020202020204"/>
              <a:ea typeface="Arial" panose="020B0604020202020204"/>
              <a:cs typeface="Arial" panose="020B0604020202020204"/>
              <a:sym typeface="Arial" panose="020B0604020202020204"/>
            </a:endParaRPr>
          </a:p>
          <a:p>
            <a:pPr marL="533400" lvl="0" indent="-533400" algn="l" rtl="0">
              <a:lnSpc>
                <a:spcPct val="80000"/>
              </a:lnSpc>
              <a:spcBef>
                <a:spcPts val="480"/>
              </a:spcBef>
              <a:spcAft>
                <a:spcPts val="0"/>
              </a:spcAft>
              <a:buClr>
                <a:schemeClr val="dk1"/>
              </a:buClr>
              <a:buSzPts val="2400"/>
              <a:buFont typeface="Arial" panose="020B0604020202020204"/>
              <a:buNone/>
            </a:pPr>
            <a:r>
              <a:rPr lang="en-GB" sz="2400" b="0" i="0" u="none">
                <a:solidFill>
                  <a:schemeClr val="dk1"/>
                </a:solidFill>
                <a:latin typeface="Arial" panose="020B0604020202020204"/>
                <a:ea typeface="Arial" panose="020B0604020202020204"/>
                <a:cs typeface="Arial" panose="020B0604020202020204"/>
                <a:sym typeface="Arial" panose="020B0604020202020204"/>
              </a:rPr>
              <a:t>		BINARY-SEARCH (</a:t>
            </a:r>
            <a:r>
              <a:rPr lang="en-GB"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A, lo, mid-1, x</a:t>
            </a:r>
            <a:r>
              <a:rPr lang="en-GB" sz="2400" b="0" i="0" u="none">
                <a:solidFill>
                  <a:schemeClr val="dk1"/>
                </a:solidFill>
                <a:latin typeface="Arial" panose="020B0604020202020204"/>
                <a:ea typeface="Arial" panose="020B0604020202020204"/>
                <a:cs typeface="Arial" panose="020B0604020202020204"/>
                <a:sym typeface="Arial" panose="020B0604020202020204"/>
              </a:rPr>
              <a:t>)</a:t>
            </a:r>
            <a:endParaRPr lang="en-GB" sz="2400" b="0" i="0" u="none">
              <a:solidFill>
                <a:schemeClr val="dk1"/>
              </a:solidFill>
              <a:latin typeface="Arial" panose="020B0604020202020204"/>
              <a:ea typeface="Arial" panose="020B0604020202020204"/>
              <a:cs typeface="Arial" panose="020B0604020202020204"/>
              <a:sym typeface="Arial" panose="020B0604020202020204"/>
            </a:endParaRPr>
          </a:p>
          <a:p>
            <a:pPr marL="533400" lvl="0" indent="-533400" algn="l" rtl="0">
              <a:lnSpc>
                <a:spcPct val="80000"/>
              </a:lnSpc>
              <a:spcBef>
                <a:spcPts val="480"/>
              </a:spcBef>
              <a:spcAft>
                <a:spcPts val="0"/>
              </a:spcAft>
              <a:buClr>
                <a:schemeClr val="dk1"/>
              </a:buClr>
              <a:buSzPts val="2400"/>
              <a:buFont typeface="Arial" panose="020B0604020202020204"/>
              <a:buNone/>
            </a:pPr>
            <a:r>
              <a:rPr lang="en-GB" sz="2400" b="0" i="0" u="none">
                <a:solidFill>
                  <a:schemeClr val="dk1"/>
                </a:solidFill>
                <a:latin typeface="Arial" panose="020B0604020202020204"/>
                <a:ea typeface="Arial" panose="020B0604020202020204"/>
                <a:cs typeface="Arial" panose="020B0604020202020204"/>
                <a:sym typeface="Arial" panose="020B0604020202020204"/>
              </a:rPr>
              <a:t>	</a:t>
            </a:r>
            <a:r>
              <a:rPr lang="en-GB" sz="2400" b="1" i="0" u="none">
                <a:solidFill>
                  <a:schemeClr val="dk1"/>
                </a:solidFill>
                <a:latin typeface="Arial" panose="020B0604020202020204"/>
                <a:ea typeface="Arial" panose="020B0604020202020204"/>
                <a:cs typeface="Arial" panose="020B0604020202020204"/>
                <a:sym typeface="Arial" panose="020B0604020202020204"/>
              </a:rPr>
              <a:t>if</a:t>
            </a:r>
            <a:r>
              <a:rPr lang="en-GB" sz="2400" b="0" i="0" u="none">
                <a:solidFill>
                  <a:schemeClr val="dk1"/>
                </a:solidFill>
                <a:latin typeface="Arial" panose="020B0604020202020204"/>
                <a:ea typeface="Arial" panose="020B0604020202020204"/>
                <a:cs typeface="Arial" panose="020B0604020202020204"/>
                <a:sym typeface="Arial" panose="020B0604020202020204"/>
              </a:rPr>
              <a:t> ( </a:t>
            </a:r>
            <a:r>
              <a:rPr lang="en-GB"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x &gt; A[mid]</a:t>
            </a:r>
            <a:r>
              <a:rPr lang="en-GB" sz="2400" b="0" i="0" u="none">
                <a:solidFill>
                  <a:schemeClr val="dk1"/>
                </a:solidFill>
                <a:latin typeface="Arial" panose="020B0604020202020204"/>
                <a:ea typeface="Arial" panose="020B0604020202020204"/>
                <a:cs typeface="Arial" panose="020B0604020202020204"/>
                <a:sym typeface="Arial" panose="020B0604020202020204"/>
              </a:rPr>
              <a:t> )</a:t>
            </a:r>
            <a:endParaRPr lang="en-GB" sz="2400" b="0" i="0" u="none">
              <a:solidFill>
                <a:schemeClr val="dk1"/>
              </a:solidFill>
              <a:latin typeface="Arial" panose="020B0604020202020204"/>
              <a:ea typeface="Arial" panose="020B0604020202020204"/>
              <a:cs typeface="Arial" panose="020B0604020202020204"/>
              <a:sym typeface="Arial" panose="020B0604020202020204"/>
            </a:endParaRPr>
          </a:p>
          <a:p>
            <a:pPr marL="533400" lvl="0" indent="-533400" algn="l" rtl="0">
              <a:lnSpc>
                <a:spcPct val="80000"/>
              </a:lnSpc>
              <a:spcBef>
                <a:spcPts val="480"/>
              </a:spcBef>
              <a:spcAft>
                <a:spcPts val="0"/>
              </a:spcAft>
              <a:buClr>
                <a:schemeClr val="dk1"/>
              </a:buClr>
              <a:buSzPts val="2400"/>
              <a:buFont typeface="Arial" panose="020B0604020202020204"/>
              <a:buNone/>
            </a:pPr>
            <a:r>
              <a:rPr lang="en-GB" sz="2400" b="0" i="0" u="none">
                <a:solidFill>
                  <a:schemeClr val="dk1"/>
                </a:solidFill>
                <a:latin typeface="Arial" panose="020B0604020202020204"/>
                <a:ea typeface="Arial" panose="020B0604020202020204"/>
                <a:cs typeface="Arial" panose="020B0604020202020204"/>
                <a:sym typeface="Arial" panose="020B0604020202020204"/>
              </a:rPr>
              <a:t> 		BINARY-SEARCH (</a:t>
            </a:r>
            <a:r>
              <a:rPr lang="en-GB"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A, mid+1, hi, x</a:t>
            </a:r>
            <a:r>
              <a:rPr lang="en-GB" sz="2400" b="0" i="0" u="none">
                <a:solidFill>
                  <a:schemeClr val="dk1"/>
                </a:solidFill>
                <a:latin typeface="Arial" panose="020B0604020202020204"/>
                <a:ea typeface="Arial" panose="020B0604020202020204"/>
                <a:cs typeface="Arial" panose="020B0604020202020204"/>
                <a:sym typeface="Arial" panose="020B0604020202020204"/>
              </a:rPr>
              <a:t>)</a:t>
            </a:r>
            <a:endParaRPr lang="en-GB" sz="2400" b="0" i="0" u="none">
              <a:solidFill>
                <a:schemeClr val="dk1"/>
              </a:solidFill>
              <a:latin typeface="Arial" panose="020B0604020202020204"/>
              <a:ea typeface="Arial" panose="020B0604020202020204"/>
              <a:cs typeface="Arial" panose="020B0604020202020204"/>
              <a:sym typeface="Arial" panose="020B0604020202020204"/>
            </a:endParaRPr>
          </a:p>
          <a:p>
            <a:pPr marL="533400" lvl="0" indent="-533400" algn="l" rtl="0">
              <a:lnSpc>
                <a:spcPct val="150000"/>
              </a:lnSpc>
              <a:spcBef>
                <a:spcPts val="640"/>
              </a:spcBef>
              <a:spcAft>
                <a:spcPts val="0"/>
              </a:spcAft>
              <a:buClr>
                <a:schemeClr val="accent2"/>
              </a:buClr>
              <a:buSzPts val="3200"/>
              <a:buFont typeface="Comic Sans MS" panose="030F0702030302020204"/>
              <a:buChar char="•"/>
            </a:pPr>
            <a:r>
              <a:rPr lang="en-GB" sz="32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T(n) = c +</a:t>
            </a:r>
            <a:endParaRPr sz="3200" b="0" i="0" u="none">
              <a:solidFill>
                <a:schemeClr val="accent2"/>
              </a:solidFill>
              <a:latin typeface="Arial" panose="020B0604020202020204"/>
              <a:ea typeface="Arial" panose="020B0604020202020204"/>
              <a:cs typeface="Arial" panose="020B0604020202020204"/>
              <a:sym typeface="Arial" panose="020B0604020202020204"/>
            </a:endParaRPr>
          </a:p>
          <a:p>
            <a:pPr marL="914400" lvl="1" indent="-457200" algn="l" rtl="0">
              <a:lnSpc>
                <a:spcPct val="150000"/>
              </a:lnSpc>
              <a:spcBef>
                <a:spcPts val="400"/>
              </a:spcBef>
              <a:spcAft>
                <a:spcPts val="0"/>
              </a:spcAft>
              <a:buClr>
                <a:schemeClr val="dk1"/>
              </a:buClr>
              <a:buSzPts val="2000"/>
              <a:buFont typeface="Comic Sans MS" panose="030F0702030302020204"/>
              <a:buChar char="–"/>
            </a:pPr>
            <a:r>
              <a:rPr lang="en-GB" sz="2000" b="0" i="0" u="none">
                <a:solidFill>
                  <a:schemeClr val="dk1"/>
                </a:solidFill>
                <a:latin typeface="Comic Sans MS" panose="030F0702030302020204"/>
                <a:ea typeface="Comic Sans MS" panose="030F0702030302020204"/>
                <a:cs typeface="Comic Sans MS" panose="030F0702030302020204"/>
                <a:sym typeface="Comic Sans MS" panose="030F0702030302020204"/>
              </a:rPr>
              <a:t>T(n)</a:t>
            </a:r>
            <a:r>
              <a:rPr lang="en-GB" sz="2000" b="0" i="0" u="none">
                <a:solidFill>
                  <a:schemeClr val="dk1"/>
                </a:solidFill>
                <a:latin typeface="Arial" panose="020B0604020202020204"/>
                <a:ea typeface="Arial" panose="020B0604020202020204"/>
                <a:cs typeface="Arial" panose="020B0604020202020204"/>
                <a:sym typeface="Arial" panose="020B0604020202020204"/>
              </a:rPr>
              <a:t> – running time for an array of size n</a:t>
            </a:r>
            <a:endParaRPr lang="en-GB" sz="2000" b="0" i="0" u="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658" name="Google Shape;658;p72"/>
          <p:cNvCxnSpPr/>
          <p:nvPr/>
        </p:nvCxnSpPr>
        <p:spPr>
          <a:xfrm rot="10800000">
            <a:off x="3987762" y="2043113"/>
            <a:ext cx="1795500" cy="0"/>
          </a:xfrm>
          <a:prstGeom prst="straightConnector1">
            <a:avLst/>
          </a:prstGeom>
          <a:noFill/>
          <a:ln w="9525" cap="flat" cmpd="sng">
            <a:solidFill>
              <a:schemeClr val="dk1"/>
            </a:solidFill>
            <a:prstDash val="solid"/>
            <a:miter lim="800000"/>
            <a:headEnd type="none" w="med" len="med"/>
            <a:tailEnd type="triangle" w="med" len="med"/>
          </a:ln>
        </p:spPr>
      </p:cxnSp>
      <p:sp>
        <p:nvSpPr>
          <p:cNvPr id="659" name="Google Shape;659;p72"/>
          <p:cNvSpPr txBox="1"/>
          <p:nvPr/>
        </p:nvSpPr>
        <p:spPr>
          <a:xfrm>
            <a:off x="5922962" y="1902619"/>
            <a:ext cx="18684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panose="020B0604020202020204"/>
              <a:buNone/>
            </a:pPr>
            <a:r>
              <a:rPr lang="en-GB" sz="1800" b="0" i="0" u="none">
                <a:solidFill>
                  <a:schemeClr val="dk1"/>
                </a:solidFill>
                <a:latin typeface="Arial" panose="020B0604020202020204"/>
                <a:ea typeface="Arial" panose="020B0604020202020204"/>
                <a:cs typeface="Arial" panose="020B0604020202020204"/>
                <a:sym typeface="Arial" panose="020B0604020202020204"/>
              </a:rPr>
              <a:t>constant time: c</a:t>
            </a:r>
            <a:r>
              <a:rPr lang="en-GB" sz="1800" b="0" i="0" u="none" baseline="-25000">
                <a:solidFill>
                  <a:schemeClr val="dk1"/>
                </a:solidFill>
                <a:latin typeface="Arial" panose="020B0604020202020204"/>
                <a:ea typeface="Arial" panose="020B0604020202020204"/>
                <a:cs typeface="Arial" panose="020B0604020202020204"/>
                <a:sym typeface="Arial" panose="020B0604020202020204"/>
              </a:rPr>
              <a:t>2</a:t>
            </a:r>
            <a:endParaRPr lang="en-GB" sz="1800" b="0" i="0" u="none" baseline="-25000">
              <a:solidFill>
                <a:schemeClr val="dk1"/>
              </a:solidFill>
              <a:latin typeface="Arial" panose="020B0604020202020204"/>
              <a:ea typeface="Arial" panose="020B0604020202020204"/>
              <a:cs typeface="Arial" panose="020B0604020202020204"/>
              <a:sym typeface="Arial" panose="020B0604020202020204"/>
            </a:endParaRPr>
          </a:p>
        </p:txBody>
      </p:sp>
      <p:sp>
        <p:nvSpPr>
          <p:cNvPr id="660" name="Google Shape;660;p72"/>
          <p:cNvSpPr txBox="1"/>
          <p:nvPr/>
        </p:nvSpPr>
        <p:spPr>
          <a:xfrm>
            <a:off x="6275387" y="3024188"/>
            <a:ext cx="27669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panose="020B0604020202020204"/>
              <a:buNone/>
            </a:pPr>
            <a:r>
              <a:rPr lang="en-GB" sz="1800" b="0" i="0" u="none">
                <a:solidFill>
                  <a:schemeClr val="dk1"/>
                </a:solidFill>
                <a:latin typeface="Arial" panose="020B0604020202020204"/>
                <a:ea typeface="Arial" panose="020B0604020202020204"/>
                <a:cs typeface="Arial" panose="020B0604020202020204"/>
                <a:sym typeface="Arial" panose="020B0604020202020204"/>
              </a:rPr>
              <a:t>same problem of size n/2</a:t>
            </a:r>
            <a:endParaRPr lang="en-GB"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661" name="Google Shape;661;p72"/>
          <p:cNvSpPr txBox="1"/>
          <p:nvPr/>
        </p:nvSpPr>
        <p:spPr>
          <a:xfrm>
            <a:off x="6275387" y="3577828"/>
            <a:ext cx="27861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panose="020B0604020202020204"/>
              <a:buNone/>
            </a:pPr>
            <a:r>
              <a:rPr lang="en-GB" sz="1800" b="0" i="0" u="none">
                <a:solidFill>
                  <a:schemeClr val="dk1"/>
                </a:solidFill>
                <a:latin typeface="Arial" panose="020B0604020202020204"/>
                <a:ea typeface="Arial" panose="020B0604020202020204"/>
                <a:cs typeface="Arial" panose="020B0604020202020204"/>
                <a:sym typeface="Arial" panose="020B0604020202020204"/>
              </a:rPr>
              <a:t>same problem of size n/2</a:t>
            </a:r>
            <a:endParaRPr lang="en-GB" sz="1800" b="0" i="0" u="none">
              <a:solidFill>
                <a:schemeClr val="dk1"/>
              </a:solidFill>
              <a:latin typeface="Arial" panose="020B0604020202020204"/>
              <a:ea typeface="Arial" panose="020B0604020202020204"/>
              <a:cs typeface="Arial" panose="020B0604020202020204"/>
              <a:sym typeface="Arial" panose="020B0604020202020204"/>
            </a:endParaRPr>
          </a:p>
        </p:txBody>
      </p:sp>
      <p:cxnSp>
        <p:nvCxnSpPr>
          <p:cNvPr id="662" name="Google Shape;662;p72"/>
          <p:cNvCxnSpPr/>
          <p:nvPr/>
        </p:nvCxnSpPr>
        <p:spPr>
          <a:xfrm rot="10800000">
            <a:off x="3982912" y="1615678"/>
            <a:ext cx="1794000" cy="0"/>
          </a:xfrm>
          <a:prstGeom prst="straightConnector1">
            <a:avLst/>
          </a:prstGeom>
          <a:noFill/>
          <a:ln w="9525" cap="flat" cmpd="sng">
            <a:solidFill>
              <a:schemeClr val="dk1"/>
            </a:solidFill>
            <a:prstDash val="solid"/>
            <a:miter lim="800000"/>
            <a:headEnd type="none" w="med" len="med"/>
            <a:tailEnd type="triangle" w="med" len="med"/>
          </a:ln>
        </p:spPr>
      </p:cxnSp>
      <p:sp>
        <p:nvSpPr>
          <p:cNvPr id="663" name="Google Shape;663;p72"/>
          <p:cNvSpPr txBox="1"/>
          <p:nvPr/>
        </p:nvSpPr>
        <p:spPr>
          <a:xfrm>
            <a:off x="5916612" y="1475184"/>
            <a:ext cx="18684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panose="020B0604020202020204"/>
              <a:buNone/>
            </a:pPr>
            <a:r>
              <a:rPr lang="en-GB" sz="1800" b="0" i="0" u="none">
                <a:solidFill>
                  <a:schemeClr val="dk1"/>
                </a:solidFill>
                <a:latin typeface="Arial" panose="020B0604020202020204"/>
                <a:ea typeface="Arial" panose="020B0604020202020204"/>
                <a:cs typeface="Arial" panose="020B0604020202020204"/>
                <a:sym typeface="Arial" panose="020B0604020202020204"/>
              </a:rPr>
              <a:t>constant time: c</a:t>
            </a:r>
            <a:r>
              <a:rPr lang="en-GB" sz="1800" b="0" i="0" u="none" baseline="-25000">
                <a:solidFill>
                  <a:schemeClr val="dk1"/>
                </a:solidFill>
                <a:latin typeface="Arial" panose="020B0604020202020204"/>
                <a:ea typeface="Arial" panose="020B0604020202020204"/>
                <a:cs typeface="Arial" panose="020B0604020202020204"/>
                <a:sym typeface="Arial" panose="020B0604020202020204"/>
              </a:rPr>
              <a:t>1</a:t>
            </a:r>
            <a:endParaRPr lang="en-GB" sz="1800" b="0" i="0" u="none" baseline="-25000">
              <a:solidFill>
                <a:schemeClr val="dk1"/>
              </a:solidFill>
              <a:latin typeface="Arial" panose="020B0604020202020204"/>
              <a:ea typeface="Arial" panose="020B0604020202020204"/>
              <a:cs typeface="Arial" panose="020B0604020202020204"/>
              <a:sym typeface="Arial" panose="020B0604020202020204"/>
            </a:endParaRPr>
          </a:p>
        </p:txBody>
      </p:sp>
      <p:cxnSp>
        <p:nvCxnSpPr>
          <p:cNvPr id="664" name="Google Shape;664;p72"/>
          <p:cNvCxnSpPr/>
          <p:nvPr/>
        </p:nvCxnSpPr>
        <p:spPr>
          <a:xfrm rot="10800000">
            <a:off x="4019512" y="2443163"/>
            <a:ext cx="1757400" cy="0"/>
          </a:xfrm>
          <a:prstGeom prst="straightConnector1">
            <a:avLst/>
          </a:prstGeom>
          <a:noFill/>
          <a:ln w="9525" cap="flat" cmpd="sng">
            <a:solidFill>
              <a:schemeClr val="dk1"/>
            </a:solidFill>
            <a:prstDash val="solid"/>
            <a:miter lim="800000"/>
            <a:headEnd type="none" w="med" len="med"/>
            <a:tailEnd type="triangle" w="med" len="med"/>
          </a:ln>
        </p:spPr>
      </p:cxnSp>
      <p:sp>
        <p:nvSpPr>
          <p:cNvPr id="665" name="Google Shape;665;p72"/>
          <p:cNvSpPr txBox="1"/>
          <p:nvPr/>
        </p:nvSpPr>
        <p:spPr>
          <a:xfrm>
            <a:off x="5916612" y="2302669"/>
            <a:ext cx="18684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panose="020B0604020202020204"/>
              <a:buNone/>
            </a:pPr>
            <a:r>
              <a:rPr lang="en-GB" sz="1800" b="0" i="0" u="none">
                <a:solidFill>
                  <a:schemeClr val="dk1"/>
                </a:solidFill>
                <a:latin typeface="Arial" panose="020B0604020202020204"/>
                <a:ea typeface="Arial" panose="020B0604020202020204"/>
                <a:cs typeface="Arial" panose="020B0604020202020204"/>
                <a:sym typeface="Arial" panose="020B0604020202020204"/>
              </a:rPr>
              <a:t>constant time: c</a:t>
            </a:r>
            <a:r>
              <a:rPr lang="en-GB" sz="1800" b="0" i="0" u="none" baseline="-25000">
                <a:solidFill>
                  <a:schemeClr val="dk1"/>
                </a:solidFill>
                <a:latin typeface="Arial" panose="020B0604020202020204"/>
                <a:ea typeface="Arial" panose="020B0604020202020204"/>
                <a:cs typeface="Arial" panose="020B0604020202020204"/>
                <a:sym typeface="Arial" panose="020B0604020202020204"/>
              </a:rPr>
              <a:t>3</a:t>
            </a:r>
            <a:endParaRPr lang="en-GB" sz="1800" b="0" i="0" u="none" baseline="-25000">
              <a:solidFill>
                <a:schemeClr val="dk1"/>
              </a:solidFill>
              <a:latin typeface="Arial" panose="020B0604020202020204"/>
              <a:ea typeface="Arial" panose="020B0604020202020204"/>
              <a:cs typeface="Arial" panose="020B0604020202020204"/>
              <a:sym typeface="Arial" panose="020B0604020202020204"/>
            </a:endParaRPr>
          </a:p>
        </p:txBody>
      </p:sp>
      <p:cxnSp>
        <p:nvCxnSpPr>
          <p:cNvPr id="666" name="Google Shape;666;p72"/>
          <p:cNvCxnSpPr/>
          <p:nvPr/>
        </p:nvCxnSpPr>
        <p:spPr>
          <a:xfrm rot="10800000">
            <a:off x="5881624" y="3180159"/>
            <a:ext cx="363600" cy="0"/>
          </a:xfrm>
          <a:prstGeom prst="straightConnector1">
            <a:avLst/>
          </a:prstGeom>
          <a:noFill/>
          <a:ln w="9525" cap="flat" cmpd="sng">
            <a:solidFill>
              <a:schemeClr val="dk1"/>
            </a:solidFill>
            <a:prstDash val="solid"/>
            <a:miter lim="800000"/>
            <a:headEnd type="none" w="med" len="med"/>
            <a:tailEnd type="triangle" w="med" len="med"/>
          </a:ln>
        </p:spPr>
      </p:cxnSp>
      <p:cxnSp>
        <p:nvCxnSpPr>
          <p:cNvPr id="667" name="Google Shape;667;p72"/>
          <p:cNvCxnSpPr/>
          <p:nvPr/>
        </p:nvCxnSpPr>
        <p:spPr>
          <a:xfrm rot="10800000">
            <a:off x="5932424" y="3730228"/>
            <a:ext cx="363600" cy="0"/>
          </a:xfrm>
          <a:prstGeom prst="straightConnector1">
            <a:avLst/>
          </a:prstGeom>
          <a:noFill/>
          <a:ln w="9525" cap="flat" cmpd="sng">
            <a:solidFill>
              <a:schemeClr val="dk1"/>
            </a:solidFill>
            <a:prstDash val="solid"/>
            <a:miter lim="800000"/>
            <a:headEnd type="none" w="med" len="med"/>
            <a:tailEnd type="triangle" w="med" len="med"/>
          </a:ln>
        </p:spPr>
      </p:cxnSp>
      <p:sp>
        <p:nvSpPr>
          <p:cNvPr id="668" name="Google Shape;668;p72"/>
          <p:cNvSpPr txBox="1"/>
          <p:nvPr/>
        </p:nvSpPr>
        <p:spPr>
          <a:xfrm>
            <a:off x="2633662" y="4029075"/>
            <a:ext cx="14271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3200"/>
              <a:buFont typeface="Comic Sans MS" panose="030F0702030302020204"/>
              <a:buNone/>
            </a:pPr>
            <a:r>
              <a:rPr lang="en-GB" sz="32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T(n/2)</a:t>
            </a:r>
            <a:endParaRPr lang="en-GB" sz="3200" b="0" i="0" u="none">
              <a:solidFill>
                <a:schemeClr val="accent2"/>
              </a:solidFill>
              <a:latin typeface="Comic Sans MS" panose="030F0702030302020204"/>
              <a:ea typeface="Comic Sans MS" panose="030F0702030302020204"/>
              <a:cs typeface="Comic Sans MS" panose="030F0702030302020204"/>
              <a:sym typeface="Comic Sans MS" panose="030F07020303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5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6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6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6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672" name="Shape 672"/>
        <p:cNvGrpSpPr/>
        <p:nvPr/>
      </p:nvGrpSpPr>
      <p:grpSpPr>
        <a:xfrm>
          <a:off x="0" y="0"/>
          <a:ext cx="0" cy="0"/>
          <a:chOff x="0" y="0"/>
          <a:chExt cx="0" cy="0"/>
        </a:xfrm>
      </p:grpSpPr>
      <p:sp>
        <p:nvSpPr>
          <p:cNvPr id="673" name="Google Shape;673;p73"/>
          <p:cNvSpPr txBox="1"/>
          <p:nvPr>
            <p:ph type="title"/>
          </p:nvPr>
        </p:nvSpPr>
        <p:spPr>
          <a:xfrm>
            <a:off x="341312" y="251222"/>
            <a:ext cx="8229600" cy="5133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Arial" panose="020B0604020202020204"/>
              <a:buNone/>
            </a:pPr>
            <a:r>
              <a:rPr lang="en-GB" sz="4000" b="1" i="0" u="none">
                <a:solidFill>
                  <a:schemeClr val="dk2"/>
                </a:solidFill>
                <a:latin typeface="Arial" panose="020B0604020202020204"/>
                <a:ea typeface="Arial" panose="020B0604020202020204"/>
                <a:cs typeface="Arial" panose="020B0604020202020204"/>
                <a:sym typeface="Arial" panose="020B0604020202020204"/>
              </a:rPr>
              <a:t>Complexity Analysis of Binary Search</a:t>
            </a:r>
            <a:br>
              <a:rPr lang="en-GB" sz="4000" b="1" i="0" u="none">
                <a:solidFill>
                  <a:schemeClr val="dk2"/>
                </a:solidFill>
                <a:latin typeface="Arial" panose="020B0604020202020204"/>
                <a:ea typeface="Arial" panose="020B0604020202020204"/>
                <a:cs typeface="Arial" panose="020B0604020202020204"/>
                <a:sym typeface="Arial" panose="020B0604020202020204"/>
              </a:rPr>
            </a:br>
            <a:endParaRPr lang="en-GB" sz="4000" b="1" i="0" u="none">
              <a:solidFill>
                <a:schemeClr val="dk2"/>
              </a:solidFill>
              <a:latin typeface="Arial" panose="020B0604020202020204"/>
              <a:ea typeface="Arial" panose="020B0604020202020204"/>
              <a:cs typeface="Arial" panose="020B0604020202020204"/>
              <a:sym typeface="Arial" panose="020B0604020202020204"/>
            </a:endParaRPr>
          </a:p>
        </p:txBody>
      </p:sp>
      <p:sp>
        <p:nvSpPr>
          <p:cNvPr id="674" name="Google Shape;674;p73"/>
          <p:cNvSpPr txBox="1"/>
          <p:nvPr>
            <p:ph type="body" idx="1"/>
          </p:nvPr>
        </p:nvSpPr>
        <p:spPr>
          <a:xfrm>
            <a:off x="628650" y="1026914"/>
            <a:ext cx="7886700" cy="24477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61738E"/>
              </a:buClr>
              <a:buSzPts val="2800"/>
              <a:buFont typeface="Arial" panose="020B0604020202020204"/>
              <a:buChar char="•"/>
            </a:pPr>
            <a:r>
              <a:rPr lang="en-GB" sz="2800" b="0" i="0" u="none" strike="noStrike" cap="none">
                <a:solidFill>
                  <a:srgbClr val="61738E"/>
                </a:solidFill>
                <a:latin typeface="Arial" panose="020B0604020202020204"/>
                <a:ea typeface="Arial" panose="020B0604020202020204"/>
                <a:cs typeface="Arial" panose="020B0604020202020204"/>
                <a:sym typeface="Arial" panose="020B0604020202020204"/>
              </a:rPr>
              <a:t>Since analysis starts with the </a:t>
            </a:r>
            <a:r>
              <a:rPr lang="en-GB" sz="2800" b="1" i="0" u="none" strike="noStrike" cap="none">
                <a:solidFill>
                  <a:srgbClr val="61738E"/>
                </a:solidFill>
                <a:latin typeface="Arial" panose="020B0604020202020204"/>
                <a:ea typeface="Arial" panose="020B0604020202020204"/>
                <a:cs typeface="Arial" panose="020B0604020202020204"/>
                <a:sym typeface="Arial" panose="020B0604020202020204"/>
              </a:rPr>
              <a:t>middle element</a:t>
            </a:r>
            <a:r>
              <a:rPr lang="en-GB" sz="2800" b="0" i="0" u="none" strike="noStrike" cap="none">
                <a:solidFill>
                  <a:srgbClr val="61738E"/>
                </a:solidFill>
                <a:latin typeface="Arial" panose="020B0604020202020204"/>
                <a:ea typeface="Arial" panose="020B0604020202020204"/>
                <a:cs typeface="Arial" panose="020B0604020202020204"/>
                <a:sym typeface="Arial" panose="020B0604020202020204"/>
              </a:rPr>
              <a:t>, in the best case, it’s possible that the middle element of the array itself is the </a:t>
            </a:r>
            <a:r>
              <a:rPr lang="en-GB" sz="2800" b="1" i="0" u="none" strike="noStrike" cap="none">
                <a:solidFill>
                  <a:srgbClr val="61738E"/>
                </a:solidFill>
                <a:latin typeface="Arial" panose="020B0604020202020204"/>
                <a:ea typeface="Arial" panose="020B0604020202020204"/>
                <a:cs typeface="Arial" panose="020B0604020202020204"/>
                <a:sym typeface="Arial" panose="020B0604020202020204"/>
              </a:rPr>
              <a:t>target element</a:t>
            </a:r>
            <a:r>
              <a:rPr lang="en-GB" sz="2800" b="0" i="0" u="none" strike="noStrike" cap="none">
                <a:solidFill>
                  <a:srgbClr val="61738E"/>
                </a:solidFill>
                <a:latin typeface="Arial" panose="020B0604020202020204"/>
                <a:ea typeface="Arial" panose="020B0604020202020204"/>
                <a:cs typeface="Arial" panose="020B0604020202020204"/>
                <a:sym typeface="Arial" panose="020B0604020202020204"/>
              </a:rPr>
              <a:t>.</a:t>
            </a:r>
            <a:endParaRPr lang="en-GB" sz="2800" b="0" i="0" u="none" strike="noStrike" cap="none">
              <a:solidFill>
                <a:srgbClr val="61738E"/>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00000"/>
              </a:lnSpc>
              <a:spcBef>
                <a:spcPts val="560"/>
              </a:spcBef>
              <a:spcAft>
                <a:spcPts val="0"/>
              </a:spcAft>
              <a:buClr>
                <a:srgbClr val="61738E"/>
              </a:buClr>
              <a:buSzPts val="2800"/>
              <a:buFont typeface="Arial" panose="020B0604020202020204"/>
              <a:buChar char="•"/>
            </a:pPr>
            <a:r>
              <a:rPr lang="en-GB" sz="2800" b="0" i="0" u="none" strike="noStrike" cap="none">
                <a:solidFill>
                  <a:srgbClr val="61738E"/>
                </a:solidFill>
                <a:latin typeface="Arial" panose="020B0604020202020204"/>
                <a:ea typeface="Arial" panose="020B0604020202020204"/>
                <a:cs typeface="Arial" panose="020B0604020202020204"/>
                <a:sym typeface="Arial" panose="020B0604020202020204"/>
              </a:rPr>
              <a:t>Otherwise, the length of the array is </a:t>
            </a:r>
            <a:r>
              <a:rPr lang="en-GB" sz="2800" b="1" i="0" u="none" strike="noStrike" cap="none">
                <a:solidFill>
                  <a:srgbClr val="61738E"/>
                </a:solidFill>
                <a:latin typeface="Arial" panose="020B0604020202020204"/>
                <a:ea typeface="Arial" panose="020B0604020202020204"/>
                <a:cs typeface="Arial" panose="020B0604020202020204"/>
                <a:sym typeface="Arial" panose="020B0604020202020204"/>
              </a:rPr>
              <a:t>halved</a:t>
            </a:r>
            <a:r>
              <a:rPr lang="en-GB" sz="2800" b="0" i="0" u="none" strike="noStrike" cap="none">
                <a:solidFill>
                  <a:srgbClr val="61738E"/>
                </a:solidFill>
                <a:latin typeface="Arial" panose="020B0604020202020204"/>
                <a:ea typeface="Arial" panose="020B0604020202020204"/>
                <a:cs typeface="Arial" panose="020B0604020202020204"/>
                <a:sym typeface="Arial" panose="020B0604020202020204"/>
              </a:rPr>
              <a:t>.</a:t>
            </a:r>
            <a:endParaRPr lang="en-GB" sz="2800" b="0" i="0" u="none" strike="noStrike" cap="none">
              <a:solidFill>
                <a:srgbClr val="61738E"/>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00000"/>
              </a:lnSpc>
              <a:spcBef>
                <a:spcPts val="560"/>
              </a:spcBef>
              <a:spcAft>
                <a:spcPts val="0"/>
              </a:spcAft>
              <a:buClr>
                <a:srgbClr val="61738E"/>
              </a:buClr>
              <a:buSzPts val="2800"/>
              <a:buFont typeface="Arial" panose="020B0604020202020204"/>
              <a:buChar char="•"/>
            </a:pPr>
            <a:r>
              <a:rPr lang="en-GB" sz="2800" b="0" i="0" u="none" strike="noStrike" cap="none">
                <a:solidFill>
                  <a:srgbClr val="61738E"/>
                </a:solidFill>
                <a:latin typeface="Arial" panose="020B0604020202020204"/>
                <a:ea typeface="Arial" panose="020B0604020202020204"/>
                <a:cs typeface="Arial" panose="020B0604020202020204"/>
                <a:sym typeface="Arial" panose="020B0604020202020204"/>
              </a:rPr>
              <a:t>In the following iterations, the size of the subarray is reduced using the result of the previous comparison.</a:t>
            </a:r>
            <a:endParaRPr lang="en-GB" sz="2800" b="0" i="0" u="none" strike="noStrike" cap="none">
              <a:solidFill>
                <a:srgbClr val="61738E"/>
              </a:solidFill>
              <a:latin typeface="Arial" panose="020B0604020202020204"/>
              <a:ea typeface="Arial" panose="020B0604020202020204"/>
              <a:cs typeface="Arial" panose="020B0604020202020204"/>
              <a:sym typeface="Arial" panose="020B0604020202020204"/>
            </a:endParaRPr>
          </a:p>
          <a:p>
            <a:pPr marL="742950" marR="0" lvl="1" indent="-285750" algn="l" rtl="0">
              <a:lnSpc>
                <a:spcPct val="100000"/>
              </a:lnSpc>
              <a:spcBef>
                <a:spcPts val="480"/>
              </a:spcBef>
              <a:spcAft>
                <a:spcPts val="0"/>
              </a:spcAft>
              <a:buClr>
                <a:srgbClr val="61738E"/>
              </a:buClr>
              <a:buSzPts val="2400"/>
              <a:buFont typeface="Arial" panose="020B0604020202020204"/>
              <a:buChar char="•"/>
            </a:pPr>
            <a:r>
              <a:rPr lang="en-GB" sz="2400" b="0" i="0" u="none" strike="noStrike" cap="none">
                <a:solidFill>
                  <a:srgbClr val="61738E"/>
                </a:solidFill>
                <a:latin typeface="Arial" panose="020B0604020202020204"/>
                <a:ea typeface="Arial" panose="020B0604020202020204"/>
                <a:cs typeface="Arial" panose="020B0604020202020204"/>
                <a:sym typeface="Arial" panose="020B0604020202020204"/>
              </a:rPr>
              <a:t>Initial length of array =</a:t>
            </a:r>
            <a:r>
              <a:rPr lang="en-GB" sz="2400" b="0" i="1" u="none" strike="noStrike" cap="none">
                <a:solidFill>
                  <a:srgbClr val="61738E"/>
                </a:solidFill>
                <a:latin typeface="Arial" panose="020B0604020202020204"/>
                <a:ea typeface="Arial" panose="020B0604020202020204"/>
                <a:cs typeface="Arial" panose="020B0604020202020204"/>
                <a:sym typeface="Arial" panose="020B0604020202020204"/>
              </a:rPr>
              <a:t>n</a:t>
            </a:r>
            <a:endParaRPr lang="en-GB" sz="2400" b="0" i="1" u="none" strike="noStrike" cap="none">
              <a:solidFill>
                <a:srgbClr val="61738E"/>
              </a:solidFill>
              <a:latin typeface="Arial" panose="020B0604020202020204"/>
              <a:ea typeface="Arial" panose="020B0604020202020204"/>
              <a:cs typeface="Arial" panose="020B0604020202020204"/>
              <a:sym typeface="Arial" panose="020B0604020202020204"/>
            </a:endParaRPr>
          </a:p>
          <a:p>
            <a:pPr marL="742950" marR="0" lvl="1" indent="-285750" algn="l" rtl="0">
              <a:lnSpc>
                <a:spcPct val="100000"/>
              </a:lnSpc>
              <a:spcBef>
                <a:spcPts val="480"/>
              </a:spcBef>
              <a:spcAft>
                <a:spcPts val="0"/>
              </a:spcAft>
              <a:buClr>
                <a:srgbClr val="61738E"/>
              </a:buClr>
              <a:buSzPts val="2400"/>
              <a:buFont typeface="Arial" panose="020B0604020202020204"/>
              <a:buChar char="•"/>
            </a:pPr>
            <a:r>
              <a:rPr lang="en-GB" sz="2400" b="0" i="0" u="none" strike="noStrike" cap="none">
                <a:solidFill>
                  <a:srgbClr val="61738E"/>
                </a:solidFill>
                <a:latin typeface="Arial" panose="020B0604020202020204"/>
                <a:ea typeface="Arial" panose="020B0604020202020204"/>
                <a:cs typeface="Arial" panose="020B0604020202020204"/>
                <a:sym typeface="Arial" panose="020B0604020202020204"/>
              </a:rPr>
              <a:t>Iteration 1 - Length of array =</a:t>
            </a:r>
            <a:r>
              <a:rPr lang="en-GB" sz="2400" b="0" i="1" u="none" strike="noStrike" cap="none">
                <a:solidFill>
                  <a:srgbClr val="61738E"/>
                </a:solidFill>
                <a:latin typeface="Arial" panose="020B0604020202020204"/>
                <a:ea typeface="Arial" panose="020B0604020202020204"/>
                <a:cs typeface="Arial" panose="020B0604020202020204"/>
                <a:sym typeface="Arial" panose="020B0604020202020204"/>
              </a:rPr>
              <a:t>n</a:t>
            </a:r>
            <a:r>
              <a:rPr lang="en-GB" sz="2400" b="0" i="0" u="none" strike="noStrike" cap="none">
                <a:solidFill>
                  <a:srgbClr val="61738E"/>
                </a:solidFill>
                <a:latin typeface="Arial" panose="020B0604020202020204"/>
                <a:ea typeface="Arial" panose="020B0604020202020204"/>
                <a:cs typeface="Arial" panose="020B0604020202020204"/>
                <a:sym typeface="Arial" panose="020B0604020202020204"/>
              </a:rPr>
              <a:t>/2</a:t>
            </a:r>
            <a:endParaRPr lang="en-GB" sz="2400" b="0" i="0" u="none" strike="noStrike" cap="none">
              <a:solidFill>
                <a:srgbClr val="61738E"/>
              </a:solidFill>
              <a:latin typeface="Arial" panose="020B0604020202020204"/>
              <a:ea typeface="Arial" panose="020B0604020202020204"/>
              <a:cs typeface="Arial" panose="020B0604020202020204"/>
              <a:sym typeface="Arial" panose="020B0604020202020204"/>
            </a:endParaRPr>
          </a:p>
          <a:p>
            <a:pPr marL="742950" marR="0" lvl="1" indent="-285750" algn="l" rtl="0">
              <a:lnSpc>
                <a:spcPct val="100000"/>
              </a:lnSpc>
              <a:spcBef>
                <a:spcPts val="480"/>
              </a:spcBef>
              <a:spcAft>
                <a:spcPts val="0"/>
              </a:spcAft>
              <a:buClr>
                <a:srgbClr val="61738E"/>
              </a:buClr>
              <a:buSzPts val="2400"/>
              <a:buFont typeface="Arial" panose="020B0604020202020204"/>
              <a:buChar char="•"/>
            </a:pPr>
            <a:r>
              <a:rPr lang="en-GB" sz="2400" b="0" i="0" u="none" strike="noStrike" cap="none">
                <a:solidFill>
                  <a:srgbClr val="61738E"/>
                </a:solidFill>
                <a:latin typeface="Arial" panose="020B0604020202020204"/>
                <a:ea typeface="Arial" panose="020B0604020202020204"/>
                <a:cs typeface="Arial" panose="020B0604020202020204"/>
                <a:sym typeface="Arial" panose="020B0604020202020204"/>
              </a:rPr>
              <a:t>Iteration 2 - Length of array =</a:t>
            </a:r>
            <a:r>
              <a:rPr lang="en-GB" sz="2400" b="0" i="1" u="none" strike="noStrike" cap="none">
                <a:solidFill>
                  <a:srgbClr val="61738E"/>
                </a:solidFill>
                <a:latin typeface="Arial" panose="020B0604020202020204"/>
                <a:ea typeface="Arial" panose="020B0604020202020204"/>
                <a:cs typeface="Arial" panose="020B0604020202020204"/>
                <a:sym typeface="Arial" panose="020B0604020202020204"/>
              </a:rPr>
              <a:t>n</a:t>
            </a:r>
            <a:r>
              <a:rPr lang="en-GB" sz="2400" b="0" i="0" u="none" strike="noStrike" cap="none">
                <a:solidFill>
                  <a:srgbClr val="61738E"/>
                </a:solidFill>
                <a:latin typeface="Arial" panose="020B0604020202020204"/>
                <a:ea typeface="Arial" panose="020B0604020202020204"/>
                <a:cs typeface="Arial" panose="020B0604020202020204"/>
                <a:sym typeface="Arial" panose="020B0604020202020204"/>
              </a:rPr>
              <a:t>/2</a:t>
            </a:r>
            <a:r>
              <a:rPr lang="en-GB" sz="2400" b="0" i="0" u="none" strike="noStrike" cap="none" baseline="30000">
                <a:solidFill>
                  <a:srgbClr val="61738E"/>
                </a:solidFill>
                <a:latin typeface="Arial" panose="020B0604020202020204"/>
                <a:ea typeface="Arial" panose="020B0604020202020204"/>
                <a:cs typeface="Arial" panose="020B0604020202020204"/>
                <a:sym typeface="Arial" panose="020B0604020202020204"/>
              </a:rPr>
              <a:t>2</a:t>
            </a:r>
            <a:endParaRPr sz="2400" b="0" i="0" u="none" strike="noStrike" cap="none" baseline="30000">
              <a:solidFill>
                <a:srgbClr val="61738E"/>
              </a:solidFill>
              <a:latin typeface="Arial" panose="020B0604020202020204"/>
              <a:ea typeface="Arial" panose="020B0604020202020204"/>
              <a:cs typeface="Arial" panose="020B0604020202020204"/>
              <a:sym typeface="Arial" panose="020B0604020202020204"/>
            </a:endParaRPr>
          </a:p>
          <a:p>
            <a:pPr marL="742950" marR="0" lvl="1" indent="-285750" algn="l" rtl="0">
              <a:lnSpc>
                <a:spcPct val="100000"/>
              </a:lnSpc>
              <a:spcBef>
                <a:spcPts val="480"/>
              </a:spcBef>
              <a:spcAft>
                <a:spcPts val="0"/>
              </a:spcAft>
              <a:buClr>
                <a:srgbClr val="61738E"/>
              </a:buClr>
              <a:buSzPts val="2400"/>
              <a:buFont typeface="Arial" panose="020B0604020202020204"/>
              <a:buChar char="•"/>
            </a:pPr>
            <a:r>
              <a:rPr lang="en-GB" sz="2400" b="0" i="0" u="none" strike="noStrike" cap="none">
                <a:solidFill>
                  <a:srgbClr val="61738E"/>
                </a:solidFill>
                <a:latin typeface="Arial" panose="020B0604020202020204"/>
                <a:ea typeface="Arial" panose="020B0604020202020204"/>
                <a:cs typeface="Arial" panose="020B0604020202020204"/>
                <a:sym typeface="Arial" panose="020B0604020202020204"/>
              </a:rPr>
              <a:t>Iteration k - Length of array =</a:t>
            </a:r>
            <a:r>
              <a:rPr lang="en-GB" sz="2400" b="0" i="1" u="none" strike="noStrike" cap="none">
                <a:solidFill>
                  <a:srgbClr val="61738E"/>
                </a:solidFill>
                <a:latin typeface="Arial" panose="020B0604020202020204"/>
                <a:ea typeface="Arial" panose="020B0604020202020204"/>
                <a:cs typeface="Arial" panose="020B0604020202020204"/>
                <a:sym typeface="Arial" panose="020B0604020202020204"/>
              </a:rPr>
              <a:t>n</a:t>
            </a:r>
            <a:r>
              <a:rPr lang="en-GB" sz="2400" b="0" i="0" u="none" strike="noStrike" cap="none">
                <a:solidFill>
                  <a:srgbClr val="61738E"/>
                </a:solidFill>
                <a:latin typeface="Arial" panose="020B0604020202020204"/>
                <a:ea typeface="Arial" panose="020B0604020202020204"/>
                <a:cs typeface="Arial" panose="020B0604020202020204"/>
                <a:sym typeface="Arial" panose="020B0604020202020204"/>
              </a:rPr>
              <a:t>/2</a:t>
            </a:r>
            <a:r>
              <a:rPr lang="en-GB" sz="2400" b="0" i="1" u="none" strike="noStrike" cap="none" baseline="30000">
                <a:solidFill>
                  <a:srgbClr val="61738E"/>
                </a:solidFill>
                <a:latin typeface="Arial" panose="020B0604020202020204"/>
                <a:ea typeface="Arial" panose="020B0604020202020204"/>
                <a:cs typeface="Arial" panose="020B0604020202020204"/>
                <a:sym typeface="Arial" panose="020B0604020202020204"/>
              </a:rPr>
              <a:t>k</a:t>
            </a:r>
            <a:endParaRPr sz="2400" b="0" i="0" u="none" strike="noStrike" cap="none" baseline="30000">
              <a:solidFill>
                <a:srgbClr val="61738E"/>
              </a:solidFill>
              <a:latin typeface="Arial" panose="020B0604020202020204"/>
              <a:ea typeface="Arial" panose="020B0604020202020204"/>
              <a:cs typeface="Arial" panose="020B0604020202020204"/>
              <a:sym typeface="Arial" panose="020B0604020202020204"/>
            </a:endParaRPr>
          </a:p>
          <a:p>
            <a:pPr marL="342900" marR="0" lvl="0" indent="-190500" algn="l" rtl="0">
              <a:spcBef>
                <a:spcPts val="480"/>
              </a:spcBef>
              <a:spcAft>
                <a:spcPts val="0"/>
              </a:spcAft>
              <a:buClr>
                <a:schemeClr val="accent2"/>
              </a:buClr>
              <a:buSzPts val="2400"/>
              <a:buFont typeface="Arial" panose="020B0604020202020204"/>
              <a:buNone/>
            </a:pPr>
            <a:endParaRPr sz="2400" b="0" i="0" u="none" strike="noStrike" cap="none" baseline="30000">
              <a:solidFill>
                <a:srgbClr val="61738E"/>
              </a:solidFill>
              <a:latin typeface="Arial" panose="020B0604020202020204"/>
              <a:ea typeface="Arial" panose="020B0604020202020204"/>
              <a:cs typeface="Arial" panose="020B0604020202020204"/>
              <a:sym typeface="Arial" panose="020B0604020202020204"/>
            </a:endParaRPr>
          </a:p>
        </p:txBody>
      </p:sp>
      <p:sp>
        <p:nvSpPr>
          <p:cNvPr id="675" name="Google Shape;675;p73"/>
          <p:cNvSpPr txBox="1"/>
          <p:nvPr/>
        </p:nvSpPr>
        <p:spPr>
          <a:xfrm>
            <a:off x="6553200" y="4798219"/>
            <a:ext cx="2133600" cy="243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GB" sz="1400" b="0" i="0" u="none">
                <a:solidFill>
                  <a:schemeClr val="dk1"/>
                </a:solidFill>
                <a:latin typeface="Arial" panose="020B0604020202020204"/>
                <a:ea typeface="Arial" panose="020B0604020202020204"/>
                <a:cs typeface="Arial" panose="020B0604020202020204"/>
                <a:sym typeface="Arial" panose="020B0604020202020204"/>
              </a:rPr>
            </a:fld>
            <a:endParaRPr lang="en-GB" sz="1400" b="0" i="0" u="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679" name="Shape 679"/>
        <p:cNvGrpSpPr/>
        <p:nvPr/>
      </p:nvGrpSpPr>
      <p:grpSpPr>
        <a:xfrm>
          <a:off x="0" y="0"/>
          <a:ext cx="0" cy="0"/>
          <a:chOff x="0" y="0"/>
          <a:chExt cx="0" cy="0"/>
        </a:xfrm>
      </p:grpSpPr>
      <p:sp>
        <p:nvSpPr>
          <p:cNvPr id="680" name="Google Shape;680;p74"/>
          <p:cNvSpPr txBox="1"/>
          <p:nvPr>
            <p:ph type="title"/>
          </p:nvPr>
        </p:nvSpPr>
        <p:spPr>
          <a:xfrm>
            <a:off x="628650" y="205383"/>
            <a:ext cx="7886700" cy="74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000">
              <a:solidFill>
                <a:schemeClr val="dk2"/>
              </a:solidFill>
              <a:latin typeface="Arial" panose="020B0604020202020204"/>
              <a:ea typeface="Arial" panose="020B0604020202020204"/>
              <a:cs typeface="Arial" panose="020B0604020202020204"/>
              <a:sym typeface="Arial" panose="020B0604020202020204"/>
            </a:endParaRPr>
          </a:p>
        </p:txBody>
      </p:sp>
      <p:sp>
        <p:nvSpPr>
          <p:cNvPr id="681" name="Google Shape;681;p74"/>
          <p:cNvSpPr txBox="1"/>
          <p:nvPr>
            <p:ph type="body" idx="1"/>
          </p:nvPr>
        </p:nvSpPr>
        <p:spPr>
          <a:xfrm>
            <a:off x="628650" y="1026914"/>
            <a:ext cx="7886700" cy="24477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61738E"/>
              </a:buClr>
              <a:buSzPts val="2800"/>
              <a:buFont typeface="Arial" panose="020B0604020202020204"/>
              <a:buChar char="•"/>
            </a:pPr>
            <a:r>
              <a:rPr lang="en-GB" sz="2800" b="0" i="0" u="none">
                <a:solidFill>
                  <a:srgbClr val="61738E"/>
                </a:solidFill>
                <a:latin typeface="Arial" panose="020B0604020202020204"/>
                <a:ea typeface="Arial" panose="020B0604020202020204"/>
                <a:cs typeface="Arial" panose="020B0604020202020204"/>
                <a:sym typeface="Arial" panose="020B0604020202020204"/>
              </a:rPr>
              <a:t>After k iterations, the size of the array becomes 1 (narrowed down to the first element or last element only).</a:t>
            </a:r>
            <a:endParaRPr lang="en-GB" sz="2800" b="0" i="0" u="none">
              <a:solidFill>
                <a:srgbClr val="61738E"/>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00000"/>
              </a:lnSpc>
              <a:spcBef>
                <a:spcPts val="560"/>
              </a:spcBef>
              <a:spcAft>
                <a:spcPts val="0"/>
              </a:spcAft>
              <a:buClr>
                <a:srgbClr val="61738E"/>
              </a:buClr>
              <a:buSzPts val="2800"/>
              <a:buFont typeface="Arial" panose="020B0604020202020204"/>
              <a:buChar char="•"/>
            </a:pPr>
            <a:r>
              <a:rPr lang="en-GB" sz="2800" b="0" i="0" u="none">
                <a:solidFill>
                  <a:srgbClr val="61738E"/>
                </a:solidFill>
                <a:latin typeface="Arial" panose="020B0604020202020204"/>
                <a:ea typeface="Arial" panose="020B0604020202020204"/>
                <a:cs typeface="Arial" panose="020B0604020202020204"/>
                <a:sym typeface="Arial" panose="020B0604020202020204"/>
              </a:rPr>
              <a:t>Length of array </a:t>
            </a:r>
            <a:r>
              <a:rPr lang="en-GB" sz="2800" b="0" i="1" u="none">
                <a:solidFill>
                  <a:srgbClr val="61738E"/>
                </a:solidFill>
                <a:latin typeface="Arial" panose="020B0604020202020204"/>
                <a:ea typeface="Arial" panose="020B0604020202020204"/>
                <a:cs typeface="Arial" panose="020B0604020202020204"/>
                <a:sym typeface="Arial" panose="020B0604020202020204"/>
              </a:rPr>
              <a:t>n</a:t>
            </a:r>
            <a:r>
              <a:rPr lang="en-GB" sz="2800" b="0" i="0" u="none">
                <a:solidFill>
                  <a:srgbClr val="61738E"/>
                </a:solidFill>
                <a:latin typeface="Arial" panose="020B0604020202020204"/>
                <a:ea typeface="Arial" panose="020B0604020202020204"/>
                <a:cs typeface="Arial" panose="020B0604020202020204"/>
                <a:sym typeface="Arial" panose="020B0604020202020204"/>
              </a:rPr>
              <a:t>/2</a:t>
            </a:r>
            <a:r>
              <a:rPr lang="en-GB" sz="2800" b="0" i="1" u="none" baseline="30000">
                <a:solidFill>
                  <a:srgbClr val="61738E"/>
                </a:solidFill>
                <a:latin typeface="Arial" panose="020B0604020202020204"/>
                <a:ea typeface="Arial" panose="020B0604020202020204"/>
                <a:cs typeface="Arial" panose="020B0604020202020204"/>
                <a:sym typeface="Arial" panose="020B0604020202020204"/>
              </a:rPr>
              <a:t>k</a:t>
            </a:r>
            <a:r>
              <a:rPr lang="en-GB" sz="2800" b="0" i="0" u="none">
                <a:solidFill>
                  <a:srgbClr val="61738E"/>
                </a:solidFill>
                <a:latin typeface="Arial" panose="020B0604020202020204"/>
                <a:ea typeface="Arial" panose="020B0604020202020204"/>
                <a:cs typeface="Arial" panose="020B0604020202020204"/>
                <a:sym typeface="Arial" panose="020B0604020202020204"/>
              </a:rPr>
              <a:t>=1</a:t>
            </a:r>
            <a:br>
              <a:rPr lang="en-GB" sz="2800" b="0" i="0" u="none">
                <a:solidFill>
                  <a:srgbClr val="61738E"/>
                </a:solidFill>
                <a:latin typeface="Arial" panose="020B0604020202020204"/>
                <a:ea typeface="Arial" panose="020B0604020202020204"/>
                <a:cs typeface="Arial" panose="020B0604020202020204"/>
                <a:sym typeface="Arial" panose="020B0604020202020204"/>
              </a:rPr>
            </a:br>
            <a:r>
              <a:rPr lang="en-GB" sz="2800" b="0" i="0" u="none">
                <a:solidFill>
                  <a:srgbClr val="61738E"/>
                </a:solidFill>
                <a:latin typeface="Arial" panose="020B0604020202020204"/>
                <a:ea typeface="Arial" panose="020B0604020202020204"/>
                <a:cs typeface="Arial" panose="020B0604020202020204"/>
                <a:sym typeface="Arial" panose="020B0604020202020204"/>
              </a:rPr>
              <a:t>=&gt; </a:t>
            </a:r>
            <a:r>
              <a:rPr lang="en-GB" sz="2800" b="0" i="1" u="none">
                <a:solidFill>
                  <a:srgbClr val="61738E"/>
                </a:solidFill>
                <a:latin typeface="Arial" panose="020B0604020202020204"/>
                <a:ea typeface="Arial" panose="020B0604020202020204"/>
                <a:cs typeface="Arial" panose="020B0604020202020204"/>
                <a:sym typeface="Arial" panose="020B0604020202020204"/>
              </a:rPr>
              <a:t>n</a:t>
            </a:r>
            <a:r>
              <a:rPr lang="en-GB" sz="2800" b="0" i="0" u="none">
                <a:solidFill>
                  <a:srgbClr val="61738E"/>
                </a:solidFill>
                <a:latin typeface="Arial" panose="020B0604020202020204"/>
                <a:ea typeface="Arial" panose="020B0604020202020204"/>
                <a:cs typeface="Arial" panose="020B0604020202020204"/>
                <a:sym typeface="Arial" panose="020B0604020202020204"/>
              </a:rPr>
              <a:t>=2</a:t>
            </a:r>
            <a:r>
              <a:rPr lang="en-GB" sz="2800" b="0" i="1" u="none" baseline="30000">
                <a:solidFill>
                  <a:srgbClr val="61738E"/>
                </a:solidFill>
                <a:latin typeface="Arial" panose="020B0604020202020204"/>
                <a:ea typeface="Arial" panose="020B0604020202020204"/>
                <a:cs typeface="Arial" panose="020B0604020202020204"/>
                <a:sym typeface="Arial" panose="020B0604020202020204"/>
              </a:rPr>
              <a:t>k</a:t>
            </a:r>
            <a:br>
              <a:rPr lang="en-GB" sz="2800" b="0" i="0" u="none">
                <a:solidFill>
                  <a:srgbClr val="61738E"/>
                </a:solidFill>
                <a:latin typeface="Arial" panose="020B0604020202020204"/>
                <a:ea typeface="Arial" panose="020B0604020202020204"/>
                <a:cs typeface="Arial" panose="020B0604020202020204"/>
                <a:sym typeface="Arial" panose="020B0604020202020204"/>
              </a:rPr>
            </a:br>
            <a:r>
              <a:rPr lang="en-GB" sz="2800" b="0" i="0" u="none">
                <a:solidFill>
                  <a:srgbClr val="61738E"/>
                </a:solidFill>
                <a:latin typeface="Arial" panose="020B0604020202020204"/>
                <a:ea typeface="Arial" panose="020B0604020202020204"/>
                <a:cs typeface="Arial" panose="020B0604020202020204"/>
                <a:sym typeface="Arial" panose="020B0604020202020204"/>
              </a:rPr>
              <a:t>Applying log function on both sides:</a:t>
            </a:r>
            <a:br>
              <a:rPr lang="en-GB" sz="2800" b="0" i="0" u="none">
                <a:solidFill>
                  <a:srgbClr val="61738E"/>
                </a:solidFill>
                <a:latin typeface="Arial" panose="020B0604020202020204"/>
                <a:ea typeface="Arial" panose="020B0604020202020204"/>
                <a:cs typeface="Arial" panose="020B0604020202020204"/>
                <a:sym typeface="Arial" panose="020B0604020202020204"/>
              </a:rPr>
            </a:br>
            <a:r>
              <a:rPr lang="en-GB" sz="2800" b="0" i="0" u="none">
                <a:solidFill>
                  <a:srgbClr val="61738E"/>
                </a:solidFill>
                <a:latin typeface="Arial" panose="020B0604020202020204"/>
                <a:ea typeface="Arial" panose="020B0604020202020204"/>
                <a:cs typeface="Arial" panose="020B0604020202020204"/>
                <a:sym typeface="Arial" panose="020B0604020202020204"/>
              </a:rPr>
              <a:t>=&gt; </a:t>
            </a:r>
            <a:r>
              <a:rPr lang="en-GB" sz="2800" b="0" i="1" u="none">
                <a:solidFill>
                  <a:srgbClr val="61738E"/>
                </a:solidFill>
                <a:latin typeface="Arial" panose="020B0604020202020204"/>
                <a:ea typeface="Arial" panose="020B0604020202020204"/>
                <a:cs typeface="Arial" panose="020B0604020202020204"/>
                <a:sym typeface="Arial" panose="020B0604020202020204"/>
              </a:rPr>
              <a:t>log</a:t>
            </a:r>
            <a:r>
              <a:rPr lang="en-GB" sz="2800" b="0" i="0" u="none" baseline="-25000">
                <a:solidFill>
                  <a:srgbClr val="61738E"/>
                </a:solidFill>
                <a:latin typeface="Arial" panose="020B0604020202020204"/>
                <a:ea typeface="Arial" panose="020B0604020202020204"/>
                <a:cs typeface="Arial" panose="020B0604020202020204"/>
                <a:sym typeface="Arial" panose="020B0604020202020204"/>
              </a:rPr>
              <a:t>2</a:t>
            </a:r>
            <a:r>
              <a:rPr lang="en-GB" sz="2800" b="0" i="0" u="none">
                <a:solidFill>
                  <a:srgbClr val="61738E"/>
                </a:solidFill>
                <a:latin typeface="Arial" panose="020B0604020202020204"/>
                <a:ea typeface="Arial" panose="020B0604020202020204"/>
                <a:cs typeface="Arial" panose="020B0604020202020204"/>
                <a:sym typeface="Arial" panose="020B0604020202020204"/>
              </a:rPr>
              <a:t>​(</a:t>
            </a:r>
            <a:r>
              <a:rPr lang="en-GB" sz="2800" b="0" i="1" u="none">
                <a:solidFill>
                  <a:srgbClr val="61738E"/>
                </a:solidFill>
                <a:latin typeface="Arial" panose="020B0604020202020204"/>
                <a:ea typeface="Arial" panose="020B0604020202020204"/>
                <a:cs typeface="Arial" panose="020B0604020202020204"/>
                <a:sym typeface="Arial" panose="020B0604020202020204"/>
              </a:rPr>
              <a:t>n</a:t>
            </a:r>
            <a:r>
              <a:rPr lang="en-GB" sz="2800" b="0" i="0" u="none">
                <a:solidFill>
                  <a:srgbClr val="61738E"/>
                </a:solidFill>
                <a:latin typeface="Arial" panose="020B0604020202020204"/>
                <a:ea typeface="Arial" panose="020B0604020202020204"/>
                <a:cs typeface="Arial" panose="020B0604020202020204"/>
                <a:sym typeface="Arial" panose="020B0604020202020204"/>
              </a:rPr>
              <a:t>)=</a:t>
            </a:r>
            <a:r>
              <a:rPr lang="en-GB" sz="2800" b="0" i="1" u="none">
                <a:solidFill>
                  <a:srgbClr val="61738E"/>
                </a:solidFill>
                <a:latin typeface="Arial" panose="020B0604020202020204"/>
                <a:ea typeface="Arial" panose="020B0604020202020204"/>
                <a:cs typeface="Arial" panose="020B0604020202020204"/>
                <a:sym typeface="Arial" panose="020B0604020202020204"/>
              </a:rPr>
              <a:t>log</a:t>
            </a:r>
            <a:r>
              <a:rPr lang="en-GB" sz="2800" b="0" i="0" u="none" baseline="-25000">
                <a:solidFill>
                  <a:srgbClr val="61738E"/>
                </a:solidFill>
                <a:latin typeface="Arial" panose="020B0604020202020204"/>
                <a:ea typeface="Arial" panose="020B0604020202020204"/>
                <a:cs typeface="Arial" panose="020B0604020202020204"/>
                <a:sym typeface="Arial" panose="020B0604020202020204"/>
              </a:rPr>
              <a:t>2</a:t>
            </a:r>
            <a:r>
              <a:rPr lang="en-GB" sz="2800" b="0" i="0" u="none">
                <a:solidFill>
                  <a:srgbClr val="61738E"/>
                </a:solidFill>
                <a:latin typeface="Arial" panose="020B0604020202020204"/>
                <a:ea typeface="Arial" panose="020B0604020202020204"/>
                <a:cs typeface="Arial" panose="020B0604020202020204"/>
                <a:sym typeface="Arial" panose="020B0604020202020204"/>
              </a:rPr>
              <a:t>​(2</a:t>
            </a:r>
            <a:r>
              <a:rPr lang="en-GB" sz="2800" b="0" i="1" u="none" baseline="30000">
                <a:solidFill>
                  <a:srgbClr val="61738E"/>
                </a:solidFill>
                <a:latin typeface="Arial" panose="020B0604020202020204"/>
                <a:ea typeface="Arial" panose="020B0604020202020204"/>
                <a:cs typeface="Arial" panose="020B0604020202020204"/>
                <a:sym typeface="Arial" panose="020B0604020202020204"/>
              </a:rPr>
              <a:t>k</a:t>
            </a:r>
            <a:r>
              <a:rPr lang="en-GB" sz="2800" b="0" i="0" u="none">
                <a:solidFill>
                  <a:srgbClr val="61738E"/>
                </a:solidFill>
                <a:latin typeface="Arial" panose="020B0604020202020204"/>
                <a:ea typeface="Arial" panose="020B0604020202020204"/>
                <a:cs typeface="Arial" panose="020B0604020202020204"/>
                <a:sym typeface="Arial" panose="020B0604020202020204"/>
              </a:rPr>
              <a:t>)</a:t>
            </a:r>
            <a:br>
              <a:rPr lang="en-GB" sz="2800" b="0" i="0" u="none">
                <a:solidFill>
                  <a:srgbClr val="61738E"/>
                </a:solidFill>
                <a:latin typeface="Arial" panose="020B0604020202020204"/>
                <a:ea typeface="Arial" panose="020B0604020202020204"/>
                <a:cs typeface="Arial" panose="020B0604020202020204"/>
                <a:sym typeface="Arial" panose="020B0604020202020204"/>
              </a:rPr>
            </a:br>
            <a:r>
              <a:rPr lang="en-GB" sz="2800" b="0" i="0" u="none">
                <a:solidFill>
                  <a:srgbClr val="61738E"/>
                </a:solidFill>
                <a:latin typeface="Arial" panose="020B0604020202020204"/>
                <a:ea typeface="Arial" panose="020B0604020202020204"/>
                <a:cs typeface="Arial" panose="020B0604020202020204"/>
                <a:sym typeface="Arial" panose="020B0604020202020204"/>
              </a:rPr>
              <a:t>=&gt; </a:t>
            </a:r>
            <a:r>
              <a:rPr lang="en-GB" sz="2800" b="0" i="1" u="none">
                <a:solidFill>
                  <a:srgbClr val="61738E"/>
                </a:solidFill>
                <a:latin typeface="Arial" panose="020B0604020202020204"/>
                <a:ea typeface="Arial" panose="020B0604020202020204"/>
                <a:cs typeface="Arial" panose="020B0604020202020204"/>
                <a:sym typeface="Arial" panose="020B0604020202020204"/>
              </a:rPr>
              <a:t>k</a:t>
            </a:r>
            <a:r>
              <a:rPr lang="en-GB" sz="2800" b="0" i="0" u="none">
                <a:solidFill>
                  <a:srgbClr val="61738E"/>
                </a:solidFill>
                <a:latin typeface="Arial" panose="020B0604020202020204"/>
                <a:ea typeface="Arial" panose="020B0604020202020204"/>
                <a:cs typeface="Arial" panose="020B0604020202020204"/>
                <a:sym typeface="Arial" panose="020B0604020202020204"/>
              </a:rPr>
              <a:t>∗</a:t>
            </a:r>
            <a:r>
              <a:rPr lang="en-GB" sz="2800" b="0" i="1" u="none">
                <a:solidFill>
                  <a:srgbClr val="61738E"/>
                </a:solidFill>
                <a:latin typeface="Arial" panose="020B0604020202020204"/>
                <a:ea typeface="Arial" panose="020B0604020202020204"/>
                <a:cs typeface="Arial" panose="020B0604020202020204"/>
                <a:sym typeface="Arial" panose="020B0604020202020204"/>
              </a:rPr>
              <a:t>log</a:t>
            </a:r>
            <a:r>
              <a:rPr lang="en-GB" sz="2800" b="0" i="0" u="none" baseline="-25000">
                <a:solidFill>
                  <a:srgbClr val="61738E"/>
                </a:solidFill>
                <a:latin typeface="Arial" panose="020B0604020202020204"/>
                <a:ea typeface="Arial" panose="020B0604020202020204"/>
                <a:cs typeface="Arial" panose="020B0604020202020204"/>
                <a:sym typeface="Arial" panose="020B0604020202020204"/>
              </a:rPr>
              <a:t>2</a:t>
            </a:r>
            <a:r>
              <a:rPr lang="en-GB" sz="2800" b="0" i="0" u="none">
                <a:solidFill>
                  <a:srgbClr val="61738E"/>
                </a:solidFill>
                <a:latin typeface="Arial" panose="020B0604020202020204"/>
                <a:ea typeface="Arial" panose="020B0604020202020204"/>
                <a:cs typeface="Arial" panose="020B0604020202020204"/>
                <a:sym typeface="Arial" panose="020B0604020202020204"/>
              </a:rPr>
              <a:t>​2=</a:t>
            </a:r>
            <a:r>
              <a:rPr lang="en-GB" sz="2800" b="0" i="1" u="none">
                <a:solidFill>
                  <a:srgbClr val="61738E"/>
                </a:solidFill>
                <a:latin typeface="Arial" panose="020B0604020202020204"/>
                <a:ea typeface="Arial" panose="020B0604020202020204"/>
                <a:cs typeface="Arial" panose="020B0604020202020204"/>
                <a:sym typeface="Arial" panose="020B0604020202020204"/>
              </a:rPr>
              <a:t>k</a:t>
            </a:r>
            <a:br>
              <a:rPr lang="en-GB" sz="2800" b="0" i="0" u="none">
                <a:solidFill>
                  <a:srgbClr val="61738E"/>
                </a:solidFill>
                <a:latin typeface="Arial" panose="020B0604020202020204"/>
                <a:ea typeface="Arial" panose="020B0604020202020204"/>
                <a:cs typeface="Arial" panose="020B0604020202020204"/>
                <a:sym typeface="Arial" panose="020B0604020202020204"/>
              </a:rPr>
            </a:br>
            <a:r>
              <a:rPr lang="en-GB" sz="2800" b="0" i="0" u="none">
                <a:solidFill>
                  <a:srgbClr val="61738E"/>
                </a:solidFill>
                <a:latin typeface="Arial" panose="020B0604020202020204"/>
                <a:ea typeface="Arial" panose="020B0604020202020204"/>
                <a:cs typeface="Arial" panose="020B0604020202020204"/>
                <a:sym typeface="Arial" panose="020B0604020202020204"/>
              </a:rPr>
              <a:t>=&gt; </a:t>
            </a:r>
            <a:r>
              <a:rPr lang="en-GB" sz="2800" b="1" i="1" u="none">
                <a:solidFill>
                  <a:srgbClr val="61738E"/>
                </a:solidFill>
                <a:latin typeface="Arial" panose="020B0604020202020204"/>
                <a:ea typeface="Arial" panose="020B0604020202020204"/>
                <a:cs typeface="Arial" panose="020B0604020202020204"/>
                <a:sym typeface="Arial" panose="020B0604020202020204"/>
              </a:rPr>
              <a:t>k</a:t>
            </a:r>
            <a:r>
              <a:rPr lang="en-GB" sz="2800" b="1" i="0" u="none">
                <a:solidFill>
                  <a:srgbClr val="61738E"/>
                </a:solidFill>
                <a:latin typeface="Arial" panose="020B0604020202020204"/>
                <a:ea typeface="Arial" panose="020B0604020202020204"/>
                <a:cs typeface="Arial" panose="020B0604020202020204"/>
                <a:sym typeface="Arial" panose="020B0604020202020204"/>
              </a:rPr>
              <a:t>=</a:t>
            </a:r>
            <a:r>
              <a:rPr lang="en-GB" sz="2800" b="1" i="1" u="none">
                <a:solidFill>
                  <a:srgbClr val="61738E"/>
                </a:solidFill>
                <a:latin typeface="Arial" panose="020B0604020202020204"/>
                <a:ea typeface="Arial" panose="020B0604020202020204"/>
                <a:cs typeface="Arial" panose="020B0604020202020204"/>
                <a:sym typeface="Arial" panose="020B0604020202020204"/>
              </a:rPr>
              <a:t>log</a:t>
            </a:r>
            <a:r>
              <a:rPr lang="en-GB" sz="2800" b="1" i="0" u="none" baseline="-25000">
                <a:solidFill>
                  <a:srgbClr val="61738E"/>
                </a:solidFill>
                <a:latin typeface="Arial" panose="020B0604020202020204"/>
                <a:ea typeface="Arial" panose="020B0604020202020204"/>
                <a:cs typeface="Arial" panose="020B0604020202020204"/>
                <a:sym typeface="Arial" panose="020B0604020202020204"/>
              </a:rPr>
              <a:t>2</a:t>
            </a:r>
            <a:r>
              <a:rPr lang="en-GB" sz="2800" b="1" i="0" u="none">
                <a:solidFill>
                  <a:srgbClr val="61738E"/>
                </a:solidFill>
                <a:latin typeface="Arial" panose="020B0604020202020204"/>
                <a:ea typeface="Arial" panose="020B0604020202020204"/>
                <a:cs typeface="Arial" panose="020B0604020202020204"/>
                <a:sym typeface="Arial" panose="020B0604020202020204"/>
              </a:rPr>
              <a:t>​(</a:t>
            </a:r>
            <a:r>
              <a:rPr lang="en-GB" sz="2800" b="1" i="1" u="none">
                <a:solidFill>
                  <a:srgbClr val="61738E"/>
                </a:solidFill>
                <a:latin typeface="Arial" panose="020B0604020202020204"/>
                <a:ea typeface="Arial" panose="020B0604020202020204"/>
                <a:cs typeface="Arial" panose="020B0604020202020204"/>
                <a:sym typeface="Arial" panose="020B0604020202020204"/>
              </a:rPr>
              <a:t>n</a:t>
            </a:r>
            <a:r>
              <a:rPr lang="en-GB" sz="2800" b="1" i="0" u="none">
                <a:solidFill>
                  <a:srgbClr val="61738E"/>
                </a:solidFill>
                <a:latin typeface="Arial" panose="020B0604020202020204"/>
                <a:ea typeface="Arial" panose="020B0604020202020204"/>
                <a:cs typeface="Arial" panose="020B0604020202020204"/>
                <a:sym typeface="Arial" panose="020B0604020202020204"/>
              </a:rPr>
              <a:t>)</a:t>
            </a:r>
            <a:endParaRPr sz="2800" b="0" i="0" u="none">
              <a:solidFill>
                <a:srgbClr val="61738E"/>
              </a:solidFill>
              <a:latin typeface="Arial" panose="020B0604020202020204"/>
              <a:ea typeface="Arial" panose="020B0604020202020204"/>
              <a:cs typeface="Arial" panose="020B0604020202020204"/>
              <a:sym typeface="Arial" panose="020B0604020202020204"/>
            </a:endParaRPr>
          </a:p>
          <a:p>
            <a:pPr marL="342900" marR="0" lvl="0" indent="-165100" algn="l" rtl="0">
              <a:spcBef>
                <a:spcPts val="560"/>
              </a:spcBef>
              <a:spcAft>
                <a:spcPts val="0"/>
              </a:spcAft>
              <a:buClr>
                <a:schemeClr val="accent2"/>
              </a:buClr>
              <a:buSzPts val="2800"/>
              <a:buFont typeface="Arial" panose="020B0604020202020204"/>
              <a:buNone/>
            </a:pPr>
            <a:endParaRPr sz="2800" b="0" i="0" u="none">
              <a:solidFill>
                <a:srgbClr val="61738E"/>
              </a:solidFill>
              <a:latin typeface="Arial" panose="020B0604020202020204"/>
              <a:ea typeface="Arial" panose="020B0604020202020204"/>
              <a:cs typeface="Arial" panose="020B0604020202020204"/>
              <a:sym typeface="Arial" panose="020B0604020202020204"/>
            </a:endParaRPr>
          </a:p>
        </p:txBody>
      </p:sp>
      <p:sp>
        <p:nvSpPr>
          <p:cNvPr id="682" name="Google Shape;682;p74"/>
          <p:cNvSpPr txBox="1"/>
          <p:nvPr/>
        </p:nvSpPr>
        <p:spPr>
          <a:xfrm>
            <a:off x="6553200" y="4798219"/>
            <a:ext cx="2133600" cy="243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GB" sz="1400" b="0" i="0" u="none">
                <a:solidFill>
                  <a:schemeClr val="dk1"/>
                </a:solidFill>
                <a:latin typeface="Arial" panose="020B0604020202020204"/>
                <a:ea typeface="Arial" panose="020B0604020202020204"/>
                <a:cs typeface="Arial" panose="020B0604020202020204"/>
                <a:sym typeface="Arial" panose="020B0604020202020204"/>
              </a:rPr>
            </a:fld>
            <a:endParaRPr lang="en-GB" sz="1400" b="0" i="0" u="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686" name="Shape 686"/>
        <p:cNvGrpSpPr/>
        <p:nvPr/>
      </p:nvGrpSpPr>
      <p:grpSpPr>
        <a:xfrm>
          <a:off x="0" y="0"/>
          <a:ext cx="0" cy="0"/>
          <a:chOff x="0" y="0"/>
          <a:chExt cx="0" cy="0"/>
        </a:xfrm>
      </p:grpSpPr>
      <p:sp>
        <p:nvSpPr>
          <p:cNvPr id="687" name="Google Shape;687;p75"/>
          <p:cNvSpPr txBox="1"/>
          <p:nvPr>
            <p:ph type="title"/>
          </p:nvPr>
        </p:nvSpPr>
        <p:spPr>
          <a:xfrm>
            <a:off x="350837" y="425053"/>
            <a:ext cx="8229600" cy="405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Arial" panose="020B0604020202020204"/>
              <a:buNone/>
            </a:pPr>
            <a:r>
              <a:rPr lang="en-GB" sz="4000" b="1" i="0" u="none">
                <a:solidFill>
                  <a:schemeClr val="dk2"/>
                </a:solidFill>
                <a:latin typeface="Arial" panose="020B0604020202020204"/>
                <a:ea typeface="Arial" panose="020B0604020202020204"/>
                <a:cs typeface="Arial" panose="020B0604020202020204"/>
                <a:sym typeface="Arial" panose="020B0604020202020204"/>
              </a:rPr>
              <a:t>Analysis of Time Complexity of Binary Search</a:t>
            </a:r>
            <a:br>
              <a:rPr lang="en-GB" sz="4000" b="1" i="0" u="none">
                <a:solidFill>
                  <a:schemeClr val="dk2"/>
                </a:solidFill>
                <a:latin typeface="Arial" panose="020B0604020202020204"/>
                <a:ea typeface="Arial" panose="020B0604020202020204"/>
                <a:cs typeface="Arial" panose="020B0604020202020204"/>
                <a:sym typeface="Arial" panose="020B0604020202020204"/>
              </a:rPr>
            </a:br>
            <a:endParaRPr lang="en-GB" sz="4000" b="1" i="0" u="none">
              <a:solidFill>
                <a:schemeClr val="dk2"/>
              </a:solidFill>
              <a:latin typeface="Arial" panose="020B0604020202020204"/>
              <a:ea typeface="Arial" panose="020B0604020202020204"/>
              <a:cs typeface="Arial" panose="020B0604020202020204"/>
              <a:sym typeface="Arial" panose="020B0604020202020204"/>
            </a:endParaRPr>
          </a:p>
        </p:txBody>
      </p:sp>
      <p:sp>
        <p:nvSpPr>
          <p:cNvPr id="688" name="Google Shape;688;p75"/>
          <p:cNvSpPr txBox="1"/>
          <p:nvPr>
            <p:ph type="body" idx="1"/>
          </p:nvPr>
        </p:nvSpPr>
        <p:spPr>
          <a:xfrm>
            <a:off x="628650" y="1026914"/>
            <a:ext cx="7886700" cy="24477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2"/>
              </a:buClr>
              <a:buSzPts val="2800"/>
              <a:buFont typeface="Arial" panose="020B0604020202020204"/>
              <a:buChar char="•"/>
            </a:pPr>
            <a:r>
              <a:rPr lang="en-GB" sz="2800" b="1" i="0" u="none">
                <a:solidFill>
                  <a:schemeClr val="accent2"/>
                </a:solidFill>
                <a:latin typeface="Arial" panose="020B0604020202020204"/>
                <a:ea typeface="Arial" panose="020B0604020202020204"/>
                <a:cs typeface="Arial" panose="020B0604020202020204"/>
                <a:sym typeface="Arial" panose="020B0604020202020204"/>
              </a:rPr>
              <a:t>Best Case Time Complexity of Binary Search</a:t>
            </a:r>
            <a:endParaRPr lang="en-GB" sz="2800" b="1" i="0" u="none">
              <a:solidFill>
                <a:schemeClr val="accent2"/>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00000"/>
              </a:lnSpc>
              <a:spcBef>
                <a:spcPts val="560"/>
              </a:spcBef>
              <a:spcAft>
                <a:spcPts val="0"/>
              </a:spcAft>
              <a:buClr>
                <a:srgbClr val="61738E"/>
              </a:buClr>
              <a:buSzPts val="2800"/>
              <a:buFont typeface="Arial" panose="020B0604020202020204"/>
              <a:buChar char="•"/>
            </a:pPr>
            <a:r>
              <a:rPr lang="en-GB" sz="2800" b="0" i="0" u="none">
                <a:solidFill>
                  <a:srgbClr val="61738E"/>
                </a:solidFill>
                <a:latin typeface="Arial" panose="020B0604020202020204"/>
                <a:ea typeface="Arial" panose="020B0604020202020204"/>
                <a:cs typeface="Arial" panose="020B0604020202020204"/>
                <a:sym typeface="Arial" panose="020B0604020202020204"/>
              </a:rPr>
              <a:t>The best case scenario of Binary Search occurs when the target element is in the </a:t>
            </a:r>
            <a:r>
              <a:rPr lang="en-GB" sz="2800" b="1" i="0" u="none">
                <a:solidFill>
                  <a:srgbClr val="61738E"/>
                </a:solidFill>
                <a:latin typeface="Arial" panose="020B0604020202020204"/>
                <a:ea typeface="Arial" panose="020B0604020202020204"/>
                <a:cs typeface="Arial" panose="020B0604020202020204"/>
                <a:sym typeface="Arial" panose="020B0604020202020204"/>
              </a:rPr>
              <a:t>central index</a:t>
            </a:r>
            <a:r>
              <a:rPr lang="en-GB" sz="2800" b="0" i="0" u="none">
                <a:solidFill>
                  <a:srgbClr val="61738E"/>
                </a:solidFill>
                <a:latin typeface="Arial" panose="020B0604020202020204"/>
                <a:ea typeface="Arial" panose="020B0604020202020204"/>
                <a:cs typeface="Arial" panose="020B0604020202020204"/>
                <a:sym typeface="Arial" panose="020B0604020202020204"/>
              </a:rPr>
              <a:t>. In this situation, there is only one comparison. Therefore, the Best Case Time Complexity of Binary Search is </a:t>
            </a:r>
            <a:r>
              <a:rPr lang="en-GB" sz="2800" b="1" i="0" u="none">
                <a:solidFill>
                  <a:srgbClr val="61738E"/>
                </a:solidFill>
                <a:latin typeface="Arial" panose="020B0604020202020204"/>
                <a:ea typeface="Arial" panose="020B0604020202020204"/>
                <a:cs typeface="Arial" panose="020B0604020202020204"/>
                <a:sym typeface="Arial" panose="020B0604020202020204"/>
              </a:rPr>
              <a:t>O(1)</a:t>
            </a:r>
            <a:r>
              <a:rPr lang="en-GB" sz="2800" b="0" i="0" u="none">
                <a:solidFill>
                  <a:srgbClr val="61738E"/>
                </a:solidFill>
                <a:latin typeface="Arial" panose="020B0604020202020204"/>
                <a:ea typeface="Arial" panose="020B0604020202020204"/>
                <a:cs typeface="Arial" panose="020B0604020202020204"/>
                <a:sym typeface="Arial" panose="020B0604020202020204"/>
              </a:rPr>
              <a:t>.</a:t>
            </a:r>
            <a:endParaRPr lang="en-GB" sz="2800" b="0" i="0" u="none">
              <a:solidFill>
                <a:srgbClr val="61738E"/>
              </a:solidFill>
              <a:latin typeface="Arial" panose="020B0604020202020204"/>
              <a:ea typeface="Arial" panose="020B0604020202020204"/>
              <a:cs typeface="Arial" panose="020B0604020202020204"/>
              <a:sym typeface="Arial" panose="020B0604020202020204"/>
            </a:endParaRPr>
          </a:p>
          <a:p>
            <a:pPr marL="342900" marR="0" lvl="0" indent="-165100" algn="l" rtl="0">
              <a:spcBef>
                <a:spcPts val="560"/>
              </a:spcBef>
              <a:spcAft>
                <a:spcPts val="0"/>
              </a:spcAft>
              <a:buClr>
                <a:schemeClr val="accent2"/>
              </a:buClr>
              <a:buSzPts val="2800"/>
              <a:buFont typeface="Arial" panose="020B0604020202020204"/>
              <a:buNone/>
            </a:pPr>
            <a:endParaRPr sz="2800" b="0" i="0" u="none">
              <a:solidFill>
                <a:srgbClr val="61738E"/>
              </a:solidFill>
              <a:latin typeface="Arial" panose="020B0604020202020204"/>
              <a:ea typeface="Arial" panose="020B0604020202020204"/>
              <a:cs typeface="Arial" panose="020B0604020202020204"/>
              <a:sym typeface="Arial" panose="020B0604020202020204"/>
            </a:endParaRPr>
          </a:p>
        </p:txBody>
      </p:sp>
      <p:sp>
        <p:nvSpPr>
          <p:cNvPr id="689" name="Google Shape;689;p75"/>
          <p:cNvSpPr txBox="1"/>
          <p:nvPr/>
        </p:nvSpPr>
        <p:spPr>
          <a:xfrm>
            <a:off x="6553200" y="4798219"/>
            <a:ext cx="2133600" cy="243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GB" sz="1400" b="0" i="0" u="none">
                <a:solidFill>
                  <a:schemeClr val="dk1"/>
                </a:solidFill>
                <a:latin typeface="Arial" panose="020B0604020202020204"/>
                <a:ea typeface="Arial" panose="020B0604020202020204"/>
                <a:cs typeface="Arial" panose="020B0604020202020204"/>
                <a:sym typeface="Arial" panose="020B0604020202020204"/>
              </a:rPr>
            </a:fld>
            <a:endParaRPr lang="en-GB" sz="1400" b="0" i="0" u="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693" name="Shape 693"/>
        <p:cNvGrpSpPr/>
        <p:nvPr/>
      </p:nvGrpSpPr>
      <p:grpSpPr>
        <a:xfrm>
          <a:off x="0" y="0"/>
          <a:ext cx="0" cy="0"/>
          <a:chOff x="0" y="0"/>
          <a:chExt cx="0" cy="0"/>
        </a:xfrm>
      </p:grpSpPr>
      <p:sp>
        <p:nvSpPr>
          <p:cNvPr id="694" name="Google Shape;694;p76"/>
          <p:cNvSpPr txBox="1"/>
          <p:nvPr>
            <p:ph type="title"/>
          </p:nvPr>
        </p:nvSpPr>
        <p:spPr>
          <a:xfrm>
            <a:off x="350837" y="292894"/>
            <a:ext cx="8229600" cy="680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600"/>
              <a:buFont typeface="Arial" panose="020B0604020202020204"/>
              <a:buNone/>
            </a:pPr>
            <a:r>
              <a:rPr lang="en-GB" sz="3600" b="1" i="0" u="none">
                <a:solidFill>
                  <a:schemeClr val="dk2"/>
                </a:solidFill>
                <a:latin typeface="Arial" panose="020B0604020202020204"/>
                <a:ea typeface="Arial" panose="020B0604020202020204"/>
                <a:cs typeface="Arial" panose="020B0604020202020204"/>
                <a:sym typeface="Arial" panose="020B0604020202020204"/>
              </a:rPr>
              <a:t>Average Case Time Complexity of Binary Search</a:t>
            </a:r>
            <a:br>
              <a:rPr lang="en-GB" sz="3600" b="1" i="0" u="none">
                <a:solidFill>
                  <a:schemeClr val="dk2"/>
                </a:solidFill>
                <a:latin typeface="Arial" panose="020B0604020202020204"/>
                <a:ea typeface="Arial" panose="020B0604020202020204"/>
                <a:cs typeface="Arial" panose="020B0604020202020204"/>
                <a:sym typeface="Arial" panose="020B0604020202020204"/>
              </a:rPr>
            </a:br>
            <a:endParaRPr lang="en-GB" sz="3600" b="1" i="0" u="none">
              <a:solidFill>
                <a:schemeClr val="dk2"/>
              </a:solidFill>
              <a:latin typeface="Arial" panose="020B0604020202020204"/>
              <a:ea typeface="Arial" panose="020B0604020202020204"/>
              <a:cs typeface="Arial" panose="020B0604020202020204"/>
              <a:sym typeface="Arial" panose="020B0604020202020204"/>
            </a:endParaRPr>
          </a:p>
        </p:txBody>
      </p:sp>
      <p:sp>
        <p:nvSpPr>
          <p:cNvPr id="695" name="Google Shape;695;p76"/>
          <p:cNvSpPr txBox="1"/>
          <p:nvPr>
            <p:ph type="body" idx="1"/>
          </p:nvPr>
        </p:nvSpPr>
        <p:spPr>
          <a:xfrm>
            <a:off x="628650" y="1026914"/>
            <a:ext cx="7886700" cy="24477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61738E"/>
              </a:buClr>
              <a:buSzPts val="2800"/>
              <a:buFont typeface="Arial" panose="020B0604020202020204"/>
              <a:buChar char="•"/>
            </a:pPr>
            <a:r>
              <a:rPr lang="en-GB" sz="2800" b="0" i="0" u="none">
                <a:solidFill>
                  <a:srgbClr val="61738E"/>
                </a:solidFill>
                <a:latin typeface="Arial" panose="020B0604020202020204"/>
                <a:ea typeface="Arial" panose="020B0604020202020204"/>
                <a:cs typeface="Arial" panose="020B0604020202020204"/>
                <a:sym typeface="Arial" panose="020B0604020202020204"/>
              </a:rPr>
              <a:t>The average case arises when the target element is present in some location other than the </a:t>
            </a:r>
            <a:r>
              <a:rPr lang="en-GB" sz="2800" b="1" i="0" u="none">
                <a:solidFill>
                  <a:srgbClr val="61738E"/>
                </a:solidFill>
                <a:latin typeface="Arial" panose="020B0604020202020204"/>
                <a:ea typeface="Arial" panose="020B0604020202020204"/>
                <a:cs typeface="Arial" panose="020B0604020202020204"/>
                <a:sym typeface="Arial" panose="020B0604020202020204"/>
              </a:rPr>
              <a:t>central index or extremities</a:t>
            </a:r>
            <a:r>
              <a:rPr lang="en-GB" sz="2800" b="0" i="0" u="none">
                <a:solidFill>
                  <a:srgbClr val="61738E"/>
                </a:solidFill>
                <a:latin typeface="Arial" panose="020B0604020202020204"/>
                <a:ea typeface="Arial" panose="020B0604020202020204"/>
                <a:cs typeface="Arial" panose="020B0604020202020204"/>
                <a:sym typeface="Arial" panose="020B0604020202020204"/>
              </a:rPr>
              <a:t>. The time complexity depends on the number of comparisons to reach the desired element.</a:t>
            </a:r>
            <a:endParaRPr lang="en-GB" sz="2800" b="0" i="0" u="none">
              <a:solidFill>
                <a:srgbClr val="61738E"/>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00000"/>
              </a:lnSpc>
              <a:spcBef>
                <a:spcPts val="560"/>
              </a:spcBef>
              <a:spcAft>
                <a:spcPts val="0"/>
              </a:spcAft>
              <a:buClr>
                <a:srgbClr val="61738E"/>
              </a:buClr>
              <a:buSzPts val="2800"/>
              <a:buFont typeface="Arial" panose="020B0604020202020204"/>
              <a:buChar char="•"/>
            </a:pPr>
            <a:r>
              <a:rPr lang="en-GB" sz="2800" b="0" i="0" u="none">
                <a:solidFill>
                  <a:srgbClr val="61738E"/>
                </a:solidFill>
                <a:latin typeface="Arial" panose="020B0604020202020204"/>
                <a:ea typeface="Arial" panose="020B0604020202020204"/>
                <a:cs typeface="Arial" panose="020B0604020202020204"/>
                <a:sym typeface="Arial" panose="020B0604020202020204"/>
              </a:rPr>
              <a:t>Therefore, the overall Average Case Time Complexity of Binary Search is </a:t>
            </a:r>
            <a:r>
              <a:rPr lang="en-GB" sz="2800" b="1" i="0" u="none">
                <a:solidFill>
                  <a:srgbClr val="61738E"/>
                </a:solidFill>
                <a:latin typeface="Arial" panose="020B0604020202020204"/>
                <a:ea typeface="Arial" panose="020B0604020202020204"/>
                <a:cs typeface="Arial" panose="020B0604020202020204"/>
                <a:sym typeface="Arial" panose="020B0604020202020204"/>
              </a:rPr>
              <a:t>O(logn)</a:t>
            </a:r>
            <a:r>
              <a:rPr lang="en-GB" sz="2800" b="0" i="0" u="none">
                <a:solidFill>
                  <a:srgbClr val="61738E"/>
                </a:solidFill>
                <a:latin typeface="Arial" panose="020B0604020202020204"/>
                <a:ea typeface="Arial" panose="020B0604020202020204"/>
                <a:cs typeface="Arial" panose="020B0604020202020204"/>
                <a:sym typeface="Arial" panose="020B0604020202020204"/>
              </a:rPr>
              <a:t>.</a:t>
            </a:r>
            <a:endParaRPr lang="en-GB" sz="2800" b="0" i="0" u="none">
              <a:solidFill>
                <a:srgbClr val="61738E"/>
              </a:solidFill>
              <a:latin typeface="Arial" panose="020B0604020202020204"/>
              <a:ea typeface="Arial" panose="020B0604020202020204"/>
              <a:cs typeface="Arial" panose="020B0604020202020204"/>
              <a:sym typeface="Arial" panose="020B0604020202020204"/>
            </a:endParaRPr>
          </a:p>
          <a:p>
            <a:pPr marL="342900" marR="0" lvl="0" indent="-165100" algn="l" rtl="0">
              <a:spcBef>
                <a:spcPts val="560"/>
              </a:spcBef>
              <a:spcAft>
                <a:spcPts val="0"/>
              </a:spcAft>
              <a:buClr>
                <a:schemeClr val="accent2"/>
              </a:buClr>
              <a:buSzPts val="2800"/>
              <a:buFont typeface="Arial" panose="020B0604020202020204"/>
              <a:buNone/>
            </a:pPr>
            <a:endParaRPr sz="2800" b="0" i="0" u="none">
              <a:solidFill>
                <a:srgbClr val="61738E"/>
              </a:solidFill>
              <a:latin typeface="Arial" panose="020B0604020202020204"/>
              <a:ea typeface="Arial" panose="020B0604020202020204"/>
              <a:cs typeface="Arial" panose="020B0604020202020204"/>
              <a:sym typeface="Arial" panose="020B0604020202020204"/>
            </a:endParaRPr>
          </a:p>
        </p:txBody>
      </p:sp>
      <p:sp>
        <p:nvSpPr>
          <p:cNvPr id="696" name="Google Shape;696;p76"/>
          <p:cNvSpPr txBox="1"/>
          <p:nvPr/>
        </p:nvSpPr>
        <p:spPr>
          <a:xfrm>
            <a:off x="6553200" y="4798219"/>
            <a:ext cx="2133600" cy="243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GB" sz="1400" b="0" i="0" u="none">
                <a:solidFill>
                  <a:schemeClr val="dk1"/>
                </a:solidFill>
                <a:latin typeface="Arial" panose="020B0604020202020204"/>
                <a:ea typeface="Arial" panose="020B0604020202020204"/>
                <a:cs typeface="Arial" panose="020B0604020202020204"/>
                <a:sym typeface="Arial" panose="020B0604020202020204"/>
              </a:rPr>
            </a:fld>
            <a:endParaRPr lang="en-GB" sz="1400" b="0" i="0" u="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700" name="Shape 700"/>
        <p:cNvGrpSpPr/>
        <p:nvPr/>
      </p:nvGrpSpPr>
      <p:grpSpPr>
        <a:xfrm>
          <a:off x="0" y="0"/>
          <a:ext cx="0" cy="0"/>
          <a:chOff x="0" y="0"/>
          <a:chExt cx="0" cy="0"/>
        </a:xfrm>
      </p:grpSpPr>
      <p:sp>
        <p:nvSpPr>
          <p:cNvPr id="701" name="Google Shape;701;p77"/>
          <p:cNvSpPr txBox="1"/>
          <p:nvPr>
            <p:ph type="title"/>
          </p:nvPr>
        </p:nvSpPr>
        <p:spPr>
          <a:xfrm>
            <a:off x="628650" y="205383"/>
            <a:ext cx="7886700" cy="74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000">
              <a:solidFill>
                <a:schemeClr val="dk2"/>
              </a:solidFill>
              <a:latin typeface="Arial" panose="020B0604020202020204"/>
              <a:ea typeface="Arial" panose="020B0604020202020204"/>
              <a:cs typeface="Arial" panose="020B0604020202020204"/>
              <a:sym typeface="Arial" panose="020B0604020202020204"/>
            </a:endParaRPr>
          </a:p>
        </p:txBody>
      </p:sp>
      <p:sp>
        <p:nvSpPr>
          <p:cNvPr id="702" name="Google Shape;702;p77"/>
          <p:cNvSpPr txBox="1"/>
          <p:nvPr>
            <p:ph type="body" idx="1"/>
          </p:nvPr>
        </p:nvSpPr>
        <p:spPr>
          <a:xfrm>
            <a:off x="628650" y="1026914"/>
            <a:ext cx="7886700" cy="24477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2"/>
              </a:buClr>
              <a:buSzPts val="2800"/>
              <a:buFont typeface="Arial" panose="020B0604020202020204"/>
              <a:buChar char="•"/>
            </a:pPr>
            <a:r>
              <a:rPr lang="en-GB" sz="2800" b="1" i="0" u="none">
                <a:solidFill>
                  <a:schemeClr val="accent2"/>
                </a:solidFill>
                <a:latin typeface="Arial" panose="020B0604020202020204"/>
                <a:ea typeface="Arial" panose="020B0604020202020204"/>
                <a:cs typeface="Arial" panose="020B0604020202020204"/>
                <a:sym typeface="Arial" panose="020B0604020202020204"/>
              </a:rPr>
              <a:t>Worst Case Time Complexity of Binary Search</a:t>
            </a:r>
            <a:endParaRPr lang="en-GB" sz="2800" b="1" i="0" u="none">
              <a:solidFill>
                <a:schemeClr val="accent2"/>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00000"/>
              </a:lnSpc>
              <a:spcBef>
                <a:spcPts val="560"/>
              </a:spcBef>
              <a:spcAft>
                <a:spcPts val="0"/>
              </a:spcAft>
              <a:buClr>
                <a:srgbClr val="61738E"/>
              </a:buClr>
              <a:buSzPts val="2800"/>
              <a:buFont typeface="Arial" panose="020B0604020202020204"/>
              <a:buChar char="•"/>
            </a:pPr>
            <a:r>
              <a:rPr lang="en-GB" sz="2800" b="0" i="0" u="none">
                <a:solidFill>
                  <a:srgbClr val="61738E"/>
                </a:solidFill>
                <a:latin typeface="Arial" panose="020B0604020202020204"/>
                <a:ea typeface="Arial" panose="020B0604020202020204"/>
                <a:cs typeface="Arial" panose="020B0604020202020204"/>
                <a:sym typeface="Arial" panose="020B0604020202020204"/>
              </a:rPr>
              <a:t>The worst-case scenario of Binary Search occurs when the target element is the **smallest element or the largest element ** of the sorted array.</a:t>
            </a:r>
            <a:endParaRPr lang="en-GB" sz="2800" b="0" i="0" u="none">
              <a:solidFill>
                <a:srgbClr val="61738E"/>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00000"/>
              </a:lnSpc>
              <a:spcBef>
                <a:spcPts val="560"/>
              </a:spcBef>
              <a:spcAft>
                <a:spcPts val="0"/>
              </a:spcAft>
              <a:buClr>
                <a:srgbClr val="61738E"/>
              </a:buClr>
              <a:buSzPts val="2800"/>
              <a:buFont typeface="Arial" panose="020B0604020202020204"/>
              <a:buChar char="•"/>
            </a:pPr>
            <a:r>
              <a:rPr lang="en-GB" sz="2800" b="0" i="0" u="none">
                <a:solidFill>
                  <a:srgbClr val="61738E"/>
                </a:solidFill>
                <a:latin typeface="Arial" panose="020B0604020202020204"/>
                <a:ea typeface="Arial" panose="020B0604020202020204"/>
                <a:cs typeface="Arial" panose="020B0604020202020204"/>
                <a:sym typeface="Arial" panose="020B0604020202020204"/>
              </a:rPr>
              <a:t>In each iteration or recursive call, the search gets reduced to half of the array.</a:t>
            </a:r>
            <a:endParaRPr lang="en-GB" sz="2800" b="0" i="0" u="none">
              <a:solidFill>
                <a:srgbClr val="61738E"/>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00000"/>
              </a:lnSpc>
              <a:spcBef>
                <a:spcPts val="560"/>
              </a:spcBef>
              <a:spcAft>
                <a:spcPts val="0"/>
              </a:spcAft>
              <a:buClr>
                <a:srgbClr val="61738E"/>
              </a:buClr>
              <a:buSzPts val="2800"/>
              <a:buFont typeface="Arial" panose="020B0604020202020204"/>
              <a:buChar char="•"/>
            </a:pPr>
            <a:r>
              <a:rPr lang="en-GB" sz="2800" b="0" i="0" u="none">
                <a:solidFill>
                  <a:srgbClr val="61738E"/>
                </a:solidFill>
                <a:latin typeface="Arial" panose="020B0604020202020204"/>
                <a:ea typeface="Arial" panose="020B0604020202020204"/>
                <a:cs typeface="Arial" panose="020B0604020202020204"/>
                <a:sym typeface="Arial" panose="020B0604020202020204"/>
              </a:rPr>
              <a:t>So for an array of size n, there are atmost </a:t>
            </a:r>
            <a:r>
              <a:rPr lang="en-GB" sz="2800" b="1" i="0" u="none">
                <a:solidFill>
                  <a:srgbClr val="61738E"/>
                </a:solidFill>
                <a:latin typeface="Arial" panose="020B0604020202020204"/>
                <a:ea typeface="Arial" panose="020B0604020202020204"/>
                <a:cs typeface="Arial" panose="020B0604020202020204"/>
                <a:sym typeface="Arial" panose="020B0604020202020204"/>
              </a:rPr>
              <a:t>log2n</a:t>
            </a:r>
            <a:r>
              <a:rPr lang="en-GB" sz="2800" b="0" i="0" u="none">
                <a:solidFill>
                  <a:srgbClr val="61738E"/>
                </a:solidFill>
                <a:latin typeface="Arial" panose="020B0604020202020204"/>
                <a:ea typeface="Arial" panose="020B0604020202020204"/>
                <a:cs typeface="Arial" panose="020B0604020202020204"/>
                <a:sym typeface="Arial" panose="020B0604020202020204"/>
              </a:rPr>
              <a:t> iterations or recursive calls.</a:t>
            </a:r>
            <a:endParaRPr lang="en-GB" sz="2800" b="0" i="0" u="none">
              <a:solidFill>
                <a:srgbClr val="61738E"/>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00000"/>
              </a:lnSpc>
              <a:spcBef>
                <a:spcPts val="560"/>
              </a:spcBef>
              <a:spcAft>
                <a:spcPts val="0"/>
              </a:spcAft>
              <a:buClr>
                <a:srgbClr val="61738E"/>
              </a:buClr>
              <a:buSzPts val="2800"/>
              <a:buFont typeface="Arial" panose="020B0604020202020204"/>
              <a:buChar char="•"/>
            </a:pPr>
            <a:r>
              <a:rPr lang="en-GB" sz="2800" b="0" i="0" u="none">
                <a:solidFill>
                  <a:srgbClr val="61738E"/>
                </a:solidFill>
                <a:latin typeface="Arial" panose="020B0604020202020204"/>
                <a:ea typeface="Arial" panose="020B0604020202020204"/>
                <a:cs typeface="Arial" panose="020B0604020202020204"/>
                <a:sym typeface="Arial" panose="020B0604020202020204"/>
              </a:rPr>
              <a:t>Since the target element is present in the extremitites (first or last index), there are logn comparisons in total. Therefore, the Worst Case Time Complexity of Binary Search is </a:t>
            </a:r>
            <a:r>
              <a:rPr lang="en-GB" sz="2800" b="1" i="0" u="none">
                <a:solidFill>
                  <a:srgbClr val="61738E"/>
                </a:solidFill>
                <a:latin typeface="Arial" panose="020B0604020202020204"/>
                <a:ea typeface="Arial" panose="020B0604020202020204"/>
                <a:cs typeface="Arial" panose="020B0604020202020204"/>
                <a:sym typeface="Arial" panose="020B0604020202020204"/>
              </a:rPr>
              <a:t>O(logn)</a:t>
            </a:r>
            <a:r>
              <a:rPr lang="en-GB" sz="2800" b="0" i="0" u="none">
                <a:solidFill>
                  <a:srgbClr val="61738E"/>
                </a:solidFill>
                <a:latin typeface="Arial" panose="020B0604020202020204"/>
                <a:ea typeface="Arial" panose="020B0604020202020204"/>
                <a:cs typeface="Arial" panose="020B0604020202020204"/>
                <a:sym typeface="Arial" panose="020B0604020202020204"/>
              </a:rPr>
              <a:t>.</a:t>
            </a:r>
            <a:endParaRPr lang="en-GB" sz="2800" b="0" i="0" u="none">
              <a:solidFill>
                <a:srgbClr val="61738E"/>
              </a:solidFill>
              <a:latin typeface="Arial" panose="020B0604020202020204"/>
              <a:ea typeface="Arial" panose="020B0604020202020204"/>
              <a:cs typeface="Arial" panose="020B0604020202020204"/>
              <a:sym typeface="Arial" panose="020B0604020202020204"/>
            </a:endParaRPr>
          </a:p>
          <a:p>
            <a:pPr marL="342900" marR="0" lvl="0" indent="-165100" algn="l" rtl="0">
              <a:spcBef>
                <a:spcPts val="560"/>
              </a:spcBef>
              <a:spcAft>
                <a:spcPts val="0"/>
              </a:spcAft>
              <a:buClr>
                <a:schemeClr val="accent2"/>
              </a:buClr>
              <a:buSzPts val="2800"/>
              <a:buFont typeface="Arial" panose="020B0604020202020204"/>
              <a:buNone/>
            </a:pPr>
            <a:endParaRPr sz="2800" b="0" i="0" u="none">
              <a:solidFill>
                <a:srgbClr val="61738E"/>
              </a:solidFill>
              <a:latin typeface="Arial" panose="020B0604020202020204"/>
              <a:ea typeface="Arial" panose="020B0604020202020204"/>
              <a:cs typeface="Arial" panose="020B0604020202020204"/>
              <a:sym typeface="Arial" panose="020B0604020202020204"/>
            </a:endParaRPr>
          </a:p>
        </p:txBody>
      </p:sp>
      <p:sp>
        <p:nvSpPr>
          <p:cNvPr id="703" name="Google Shape;703;p77"/>
          <p:cNvSpPr txBox="1"/>
          <p:nvPr/>
        </p:nvSpPr>
        <p:spPr>
          <a:xfrm>
            <a:off x="6553200" y="4798219"/>
            <a:ext cx="2133600" cy="243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GB" sz="1400" b="0" i="0" u="none">
                <a:solidFill>
                  <a:schemeClr val="dk1"/>
                </a:solidFill>
                <a:latin typeface="Arial" panose="020B0604020202020204"/>
                <a:ea typeface="Arial" panose="020B0604020202020204"/>
                <a:cs typeface="Arial" panose="020B0604020202020204"/>
                <a:sym typeface="Arial" panose="020B0604020202020204"/>
              </a:rPr>
            </a:fld>
            <a:endParaRPr lang="en-GB" sz="1400" b="0" i="0" u="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707" name="Shape 707"/>
        <p:cNvGrpSpPr/>
        <p:nvPr/>
      </p:nvGrpSpPr>
      <p:grpSpPr>
        <a:xfrm>
          <a:off x="0" y="0"/>
          <a:ext cx="0" cy="0"/>
          <a:chOff x="0" y="0"/>
          <a:chExt cx="0" cy="0"/>
        </a:xfrm>
      </p:grpSpPr>
      <p:sp>
        <p:nvSpPr>
          <p:cNvPr id="708" name="Google Shape;708;p78"/>
          <p:cNvSpPr txBox="1"/>
          <p:nvPr>
            <p:ph type="title"/>
          </p:nvPr>
        </p:nvSpPr>
        <p:spPr>
          <a:xfrm>
            <a:off x="628650" y="205383"/>
            <a:ext cx="7886700" cy="74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000">
              <a:solidFill>
                <a:schemeClr val="dk2"/>
              </a:solidFill>
              <a:latin typeface="Arial" panose="020B0604020202020204"/>
              <a:ea typeface="Arial" panose="020B0604020202020204"/>
              <a:cs typeface="Arial" panose="020B0604020202020204"/>
              <a:sym typeface="Arial" panose="020B0604020202020204"/>
            </a:endParaRPr>
          </a:p>
        </p:txBody>
      </p:sp>
      <p:sp>
        <p:nvSpPr>
          <p:cNvPr id="709" name="Google Shape;709;p78"/>
          <p:cNvSpPr txBox="1"/>
          <p:nvPr>
            <p:ph type="body" idx="1"/>
          </p:nvPr>
        </p:nvSpPr>
        <p:spPr>
          <a:xfrm>
            <a:off x="628650" y="1026914"/>
            <a:ext cx="7886700" cy="24477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2"/>
              </a:buClr>
              <a:buSzPts val="2400"/>
              <a:buFont typeface="Arial" panose="020B0604020202020204"/>
              <a:buChar char="•"/>
            </a:pPr>
            <a:r>
              <a:rPr lang="en-GB" sz="2400" b="1" i="0" u="none">
                <a:solidFill>
                  <a:schemeClr val="accent2"/>
                </a:solidFill>
                <a:latin typeface="Arial" panose="020B0604020202020204"/>
                <a:ea typeface="Arial" panose="020B0604020202020204"/>
                <a:cs typeface="Arial" panose="020B0604020202020204"/>
                <a:sym typeface="Arial" panose="020B0604020202020204"/>
              </a:rPr>
              <a:t>Analysis of Space Complexity of Binary Search</a:t>
            </a:r>
            <a:endParaRPr lang="en-GB" sz="2400" b="1" i="0" u="none">
              <a:solidFill>
                <a:schemeClr val="accent2"/>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00000"/>
              </a:lnSpc>
              <a:spcBef>
                <a:spcPts val="480"/>
              </a:spcBef>
              <a:spcAft>
                <a:spcPts val="0"/>
              </a:spcAft>
              <a:buClr>
                <a:schemeClr val="accent2"/>
              </a:buClr>
              <a:buSzPts val="2400"/>
              <a:buFont typeface="Arial" panose="020B0604020202020204"/>
              <a:buChar char="•"/>
            </a:pPr>
            <a:r>
              <a:rPr lang="en-GB" sz="2400" b="0" i="0" u="none">
                <a:solidFill>
                  <a:schemeClr val="accent2"/>
                </a:solidFill>
                <a:latin typeface="Arial" panose="020B0604020202020204"/>
                <a:ea typeface="Arial" panose="020B0604020202020204"/>
                <a:cs typeface="Arial" panose="020B0604020202020204"/>
                <a:sym typeface="Arial" panose="020B0604020202020204"/>
              </a:rPr>
              <a:t>In the case of the iterative approach, no extra space is used. Hence, the space complexity is </a:t>
            </a:r>
            <a:r>
              <a:rPr lang="en-GB" sz="2400" b="1" i="0" u="none">
                <a:solidFill>
                  <a:schemeClr val="accent2"/>
                </a:solidFill>
                <a:latin typeface="Arial" panose="020B0604020202020204"/>
                <a:ea typeface="Arial" panose="020B0604020202020204"/>
                <a:cs typeface="Arial" panose="020B0604020202020204"/>
                <a:sym typeface="Arial" panose="020B0604020202020204"/>
              </a:rPr>
              <a:t>O(1)</a:t>
            </a:r>
            <a:r>
              <a:rPr lang="en-GB" sz="2400" b="0" i="0" u="none">
                <a:solidFill>
                  <a:schemeClr val="accent2"/>
                </a:solidFill>
                <a:latin typeface="Arial" panose="020B0604020202020204"/>
                <a:ea typeface="Arial" panose="020B0604020202020204"/>
                <a:cs typeface="Arial" panose="020B0604020202020204"/>
                <a:sym typeface="Arial" panose="020B0604020202020204"/>
              </a:rPr>
              <a:t>.</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00000"/>
              </a:lnSpc>
              <a:spcBef>
                <a:spcPts val="480"/>
              </a:spcBef>
              <a:spcAft>
                <a:spcPts val="0"/>
              </a:spcAft>
              <a:buClr>
                <a:schemeClr val="accent2"/>
              </a:buClr>
              <a:buSzPts val="2400"/>
              <a:buFont typeface="Arial" panose="020B0604020202020204"/>
              <a:buChar char="•"/>
            </a:pPr>
            <a:r>
              <a:rPr lang="en-GB" sz="2400" b="0" i="0" u="none">
                <a:solidFill>
                  <a:schemeClr val="accent2"/>
                </a:solidFill>
                <a:latin typeface="Arial" panose="020B0604020202020204"/>
                <a:ea typeface="Arial" panose="020B0604020202020204"/>
                <a:cs typeface="Arial" panose="020B0604020202020204"/>
                <a:sym typeface="Arial" panose="020B0604020202020204"/>
              </a:rPr>
              <a:t>In the worst case, logn recursive calls are stacked in the memory.</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a:p>
            <a:pPr marL="742950" marR="0" lvl="1" indent="-285750" algn="l" rtl="0">
              <a:lnSpc>
                <a:spcPct val="100000"/>
              </a:lnSpc>
              <a:spcBef>
                <a:spcPts val="480"/>
              </a:spcBef>
              <a:spcAft>
                <a:spcPts val="0"/>
              </a:spcAft>
              <a:buClr>
                <a:schemeClr val="dk1"/>
              </a:buClr>
              <a:buSzPts val="2400"/>
              <a:buFont typeface="Arial" panose="020B0604020202020204"/>
              <a:buChar char="•"/>
            </a:pPr>
            <a:r>
              <a:rPr lang="en-GB" sz="2400" b="0" i="0" u="none" strike="noStrike" cap="none">
                <a:solidFill>
                  <a:schemeClr val="dk1"/>
                </a:solidFill>
                <a:latin typeface="Arial" panose="020B0604020202020204"/>
                <a:ea typeface="Arial" panose="020B0604020202020204"/>
                <a:cs typeface="Arial" panose="020B0604020202020204"/>
                <a:sym typeface="Arial" panose="020B0604020202020204"/>
              </a:rPr>
              <a:t>i comparisons require i recursive calls to be stacked in memory.</a:t>
            </a:r>
            <a:endParaRPr lang="en-GB"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742950" marR="0" lvl="1" indent="-285750" algn="l" rtl="0">
              <a:lnSpc>
                <a:spcPct val="100000"/>
              </a:lnSpc>
              <a:spcBef>
                <a:spcPts val="480"/>
              </a:spcBef>
              <a:spcAft>
                <a:spcPts val="0"/>
              </a:spcAft>
              <a:buClr>
                <a:schemeClr val="dk1"/>
              </a:buClr>
              <a:buSzPts val="2400"/>
              <a:buFont typeface="Arial" panose="020B0604020202020204"/>
              <a:buChar char="•"/>
            </a:pPr>
            <a:r>
              <a:rPr lang="en-GB" sz="2400" b="0" i="0" u="none" strike="noStrike" cap="none">
                <a:solidFill>
                  <a:schemeClr val="dk1"/>
                </a:solidFill>
                <a:latin typeface="Arial" panose="020B0604020202020204"/>
                <a:ea typeface="Arial" panose="020B0604020202020204"/>
                <a:cs typeface="Arial" panose="020B0604020202020204"/>
                <a:sym typeface="Arial" panose="020B0604020202020204"/>
              </a:rPr>
              <a:t>Since average time complexity analysis has logn comparisons, the average memory will be </a:t>
            </a:r>
            <a:r>
              <a:rPr lang="en-GB" sz="2400" b="1" i="0" u="none" strike="noStrike" cap="none">
                <a:solidFill>
                  <a:schemeClr val="dk1"/>
                </a:solidFill>
                <a:latin typeface="Arial" panose="020B0604020202020204"/>
                <a:ea typeface="Arial" panose="020B0604020202020204"/>
                <a:cs typeface="Arial" panose="020B0604020202020204"/>
                <a:sym typeface="Arial" panose="020B0604020202020204"/>
              </a:rPr>
              <a:t>O(logn)</a:t>
            </a:r>
            <a:r>
              <a:rPr lang="en-GB" sz="2400" b="0" i="0" u="none" strike="noStrike" cap="none">
                <a:solidFill>
                  <a:schemeClr val="dk1"/>
                </a:solidFill>
                <a:latin typeface="Arial" panose="020B0604020202020204"/>
                <a:ea typeface="Arial" panose="020B0604020202020204"/>
                <a:cs typeface="Arial" panose="020B0604020202020204"/>
                <a:sym typeface="Arial" panose="020B0604020202020204"/>
              </a:rPr>
              <a:t>.</a:t>
            </a:r>
            <a:endParaRPr lang="en-GB"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00000"/>
              </a:lnSpc>
              <a:spcBef>
                <a:spcPts val="480"/>
              </a:spcBef>
              <a:spcAft>
                <a:spcPts val="0"/>
              </a:spcAft>
              <a:buClr>
                <a:schemeClr val="accent2"/>
              </a:buClr>
              <a:buSzPts val="2400"/>
              <a:buFont typeface="Arial" panose="020B0604020202020204"/>
              <a:buChar char="•"/>
            </a:pPr>
            <a:r>
              <a:rPr lang="en-GB" sz="2400" b="0" i="0" u="none">
                <a:solidFill>
                  <a:schemeClr val="accent2"/>
                </a:solidFill>
                <a:latin typeface="Arial" panose="020B0604020202020204"/>
                <a:ea typeface="Arial" panose="020B0604020202020204"/>
                <a:cs typeface="Arial" panose="020B0604020202020204"/>
                <a:sym typeface="Arial" panose="020B0604020202020204"/>
              </a:rPr>
              <a:t>Thus, in recursive implementation the overall space complexity will be </a:t>
            </a:r>
            <a:r>
              <a:rPr lang="en-GB" sz="2400" b="1" i="0" u="none">
                <a:solidFill>
                  <a:schemeClr val="accent2"/>
                </a:solidFill>
                <a:latin typeface="Arial" panose="020B0604020202020204"/>
                <a:ea typeface="Arial" panose="020B0604020202020204"/>
                <a:cs typeface="Arial" panose="020B0604020202020204"/>
                <a:sym typeface="Arial" panose="020B0604020202020204"/>
              </a:rPr>
              <a:t>O(logn)</a:t>
            </a:r>
            <a:r>
              <a:rPr lang="en-GB" sz="2400" b="0" i="0" u="none">
                <a:solidFill>
                  <a:schemeClr val="accent2"/>
                </a:solidFill>
                <a:latin typeface="Arial" panose="020B0604020202020204"/>
                <a:ea typeface="Arial" panose="020B0604020202020204"/>
                <a:cs typeface="Arial" panose="020B0604020202020204"/>
                <a:sym typeface="Arial" panose="020B0604020202020204"/>
              </a:rPr>
              <a:t>.</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00000"/>
              </a:lnSpc>
              <a:spcBef>
                <a:spcPts val="480"/>
              </a:spcBef>
              <a:spcAft>
                <a:spcPts val="0"/>
              </a:spcAft>
              <a:buClr>
                <a:schemeClr val="accent2"/>
              </a:buClr>
              <a:buSzPts val="2400"/>
              <a:buFont typeface="Arial" panose="020B0604020202020204"/>
              <a:buNone/>
            </a:pPr>
            <a:br>
              <a:rPr lang="en-GB" sz="2400" b="0" i="0" u="none">
                <a:solidFill>
                  <a:schemeClr val="accent2"/>
                </a:solidFill>
                <a:latin typeface="Arial" panose="020B0604020202020204"/>
                <a:ea typeface="Arial" panose="020B0604020202020204"/>
                <a:cs typeface="Arial" panose="020B0604020202020204"/>
                <a:sym typeface="Arial" panose="020B0604020202020204"/>
              </a:rPr>
            </a:b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sp>
        <p:nvSpPr>
          <p:cNvPr id="710" name="Google Shape;710;p78"/>
          <p:cNvSpPr txBox="1"/>
          <p:nvPr/>
        </p:nvSpPr>
        <p:spPr>
          <a:xfrm>
            <a:off x="6553200" y="4798219"/>
            <a:ext cx="2133600" cy="243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GB" sz="1400" b="0" i="0" u="none">
                <a:solidFill>
                  <a:schemeClr val="dk1"/>
                </a:solidFill>
                <a:latin typeface="Arial" panose="020B0604020202020204"/>
                <a:ea typeface="Arial" panose="020B0604020202020204"/>
                <a:cs typeface="Arial" panose="020B0604020202020204"/>
                <a:sym typeface="Arial" panose="020B0604020202020204"/>
              </a:rPr>
            </a:fld>
            <a:endParaRPr lang="en-GB" sz="1400" b="0" i="0" u="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rgbClr val="445578"/>
              </a:buClr>
              <a:buSzPts val="2400"/>
              <a:buFont typeface="Inter" panose="02000503000000020004"/>
              <a:buNone/>
            </a:pPr>
            <a:r>
              <a:rPr lang="en-GB" sz="2400" b="0" i="1">
                <a:solidFill>
                  <a:srgbClr val="445578"/>
                </a:solidFill>
                <a:latin typeface="Inter" panose="02000503000000020004"/>
                <a:ea typeface="Inter" panose="02000503000000020004"/>
                <a:cs typeface="Inter" panose="02000503000000020004"/>
                <a:sym typeface="Inter" panose="02000503000000020004"/>
              </a:rPr>
              <a:t>An algorithm refers to a series of step-by-step procedures or a collection of guidelines or rules to follow in order to complete a specific task or solve a specific problem.</a:t>
            </a:r>
            <a:endParaRPr sz="2400"/>
          </a:p>
        </p:txBody>
      </p:sp>
      <p:pic>
        <p:nvPicPr>
          <p:cNvPr id="139" name="Google Shape;139;p25"/>
          <p:cNvPicPr preferRelativeResize="0"/>
          <p:nvPr/>
        </p:nvPicPr>
        <p:blipFill rotWithShape="1">
          <a:blip r:embed="rId1"/>
          <a:srcRect/>
          <a:stretch>
            <a:fillRect/>
          </a:stretch>
        </p:blipFill>
        <p:spPr>
          <a:xfrm>
            <a:off x="417910" y="1565031"/>
            <a:ext cx="7886700" cy="3067691"/>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714" name="Shape 714"/>
        <p:cNvGrpSpPr/>
        <p:nvPr/>
      </p:nvGrpSpPr>
      <p:grpSpPr>
        <a:xfrm>
          <a:off x="0" y="0"/>
          <a:ext cx="0" cy="0"/>
          <a:chOff x="0" y="0"/>
          <a:chExt cx="0" cy="0"/>
        </a:xfrm>
      </p:grpSpPr>
      <p:sp>
        <p:nvSpPr>
          <p:cNvPr id="715" name="Google Shape;715;p79"/>
          <p:cNvSpPr txBox="1"/>
          <p:nvPr>
            <p:ph type="title"/>
          </p:nvPr>
        </p:nvSpPr>
        <p:spPr>
          <a:xfrm>
            <a:off x="628650" y="205383"/>
            <a:ext cx="7886700" cy="745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sz="4000">
              <a:solidFill>
                <a:schemeClr val="dk2"/>
              </a:solidFill>
              <a:latin typeface="Arial" panose="020B0604020202020204"/>
              <a:ea typeface="Arial" panose="020B0604020202020204"/>
              <a:cs typeface="Arial" panose="020B0604020202020204"/>
              <a:sym typeface="Arial" panose="020B0604020202020204"/>
            </a:endParaRPr>
          </a:p>
        </p:txBody>
      </p:sp>
      <p:sp>
        <p:nvSpPr>
          <p:cNvPr id="716" name="Google Shape;716;p79"/>
          <p:cNvSpPr txBox="1"/>
          <p:nvPr>
            <p:ph type="body" idx="1"/>
          </p:nvPr>
        </p:nvSpPr>
        <p:spPr>
          <a:xfrm>
            <a:off x="628650" y="1026914"/>
            <a:ext cx="7886700" cy="24477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61738E"/>
              </a:buClr>
              <a:buSzPts val="2000"/>
              <a:buFont typeface="Times New Roman" panose="02020603050405020304"/>
              <a:buChar char="•"/>
            </a:pPr>
            <a:r>
              <a:rPr lang="en-GB" sz="2000" b="0" i="0" u="none">
                <a:solidFill>
                  <a:srgbClr val="61738E"/>
                </a:solidFill>
                <a:latin typeface="Times New Roman" panose="02020603050405020304"/>
                <a:ea typeface="Times New Roman" panose="02020603050405020304"/>
                <a:cs typeface="Times New Roman" panose="02020603050405020304"/>
                <a:sym typeface="Times New Roman" panose="02020603050405020304"/>
              </a:rPr>
              <a:t>Binary Search is used for finding the location of an element in a linear array.</a:t>
            </a:r>
            <a:endParaRPr lang="en-GB" sz="2000" b="0" i="0" u="none">
              <a:solidFill>
                <a:srgbClr val="61738E"/>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rgbClr val="61738E"/>
              </a:buClr>
              <a:buSzPts val="2000"/>
              <a:buFont typeface="Times New Roman" panose="02020603050405020304"/>
              <a:buChar char="•"/>
            </a:pPr>
            <a:r>
              <a:rPr lang="en-GB" sz="2000" b="0" i="0" u="none">
                <a:solidFill>
                  <a:srgbClr val="61738E"/>
                </a:solidFill>
                <a:latin typeface="Times New Roman" panose="02020603050405020304"/>
                <a:ea typeface="Times New Roman" panose="02020603050405020304"/>
                <a:cs typeface="Times New Roman" panose="02020603050405020304"/>
                <a:sym typeface="Times New Roman" panose="02020603050405020304"/>
              </a:rPr>
              <a:t>It is a fast, efficient, and accurate search algorithm that can work on big and small datasets.</a:t>
            </a:r>
            <a:endParaRPr lang="en-GB" sz="2000" b="0" i="0" u="none">
              <a:solidFill>
                <a:srgbClr val="61738E"/>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rgbClr val="61738E"/>
              </a:buClr>
              <a:buSzPts val="2000"/>
              <a:buFont typeface="Times New Roman" panose="02020603050405020304"/>
              <a:buChar char="•"/>
            </a:pPr>
            <a:r>
              <a:rPr lang="en-GB" sz="2000" b="0" i="0" u="none">
                <a:solidFill>
                  <a:srgbClr val="61738E"/>
                </a:solidFill>
                <a:latin typeface="Times New Roman" panose="02020603050405020304"/>
                <a:ea typeface="Times New Roman" panose="02020603050405020304"/>
                <a:cs typeface="Times New Roman" panose="02020603050405020304"/>
                <a:sym typeface="Times New Roman" panose="02020603050405020304"/>
              </a:rPr>
              <a:t>It works only on Sorted arrays.</a:t>
            </a:r>
            <a:endParaRPr lang="en-GB" sz="2000" b="0" i="0" u="none">
              <a:solidFill>
                <a:srgbClr val="61738E"/>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rgbClr val="61738E"/>
              </a:buClr>
              <a:buSzPts val="2000"/>
              <a:buFont typeface="Times New Roman" panose="02020603050405020304"/>
              <a:buChar char="•"/>
            </a:pPr>
            <a:r>
              <a:rPr lang="en-GB" sz="2000" b="0" i="0" u="none">
                <a:solidFill>
                  <a:srgbClr val="61738E"/>
                </a:solidFill>
                <a:latin typeface="Times New Roman" panose="02020603050405020304"/>
                <a:ea typeface="Times New Roman" panose="02020603050405020304"/>
                <a:cs typeface="Times New Roman" panose="02020603050405020304"/>
                <a:sym typeface="Times New Roman" panose="02020603050405020304"/>
              </a:rPr>
              <a:t>Binary search uses the </a:t>
            </a:r>
            <a:r>
              <a:rPr lang="en-GB" sz="2000" b="1" i="0" u="none">
                <a:solidFill>
                  <a:srgbClr val="61738E"/>
                </a:solidFill>
                <a:latin typeface="Times New Roman" panose="02020603050405020304"/>
                <a:ea typeface="Times New Roman" panose="02020603050405020304"/>
                <a:cs typeface="Times New Roman" panose="02020603050405020304"/>
                <a:sym typeface="Times New Roman" panose="02020603050405020304"/>
              </a:rPr>
              <a:t>divide and conquer technique</a:t>
            </a:r>
            <a:r>
              <a:rPr lang="en-GB" sz="2000" b="0" i="0" u="none">
                <a:solidFill>
                  <a:srgbClr val="61738E"/>
                </a:solidFill>
                <a:latin typeface="Times New Roman" panose="02020603050405020304"/>
                <a:ea typeface="Times New Roman" panose="02020603050405020304"/>
                <a:cs typeface="Times New Roman" panose="02020603050405020304"/>
                <a:sym typeface="Times New Roman" panose="02020603050405020304"/>
              </a:rPr>
              <a:t>.</a:t>
            </a:r>
            <a:endParaRPr lang="en-GB" sz="2000" b="0" i="0" u="none">
              <a:solidFill>
                <a:srgbClr val="61738E"/>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rgbClr val="61738E"/>
              </a:buClr>
              <a:buSzPts val="2000"/>
              <a:buFont typeface="Times New Roman" panose="02020603050405020304"/>
              <a:buChar char="•"/>
            </a:pPr>
            <a:r>
              <a:rPr lang="en-GB" sz="2000" b="0" i="0" u="none">
                <a:solidFill>
                  <a:srgbClr val="61738E"/>
                </a:solidFill>
                <a:latin typeface="Times New Roman" panose="02020603050405020304"/>
                <a:ea typeface="Times New Roman" panose="02020603050405020304"/>
                <a:cs typeface="Times New Roman" panose="02020603050405020304"/>
                <a:sym typeface="Times New Roman" panose="02020603050405020304"/>
              </a:rPr>
              <a:t>The time complexity for binary search is</a:t>
            </a:r>
            <a:endParaRPr lang="en-GB" sz="2000" b="0" i="0" u="none">
              <a:solidFill>
                <a:srgbClr val="61738E"/>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285750" algn="l" rtl="0">
              <a:lnSpc>
                <a:spcPct val="100000"/>
              </a:lnSpc>
              <a:spcBef>
                <a:spcPts val="400"/>
              </a:spcBef>
              <a:spcAft>
                <a:spcPts val="0"/>
              </a:spcAft>
              <a:buClr>
                <a:srgbClr val="61738E"/>
              </a:buClr>
              <a:buSzPts val="2000"/>
              <a:buFont typeface="Arial" panose="020B0604020202020204"/>
              <a:buChar char="•"/>
            </a:pPr>
            <a:r>
              <a:rPr lang="en-GB" sz="2000" b="0" i="0" u="none" strike="noStrike" cap="none">
                <a:solidFill>
                  <a:srgbClr val="61738E"/>
                </a:solidFill>
                <a:latin typeface="Times New Roman" panose="02020603050405020304"/>
                <a:ea typeface="Times New Roman" panose="02020603050405020304"/>
                <a:cs typeface="Times New Roman" panose="02020603050405020304"/>
                <a:sym typeface="Times New Roman" panose="02020603050405020304"/>
              </a:rPr>
              <a:t>Best Case - </a:t>
            </a:r>
            <a:r>
              <a:rPr lang="en-GB" sz="2000" b="0" i="1" u="none" strike="noStrike" cap="none">
                <a:solidFill>
                  <a:srgbClr val="61738E"/>
                </a:solidFill>
                <a:latin typeface="Times New Roman" panose="02020603050405020304"/>
                <a:ea typeface="Times New Roman" panose="02020603050405020304"/>
                <a:cs typeface="Times New Roman" panose="02020603050405020304"/>
                <a:sym typeface="Times New Roman" panose="02020603050405020304"/>
              </a:rPr>
              <a:t>O</a:t>
            </a:r>
            <a:r>
              <a:rPr lang="en-GB" sz="2000" b="0" i="0" u="none" strike="noStrike" cap="none">
                <a:solidFill>
                  <a:srgbClr val="61738E"/>
                </a:solidFill>
                <a:latin typeface="Times New Roman" panose="02020603050405020304"/>
                <a:ea typeface="Times New Roman" panose="02020603050405020304"/>
                <a:cs typeface="Times New Roman" panose="02020603050405020304"/>
                <a:sym typeface="Times New Roman" panose="02020603050405020304"/>
              </a:rPr>
              <a:t>(1)</a:t>
            </a:r>
            <a:endParaRPr lang="en-GB" sz="2000" b="0" i="0" u="none" strike="noStrike" cap="none">
              <a:solidFill>
                <a:srgbClr val="61738E"/>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285750" algn="l" rtl="0">
              <a:lnSpc>
                <a:spcPct val="100000"/>
              </a:lnSpc>
              <a:spcBef>
                <a:spcPts val="400"/>
              </a:spcBef>
              <a:spcAft>
                <a:spcPts val="0"/>
              </a:spcAft>
              <a:buClr>
                <a:srgbClr val="61738E"/>
              </a:buClr>
              <a:buSzPts val="2000"/>
              <a:buFont typeface="Arial" panose="020B0604020202020204"/>
              <a:buChar char="•"/>
            </a:pPr>
            <a:r>
              <a:rPr lang="en-GB" sz="2000" b="0" i="0" u="none" strike="noStrike" cap="none">
                <a:solidFill>
                  <a:srgbClr val="61738E"/>
                </a:solidFill>
                <a:latin typeface="Times New Roman" panose="02020603050405020304"/>
                <a:ea typeface="Times New Roman" panose="02020603050405020304"/>
                <a:cs typeface="Times New Roman" panose="02020603050405020304"/>
                <a:sym typeface="Times New Roman" panose="02020603050405020304"/>
              </a:rPr>
              <a:t>Worst Case - </a:t>
            </a:r>
            <a:r>
              <a:rPr lang="en-GB" sz="2000" b="0" i="1" u="none" strike="noStrike" cap="none">
                <a:solidFill>
                  <a:srgbClr val="61738E"/>
                </a:solidFill>
                <a:latin typeface="Times New Roman" panose="02020603050405020304"/>
                <a:ea typeface="Times New Roman" panose="02020603050405020304"/>
                <a:cs typeface="Times New Roman" panose="02020603050405020304"/>
                <a:sym typeface="Times New Roman" panose="02020603050405020304"/>
              </a:rPr>
              <a:t>O</a:t>
            </a:r>
            <a:r>
              <a:rPr lang="en-GB" sz="2000" b="0" i="0" u="none" strike="noStrike" cap="none">
                <a:solidFill>
                  <a:srgbClr val="61738E"/>
                </a:solidFill>
                <a:latin typeface="Times New Roman" panose="02020603050405020304"/>
                <a:ea typeface="Times New Roman" panose="02020603050405020304"/>
                <a:cs typeface="Times New Roman" panose="02020603050405020304"/>
                <a:sym typeface="Times New Roman" panose="02020603050405020304"/>
              </a:rPr>
              <a:t>(</a:t>
            </a:r>
            <a:r>
              <a:rPr lang="en-GB" sz="2000" b="0" i="1" u="none" strike="noStrike" cap="none">
                <a:solidFill>
                  <a:srgbClr val="61738E"/>
                </a:solidFill>
                <a:latin typeface="Times New Roman" panose="02020603050405020304"/>
                <a:ea typeface="Times New Roman" panose="02020603050405020304"/>
                <a:cs typeface="Times New Roman" panose="02020603050405020304"/>
                <a:sym typeface="Times New Roman" panose="02020603050405020304"/>
              </a:rPr>
              <a:t>logn</a:t>
            </a:r>
            <a:r>
              <a:rPr lang="en-GB" sz="2000" b="0" i="0" u="none" strike="noStrike" cap="none">
                <a:solidFill>
                  <a:srgbClr val="61738E"/>
                </a:solidFill>
                <a:latin typeface="Times New Roman" panose="02020603050405020304"/>
                <a:ea typeface="Times New Roman" panose="02020603050405020304"/>
                <a:cs typeface="Times New Roman" panose="02020603050405020304"/>
                <a:sym typeface="Times New Roman" panose="02020603050405020304"/>
              </a:rPr>
              <a:t>)</a:t>
            </a:r>
            <a:endParaRPr lang="en-GB" sz="2000" b="0" i="0" u="none" strike="noStrike" cap="none">
              <a:solidFill>
                <a:srgbClr val="61738E"/>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285750" algn="l" rtl="0">
              <a:lnSpc>
                <a:spcPct val="100000"/>
              </a:lnSpc>
              <a:spcBef>
                <a:spcPts val="400"/>
              </a:spcBef>
              <a:spcAft>
                <a:spcPts val="0"/>
              </a:spcAft>
              <a:buClr>
                <a:srgbClr val="61738E"/>
              </a:buClr>
              <a:buSzPts val="2000"/>
              <a:buFont typeface="Arial" panose="020B0604020202020204"/>
              <a:buChar char="•"/>
            </a:pPr>
            <a:r>
              <a:rPr lang="en-GB" sz="2000" b="0" i="0" u="none" strike="noStrike" cap="none">
                <a:solidFill>
                  <a:srgbClr val="61738E"/>
                </a:solidFill>
                <a:latin typeface="Times New Roman" panose="02020603050405020304"/>
                <a:ea typeface="Times New Roman" panose="02020603050405020304"/>
                <a:cs typeface="Times New Roman" panose="02020603050405020304"/>
                <a:sym typeface="Times New Roman" panose="02020603050405020304"/>
              </a:rPr>
              <a:t>Average Case -</a:t>
            </a:r>
            <a:r>
              <a:rPr lang="en-GB" sz="2000" b="0" i="1" u="none" strike="noStrike" cap="none">
                <a:solidFill>
                  <a:srgbClr val="61738E"/>
                </a:solidFill>
                <a:latin typeface="Times New Roman" panose="02020603050405020304"/>
                <a:ea typeface="Times New Roman" panose="02020603050405020304"/>
                <a:cs typeface="Times New Roman" panose="02020603050405020304"/>
                <a:sym typeface="Times New Roman" panose="02020603050405020304"/>
              </a:rPr>
              <a:t>O</a:t>
            </a:r>
            <a:r>
              <a:rPr lang="en-GB" sz="2000" b="0" i="0" u="none" strike="noStrike" cap="none">
                <a:solidFill>
                  <a:srgbClr val="61738E"/>
                </a:solidFill>
                <a:latin typeface="Times New Roman" panose="02020603050405020304"/>
                <a:ea typeface="Times New Roman" panose="02020603050405020304"/>
                <a:cs typeface="Times New Roman" panose="02020603050405020304"/>
                <a:sym typeface="Times New Roman" panose="02020603050405020304"/>
              </a:rPr>
              <a:t>(</a:t>
            </a:r>
            <a:r>
              <a:rPr lang="en-GB" sz="2000" b="0" i="1" u="none" strike="noStrike" cap="none">
                <a:solidFill>
                  <a:srgbClr val="61738E"/>
                </a:solidFill>
                <a:latin typeface="Times New Roman" panose="02020603050405020304"/>
                <a:ea typeface="Times New Roman" panose="02020603050405020304"/>
                <a:cs typeface="Times New Roman" panose="02020603050405020304"/>
                <a:sym typeface="Times New Roman" panose="02020603050405020304"/>
              </a:rPr>
              <a:t>logn</a:t>
            </a:r>
            <a:r>
              <a:rPr lang="en-GB" sz="2000" b="0" i="0" u="none" strike="noStrike" cap="none">
                <a:solidFill>
                  <a:srgbClr val="61738E"/>
                </a:solidFill>
                <a:latin typeface="Times New Roman" panose="02020603050405020304"/>
                <a:ea typeface="Times New Roman" panose="02020603050405020304"/>
                <a:cs typeface="Times New Roman" panose="02020603050405020304"/>
                <a:sym typeface="Times New Roman" panose="02020603050405020304"/>
              </a:rPr>
              <a:t>)</a:t>
            </a:r>
            <a:endParaRPr lang="en-GB" sz="2000" b="0" i="0" u="none" strike="noStrike" cap="none">
              <a:solidFill>
                <a:srgbClr val="61738E"/>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rgbClr val="61738E"/>
              </a:buClr>
              <a:buSzPts val="2000"/>
              <a:buFont typeface="Times New Roman" panose="02020603050405020304"/>
              <a:buChar char="•"/>
            </a:pPr>
            <a:r>
              <a:rPr lang="en-GB" sz="2000" b="0" i="0" u="none">
                <a:solidFill>
                  <a:srgbClr val="61738E"/>
                </a:solidFill>
                <a:latin typeface="Times New Roman" panose="02020603050405020304"/>
                <a:ea typeface="Times New Roman" panose="02020603050405020304"/>
                <a:cs typeface="Times New Roman" panose="02020603050405020304"/>
                <a:sym typeface="Times New Roman" panose="02020603050405020304"/>
              </a:rPr>
              <a:t>The space complexity for binary search is</a:t>
            </a:r>
            <a:endParaRPr lang="en-GB" sz="2000" b="0" i="0" u="none">
              <a:solidFill>
                <a:srgbClr val="61738E"/>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285750" algn="l" rtl="0">
              <a:lnSpc>
                <a:spcPct val="100000"/>
              </a:lnSpc>
              <a:spcBef>
                <a:spcPts val="400"/>
              </a:spcBef>
              <a:spcAft>
                <a:spcPts val="0"/>
              </a:spcAft>
              <a:buClr>
                <a:srgbClr val="61738E"/>
              </a:buClr>
              <a:buSzPts val="2000"/>
              <a:buFont typeface="Arial" panose="020B0604020202020204"/>
              <a:buChar char="•"/>
            </a:pPr>
            <a:r>
              <a:rPr lang="en-GB" sz="2000" b="0" i="0" u="none" strike="noStrike" cap="none">
                <a:solidFill>
                  <a:srgbClr val="61738E"/>
                </a:solidFill>
                <a:latin typeface="Times New Roman" panose="02020603050405020304"/>
                <a:ea typeface="Times New Roman" panose="02020603050405020304"/>
                <a:cs typeface="Times New Roman" panose="02020603050405020304"/>
                <a:sym typeface="Times New Roman" panose="02020603050405020304"/>
              </a:rPr>
              <a:t>recursive approach - </a:t>
            </a:r>
            <a:r>
              <a:rPr lang="en-GB" sz="2000" b="0" i="1" u="none" strike="noStrike" cap="none">
                <a:solidFill>
                  <a:srgbClr val="61738E"/>
                </a:solidFill>
                <a:latin typeface="Times New Roman" panose="02020603050405020304"/>
                <a:ea typeface="Times New Roman" panose="02020603050405020304"/>
                <a:cs typeface="Times New Roman" panose="02020603050405020304"/>
                <a:sym typeface="Times New Roman" panose="02020603050405020304"/>
              </a:rPr>
              <a:t>O</a:t>
            </a:r>
            <a:r>
              <a:rPr lang="en-GB" sz="2000" b="0" i="0" u="none" strike="noStrike" cap="none">
                <a:solidFill>
                  <a:srgbClr val="61738E"/>
                </a:solidFill>
                <a:latin typeface="Times New Roman" panose="02020603050405020304"/>
                <a:ea typeface="Times New Roman" panose="02020603050405020304"/>
                <a:cs typeface="Times New Roman" panose="02020603050405020304"/>
                <a:sym typeface="Times New Roman" panose="02020603050405020304"/>
              </a:rPr>
              <a:t>(</a:t>
            </a:r>
            <a:r>
              <a:rPr lang="en-GB" sz="2000" b="0" i="1" u="none" strike="noStrike" cap="none">
                <a:solidFill>
                  <a:srgbClr val="61738E"/>
                </a:solidFill>
                <a:latin typeface="Times New Roman" panose="02020603050405020304"/>
                <a:ea typeface="Times New Roman" panose="02020603050405020304"/>
                <a:cs typeface="Times New Roman" panose="02020603050405020304"/>
                <a:sym typeface="Times New Roman" panose="02020603050405020304"/>
              </a:rPr>
              <a:t>logn</a:t>
            </a:r>
            <a:r>
              <a:rPr lang="en-GB" sz="2000" b="0" i="0" u="none" strike="noStrike" cap="none">
                <a:solidFill>
                  <a:srgbClr val="61738E"/>
                </a:solidFill>
                <a:latin typeface="Times New Roman" panose="02020603050405020304"/>
                <a:ea typeface="Times New Roman" panose="02020603050405020304"/>
                <a:cs typeface="Times New Roman" panose="02020603050405020304"/>
                <a:sym typeface="Times New Roman" panose="02020603050405020304"/>
              </a:rPr>
              <a:t>)</a:t>
            </a:r>
            <a:endParaRPr lang="en-GB" sz="2000" b="0" i="0" u="none" strike="noStrike" cap="none">
              <a:solidFill>
                <a:srgbClr val="61738E"/>
              </a:solidFill>
              <a:latin typeface="Times New Roman" panose="02020603050405020304"/>
              <a:ea typeface="Times New Roman" panose="02020603050405020304"/>
              <a:cs typeface="Times New Roman" panose="02020603050405020304"/>
              <a:sym typeface="Times New Roman" panose="02020603050405020304"/>
            </a:endParaRPr>
          </a:p>
          <a:p>
            <a:pPr marL="742950" marR="0" lvl="1" indent="-285750" algn="l" rtl="0">
              <a:lnSpc>
                <a:spcPct val="100000"/>
              </a:lnSpc>
              <a:spcBef>
                <a:spcPts val="400"/>
              </a:spcBef>
              <a:spcAft>
                <a:spcPts val="0"/>
              </a:spcAft>
              <a:buClr>
                <a:srgbClr val="61738E"/>
              </a:buClr>
              <a:buSzPts val="2000"/>
              <a:buFont typeface="Arial" panose="020B0604020202020204"/>
              <a:buChar char="•"/>
            </a:pPr>
            <a:r>
              <a:rPr lang="en-GB" sz="2000" b="0" i="0" u="none" strike="noStrike" cap="none">
                <a:solidFill>
                  <a:srgbClr val="61738E"/>
                </a:solidFill>
                <a:latin typeface="Times New Roman" panose="02020603050405020304"/>
                <a:ea typeface="Times New Roman" panose="02020603050405020304"/>
                <a:cs typeface="Times New Roman" panose="02020603050405020304"/>
                <a:sym typeface="Times New Roman" panose="02020603050405020304"/>
              </a:rPr>
              <a:t>iterative approach - </a:t>
            </a:r>
            <a:r>
              <a:rPr lang="en-GB" sz="2000" b="0" i="1" u="none" strike="noStrike" cap="none">
                <a:solidFill>
                  <a:srgbClr val="61738E"/>
                </a:solidFill>
                <a:latin typeface="Times New Roman" panose="02020603050405020304"/>
                <a:ea typeface="Times New Roman" panose="02020603050405020304"/>
                <a:cs typeface="Times New Roman" panose="02020603050405020304"/>
                <a:sym typeface="Times New Roman" panose="02020603050405020304"/>
              </a:rPr>
              <a:t>O</a:t>
            </a:r>
            <a:r>
              <a:rPr lang="en-GB" sz="2000" b="0" i="0" u="none" strike="noStrike" cap="none">
                <a:solidFill>
                  <a:srgbClr val="61738E"/>
                </a:solidFill>
                <a:latin typeface="Times New Roman" panose="02020603050405020304"/>
                <a:ea typeface="Times New Roman" panose="02020603050405020304"/>
                <a:cs typeface="Times New Roman" panose="02020603050405020304"/>
                <a:sym typeface="Times New Roman" panose="02020603050405020304"/>
              </a:rPr>
              <a:t>(1)</a:t>
            </a:r>
            <a:endParaRPr lang="en-GB" sz="2000" b="0" i="0" u="none" strike="noStrike" cap="none">
              <a:solidFill>
                <a:srgbClr val="61738E"/>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100000"/>
              </a:lnSpc>
              <a:spcBef>
                <a:spcPts val="400"/>
              </a:spcBef>
              <a:spcAft>
                <a:spcPts val="0"/>
              </a:spcAft>
              <a:buClr>
                <a:srgbClr val="61738E"/>
              </a:buClr>
              <a:buSzPts val="2000"/>
              <a:buFont typeface="Times New Roman" panose="02020603050405020304"/>
              <a:buChar char="•"/>
            </a:pPr>
            <a:r>
              <a:rPr lang="en-GB" sz="2000" b="0" i="0" u="none">
                <a:solidFill>
                  <a:srgbClr val="61738E"/>
                </a:solidFill>
                <a:latin typeface="Times New Roman" panose="02020603050405020304"/>
                <a:ea typeface="Times New Roman" panose="02020603050405020304"/>
                <a:cs typeface="Times New Roman" panose="02020603050405020304"/>
                <a:sym typeface="Times New Roman" panose="02020603050405020304"/>
              </a:rPr>
              <a:t>The equation </a:t>
            </a:r>
            <a:r>
              <a:rPr lang="en-GB" sz="2000" b="1" i="0" u="none">
                <a:solidFill>
                  <a:srgbClr val="61738E"/>
                </a:solidFill>
                <a:latin typeface="Times New Roman" panose="02020603050405020304"/>
                <a:ea typeface="Times New Roman" panose="02020603050405020304"/>
                <a:cs typeface="Times New Roman" panose="02020603050405020304"/>
                <a:sym typeface="Times New Roman" panose="02020603050405020304"/>
              </a:rPr>
              <a:t>T(n)= T(n/2)+1</a:t>
            </a:r>
            <a:r>
              <a:rPr lang="en-GB" sz="2000" b="0" i="0" u="none">
                <a:solidFill>
                  <a:srgbClr val="61738E"/>
                </a:solidFill>
                <a:latin typeface="Times New Roman" panose="02020603050405020304"/>
                <a:ea typeface="Times New Roman" panose="02020603050405020304"/>
                <a:cs typeface="Times New Roman" panose="02020603050405020304"/>
                <a:sym typeface="Times New Roman" panose="02020603050405020304"/>
              </a:rPr>
              <a:t> is known as the recurrence relation for binary search.</a:t>
            </a:r>
            <a:endParaRPr lang="en-GB" sz="2000" b="0" i="0" u="none">
              <a:solidFill>
                <a:srgbClr val="61738E"/>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215900" algn="l" rtl="0">
              <a:spcBef>
                <a:spcPts val="400"/>
              </a:spcBef>
              <a:spcAft>
                <a:spcPts val="0"/>
              </a:spcAft>
              <a:buClr>
                <a:schemeClr val="accent2"/>
              </a:buClr>
              <a:buSzPts val="2000"/>
              <a:buFont typeface="Arial" panose="020B0604020202020204"/>
              <a:buNone/>
            </a:pPr>
            <a:endParaRPr sz="2000" b="0" i="0" u="none">
              <a:solidFill>
                <a:srgbClr val="61738E"/>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717" name="Google Shape;717;p79"/>
          <p:cNvSpPr txBox="1"/>
          <p:nvPr/>
        </p:nvSpPr>
        <p:spPr>
          <a:xfrm>
            <a:off x="6553200" y="4798219"/>
            <a:ext cx="2133600" cy="243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GB" sz="1400" b="0" i="0" u="none">
                <a:solidFill>
                  <a:schemeClr val="dk1"/>
                </a:solidFill>
                <a:latin typeface="Arial" panose="020B0604020202020204"/>
                <a:ea typeface="Arial" panose="020B0604020202020204"/>
                <a:cs typeface="Arial" panose="020B0604020202020204"/>
                <a:sym typeface="Arial" panose="020B0604020202020204"/>
              </a:rPr>
            </a:fld>
            <a:endParaRPr lang="en-GB" sz="1400" b="0" i="0" u="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721" name="Shape 721"/>
        <p:cNvGrpSpPr/>
        <p:nvPr/>
      </p:nvGrpSpPr>
      <p:grpSpPr>
        <a:xfrm>
          <a:off x="0" y="0"/>
          <a:ext cx="0" cy="0"/>
          <a:chOff x="0" y="0"/>
          <a:chExt cx="0" cy="0"/>
        </a:xfrm>
      </p:grpSpPr>
      <p:sp>
        <p:nvSpPr>
          <p:cNvPr id="722" name="Google Shape;722;p80"/>
          <p:cNvSpPr txBox="1"/>
          <p:nvPr/>
        </p:nvSpPr>
        <p:spPr>
          <a:xfrm>
            <a:off x="6553200" y="4798219"/>
            <a:ext cx="2133600" cy="243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GB" sz="1400" b="0" i="0" u="none">
                <a:solidFill>
                  <a:schemeClr val="dk1"/>
                </a:solidFill>
                <a:latin typeface="Arial" panose="020B0604020202020204"/>
                <a:ea typeface="Arial" panose="020B0604020202020204"/>
                <a:cs typeface="Arial" panose="020B0604020202020204"/>
                <a:sym typeface="Arial" panose="020B0604020202020204"/>
              </a:rPr>
            </a:fld>
            <a:endParaRPr lang="en-GB" sz="14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723" name="Google Shape;723;p80"/>
          <p:cNvSpPr txBox="1"/>
          <p:nvPr>
            <p:ph type="title"/>
          </p:nvPr>
        </p:nvSpPr>
        <p:spPr>
          <a:xfrm>
            <a:off x="628650" y="205383"/>
            <a:ext cx="7886700" cy="745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Arial" panose="020B0604020202020204"/>
              <a:buNone/>
            </a:pPr>
            <a:r>
              <a:rPr lang="en-GB" sz="4000" b="0" i="0" u="none">
                <a:solidFill>
                  <a:schemeClr val="dk2"/>
                </a:solidFill>
                <a:latin typeface="Arial" panose="020B0604020202020204"/>
                <a:ea typeface="Arial" panose="020B0604020202020204"/>
                <a:cs typeface="Arial" panose="020B0604020202020204"/>
                <a:sym typeface="Arial" panose="020B0604020202020204"/>
              </a:rPr>
              <a:t>Methods for Solving Recurrences</a:t>
            </a:r>
            <a:endParaRPr lang="en-GB" sz="4000" b="0" i="0" u="none">
              <a:solidFill>
                <a:schemeClr val="dk2"/>
              </a:solidFill>
              <a:latin typeface="Arial" panose="020B0604020202020204"/>
              <a:ea typeface="Arial" panose="020B0604020202020204"/>
              <a:cs typeface="Arial" panose="020B0604020202020204"/>
              <a:sym typeface="Arial" panose="020B0604020202020204"/>
            </a:endParaRPr>
          </a:p>
        </p:txBody>
      </p:sp>
      <p:sp>
        <p:nvSpPr>
          <p:cNvPr id="724" name="Google Shape;724;p80"/>
          <p:cNvSpPr txBox="1"/>
          <p:nvPr>
            <p:ph type="body" idx="1"/>
          </p:nvPr>
        </p:nvSpPr>
        <p:spPr>
          <a:xfrm>
            <a:off x="628650" y="1026914"/>
            <a:ext cx="7886700" cy="2447700"/>
          </a:xfrm>
          <a:prstGeom prst="rect">
            <a:avLst/>
          </a:prstGeom>
          <a:noFill/>
          <a:ln>
            <a:noFill/>
          </a:ln>
        </p:spPr>
        <p:txBody>
          <a:bodyPr spcFirstLastPara="1" wrap="square" lIns="91425" tIns="45700" rIns="91425" bIns="45700" anchor="t" anchorCtr="0">
            <a:noAutofit/>
          </a:bodyPr>
          <a:lstStyle/>
          <a:p>
            <a:pPr marL="342900" lvl="0" indent="-342900" algn="l" rtl="0">
              <a:lnSpc>
                <a:spcPct val="300000"/>
              </a:lnSpc>
              <a:spcBef>
                <a:spcPts val="0"/>
              </a:spcBef>
              <a:spcAft>
                <a:spcPts val="0"/>
              </a:spcAft>
              <a:buClr>
                <a:schemeClr val="accent2"/>
              </a:buClr>
              <a:buSzPts val="2400"/>
              <a:buFont typeface="Arial" panose="020B0604020202020204"/>
              <a:buChar char="•"/>
            </a:pPr>
            <a:r>
              <a:rPr lang="en-GB" sz="2400" b="0" i="0" u="none">
                <a:solidFill>
                  <a:schemeClr val="accent2"/>
                </a:solidFill>
                <a:latin typeface="Arial" panose="020B0604020202020204"/>
                <a:ea typeface="Arial" panose="020B0604020202020204"/>
                <a:cs typeface="Arial" panose="020B0604020202020204"/>
                <a:sym typeface="Arial" panose="020B0604020202020204"/>
              </a:rPr>
              <a:t>Iteration method</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a:p>
            <a:pPr marL="342900" lvl="0" indent="-342900" algn="l" rtl="0">
              <a:lnSpc>
                <a:spcPct val="300000"/>
              </a:lnSpc>
              <a:spcBef>
                <a:spcPts val="480"/>
              </a:spcBef>
              <a:spcAft>
                <a:spcPts val="0"/>
              </a:spcAft>
              <a:buClr>
                <a:schemeClr val="accent2"/>
              </a:buClr>
              <a:buSzPts val="2400"/>
              <a:buFont typeface="Arial" panose="020B0604020202020204"/>
              <a:buChar char="•"/>
            </a:pPr>
            <a:r>
              <a:rPr lang="en-GB" sz="2400" b="0" i="0" u="none">
                <a:solidFill>
                  <a:schemeClr val="accent2"/>
                </a:solidFill>
                <a:latin typeface="Arial" panose="020B0604020202020204"/>
                <a:ea typeface="Arial" panose="020B0604020202020204"/>
                <a:cs typeface="Arial" panose="020B0604020202020204"/>
                <a:sym typeface="Arial" panose="020B0604020202020204"/>
              </a:rPr>
              <a:t>Substitution method</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a:p>
            <a:pPr marL="342900" lvl="0" indent="-342900" algn="l" rtl="0">
              <a:lnSpc>
                <a:spcPct val="300000"/>
              </a:lnSpc>
              <a:spcBef>
                <a:spcPts val="480"/>
              </a:spcBef>
              <a:spcAft>
                <a:spcPts val="0"/>
              </a:spcAft>
              <a:buClr>
                <a:schemeClr val="accent2"/>
              </a:buClr>
              <a:buSzPts val="2400"/>
              <a:buFont typeface="Arial" panose="020B0604020202020204"/>
              <a:buChar char="•"/>
            </a:pPr>
            <a:r>
              <a:rPr lang="en-GB" sz="2400" b="0" i="0" u="none">
                <a:solidFill>
                  <a:schemeClr val="accent2"/>
                </a:solidFill>
                <a:latin typeface="Arial" panose="020B0604020202020204"/>
                <a:ea typeface="Arial" panose="020B0604020202020204"/>
                <a:cs typeface="Arial" panose="020B0604020202020204"/>
                <a:sym typeface="Arial" panose="020B0604020202020204"/>
              </a:rPr>
              <a:t>Recursion tree method</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a:p>
            <a:pPr marL="342900" lvl="0" indent="-342900" algn="l" rtl="0">
              <a:lnSpc>
                <a:spcPct val="300000"/>
              </a:lnSpc>
              <a:spcBef>
                <a:spcPts val="480"/>
              </a:spcBef>
              <a:spcAft>
                <a:spcPts val="0"/>
              </a:spcAft>
              <a:buClr>
                <a:schemeClr val="accent2"/>
              </a:buClr>
              <a:buSzPts val="2400"/>
              <a:buFont typeface="Arial" panose="020B0604020202020204"/>
              <a:buChar char="•"/>
            </a:pPr>
            <a:r>
              <a:rPr lang="en-GB" sz="2400" b="0" i="0" u="none">
                <a:solidFill>
                  <a:schemeClr val="accent2"/>
                </a:solidFill>
                <a:latin typeface="Arial" panose="020B0604020202020204"/>
                <a:ea typeface="Arial" panose="020B0604020202020204"/>
                <a:cs typeface="Arial" panose="020B0604020202020204"/>
                <a:sym typeface="Arial" panose="020B0604020202020204"/>
              </a:rPr>
              <a:t>Master method</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728" name="Shape 728"/>
        <p:cNvGrpSpPr/>
        <p:nvPr/>
      </p:nvGrpSpPr>
      <p:grpSpPr>
        <a:xfrm>
          <a:off x="0" y="0"/>
          <a:ext cx="0" cy="0"/>
          <a:chOff x="0" y="0"/>
          <a:chExt cx="0" cy="0"/>
        </a:xfrm>
      </p:grpSpPr>
      <p:sp>
        <p:nvSpPr>
          <p:cNvPr id="729" name="Google Shape;729;p81"/>
          <p:cNvSpPr txBox="1"/>
          <p:nvPr/>
        </p:nvSpPr>
        <p:spPr>
          <a:xfrm>
            <a:off x="6553200" y="4798219"/>
            <a:ext cx="2133600" cy="243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GB" sz="1400" b="0" i="0" u="none">
                <a:solidFill>
                  <a:schemeClr val="dk1"/>
                </a:solidFill>
                <a:latin typeface="Arial" panose="020B0604020202020204"/>
                <a:ea typeface="Arial" panose="020B0604020202020204"/>
                <a:cs typeface="Arial" panose="020B0604020202020204"/>
                <a:sym typeface="Arial" panose="020B0604020202020204"/>
              </a:rPr>
            </a:fld>
            <a:endParaRPr lang="en-GB" sz="14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730" name="Google Shape;730;p81"/>
          <p:cNvSpPr txBox="1"/>
          <p:nvPr>
            <p:ph type="title"/>
          </p:nvPr>
        </p:nvSpPr>
        <p:spPr>
          <a:xfrm>
            <a:off x="628650" y="205383"/>
            <a:ext cx="7886700" cy="745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Arial" panose="020B0604020202020204"/>
              <a:buNone/>
            </a:pPr>
            <a:r>
              <a:rPr lang="en-GB" sz="4000" b="0" i="0" u="none">
                <a:solidFill>
                  <a:schemeClr val="dk2"/>
                </a:solidFill>
                <a:latin typeface="Arial" panose="020B0604020202020204"/>
                <a:ea typeface="Arial" panose="020B0604020202020204"/>
                <a:cs typeface="Arial" panose="020B0604020202020204"/>
                <a:sym typeface="Arial" panose="020B0604020202020204"/>
              </a:rPr>
              <a:t>The Iteration Method</a:t>
            </a:r>
            <a:endParaRPr lang="en-GB" sz="4000" b="0" i="0" u="none">
              <a:solidFill>
                <a:schemeClr val="dk2"/>
              </a:solidFill>
              <a:latin typeface="Arial" panose="020B0604020202020204"/>
              <a:ea typeface="Arial" panose="020B0604020202020204"/>
              <a:cs typeface="Arial" panose="020B0604020202020204"/>
              <a:sym typeface="Arial" panose="020B0604020202020204"/>
            </a:endParaRPr>
          </a:p>
        </p:txBody>
      </p:sp>
      <p:sp>
        <p:nvSpPr>
          <p:cNvPr id="731" name="Google Shape;731;p81"/>
          <p:cNvSpPr txBox="1"/>
          <p:nvPr>
            <p:ph type="body" idx="1"/>
          </p:nvPr>
        </p:nvSpPr>
        <p:spPr>
          <a:xfrm>
            <a:off x="628650" y="1026914"/>
            <a:ext cx="7886700" cy="2447700"/>
          </a:xfrm>
          <a:prstGeom prst="rect">
            <a:avLst/>
          </a:prstGeom>
          <a:noFill/>
          <a:ln>
            <a:noFill/>
          </a:ln>
        </p:spPr>
        <p:txBody>
          <a:bodyPr spcFirstLastPara="1" wrap="square" lIns="91425" tIns="45700" rIns="91425" bIns="45700" anchor="t" anchorCtr="0">
            <a:noAutofit/>
          </a:bodyPr>
          <a:lstStyle/>
          <a:p>
            <a:pPr marL="342900" lvl="0" indent="-342900" algn="l" rtl="0">
              <a:lnSpc>
                <a:spcPct val="130000"/>
              </a:lnSpc>
              <a:spcBef>
                <a:spcPts val="0"/>
              </a:spcBef>
              <a:spcAft>
                <a:spcPts val="0"/>
              </a:spcAft>
              <a:buClr>
                <a:schemeClr val="dk1"/>
              </a:buClr>
              <a:buSzPts val="2800"/>
              <a:buFont typeface="Arial" panose="020B0604020202020204"/>
              <a:buChar char="•"/>
            </a:pPr>
            <a:r>
              <a:rPr lang="en-GB" sz="2800" b="0" i="0" u="none">
                <a:solidFill>
                  <a:schemeClr val="dk1"/>
                </a:solidFill>
                <a:latin typeface="Arial" panose="020B0604020202020204"/>
                <a:ea typeface="Arial" panose="020B0604020202020204"/>
                <a:cs typeface="Arial" panose="020B0604020202020204"/>
                <a:sym typeface="Arial" panose="020B0604020202020204"/>
              </a:rPr>
              <a:t>Convert the recurrence into a summation and try to bound it using known series</a:t>
            </a:r>
            <a:endParaRPr lang="en-GB" sz="2800" b="0" i="0" u="none">
              <a:solidFill>
                <a:schemeClr val="dk1"/>
              </a:solidFill>
              <a:latin typeface="Arial" panose="020B0604020202020204"/>
              <a:ea typeface="Arial" panose="020B0604020202020204"/>
              <a:cs typeface="Arial" panose="020B0604020202020204"/>
              <a:sym typeface="Arial" panose="020B0604020202020204"/>
            </a:endParaRPr>
          </a:p>
          <a:p>
            <a:pPr marL="742950" lvl="1" indent="-285750" algn="l" rtl="0">
              <a:lnSpc>
                <a:spcPct val="130000"/>
              </a:lnSpc>
              <a:spcBef>
                <a:spcPts val="480"/>
              </a:spcBef>
              <a:spcAft>
                <a:spcPts val="0"/>
              </a:spcAft>
              <a:buClr>
                <a:schemeClr val="dk1"/>
              </a:buClr>
              <a:buSzPts val="2400"/>
              <a:buFont typeface="Arial" panose="020B0604020202020204"/>
              <a:buChar char="–"/>
            </a:pPr>
            <a:r>
              <a:rPr lang="en-GB" sz="2400" b="0" i="0" u="none">
                <a:solidFill>
                  <a:schemeClr val="dk1"/>
                </a:solidFill>
                <a:latin typeface="Arial" panose="020B0604020202020204"/>
                <a:ea typeface="Arial" panose="020B0604020202020204"/>
                <a:cs typeface="Arial" panose="020B0604020202020204"/>
                <a:sym typeface="Arial" panose="020B0604020202020204"/>
              </a:rPr>
              <a:t>Iterate the recurrence until the initial condition is reached.</a:t>
            </a:r>
            <a:endParaRPr lang="en-GB" sz="2400" b="0" i="0" u="none">
              <a:solidFill>
                <a:schemeClr val="dk1"/>
              </a:solidFill>
              <a:latin typeface="Arial" panose="020B0604020202020204"/>
              <a:ea typeface="Arial" panose="020B0604020202020204"/>
              <a:cs typeface="Arial" panose="020B0604020202020204"/>
              <a:sym typeface="Arial" panose="020B0604020202020204"/>
            </a:endParaRPr>
          </a:p>
          <a:p>
            <a:pPr marL="742950" lvl="1" indent="-285750" algn="l" rtl="0">
              <a:lnSpc>
                <a:spcPct val="130000"/>
              </a:lnSpc>
              <a:spcBef>
                <a:spcPts val="480"/>
              </a:spcBef>
              <a:spcAft>
                <a:spcPts val="0"/>
              </a:spcAft>
              <a:buClr>
                <a:schemeClr val="dk1"/>
              </a:buClr>
              <a:buSzPts val="2400"/>
              <a:buFont typeface="Arial" panose="020B0604020202020204"/>
              <a:buChar char="–"/>
            </a:pPr>
            <a:r>
              <a:rPr lang="en-GB" sz="2400" b="0" i="0" u="none">
                <a:solidFill>
                  <a:schemeClr val="dk1"/>
                </a:solidFill>
                <a:latin typeface="Arial" panose="020B0604020202020204"/>
                <a:ea typeface="Arial" panose="020B0604020202020204"/>
                <a:cs typeface="Arial" panose="020B0604020202020204"/>
                <a:sym typeface="Arial" panose="020B0604020202020204"/>
              </a:rPr>
              <a:t>Use back-substitution to express the recurrence in terms of </a:t>
            </a:r>
            <a:r>
              <a:rPr lang="en-GB" sz="2400" b="0" i="1" u="none">
                <a:solidFill>
                  <a:schemeClr val="dk1"/>
                </a:solidFill>
                <a:latin typeface="Arial" panose="020B0604020202020204"/>
                <a:ea typeface="Arial" panose="020B0604020202020204"/>
                <a:cs typeface="Arial" panose="020B0604020202020204"/>
                <a:sym typeface="Arial" panose="020B0604020202020204"/>
              </a:rPr>
              <a:t>n</a:t>
            </a:r>
            <a:r>
              <a:rPr lang="en-GB" sz="2400" b="0" i="0" u="none">
                <a:solidFill>
                  <a:schemeClr val="dk1"/>
                </a:solidFill>
                <a:latin typeface="Arial" panose="020B0604020202020204"/>
                <a:ea typeface="Arial" panose="020B0604020202020204"/>
                <a:cs typeface="Arial" panose="020B0604020202020204"/>
                <a:sym typeface="Arial" panose="020B0604020202020204"/>
              </a:rPr>
              <a:t> and the initial (boundary) condition.</a:t>
            </a:r>
            <a:endParaRPr lang="en-GB" sz="2400" b="0" i="0" u="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735" name="Shape 735"/>
        <p:cNvGrpSpPr/>
        <p:nvPr/>
      </p:nvGrpSpPr>
      <p:grpSpPr>
        <a:xfrm>
          <a:off x="0" y="0"/>
          <a:ext cx="0" cy="0"/>
          <a:chOff x="0" y="0"/>
          <a:chExt cx="0" cy="0"/>
        </a:xfrm>
      </p:grpSpPr>
      <p:sp>
        <p:nvSpPr>
          <p:cNvPr id="736" name="Google Shape;736;p82"/>
          <p:cNvSpPr txBox="1"/>
          <p:nvPr/>
        </p:nvSpPr>
        <p:spPr>
          <a:xfrm>
            <a:off x="6553200" y="4798219"/>
            <a:ext cx="2133600" cy="243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GB" sz="1400" b="0" i="0" u="none">
                <a:solidFill>
                  <a:schemeClr val="dk1"/>
                </a:solidFill>
                <a:latin typeface="Arial" panose="020B0604020202020204"/>
                <a:ea typeface="Arial" panose="020B0604020202020204"/>
                <a:cs typeface="Arial" panose="020B0604020202020204"/>
                <a:sym typeface="Arial" panose="020B0604020202020204"/>
              </a:rPr>
            </a:fld>
            <a:endParaRPr lang="en-GB" sz="14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737" name="Google Shape;737;p82"/>
          <p:cNvSpPr txBox="1"/>
          <p:nvPr>
            <p:ph type="title"/>
          </p:nvPr>
        </p:nvSpPr>
        <p:spPr>
          <a:xfrm>
            <a:off x="628650" y="205383"/>
            <a:ext cx="7886700" cy="745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Arial" panose="020B0604020202020204"/>
              <a:buNone/>
            </a:pPr>
            <a:r>
              <a:rPr lang="en-GB" sz="4000" b="0" i="0" u="none">
                <a:solidFill>
                  <a:schemeClr val="dk2"/>
                </a:solidFill>
                <a:latin typeface="Arial" panose="020B0604020202020204"/>
                <a:ea typeface="Arial" panose="020B0604020202020204"/>
                <a:cs typeface="Arial" panose="020B0604020202020204"/>
                <a:sym typeface="Arial" panose="020B0604020202020204"/>
              </a:rPr>
              <a:t>The Iteration Method</a:t>
            </a:r>
            <a:endParaRPr lang="en-GB" sz="4000" b="0" i="0" u="none">
              <a:solidFill>
                <a:schemeClr val="dk2"/>
              </a:solidFill>
              <a:latin typeface="Arial" panose="020B0604020202020204"/>
              <a:ea typeface="Arial" panose="020B0604020202020204"/>
              <a:cs typeface="Arial" panose="020B0604020202020204"/>
              <a:sym typeface="Arial" panose="020B0604020202020204"/>
            </a:endParaRPr>
          </a:p>
        </p:txBody>
      </p:sp>
      <p:sp>
        <p:nvSpPr>
          <p:cNvPr id="738" name="Google Shape;738;p82"/>
          <p:cNvSpPr txBox="1"/>
          <p:nvPr>
            <p:ph type="body" idx="1"/>
          </p:nvPr>
        </p:nvSpPr>
        <p:spPr>
          <a:xfrm>
            <a:off x="628650" y="1026914"/>
            <a:ext cx="7886700" cy="2447700"/>
          </a:xfrm>
          <a:prstGeom prst="rect">
            <a:avLst/>
          </a:prstGeom>
          <a:noFill/>
          <a:ln>
            <a:noFill/>
          </a:ln>
        </p:spPr>
        <p:txBody>
          <a:bodyPr spcFirstLastPara="1" wrap="square" lIns="91425" tIns="45700" rIns="91425" bIns="45700" anchor="t" anchorCtr="0">
            <a:noAutofit/>
          </a:bodyPr>
          <a:lstStyle/>
          <a:p>
            <a:pPr marL="342900" lvl="0" indent="-342900" algn="ctr" rtl="0">
              <a:lnSpc>
                <a:spcPct val="130000"/>
              </a:lnSpc>
              <a:spcBef>
                <a:spcPts val="0"/>
              </a:spcBef>
              <a:spcAft>
                <a:spcPts val="0"/>
              </a:spcAft>
              <a:buClr>
                <a:schemeClr val="accent2"/>
              </a:buClr>
              <a:buSzPts val="2800"/>
              <a:buFont typeface="Comic Sans MS" panose="030F0702030302020204"/>
              <a:buNone/>
            </a:pPr>
            <a:r>
              <a:rPr lang="en-GB" sz="2800" b="1" i="0" u="none">
                <a:solidFill>
                  <a:schemeClr val="accent2"/>
                </a:solidFill>
                <a:latin typeface="Comic Sans MS" panose="030F0702030302020204"/>
                <a:ea typeface="Comic Sans MS" panose="030F0702030302020204"/>
                <a:cs typeface="Comic Sans MS" panose="030F0702030302020204"/>
                <a:sym typeface="Comic Sans MS" panose="030F0702030302020204"/>
              </a:rPr>
              <a:t>T(n) = c + T(n/2)</a:t>
            </a:r>
            <a:endParaRPr sz="2800" b="0" i="0" u="none">
              <a:solidFill>
                <a:schemeClr val="accent2"/>
              </a:solidFill>
              <a:latin typeface="Arial" panose="020B0604020202020204"/>
              <a:ea typeface="Arial" panose="020B0604020202020204"/>
              <a:cs typeface="Arial" panose="020B0604020202020204"/>
              <a:sym typeface="Arial" panose="020B0604020202020204"/>
            </a:endParaRPr>
          </a:p>
          <a:p>
            <a:pPr marL="342900" lvl="0" indent="-342900" algn="l" rtl="0">
              <a:lnSpc>
                <a:spcPct val="100000"/>
              </a:lnSpc>
              <a:spcBef>
                <a:spcPts val="560"/>
              </a:spcBef>
              <a:spcAft>
                <a:spcPts val="0"/>
              </a:spcAft>
              <a:buClr>
                <a:schemeClr val="accent2"/>
              </a:buClr>
              <a:buSzPts val="2800"/>
              <a:buFont typeface="Comic Sans MS" panose="030F0702030302020204"/>
              <a:buNone/>
            </a:pPr>
            <a:r>
              <a:rPr lang="en-GB"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	</a:t>
            </a: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T(n) = c + T(n/2)		</a:t>
            </a:r>
            <a:endPar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100000"/>
              </a:lnSpc>
              <a:spcBef>
                <a:spcPts val="560"/>
              </a:spcBef>
              <a:spcAft>
                <a:spcPts val="0"/>
              </a:spcAft>
              <a:buClr>
                <a:schemeClr val="dk1"/>
              </a:buClr>
              <a:buSzPts val="2800"/>
              <a:buFont typeface="Comic Sans MS" panose="030F0702030302020204"/>
              <a:buNone/>
            </a:pP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		  = c + c + T(n/4)		</a:t>
            </a:r>
            <a:endPar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100000"/>
              </a:lnSpc>
              <a:spcBef>
                <a:spcPts val="560"/>
              </a:spcBef>
              <a:spcAft>
                <a:spcPts val="0"/>
              </a:spcAft>
              <a:buClr>
                <a:schemeClr val="dk1"/>
              </a:buClr>
              <a:buSzPts val="2800"/>
              <a:buFont typeface="Comic Sans MS" panose="030F0702030302020204"/>
              <a:buNone/>
            </a:pP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		  = c + c + c + T(n/8)</a:t>
            </a:r>
            <a:endPar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100000"/>
              </a:lnSpc>
              <a:spcBef>
                <a:spcPts val="560"/>
              </a:spcBef>
              <a:spcAft>
                <a:spcPts val="0"/>
              </a:spcAft>
              <a:buClr>
                <a:schemeClr val="dk1"/>
              </a:buClr>
              <a:buSzPts val="2800"/>
              <a:buFont typeface="Comic Sans MS" panose="030F0702030302020204"/>
              <a:buNone/>
            </a:pP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Assume n = 2</a:t>
            </a:r>
            <a:r>
              <a:rPr lang="en-GB" sz="2800" b="0" i="0" u="none" baseline="30000">
                <a:solidFill>
                  <a:schemeClr val="dk1"/>
                </a:solidFill>
                <a:latin typeface="Comic Sans MS" panose="030F0702030302020204"/>
                <a:ea typeface="Comic Sans MS" panose="030F0702030302020204"/>
                <a:cs typeface="Comic Sans MS" panose="030F0702030302020204"/>
                <a:sym typeface="Comic Sans MS" panose="030F0702030302020204"/>
              </a:rPr>
              <a:t>k</a:t>
            </a:r>
            <a:endParaRPr lang="en-GB" sz="2800" b="0" i="0" u="none" baseline="30000">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100000"/>
              </a:lnSpc>
              <a:spcBef>
                <a:spcPts val="560"/>
              </a:spcBef>
              <a:spcAft>
                <a:spcPts val="0"/>
              </a:spcAft>
              <a:buClr>
                <a:schemeClr val="dk1"/>
              </a:buClr>
              <a:buSzPts val="2800"/>
              <a:buFont typeface="Comic Sans MS" panose="030F0702030302020204"/>
              <a:buNone/>
            </a:pP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	T(n) = c + c + … + c + T(1) </a:t>
            </a:r>
            <a:endPar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100000"/>
              </a:lnSpc>
              <a:spcBef>
                <a:spcPts val="560"/>
              </a:spcBef>
              <a:spcAft>
                <a:spcPts val="0"/>
              </a:spcAft>
              <a:buClr>
                <a:schemeClr val="accent2"/>
              </a:buClr>
              <a:buSzPts val="2800"/>
              <a:buFont typeface="Arial" panose="020B0604020202020204"/>
              <a:buNone/>
            </a:pPr>
            <a:endParaRPr sz="28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100000"/>
              </a:lnSpc>
              <a:spcBef>
                <a:spcPts val="560"/>
              </a:spcBef>
              <a:spcAft>
                <a:spcPts val="0"/>
              </a:spcAft>
              <a:buClr>
                <a:schemeClr val="dk1"/>
              </a:buClr>
              <a:buSzPts val="2800"/>
              <a:buFont typeface="Comic Sans MS" panose="030F0702030302020204"/>
              <a:buNone/>
            </a:pP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		   = clgn + T(1)</a:t>
            </a:r>
            <a:endPar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100000"/>
              </a:lnSpc>
              <a:spcBef>
                <a:spcPts val="560"/>
              </a:spcBef>
              <a:spcAft>
                <a:spcPts val="0"/>
              </a:spcAft>
              <a:buClr>
                <a:schemeClr val="dk1"/>
              </a:buClr>
              <a:buSzPts val="2800"/>
              <a:buFont typeface="Comic Sans MS" panose="030F0702030302020204"/>
              <a:buNone/>
            </a:pP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		   = Θ(lgn)</a:t>
            </a:r>
            <a:endPar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
        <p:nvSpPr>
          <p:cNvPr id="739" name="Google Shape;739;p82"/>
          <p:cNvSpPr/>
          <p:nvPr/>
        </p:nvSpPr>
        <p:spPr>
          <a:xfrm rot="-5400000">
            <a:off x="2880800" y="2321465"/>
            <a:ext cx="110700" cy="2049600"/>
          </a:xfrm>
          <a:prstGeom prst="leftBrace">
            <a:avLst>
              <a:gd name="adj1" fmla="val 8333"/>
              <a:gd name="adj2" fmla="val 50000"/>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740" name="Google Shape;740;p82"/>
          <p:cNvSpPr txBox="1"/>
          <p:nvPr/>
        </p:nvSpPr>
        <p:spPr>
          <a:xfrm>
            <a:off x="2363787" y="3392090"/>
            <a:ext cx="12192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Comic Sans MS" panose="030F0702030302020204"/>
              <a:buNone/>
            </a:pPr>
            <a:r>
              <a:rPr lang="en-GB"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k times</a:t>
            </a:r>
            <a:endParaRPr lang="en-GB"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
        <p:nvSpPr>
          <p:cNvPr id="741" name="Google Shape;741;p82"/>
          <p:cNvSpPr txBox="1"/>
          <p:nvPr/>
        </p:nvSpPr>
        <p:spPr>
          <a:xfrm>
            <a:off x="4976812" y="1402556"/>
            <a:ext cx="33195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Comic Sans MS" panose="030F0702030302020204"/>
              <a:buNone/>
            </a:pP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T(n/2) = c + T(n/4)</a:t>
            </a:r>
            <a:endPar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
        <p:nvSpPr>
          <p:cNvPr id="742" name="Google Shape;742;p82"/>
          <p:cNvSpPr txBox="1"/>
          <p:nvPr/>
        </p:nvSpPr>
        <p:spPr>
          <a:xfrm>
            <a:off x="5046662" y="1770459"/>
            <a:ext cx="33195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Comic Sans MS" panose="030F0702030302020204"/>
              <a:buNone/>
            </a:pP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T(n/4) = c + T(n/8)</a:t>
            </a:r>
            <a:endPar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746" name="Shape 746"/>
        <p:cNvGrpSpPr/>
        <p:nvPr/>
      </p:nvGrpSpPr>
      <p:grpSpPr>
        <a:xfrm>
          <a:off x="0" y="0"/>
          <a:ext cx="0" cy="0"/>
          <a:chOff x="0" y="0"/>
          <a:chExt cx="0" cy="0"/>
        </a:xfrm>
      </p:grpSpPr>
      <p:sp>
        <p:nvSpPr>
          <p:cNvPr id="747" name="Google Shape;747;p83"/>
          <p:cNvSpPr txBox="1"/>
          <p:nvPr/>
        </p:nvSpPr>
        <p:spPr>
          <a:xfrm>
            <a:off x="6553200" y="4798219"/>
            <a:ext cx="2133600" cy="243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GB" sz="1400" b="0" i="0" u="none">
                <a:solidFill>
                  <a:schemeClr val="dk1"/>
                </a:solidFill>
                <a:latin typeface="Arial" panose="020B0604020202020204"/>
                <a:ea typeface="Arial" panose="020B0604020202020204"/>
                <a:cs typeface="Arial" panose="020B0604020202020204"/>
                <a:sym typeface="Arial" panose="020B0604020202020204"/>
              </a:rPr>
            </a:fld>
            <a:endParaRPr lang="en-GB" sz="14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748" name="Google Shape;748;p83"/>
          <p:cNvSpPr txBox="1"/>
          <p:nvPr>
            <p:ph type="title"/>
          </p:nvPr>
        </p:nvSpPr>
        <p:spPr>
          <a:xfrm>
            <a:off x="628650" y="205383"/>
            <a:ext cx="7886700" cy="745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Arial" panose="020B0604020202020204"/>
              <a:buNone/>
            </a:pPr>
            <a:r>
              <a:rPr lang="en-GB" sz="4000" b="0" i="0" u="none">
                <a:solidFill>
                  <a:schemeClr val="dk2"/>
                </a:solidFill>
                <a:latin typeface="Arial" panose="020B0604020202020204"/>
                <a:ea typeface="Arial" panose="020B0604020202020204"/>
                <a:cs typeface="Arial" panose="020B0604020202020204"/>
                <a:sym typeface="Arial" panose="020B0604020202020204"/>
              </a:rPr>
              <a:t>Iteration Method – Example</a:t>
            </a:r>
            <a:endParaRPr lang="en-GB" sz="4000" b="0" i="0" u="none">
              <a:solidFill>
                <a:schemeClr val="dk2"/>
              </a:solidFill>
              <a:latin typeface="Arial" panose="020B0604020202020204"/>
              <a:ea typeface="Arial" panose="020B0604020202020204"/>
              <a:cs typeface="Arial" panose="020B0604020202020204"/>
              <a:sym typeface="Arial" panose="020B0604020202020204"/>
            </a:endParaRPr>
          </a:p>
        </p:txBody>
      </p:sp>
      <p:sp>
        <p:nvSpPr>
          <p:cNvPr id="749" name="Google Shape;749;p83"/>
          <p:cNvSpPr txBox="1"/>
          <p:nvPr>
            <p:ph type="body" idx="1"/>
          </p:nvPr>
        </p:nvSpPr>
        <p:spPr>
          <a:xfrm>
            <a:off x="350837" y="910828"/>
            <a:ext cx="8599500" cy="3807600"/>
          </a:xfrm>
          <a:prstGeom prst="rect">
            <a:avLst/>
          </a:prstGeom>
          <a:noFill/>
          <a:ln>
            <a:noFill/>
          </a:ln>
        </p:spPr>
        <p:txBody>
          <a:bodyPr spcFirstLastPara="1" wrap="square" lIns="91425" tIns="45700" rIns="91425" bIns="45700" anchor="t" anchorCtr="0">
            <a:noAutofit/>
          </a:bodyPr>
          <a:lstStyle/>
          <a:p>
            <a:pPr marL="342900" lvl="0" indent="-342900" algn="ctr" rtl="0">
              <a:lnSpc>
                <a:spcPct val="130000"/>
              </a:lnSpc>
              <a:spcBef>
                <a:spcPts val="0"/>
              </a:spcBef>
              <a:spcAft>
                <a:spcPts val="0"/>
              </a:spcAft>
              <a:buClr>
                <a:schemeClr val="accent2"/>
              </a:buClr>
              <a:buSzPts val="2800"/>
              <a:buFont typeface="Comic Sans MS" panose="030F0702030302020204"/>
              <a:buNone/>
            </a:pPr>
            <a:r>
              <a:rPr lang="en-GB" sz="2800" b="1" i="0" u="none">
                <a:solidFill>
                  <a:schemeClr val="accent2"/>
                </a:solidFill>
                <a:latin typeface="Comic Sans MS" panose="030F0702030302020204"/>
                <a:ea typeface="Comic Sans MS" panose="030F0702030302020204"/>
                <a:cs typeface="Comic Sans MS" panose="030F0702030302020204"/>
                <a:sym typeface="Comic Sans MS" panose="030F0702030302020204"/>
              </a:rPr>
              <a:t>T(n) = n + 2T(n/2)</a:t>
            </a:r>
            <a:endParaRPr sz="2800" b="0" i="0" u="none">
              <a:solidFill>
                <a:schemeClr val="accent2"/>
              </a:solidFill>
              <a:latin typeface="Arial" panose="020B0604020202020204"/>
              <a:ea typeface="Arial" panose="020B0604020202020204"/>
              <a:cs typeface="Arial" panose="020B0604020202020204"/>
              <a:sym typeface="Arial" panose="020B0604020202020204"/>
            </a:endParaRPr>
          </a:p>
          <a:p>
            <a:pPr marL="342900" lvl="0" indent="-342900" algn="l" rtl="0">
              <a:lnSpc>
                <a:spcPct val="100000"/>
              </a:lnSpc>
              <a:spcBef>
                <a:spcPts val="560"/>
              </a:spcBef>
              <a:spcAft>
                <a:spcPts val="0"/>
              </a:spcAft>
              <a:buClr>
                <a:schemeClr val="dk1"/>
              </a:buClr>
              <a:buSzPts val="2800"/>
              <a:buFont typeface="Comic Sans MS" panose="030F0702030302020204"/>
              <a:buNone/>
            </a:pP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T(n) = n + 2T(n/2) 	</a:t>
            </a:r>
            <a:endPar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100000"/>
              </a:lnSpc>
              <a:spcBef>
                <a:spcPts val="560"/>
              </a:spcBef>
              <a:spcAft>
                <a:spcPts val="0"/>
              </a:spcAft>
              <a:buClr>
                <a:schemeClr val="dk1"/>
              </a:buClr>
              <a:buSzPts val="2800"/>
              <a:buFont typeface="Comic Sans MS" panose="030F0702030302020204"/>
              <a:buNone/>
            </a:pP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	    = n + 2(n/2 + 2T(n/4)) </a:t>
            </a:r>
            <a:endPar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100000"/>
              </a:lnSpc>
              <a:spcBef>
                <a:spcPts val="560"/>
              </a:spcBef>
              <a:spcAft>
                <a:spcPts val="0"/>
              </a:spcAft>
              <a:buClr>
                <a:schemeClr val="dk1"/>
              </a:buClr>
              <a:buSzPts val="2800"/>
              <a:buFont typeface="Comic Sans MS" panose="030F0702030302020204"/>
              <a:buNone/>
            </a:pP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	    = n + n + 4T(n/4)</a:t>
            </a:r>
            <a:endPar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100000"/>
              </a:lnSpc>
              <a:spcBef>
                <a:spcPts val="560"/>
              </a:spcBef>
              <a:spcAft>
                <a:spcPts val="0"/>
              </a:spcAft>
              <a:buClr>
                <a:schemeClr val="dk1"/>
              </a:buClr>
              <a:buSzPts val="2800"/>
              <a:buFont typeface="Comic Sans MS" panose="030F0702030302020204"/>
              <a:buNone/>
            </a:pP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	    = n + n + 4(n/4 + 2T(n/8))</a:t>
            </a:r>
            <a:endPar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100000"/>
              </a:lnSpc>
              <a:spcBef>
                <a:spcPts val="560"/>
              </a:spcBef>
              <a:spcAft>
                <a:spcPts val="0"/>
              </a:spcAft>
              <a:buClr>
                <a:schemeClr val="dk1"/>
              </a:buClr>
              <a:buSzPts val="2800"/>
              <a:buFont typeface="Comic Sans MS" panose="030F0702030302020204"/>
              <a:buNone/>
            </a:pP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	    = n + n + n + 8T(n/8)</a:t>
            </a:r>
            <a:endPar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100000"/>
              </a:lnSpc>
              <a:spcBef>
                <a:spcPts val="560"/>
              </a:spcBef>
              <a:spcAft>
                <a:spcPts val="0"/>
              </a:spcAft>
              <a:buClr>
                <a:schemeClr val="dk1"/>
              </a:buClr>
              <a:buSzPts val="2800"/>
              <a:buFont typeface="Comic Sans MS" panose="030F0702030302020204"/>
              <a:buNone/>
            </a:pP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	…  = in + 2</a:t>
            </a:r>
            <a:r>
              <a:rPr lang="en-GB" sz="2800" b="0" i="0" u="none" baseline="30000">
                <a:solidFill>
                  <a:schemeClr val="dk1"/>
                </a:solidFill>
                <a:latin typeface="Comic Sans MS" panose="030F0702030302020204"/>
                <a:ea typeface="Comic Sans MS" panose="030F0702030302020204"/>
                <a:cs typeface="Comic Sans MS" panose="030F0702030302020204"/>
                <a:sym typeface="Comic Sans MS" panose="030F0702030302020204"/>
              </a:rPr>
              <a:t>i</a:t>
            </a: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T(n/2</a:t>
            </a:r>
            <a:r>
              <a:rPr lang="en-GB" sz="2800" b="0" i="0" u="none" baseline="30000">
                <a:solidFill>
                  <a:schemeClr val="dk1"/>
                </a:solidFill>
                <a:latin typeface="Comic Sans MS" panose="030F0702030302020204"/>
                <a:ea typeface="Comic Sans MS" panose="030F0702030302020204"/>
                <a:cs typeface="Comic Sans MS" panose="030F0702030302020204"/>
                <a:sym typeface="Comic Sans MS" panose="030F0702030302020204"/>
              </a:rPr>
              <a:t>i</a:t>
            </a: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a:t>
            </a:r>
            <a:endPar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100000"/>
              </a:lnSpc>
              <a:spcBef>
                <a:spcPts val="560"/>
              </a:spcBef>
              <a:spcAft>
                <a:spcPts val="0"/>
              </a:spcAft>
              <a:buClr>
                <a:schemeClr val="dk1"/>
              </a:buClr>
              <a:buSzPts val="2800"/>
              <a:buFont typeface="Comic Sans MS" panose="030F0702030302020204"/>
              <a:buNone/>
            </a:pP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	    = kn + 2</a:t>
            </a:r>
            <a:r>
              <a:rPr lang="en-GB" sz="2800" b="0" i="0" u="none" baseline="30000">
                <a:solidFill>
                  <a:schemeClr val="dk1"/>
                </a:solidFill>
                <a:latin typeface="Comic Sans MS" panose="030F0702030302020204"/>
                <a:ea typeface="Comic Sans MS" panose="030F0702030302020204"/>
                <a:cs typeface="Comic Sans MS" panose="030F0702030302020204"/>
                <a:sym typeface="Comic Sans MS" panose="030F0702030302020204"/>
              </a:rPr>
              <a:t>k</a:t>
            </a: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T(1) </a:t>
            </a:r>
            <a:endPar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100000"/>
              </a:lnSpc>
              <a:spcBef>
                <a:spcPts val="560"/>
              </a:spcBef>
              <a:spcAft>
                <a:spcPts val="0"/>
              </a:spcAft>
              <a:buClr>
                <a:schemeClr val="dk1"/>
              </a:buClr>
              <a:buSzPts val="2800"/>
              <a:buFont typeface="Comic Sans MS" panose="030F0702030302020204"/>
              <a:buNone/>
            </a:pP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	    = nlgn + nT(1) = Θ(nlgn)</a:t>
            </a:r>
            <a:endPar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
        <p:nvSpPr>
          <p:cNvPr id="750" name="Google Shape;750;p83"/>
          <p:cNvSpPr txBox="1"/>
          <p:nvPr/>
        </p:nvSpPr>
        <p:spPr>
          <a:xfrm>
            <a:off x="6743700" y="1009650"/>
            <a:ext cx="22827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Comic Sans MS" panose="030F0702030302020204"/>
              <a:buNone/>
            </a:pPr>
            <a:r>
              <a:rPr lang="en-GB"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Assume: n = 2</a:t>
            </a:r>
            <a:r>
              <a:rPr lang="en-GB" sz="2400" b="0" i="0" u="none" baseline="30000">
                <a:solidFill>
                  <a:schemeClr val="dk1"/>
                </a:solidFill>
                <a:latin typeface="Comic Sans MS" panose="030F0702030302020204"/>
                <a:ea typeface="Comic Sans MS" panose="030F0702030302020204"/>
                <a:cs typeface="Comic Sans MS" panose="030F0702030302020204"/>
                <a:sym typeface="Comic Sans MS" panose="030F0702030302020204"/>
              </a:rPr>
              <a:t>k</a:t>
            </a:r>
            <a:endParaRPr lang="en-GB" sz="2400" b="0" i="0" u="none" baseline="30000">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
        <p:nvSpPr>
          <p:cNvPr id="751" name="Google Shape;751;p83"/>
          <p:cNvSpPr txBox="1"/>
          <p:nvPr/>
        </p:nvSpPr>
        <p:spPr>
          <a:xfrm>
            <a:off x="4935537" y="1409700"/>
            <a:ext cx="394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Comic Sans MS" panose="030F0702030302020204"/>
              <a:buNone/>
            </a:pP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T(n/2) = n/2 + 2T(n/4)</a:t>
            </a:r>
            <a:endPar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755" name="Shape 755"/>
        <p:cNvGrpSpPr/>
        <p:nvPr/>
      </p:nvGrpSpPr>
      <p:grpSpPr>
        <a:xfrm>
          <a:off x="0" y="0"/>
          <a:ext cx="0" cy="0"/>
          <a:chOff x="0" y="0"/>
          <a:chExt cx="0" cy="0"/>
        </a:xfrm>
      </p:grpSpPr>
      <p:sp>
        <p:nvSpPr>
          <p:cNvPr id="756" name="Google Shape;756;p84"/>
          <p:cNvSpPr txBox="1"/>
          <p:nvPr/>
        </p:nvSpPr>
        <p:spPr>
          <a:xfrm>
            <a:off x="6553200" y="4798219"/>
            <a:ext cx="2133600" cy="243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GB" sz="1400" b="0" i="0" u="none">
                <a:solidFill>
                  <a:schemeClr val="dk1"/>
                </a:solidFill>
                <a:latin typeface="Arial" panose="020B0604020202020204"/>
                <a:ea typeface="Arial" panose="020B0604020202020204"/>
                <a:cs typeface="Arial" panose="020B0604020202020204"/>
                <a:sym typeface="Arial" panose="020B0604020202020204"/>
              </a:rPr>
            </a:fld>
            <a:endParaRPr lang="en-GB" sz="14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757" name="Google Shape;757;p84"/>
          <p:cNvSpPr txBox="1"/>
          <p:nvPr>
            <p:ph type="title"/>
          </p:nvPr>
        </p:nvSpPr>
        <p:spPr>
          <a:xfrm>
            <a:off x="628650" y="205383"/>
            <a:ext cx="7886700" cy="745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Arial" panose="020B0604020202020204"/>
              <a:buNone/>
            </a:pPr>
            <a:r>
              <a:rPr lang="en-GB" sz="4000" b="0" i="0" u="none">
                <a:solidFill>
                  <a:schemeClr val="dk2"/>
                </a:solidFill>
                <a:latin typeface="Arial" panose="020B0604020202020204"/>
                <a:ea typeface="Arial" panose="020B0604020202020204"/>
                <a:cs typeface="Arial" panose="020B0604020202020204"/>
                <a:sym typeface="Arial" panose="020B0604020202020204"/>
              </a:rPr>
              <a:t>The substitution method</a:t>
            </a:r>
            <a:endParaRPr lang="en-GB" sz="4000" b="0" i="0" u="none">
              <a:solidFill>
                <a:schemeClr val="dk2"/>
              </a:solidFill>
              <a:latin typeface="Arial" panose="020B0604020202020204"/>
              <a:ea typeface="Arial" panose="020B0604020202020204"/>
              <a:cs typeface="Arial" panose="020B0604020202020204"/>
              <a:sym typeface="Arial" panose="020B0604020202020204"/>
            </a:endParaRPr>
          </a:p>
        </p:txBody>
      </p:sp>
      <p:sp>
        <p:nvSpPr>
          <p:cNvPr id="758" name="Google Shape;758;p84"/>
          <p:cNvSpPr txBox="1"/>
          <p:nvPr>
            <p:ph type="body" idx="1"/>
          </p:nvPr>
        </p:nvSpPr>
        <p:spPr>
          <a:xfrm>
            <a:off x="1524000" y="1885950"/>
            <a:ext cx="6019800" cy="1600200"/>
          </a:xfrm>
          <a:prstGeom prst="rect">
            <a:avLst/>
          </a:prstGeom>
          <a:noFill/>
          <a:ln w="38100" cap="flat" cmpd="sng">
            <a:solidFill>
              <a:schemeClr val="dk1"/>
            </a:solidFill>
            <a:prstDash val="solid"/>
            <a:miter lim="524288"/>
            <a:headEnd type="none" w="sm" len="sm"/>
            <a:tailEnd type="none" w="sm" len="sm"/>
          </a:ln>
        </p:spPr>
        <p:txBody>
          <a:bodyPr spcFirstLastPara="1" wrap="square" lIns="91425" tIns="45700" rIns="91425" bIns="45700" anchor="t" anchorCtr="0">
            <a:noAutofit/>
          </a:bodyPr>
          <a:lstStyle/>
          <a:p>
            <a:pPr marL="533400" lvl="0" indent="-533400" algn="ctr" rtl="0">
              <a:lnSpc>
                <a:spcPct val="100000"/>
              </a:lnSpc>
              <a:spcBef>
                <a:spcPts val="0"/>
              </a:spcBef>
              <a:spcAft>
                <a:spcPts val="0"/>
              </a:spcAft>
              <a:buClr>
                <a:schemeClr val="accent2"/>
              </a:buClr>
              <a:buSzPts val="2800"/>
              <a:buFont typeface="Arial" panose="020B0604020202020204"/>
              <a:buAutoNum type="arabicPeriod"/>
            </a:pPr>
            <a:r>
              <a:rPr lang="en-GB" sz="2800" b="0" i="0" u="none">
                <a:solidFill>
                  <a:schemeClr val="accent2"/>
                </a:solidFill>
                <a:latin typeface="Arial" panose="020B0604020202020204"/>
                <a:ea typeface="Arial" panose="020B0604020202020204"/>
                <a:cs typeface="Arial" panose="020B0604020202020204"/>
                <a:sym typeface="Arial" panose="020B0604020202020204"/>
              </a:rPr>
              <a:t>Guess a solution</a:t>
            </a:r>
            <a:endParaRPr lang="en-GB" sz="2800" b="0" i="0" u="none">
              <a:solidFill>
                <a:schemeClr val="accent2"/>
              </a:solidFill>
              <a:latin typeface="Arial" panose="020B0604020202020204"/>
              <a:ea typeface="Arial" panose="020B0604020202020204"/>
              <a:cs typeface="Arial" panose="020B0604020202020204"/>
              <a:sym typeface="Arial" panose="020B0604020202020204"/>
            </a:endParaRPr>
          </a:p>
          <a:p>
            <a:pPr marL="533400" lvl="0" indent="-355600" algn="ctr" rtl="0">
              <a:lnSpc>
                <a:spcPct val="100000"/>
              </a:lnSpc>
              <a:spcBef>
                <a:spcPts val="560"/>
              </a:spcBef>
              <a:spcAft>
                <a:spcPts val="0"/>
              </a:spcAft>
              <a:buClr>
                <a:schemeClr val="accent2"/>
              </a:buClr>
              <a:buSzPts val="2800"/>
              <a:buFont typeface="Arial" panose="020B0604020202020204"/>
              <a:buNone/>
            </a:pPr>
            <a:endParaRPr sz="2800" b="0" i="0" u="none">
              <a:solidFill>
                <a:schemeClr val="accent2"/>
              </a:solidFill>
              <a:latin typeface="Arial" panose="020B0604020202020204"/>
              <a:ea typeface="Arial" panose="020B0604020202020204"/>
              <a:cs typeface="Arial" panose="020B0604020202020204"/>
              <a:sym typeface="Arial" panose="020B0604020202020204"/>
            </a:endParaRPr>
          </a:p>
          <a:p>
            <a:pPr marL="533400" lvl="0" indent="-533400" algn="ctr" rtl="0">
              <a:lnSpc>
                <a:spcPct val="100000"/>
              </a:lnSpc>
              <a:spcBef>
                <a:spcPts val="560"/>
              </a:spcBef>
              <a:spcAft>
                <a:spcPts val="0"/>
              </a:spcAft>
              <a:buClr>
                <a:schemeClr val="accent2"/>
              </a:buClr>
              <a:buSzPts val="2800"/>
              <a:buFont typeface="Arial" panose="020B0604020202020204"/>
              <a:buAutoNum type="arabicPeriod"/>
            </a:pPr>
            <a:r>
              <a:rPr lang="en-GB" sz="2800" b="0" i="0" u="none">
                <a:solidFill>
                  <a:schemeClr val="accent2"/>
                </a:solidFill>
                <a:latin typeface="Arial" panose="020B0604020202020204"/>
                <a:ea typeface="Arial" panose="020B0604020202020204"/>
                <a:cs typeface="Arial" panose="020B0604020202020204"/>
                <a:sym typeface="Arial" panose="020B0604020202020204"/>
              </a:rPr>
              <a:t>Use induction to prove that the solution works</a:t>
            </a:r>
            <a:endParaRPr lang="en-GB" sz="2800" b="0" i="0" u="none">
              <a:solidFill>
                <a:schemeClr val="accent2"/>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762" name="Shape 762"/>
        <p:cNvGrpSpPr/>
        <p:nvPr/>
      </p:nvGrpSpPr>
      <p:grpSpPr>
        <a:xfrm>
          <a:off x="0" y="0"/>
          <a:ext cx="0" cy="0"/>
          <a:chOff x="0" y="0"/>
          <a:chExt cx="0" cy="0"/>
        </a:xfrm>
      </p:grpSpPr>
      <p:sp>
        <p:nvSpPr>
          <p:cNvPr id="763" name="Google Shape;763;p85"/>
          <p:cNvSpPr txBox="1"/>
          <p:nvPr/>
        </p:nvSpPr>
        <p:spPr>
          <a:xfrm>
            <a:off x="6553200" y="4798219"/>
            <a:ext cx="2133600" cy="243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GB" sz="1400" b="0" i="0" u="none">
                <a:solidFill>
                  <a:schemeClr val="dk1"/>
                </a:solidFill>
                <a:latin typeface="Arial" panose="020B0604020202020204"/>
                <a:ea typeface="Arial" panose="020B0604020202020204"/>
                <a:cs typeface="Arial" panose="020B0604020202020204"/>
                <a:sym typeface="Arial" panose="020B0604020202020204"/>
              </a:rPr>
            </a:fld>
            <a:endParaRPr lang="en-GB" sz="14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764" name="Google Shape;764;p85"/>
          <p:cNvSpPr txBox="1"/>
          <p:nvPr>
            <p:ph type="title"/>
          </p:nvPr>
        </p:nvSpPr>
        <p:spPr>
          <a:xfrm>
            <a:off x="628650" y="205383"/>
            <a:ext cx="7886700" cy="745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Arial" panose="020B0604020202020204"/>
              <a:buNone/>
            </a:pPr>
            <a:r>
              <a:rPr lang="en-GB" sz="4000" b="0" i="0" u="none">
                <a:solidFill>
                  <a:schemeClr val="dk2"/>
                </a:solidFill>
                <a:latin typeface="Arial" panose="020B0604020202020204"/>
                <a:ea typeface="Arial" panose="020B0604020202020204"/>
                <a:cs typeface="Arial" panose="020B0604020202020204"/>
                <a:sym typeface="Arial" panose="020B0604020202020204"/>
              </a:rPr>
              <a:t>Substitution method</a:t>
            </a:r>
            <a:endParaRPr lang="en-GB" sz="4000" b="0" i="0" u="none">
              <a:solidFill>
                <a:schemeClr val="dk2"/>
              </a:solidFill>
              <a:latin typeface="Arial" panose="020B0604020202020204"/>
              <a:ea typeface="Arial" panose="020B0604020202020204"/>
              <a:cs typeface="Arial" panose="020B0604020202020204"/>
              <a:sym typeface="Arial" panose="020B0604020202020204"/>
            </a:endParaRPr>
          </a:p>
        </p:txBody>
      </p:sp>
      <p:sp>
        <p:nvSpPr>
          <p:cNvPr id="765" name="Google Shape;765;p85"/>
          <p:cNvSpPr txBox="1"/>
          <p:nvPr>
            <p:ph type="body" idx="1"/>
          </p:nvPr>
        </p:nvSpPr>
        <p:spPr>
          <a:xfrm>
            <a:off x="628650" y="1026914"/>
            <a:ext cx="7886700" cy="2447700"/>
          </a:xfrm>
          <a:prstGeom prst="rect">
            <a:avLst/>
          </a:prstGeom>
          <a:noFill/>
          <a:ln>
            <a:noFill/>
          </a:ln>
        </p:spPr>
        <p:txBody>
          <a:bodyPr spcFirstLastPara="1" wrap="square" lIns="91425" tIns="45700" rIns="91425" bIns="45700" anchor="t" anchorCtr="0">
            <a:noAutofit/>
          </a:bodyPr>
          <a:lstStyle/>
          <a:p>
            <a:pPr marL="533400" lvl="0" indent="-533400" algn="l" rtl="0">
              <a:lnSpc>
                <a:spcPct val="150000"/>
              </a:lnSpc>
              <a:spcBef>
                <a:spcPts val="0"/>
              </a:spcBef>
              <a:spcAft>
                <a:spcPts val="0"/>
              </a:spcAft>
              <a:buClr>
                <a:schemeClr val="accent2"/>
              </a:buClr>
              <a:buSzPts val="2400"/>
              <a:buFont typeface="Arial" panose="020B0604020202020204"/>
              <a:buChar char="•"/>
            </a:pPr>
            <a:r>
              <a:rPr lang="en-GB" sz="2400" b="0" i="0" u="none">
                <a:solidFill>
                  <a:schemeClr val="accent2"/>
                </a:solidFill>
                <a:latin typeface="Arial" panose="020B0604020202020204"/>
                <a:ea typeface="Arial" panose="020B0604020202020204"/>
                <a:cs typeface="Arial" panose="020B0604020202020204"/>
                <a:sym typeface="Arial" panose="020B0604020202020204"/>
              </a:rPr>
              <a:t>Guess a solution</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a:p>
            <a:pPr marL="914400" lvl="1" indent="-457200" algn="l" rtl="0">
              <a:lnSpc>
                <a:spcPct val="150000"/>
              </a:lnSpc>
              <a:spcBef>
                <a:spcPts val="400"/>
              </a:spcBef>
              <a:spcAft>
                <a:spcPts val="0"/>
              </a:spcAft>
              <a:buClr>
                <a:schemeClr val="dk1"/>
              </a:buClr>
              <a:buSzPts val="2000"/>
              <a:buFont typeface="Arial" panose="020B0604020202020204"/>
              <a:buChar char="–"/>
            </a:pPr>
            <a:r>
              <a:rPr lang="en-GB" sz="2000" b="0" i="0" u="none">
                <a:solidFill>
                  <a:schemeClr val="dk1"/>
                </a:solidFill>
                <a:latin typeface="Arial" panose="020B0604020202020204"/>
                <a:ea typeface="Arial" panose="020B0604020202020204"/>
                <a:cs typeface="Arial" panose="020B0604020202020204"/>
                <a:sym typeface="Arial" panose="020B0604020202020204"/>
              </a:rPr>
              <a:t> </a:t>
            </a:r>
            <a:r>
              <a:rPr lang="en-GB" sz="2000" b="0" i="0" u="none">
                <a:solidFill>
                  <a:schemeClr val="dk1"/>
                </a:solidFill>
                <a:latin typeface="Comic Sans MS" panose="030F0702030302020204"/>
                <a:ea typeface="Comic Sans MS" panose="030F0702030302020204"/>
                <a:cs typeface="Comic Sans MS" panose="030F0702030302020204"/>
                <a:sym typeface="Comic Sans MS" panose="030F0702030302020204"/>
              </a:rPr>
              <a:t>T(n) = O(g(n))</a:t>
            </a:r>
            <a:endParaRPr lang="en-GB" sz="20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914400" lvl="1" indent="-457200" algn="l" rtl="0">
              <a:lnSpc>
                <a:spcPct val="150000"/>
              </a:lnSpc>
              <a:spcBef>
                <a:spcPts val="400"/>
              </a:spcBef>
              <a:spcAft>
                <a:spcPts val="0"/>
              </a:spcAft>
              <a:buClr>
                <a:schemeClr val="dk1"/>
              </a:buClr>
              <a:buSzPts val="2000"/>
              <a:buFont typeface="Arial" panose="020B0604020202020204"/>
              <a:buChar char="–"/>
            </a:pPr>
            <a:r>
              <a:rPr lang="en-GB" sz="2000" b="0" i="0" u="none">
                <a:solidFill>
                  <a:schemeClr val="dk1"/>
                </a:solidFill>
                <a:latin typeface="Arial" panose="020B0604020202020204"/>
                <a:ea typeface="Arial" panose="020B0604020202020204"/>
                <a:cs typeface="Arial" panose="020B0604020202020204"/>
                <a:sym typeface="Arial" panose="020B0604020202020204"/>
              </a:rPr>
              <a:t>Induction goal: </a:t>
            </a:r>
            <a:r>
              <a:rPr lang="en-GB" sz="2000" b="0" i="0" u="none">
                <a:solidFill>
                  <a:srgbClr val="DD0111"/>
                </a:solidFill>
                <a:latin typeface="Arial" panose="020B0604020202020204"/>
                <a:ea typeface="Arial" panose="020B0604020202020204"/>
                <a:cs typeface="Arial" panose="020B0604020202020204"/>
                <a:sym typeface="Arial" panose="020B0604020202020204"/>
              </a:rPr>
              <a:t>apply the definition of the asymptotic notation</a:t>
            </a:r>
            <a:endParaRPr lang="en-GB" sz="2000" b="0" i="0" u="none">
              <a:solidFill>
                <a:srgbClr val="DD0111"/>
              </a:solidFill>
              <a:latin typeface="Arial" panose="020B0604020202020204"/>
              <a:ea typeface="Arial" panose="020B0604020202020204"/>
              <a:cs typeface="Arial" panose="020B0604020202020204"/>
              <a:sym typeface="Arial" panose="020B0604020202020204"/>
            </a:endParaRPr>
          </a:p>
          <a:p>
            <a:pPr marL="1295400" lvl="2" indent="-381000" algn="l" rtl="0">
              <a:lnSpc>
                <a:spcPct val="150000"/>
              </a:lnSpc>
              <a:spcBef>
                <a:spcPts val="400"/>
              </a:spcBef>
              <a:spcAft>
                <a:spcPts val="0"/>
              </a:spcAft>
              <a:buClr>
                <a:schemeClr val="accent2"/>
              </a:buClr>
              <a:buSzPts val="2000"/>
              <a:buFont typeface="Comic Sans MS" panose="030F0702030302020204"/>
              <a:buChar char="•"/>
            </a:pP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T(n) ≤ d g(n)</a:t>
            </a:r>
            <a:r>
              <a:rPr lang="en-GB" sz="2000" b="0" i="0" u="none">
                <a:solidFill>
                  <a:schemeClr val="accent2"/>
                </a:solidFill>
                <a:latin typeface="Arial" panose="020B0604020202020204"/>
                <a:ea typeface="Arial" panose="020B0604020202020204"/>
                <a:cs typeface="Arial" panose="020B0604020202020204"/>
                <a:sym typeface="Arial" panose="020B0604020202020204"/>
              </a:rPr>
              <a:t>, for some </a:t>
            </a: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d &gt; 0</a:t>
            </a:r>
            <a:r>
              <a:rPr lang="en-GB" sz="2000" b="0" i="0" u="none">
                <a:solidFill>
                  <a:schemeClr val="accent2"/>
                </a:solidFill>
                <a:latin typeface="Arial" panose="020B0604020202020204"/>
                <a:ea typeface="Arial" panose="020B0604020202020204"/>
                <a:cs typeface="Arial" panose="020B0604020202020204"/>
                <a:sym typeface="Arial" panose="020B0604020202020204"/>
              </a:rPr>
              <a:t> and </a:t>
            </a: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n ≥ n</a:t>
            </a:r>
            <a:r>
              <a:rPr lang="en-GB" sz="2000" b="0" i="0" u="none" baseline="-25000">
                <a:solidFill>
                  <a:schemeClr val="accent2"/>
                </a:solidFill>
                <a:latin typeface="Comic Sans MS" panose="030F0702030302020204"/>
                <a:ea typeface="Comic Sans MS" panose="030F0702030302020204"/>
                <a:cs typeface="Comic Sans MS" panose="030F0702030302020204"/>
                <a:sym typeface="Comic Sans MS" panose="030F0702030302020204"/>
              </a:rPr>
              <a:t>0</a:t>
            </a:r>
            <a:endParaRPr lang="en-GB" sz="2000" b="0" i="0" u="none" baseline="-25000">
              <a:solidFill>
                <a:schemeClr val="accent2"/>
              </a:solidFill>
              <a:latin typeface="Comic Sans MS" panose="030F0702030302020204"/>
              <a:ea typeface="Comic Sans MS" panose="030F0702030302020204"/>
              <a:cs typeface="Comic Sans MS" panose="030F0702030302020204"/>
              <a:sym typeface="Comic Sans MS" panose="030F0702030302020204"/>
            </a:endParaRPr>
          </a:p>
          <a:p>
            <a:pPr marL="914400" lvl="1" indent="-457200" algn="l" rtl="0">
              <a:lnSpc>
                <a:spcPct val="150000"/>
              </a:lnSpc>
              <a:spcBef>
                <a:spcPts val="400"/>
              </a:spcBef>
              <a:spcAft>
                <a:spcPts val="0"/>
              </a:spcAft>
              <a:buClr>
                <a:schemeClr val="dk1"/>
              </a:buClr>
              <a:buSzPts val="2000"/>
              <a:buFont typeface="Arial" panose="020B0604020202020204"/>
              <a:buChar char="–"/>
            </a:pPr>
            <a:r>
              <a:rPr lang="en-GB" sz="2000" b="0" i="0" u="none">
                <a:solidFill>
                  <a:schemeClr val="dk1"/>
                </a:solidFill>
                <a:latin typeface="Arial" panose="020B0604020202020204"/>
                <a:ea typeface="Arial" panose="020B0604020202020204"/>
                <a:cs typeface="Arial" panose="020B0604020202020204"/>
                <a:sym typeface="Arial" panose="020B0604020202020204"/>
              </a:rPr>
              <a:t>Induction hypothesis: </a:t>
            </a:r>
            <a:r>
              <a:rPr lang="en-GB" sz="2000" b="0" i="0" u="none">
                <a:solidFill>
                  <a:schemeClr val="dk1"/>
                </a:solidFill>
                <a:latin typeface="Comic Sans MS" panose="030F0702030302020204"/>
                <a:ea typeface="Comic Sans MS" panose="030F0702030302020204"/>
                <a:cs typeface="Comic Sans MS" panose="030F0702030302020204"/>
                <a:sym typeface="Comic Sans MS" panose="030F0702030302020204"/>
              </a:rPr>
              <a:t>T(k) ≤ d g(k) for all k &lt; n </a:t>
            </a:r>
            <a:endParaRPr sz="2000" b="0" i="0" u="none">
              <a:solidFill>
                <a:schemeClr val="dk1"/>
              </a:solidFill>
              <a:latin typeface="Arial" panose="020B0604020202020204"/>
              <a:ea typeface="Arial" panose="020B0604020202020204"/>
              <a:cs typeface="Arial" panose="020B0604020202020204"/>
              <a:sym typeface="Arial" panose="020B0604020202020204"/>
            </a:endParaRPr>
          </a:p>
          <a:p>
            <a:pPr marL="533400" lvl="0" indent="-533400" algn="l" rtl="0">
              <a:lnSpc>
                <a:spcPct val="150000"/>
              </a:lnSpc>
              <a:spcBef>
                <a:spcPts val="480"/>
              </a:spcBef>
              <a:spcAft>
                <a:spcPts val="0"/>
              </a:spcAft>
              <a:buClr>
                <a:schemeClr val="accent2"/>
              </a:buClr>
              <a:buSzPts val="2400"/>
              <a:buFont typeface="Arial" panose="020B0604020202020204"/>
              <a:buChar char="•"/>
            </a:pPr>
            <a:r>
              <a:rPr lang="en-GB" sz="2400" b="0" i="0" u="none">
                <a:solidFill>
                  <a:schemeClr val="accent2"/>
                </a:solidFill>
                <a:latin typeface="Arial" panose="020B0604020202020204"/>
                <a:ea typeface="Arial" panose="020B0604020202020204"/>
                <a:cs typeface="Arial" panose="020B0604020202020204"/>
                <a:sym typeface="Arial" panose="020B0604020202020204"/>
              </a:rPr>
              <a:t>Prove the induction goal</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a:p>
            <a:pPr marL="914400" lvl="1" indent="-457200" algn="l" rtl="0">
              <a:lnSpc>
                <a:spcPct val="150000"/>
              </a:lnSpc>
              <a:spcBef>
                <a:spcPts val="400"/>
              </a:spcBef>
              <a:spcAft>
                <a:spcPts val="0"/>
              </a:spcAft>
              <a:buClr>
                <a:schemeClr val="dk1"/>
              </a:buClr>
              <a:buSzPts val="2000"/>
              <a:buFont typeface="Arial" panose="020B0604020202020204"/>
              <a:buChar char="–"/>
            </a:pPr>
            <a:r>
              <a:rPr lang="en-GB" sz="2000" b="0" i="0" u="none">
                <a:solidFill>
                  <a:schemeClr val="dk1"/>
                </a:solidFill>
                <a:latin typeface="Arial" panose="020B0604020202020204"/>
                <a:ea typeface="Arial" panose="020B0604020202020204"/>
                <a:cs typeface="Arial" panose="020B0604020202020204"/>
                <a:sym typeface="Arial" panose="020B0604020202020204"/>
              </a:rPr>
              <a:t>Use the </a:t>
            </a:r>
            <a:r>
              <a:rPr lang="en-GB" sz="2000" b="1" i="0" u="none">
                <a:solidFill>
                  <a:schemeClr val="dk1"/>
                </a:solidFill>
                <a:latin typeface="Arial" panose="020B0604020202020204"/>
                <a:ea typeface="Arial" panose="020B0604020202020204"/>
                <a:cs typeface="Arial" panose="020B0604020202020204"/>
                <a:sym typeface="Arial" panose="020B0604020202020204"/>
              </a:rPr>
              <a:t>induction hypothesis</a:t>
            </a:r>
            <a:r>
              <a:rPr lang="en-GB" sz="2000" b="0" i="0" u="none">
                <a:solidFill>
                  <a:schemeClr val="dk1"/>
                </a:solidFill>
                <a:latin typeface="Arial" panose="020B0604020202020204"/>
                <a:ea typeface="Arial" panose="020B0604020202020204"/>
                <a:cs typeface="Arial" panose="020B0604020202020204"/>
                <a:sym typeface="Arial" panose="020B0604020202020204"/>
              </a:rPr>
              <a:t> to </a:t>
            </a:r>
            <a:r>
              <a:rPr lang="en-GB" sz="2000" b="0" i="0" u="none">
                <a:solidFill>
                  <a:srgbClr val="DD0111"/>
                </a:solidFill>
                <a:latin typeface="Arial" panose="020B0604020202020204"/>
                <a:ea typeface="Arial" panose="020B0604020202020204"/>
                <a:cs typeface="Arial" panose="020B0604020202020204"/>
                <a:sym typeface="Arial" panose="020B0604020202020204"/>
              </a:rPr>
              <a:t>find some values of the constants </a:t>
            </a:r>
            <a:r>
              <a:rPr lang="en-GB" sz="2000" b="0" i="0" u="none">
                <a:solidFill>
                  <a:srgbClr val="DD0111"/>
                </a:solidFill>
                <a:latin typeface="Comic Sans MS" panose="030F0702030302020204"/>
                <a:ea typeface="Comic Sans MS" panose="030F0702030302020204"/>
                <a:cs typeface="Comic Sans MS" panose="030F0702030302020204"/>
                <a:sym typeface="Comic Sans MS" panose="030F0702030302020204"/>
              </a:rPr>
              <a:t>d </a:t>
            </a:r>
            <a:r>
              <a:rPr lang="en-GB" sz="2000" b="0" i="0" u="none">
                <a:solidFill>
                  <a:srgbClr val="DD0111"/>
                </a:solidFill>
                <a:latin typeface="Arial" panose="020B0604020202020204"/>
                <a:ea typeface="Arial" panose="020B0604020202020204"/>
                <a:cs typeface="Arial" panose="020B0604020202020204"/>
                <a:sym typeface="Arial" panose="020B0604020202020204"/>
              </a:rPr>
              <a:t>and</a:t>
            </a:r>
            <a:r>
              <a:rPr lang="en-GB" sz="2000" b="0" i="0" u="none">
                <a:solidFill>
                  <a:srgbClr val="DD0111"/>
                </a:solidFill>
                <a:latin typeface="Comic Sans MS" panose="030F0702030302020204"/>
                <a:ea typeface="Comic Sans MS" panose="030F0702030302020204"/>
                <a:cs typeface="Comic Sans MS" panose="030F0702030302020204"/>
                <a:sym typeface="Comic Sans MS" panose="030F0702030302020204"/>
              </a:rPr>
              <a:t> n</a:t>
            </a:r>
            <a:r>
              <a:rPr lang="en-GB" sz="2000" b="0" i="0" u="none" baseline="-25000">
                <a:solidFill>
                  <a:srgbClr val="DD0111"/>
                </a:solidFill>
                <a:latin typeface="Comic Sans MS" panose="030F0702030302020204"/>
                <a:ea typeface="Comic Sans MS" panose="030F0702030302020204"/>
                <a:cs typeface="Comic Sans MS" panose="030F0702030302020204"/>
                <a:sym typeface="Comic Sans MS" panose="030F0702030302020204"/>
              </a:rPr>
              <a:t>0</a:t>
            </a:r>
            <a:r>
              <a:rPr lang="en-GB" sz="2000" b="0" i="0" u="none">
                <a:solidFill>
                  <a:schemeClr val="dk1"/>
                </a:solidFill>
                <a:latin typeface="Arial" panose="020B0604020202020204"/>
                <a:ea typeface="Arial" panose="020B0604020202020204"/>
                <a:cs typeface="Arial" panose="020B0604020202020204"/>
                <a:sym typeface="Arial" panose="020B0604020202020204"/>
              </a:rPr>
              <a:t> for which the </a:t>
            </a:r>
            <a:r>
              <a:rPr lang="en-GB" sz="2000" b="1" i="0" u="none">
                <a:solidFill>
                  <a:schemeClr val="dk1"/>
                </a:solidFill>
                <a:latin typeface="Arial" panose="020B0604020202020204"/>
                <a:ea typeface="Arial" panose="020B0604020202020204"/>
                <a:cs typeface="Arial" panose="020B0604020202020204"/>
                <a:sym typeface="Arial" panose="020B0604020202020204"/>
              </a:rPr>
              <a:t>induction goal</a:t>
            </a:r>
            <a:r>
              <a:rPr lang="en-GB" sz="2000" b="0" i="0" u="none">
                <a:solidFill>
                  <a:schemeClr val="dk1"/>
                </a:solidFill>
                <a:latin typeface="Arial" panose="020B0604020202020204"/>
                <a:ea typeface="Arial" panose="020B0604020202020204"/>
                <a:cs typeface="Arial" panose="020B0604020202020204"/>
                <a:sym typeface="Arial" panose="020B0604020202020204"/>
              </a:rPr>
              <a:t> holds</a:t>
            </a:r>
            <a:endParaRPr lang="en-GB" sz="20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766" name="Google Shape;766;p85"/>
          <p:cNvSpPr txBox="1"/>
          <p:nvPr/>
        </p:nvSpPr>
        <p:spPr>
          <a:xfrm>
            <a:off x="6918325" y="2639615"/>
            <a:ext cx="19494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panose="020B0604020202020204"/>
              <a:buNone/>
            </a:pPr>
            <a:r>
              <a:rPr lang="en-GB" sz="1800" b="0" i="0" u="none">
                <a:solidFill>
                  <a:schemeClr val="dk1"/>
                </a:solidFill>
                <a:latin typeface="Arial" panose="020B0604020202020204"/>
                <a:ea typeface="Arial" panose="020B0604020202020204"/>
                <a:cs typeface="Arial" panose="020B0604020202020204"/>
                <a:sym typeface="Arial" panose="020B0604020202020204"/>
              </a:rPr>
              <a:t>(strong induction)</a:t>
            </a:r>
            <a:endParaRPr lang="en-GB" sz="1800" b="0" i="0" u="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770" name="Shape 770"/>
        <p:cNvGrpSpPr/>
        <p:nvPr/>
      </p:nvGrpSpPr>
      <p:grpSpPr>
        <a:xfrm>
          <a:off x="0" y="0"/>
          <a:ext cx="0" cy="0"/>
          <a:chOff x="0" y="0"/>
          <a:chExt cx="0" cy="0"/>
        </a:xfrm>
      </p:grpSpPr>
      <p:sp>
        <p:nvSpPr>
          <p:cNvPr id="771" name="Google Shape;771;p86"/>
          <p:cNvSpPr txBox="1"/>
          <p:nvPr/>
        </p:nvSpPr>
        <p:spPr>
          <a:xfrm>
            <a:off x="6553200" y="4798219"/>
            <a:ext cx="2133600" cy="243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GB" sz="1400" b="0" i="0" u="none">
                <a:solidFill>
                  <a:schemeClr val="dk1"/>
                </a:solidFill>
                <a:latin typeface="Arial" panose="020B0604020202020204"/>
                <a:ea typeface="Arial" panose="020B0604020202020204"/>
                <a:cs typeface="Arial" panose="020B0604020202020204"/>
                <a:sym typeface="Arial" panose="020B0604020202020204"/>
              </a:rPr>
            </a:fld>
            <a:endParaRPr lang="en-GB" sz="14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772" name="Google Shape;772;p86"/>
          <p:cNvSpPr txBox="1"/>
          <p:nvPr>
            <p:ph type="title"/>
          </p:nvPr>
        </p:nvSpPr>
        <p:spPr>
          <a:xfrm>
            <a:off x="628650" y="205383"/>
            <a:ext cx="7886700" cy="745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Arial" panose="020B0604020202020204"/>
              <a:buNone/>
            </a:pPr>
            <a:r>
              <a:rPr lang="en-GB" sz="4000" b="0" i="0" u="none">
                <a:solidFill>
                  <a:schemeClr val="dk2"/>
                </a:solidFill>
                <a:latin typeface="Arial" panose="020B0604020202020204"/>
                <a:ea typeface="Arial" panose="020B0604020202020204"/>
                <a:cs typeface="Arial" panose="020B0604020202020204"/>
                <a:sym typeface="Arial" panose="020B0604020202020204"/>
              </a:rPr>
              <a:t>Example: Binary Search</a:t>
            </a:r>
            <a:endParaRPr lang="en-GB" sz="4000" b="0" i="0" u="none">
              <a:solidFill>
                <a:schemeClr val="dk2"/>
              </a:solidFill>
              <a:latin typeface="Arial" panose="020B0604020202020204"/>
              <a:ea typeface="Arial" panose="020B0604020202020204"/>
              <a:cs typeface="Arial" panose="020B0604020202020204"/>
              <a:sym typeface="Arial" panose="020B0604020202020204"/>
            </a:endParaRPr>
          </a:p>
        </p:txBody>
      </p:sp>
      <p:sp>
        <p:nvSpPr>
          <p:cNvPr id="773" name="Google Shape;773;p86"/>
          <p:cNvSpPr txBox="1"/>
          <p:nvPr>
            <p:ph type="body" idx="1"/>
          </p:nvPr>
        </p:nvSpPr>
        <p:spPr>
          <a:xfrm>
            <a:off x="304800" y="800100"/>
            <a:ext cx="8610600" cy="4343400"/>
          </a:xfrm>
          <a:prstGeom prst="rect">
            <a:avLst/>
          </a:prstGeom>
          <a:noFill/>
          <a:ln>
            <a:noFill/>
          </a:ln>
        </p:spPr>
        <p:txBody>
          <a:bodyPr spcFirstLastPara="1" wrap="square" lIns="91425" tIns="45700" rIns="91425" bIns="45700" anchor="t" anchorCtr="0">
            <a:noAutofit/>
          </a:bodyPr>
          <a:lstStyle/>
          <a:p>
            <a:pPr marL="533400" lvl="0" indent="-533400" algn="l" rtl="0">
              <a:lnSpc>
                <a:spcPct val="130000"/>
              </a:lnSpc>
              <a:spcBef>
                <a:spcPts val="0"/>
              </a:spcBef>
              <a:spcAft>
                <a:spcPts val="0"/>
              </a:spcAft>
              <a:buClr>
                <a:schemeClr val="accent2"/>
              </a:buClr>
              <a:buSzPts val="2800"/>
              <a:buFont typeface="Arial" panose="020B0604020202020204"/>
              <a:buNone/>
            </a:pPr>
            <a:r>
              <a:rPr lang="en-GB" sz="2800" b="0" i="0" u="none">
                <a:solidFill>
                  <a:schemeClr val="accent2"/>
                </a:solidFill>
                <a:latin typeface="Arial" panose="020B0604020202020204"/>
                <a:ea typeface="Arial" panose="020B0604020202020204"/>
                <a:cs typeface="Arial" panose="020B0604020202020204"/>
                <a:sym typeface="Arial" panose="020B0604020202020204"/>
              </a:rPr>
              <a:t>				</a:t>
            </a:r>
            <a:r>
              <a:rPr lang="en-GB" sz="2800" b="1" i="0" u="none">
                <a:solidFill>
                  <a:schemeClr val="accent2"/>
                </a:solidFill>
                <a:latin typeface="Comic Sans MS" panose="030F0702030302020204"/>
                <a:ea typeface="Comic Sans MS" panose="030F0702030302020204"/>
                <a:cs typeface="Comic Sans MS" panose="030F0702030302020204"/>
                <a:sym typeface="Comic Sans MS" panose="030F0702030302020204"/>
              </a:rPr>
              <a:t>T(n) = c + T(n/2)</a:t>
            </a:r>
            <a:endParaRPr lang="en-GB" sz="2800" b="1" i="0" u="none">
              <a:solidFill>
                <a:schemeClr val="accent2"/>
              </a:solidFill>
              <a:latin typeface="Comic Sans MS" panose="030F0702030302020204"/>
              <a:ea typeface="Comic Sans MS" panose="030F0702030302020204"/>
              <a:cs typeface="Comic Sans MS" panose="030F0702030302020204"/>
              <a:sym typeface="Comic Sans MS" panose="030F0702030302020204"/>
            </a:endParaRPr>
          </a:p>
          <a:p>
            <a:pPr marL="533400" lvl="0" indent="-533400" algn="l" rtl="0">
              <a:lnSpc>
                <a:spcPct val="130000"/>
              </a:lnSpc>
              <a:spcBef>
                <a:spcPts val="560"/>
              </a:spcBef>
              <a:spcAft>
                <a:spcPts val="0"/>
              </a:spcAft>
              <a:buClr>
                <a:schemeClr val="accent2"/>
              </a:buClr>
              <a:buSzPts val="2800"/>
              <a:buFont typeface="Arial" panose="020B0604020202020204"/>
              <a:buChar char="•"/>
            </a:pPr>
            <a:r>
              <a:rPr lang="en-GB" sz="2800" b="0" i="0" u="none">
                <a:solidFill>
                  <a:schemeClr val="accent2"/>
                </a:solidFill>
                <a:latin typeface="Arial" panose="020B0604020202020204"/>
                <a:ea typeface="Arial" panose="020B0604020202020204"/>
                <a:cs typeface="Arial" panose="020B0604020202020204"/>
                <a:sym typeface="Arial" panose="020B0604020202020204"/>
              </a:rPr>
              <a:t>Guess: </a:t>
            </a:r>
            <a:r>
              <a:rPr lang="en-GB"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T(n) = O(lgn)</a:t>
            </a:r>
            <a:endParaRPr lang="en-GB"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endParaRPr>
          </a:p>
          <a:p>
            <a:pPr marL="914400" lvl="1" indent="-457200" algn="l" rtl="0">
              <a:lnSpc>
                <a:spcPct val="130000"/>
              </a:lnSpc>
              <a:spcBef>
                <a:spcPts val="480"/>
              </a:spcBef>
              <a:spcAft>
                <a:spcPts val="0"/>
              </a:spcAft>
              <a:buClr>
                <a:schemeClr val="dk1"/>
              </a:buClr>
              <a:buSzPts val="2400"/>
              <a:buFont typeface="Arial" panose="020B0604020202020204"/>
              <a:buChar char="–"/>
            </a:pPr>
            <a:r>
              <a:rPr lang="en-GB" sz="2400" b="0" i="0" u="none">
                <a:solidFill>
                  <a:schemeClr val="dk1"/>
                </a:solidFill>
                <a:latin typeface="Arial" panose="020B0604020202020204"/>
                <a:ea typeface="Arial" panose="020B0604020202020204"/>
                <a:cs typeface="Arial" panose="020B0604020202020204"/>
                <a:sym typeface="Arial" panose="020B0604020202020204"/>
              </a:rPr>
              <a:t>Induction goal: </a:t>
            </a:r>
            <a:r>
              <a:rPr lang="en-GB"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T(n) ≤ d lgn</a:t>
            </a:r>
            <a:r>
              <a:rPr lang="en-GB" sz="2400" b="0" i="0" u="none">
                <a:solidFill>
                  <a:schemeClr val="dk1"/>
                </a:solidFill>
                <a:latin typeface="Arial" panose="020B0604020202020204"/>
                <a:ea typeface="Arial" panose="020B0604020202020204"/>
                <a:cs typeface="Arial" panose="020B0604020202020204"/>
                <a:sym typeface="Arial" panose="020B0604020202020204"/>
              </a:rPr>
              <a:t>, for some </a:t>
            </a:r>
            <a:r>
              <a:rPr lang="en-GB"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d</a:t>
            </a:r>
            <a:r>
              <a:rPr lang="en-GB" sz="2400" b="0" i="0" u="none">
                <a:solidFill>
                  <a:schemeClr val="dk1"/>
                </a:solidFill>
                <a:latin typeface="Arial" panose="020B0604020202020204"/>
                <a:ea typeface="Arial" panose="020B0604020202020204"/>
                <a:cs typeface="Arial" panose="020B0604020202020204"/>
                <a:sym typeface="Arial" panose="020B0604020202020204"/>
              </a:rPr>
              <a:t> and </a:t>
            </a:r>
            <a:r>
              <a:rPr lang="en-GB"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n ≥ n</a:t>
            </a:r>
            <a:r>
              <a:rPr lang="en-GB" sz="2400" b="0" i="0" u="none" baseline="-25000">
                <a:solidFill>
                  <a:schemeClr val="dk1"/>
                </a:solidFill>
                <a:latin typeface="Comic Sans MS" panose="030F0702030302020204"/>
                <a:ea typeface="Comic Sans MS" panose="030F0702030302020204"/>
                <a:cs typeface="Comic Sans MS" panose="030F0702030302020204"/>
                <a:sym typeface="Comic Sans MS" panose="030F0702030302020204"/>
              </a:rPr>
              <a:t>0</a:t>
            </a: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914400" lvl="1" indent="-457200" algn="l" rtl="0">
              <a:lnSpc>
                <a:spcPct val="130000"/>
              </a:lnSpc>
              <a:spcBef>
                <a:spcPts val="480"/>
              </a:spcBef>
              <a:spcAft>
                <a:spcPts val="0"/>
              </a:spcAft>
              <a:buClr>
                <a:schemeClr val="dk1"/>
              </a:buClr>
              <a:buSzPts val="2400"/>
              <a:buFont typeface="Arial" panose="020B0604020202020204"/>
              <a:buChar char="–"/>
            </a:pPr>
            <a:r>
              <a:rPr lang="en-GB" sz="2400" b="0" i="0" u="none">
                <a:solidFill>
                  <a:schemeClr val="dk1"/>
                </a:solidFill>
                <a:latin typeface="Arial" panose="020B0604020202020204"/>
                <a:ea typeface="Arial" panose="020B0604020202020204"/>
                <a:cs typeface="Arial" panose="020B0604020202020204"/>
                <a:sym typeface="Arial" panose="020B0604020202020204"/>
              </a:rPr>
              <a:t>Induction hypothesis: </a:t>
            </a:r>
            <a:r>
              <a:rPr lang="en-GB"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T(n/2) ≤ d lg(n/2)</a:t>
            </a:r>
            <a:endParaRPr lang="en-GB"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533400" lvl="0" indent="-533400" algn="l" rtl="0">
              <a:lnSpc>
                <a:spcPct val="130000"/>
              </a:lnSpc>
              <a:spcBef>
                <a:spcPts val="560"/>
              </a:spcBef>
              <a:spcAft>
                <a:spcPts val="0"/>
              </a:spcAft>
              <a:buClr>
                <a:schemeClr val="accent2"/>
              </a:buClr>
              <a:buSzPts val="2800"/>
              <a:buFont typeface="Arial" panose="020B0604020202020204"/>
              <a:buChar char="•"/>
            </a:pPr>
            <a:r>
              <a:rPr lang="en-GB" sz="2800" b="0" i="0" u="none">
                <a:solidFill>
                  <a:schemeClr val="accent2"/>
                </a:solidFill>
                <a:latin typeface="Arial" panose="020B0604020202020204"/>
                <a:ea typeface="Arial" panose="020B0604020202020204"/>
                <a:cs typeface="Arial" panose="020B0604020202020204"/>
                <a:sym typeface="Arial" panose="020B0604020202020204"/>
              </a:rPr>
              <a:t>Proof of induction goal:</a:t>
            </a:r>
            <a:endParaRPr lang="en-GB" sz="2800" b="0" i="0" u="none">
              <a:solidFill>
                <a:schemeClr val="accent2"/>
              </a:solidFill>
              <a:latin typeface="Arial" panose="020B0604020202020204"/>
              <a:ea typeface="Arial" panose="020B0604020202020204"/>
              <a:cs typeface="Arial" panose="020B0604020202020204"/>
              <a:sym typeface="Arial" panose="020B0604020202020204"/>
            </a:endParaRPr>
          </a:p>
          <a:p>
            <a:pPr marL="533400" lvl="0" indent="-533400" algn="l" rtl="0">
              <a:lnSpc>
                <a:spcPct val="130000"/>
              </a:lnSpc>
              <a:spcBef>
                <a:spcPts val="560"/>
              </a:spcBef>
              <a:spcAft>
                <a:spcPts val="0"/>
              </a:spcAft>
              <a:buClr>
                <a:schemeClr val="accent2"/>
              </a:buClr>
              <a:buSzPts val="2800"/>
              <a:buFont typeface="Arial" panose="020B0604020202020204"/>
              <a:buNone/>
            </a:pPr>
            <a:r>
              <a:rPr lang="en-GB" sz="2800" b="0" i="0" u="none">
                <a:solidFill>
                  <a:schemeClr val="accent2"/>
                </a:solidFill>
                <a:latin typeface="Arial" panose="020B0604020202020204"/>
                <a:ea typeface="Arial" panose="020B0604020202020204"/>
                <a:cs typeface="Arial" panose="020B0604020202020204"/>
                <a:sym typeface="Arial" panose="020B0604020202020204"/>
              </a:rPr>
              <a:t>	</a:t>
            </a: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T(n) = T(n/2) + c ≤ d lg(n/2) + c </a:t>
            </a:r>
            <a:endPar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533400" lvl="0" indent="-533400" algn="l" rtl="0">
              <a:lnSpc>
                <a:spcPct val="130000"/>
              </a:lnSpc>
              <a:spcBef>
                <a:spcPts val="560"/>
              </a:spcBef>
              <a:spcAft>
                <a:spcPts val="0"/>
              </a:spcAft>
              <a:buClr>
                <a:schemeClr val="dk1"/>
              </a:buClr>
              <a:buSzPts val="2800"/>
              <a:buFont typeface="Comic Sans MS" panose="030F0702030302020204"/>
              <a:buNone/>
            </a:pP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		    = d lgn – d + c ≤ d lgn </a:t>
            </a:r>
            <a:endPar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533400" lvl="0" indent="-533400" algn="l" rtl="0">
              <a:lnSpc>
                <a:spcPct val="130000"/>
              </a:lnSpc>
              <a:spcBef>
                <a:spcPts val="560"/>
              </a:spcBef>
              <a:spcAft>
                <a:spcPts val="0"/>
              </a:spcAft>
              <a:buClr>
                <a:schemeClr val="dk1"/>
              </a:buClr>
              <a:buSzPts val="2800"/>
              <a:buFont typeface="Comic Sans MS" panose="030F0702030302020204"/>
              <a:buNone/>
            </a:pP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					</a:t>
            </a:r>
            <a:r>
              <a:rPr lang="en-GB" sz="2800" b="0" i="0" u="none">
                <a:solidFill>
                  <a:schemeClr val="dk1"/>
                </a:solidFill>
                <a:latin typeface="Arial" panose="020B0604020202020204"/>
                <a:ea typeface="Arial" panose="020B0604020202020204"/>
                <a:cs typeface="Arial" panose="020B0604020202020204"/>
                <a:sym typeface="Arial" panose="020B0604020202020204"/>
              </a:rPr>
              <a:t>if:</a:t>
            </a: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  – d + c ≤ 0, d ≥ c</a:t>
            </a:r>
            <a:endPar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533400" lvl="0" indent="-533400" algn="l" rtl="0">
              <a:lnSpc>
                <a:spcPct val="130000"/>
              </a:lnSpc>
              <a:spcBef>
                <a:spcPts val="560"/>
              </a:spcBef>
              <a:spcAft>
                <a:spcPts val="0"/>
              </a:spcAft>
              <a:buClr>
                <a:srgbClr val="003399"/>
              </a:buClr>
              <a:buSzPts val="2800"/>
              <a:buFont typeface="Arial" panose="020B0604020202020204"/>
              <a:buChar char="•"/>
            </a:pPr>
            <a:r>
              <a:rPr lang="en-GB" sz="2800" b="0" i="0" u="none">
                <a:solidFill>
                  <a:srgbClr val="003399"/>
                </a:solidFill>
                <a:latin typeface="Arial" panose="020B0604020202020204"/>
                <a:ea typeface="Arial" panose="020B0604020202020204"/>
                <a:cs typeface="Arial" panose="020B0604020202020204"/>
                <a:sym typeface="Arial" panose="020B0604020202020204"/>
              </a:rPr>
              <a:t>Base case?</a:t>
            </a:r>
            <a:endParaRPr lang="en-GB" sz="2800" b="0" i="0" u="none">
              <a:solidFill>
                <a:srgbClr val="003399"/>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777" name="Shape 777"/>
        <p:cNvGrpSpPr/>
        <p:nvPr/>
      </p:nvGrpSpPr>
      <p:grpSpPr>
        <a:xfrm>
          <a:off x="0" y="0"/>
          <a:ext cx="0" cy="0"/>
          <a:chOff x="0" y="0"/>
          <a:chExt cx="0" cy="0"/>
        </a:xfrm>
      </p:grpSpPr>
      <p:sp>
        <p:nvSpPr>
          <p:cNvPr id="778" name="Google Shape;778;p87"/>
          <p:cNvSpPr txBox="1"/>
          <p:nvPr/>
        </p:nvSpPr>
        <p:spPr>
          <a:xfrm>
            <a:off x="6553200" y="4798219"/>
            <a:ext cx="2133600" cy="243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GB" sz="1400" b="0" i="0" u="none">
                <a:solidFill>
                  <a:schemeClr val="dk1"/>
                </a:solidFill>
                <a:latin typeface="Arial" panose="020B0604020202020204"/>
                <a:ea typeface="Arial" panose="020B0604020202020204"/>
                <a:cs typeface="Arial" panose="020B0604020202020204"/>
                <a:sym typeface="Arial" panose="020B0604020202020204"/>
              </a:rPr>
            </a:fld>
            <a:endParaRPr lang="en-GB" sz="14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779" name="Google Shape;779;p87"/>
          <p:cNvSpPr txBox="1"/>
          <p:nvPr>
            <p:ph type="title"/>
          </p:nvPr>
        </p:nvSpPr>
        <p:spPr>
          <a:xfrm>
            <a:off x="628650" y="205383"/>
            <a:ext cx="7886700" cy="745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Arial" panose="020B0604020202020204"/>
              <a:buNone/>
            </a:pPr>
            <a:r>
              <a:rPr lang="en-GB" sz="4000" b="0" i="0" u="none">
                <a:solidFill>
                  <a:schemeClr val="dk2"/>
                </a:solidFill>
                <a:latin typeface="Arial" panose="020B0604020202020204"/>
                <a:ea typeface="Arial" panose="020B0604020202020204"/>
                <a:cs typeface="Arial" panose="020B0604020202020204"/>
                <a:sym typeface="Arial" panose="020B0604020202020204"/>
              </a:rPr>
              <a:t>Example 2</a:t>
            </a:r>
            <a:endParaRPr lang="en-GB" sz="4000" b="0" i="0" u="none">
              <a:solidFill>
                <a:schemeClr val="dk2"/>
              </a:solidFill>
              <a:latin typeface="Arial" panose="020B0604020202020204"/>
              <a:ea typeface="Arial" panose="020B0604020202020204"/>
              <a:cs typeface="Arial" panose="020B0604020202020204"/>
              <a:sym typeface="Arial" panose="020B0604020202020204"/>
            </a:endParaRPr>
          </a:p>
        </p:txBody>
      </p:sp>
      <p:sp>
        <p:nvSpPr>
          <p:cNvPr id="780" name="Google Shape;780;p87"/>
          <p:cNvSpPr txBox="1"/>
          <p:nvPr>
            <p:ph type="body" idx="1"/>
          </p:nvPr>
        </p:nvSpPr>
        <p:spPr>
          <a:xfrm>
            <a:off x="350837" y="800100"/>
            <a:ext cx="8488500" cy="4025400"/>
          </a:xfrm>
          <a:prstGeom prst="rect">
            <a:avLst/>
          </a:prstGeom>
          <a:noFill/>
          <a:ln>
            <a:noFill/>
          </a:ln>
        </p:spPr>
        <p:txBody>
          <a:bodyPr spcFirstLastPara="1" wrap="square" lIns="91425" tIns="45700" rIns="91425" bIns="45700" anchor="t" anchorCtr="0">
            <a:noAutofit/>
          </a:bodyPr>
          <a:lstStyle/>
          <a:p>
            <a:pPr marL="533400" lvl="0" indent="-533400" algn="l" rtl="0">
              <a:lnSpc>
                <a:spcPct val="13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				</a:t>
            </a:r>
            <a:r>
              <a:rPr lang="en-GB" sz="2400" b="1" i="0" u="none">
                <a:solidFill>
                  <a:schemeClr val="accent2"/>
                </a:solidFill>
                <a:latin typeface="Comic Sans MS" panose="030F0702030302020204"/>
                <a:ea typeface="Comic Sans MS" panose="030F0702030302020204"/>
                <a:cs typeface="Comic Sans MS" panose="030F0702030302020204"/>
                <a:sym typeface="Comic Sans MS" panose="030F0702030302020204"/>
              </a:rPr>
              <a:t>T(n) = T(n-1) + n</a:t>
            </a:r>
            <a:endParaRPr lang="en-GB" sz="2400" b="1" i="0" u="none">
              <a:solidFill>
                <a:schemeClr val="accent2"/>
              </a:solidFill>
              <a:latin typeface="Comic Sans MS" panose="030F0702030302020204"/>
              <a:ea typeface="Comic Sans MS" panose="030F0702030302020204"/>
              <a:cs typeface="Comic Sans MS" panose="030F0702030302020204"/>
              <a:sym typeface="Comic Sans MS" panose="030F0702030302020204"/>
            </a:endParaRPr>
          </a:p>
          <a:p>
            <a:pPr marL="533400" lvl="0" indent="-533400" algn="l" rtl="0">
              <a:lnSpc>
                <a:spcPct val="130000"/>
              </a:lnSpc>
              <a:spcBef>
                <a:spcPts val="480"/>
              </a:spcBef>
              <a:spcAft>
                <a:spcPts val="0"/>
              </a:spcAft>
              <a:buClr>
                <a:schemeClr val="accent2"/>
              </a:buClr>
              <a:buSzPts val="2400"/>
              <a:buFont typeface="Arial" panose="020B0604020202020204"/>
              <a:buChar char="•"/>
            </a:pPr>
            <a:r>
              <a:rPr lang="en-GB" sz="2400" b="0" i="0" u="none">
                <a:solidFill>
                  <a:schemeClr val="accent2"/>
                </a:solidFill>
                <a:latin typeface="Arial" panose="020B0604020202020204"/>
                <a:ea typeface="Arial" panose="020B0604020202020204"/>
                <a:cs typeface="Arial" panose="020B0604020202020204"/>
                <a:sym typeface="Arial" panose="020B0604020202020204"/>
              </a:rPr>
              <a:t>Guess: </a:t>
            </a:r>
            <a:r>
              <a:rPr lang="en-GB" sz="24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T(n) = O(n</a:t>
            </a:r>
            <a:r>
              <a:rPr lang="en-GB" sz="2400" b="0" i="0" u="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rPr>
              <a:t>2</a:t>
            </a:r>
            <a:r>
              <a:rPr lang="en-GB" sz="24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a:t>
            </a:r>
            <a:endParaRPr lang="en-GB" sz="2400" b="0" i="0" u="none">
              <a:solidFill>
                <a:schemeClr val="accent2"/>
              </a:solidFill>
              <a:latin typeface="Comic Sans MS" panose="030F0702030302020204"/>
              <a:ea typeface="Comic Sans MS" panose="030F0702030302020204"/>
              <a:cs typeface="Comic Sans MS" panose="030F0702030302020204"/>
              <a:sym typeface="Comic Sans MS" panose="030F0702030302020204"/>
            </a:endParaRPr>
          </a:p>
          <a:p>
            <a:pPr marL="914400" lvl="1" indent="-457200" algn="l" rtl="0">
              <a:lnSpc>
                <a:spcPct val="130000"/>
              </a:lnSpc>
              <a:spcBef>
                <a:spcPts val="400"/>
              </a:spcBef>
              <a:spcAft>
                <a:spcPts val="0"/>
              </a:spcAft>
              <a:buClr>
                <a:schemeClr val="dk1"/>
              </a:buClr>
              <a:buSzPts val="2000"/>
              <a:buFont typeface="Arial" panose="020B0604020202020204"/>
              <a:buChar char="–"/>
            </a:pPr>
            <a:r>
              <a:rPr lang="en-GB" sz="2000" b="0" i="0" u="none">
                <a:solidFill>
                  <a:schemeClr val="dk1"/>
                </a:solidFill>
                <a:latin typeface="Arial" panose="020B0604020202020204"/>
                <a:ea typeface="Arial" panose="020B0604020202020204"/>
                <a:cs typeface="Arial" panose="020B0604020202020204"/>
                <a:sym typeface="Arial" panose="020B0604020202020204"/>
              </a:rPr>
              <a:t>Induction goal: </a:t>
            </a:r>
            <a:r>
              <a:rPr lang="en-GB" sz="2000" b="0" i="0" u="none">
                <a:solidFill>
                  <a:schemeClr val="dk1"/>
                </a:solidFill>
                <a:latin typeface="Comic Sans MS" panose="030F0702030302020204"/>
                <a:ea typeface="Comic Sans MS" panose="030F0702030302020204"/>
                <a:cs typeface="Comic Sans MS" panose="030F0702030302020204"/>
                <a:sym typeface="Comic Sans MS" panose="030F0702030302020204"/>
              </a:rPr>
              <a:t>T(n) ≤ c n</a:t>
            </a:r>
            <a:r>
              <a:rPr lang="en-GB" sz="2000" b="0" i="0" u="none" baseline="30000">
                <a:solidFill>
                  <a:schemeClr val="dk1"/>
                </a:solidFill>
                <a:latin typeface="Comic Sans MS" panose="030F0702030302020204"/>
                <a:ea typeface="Comic Sans MS" panose="030F0702030302020204"/>
                <a:cs typeface="Comic Sans MS" panose="030F0702030302020204"/>
                <a:sym typeface="Comic Sans MS" panose="030F0702030302020204"/>
              </a:rPr>
              <a:t>2</a:t>
            </a:r>
            <a:r>
              <a:rPr lang="en-GB" sz="2000" b="0" i="0" u="none">
                <a:solidFill>
                  <a:schemeClr val="dk1"/>
                </a:solidFill>
                <a:latin typeface="Arial" panose="020B0604020202020204"/>
                <a:ea typeface="Arial" panose="020B0604020202020204"/>
                <a:cs typeface="Arial" panose="020B0604020202020204"/>
                <a:sym typeface="Arial" panose="020B0604020202020204"/>
              </a:rPr>
              <a:t>, for some </a:t>
            </a:r>
            <a:r>
              <a:rPr lang="en-GB" sz="2000" b="0" i="0" u="none">
                <a:solidFill>
                  <a:schemeClr val="dk1"/>
                </a:solidFill>
                <a:latin typeface="Comic Sans MS" panose="030F0702030302020204"/>
                <a:ea typeface="Comic Sans MS" panose="030F0702030302020204"/>
                <a:cs typeface="Comic Sans MS" panose="030F0702030302020204"/>
                <a:sym typeface="Comic Sans MS" panose="030F0702030302020204"/>
              </a:rPr>
              <a:t>c</a:t>
            </a:r>
            <a:r>
              <a:rPr lang="en-GB" sz="2000" b="0" i="0" u="none">
                <a:solidFill>
                  <a:schemeClr val="dk1"/>
                </a:solidFill>
                <a:latin typeface="Arial" panose="020B0604020202020204"/>
                <a:ea typeface="Arial" panose="020B0604020202020204"/>
                <a:cs typeface="Arial" panose="020B0604020202020204"/>
                <a:sym typeface="Arial" panose="020B0604020202020204"/>
              </a:rPr>
              <a:t> and </a:t>
            </a:r>
            <a:r>
              <a:rPr lang="en-GB" sz="2000" b="0" i="0" u="none">
                <a:solidFill>
                  <a:schemeClr val="dk1"/>
                </a:solidFill>
                <a:latin typeface="Comic Sans MS" panose="030F0702030302020204"/>
                <a:ea typeface="Comic Sans MS" panose="030F0702030302020204"/>
                <a:cs typeface="Comic Sans MS" panose="030F0702030302020204"/>
                <a:sym typeface="Comic Sans MS" panose="030F0702030302020204"/>
              </a:rPr>
              <a:t>n ≥ n</a:t>
            </a:r>
            <a:r>
              <a:rPr lang="en-GB" sz="2000" b="0" i="0" u="none" baseline="-25000">
                <a:solidFill>
                  <a:schemeClr val="dk1"/>
                </a:solidFill>
                <a:latin typeface="Comic Sans MS" panose="030F0702030302020204"/>
                <a:ea typeface="Comic Sans MS" panose="030F0702030302020204"/>
                <a:cs typeface="Comic Sans MS" panose="030F0702030302020204"/>
                <a:sym typeface="Comic Sans MS" panose="030F0702030302020204"/>
              </a:rPr>
              <a:t>0</a:t>
            </a:r>
            <a:endParaRPr sz="20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914400" lvl="1" indent="-457200" algn="l" rtl="0">
              <a:lnSpc>
                <a:spcPct val="130000"/>
              </a:lnSpc>
              <a:spcBef>
                <a:spcPts val="400"/>
              </a:spcBef>
              <a:spcAft>
                <a:spcPts val="0"/>
              </a:spcAft>
              <a:buClr>
                <a:schemeClr val="dk1"/>
              </a:buClr>
              <a:buSzPts val="2000"/>
              <a:buFont typeface="Arial" panose="020B0604020202020204"/>
              <a:buChar char="–"/>
            </a:pPr>
            <a:r>
              <a:rPr lang="en-GB" sz="2000" b="0" i="0" u="none">
                <a:solidFill>
                  <a:schemeClr val="dk1"/>
                </a:solidFill>
                <a:latin typeface="Arial" panose="020B0604020202020204"/>
                <a:ea typeface="Arial" panose="020B0604020202020204"/>
                <a:cs typeface="Arial" panose="020B0604020202020204"/>
                <a:sym typeface="Arial" panose="020B0604020202020204"/>
              </a:rPr>
              <a:t>Induction hypothesis: </a:t>
            </a:r>
            <a:r>
              <a:rPr lang="en-GB" sz="2000" b="0" i="0" u="none">
                <a:solidFill>
                  <a:schemeClr val="dk1"/>
                </a:solidFill>
                <a:latin typeface="Comic Sans MS" panose="030F0702030302020204"/>
                <a:ea typeface="Comic Sans MS" panose="030F0702030302020204"/>
                <a:cs typeface="Comic Sans MS" panose="030F0702030302020204"/>
                <a:sym typeface="Comic Sans MS" panose="030F0702030302020204"/>
              </a:rPr>
              <a:t>T(n-1) ≤ c(n-1)</a:t>
            </a:r>
            <a:r>
              <a:rPr lang="en-GB" sz="2000" b="0" i="0" u="none" baseline="30000">
                <a:solidFill>
                  <a:schemeClr val="dk1"/>
                </a:solidFill>
                <a:latin typeface="Comic Sans MS" panose="030F0702030302020204"/>
                <a:ea typeface="Comic Sans MS" panose="030F0702030302020204"/>
                <a:cs typeface="Comic Sans MS" panose="030F0702030302020204"/>
                <a:sym typeface="Comic Sans MS" panose="030F0702030302020204"/>
              </a:rPr>
              <a:t>2</a:t>
            </a:r>
            <a:r>
              <a:rPr lang="en-GB" sz="2000" b="0" i="0" u="none">
                <a:solidFill>
                  <a:schemeClr val="dk1"/>
                </a:solidFill>
                <a:latin typeface="Arial" panose="020B0604020202020204"/>
                <a:ea typeface="Arial" panose="020B0604020202020204"/>
                <a:cs typeface="Arial" panose="020B0604020202020204"/>
                <a:sym typeface="Arial" panose="020B0604020202020204"/>
              </a:rPr>
              <a:t> for all </a:t>
            </a:r>
            <a:r>
              <a:rPr lang="en-GB" sz="2000" b="0" i="0" u="none">
                <a:solidFill>
                  <a:schemeClr val="dk1"/>
                </a:solidFill>
                <a:latin typeface="Comic Sans MS" panose="030F0702030302020204"/>
                <a:ea typeface="Comic Sans MS" panose="030F0702030302020204"/>
                <a:cs typeface="Comic Sans MS" panose="030F0702030302020204"/>
                <a:sym typeface="Comic Sans MS" panose="030F0702030302020204"/>
              </a:rPr>
              <a:t>k &lt; n</a:t>
            </a:r>
            <a:endParaRPr lang="en-GB" sz="20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533400" lvl="0" indent="-533400" algn="l" rtl="0">
              <a:lnSpc>
                <a:spcPct val="130000"/>
              </a:lnSpc>
              <a:spcBef>
                <a:spcPts val="480"/>
              </a:spcBef>
              <a:spcAft>
                <a:spcPts val="0"/>
              </a:spcAft>
              <a:buClr>
                <a:schemeClr val="accent2"/>
              </a:buClr>
              <a:buSzPts val="2400"/>
              <a:buFont typeface="Arial" panose="020B0604020202020204"/>
              <a:buChar char="•"/>
            </a:pPr>
            <a:r>
              <a:rPr lang="en-GB" sz="2400" b="0" i="0" u="none">
                <a:solidFill>
                  <a:schemeClr val="accent2"/>
                </a:solidFill>
                <a:latin typeface="Arial" panose="020B0604020202020204"/>
                <a:ea typeface="Arial" panose="020B0604020202020204"/>
                <a:cs typeface="Arial" panose="020B0604020202020204"/>
                <a:sym typeface="Arial" panose="020B0604020202020204"/>
              </a:rPr>
              <a:t>Proof of induction goal:</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a:p>
            <a:pPr marL="533400" lvl="0" indent="-533400" algn="l" rtl="0">
              <a:lnSpc>
                <a:spcPct val="130000"/>
              </a:lnSpc>
              <a:spcBef>
                <a:spcPts val="48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	</a:t>
            </a:r>
            <a:r>
              <a:rPr lang="en-GB"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T(n) = T(n-1) + n ≤ c (n-1)</a:t>
            </a:r>
            <a:r>
              <a:rPr lang="en-GB" sz="2400" b="0" i="0" u="none" baseline="30000">
                <a:solidFill>
                  <a:schemeClr val="dk1"/>
                </a:solidFill>
                <a:latin typeface="Comic Sans MS" panose="030F0702030302020204"/>
                <a:ea typeface="Comic Sans MS" panose="030F0702030302020204"/>
                <a:cs typeface="Comic Sans MS" panose="030F0702030302020204"/>
                <a:sym typeface="Comic Sans MS" panose="030F0702030302020204"/>
              </a:rPr>
              <a:t>2</a:t>
            </a:r>
            <a:r>
              <a:rPr lang="en-GB"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 + n </a:t>
            </a:r>
            <a:endParaRPr lang="en-GB"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533400" lvl="0" indent="-533400" algn="l" rtl="0">
              <a:lnSpc>
                <a:spcPct val="130000"/>
              </a:lnSpc>
              <a:spcBef>
                <a:spcPts val="480"/>
              </a:spcBef>
              <a:spcAft>
                <a:spcPts val="0"/>
              </a:spcAft>
              <a:buClr>
                <a:schemeClr val="dk1"/>
              </a:buClr>
              <a:buSzPts val="2400"/>
              <a:buFont typeface="Comic Sans MS" panose="030F0702030302020204"/>
              <a:buNone/>
            </a:pPr>
            <a:r>
              <a:rPr lang="en-GB"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		= cn</a:t>
            </a:r>
            <a:r>
              <a:rPr lang="en-GB" sz="2400" b="0" i="0" u="none" baseline="30000">
                <a:solidFill>
                  <a:schemeClr val="dk1"/>
                </a:solidFill>
                <a:latin typeface="Comic Sans MS" panose="030F0702030302020204"/>
                <a:ea typeface="Comic Sans MS" panose="030F0702030302020204"/>
                <a:cs typeface="Comic Sans MS" panose="030F0702030302020204"/>
                <a:sym typeface="Comic Sans MS" panose="030F0702030302020204"/>
              </a:rPr>
              <a:t>2</a:t>
            </a:r>
            <a:r>
              <a:rPr lang="en-GB"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 – (2cn – c - n) ≤ cn</a:t>
            </a:r>
            <a:r>
              <a:rPr lang="en-GB" sz="2400" b="0" i="0" u="none" baseline="30000">
                <a:solidFill>
                  <a:schemeClr val="dk1"/>
                </a:solidFill>
                <a:latin typeface="Comic Sans MS" panose="030F0702030302020204"/>
                <a:ea typeface="Comic Sans MS" panose="030F0702030302020204"/>
                <a:cs typeface="Comic Sans MS" panose="030F0702030302020204"/>
                <a:sym typeface="Comic Sans MS" panose="030F0702030302020204"/>
              </a:rPr>
              <a:t>2</a:t>
            </a:r>
            <a:r>
              <a:rPr lang="en-GB"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 </a:t>
            </a:r>
            <a:endParaRPr lang="en-GB"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533400" lvl="0" indent="-533400" algn="l" rtl="0">
              <a:lnSpc>
                <a:spcPct val="130000"/>
              </a:lnSpc>
              <a:spcBef>
                <a:spcPts val="480"/>
              </a:spcBef>
              <a:spcAft>
                <a:spcPts val="0"/>
              </a:spcAft>
              <a:buClr>
                <a:schemeClr val="dk1"/>
              </a:buClr>
              <a:buSzPts val="2400"/>
              <a:buFont typeface="Comic Sans MS" panose="030F0702030302020204"/>
              <a:buNone/>
            </a:pPr>
            <a:r>
              <a:rPr lang="en-GB"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		if:  2cn – c – n ≥ 0 ⇔ c ≥ n/(2n-1) ⇔ c ≥ 1/(2 – 1/n)</a:t>
            </a:r>
            <a:endParaRPr lang="en-GB"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914400" lvl="1" indent="-457200" algn="l" rtl="0">
              <a:lnSpc>
                <a:spcPct val="130000"/>
              </a:lnSpc>
              <a:spcBef>
                <a:spcPts val="400"/>
              </a:spcBef>
              <a:spcAft>
                <a:spcPts val="0"/>
              </a:spcAft>
              <a:buClr>
                <a:schemeClr val="dk1"/>
              </a:buClr>
              <a:buSzPts val="2000"/>
              <a:buFont typeface="Arial" panose="020B0604020202020204"/>
              <a:buChar char="–"/>
            </a:pPr>
            <a:r>
              <a:rPr lang="en-GB" sz="2000" b="0" i="0" u="none">
                <a:solidFill>
                  <a:schemeClr val="dk1"/>
                </a:solidFill>
                <a:latin typeface="Arial" panose="020B0604020202020204"/>
                <a:ea typeface="Arial" panose="020B0604020202020204"/>
                <a:cs typeface="Arial" panose="020B0604020202020204"/>
                <a:sym typeface="Arial" panose="020B0604020202020204"/>
              </a:rPr>
              <a:t>For n </a:t>
            </a:r>
            <a:r>
              <a:rPr lang="en-GB" sz="2000" b="0" i="0" u="none">
                <a:solidFill>
                  <a:schemeClr val="dk1"/>
                </a:solidFill>
                <a:latin typeface="Comic Sans MS" panose="030F0702030302020204"/>
                <a:ea typeface="Comic Sans MS" panose="030F0702030302020204"/>
                <a:cs typeface="Comic Sans MS" panose="030F0702030302020204"/>
                <a:sym typeface="Comic Sans MS" panose="030F0702030302020204"/>
              </a:rPr>
              <a:t>≥ 1 ⇒ 2 – 1/n ≥ 1 ⇒ </a:t>
            </a:r>
            <a:r>
              <a:rPr lang="en-GB" sz="2000" b="0" i="0" u="none">
                <a:solidFill>
                  <a:schemeClr val="dk1"/>
                </a:solidFill>
                <a:latin typeface="Arial" panose="020B0604020202020204"/>
                <a:ea typeface="Arial" panose="020B0604020202020204"/>
                <a:cs typeface="Arial" panose="020B0604020202020204"/>
                <a:sym typeface="Arial" panose="020B0604020202020204"/>
              </a:rPr>
              <a:t>any </a:t>
            </a:r>
            <a:r>
              <a:rPr lang="en-GB" sz="2000" b="0" i="0" u="none">
                <a:solidFill>
                  <a:schemeClr val="dk1"/>
                </a:solidFill>
                <a:latin typeface="Comic Sans MS" panose="030F0702030302020204"/>
                <a:ea typeface="Comic Sans MS" panose="030F0702030302020204"/>
                <a:cs typeface="Comic Sans MS" panose="030F0702030302020204"/>
                <a:sym typeface="Comic Sans MS" panose="030F0702030302020204"/>
              </a:rPr>
              <a:t>c ≥ 1 </a:t>
            </a:r>
            <a:r>
              <a:rPr lang="en-GB" sz="2000" b="0" i="0" u="none">
                <a:solidFill>
                  <a:schemeClr val="dk1"/>
                </a:solidFill>
                <a:latin typeface="Arial" panose="020B0604020202020204"/>
                <a:ea typeface="Arial" panose="020B0604020202020204"/>
                <a:cs typeface="Arial" panose="020B0604020202020204"/>
                <a:sym typeface="Arial" panose="020B0604020202020204"/>
              </a:rPr>
              <a:t>will work</a:t>
            </a:r>
            <a:endParaRPr lang="en-GB" sz="2000" b="0" i="0" u="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784" name="Shape 784"/>
        <p:cNvGrpSpPr/>
        <p:nvPr/>
      </p:nvGrpSpPr>
      <p:grpSpPr>
        <a:xfrm>
          <a:off x="0" y="0"/>
          <a:ext cx="0" cy="0"/>
          <a:chOff x="0" y="0"/>
          <a:chExt cx="0" cy="0"/>
        </a:xfrm>
      </p:grpSpPr>
      <p:sp>
        <p:nvSpPr>
          <p:cNvPr id="785" name="Google Shape;785;p88"/>
          <p:cNvSpPr txBox="1"/>
          <p:nvPr/>
        </p:nvSpPr>
        <p:spPr>
          <a:xfrm>
            <a:off x="6553200" y="4798219"/>
            <a:ext cx="2133600" cy="243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GB" sz="1400" b="0" i="0" u="none">
                <a:solidFill>
                  <a:schemeClr val="dk1"/>
                </a:solidFill>
                <a:latin typeface="Arial" panose="020B0604020202020204"/>
                <a:ea typeface="Arial" panose="020B0604020202020204"/>
                <a:cs typeface="Arial" panose="020B0604020202020204"/>
                <a:sym typeface="Arial" panose="020B0604020202020204"/>
              </a:rPr>
            </a:fld>
            <a:endParaRPr lang="en-GB" sz="14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786" name="Google Shape;786;p88"/>
          <p:cNvSpPr txBox="1"/>
          <p:nvPr>
            <p:ph type="title"/>
          </p:nvPr>
        </p:nvSpPr>
        <p:spPr>
          <a:xfrm>
            <a:off x="628650" y="205383"/>
            <a:ext cx="7886700" cy="745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Arial" panose="020B0604020202020204"/>
              <a:buNone/>
            </a:pPr>
            <a:r>
              <a:rPr lang="en-GB" sz="4000" b="0" i="0" u="none">
                <a:solidFill>
                  <a:schemeClr val="dk2"/>
                </a:solidFill>
                <a:latin typeface="Arial" panose="020B0604020202020204"/>
                <a:ea typeface="Arial" panose="020B0604020202020204"/>
                <a:cs typeface="Arial" panose="020B0604020202020204"/>
                <a:sym typeface="Arial" panose="020B0604020202020204"/>
              </a:rPr>
              <a:t>Example 3</a:t>
            </a:r>
            <a:endParaRPr lang="en-GB" sz="4000" b="0" i="0" u="none">
              <a:solidFill>
                <a:schemeClr val="dk2"/>
              </a:solidFill>
              <a:latin typeface="Arial" panose="020B0604020202020204"/>
              <a:ea typeface="Arial" panose="020B0604020202020204"/>
              <a:cs typeface="Arial" panose="020B0604020202020204"/>
              <a:sym typeface="Arial" panose="020B0604020202020204"/>
            </a:endParaRPr>
          </a:p>
        </p:txBody>
      </p:sp>
      <p:sp>
        <p:nvSpPr>
          <p:cNvPr id="787" name="Google Shape;787;p88"/>
          <p:cNvSpPr txBox="1"/>
          <p:nvPr>
            <p:ph type="body" idx="1"/>
          </p:nvPr>
        </p:nvSpPr>
        <p:spPr>
          <a:xfrm>
            <a:off x="228600" y="796528"/>
            <a:ext cx="9098100" cy="4404300"/>
          </a:xfrm>
          <a:prstGeom prst="rect">
            <a:avLst/>
          </a:prstGeom>
          <a:noFill/>
          <a:ln>
            <a:noFill/>
          </a:ln>
        </p:spPr>
        <p:txBody>
          <a:bodyPr spcFirstLastPara="1" wrap="square" lIns="91425" tIns="45700" rIns="91425" bIns="45700" anchor="t" anchorCtr="0">
            <a:noAutofit/>
          </a:bodyPr>
          <a:lstStyle/>
          <a:p>
            <a:pPr marL="533400" lvl="0" indent="-533400" algn="ctr" rtl="0">
              <a:lnSpc>
                <a:spcPct val="130000"/>
              </a:lnSpc>
              <a:spcBef>
                <a:spcPts val="0"/>
              </a:spcBef>
              <a:spcAft>
                <a:spcPts val="0"/>
              </a:spcAft>
              <a:buClr>
                <a:schemeClr val="accent2"/>
              </a:buClr>
              <a:buSzPts val="2800"/>
              <a:buFont typeface="Comic Sans MS" panose="030F0702030302020204"/>
              <a:buNone/>
            </a:pPr>
            <a:r>
              <a:rPr lang="en-GB" sz="2800" b="1" i="0" u="none">
                <a:solidFill>
                  <a:schemeClr val="accent2"/>
                </a:solidFill>
                <a:latin typeface="Comic Sans MS" panose="030F0702030302020204"/>
                <a:ea typeface="Comic Sans MS" panose="030F0702030302020204"/>
                <a:cs typeface="Comic Sans MS" panose="030F0702030302020204"/>
                <a:sym typeface="Comic Sans MS" panose="030F0702030302020204"/>
              </a:rPr>
              <a:t>T(n) = 2T(n/2) + n</a:t>
            </a:r>
            <a:endParaRPr lang="en-GB" sz="2800" b="1" i="0" u="none">
              <a:solidFill>
                <a:schemeClr val="accent2"/>
              </a:solidFill>
              <a:latin typeface="Comic Sans MS" panose="030F0702030302020204"/>
              <a:ea typeface="Comic Sans MS" panose="030F0702030302020204"/>
              <a:cs typeface="Comic Sans MS" panose="030F0702030302020204"/>
              <a:sym typeface="Comic Sans MS" panose="030F0702030302020204"/>
            </a:endParaRPr>
          </a:p>
          <a:p>
            <a:pPr marL="533400" lvl="0" indent="-533400" algn="l" rtl="0">
              <a:lnSpc>
                <a:spcPct val="130000"/>
              </a:lnSpc>
              <a:spcBef>
                <a:spcPts val="560"/>
              </a:spcBef>
              <a:spcAft>
                <a:spcPts val="0"/>
              </a:spcAft>
              <a:buClr>
                <a:schemeClr val="accent2"/>
              </a:buClr>
              <a:buSzPts val="2800"/>
              <a:buFont typeface="Arial" panose="020B0604020202020204"/>
              <a:buChar char="•"/>
            </a:pPr>
            <a:r>
              <a:rPr lang="en-GB" sz="2800" b="0" i="0" u="none">
                <a:solidFill>
                  <a:schemeClr val="accent2"/>
                </a:solidFill>
                <a:latin typeface="Arial" panose="020B0604020202020204"/>
                <a:ea typeface="Arial" panose="020B0604020202020204"/>
                <a:cs typeface="Arial" panose="020B0604020202020204"/>
                <a:sym typeface="Arial" panose="020B0604020202020204"/>
              </a:rPr>
              <a:t>Guess: </a:t>
            </a:r>
            <a:r>
              <a:rPr lang="en-GB"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T(n) = O(nlgn)</a:t>
            </a:r>
            <a:endParaRPr lang="en-GB"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endParaRPr>
          </a:p>
          <a:p>
            <a:pPr marL="914400" lvl="1" indent="-457200" algn="l" rtl="0">
              <a:lnSpc>
                <a:spcPct val="130000"/>
              </a:lnSpc>
              <a:spcBef>
                <a:spcPts val="480"/>
              </a:spcBef>
              <a:spcAft>
                <a:spcPts val="0"/>
              </a:spcAft>
              <a:buClr>
                <a:schemeClr val="dk1"/>
              </a:buClr>
              <a:buSzPts val="2400"/>
              <a:buFont typeface="Arial" panose="020B0604020202020204"/>
              <a:buChar char="–"/>
            </a:pPr>
            <a:r>
              <a:rPr lang="en-GB" sz="2400" b="0" i="0" u="none">
                <a:solidFill>
                  <a:schemeClr val="dk1"/>
                </a:solidFill>
                <a:latin typeface="Arial" panose="020B0604020202020204"/>
                <a:ea typeface="Arial" panose="020B0604020202020204"/>
                <a:cs typeface="Arial" panose="020B0604020202020204"/>
                <a:sym typeface="Arial" panose="020B0604020202020204"/>
              </a:rPr>
              <a:t>Induction goal: </a:t>
            </a:r>
            <a:r>
              <a:rPr lang="en-GB"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T(n) ≤ cn lgn</a:t>
            </a:r>
            <a:r>
              <a:rPr lang="en-GB" sz="2400" b="0" i="0" u="none">
                <a:solidFill>
                  <a:schemeClr val="dk1"/>
                </a:solidFill>
                <a:latin typeface="Arial" panose="020B0604020202020204"/>
                <a:ea typeface="Arial" panose="020B0604020202020204"/>
                <a:cs typeface="Arial" panose="020B0604020202020204"/>
                <a:sym typeface="Arial" panose="020B0604020202020204"/>
              </a:rPr>
              <a:t>, for some </a:t>
            </a:r>
            <a:r>
              <a:rPr lang="en-GB"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c</a:t>
            </a:r>
            <a:r>
              <a:rPr lang="en-GB" sz="2400" b="0" i="0" u="none">
                <a:solidFill>
                  <a:schemeClr val="dk1"/>
                </a:solidFill>
                <a:latin typeface="Arial" panose="020B0604020202020204"/>
                <a:ea typeface="Arial" panose="020B0604020202020204"/>
                <a:cs typeface="Arial" panose="020B0604020202020204"/>
                <a:sym typeface="Arial" panose="020B0604020202020204"/>
              </a:rPr>
              <a:t> and </a:t>
            </a:r>
            <a:r>
              <a:rPr lang="en-GB"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n ≥ n</a:t>
            </a:r>
            <a:r>
              <a:rPr lang="en-GB" sz="2400" b="0" i="0" u="none" baseline="-25000">
                <a:solidFill>
                  <a:schemeClr val="dk1"/>
                </a:solidFill>
                <a:latin typeface="Comic Sans MS" panose="030F0702030302020204"/>
                <a:ea typeface="Comic Sans MS" panose="030F0702030302020204"/>
                <a:cs typeface="Comic Sans MS" panose="030F0702030302020204"/>
                <a:sym typeface="Comic Sans MS" panose="030F0702030302020204"/>
              </a:rPr>
              <a:t>0</a:t>
            </a: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914400" lvl="1" indent="-457200" algn="l" rtl="0">
              <a:lnSpc>
                <a:spcPct val="130000"/>
              </a:lnSpc>
              <a:spcBef>
                <a:spcPts val="480"/>
              </a:spcBef>
              <a:spcAft>
                <a:spcPts val="0"/>
              </a:spcAft>
              <a:buClr>
                <a:schemeClr val="dk1"/>
              </a:buClr>
              <a:buSzPts val="2400"/>
              <a:buFont typeface="Arial" panose="020B0604020202020204"/>
              <a:buChar char="–"/>
            </a:pPr>
            <a:r>
              <a:rPr lang="en-GB" sz="2400" b="0" i="0" u="none">
                <a:solidFill>
                  <a:schemeClr val="dk1"/>
                </a:solidFill>
                <a:latin typeface="Arial" panose="020B0604020202020204"/>
                <a:ea typeface="Arial" panose="020B0604020202020204"/>
                <a:cs typeface="Arial" panose="020B0604020202020204"/>
                <a:sym typeface="Arial" panose="020B0604020202020204"/>
              </a:rPr>
              <a:t>Induction hypothesis: </a:t>
            </a:r>
            <a:r>
              <a:rPr lang="en-GB"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T(n/2) ≤ cn/2 lg(n/2)</a:t>
            </a:r>
            <a:endParaRPr lang="en-GB"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533400" lvl="0" indent="-533400" algn="l" rtl="0">
              <a:lnSpc>
                <a:spcPct val="130000"/>
              </a:lnSpc>
              <a:spcBef>
                <a:spcPts val="560"/>
              </a:spcBef>
              <a:spcAft>
                <a:spcPts val="0"/>
              </a:spcAft>
              <a:buClr>
                <a:schemeClr val="accent2"/>
              </a:buClr>
              <a:buSzPts val="2800"/>
              <a:buFont typeface="Arial" panose="020B0604020202020204"/>
              <a:buChar char="•"/>
            </a:pPr>
            <a:r>
              <a:rPr lang="en-GB" sz="2800" b="0" i="0" u="none">
                <a:solidFill>
                  <a:schemeClr val="accent2"/>
                </a:solidFill>
                <a:latin typeface="Arial" panose="020B0604020202020204"/>
                <a:ea typeface="Arial" panose="020B0604020202020204"/>
                <a:cs typeface="Arial" panose="020B0604020202020204"/>
                <a:sym typeface="Arial" panose="020B0604020202020204"/>
              </a:rPr>
              <a:t>Proof of induction goal:</a:t>
            </a:r>
            <a:endParaRPr lang="en-GB" sz="2800" b="0" i="0" u="none">
              <a:solidFill>
                <a:schemeClr val="accent2"/>
              </a:solidFill>
              <a:latin typeface="Arial" panose="020B0604020202020204"/>
              <a:ea typeface="Arial" panose="020B0604020202020204"/>
              <a:cs typeface="Arial" panose="020B0604020202020204"/>
              <a:sym typeface="Arial" panose="020B0604020202020204"/>
            </a:endParaRPr>
          </a:p>
          <a:p>
            <a:pPr marL="533400" lvl="0" indent="-533400" algn="l" rtl="0">
              <a:lnSpc>
                <a:spcPct val="130000"/>
              </a:lnSpc>
              <a:spcBef>
                <a:spcPts val="560"/>
              </a:spcBef>
              <a:spcAft>
                <a:spcPts val="0"/>
              </a:spcAft>
              <a:buClr>
                <a:schemeClr val="accent2"/>
              </a:buClr>
              <a:buSzPts val="2800"/>
              <a:buFont typeface="Arial" panose="020B0604020202020204"/>
              <a:buNone/>
            </a:pPr>
            <a:r>
              <a:rPr lang="en-GB" sz="2800" b="0" i="0" u="none">
                <a:solidFill>
                  <a:schemeClr val="accent2"/>
                </a:solidFill>
                <a:latin typeface="Arial" panose="020B0604020202020204"/>
                <a:ea typeface="Arial" panose="020B0604020202020204"/>
                <a:cs typeface="Arial" panose="020B0604020202020204"/>
                <a:sym typeface="Arial" panose="020B0604020202020204"/>
              </a:rPr>
              <a:t>	</a:t>
            </a:r>
            <a:r>
              <a:rPr lang="en-GB"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T(n) = 2T(n/2) + n ≤ 2c (n/2)lg(n/2) + n </a:t>
            </a:r>
            <a:endParaRPr lang="en-GB"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endParaRPr>
          </a:p>
          <a:p>
            <a:pPr marL="533400" lvl="0" indent="-533400" algn="l" rtl="0">
              <a:lnSpc>
                <a:spcPct val="130000"/>
              </a:lnSpc>
              <a:spcBef>
                <a:spcPts val="560"/>
              </a:spcBef>
              <a:spcAft>
                <a:spcPts val="0"/>
              </a:spcAft>
              <a:buClr>
                <a:schemeClr val="accent2"/>
              </a:buClr>
              <a:buSzPts val="2800"/>
              <a:buFont typeface="Comic Sans MS" panose="030F0702030302020204"/>
              <a:buNone/>
            </a:pPr>
            <a:r>
              <a:rPr lang="en-GB"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	        = cn lgn – cn + n ≤ cn lgn </a:t>
            </a:r>
            <a:endParaRPr lang="en-GB"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endParaRPr>
          </a:p>
          <a:p>
            <a:pPr marL="533400" lvl="0" indent="-533400" algn="l" rtl="0">
              <a:lnSpc>
                <a:spcPct val="130000"/>
              </a:lnSpc>
              <a:spcBef>
                <a:spcPts val="560"/>
              </a:spcBef>
              <a:spcAft>
                <a:spcPts val="0"/>
              </a:spcAft>
              <a:buClr>
                <a:schemeClr val="accent2"/>
              </a:buClr>
              <a:buSzPts val="2800"/>
              <a:buFont typeface="Comic Sans MS" panose="030F0702030302020204"/>
              <a:buNone/>
            </a:pPr>
            <a:r>
              <a:rPr lang="en-GB"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					if:  - cn + n ≤ 0 ⇒ c ≥ 1</a:t>
            </a:r>
            <a:endParaRPr lang="en-GB"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endParaRPr>
          </a:p>
          <a:p>
            <a:pPr marL="533400" lvl="0" indent="-533400" algn="l" rtl="0">
              <a:lnSpc>
                <a:spcPct val="130000"/>
              </a:lnSpc>
              <a:spcBef>
                <a:spcPts val="560"/>
              </a:spcBef>
              <a:spcAft>
                <a:spcPts val="0"/>
              </a:spcAft>
              <a:buClr>
                <a:schemeClr val="accent2"/>
              </a:buClr>
              <a:buSzPts val="2800"/>
              <a:buFont typeface="Arial" panose="020B0604020202020204"/>
              <a:buChar char="•"/>
            </a:pPr>
            <a:r>
              <a:rPr lang="en-GB" sz="2800" b="0" i="0" u="none">
                <a:solidFill>
                  <a:schemeClr val="accent2"/>
                </a:solidFill>
                <a:latin typeface="Arial" panose="020B0604020202020204"/>
                <a:ea typeface="Arial" panose="020B0604020202020204"/>
                <a:cs typeface="Arial" panose="020B0604020202020204"/>
                <a:sym typeface="Arial" panose="020B0604020202020204"/>
              </a:rPr>
              <a:t>Base case?</a:t>
            </a:r>
            <a:endParaRPr lang="en-GB" sz="2800" b="0" i="0" u="none">
              <a:solidFill>
                <a:schemeClr val="accent2"/>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26"/>
          <p:cNvSpPr txBox="1"/>
          <p:nvPr>
            <p:ph type="body" idx="1"/>
          </p:nvPr>
        </p:nvSpPr>
        <p:spPr>
          <a:xfrm>
            <a:off x="628650" y="413239"/>
            <a:ext cx="7886700" cy="4219500"/>
          </a:xfrm>
          <a:prstGeom prst="rect">
            <a:avLst/>
          </a:prstGeom>
          <a:noFill/>
          <a:ln>
            <a:noFill/>
          </a:ln>
        </p:spPr>
        <p:txBody>
          <a:bodyPr spcFirstLastPara="1" wrap="square" lIns="68575" tIns="34275" rIns="68575" bIns="34275" anchor="t" anchorCtr="0">
            <a:normAutofit fontScale="92500" lnSpcReduction="20000"/>
          </a:bodyPr>
          <a:lstStyle/>
          <a:p>
            <a:pPr marL="177800" lvl="0" indent="-173990" algn="l" rtl="0">
              <a:lnSpc>
                <a:spcPct val="90000"/>
              </a:lnSpc>
              <a:spcBef>
                <a:spcPts val="0"/>
              </a:spcBef>
              <a:spcAft>
                <a:spcPts val="0"/>
              </a:spcAft>
              <a:buClr>
                <a:srgbClr val="445578"/>
              </a:buClr>
              <a:buSzPct val="117000"/>
              <a:buChar char="●"/>
            </a:pPr>
            <a:r>
              <a:rPr lang="en-GB" b="0" i="0">
                <a:solidFill>
                  <a:srgbClr val="445578"/>
                </a:solidFill>
                <a:latin typeface="Inter" panose="02000503000000020004"/>
                <a:ea typeface="Inter" panose="02000503000000020004"/>
                <a:cs typeface="Inter" panose="02000503000000020004"/>
                <a:sym typeface="Inter" panose="02000503000000020004"/>
              </a:rPr>
              <a:t>Algorithms can be written in plain simple English language so that it is easily understandable even by non-programmers. And algorithms are programming languages independent in nature.</a:t>
            </a:r>
            <a:endParaRPr lang="en-GB" b="0" i="0">
              <a:solidFill>
                <a:srgbClr val="445578"/>
              </a:solidFill>
              <a:latin typeface="Inter" panose="02000503000000020004"/>
              <a:ea typeface="Inter" panose="02000503000000020004"/>
              <a:cs typeface="Inter" panose="02000503000000020004"/>
              <a:sym typeface="Inter" panose="02000503000000020004"/>
            </a:endParaRPr>
          </a:p>
          <a:p>
            <a:pPr marL="177800" lvl="0" indent="-173990" algn="l" rtl="0">
              <a:lnSpc>
                <a:spcPct val="90000"/>
              </a:lnSpc>
              <a:spcBef>
                <a:spcPts val="800"/>
              </a:spcBef>
              <a:spcAft>
                <a:spcPts val="0"/>
              </a:spcAft>
              <a:buClr>
                <a:srgbClr val="445578"/>
              </a:buClr>
              <a:buSzPct val="117000"/>
              <a:buFont typeface="Arial" panose="020B0604020202020204"/>
              <a:buChar char="●"/>
            </a:pPr>
            <a:r>
              <a:rPr lang="en-GB" b="1" i="0">
                <a:solidFill>
                  <a:srgbClr val="445578"/>
                </a:solidFill>
                <a:latin typeface="Inter" panose="02000503000000020004"/>
                <a:ea typeface="Inter" panose="02000503000000020004"/>
                <a:cs typeface="Inter" panose="02000503000000020004"/>
                <a:sym typeface="Inter" panose="02000503000000020004"/>
              </a:rPr>
              <a:t>Input:</a:t>
            </a:r>
            <a:r>
              <a:rPr lang="en-GB" b="0" i="0">
                <a:solidFill>
                  <a:srgbClr val="445578"/>
                </a:solidFill>
                <a:latin typeface="Inter" panose="02000503000000020004"/>
                <a:ea typeface="Inter" panose="02000503000000020004"/>
                <a:cs typeface="Inter" panose="02000503000000020004"/>
                <a:sym typeface="Inter" panose="02000503000000020004"/>
              </a:rPr>
              <a:t> An algorithm must have an input, and that input should not be zero (0).</a:t>
            </a:r>
            <a:endParaRPr lang="en-GB" b="0" i="0">
              <a:solidFill>
                <a:srgbClr val="445578"/>
              </a:solidFill>
              <a:latin typeface="Inter" panose="02000503000000020004"/>
              <a:ea typeface="Inter" panose="02000503000000020004"/>
              <a:cs typeface="Inter" panose="02000503000000020004"/>
              <a:sym typeface="Inter" panose="02000503000000020004"/>
            </a:endParaRPr>
          </a:p>
          <a:p>
            <a:pPr marL="177800" lvl="0" indent="-173990" algn="l" rtl="0">
              <a:lnSpc>
                <a:spcPct val="90000"/>
              </a:lnSpc>
              <a:spcBef>
                <a:spcPts val="800"/>
              </a:spcBef>
              <a:spcAft>
                <a:spcPts val="0"/>
              </a:spcAft>
              <a:buClr>
                <a:srgbClr val="445578"/>
              </a:buClr>
              <a:buSzPct val="117000"/>
              <a:buFont typeface="Arial" panose="020B0604020202020204"/>
              <a:buChar char="●"/>
            </a:pPr>
            <a:r>
              <a:rPr lang="en-GB" b="1" i="0">
                <a:solidFill>
                  <a:srgbClr val="445578"/>
                </a:solidFill>
                <a:latin typeface="Inter" panose="02000503000000020004"/>
                <a:ea typeface="Inter" panose="02000503000000020004"/>
                <a:cs typeface="Inter" panose="02000503000000020004"/>
                <a:sym typeface="Inter" panose="02000503000000020004"/>
              </a:rPr>
              <a:t>Output:</a:t>
            </a:r>
            <a:r>
              <a:rPr lang="en-GB" b="0" i="0">
                <a:solidFill>
                  <a:srgbClr val="445578"/>
                </a:solidFill>
                <a:latin typeface="Inter" panose="02000503000000020004"/>
                <a:ea typeface="Inter" panose="02000503000000020004"/>
                <a:cs typeface="Inter" panose="02000503000000020004"/>
                <a:sym typeface="Inter" panose="02000503000000020004"/>
              </a:rPr>
              <a:t> At the end, you must receive at least one output.</a:t>
            </a:r>
            <a:endParaRPr lang="en-GB" b="0" i="0">
              <a:solidFill>
                <a:srgbClr val="445578"/>
              </a:solidFill>
              <a:latin typeface="Inter" panose="02000503000000020004"/>
              <a:ea typeface="Inter" panose="02000503000000020004"/>
              <a:cs typeface="Inter" panose="02000503000000020004"/>
              <a:sym typeface="Inter" panose="02000503000000020004"/>
            </a:endParaRPr>
          </a:p>
          <a:p>
            <a:pPr marL="177800" lvl="0" indent="-173990" algn="l" rtl="0">
              <a:lnSpc>
                <a:spcPct val="90000"/>
              </a:lnSpc>
              <a:spcBef>
                <a:spcPts val="800"/>
              </a:spcBef>
              <a:spcAft>
                <a:spcPts val="0"/>
              </a:spcAft>
              <a:buClr>
                <a:srgbClr val="445578"/>
              </a:buClr>
              <a:buSzPct val="117000"/>
              <a:buFont typeface="Arial" panose="020B0604020202020204"/>
              <a:buChar char="●"/>
            </a:pPr>
            <a:r>
              <a:rPr lang="en-GB" b="1" i="0">
                <a:solidFill>
                  <a:srgbClr val="445578"/>
                </a:solidFill>
                <a:latin typeface="Inter" panose="02000503000000020004"/>
                <a:ea typeface="Inter" panose="02000503000000020004"/>
                <a:cs typeface="Inter" panose="02000503000000020004"/>
                <a:sym typeface="Inter" panose="02000503000000020004"/>
              </a:rPr>
              <a:t>Clear instructions:</a:t>
            </a:r>
            <a:r>
              <a:rPr lang="en-GB" b="0" i="0">
                <a:solidFill>
                  <a:srgbClr val="445578"/>
                </a:solidFill>
                <a:latin typeface="Inter" panose="02000503000000020004"/>
                <a:ea typeface="Inter" panose="02000503000000020004"/>
                <a:cs typeface="Inter" panose="02000503000000020004"/>
                <a:sym typeface="Inter" panose="02000503000000020004"/>
              </a:rPr>
              <a:t> An algorithm must have thorough and clear instructions.</a:t>
            </a:r>
            <a:endParaRPr lang="en-GB" b="0" i="0">
              <a:solidFill>
                <a:srgbClr val="445578"/>
              </a:solidFill>
              <a:latin typeface="Inter" panose="02000503000000020004"/>
              <a:ea typeface="Inter" panose="02000503000000020004"/>
              <a:cs typeface="Inter" panose="02000503000000020004"/>
              <a:sym typeface="Inter" panose="02000503000000020004"/>
            </a:endParaRPr>
          </a:p>
          <a:p>
            <a:pPr marL="177800" lvl="0" indent="-173990" algn="l" rtl="0">
              <a:lnSpc>
                <a:spcPct val="90000"/>
              </a:lnSpc>
              <a:spcBef>
                <a:spcPts val="800"/>
              </a:spcBef>
              <a:spcAft>
                <a:spcPts val="0"/>
              </a:spcAft>
              <a:buClr>
                <a:srgbClr val="445578"/>
              </a:buClr>
              <a:buSzPct val="117000"/>
              <a:buFont typeface="Arial" panose="020B0604020202020204"/>
              <a:buChar char="●"/>
            </a:pPr>
            <a:r>
              <a:rPr lang="en-GB" b="1" i="0">
                <a:solidFill>
                  <a:srgbClr val="445578"/>
                </a:solidFill>
                <a:latin typeface="Inter" panose="02000503000000020004"/>
                <a:ea typeface="Inter" panose="02000503000000020004"/>
                <a:cs typeface="Inter" panose="02000503000000020004"/>
                <a:sym typeface="Inter" panose="02000503000000020004"/>
              </a:rPr>
              <a:t>Finiteness: </a:t>
            </a:r>
            <a:r>
              <a:rPr lang="en-GB" b="0" i="0">
                <a:solidFill>
                  <a:srgbClr val="445578"/>
                </a:solidFill>
                <a:latin typeface="Inter" panose="02000503000000020004"/>
                <a:ea typeface="Inter" panose="02000503000000020004"/>
                <a:cs typeface="Inter" panose="02000503000000020004"/>
                <a:sym typeface="Inter" panose="02000503000000020004"/>
              </a:rPr>
              <a:t>An algorithm must consist of a finite number of steps, i.e., it must be finite and should terminate.</a:t>
            </a:r>
            <a:endParaRPr lang="en-GB" b="0" i="0">
              <a:solidFill>
                <a:srgbClr val="445578"/>
              </a:solidFill>
              <a:latin typeface="Inter" panose="02000503000000020004"/>
              <a:ea typeface="Inter" panose="02000503000000020004"/>
              <a:cs typeface="Inter" panose="02000503000000020004"/>
              <a:sym typeface="Inter" panose="02000503000000020004"/>
            </a:endParaRPr>
          </a:p>
          <a:p>
            <a:pPr marL="177800" lvl="0" indent="-173990" algn="l" rtl="0">
              <a:lnSpc>
                <a:spcPct val="90000"/>
              </a:lnSpc>
              <a:spcBef>
                <a:spcPts val="800"/>
              </a:spcBef>
              <a:spcAft>
                <a:spcPts val="0"/>
              </a:spcAft>
              <a:buClr>
                <a:srgbClr val="445578"/>
              </a:buClr>
              <a:buSzPct val="117000"/>
              <a:buFont typeface="Arial" panose="020B0604020202020204"/>
              <a:buChar char="●"/>
            </a:pPr>
            <a:r>
              <a:rPr lang="en-GB" b="1" i="0">
                <a:solidFill>
                  <a:srgbClr val="445578"/>
                </a:solidFill>
                <a:latin typeface="Inter" panose="02000503000000020004"/>
                <a:ea typeface="Inter" panose="02000503000000020004"/>
                <a:cs typeface="Inter" panose="02000503000000020004"/>
                <a:sym typeface="Inter" panose="02000503000000020004"/>
              </a:rPr>
              <a:t>Workable:</a:t>
            </a:r>
            <a:r>
              <a:rPr lang="en-GB" b="0" i="0">
                <a:solidFill>
                  <a:srgbClr val="445578"/>
                </a:solidFill>
                <a:latin typeface="Inter" panose="02000503000000020004"/>
                <a:ea typeface="Inter" panose="02000503000000020004"/>
                <a:cs typeface="Inter" panose="02000503000000020004"/>
                <a:sym typeface="Inter" panose="02000503000000020004"/>
              </a:rPr>
              <a:t> The algorithms must be simple and straightforward and should not include any future technology or anything else. It should be executable with the available resources.</a:t>
            </a:r>
            <a:endParaRPr lang="en-GB" b="0" i="0">
              <a:solidFill>
                <a:srgbClr val="445578"/>
              </a:solidFill>
              <a:latin typeface="Inter" panose="02000503000000020004"/>
              <a:ea typeface="Inter" panose="02000503000000020004"/>
              <a:cs typeface="Inter" panose="02000503000000020004"/>
              <a:sym typeface="Inter" panose="02000503000000020004"/>
            </a:endParaRPr>
          </a:p>
          <a:p>
            <a:pPr marL="177800" lvl="0" indent="-173990" algn="l" rtl="0">
              <a:lnSpc>
                <a:spcPct val="90000"/>
              </a:lnSpc>
              <a:spcBef>
                <a:spcPts val="800"/>
              </a:spcBef>
              <a:spcAft>
                <a:spcPts val="0"/>
              </a:spcAft>
              <a:buClr>
                <a:srgbClr val="445578"/>
              </a:buClr>
              <a:buSzPct val="117000"/>
              <a:buFont typeface="Arial" panose="020B0604020202020204"/>
              <a:buChar char="●"/>
            </a:pPr>
            <a:r>
              <a:rPr lang="en-GB" b="1" i="0">
                <a:solidFill>
                  <a:srgbClr val="445578"/>
                </a:solidFill>
                <a:latin typeface="Inter" panose="02000503000000020004"/>
                <a:ea typeface="Inter" panose="02000503000000020004"/>
                <a:cs typeface="Inter" panose="02000503000000020004"/>
                <a:sym typeface="Inter" panose="02000503000000020004"/>
              </a:rPr>
              <a:t>Language independent: </a:t>
            </a:r>
            <a:r>
              <a:rPr lang="en-GB" b="0" i="0">
                <a:solidFill>
                  <a:srgbClr val="445578"/>
                </a:solidFill>
                <a:latin typeface="Inter" panose="02000503000000020004"/>
                <a:ea typeface="Inter" panose="02000503000000020004"/>
                <a:cs typeface="Inter" panose="02000503000000020004"/>
                <a:sym typeface="Inter" panose="02000503000000020004"/>
              </a:rPr>
              <a:t>Algorithms should not be dependent on any programming language. In simple terms, you should receive the same output, even after running on different programming languages.</a:t>
            </a:r>
            <a:endParaRPr lang="en-GB" b="0" i="0">
              <a:solidFill>
                <a:srgbClr val="445578"/>
              </a:solidFill>
              <a:latin typeface="Inter" panose="02000503000000020004"/>
              <a:ea typeface="Inter" panose="02000503000000020004"/>
              <a:cs typeface="Inter" panose="02000503000000020004"/>
              <a:sym typeface="Inter" panose="02000503000000020004"/>
            </a:endParaRPr>
          </a:p>
          <a:p>
            <a:pPr marL="177800" lvl="0" indent="-50800" algn="l" rtl="0">
              <a:lnSpc>
                <a:spcPct val="90000"/>
              </a:lnSpc>
              <a:spcBef>
                <a:spcPts val="800"/>
              </a:spcBef>
              <a:spcAft>
                <a:spcPts val="1200"/>
              </a:spcAft>
              <a:buClr>
                <a:schemeClr val="dk1"/>
              </a:buClr>
              <a:buSzPct val="117000"/>
              <a:buNone/>
            </a:p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791" name="Shape 791"/>
        <p:cNvGrpSpPr/>
        <p:nvPr/>
      </p:nvGrpSpPr>
      <p:grpSpPr>
        <a:xfrm>
          <a:off x="0" y="0"/>
          <a:ext cx="0" cy="0"/>
          <a:chOff x="0" y="0"/>
          <a:chExt cx="0" cy="0"/>
        </a:xfrm>
      </p:grpSpPr>
      <p:sp>
        <p:nvSpPr>
          <p:cNvPr id="792" name="Google Shape;792;p89"/>
          <p:cNvSpPr txBox="1"/>
          <p:nvPr/>
        </p:nvSpPr>
        <p:spPr>
          <a:xfrm>
            <a:off x="6553200" y="4798219"/>
            <a:ext cx="2133600" cy="243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GB" sz="1400" b="0" i="0" u="none">
                <a:solidFill>
                  <a:schemeClr val="dk1"/>
                </a:solidFill>
                <a:latin typeface="Arial" panose="020B0604020202020204"/>
                <a:ea typeface="Arial" panose="020B0604020202020204"/>
                <a:cs typeface="Arial" panose="020B0604020202020204"/>
                <a:sym typeface="Arial" panose="020B0604020202020204"/>
              </a:rPr>
            </a:fld>
            <a:endParaRPr lang="en-GB" sz="14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793" name="Google Shape;793;p89"/>
          <p:cNvSpPr txBox="1"/>
          <p:nvPr>
            <p:ph type="title"/>
          </p:nvPr>
        </p:nvSpPr>
        <p:spPr>
          <a:xfrm>
            <a:off x="341312" y="75009"/>
            <a:ext cx="8229600" cy="680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Arial" panose="020B0604020202020204"/>
              <a:buNone/>
            </a:pPr>
            <a:r>
              <a:rPr lang="en-GB" sz="4000" b="0" i="0" u="none">
                <a:solidFill>
                  <a:schemeClr val="dk2"/>
                </a:solidFill>
                <a:latin typeface="Arial" panose="020B0604020202020204"/>
                <a:ea typeface="Arial" panose="020B0604020202020204"/>
                <a:cs typeface="Arial" panose="020B0604020202020204"/>
                <a:sym typeface="Arial" panose="020B0604020202020204"/>
              </a:rPr>
              <a:t>Changing variables</a:t>
            </a:r>
            <a:endParaRPr lang="en-GB" sz="4000" b="0" i="0" u="none">
              <a:solidFill>
                <a:schemeClr val="dk2"/>
              </a:solidFill>
              <a:latin typeface="Arial" panose="020B0604020202020204"/>
              <a:ea typeface="Arial" panose="020B0604020202020204"/>
              <a:cs typeface="Arial" panose="020B0604020202020204"/>
              <a:sym typeface="Arial" panose="020B0604020202020204"/>
            </a:endParaRPr>
          </a:p>
        </p:txBody>
      </p:sp>
      <p:sp>
        <p:nvSpPr>
          <p:cNvPr id="794" name="Google Shape;794;p89"/>
          <p:cNvSpPr txBox="1"/>
          <p:nvPr>
            <p:ph type="body" idx="1"/>
          </p:nvPr>
        </p:nvSpPr>
        <p:spPr>
          <a:xfrm>
            <a:off x="350837" y="1371600"/>
            <a:ext cx="8229600" cy="3346800"/>
          </a:xfrm>
          <a:prstGeom prst="rect">
            <a:avLst/>
          </a:prstGeom>
          <a:noFill/>
          <a:ln>
            <a:noFill/>
          </a:ln>
        </p:spPr>
        <p:txBody>
          <a:bodyPr spcFirstLastPara="1" wrap="square" lIns="91425" tIns="45700" rIns="91425" bIns="45700" anchor="t" anchorCtr="0">
            <a:noAutofit/>
          </a:bodyPr>
          <a:lstStyle/>
          <a:p>
            <a:pPr marL="742950" lvl="1" indent="-285750" algn="l" rtl="0">
              <a:lnSpc>
                <a:spcPct val="120000"/>
              </a:lnSpc>
              <a:spcBef>
                <a:spcPts val="0"/>
              </a:spcBef>
              <a:spcAft>
                <a:spcPts val="0"/>
              </a:spcAft>
              <a:buClr>
                <a:schemeClr val="dk1"/>
              </a:buClr>
              <a:buSzPts val="2800"/>
              <a:buFont typeface="Arial" panose="020B0604020202020204"/>
              <a:buChar char="–"/>
            </a:pPr>
            <a:r>
              <a:rPr lang="en-GB" sz="2800" b="0" i="0" u="none">
                <a:solidFill>
                  <a:schemeClr val="dk1"/>
                </a:solidFill>
                <a:latin typeface="Arial" panose="020B0604020202020204"/>
                <a:ea typeface="Arial" panose="020B0604020202020204"/>
                <a:cs typeface="Arial" panose="020B0604020202020204"/>
                <a:sym typeface="Arial" panose="020B0604020202020204"/>
              </a:rPr>
              <a:t>Rename: </a:t>
            </a: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m = lgn</a:t>
            </a:r>
            <a:r>
              <a:rPr lang="en-GB" sz="2800" b="0" i="0" u="none">
                <a:solidFill>
                  <a:schemeClr val="dk1"/>
                </a:solidFill>
                <a:latin typeface="Arial" panose="020B0604020202020204"/>
                <a:ea typeface="Arial" panose="020B0604020202020204"/>
                <a:cs typeface="Arial" panose="020B0604020202020204"/>
                <a:sym typeface="Arial" panose="020B0604020202020204"/>
              </a:rPr>
              <a:t> </a:t>
            </a: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 n = 2</a:t>
            </a:r>
            <a:r>
              <a:rPr lang="en-GB" sz="2800" b="0" i="0" u="none" baseline="30000">
                <a:solidFill>
                  <a:schemeClr val="dk1"/>
                </a:solidFill>
                <a:latin typeface="Comic Sans MS" panose="030F0702030302020204"/>
                <a:ea typeface="Comic Sans MS" panose="030F0702030302020204"/>
                <a:cs typeface="Comic Sans MS" panose="030F0702030302020204"/>
                <a:sym typeface="Comic Sans MS" panose="030F0702030302020204"/>
              </a:rPr>
              <a:t>m</a:t>
            </a:r>
            <a:endParaRPr sz="28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742950" lvl="1" indent="-285750" algn="l" rtl="0">
              <a:lnSpc>
                <a:spcPct val="120000"/>
              </a:lnSpc>
              <a:spcBef>
                <a:spcPts val="560"/>
              </a:spcBef>
              <a:spcAft>
                <a:spcPts val="0"/>
              </a:spcAft>
              <a:buClr>
                <a:schemeClr val="dk1"/>
              </a:buClr>
              <a:buSzPts val="2800"/>
              <a:buFont typeface="Arial" panose="020B0604020202020204"/>
              <a:buNone/>
            </a:pPr>
            <a:r>
              <a:rPr lang="en-GB" sz="2800" b="0" i="0" u="none">
                <a:solidFill>
                  <a:schemeClr val="dk1"/>
                </a:solidFill>
                <a:latin typeface="Arial" panose="020B0604020202020204"/>
                <a:ea typeface="Arial" panose="020B0604020202020204"/>
                <a:cs typeface="Arial" panose="020B0604020202020204"/>
                <a:sym typeface="Arial" panose="020B0604020202020204"/>
              </a:rPr>
              <a:t>T (</a:t>
            </a: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2</a:t>
            </a:r>
            <a:r>
              <a:rPr lang="en-GB" sz="2800" b="0" i="0" u="none" baseline="30000">
                <a:solidFill>
                  <a:schemeClr val="dk1"/>
                </a:solidFill>
                <a:latin typeface="Comic Sans MS" panose="030F0702030302020204"/>
                <a:ea typeface="Comic Sans MS" panose="030F0702030302020204"/>
                <a:cs typeface="Comic Sans MS" panose="030F0702030302020204"/>
                <a:sym typeface="Comic Sans MS" panose="030F0702030302020204"/>
              </a:rPr>
              <a:t>m</a:t>
            </a: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 = 2T(2</a:t>
            </a:r>
            <a:r>
              <a:rPr lang="en-GB" sz="2800" b="0" i="0" u="none" baseline="30000">
                <a:solidFill>
                  <a:schemeClr val="dk1"/>
                </a:solidFill>
                <a:latin typeface="Comic Sans MS" panose="030F0702030302020204"/>
                <a:ea typeface="Comic Sans MS" panose="030F0702030302020204"/>
                <a:cs typeface="Comic Sans MS" panose="030F0702030302020204"/>
                <a:sym typeface="Comic Sans MS" panose="030F0702030302020204"/>
              </a:rPr>
              <a:t>m/2</a:t>
            </a: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 + m</a:t>
            </a:r>
            <a:endPar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742950" lvl="1" indent="-285750" algn="l" rtl="0">
              <a:lnSpc>
                <a:spcPct val="120000"/>
              </a:lnSpc>
              <a:spcBef>
                <a:spcPts val="560"/>
              </a:spcBef>
              <a:spcAft>
                <a:spcPts val="0"/>
              </a:spcAft>
              <a:buClr>
                <a:schemeClr val="dk1"/>
              </a:buClr>
              <a:buSzPts val="2800"/>
              <a:buFont typeface="Arial" panose="020B0604020202020204"/>
              <a:buChar char="–"/>
            </a:pPr>
            <a:r>
              <a:rPr lang="en-GB" sz="2800" b="0" i="0" u="none">
                <a:solidFill>
                  <a:schemeClr val="dk1"/>
                </a:solidFill>
                <a:latin typeface="Arial" panose="020B0604020202020204"/>
                <a:ea typeface="Arial" panose="020B0604020202020204"/>
                <a:cs typeface="Arial" panose="020B0604020202020204"/>
                <a:sym typeface="Arial" panose="020B0604020202020204"/>
              </a:rPr>
              <a:t>Rename: </a:t>
            </a: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S(m) = T(2</a:t>
            </a:r>
            <a:r>
              <a:rPr lang="en-GB" sz="2800" b="0" i="0" u="none" baseline="30000">
                <a:solidFill>
                  <a:schemeClr val="dk1"/>
                </a:solidFill>
                <a:latin typeface="Comic Sans MS" panose="030F0702030302020204"/>
                <a:ea typeface="Comic Sans MS" panose="030F0702030302020204"/>
                <a:cs typeface="Comic Sans MS" panose="030F0702030302020204"/>
                <a:sym typeface="Comic Sans MS" panose="030F0702030302020204"/>
              </a:rPr>
              <a:t>m</a:t>
            </a: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a:t>
            </a:r>
            <a:endPar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742950" lvl="1" indent="-285750" algn="l" rtl="0">
              <a:lnSpc>
                <a:spcPct val="120000"/>
              </a:lnSpc>
              <a:spcBef>
                <a:spcPts val="560"/>
              </a:spcBef>
              <a:spcAft>
                <a:spcPts val="0"/>
              </a:spcAft>
              <a:buClr>
                <a:schemeClr val="dk1"/>
              </a:buClr>
              <a:buSzPts val="2800"/>
              <a:buFont typeface="Comic Sans MS" panose="030F0702030302020204"/>
              <a:buNone/>
            </a:pP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S(m) = 2S(m/2) + m ⇒ S(m) = O(mlgm)</a:t>
            </a:r>
            <a:r>
              <a:rPr lang="en-GB" sz="2800" b="0" i="0" u="none">
                <a:solidFill>
                  <a:schemeClr val="dk1"/>
                </a:solidFill>
                <a:latin typeface="Arial" panose="020B0604020202020204"/>
                <a:ea typeface="Arial" panose="020B0604020202020204"/>
                <a:cs typeface="Arial" panose="020B0604020202020204"/>
                <a:sym typeface="Arial" panose="020B0604020202020204"/>
              </a:rPr>
              <a:t> (demonstrated before)</a:t>
            </a:r>
            <a:endParaRPr lang="en-GB" sz="2800" b="0" i="0" u="none">
              <a:solidFill>
                <a:schemeClr val="dk1"/>
              </a:solidFill>
              <a:latin typeface="Arial" panose="020B0604020202020204"/>
              <a:ea typeface="Arial" panose="020B0604020202020204"/>
              <a:cs typeface="Arial" panose="020B0604020202020204"/>
              <a:sym typeface="Arial" panose="020B0604020202020204"/>
            </a:endParaRPr>
          </a:p>
          <a:p>
            <a:pPr marL="742950" lvl="1" indent="-285750" algn="l" rtl="0">
              <a:lnSpc>
                <a:spcPct val="120000"/>
              </a:lnSpc>
              <a:spcBef>
                <a:spcPts val="560"/>
              </a:spcBef>
              <a:spcAft>
                <a:spcPts val="0"/>
              </a:spcAft>
              <a:buClr>
                <a:schemeClr val="dk1"/>
              </a:buClr>
              <a:buSzPts val="2800"/>
              <a:buFont typeface="Comic Sans MS" panose="030F0702030302020204"/>
              <a:buNone/>
            </a:pP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T(n) = T(2</a:t>
            </a:r>
            <a:r>
              <a:rPr lang="en-GB" sz="2800" b="0" i="0" u="none" baseline="30000">
                <a:solidFill>
                  <a:schemeClr val="dk1"/>
                </a:solidFill>
                <a:latin typeface="Comic Sans MS" panose="030F0702030302020204"/>
                <a:ea typeface="Comic Sans MS" panose="030F0702030302020204"/>
                <a:cs typeface="Comic Sans MS" panose="030F0702030302020204"/>
                <a:sym typeface="Comic Sans MS" panose="030F0702030302020204"/>
              </a:rPr>
              <a:t>m</a:t>
            </a: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 = S(m) = O(mlgm)=O(lgnlglgn)</a:t>
            </a:r>
            <a:endPar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742950" lvl="1" indent="-285750" algn="l" rtl="0">
              <a:lnSpc>
                <a:spcPct val="120000"/>
              </a:lnSpc>
              <a:spcBef>
                <a:spcPts val="560"/>
              </a:spcBef>
              <a:spcAft>
                <a:spcPts val="0"/>
              </a:spcAft>
              <a:buClr>
                <a:srgbClr val="DD0111"/>
              </a:buClr>
              <a:buSzPts val="2800"/>
              <a:buFont typeface="Arial" panose="020B0604020202020204"/>
              <a:buNone/>
            </a:pPr>
            <a:r>
              <a:rPr lang="en-GB" sz="2800" b="0" i="0" u="none">
                <a:solidFill>
                  <a:srgbClr val="DD0111"/>
                </a:solidFill>
                <a:latin typeface="Arial" panose="020B0604020202020204"/>
                <a:ea typeface="Arial" panose="020B0604020202020204"/>
                <a:cs typeface="Arial" panose="020B0604020202020204"/>
                <a:sym typeface="Arial" panose="020B0604020202020204"/>
              </a:rPr>
              <a:t>Idea: transform the recurrence to one that you have seen before</a:t>
            </a:r>
            <a:endParaRPr lang="en-GB" sz="2800" b="0" i="0" u="none">
              <a:solidFill>
                <a:srgbClr val="DD0111"/>
              </a:solidFill>
              <a:latin typeface="Arial" panose="020B0604020202020204"/>
              <a:ea typeface="Arial" panose="020B0604020202020204"/>
              <a:cs typeface="Arial" panose="020B0604020202020204"/>
              <a:sym typeface="Arial" panose="020B0604020202020204"/>
            </a:endParaRPr>
          </a:p>
        </p:txBody>
      </p:sp>
      <p:sp>
        <p:nvSpPr>
          <p:cNvPr id="795" name="Google Shape;795;p89"/>
          <p:cNvSpPr txBox="1"/>
          <p:nvPr/>
        </p:nvSpPr>
        <p:spPr>
          <a:xfrm>
            <a:off x="2320925" y="925115"/>
            <a:ext cx="3363900" cy="523200"/>
          </a:xfrm>
          <a:prstGeom prst="rect">
            <a:avLst/>
          </a:prstGeom>
          <a:noFill/>
          <a:ln>
            <a:noFill/>
          </a:ln>
        </p:spPr>
        <p:txBody>
          <a:bodyPr spcFirstLastPara="1" wrap="square" lIns="91425" tIns="45700" rIns="91425" bIns="45700" anchor="t" anchorCtr="0">
            <a:spAutoFit/>
          </a:bodyPr>
          <a:lstStyle/>
          <a:p>
            <a:pPr marL="533400" marR="0" lvl="0" indent="-533400" algn="ctr" rtl="0">
              <a:lnSpc>
                <a:spcPct val="100000"/>
              </a:lnSpc>
              <a:spcBef>
                <a:spcPts val="0"/>
              </a:spcBef>
              <a:spcAft>
                <a:spcPts val="0"/>
              </a:spcAft>
              <a:buClr>
                <a:schemeClr val="dk1"/>
              </a:buClr>
              <a:buSzPts val="2800"/>
              <a:buFont typeface="Comic Sans MS" panose="030F0702030302020204"/>
              <a:buNone/>
            </a:pP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T(n) = 2T(    ) + lgn</a:t>
            </a:r>
            <a:r>
              <a:rPr lang="en-GB" sz="2800" b="0" i="0" u="none">
                <a:solidFill>
                  <a:schemeClr val="dk1"/>
                </a:solidFill>
                <a:latin typeface="Arial" panose="020B0604020202020204"/>
                <a:ea typeface="Arial" panose="020B0604020202020204"/>
                <a:cs typeface="Arial" panose="020B0604020202020204"/>
                <a:sym typeface="Arial" panose="020B0604020202020204"/>
              </a:rPr>
              <a:t> </a:t>
            </a:r>
            <a:endParaRPr lang="en-GB" sz="2800" b="0" i="0" u="none">
              <a:solidFill>
                <a:schemeClr val="dk1"/>
              </a:solidFill>
              <a:latin typeface="Arial" panose="020B0604020202020204"/>
              <a:ea typeface="Arial" panose="020B0604020202020204"/>
              <a:cs typeface="Arial" panose="020B0604020202020204"/>
              <a:sym typeface="Arial" panose="020B0604020202020204"/>
            </a:endParaRPr>
          </a:p>
        </p:txBody>
      </p:sp>
      <p:pic>
        <p:nvPicPr>
          <p:cNvPr id="796" name="Google Shape;796;p89"/>
          <p:cNvPicPr preferRelativeResize="0"/>
          <p:nvPr>
            <p:ph type="body" idx="1"/>
          </p:nvPr>
        </p:nvPicPr>
        <p:blipFill rotWithShape="1">
          <a:blip r:embed="rId1"/>
          <a:srcRect/>
          <a:stretch>
            <a:fillRect/>
          </a:stretch>
        </p:blipFill>
        <p:spPr>
          <a:xfrm>
            <a:off x="3981450" y="965597"/>
            <a:ext cx="457200" cy="323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94">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800" name="Shape 800"/>
        <p:cNvGrpSpPr/>
        <p:nvPr/>
      </p:nvGrpSpPr>
      <p:grpSpPr>
        <a:xfrm>
          <a:off x="0" y="0"/>
          <a:ext cx="0" cy="0"/>
          <a:chOff x="0" y="0"/>
          <a:chExt cx="0" cy="0"/>
        </a:xfrm>
      </p:grpSpPr>
      <p:sp>
        <p:nvSpPr>
          <p:cNvPr id="801" name="Google Shape;801;p90"/>
          <p:cNvSpPr txBox="1"/>
          <p:nvPr/>
        </p:nvSpPr>
        <p:spPr>
          <a:xfrm>
            <a:off x="6553200" y="4798219"/>
            <a:ext cx="2133600" cy="243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GB" sz="1400" b="0" i="0" u="none">
                <a:solidFill>
                  <a:schemeClr val="dk1"/>
                </a:solidFill>
                <a:latin typeface="Arial" panose="020B0604020202020204"/>
                <a:ea typeface="Arial" panose="020B0604020202020204"/>
                <a:cs typeface="Arial" panose="020B0604020202020204"/>
                <a:sym typeface="Arial" panose="020B0604020202020204"/>
              </a:rPr>
            </a:fld>
            <a:endParaRPr lang="en-GB" sz="14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802" name="Google Shape;802;p90"/>
          <p:cNvSpPr txBox="1"/>
          <p:nvPr>
            <p:ph type="title"/>
          </p:nvPr>
        </p:nvSpPr>
        <p:spPr>
          <a:xfrm>
            <a:off x="341312" y="75009"/>
            <a:ext cx="8229600" cy="680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Arial" panose="020B0604020202020204"/>
              <a:buNone/>
            </a:pPr>
            <a:r>
              <a:rPr lang="en-GB" sz="4000" b="0" i="0" u="none">
                <a:solidFill>
                  <a:schemeClr val="dk2"/>
                </a:solidFill>
                <a:latin typeface="Arial" panose="020B0604020202020204"/>
                <a:ea typeface="Arial" panose="020B0604020202020204"/>
                <a:cs typeface="Arial" panose="020B0604020202020204"/>
                <a:sym typeface="Arial" panose="020B0604020202020204"/>
              </a:rPr>
              <a:t>The recursion-tree method</a:t>
            </a:r>
            <a:endParaRPr lang="en-GB" sz="4000" b="0" i="0" u="none">
              <a:solidFill>
                <a:schemeClr val="dk2"/>
              </a:solidFill>
              <a:latin typeface="Arial" panose="020B0604020202020204"/>
              <a:ea typeface="Arial" panose="020B0604020202020204"/>
              <a:cs typeface="Arial" panose="020B0604020202020204"/>
              <a:sym typeface="Arial" panose="020B0604020202020204"/>
            </a:endParaRPr>
          </a:p>
        </p:txBody>
      </p:sp>
      <p:sp>
        <p:nvSpPr>
          <p:cNvPr id="803" name="Google Shape;803;p90"/>
          <p:cNvSpPr txBox="1"/>
          <p:nvPr>
            <p:ph type="body" idx="1"/>
          </p:nvPr>
        </p:nvSpPr>
        <p:spPr>
          <a:xfrm>
            <a:off x="914400" y="1543050"/>
            <a:ext cx="6934200" cy="2057400"/>
          </a:xfrm>
          <a:prstGeom prst="rect">
            <a:avLst/>
          </a:prstGeom>
          <a:noFill/>
          <a:ln w="38100" cap="flat" cmpd="sng">
            <a:solidFill>
              <a:schemeClr val="dk1"/>
            </a:solidFill>
            <a:prstDash val="solid"/>
            <a:miter lim="524288"/>
            <a:headEnd type="none" w="sm" len="sm"/>
            <a:tailEnd type="none" w="sm" len="sm"/>
          </a:ln>
        </p:spPr>
        <p:txBody>
          <a:bodyPr spcFirstLastPara="1" wrap="square" lIns="91425" tIns="45700" rIns="91425" bIns="45700" anchor="t" anchorCtr="0">
            <a:noAutofit/>
          </a:bodyPr>
          <a:lstStyle/>
          <a:p>
            <a:pPr marL="533400" lvl="0" indent="-533400" algn="l" rtl="0">
              <a:lnSpc>
                <a:spcPct val="150000"/>
              </a:lnSpc>
              <a:spcBef>
                <a:spcPts val="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	Convert the recurrence into a tree:</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a:p>
            <a:pPr marL="914400" lvl="1" indent="-457200" algn="l" rtl="0">
              <a:lnSpc>
                <a:spcPct val="150000"/>
              </a:lnSpc>
              <a:spcBef>
                <a:spcPts val="400"/>
              </a:spcBef>
              <a:spcAft>
                <a:spcPts val="0"/>
              </a:spcAft>
              <a:buClr>
                <a:schemeClr val="dk1"/>
              </a:buClr>
              <a:buSzPts val="2000"/>
              <a:buFont typeface="Arial" panose="020B0604020202020204"/>
              <a:buChar char="–"/>
            </a:pPr>
            <a:r>
              <a:rPr lang="en-GB" sz="2000" b="0" i="0" u="none">
                <a:solidFill>
                  <a:schemeClr val="dk1"/>
                </a:solidFill>
                <a:latin typeface="Arial" panose="020B0604020202020204"/>
                <a:ea typeface="Arial" panose="020B0604020202020204"/>
                <a:cs typeface="Arial" panose="020B0604020202020204"/>
                <a:sym typeface="Arial" panose="020B0604020202020204"/>
              </a:rPr>
              <a:t>Each node represents the cost incurred at various levels of recursion</a:t>
            </a:r>
            <a:endParaRPr lang="en-GB" sz="2000" b="0" i="0" u="none">
              <a:solidFill>
                <a:schemeClr val="dk1"/>
              </a:solidFill>
              <a:latin typeface="Arial" panose="020B0604020202020204"/>
              <a:ea typeface="Arial" panose="020B0604020202020204"/>
              <a:cs typeface="Arial" panose="020B0604020202020204"/>
              <a:sym typeface="Arial" panose="020B0604020202020204"/>
            </a:endParaRPr>
          </a:p>
          <a:p>
            <a:pPr marL="914400" lvl="1" indent="-457200" algn="l" rtl="0">
              <a:lnSpc>
                <a:spcPct val="150000"/>
              </a:lnSpc>
              <a:spcBef>
                <a:spcPts val="400"/>
              </a:spcBef>
              <a:spcAft>
                <a:spcPts val="0"/>
              </a:spcAft>
              <a:buClr>
                <a:schemeClr val="dk1"/>
              </a:buClr>
              <a:buSzPts val="2000"/>
              <a:buFont typeface="Arial" panose="020B0604020202020204"/>
              <a:buChar char="–"/>
            </a:pPr>
            <a:r>
              <a:rPr lang="en-GB" sz="2000" b="0" i="0" u="none">
                <a:solidFill>
                  <a:schemeClr val="dk1"/>
                </a:solidFill>
                <a:latin typeface="Arial" panose="020B0604020202020204"/>
                <a:ea typeface="Arial" panose="020B0604020202020204"/>
                <a:cs typeface="Arial" panose="020B0604020202020204"/>
                <a:sym typeface="Arial" panose="020B0604020202020204"/>
              </a:rPr>
              <a:t>Sum up the costs of all levels</a:t>
            </a:r>
            <a:endParaRPr lang="en-GB" sz="20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804" name="Google Shape;804;p90"/>
          <p:cNvSpPr txBox="1"/>
          <p:nvPr/>
        </p:nvSpPr>
        <p:spPr>
          <a:xfrm>
            <a:off x="2041525" y="4081463"/>
            <a:ext cx="47052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panose="020B0604020202020204"/>
              <a:buNone/>
            </a:pPr>
            <a:r>
              <a:rPr lang="en-GB" sz="1800" b="0" i="0" u="none">
                <a:solidFill>
                  <a:schemeClr val="dk1"/>
                </a:solidFill>
                <a:latin typeface="Arial" panose="020B0604020202020204"/>
                <a:ea typeface="Arial" panose="020B0604020202020204"/>
                <a:cs typeface="Arial" panose="020B0604020202020204"/>
                <a:sym typeface="Arial" panose="020B0604020202020204"/>
              </a:rPr>
              <a:t>Used to “guess” a solution for the recurrence</a:t>
            </a:r>
            <a:endParaRPr lang="en-GB" sz="1800" b="0" i="0" u="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808" name="Shape 808"/>
        <p:cNvGrpSpPr/>
        <p:nvPr/>
      </p:nvGrpSpPr>
      <p:grpSpPr>
        <a:xfrm>
          <a:off x="0" y="0"/>
          <a:ext cx="0" cy="0"/>
          <a:chOff x="0" y="0"/>
          <a:chExt cx="0" cy="0"/>
        </a:xfrm>
      </p:grpSpPr>
      <p:sp>
        <p:nvSpPr>
          <p:cNvPr id="809" name="Google Shape;809;p91"/>
          <p:cNvSpPr txBox="1"/>
          <p:nvPr/>
        </p:nvSpPr>
        <p:spPr>
          <a:xfrm>
            <a:off x="6553200" y="4798219"/>
            <a:ext cx="2133600" cy="243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GB" sz="1400" b="0" i="0" u="none">
                <a:solidFill>
                  <a:schemeClr val="dk1"/>
                </a:solidFill>
                <a:latin typeface="Arial" panose="020B0604020202020204"/>
                <a:ea typeface="Arial" panose="020B0604020202020204"/>
                <a:cs typeface="Arial" panose="020B0604020202020204"/>
                <a:sym typeface="Arial" panose="020B0604020202020204"/>
              </a:rPr>
            </a:fld>
            <a:endParaRPr lang="en-GB" sz="1400" b="0" i="0" u="none">
              <a:solidFill>
                <a:schemeClr val="dk1"/>
              </a:solidFill>
              <a:latin typeface="Arial" panose="020B0604020202020204"/>
              <a:ea typeface="Arial" panose="020B0604020202020204"/>
              <a:cs typeface="Arial" panose="020B0604020202020204"/>
              <a:sym typeface="Arial" panose="020B0604020202020204"/>
            </a:endParaRPr>
          </a:p>
        </p:txBody>
      </p:sp>
      <p:pic>
        <p:nvPicPr>
          <p:cNvPr id="810" name="Google Shape;810;p91"/>
          <p:cNvPicPr preferRelativeResize="0"/>
          <p:nvPr>
            <p:ph type="body" idx="1"/>
          </p:nvPr>
        </p:nvPicPr>
        <p:blipFill rotWithShape="1">
          <a:blip r:embed="rId1"/>
          <a:srcRect/>
          <a:stretch>
            <a:fillRect/>
          </a:stretch>
        </p:blipFill>
        <p:spPr>
          <a:xfrm>
            <a:off x="2057400" y="971550"/>
            <a:ext cx="6934200" cy="2711100"/>
          </a:xfrm>
          <a:prstGeom prst="rect">
            <a:avLst/>
          </a:prstGeom>
          <a:noFill/>
          <a:ln>
            <a:noFill/>
          </a:ln>
        </p:spPr>
      </p:pic>
      <p:sp>
        <p:nvSpPr>
          <p:cNvPr id="811" name="Google Shape;811;p91"/>
          <p:cNvSpPr txBox="1"/>
          <p:nvPr>
            <p:ph type="title"/>
          </p:nvPr>
        </p:nvSpPr>
        <p:spPr>
          <a:xfrm>
            <a:off x="341312" y="75009"/>
            <a:ext cx="8229600" cy="680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Arial" panose="020B0604020202020204"/>
              <a:buNone/>
            </a:pPr>
            <a:r>
              <a:rPr lang="en-GB" sz="4000" b="0" i="0" u="none">
                <a:solidFill>
                  <a:schemeClr val="dk2"/>
                </a:solidFill>
                <a:latin typeface="Arial" panose="020B0604020202020204"/>
                <a:ea typeface="Arial" panose="020B0604020202020204"/>
                <a:cs typeface="Arial" panose="020B0604020202020204"/>
                <a:sym typeface="Arial" panose="020B0604020202020204"/>
              </a:rPr>
              <a:t>Example 1</a:t>
            </a:r>
            <a:endParaRPr lang="en-GB" sz="4000" b="0" i="0" u="none">
              <a:solidFill>
                <a:schemeClr val="dk2"/>
              </a:solidFill>
              <a:latin typeface="Arial" panose="020B0604020202020204"/>
              <a:ea typeface="Arial" panose="020B0604020202020204"/>
              <a:cs typeface="Arial" panose="020B0604020202020204"/>
              <a:sym typeface="Arial" panose="020B0604020202020204"/>
            </a:endParaRPr>
          </a:p>
        </p:txBody>
      </p:sp>
      <p:sp>
        <p:nvSpPr>
          <p:cNvPr id="812" name="Google Shape;812;p91"/>
          <p:cNvSpPr txBox="1"/>
          <p:nvPr>
            <p:ph type="body" idx="1"/>
          </p:nvPr>
        </p:nvSpPr>
        <p:spPr>
          <a:xfrm>
            <a:off x="350837" y="853678"/>
            <a:ext cx="4602300" cy="3465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accent2"/>
              </a:buClr>
              <a:buSzPts val="2400"/>
              <a:buFont typeface="Comic Sans MS" panose="030F0702030302020204"/>
              <a:buNone/>
            </a:pPr>
            <a:r>
              <a:rPr lang="en-GB" sz="24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W(n) = 2W(n/2) + n</a:t>
            </a:r>
            <a:r>
              <a:rPr lang="en-GB" sz="2400" b="0" i="0" u="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rPr>
              <a:t>2</a:t>
            </a:r>
            <a:endParaRPr lang="en-GB" sz="2400" b="0" i="0" u="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endParaRPr>
          </a:p>
        </p:txBody>
      </p:sp>
      <p:sp>
        <p:nvSpPr>
          <p:cNvPr id="813" name="Google Shape;813;p91"/>
          <p:cNvSpPr txBox="1"/>
          <p:nvPr>
            <p:ph type="body" idx="1"/>
          </p:nvPr>
        </p:nvSpPr>
        <p:spPr>
          <a:xfrm>
            <a:off x="304800" y="3257550"/>
            <a:ext cx="8610600" cy="1885800"/>
          </a:xfrm>
          <a:prstGeom prst="rect">
            <a:avLst/>
          </a:prstGeom>
          <a:noFill/>
          <a:ln>
            <a:noFill/>
          </a:ln>
        </p:spPr>
        <p:txBody>
          <a:bodyPr spcFirstLastPara="1" wrap="square" lIns="91425" tIns="45700" rIns="91425" bIns="45700" anchor="t" anchorCtr="0">
            <a:noAutofit/>
          </a:bodyPr>
          <a:lstStyle/>
          <a:p>
            <a:pPr marL="457200" lvl="0" indent="-457200" algn="l" rtl="0">
              <a:lnSpc>
                <a:spcPct val="100000"/>
              </a:lnSpc>
              <a:spcBef>
                <a:spcPts val="0"/>
              </a:spcBef>
              <a:spcAft>
                <a:spcPts val="0"/>
              </a:spcAft>
              <a:buClr>
                <a:schemeClr val="accent2"/>
              </a:buClr>
              <a:buSzPts val="2000"/>
              <a:buFont typeface="Arial" panose="020B0604020202020204"/>
              <a:buChar char="•"/>
            </a:pPr>
            <a:r>
              <a:rPr lang="en-GB" sz="2000" b="0" i="0" u="none">
                <a:solidFill>
                  <a:schemeClr val="accent2"/>
                </a:solidFill>
                <a:latin typeface="Arial" panose="020B0604020202020204"/>
                <a:ea typeface="Arial" panose="020B0604020202020204"/>
                <a:cs typeface="Arial" panose="020B0604020202020204"/>
                <a:sym typeface="Arial" panose="020B0604020202020204"/>
              </a:rPr>
              <a:t>Subproblem size at level i is: </a:t>
            </a: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n/2</a:t>
            </a:r>
            <a:r>
              <a:rPr lang="en-GB" sz="2000" b="0" i="0" u="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rPr>
              <a:t>i</a:t>
            </a:r>
            <a:endParaRPr lang="en-GB" sz="2000" b="0" i="0" u="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endParaRPr>
          </a:p>
          <a:p>
            <a:pPr marL="457200" lvl="0" indent="-457200" algn="l" rtl="0">
              <a:lnSpc>
                <a:spcPct val="100000"/>
              </a:lnSpc>
              <a:spcBef>
                <a:spcPts val="400"/>
              </a:spcBef>
              <a:spcAft>
                <a:spcPts val="0"/>
              </a:spcAft>
              <a:buClr>
                <a:schemeClr val="accent2"/>
              </a:buClr>
              <a:buSzPts val="2000"/>
              <a:buFont typeface="Arial" panose="020B0604020202020204"/>
              <a:buChar char="•"/>
            </a:pPr>
            <a:r>
              <a:rPr lang="en-GB" sz="2000" b="0" i="0" u="none">
                <a:solidFill>
                  <a:schemeClr val="accent2"/>
                </a:solidFill>
                <a:latin typeface="Arial" panose="020B0604020202020204"/>
                <a:ea typeface="Arial" panose="020B0604020202020204"/>
                <a:cs typeface="Arial" panose="020B0604020202020204"/>
                <a:sym typeface="Arial" panose="020B0604020202020204"/>
              </a:rPr>
              <a:t>Subproblem size hits 1 when 1 = </a:t>
            </a: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n/2</a:t>
            </a:r>
            <a:r>
              <a:rPr lang="en-GB" sz="2000" b="0" i="0" u="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rPr>
              <a:t>i </a:t>
            </a: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 i = lgn</a:t>
            </a:r>
            <a:endPar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endParaRPr>
          </a:p>
          <a:p>
            <a:pPr marL="457200" lvl="0" indent="-457200" algn="l" rtl="0">
              <a:lnSpc>
                <a:spcPct val="100000"/>
              </a:lnSpc>
              <a:spcBef>
                <a:spcPts val="400"/>
              </a:spcBef>
              <a:spcAft>
                <a:spcPts val="0"/>
              </a:spcAft>
              <a:buClr>
                <a:schemeClr val="accent2"/>
              </a:buClr>
              <a:buSzPts val="2000"/>
              <a:buFont typeface="Arial" panose="020B0604020202020204"/>
              <a:buChar char="•"/>
            </a:pPr>
            <a:r>
              <a:rPr lang="en-GB" sz="2000" b="0" i="0" u="none">
                <a:solidFill>
                  <a:schemeClr val="accent2"/>
                </a:solidFill>
                <a:latin typeface="Arial" panose="020B0604020202020204"/>
                <a:ea typeface="Arial" panose="020B0604020202020204"/>
                <a:cs typeface="Arial" panose="020B0604020202020204"/>
                <a:sym typeface="Arial" panose="020B0604020202020204"/>
              </a:rPr>
              <a:t>Cost of the problem at level i = (</a:t>
            </a: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n/2</a:t>
            </a:r>
            <a:r>
              <a:rPr lang="en-GB" sz="2000" b="0" i="0" u="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rPr>
              <a:t>i</a:t>
            </a: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a:t>
            </a:r>
            <a:r>
              <a:rPr lang="en-GB" sz="2000" b="0" i="0" u="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rPr>
              <a:t>2</a:t>
            </a: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      </a:t>
            </a:r>
            <a:r>
              <a:rPr lang="en-GB" sz="2000" b="0" i="0" u="none">
                <a:solidFill>
                  <a:schemeClr val="accent2"/>
                </a:solidFill>
                <a:latin typeface="Arial" panose="020B0604020202020204"/>
                <a:ea typeface="Arial" panose="020B0604020202020204"/>
                <a:cs typeface="Arial" panose="020B0604020202020204"/>
                <a:sym typeface="Arial" panose="020B0604020202020204"/>
              </a:rPr>
              <a:t>No. of nodes at level </a:t>
            </a: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i = 2</a:t>
            </a:r>
            <a:r>
              <a:rPr lang="en-GB" sz="2000" b="0" i="0" u="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rPr>
              <a:t>i</a:t>
            </a:r>
            <a:r>
              <a:rPr lang="en-GB" sz="2000" b="0" i="0" u="none">
                <a:solidFill>
                  <a:schemeClr val="accent2"/>
                </a:solidFill>
                <a:latin typeface="Arial" panose="020B0604020202020204"/>
                <a:ea typeface="Arial" panose="020B0604020202020204"/>
                <a:cs typeface="Arial" panose="020B0604020202020204"/>
                <a:sym typeface="Arial" panose="020B0604020202020204"/>
              </a:rPr>
              <a:t> </a:t>
            </a:r>
            <a:endParaRPr sz="2000" b="0" i="0" u="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endParaRPr>
          </a:p>
          <a:p>
            <a:pPr marL="457200" lvl="0" indent="-457200" algn="l" rtl="0">
              <a:lnSpc>
                <a:spcPct val="100000"/>
              </a:lnSpc>
              <a:spcBef>
                <a:spcPts val="400"/>
              </a:spcBef>
              <a:spcAft>
                <a:spcPts val="0"/>
              </a:spcAft>
              <a:buClr>
                <a:schemeClr val="accent2"/>
              </a:buClr>
              <a:buSzPts val="2000"/>
              <a:buFont typeface="Arial" panose="020B0604020202020204"/>
              <a:buChar char="•"/>
            </a:pPr>
            <a:r>
              <a:rPr lang="en-GB" sz="2000" b="0" i="0" u="none">
                <a:solidFill>
                  <a:schemeClr val="accent2"/>
                </a:solidFill>
                <a:latin typeface="Arial" panose="020B0604020202020204"/>
                <a:ea typeface="Arial" panose="020B0604020202020204"/>
                <a:cs typeface="Arial" panose="020B0604020202020204"/>
                <a:sym typeface="Arial" panose="020B0604020202020204"/>
              </a:rPr>
              <a:t>Total cost: </a:t>
            </a:r>
            <a:endParaRPr lang="en-GB" sz="2000" b="0" i="0" u="none">
              <a:solidFill>
                <a:schemeClr val="accent2"/>
              </a:solidFill>
              <a:latin typeface="Arial" panose="020B0604020202020204"/>
              <a:ea typeface="Arial" panose="020B0604020202020204"/>
              <a:cs typeface="Arial" panose="020B0604020202020204"/>
              <a:sym typeface="Arial" panose="020B0604020202020204"/>
            </a:endParaRPr>
          </a:p>
          <a:p>
            <a:pPr marL="457200" lvl="0" indent="-330200" algn="l" rtl="0">
              <a:lnSpc>
                <a:spcPct val="100000"/>
              </a:lnSpc>
              <a:spcBef>
                <a:spcPts val="400"/>
              </a:spcBef>
              <a:spcAft>
                <a:spcPts val="0"/>
              </a:spcAft>
              <a:buClr>
                <a:schemeClr val="accent2"/>
              </a:buClr>
              <a:buSzPts val="2000"/>
              <a:buFont typeface="Arial" panose="020B0604020202020204"/>
              <a:buNone/>
            </a:pPr>
            <a:endParaRPr sz="2000" b="0" i="0" u="none">
              <a:solidFill>
                <a:schemeClr val="accent2"/>
              </a:solidFill>
              <a:latin typeface="Arial" panose="020B0604020202020204"/>
              <a:ea typeface="Arial" panose="020B0604020202020204"/>
              <a:cs typeface="Arial" panose="020B0604020202020204"/>
              <a:sym typeface="Arial" panose="020B0604020202020204"/>
            </a:endParaRPr>
          </a:p>
          <a:p>
            <a:pPr marL="457200" lvl="0" indent="-457200" algn="l" rtl="0">
              <a:lnSpc>
                <a:spcPct val="100000"/>
              </a:lnSpc>
              <a:spcBef>
                <a:spcPts val="400"/>
              </a:spcBef>
              <a:spcAft>
                <a:spcPts val="0"/>
              </a:spcAft>
              <a:buClr>
                <a:schemeClr val="accent2"/>
              </a:buClr>
              <a:buSzPts val="2000"/>
              <a:buFont typeface="Comic Sans MS" panose="030F0702030302020204"/>
              <a:buNone/>
            </a:pP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	 ⇒ W(n) = O(n</a:t>
            </a:r>
            <a:r>
              <a:rPr lang="en-GB" sz="2000" b="0" i="0" u="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rPr>
              <a:t>2</a:t>
            </a: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a:t>
            </a:r>
            <a:endPar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endParaRPr>
          </a:p>
        </p:txBody>
      </p:sp>
      <p:pic>
        <p:nvPicPr>
          <p:cNvPr id="814" name="Google Shape;814;p91"/>
          <p:cNvPicPr preferRelativeResize="0"/>
          <p:nvPr/>
        </p:nvPicPr>
        <p:blipFill rotWithShape="1">
          <a:blip r:embed="rId2"/>
          <a:srcRect/>
          <a:stretch>
            <a:fillRect/>
          </a:stretch>
        </p:blipFill>
        <p:spPr>
          <a:xfrm>
            <a:off x="1825625" y="4158853"/>
            <a:ext cx="5211367" cy="533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13">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818" name="Shape 818"/>
        <p:cNvGrpSpPr/>
        <p:nvPr/>
      </p:nvGrpSpPr>
      <p:grpSpPr>
        <a:xfrm>
          <a:off x="0" y="0"/>
          <a:ext cx="0" cy="0"/>
          <a:chOff x="0" y="0"/>
          <a:chExt cx="0" cy="0"/>
        </a:xfrm>
      </p:grpSpPr>
      <p:sp>
        <p:nvSpPr>
          <p:cNvPr id="819" name="Google Shape;819;p92"/>
          <p:cNvSpPr txBox="1"/>
          <p:nvPr/>
        </p:nvSpPr>
        <p:spPr>
          <a:xfrm>
            <a:off x="6553200" y="4798219"/>
            <a:ext cx="2133600" cy="243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GB" sz="1400" b="0" i="0" u="none">
                <a:solidFill>
                  <a:schemeClr val="dk1"/>
                </a:solidFill>
                <a:latin typeface="Arial" panose="020B0604020202020204"/>
                <a:ea typeface="Arial" panose="020B0604020202020204"/>
                <a:cs typeface="Arial" panose="020B0604020202020204"/>
                <a:sym typeface="Arial" panose="020B0604020202020204"/>
              </a:rPr>
            </a:fld>
            <a:endParaRPr lang="en-GB" sz="1400" b="0" i="0" u="none">
              <a:solidFill>
                <a:schemeClr val="dk1"/>
              </a:solidFill>
              <a:latin typeface="Arial" panose="020B0604020202020204"/>
              <a:ea typeface="Arial" panose="020B0604020202020204"/>
              <a:cs typeface="Arial" panose="020B0604020202020204"/>
              <a:sym typeface="Arial" panose="020B0604020202020204"/>
            </a:endParaRPr>
          </a:p>
        </p:txBody>
      </p:sp>
      <p:pic>
        <p:nvPicPr>
          <p:cNvPr id="820" name="Google Shape;820;p92"/>
          <p:cNvPicPr preferRelativeResize="0"/>
          <p:nvPr/>
        </p:nvPicPr>
        <p:blipFill rotWithShape="1">
          <a:blip r:embed="rId1"/>
          <a:srcRect/>
          <a:stretch>
            <a:fillRect/>
          </a:stretch>
        </p:blipFill>
        <p:spPr>
          <a:xfrm>
            <a:off x="76200" y="931069"/>
            <a:ext cx="6572252" cy="2040731"/>
          </a:xfrm>
          <a:prstGeom prst="rect">
            <a:avLst/>
          </a:prstGeom>
          <a:noFill/>
          <a:ln>
            <a:noFill/>
          </a:ln>
        </p:spPr>
      </p:pic>
      <p:sp>
        <p:nvSpPr>
          <p:cNvPr id="821" name="Google Shape;821;p92"/>
          <p:cNvSpPr txBox="1"/>
          <p:nvPr>
            <p:ph type="title"/>
          </p:nvPr>
        </p:nvSpPr>
        <p:spPr>
          <a:xfrm>
            <a:off x="341312" y="75009"/>
            <a:ext cx="8229600" cy="680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Arial" panose="020B0604020202020204"/>
              <a:buNone/>
            </a:pPr>
            <a:r>
              <a:rPr lang="en-GB" sz="4000" b="0" i="0" u="none">
                <a:solidFill>
                  <a:schemeClr val="dk2"/>
                </a:solidFill>
                <a:latin typeface="Arial" panose="020B0604020202020204"/>
                <a:ea typeface="Arial" panose="020B0604020202020204"/>
                <a:cs typeface="Arial" panose="020B0604020202020204"/>
                <a:sym typeface="Arial" panose="020B0604020202020204"/>
              </a:rPr>
              <a:t>Example 2</a:t>
            </a:r>
            <a:endParaRPr lang="en-GB" sz="4000" b="0" i="0" u="none">
              <a:solidFill>
                <a:schemeClr val="dk2"/>
              </a:solidFill>
              <a:latin typeface="Arial" panose="020B0604020202020204"/>
              <a:ea typeface="Arial" panose="020B0604020202020204"/>
              <a:cs typeface="Arial" panose="020B0604020202020204"/>
              <a:sym typeface="Arial" panose="020B0604020202020204"/>
            </a:endParaRPr>
          </a:p>
        </p:txBody>
      </p:sp>
      <p:sp>
        <p:nvSpPr>
          <p:cNvPr id="822" name="Google Shape;822;p92"/>
          <p:cNvSpPr txBox="1"/>
          <p:nvPr>
            <p:ph type="body" idx="1"/>
          </p:nvPr>
        </p:nvSpPr>
        <p:spPr>
          <a:xfrm>
            <a:off x="350837" y="910828"/>
            <a:ext cx="8336100" cy="460800"/>
          </a:xfrm>
          <a:prstGeom prst="rect">
            <a:avLst/>
          </a:prstGeom>
          <a:noFill/>
          <a:ln>
            <a:noFill/>
          </a:ln>
        </p:spPr>
        <p:txBody>
          <a:bodyPr spcFirstLastPara="1" wrap="square" lIns="91425" tIns="45700" rIns="91425" bIns="45700" anchor="t" anchorCtr="0">
            <a:noAutofit/>
          </a:bodyPr>
          <a:lstStyle/>
          <a:p>
            <a:pPr marL="533400" lvl="0" indent="-533400" algn="l" rtl="0">
              <a:lnSpc>
                <a:spcPct val="100000"/>
              </a:lnSpc>
              <a:spcBef>
                <a:spcPts val="0"/>
              </a:spcBef>
              <a:spcAft>
                <a:spcPts val="0"/>
              </a:spcAft>
              <a:buClr>
                <a:srgbClr val="DD0111"/>
              </a:buClr>
              <a:buSzPts val="2400"/>
              <a:buFont typeface="Corsiva" panose="03010101010201010101"/>
              <a:buNone/>
            </a:pPr>
            <a:r>
              <a:rPr lang="en-GB" sz="2400" b="0" i="0" u="none">
                <a:solidFill>
                  <a:srgbClr val="DD0111"/>
                </a:solidFill>
                <a:latin typeface="Corsiva" panose="03010101010201010101"/>
                <a:ea typeface="Corsiva" panose="03010101010201010101"/>
                <a:cs typeface="Corsiva" panose="03010101010201010101"/>
                <a:sym typeface="Corsiva" panose="03010101010201010101"/>
              </a:rPr>
              <a:t>E.g.:</a:t>
            </a:r>
            <a:r>
              <a:rPr lang="en-GB" sz="2400" b="0" i="0" u="none">
                <a:solidFill>
                  <a:schemeClr val="accent2"/>
                </a:solidFill>
                <a:latin typeface="Arial" panose="020B0604020202020204"/>
                <a:ea typeface="Arial" panose="020B0604020202020204"/>
                <a:cs typeface="Arial" panose="020B0604020202020204"/>
                <a:sym typeface="Arial" panose="020B0604020202020204"/>
              </a:rPr>
              <a:t> </a:t>
            </a:r>
            <a:r>
              <a:rPr lang="en-GB" sz="24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T(n) = 3T(n/4) + cn</a:t>
            </a:r>
            <a:r>
              <a:rPr lang="en-GB" sz="2400" b="0" i="0" u="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rPr>
              <a:t>2</a:t>
            </a:r>
            <a:endParaRPr lang="en-GB" sz="2400" b="0" i="0" u="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endParaRPr>
          </a:p>
        </p:txBody>
      </p:sp>
      <p:sp>
        <p:nvSpPr>
          <p:cNvPr id="823" name="Google Shape;823;p92"/>
          <p:cNvSpPr txBox="1"/>
          <p:nvPr/>
        </p:nvSpPr>
        <p:spPr>
          <a:xfrm>
            <a:off x="304800" y="2914650"/>
            <a:ext cx="8610600" cy="2114700"/>
          </a:xfrm>
          <a:prstGeom prst="rect">
            <a:avLst/>
          </a:prstGeom>
          <a:noFill/>
          <a:ln>
            <a:noFill/>
          </a:ln>
        </p:spPr>
        <p:txBody>
          <a:bodyPr spcFirstLastPara="1" wrap="square" lIns="91425" tIns="45700" rIns="91425" bIns="45700" anchor="t" anchorCtr="0">
            <a:noAutofit/>
          </a:bodyPr>
          <a:lstStyle/>
          <a:p>
            <a:pPr marL="457200" marR="0" lvl="0" indent="-457200" algn="l" rtl="0">
              <a:lnSpc>
                <a:spcPct val="100000"/>
              </a:lnSpc>
              <a:spcBef>
                <a:spcPts val="0"/>
              </a:spcBef>
              <a:spcAft>
                <a:spcPts val="0"/>
              </a:spcAft>
              <a:buClr>
                <a:schemeClr val="accent2"/>
              </a:buClr>
              <a:buSzPts val="2000"/>
              <a:buFont typeface="Arial" panose="020B0604020202020204"/>
              <a:buChar char="•"/>
            </a:pPr>
            <a:r>
              <a:rPr lang="en-GB" sz="2000" b="0" i="0" u="none">
                <a:solidFill>
                  <a:schemeClr val="accent2"/>
                </a:solidFill>
                <a:latin typeface="Arial" panose="020B0604020202020204"/>
                <a:ea typeface="Arial" panose="020B0604020202020204"/>
                <a:cs typeface="Arial" panose="020B0604020202020204"/>
                <a:sym typeface="Arial" panose="020B0604020202020204"/>
              </a:rPr>
              <a:t>Subproblem size at level i is: </a:t>
            </a: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n/4</a:t>
            </a:r>
            <a:r>
              <a:rPr lang="en-GB" sz="2000" b="0" i="0" u="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rPr>
              <a:t>i</a:t>
            </a:r>
            <a:endParaRPr lang="en-GB" sz="2000" b="0" i="0" u="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endParaRPr>
          </a:p>
          <a:p>
            <a:pPr marL="457200" marR="0" lvl="0" indent="-457200" algn="l" rtl="0">
              <a:lnSpc>
                <a:spcPct val="100000"/>
              </a:lnSpc>
              <a:spcBef>
                <a:spcPts val="400"/>
              </a:spcBef>
              <a:spcAft>
                <a:spcPts val="0"/>
              </a:spcAft>
              <a:buClr>
                <a:schemeClr val="accent2"/>
              </a:buClr>
              <a:buSzPts val="2000"/>
              <a:buFont typeface="Arial" panose="020B0604020202020204"/>
              <a:buChar char="•"/>
            </a:pPr>
            <a:r>
              <a:rPr lang="en-GB" sz="2000" b="0" i="0" u="none">
                <a:solidFill>
                  <a:schemeClr val="accent2"/>
                </a:solidFill>
                <a:latin typeface="Arial" panose="020B0604020202020204"/>
                <a:ea typeface="Arial" panose="020B0604020202020204"/>
                <a:cs typeface="Arial" panose="020B0604020202020204"/>
                <a:sym typeface="Arial" panose="020B0604020202020204"/>
              </a:rPr>
              <a:t>Subproblem size hits 1 when 1 = </a:t>
            </a: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n/4</a:t>
            </a:r>
            <a:r>
              <a:rPr lang="en-GB" sz="2000" b="0" i="0" u="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rPr>
              <a:t>i </a:t>
            </a: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 i = log</a:t>
            </a:r>
            <a:r>
              <a:rPr lang="en-GB" sz="2000" b="0" i="0" u="none" baseline="-25000">
                <a:solidFill>
                  <a:schemeClr val="accent2"/>
                </a:solidFill>
                <a:latin typeface="Comic Sans MS" panose="030F0702030302020204"/>
                <a:ea typeface="Comic Sans MS" panose="030F0702030302020204"/>
                <a:cs typeface="Comic Sans MS" panose="030F0702030302020204"/>
                <a:sym typeface="Comic Sans MS" panose="030F0702030302020204"/>
              </a:rPr>
              <a:t>4</a:t>
            </a: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n</a:t>
            </a:r>
            <a:endPar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endParaRPr>
          </a:p>
          <a:p>
            <a:pPr marL="457200" marR="0" lvl="0" indent="-457200" algn="l" rtl="0">
              <a:lnSpc>
                <a:spcPct val="100000"/>
              </a:lnSpc>
              <a:spcBef>
                <a:spcPts val="400"/>
              </a:spcBef>
              <a:spcAft>
                <a:spcPts val="0"/>
              </a:spcAft>
              <a:buClr>
                <a:schemeClr val="accent2"/>
              </a:buClr>
              <a:buSzPts val="2000"/>
              <a:buFont typeface="Arial" panose="020B0604020202020204"/>
              <a:buChar char="•"/>
            </a:pPr>
            <a:r>
              <a:rPr lang="en-GB" sz="2000" b="0" i="0" u="none">
                <a:solidFill>
                  <a:schemeClr val="accent2"/>
                </a:solidFill>
                <a:latin typeface="Arial" panose="020B0604020202020204"/>
                <a:ea typeface="Arial" panose="020B0604020202020204"/>
                <a:cs typeface="Arial" panose="020B0604020202020204"/>
                <a:sym typeface="Arial" panose="020B0604020202020204"/>
              </a:rPr>
              <a:t>Cost of a node at level i = c(</a:t>
            </a: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n/4</a:t>
            </a:r>
            <a:r>
              <a:rPr lang="en-GB" sz="2000" b="0" i="0" u="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rPr>
              <a:t>i</a:t>
            </a: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a:t>
            </a:r>
            <a:r>
              <a:rPr lang="en-GB" sz="2000" b="0" i="0" u="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rPr>
              <a:t>2</a:t>
            </a:r>
            <a:endParaRPr lang="en-GB" sz="2000" b="0" i="0" u="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endParaRPr>
          </a:p>
          <a:p>
            <a:pPr marL="457200" marR="0" lvl="0" indent="-457200" algn="l" rtl="0">
              <a:lnSpc>
                <a:spcPct val="100000"/>
              </a:lnSpc>
              <a:spcBef>
                <a:spcPts val="400"/>
              </a:spcBef>
              <a:spcAft>
                <a:spcPts val="0"/>
              </a:spcAft>
              <a:buClr>
                <a:schemeClr val="accent2"/>
              </a:buClr>
              <a:buSzPts val="2000"/>
              <a:buFont typeface="Arial" panose="020B0604020202020204"/>
              <a:buChar char="•"/>
            </a:pPr>
            <a:r>
              <a:rPr lang="en-GB" sz="2000" b="0" i="0" u="none">
                <a:solidFill>
                  <a:schemeClr val="accent2"/>
                </a:solidFill>
                <a:latin typeface="Arial" panose="020B0604020202020204"/>
                <a:ea typeface="Arial" panose="020B0604020202020204"/>
                <a:cs typeface="Arial" panose="020B0604020202020204"/>
                <a:sym typeface="Arial" panose="020B0604020202020204"/>
              </a:rPr>
              <a:t>Number of nodes at level i = 3</a:t>
            </a:r>
            <a:r>
              <a:rPr lang="en-GB" sz="2000" b="0" i="0" u="none" baseline="30000">
                <a:solidFill>
                  <a:schemeClr val="accent2"/>
                </a:solidFill>
                <a:latin typeface="Arial" panose="020B0604020202020204"/>
                <a:ea typeface="Arial" panose="020B0604020202020204"/>
                <a:cs typeface="Arial" panose="020B0604020202020204"/>
                <a:sym typeface="Arial" panose="020B0604020202020204"/>
              </a:rPr>
              <a:t>i</a:t>
            </a:r>
            <a:r>
              <a:rPr lang="en-GB" sz="2000" b="0" i="0" u="none">
                <a:solidFill>
                  <a:schemeClr val="accent2"/>
                </a:solidFill>
                <a:latin typeface="Arial" panose="020B0604020202020204"/>
                <a:ea typeface="Arial" panose="020B0604020202020204"/>
                <a:cs typeface="Arial" panose="020B0604020202020204"/>
                <a:sym typeface="Arial" panose="020B0604020202020204"/>
              </a:rPr>
              <a:t> </a:t>
            </a: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 </a:t>
            </a:r>
            <a:r>
              <a:rPr lang="en-GB" sz="2000" b="0" i="0" u="none">
                <a:solidFill>
                  <a:schemeClr val="accent2"/>
                </a:solidFill>
                <a:latin typeface="Arial" panose="020B0604020202020204"/>
                <a:ea typeface="Arial" panose="020B0604020202020204"/>
                <a:cs typeface="Arial" panose="020B0604020202020204"/>
                <a:sym typeface="Arial" panose="020B0604020202020204"/>
              </a:rPr>
              <a:t>last level has</a:t>
            </a: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 3</a:t>
            </a:r>
            <a:r>
              <a:rPr lang="en-GB" sz="2000" b="0" i="0" u="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rPr>
              <a:t>log</a:t>
            </a:r>
            <a:r>
              <a:rPr lang="en-GB" sz="2000" b="0" i="0" u="none" baseline="-25000">
                <a:solidFill>
                  <a:schemeClr val="accent2"/>
                </a:solidFill>
                <a:latin typeface="Comic Sans MS" panose="030F0702030302020204"/>
                <a:ea typeface="Comic Sans MS" panose="030F0702030302020204"/>
                <a:cs typeface="Comic Sans MS" panose="030F0702030302020204"/>
                <a:sym typeface="Comic Sans MS" panose="030F0702030302020204"/>
              </a:rPr>
              <a:t>4</a:t>
            </a:r>
            <a:r>
              <a:rPr lang="en-GB" sz="2000" b="0" i="0" u="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rPr>
              <a:t>n </a:t>
            </a: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 n</a:t>
            </a:r>
            <a:r>
              <a:rPr lang="en-GB" sz="2000" b="0" i="0" u="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rPr>
              <a:t>log</a:t>
            </a:r>
            <a:r>
              <a:rPr lang="en-GB" sz="2000" b="0" i="0" u="none" baseline="-25000">
                <a:solidFill>
                  <a:schemeClr val="accent2"/>
                </a:solidFill>
                <a:latin typeface="Comic Sans MS" panose="030F0702030302020204"/>
                <a:ea typeface="Comic Sans MS" panose="030F0702030302020204"/>
                <a:cs typeface="Comic Sans MS" panose="030F0702030302020204"/>
                <a:sym typeface="Comic Sans MS" panose="030F0702030302020204"/>
              </a:rPr>
              <a:t>4</a:t>
            </a:r>
            <a:r>
              <a:rPr lang="en-GB" sz="2000" b="0" i="0" u="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rPr>
              <a:t>3</a:t>
            </a: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 </a:t>
            </a:r>
            <a:r>
              <a:rPr lang="en-GB" sz="2000" b="0" i="0" u="none">
                <a:solidFill>
                  <a:schemeClr val="accent2"/>
                </a:solidFill>
                <a:latin typeface="Arial" panose="020B0604020202020204"/>
                <a:ea typeface="Arial" panose="020B0604020202020204"/>
                <a:cs typeface="Arial" panose="020B0604020202020204"/>
                <a:sym typeface="Arial" panose="020B0604020202020204"/>
              </a:rPr>
              <a:t>nodes</a:t>
            </a:r>
            <a:endParaRPr lang="en-GB" sz="2000" b="0" i="0" u="none">
              <a:solidFill>
                <a:schemeClr val="accent2"/>
              </a:solidFill>
              <a:latin typeface="Arial" panose="020B0604020202020204"/>
              <a:ea typeface="Arial" panose="020B0604020202020204"/>
              <a:cs typeface="Arial" panose="020B0604020202020204"/>
              <a:sym typeface="Arial" panose="020B0604020202020204"/>
            </a:endParaRPr>
          </a:p>
          <a:p>
            <a:pPr marL="457200" marR="0" lvl="0" indent="-457200" algn="l" rtl="0">
              <a:lnSpc>
                <a:spcPct val="100000"/>
              </a:lnSpc>
              <a:spcBef>
                <a:spcPts val="400"/>
              </a:spcBef>
              <a:spcAft>
                <a:spcPts val="0"/>
              </a:spcAft>
              <a:buClr>
                <a:schemeClr val="accent2"/>
              </a:buClr>
              <a:buSzPts val="2000"/>
              <a:buFont typeface="Arial" panose="020B0604020202020204"/>
              <a:buChar char="•"/>
            </a:pPr>
            <a:r>
              <a:rPr lang="en-GB" sz="2000" b="0" i="0" u="none">
                <a:solidFill>
                  <a:schemeClr val="accent2"/>
                </a:solidFill>
                <a:latin typeface="Arial" panose="020B0604020202020204"/>
                <a:ea typeface="Arial" panose="020B0604020202020204"/>
                <a:cs typeface="Arial" panose="020B0604020202020204"/>
                <a:sym typeface="Arial" panose="020B0604020202020204"/>
              </a:rPr>
              <a:t>Total cost: </a:t>
            </a:r>
            <a:endParaRPr lang="en-GB" sz="2000" b="0" i="0" u="none">
              <a:solidFill>
                <a:schemeClr val="accent2"/>
              </a:solidFill>
              <a:latin typeface="Arial" panose="020B0604020202020204"/>
              <a:ea typeface="Arial" panose="020B0604020202020204"/>
              <a:cs typeface="Arial" panose="020B0604020202020204"/>
              <a:sym typeface="Arial" panose="020B0604020202020204"/>
            </a:endParaRPr>
          </a:p>
          <a:p>
            <a:pPr marL="457200" marR="0" lvl="0" indent="-330200" algn="l" rtl="0">
              <a:lnSpc>
                <a:spcPct val="100000"/>
              </a:lnSpc>
              <a:spcBef>
                <a:spcPts val="400"/>
              </a:spcBef>
              <a:spcAft>
                <a:spcPts val="0"/>
              </a:spcAft>
              <a:buClr>
                <a:schemeClr val="dk1"/>
              </a:buClr>
              <a:buSzPts val="2000"/>
              <a:buFont typeface="Arial" panose="020B0604020202020204"/>
              <a:buNone/>
            </a:pPr>
            <a:endParaRPr sz="2000" b="0" i="0" u="none">
              <a:solidFill>
                <a:schemeClr val="accent2"/>
              </a:solidFill>
              <a:latin typeface="Arial" panose="020B0604020202020204"/>
              <a:ea typeface="Arial" panose="020B0604020202020204"/>
              <a:cs typeface="Arial" panose="020B0604020202020204"/>
              <a:sym typeface="Arial" panose="020B0604020202020204"/>
            </a:endParaRPr>
          </a:p>
          <a:p>
            <a:pPr marL="457200" marR="0" lvl="0" indent="-330200" algn="l" rtl="0">
              <a:lnSpc>
                <a:spcPct val="100000"/>
              </a:lnSpc>
              <a:spcBef>
                <a:spcPts val="400"/>
              </a:spcBef>
              <a:spcAft>
                <a:spcPts val="0"/>
              </a:spcAft>
              <a:buClr>
                <a:schemeClr val="dk1"/>
              </a:buClr>
              <a:buSzPts val="2000"/>
              <a:buFont typeface="Arial" panose="020B0604020202020204"/>
              <a:buNone/>
            </a:pPr>
            <a:endParaRPr sz="2000" b="0" i="0" u="none">
              <a:solidFill>
                <a:schemeClr val="accent2"/>
              </a:solidFill>
              <a:latin typeface="Arial" panose="020B0604020202020204"/>
              <a:ea typeface="Arial" panose="020B0604020202020204"/>
              <a:cs typeface="Arial" panose="020B0604020202020204"/>
              <a:sym typeface="Arial" panose="020B0604020202020204"/>
            </a:endParaRPr>
          </a:p>
          <a:p>
            <a:pPr marL="457200" marR="0" lvl="0" indent="-457200" algn="l" rtl="0">
              <a:lnSpc>
                <a:spcPct val="100000"/>
              </a:lnSpc>
              <a:spcBef>
                <a:spcPts val="400"/>
              </a:spcBef>
              <a:spcAft>
                <a:spcPts val="0"/>
              </a:spcAft>
              <a:buClr>
                <a:schemeClr val="accent2"/>
              </a:buClr>
              <a:buSzPts val="2000"/>
              <a:buFont typeface="Comic Sans MS" panose="030F0702030302020204"/>
              <a:buNone/>
            </a:pP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	 ⇒ T(n) = O(n</a:t>
            </a:r>
            <a:r>
              <a:rPr lang="en-GB" sz="2000" b="0" i="0" u="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rPr>
              <a:t>2</a:t>
            </a: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a:t>
            </a:r>
            <a:endPar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endParaRPr>
          </a:p>
        </p:txBody>
      </p:sp>
      <p:pic>
        <p:nvPicPr>
          <p:cNvPr id="824" name="Google Shape;824;p92"/>
          <p:cNvPicPr preferRelativeResize="0"/>
          <p:nvPr>
            <p:ph type="body" idx="1"/>
          </p:nvPr>
        </p:nvPicPr>
        <p:blipFill rotWithShape="1">
          <a:blip r:embed="rId2"/>
          <a:srcRect/>
          <a:stretch>
            <a:fillRect/>
          </a:stretch>
        </p:blipFill>
        <p:spPr>
          <a:xfrm>
            <a:off x="838200" y="4295775"/>
            <a:ext cx="7620000" cy="670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2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2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2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2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2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2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23">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828" name="Shape 828"/>
        <p:cNvGrpSpPr/>
        <p:nvPr/>
      </p:nvGrpSpPr>
      <p:grpSpPr>
        <a:xfrm>
          <a:off x="0" y="0"/>
          <a:ext cx="0" cy="0"/>
          <a:chOff x="0" y="0"/>
          <a:chExt cx="0" cy="0"/>
        </a:xfrm>
      </p:grpSpPr>
      <p:sp>
        <p:nvSpPr>
          <p:cNvPr id="829" name="Google Shape;829;p93"/>
          <p:cNvSpPr txBox="1"/>
          <p:nvPr/>
        </p:nvSpPr>
        <p:spPr>
          <a:xfrm>
            <a:off x="6553200" y="4798219"/>
            <a:ext cx="2133600" cy="243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GB" sz="1400" b="0" i="0" u="none">
                <a:solidFill>
                  <a:schemeClr val="dk1"/>
                </a:solidFill>
                <a:latin typeface="Arial" panose="020B0604020202020204"/>
                <a:ea typeface="Arial" panose="020B0604020202020204"/>
                <a:cs typeface="Arial" panose="020B0604020202020204"/>
                <a:sym typeface="Arial" panose="020B0604020202020204"/>
              </a:rPr>
            </a:fld>
            <a:endParaRPr lang="en-GB" sz="14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830" name="Google Shape;830;p93"/>
          <p:cNvSpPr txBox="1"/>
          <p:nvPr>
            <p:ph type="title"/>
          </p:nvPr>
        </p:nvSpPr>
        <p:spPr>
          <a:xfrm>
            <a:off x="628650" y="205383"/>
            <a:ext cx="7886700" cy="745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Arial" panose="020B0604020202020204"/>
              <a:buNone/>
            </a:pPr>
            <a:r>
              <a:rPr lang="en-GB" sz="4000" b="0" i="0" u="none">
                <a:solidFill>
                  <a:schemeClr val="dk2"/>
                </a:solidFill>
                <a:latin typeface="Arial" panose="020B0604020202020204"/>
                <a:ea typeface="Arial" panose="020B0604020202020204"/>
                <a:cs typeface="Arial" panose="020B0604020202020204"/>
                <a:sym typeface="Arial" panose="020B0604020202020204"/>
              </a:rPr>
              <a:t>Example 2 - Substitution</a:t>
            </a:r>
            <a:endParaRPr lang="en-GB" sz="4000" b="0" i="0" u="none">
              <a:solidFill>
                <a:schemeClr val="dk2"/>
              </a:solidFill>
              <a:latin typeface="Arial" panose="020B0604020202020204"/>
              <a:ea typeface="Arial" panose="020B0604020202020204"/>
              <a:cs typeface="Arial" panose="020B0604020202020204"/>
              <a:sym typeface="Arial" panose="020B0604020202020204"/>
            </a:endParaRPr>
          </a:p>
        </p:txBody>
      </p:sp>
      <p:sp>
        <p:nvSpPr>
          <p:cNvPr id="831" name="Google Shape;831;p93"/>
          <p:cNvSpPr txBox="1"/>
          <p:nvPr>
            <p:ph type="body" idx="1"/>
          </p:nvPr>
        </p:nvSpPr>
        <p:spPr>
          <a:xfrm>
            <a:off x="350837" y="873919"/>
            <a:ext cx="8229600" cy="3901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accent2"/>
              </a:buClr>
              <a:buSzPts val="2000"/>
              <a:buFont typeface="Comic Sans MS" panose="030F0702030302020204"/>
              <a:buNone/>
            </a:pP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				T(n) = 3T(n/4) + cn</a:t>
            </a:r>
            <a:r>
              <a:rPr lang="en-GB" sz="2000" b="0" i="0" u="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rPr>
              <a:t>2</a:t>
            </a:r>
            <a:endParaRPr lang="en-GB" sz="2000" b="0" i="0" u="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130000"/>
              </a:lnSpc>
              <a:spcBef>
                <a:spcPts val="400"/>
              </a:spcBef>
              <a:spcAft>
                <a:spcPts val="0"/>
              </a:spcAft>
              <a:buClr>
                <a:schemeClr val="accent2"/>
              </a:buClr>
              <a:buSzPts val="2000"/>
              <a:buFont typeface="Arial" panose="020B0604020202020204"/>
              <a:buChar char="•"/>
            </a:pPr>
            <a:r>
              <a:rPr lang="en-GB" sz="2000" b="0" i="0" u="none">
                <a:solidFill>
                  <a:schemeClr val="accent2"/>
                </a:solidFill>
                <a:latin typeface="Arial" panose="020B0604020202020204"/>
                <a:ea typeface="Arial" panose="020B0604020202020204"/>
                <a:cs typeface="Arial" panose="020B0604020202020204"/>
                <a:sym typeface="Arial" panose="020B0604020202020204"/>
              </a:rPr>
              <a:t>Guess: </a:t>
            </a: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T(n) = O(n</a:t>
            </a:r>
            <a:r>
              <a:rPr lang="en-GB" sz="2000" b="0" i="0" u="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rPr>
              <a:t>2</a:t>
            </a: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a:t>
            </a:r>
            <a:endPar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endParaRPr>
          </a:p>
          <a:p>
            <a:pPr marL="742950" lvl="1" indent="-285750" algn="l" rtl="0">
              <a:lnSpc>
                <a:spcPct val="130000"/>
              </a:lnSpc>
              <a:spcBef>
                <a:spcPts val="360"/>
              </a:spcBef>
              <a:spcAft>
                <a:spcPts val="0"/>
              </a:spcAft>
              <a:buClr>
                <a:schemeClr val="dk1"/>
              </a:buClr>
              <a:buSzPts val="1800"/>
              <a:buFont typeface="Arial" panose="020B0604020202020204"/>
              <a:buChar char="–"/>
            </a:pPr>
            <a:r>
              <a:rPr lang="en-GB" sz="1800" b="0" i="0" u="none">
                <a:solidFill>
                  <a:schemeClr val="dk1"/>
                </a:solidFill>
                <a:latin typeface="Arial" panose="020B0604020202020204"/>
                <a:ea typeface="Arial" panose="020B0604020202020204"/>
                <a:cs typeface="Arial" panose="020B0604020202020204"/>
                <a:sym typeface="Arial" panose="020B0604020202020204"/>
              </a:rPr>
              <a:t>Induction goal: </a:t>
            </a:r>
            <a:r>
              <a:rPr lang="en-GB" sz="1800" b="0" i="0" u="none">
                <a:solidFill>
                  <a:schemeClr val="dk1"/>
                </a:solidFill>
                <a:latin typeface="Comic Sans MS" panose="030F0702030302020204"/>
                <a:ea typeface="Comic Sans MS" panose="030F0702030302020204"/>
                <a:cs typeface="Comic Sans MS" panose="030F0702030302020204"/>
                <a:sym typeface="Comic Sans MS" panose="030F0702030302020204"/>
              </a:rPr>
              <a:t>T(n) ≤ dn</a:t>
            </a:r>
            <a:r>
              <a:rPr lang="en-GB" sz="1800" b="0" i="0" u="none" baseline="30000">
                <a:solidFill>
                  <a:schemeClr val="dk1"/>
                </a:solidFill>
                <a:latin typeface="Comic Sans MS" panose="030F0702030302020204"/>
                <a:ea typeface="Comic Sans MS" panose="030F0702030302020204"/>
                <a:cs typeface="Comic Sans MS" panose="030F0702030302020204"/>
                <a:sym typeface="Comic Sans MS" panose="030F0702030302020204"/>
              </a:rPr>
              <a:t>2</a:t>
            </a:r>
            <a:r>
              <a:rPr lang="en-GB" sz="1800" b="0" i="0" u="none">
                <a:solidFill>
                  <a:schemeClr val="dk1"/>
                </a:solidFill>
                <a:latin typeface="Arial" panose="020B0604020202020204"/>
                <a:ea typeface="Arial" panose="020B0604020202020204"/>
                <a:cs typeface="Arial" panose="020B0604020202020204"/>
                <a:sym typeface="Arial" panose="020B0604020202020204"/>
              </a:rPr>
              <a:t>, for some </a:t>
            </a:r>
            <a:r>
              <a:rPr lang="en-GB" sz="1800" b="0" i="0" u="none">
                <a:solidFill>
                  <a:schemeClr val="dk1"/>
                </a:solidFill>
                <a:latin typeface="Comic Sans MS" panose="030F0702030302020204"/>
                <a:ea typeface="Comic Sans MS" panose="030F0702030302020204"/>
                <a:cs typeface="Comic Sans MS" panose="030F0702030302020204"/>
                <a:sym typeface="Comic Sans MS" panose="030F0702030302020204"/>
              </a:rPr>
              <a:t>d</a:t>
            </a:r>
            <a:r>
              <a:rPr lang="en-GB" sz="1800" b="0" i="0" u="none">
                <a:solidFill>
                  <a:schemeClr val="dk1"/>
                </a:solidFill>
                <a:latin typeface="Arial" panose="020B0604020202020204"/>
                <a:ea typeface="Arial" panose="020B0604020202020204"/>
                <a:cs typeface="Arial" panose="020B0604020202020204"/>
                <a:sym typeface="Arial" panose="020B0604020202020204"/>
              </a:rPr>
              <a:t> and </a:t>
            </a:r>
            <a:r>
              <a:rPr lang="en-GB" sz="1800" b="0" i="0" u="none">
                <a:solidFill>
                  <a:schemeClr val="dk1"/>
                </a:solidFill>
                <a:latin typeface="Comic Sans MS" panose="030F0702030302020204"/>
                <a:ea typeface="Comic Sans MS" panose="030F0702030302020204"/>
                <a:cs typeface="Comic Sans MS" panose="030F0702030302020204"/>
                <a:sym typeface="Comic Sans MS" panose="030F0702030302020204"/>
              </a:rPr>
              <a:t>n ≥ n</a:t>
            </a:r>
            <a:r>
              <a:rPr lang="en-GB" sz="1800" b="0" i="0" u="none" baseline="-25000">
                <a:solidFill>
                  <a:schemeClr val="dk1"/>
                </a:solidFill>
                <a:latin typeface="Comic Sans MS" panose="030F0702030302020204"/>
                <a:ea typeface="Comic Sans MS" panose="030F0702030302020204"/>
                <a:cs typeface="Comic Sans MS" panose="030F0702030302020204"/>
                <a:sym typeface="Comic Sans MS" panose="030F0702030302020204"/>
              </a:rPr>
              <a:t>0</a:t>
            </a:r>
            <a:endParaRPr sz="18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742950" lvl="1" indent="-285750" algn="l" rtl="0">
              <a:lnSpc>
                <a:spcPct val="130000"/>
              </a:lnSpc>
              <a:spcBef>
                <a:spcPts val="360"/>
              </a:spcBef>
              <a:spcAft>
                <a:spcPts val="0"/>
              </a:spcAft>
              <a:buClr>
                <a:schemeClr val="dk1"/>
              </a:buClr>
              <a:buSzPts val="1800"/>
              <a:buFont typeface="Arial" panose="020B0604020202020204"/>
              <a:buChar char="–"/>
            </a:pPr>
            <a:r>
              <a:rPr lang="en-GB" sz="1800" b="0" i="0" u="none">
                <a:solidFill>
                  <a:schemeClr val="dk1"/>
                </a:solidFill>
                <a:latin typeface="Arial" panose="020B0604020202020204"/>
                <a:ea typeface="Arial" panose="020B0604020202020204"/>
                <a:cs typeface="Arial" panose="020B0604020202020204"/>
                <a:sym typeface="Arial" panose="020B0604020202020204"/>
              </a:rPr>
              <a:t>Induction hypothesis: </a:t>
            </a:r>
            <a:r>
              <a:rPr lang="en-GB" sz="1800" b="0" i="0" u="none">
                <a:solidFill>
                  <a:schemeClr val="dk1"/>
                </a:solidFill>
                <a:latin typeface="Comic Sans MS" panose="030F0702030302020204"/>
                <a:ea typeface="Comic Sans MS" panose="030F0702030302020204"/>
                <a:cs typeface="Comic Sans MS" panose="030F0702030302020204"/>
                <a:sym typeface="Comic Sans MS" panose="030F0702030302020204"/>
              </a:rPr>
              <a:t>T(n/4) ≤ d (n/4)</a:t>
            </a:r>
            <a:r>
              <a:rPr lang="en-GB" sz="1800" b="0" i="0" u="none" baseline="30000">
                <a:solidFill>
                  <a:schemeClr val="dk1"/>
                </a:solidFill>
                <a:latin typeface="Comic Sans MS" panose="030F0702030302020204"/>
                <a:ea typeface="Comic Sans MS" panose="030F0702030302020204"/>
                <a:cs typeface="Comic Sans MS" panose="030F0702030302020204"/>
                <a:sym typeface="Comic Sans MS" panose="030F0702030302020204"/>
              </a:rPr>
              <a:t>2</a:t>
            </a:r>
            <a:endParaRPr sz="18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130000"/>
              </a:lnSpc>
              <a:spcBef>
                <a:spcPts val="400"/>
              </a:spcBef>
              <a:spcAft>
                <a:spcPts val="0"/>
              </a:spcAft>
              <a:buClr>
                <a:schemeClr val="accent2"/>
              </a:buClr>
              <a:buSzPts val="2000"/>
              <a:buFont typeface="Arial" panose="020B0604020202020204"/>
              <a:buChar char="•"/>
            </a:pPr>
            <a:r>
              <a:rPr lang="en-GB" sz="2000" b="0" i="0" u="none">
                <a:solidFill>
                  <a:schemeClr val="accent2"/>
                </a:solidFill>
                <a:latin typeface="Arial" panose="020B0604020202020204"/>
                <a:ea typeface="Arial" panose="020B0604020202020204"/>
                <a:cs typeface="Arial" panose="020B0604020202020204"/>
                <a:sym typeface="Arial" panose="020B0604020202020204"/>
              </a:rPr>
              <a:t>Proof of induction goal:</a:t>
            </a:r>
            <a:endParaRPr lang="en-GB" sz="2000" b="0" i="0" u="none">
              <a:solidFill>
                <a:schemeClr val="accent2"/>
              </a:solidFill>
              <a:latin typeface="Arial" panose="020B0604020202020204"/>
              <a:ea typeface="Arial" panose="020B0604020202020204"/>
              <a:cs typeface="Arial" panose="020B0604020202020204"/>
              <a:sym typeface="Arial" panose="020B0604020202020204"/>
            </a:endParaRPr>
          </a:p>
          <a:p>
            <a:pPr marL="342900" lvl="0" indent="-342900" algn="l" rtl="0">
              <a:lnSpc>
                <a:spcPct val="130000"/>
              </a:lnSpc>
              <a:spcBef>
                <a:spcPts val="400"/>
              </a:spcBef>
              <a:spcAft>
                <a:spcPts val="0"/>
              </a:spcAft>
              <a:buClr>
                <a:schemeClr val="accent2"/>
              </a:buClr>
              <a:buSzPts val="2000"/>
              <a:buFont typeface="Arial" panose="020B0604020202020204"/>
              <a:buNone/>
            </a:pPr>
            <a:r>
              <a:rPr lang="en-GB" sz="2000" b="0" i="0" u="none">
                <a:solidFill>
                  <a:schemeClr val="accent2"/>
                </a:solidFill>
                <a:latin typeface="Arial" panose="020B0604020202020204"/>
                <a:ea typeface="Arial" panose="020B0604020202020204"/>
                <a:cs typeface="Arial" panose="020B0604020202020204"/>
                <a:sym typeface="Arial" panose="020B0604020202020204"/>
              </a:rPr>
              <a:t>	</a:t>
            </a: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T(n) = 3T(n/4) + cn</a:t>
            </a:r>
            <a:r>
              <a:rPr lang="en-GB" sz="2000" b="0" i="0" u="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rPr>
              <a:t>2</a:t>
            </a: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 </a:t>
            </a:r>
            <a:endPar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130000"/>
              </a:lnSpc>
              <a:spcBef>
                <a:spcPts val="400"/>
              </a:spcBef>
              <a:spcAft>
                <a:spcPts val="0"/>
              </a:spcAft>
              <a:buClr>
                <a:schemeClr val="accent2"/>
              </a:buClr>
              <a:buSzPts val="2000"/>
              <a:buFont typeface="Comic Sans MS" panose="030F0702030302020204"/>
              <a:buNone/>
            </a:pP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		 ≤ 3d (n/4)</a:t>
            </a:r>
            <a:r>
              <a:rPr lang="en-GB" sz="2000" b="0" i="0" u="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rPr>
              <a:t>2</a:t>
            </a: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 + cn</a:t>
            </a:r>
            <a:r>
              <a:rPr lang="en-GB" sz="2000" b="0" i="0" u="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rPr>
              <a:t>2</a:t>
            </a: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 </a:t>
            </a:r>
            <a:endPar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130000"/>
              </a:lnSpc>
              <a:spcBef>
                <a:spcPts val="400"/>
              </a:spcBef>
              <a:spcAft>
                <a:spcPts val="0"/>
              </a:spcAft>
              <a:buClr>
                <a:schemeClr val="accent2"/>
              </a:buClr>
              <a:buSzPts val="2000"/>
              <a:buFont typeface="Comic Sans MS" panose="030F0702030302020204"/>
              <a:buNone/>
            </a:pP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		 = (3/16) d n</a:t>
            </a:r>
            <a:r>
              <a:rPr lang="en-GB" sz="2000" b="0" i="0" u="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rPr>
              <a:t>2 </a:t>
            </a: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 cn</a:t>
            </a:r>
            <a:r>
              <a:rPr lang="en-GB" sz="2000" b="0" i="0" u="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rPr>
              <a:t>2</a:t>
            </a: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 </a:t>
            </a:r>
            <a:endPar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130000"/>
              </a:lnSpc>
              <a:spcBef>
                <a:spcPts val="400"/>
              </a:spcBef>
              <a:spcAft>
                <a:spcPts val="0"/>
              </a:spcAft>
              <a:buClr>
                <a:schemeClr val="accent2"/>
              </a:buClr>
              <a:buSzPts val="2000"/>
              <a:buFont typeface="Comic Sans MS" panose="030F0702030302020204"/>
              <a:buNone/>
            </a:pP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		 ≤ d n</a:t>
            </a:r>
            <a:r>
              <a:rPr lang="en-GB" sz="2000" b="0" i="0" u="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rPr>
              <a:t>2 		 </a:t>
            </a:r>
            <a:r>
              <a:rPr lang="en-GB" sz="2000" b="0" i="0" u="none">
                <a:solidFill>
                  <a:schemeClr val="accent2"/>
                </a:solidFill>
                <a:latin typeface="Arial" panose="020B0604020202020204"/>
                <a:ea typeface="Arial" panose="020B0604020202020204"/>
                <a:cs typeface="Arial" panose="020B0604020202020204"/>
                <a:sym typeface="Arial" panose="020B0604020202020204"/>
              </a:rPr>
              <a:t>if: </a:t>
            </a: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d ≥ (16/13)c</a:t>
            </a:r>
            <a:endParaRPr sz="2000" b="0" i="0" u="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130000"/>
              </a:lnSpc>
              <a:spcBef>
                <a:spcPts val="400"/>
              </a:spcBef>
              <a:spcAft>
                <a:spcPts val="0"/>
              </a:spcAft>
              <a:buClr>
                <a:schemeClr val="accent2"/>
              </a:buClr>
              <a:buSzPts val="2000"/>
              <a:buFont typeface="Arial" panose="020B0604020202020204"/>
              <a:buNone/>
            </a:pPr>
            <a:endParaRPr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130000"/>
              </a:lnSpc>
              <a:spcBef>
                <a:spcPts val="400"/>
              </a:spcBef>
              <a:spcAft>
                <a:spcPts val="0"/>
              </a:spcAft>
              <a:buClr>
                <a:schemeClr val="accent2"/>
              </a:buClr>
              <a:buSzPts val="2000"/>
              <a:buFont typeface="Arial" panose="020B0604020202020204"/>
              <a:buChar char="•"/>
            </a:pPr>
            <a:r>
              <a:rPr lang="en-GB" sz="2000" b="0" i="0" u="none">
                <a:solidFill>
                  <a:schemeClr val="accent2"/>
                </a:solidFill>
                <a:latin typeface="Arial" panose="020B0604020202020204"/>
                <a:ea typeface="Arial" panose="020B0604020202020204"/>
                <a:cs typeface="Arial" panose="020B0604020202020204"/>
                <a:sym typeface="Arial" panose="020B0604020202020204"/>
              </a:rPr>
              <a:t>Therefore: </a:t>
            </a: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T(n) = O(n</a:t>
            </a:r>
            <a:r>
              <a:rPr lang="en-GB" sz="2000" b="0" i="0" u="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rPr>
              <a:t>2</a:t>
            </a: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a:t>
            </a:r>
            <a:endPar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835" name="Shape 835"/>
        <p:cNvGrpSpPr/>
        <p:nvPr/>
      </p:nvGrpSpPr>
      <p:grpSpPr>
        <a:xfrm>
          <a:off x="0" y="0"/>
          <a:ext cx="0" cy="0"/>
          <a:chOff x="0" y="0"/>
          <a:chExt cx="0" cy="0"/>
        </a:xfrm>
      </p:grpSpPr>
      <p:sp>
        <p:nvSpPr>
          <p:cNvPr id="836" name="Google Shape;836;p94"/>
          <p:cNvSpPr txBox="1"/>
          <p:nvPr/>
        </p:nvSpPr>
        <p:spPr>
          <a:xfrm>
            <a:off x="6553200" y="4798219"/>
            <a:ext cx="2133600" cy="243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GB" sz="1400" b="0" i="0" u="none">
                <a:solidFill>
                  <a:schemeClr val="dk1"/>
                </a:solidFill>
                <a:latin typeface="Arial" panose="020B0604020202020204"/>
                <a:ea typeface="Arial" panose="020B0604020202020204"/>
                <a:cs typeface="Arial" panose="020B0604020202020204"/>
                <a:sym typeface="Arial" panose="020B0604020202020204"/>
              </a:rPr>
            </a:fld>
            <a:endParaRPr lang="en-GB" sz="14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837" name="Google Shape;837;p94"/>
          <p:cNvSpPr txBox="1"/>
          <p:nvPr/>
        </p:nvSpPr>
        <p:spPr>
          <a:xfrm>
            <a:off x="3200400" y="4800600"/>
            <a:ext cx="5105400" cy="3429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838" name="Google Shape;838;p94"/>
          <p:cNvSpPr txBox="1"/>
          <p:nvPr>
            <p:ph type="title"/>
          </p:nvPr>
        </p:nvSpPr>
        <p:spPr>
          <a:xfrm>
            <a:off x="341312" y="75009"/>
            <a:ext cx="8229600" cy="680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Arial" panose="020B0604020202020204"/>
              <a:buNone/>
            </a:pPr>
            <a:r>
              <a:rPr lang="en-GB" sz="4000" b="0" i="0" u="none">
                <a:solidFill>
                  <a:schemeClr val="dk2"/>
                </a:solidFill>
                <a:latin typeface="Arial" panose="020B0604020202020204"/>
                <a:ea typeface="Arial" panose="020B0604020202020204"/>
                <a:cs typeface="Arial" panose="020B0604020202020204"/>
                <a:sym typeface="Arial" panose="020B0604020202020204"/>
              </a:rPr>
              <a:t>Example 3 (simpler proof)</a:t>
            </a:r>
            <a:endParaRPr lang="en-GB" sz="4000" b="0" i="0" u="none">
              <a:solidFill>
                <a:schemeClr val="dk2"/>
              </a:solidFill>
              <a:latin typeface="Arial" panose="020B0604020202020204"/>
              <a:ea typeface="Arial" panose="020B0604020202020204"/>
              <a:cs typeface="Arial" panose="020B0604020202020204"/>
              <a:sym typeface="Arial" panose="020B0604020202020204"/>
            </a:endParaRPr>
          </a:p>
        </p:txBody>
      </p:sp>
      <p:sp>
        <p:nvSpPr>
          <p:cNvPr id="839" name="Google Shape;839;p94"/>
          <p:cNvSpPr txBox="1"/>
          <p:nvPr>
            <p:ph type="body" idx="1"/>
          </p:nvPr>
        </p:nvSpPr>
        <p:spPr>
          <a:xfrm>
            <a:off x="350837" y="910828"/>
            <a:ext cx="4602300" cy="3807600"/>
          </a:xfrm>
          <a:prstGeom prst="rect">
            <a:avLst/>
          </a:prstGeom>
          <a:noFill/>
          <a:ln>
            <a:noFill/>
          </a:ln>
        </p:spPr>
        <p:txBody>
          <a:bodyPr spcFirstLastPara="1" wrap="square" lIns="91425" tIns="45700" rIns="91425" bIns="45700" anchor="t" anchorCtr="0">
            <a:noAutofit/>
          </a:bodyPr>
          <a:lstStyle/>
          <a:p>
            <a:pPr marL="533400" lvl="0" indent="-533400" algn="l" rtl="0">
              <a:lnSpc>
                <a:spcPct val="100000"/>
              </a:lnSpc>
              <a:spcBef>
                <a:spcPts val="0"/>
              </a:spcBef>
              <a:spcAft>
                <a:spcPts val="0"/>
              </a:spcAft>
              <a:buClr>
                <a:schemeClr val="accent2"/>
              </a:buClr>
              <a:buSzPts val="2400"/>
              <a:buFont typeface="Comic Sans MS" panose="030F0702030302020204"/>
              <a:buNone/>
            </a:pPr>
            <a:r>
              <a:rPr lang="en-GB" sz="24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W(n) = W(n/3) + W(2n/3) + n</a:t>
            </a:r>
            <a:endParaRPr lang="en-GB" sz="2400" b="0" i="0" u="none">
              <a:solidFill>
                <a:schemeClr val="accent2"/>
              </a:solidFill>
              <a:latin typeface="Comic Sans MS" panose="030F0702030302020204"/>
              <a:ea typeface="Comic Sans MS" panose="030F0702030302020204"/>
              <a:cs typeface="Comic Sans MS" panose="030F0702030302020204"/>
              <a:sym typeface="Comic Sans MS" panose="030F0702030302020204"/>
            </a:endParaRPr>
          </a:p>
        </p:txBody>
      </p:sp>
      <p:pic>
        <p:nvPicPr>
          <p:cNvPr id="840" name="Google Shape;840;p94"/>
          <p:cNvPicPr preferRelativeResize="0"/>
          <p:nvPr>
            <p:ph type="body" idx="1"/>
          </p:nvPr>
        </p:nvPicPr>
        <p:blipFill rotWithShape="1">
          <a:blip r:embed="rId1"/>
          <a:srcRect/>
          <a:stretch>
            <a:fillRect/>
          </a:stretch>
        </p:blipFill>
        <p:spPr>
          <a:xfrm>
            <a:off x="4876800" y="914400"/>
            <a:ext cx="3724200" cy="3029100"/>
          </a:xfrm>
          <a:prstGeom prst="rect">
            <a:avLst/>
          </a:prstGeom>
          <a:noFill/>
          <a:ln>
            <a:noFill/>
          </a:ln>
        </p:spPr>
      </p:pic>
      <p:sp>
        <p:nvSpPr>
          <p:cNvPr id="841" name="Google Shape;841;p94"/>
          <p:cNvSpPr txBox="1"/>
          <p:nvPr/>
        </p:nvSpPr>
        <p:spPr>
          <a:xfrm>
            <a:off x="381000" y="1371600"/>
            <a:ext cx="4495800" cy="3543300"/>
          </a:xfrm>
          <a:prstGeom prst="rect">
            <a:avLst/>
          </a:prstGeom>
          <a:noFill/>
          <a:ln>
            <a:noFill/>
          </a:ln>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chemeClr val="accent2"/>
              </a:buClr>
              <a:buSzPts val="2000"/>
              <a:buFont typeface="Arial" panose="020B0604020202020204"/>
              <a:buChar char="•"/>
            </a:pPr>
            <a:r>
              <a:rPr lang="en-GB" sz="2000" b="0" i="0" u="none">
                <a:solidFill>
                  <a:schemeClr val="accent2"/>
                </a:solidFill>
                <a:latin typeface="Arial" panose="020B0604020202020204"/>
                <a:ea typeface="Arial" panose="020B0604020202020204"/>
                <a:cs typeface="Arial" panose="020B0604020202020204"/>
                <a:sym typeface="Arial" panose="020B0604020202020204"/>
              </a:rPr>
              <a:t>The longest path from the root to a leaf is:                  		        </a:t>
            </a: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n → (2/3)n → (2/3)</a:t>
            </a:r>
            <a:r>
              <a:rPr lang="en-GB" sz="2000" b="0" i="0" u="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rPr>
              <a:t>2</a:t>
            </a: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 n → … → 1</a:t>
            </a:r>
            <a:endParaRPr sz="2000" b="0" i="0" u="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endParaRPr>
          </a:p>
          <a:p>
            <a:pPr marL="457200" marR="0" lvl="0" indent="-457200" algn="l" rtl="0">
              <a:lnSpc>
                <a:spcPct val="150000"/>
              </a:lnSpc>
              <a:spcBef>
                <a:spcPts val="400"/>
              </a:spcBef>
              <a:spcAft>
                <a:spcPts val="0"/>
              </a:spcAft>
              <a:buClr>
                <a:schemeClr val="accent2"/>
              </a:buClr>
              <a:buSzPts val="2000"/>
              <a:buFont typeface="Arial" panose="020B0604020202020204"/>
              <a:buChar char="•"/>
            </a:pPr>
            <a:r>
              <a:rPr lang="en-GB" sz="2000" b="0" i="0" u="none">
                <a:solidFill>
                  <a:schemeClr val="accent2"/>
                </a:solidFill>
                <a:latin typeface="Arial" panose="020B0604020202020204"/>
                <a:ea typeface="Arial" panose="020B0604020202020204"/>
                <a:cs typeface="Arial" panose="020B0604020202020204"/>
                <a:sym typeface="Arial" panose="020B0604020202020204"/>
              </a:rPr>
              <a:t>Subproblem size hits 1 when       1 = </a:t>
            </a: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(2/3)</a:t>
            </a:r>
            <a:r>
              <a:rPr lang="en-GB" sz="2000" b="0" i="0" u="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rPr>
              <a:t>i</a:t>
            </a: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n ⇔ i=log</a:t>
            </a:r>
            <a:r>
              <a:rPr lang="en-GB" sz="2000" b="0" i="0" u="none" baseline="-25000">
                <a:solidFill>
                  <a:schemeClr val="accent2"/>
                </a:solidFill>
                <a:latin typeface="Comic Sans MS" panose="030F0702030302020204"/>
                <a:ea typeface="Comic Sans MS" panose="030F0702030302020204"/>
                <a:cs typeface="Comic Sans MS" panose="030F0702030302020204"/>
                <a:sym typeface="Comic Sans MS" panose="030F0702030302020204"/>
              </a:rPr>
              <a:t>3/2</a:t>
            </a: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n</a:t>
            </a:r>
            <a:endParaRPr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endParaRPr>
          </a:p>
          <a:p>
            <a:pPr marL="457200" marR="0" lvl="0" indent="-457200" algn="l" rtl="0">
              <a:lnSpc>
                <a:spcPct val="150000"/>
              </a:lnSpc>
              <a:spcBef>
                <a:spcPts val="400"/>
              </a:spcBef>
              <a:spcAft>
                <a:spcPts val="0"/>
              </a:spcAft>
              <a:buClr>
                <a:schemeClr val="accent2"/>
              </a:buClr>
              <a:buSzPts val="2000"/>
              <a:buFont typeface="Arial" panose="020B0604020202020204"/>
              <a:buChar char="•"/>
            </a:pPr>
            <a:r>
              <a:rPr lang="en-GB" sz="2000" b="0" i="0" u="none">
                <a:solidFill>
                  <a:schemeClr val="accent2"/>
                </a:solidFill>
                <a:latin typeface="Arial" panose="020B0604020202020204"/>
                <a:ea typeface="Arial" panose="020B0604020202020204"/>
                <a:cs typeface="Arial" panose="020B0604020202020204"/>
                <a:sym typeface="Arial" panose="020B0604020202020204"/>
              </a:rPr>
              <a:t>Cost of the problem at level i = </a:t>
            </a: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n</a:t>
            </a:r>
            <a:endPar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endParaRPr>
          </a:p>
          <a:p>
            <a:pPr marL="457200" marR="0" lvl="0" indent="-457200" algn="l" rtl="0">
              <a:lnSpc>
                <a:spcPct val="150000"/>
              </a:lnSpc>
              <a:spcBef>
                <a:spcPts val="400"/>
              </a:spcBef>
              <a:spcAft>
                <a:spcPts val="0"/>
              </a:spcAft>
              <a:buClr>
                <a:schemeClr val="accent2"/>
              </a:buClr>
              <a:buSzPts val="2000"/>
              <a:buFont typeface="Arial" panose="020B0604020202020204"/>
              <a:buChar char="•"/>
            </a:pPr>
            <a:r>
              <a:rPr lang="en-GB" sz="2000" b="0" i="0" u="none">
                <a:solidFill>
                  <a:schemeClr val="accent2"/>
                </a:solidFill>
                <a:latin typeface="Arial" panose="020B0604020202020204"/>
                <a:ea typeface="Arial" panose="020B0604020202020204"/>
                <a:cs typeface="Arial" panose="020B0604020202020204"/>
                <a:sym typeface="Arial" panose="020B0604020202020204"/>
              </a:rPr>
              <a:t>Total cost:</a:t>
            </a:r>
            <a:endParaRPr lang="en-GB" sz="2000" b="0" i="0" u="none">
              <a:solidFill>
                <a:schemeClr val="accent2"/>
              </a:solidFill>
              <a:latin typeface="Arial" panose="020B0604020202020204"/>
              <a:ea typeface="Arial" panose="020B0604020202020204"/>
              <a:cs typeface="Arial" panose="020B0604020202020204"/>
              <a:sym typeface="Arial" panose="020B0604020202020204"/>
            </a:endParaRPr>
          </a:p>
          <a:p>
            <a:pPr marL="457200" marR="0" lvl="0" indent="-330200" algn="l" rtl="0">
              <a:lnSpc>
                <a:spcPct val="100000"/>
              </a:lnSpc>
              <a:spcBef>
                <a:spcPts val="400"/>
              </a:spcBef>
              <a:spcAft>
                <a:spcPts val="0"/>
              </a:spcAft>
              <a:buClr>
                <a:schemeClr val="dk1"/>
              </a:buClr>
              <a:buSzPts val="2000"/>
              <a:buFont typeface="Arial" panose="020B0604020202020204"/>
              <a:buNone/>
            </a:pPr>
            <a:endParaRPr sz="2000" b="0" i="0" u="none">
              <a:solidFill>
                <a:schemeClr val="accent2"/>
              </a:solidFill>
              <a:latin typeface="Arial" panose="020B0604020202020204"/>
              <a:ea typeface="Arial" panose="020B0604020202020204"/>
              <a:cs typeface="Arial" panose="020B0604020202020204"/>
              <a:sym typeface="Arial" panose="020B0604020202020204"/>
            </a:endParaRPr>
          </a:p>
          <a:p>
            <a:pPr marL="457200" marR="0" lvl="0" indent="-330200" algn="l" rtl="0">
              <a:lnSpc>
                <a:spcPct val="100000"/>
              </a:lnSpc>
              <a:spcBef>
                <a:spcPts val="400"/>
              </a:spcBef>
              <a:spcAft>
                <a:spcPts val="0"/>
              </a:spcAft>
              <a:buClr>
                <a:schemeClr val="dk1"/>
              </a:buClr>
              <a:buSzPts val="2000"/>
              <a:buFont typeface="Arial" panose="020B0604020202020204"/>
              <a:buNone/>
            </a:pPr>
            <a:endParaRPr sz="2000" b="0" i="0" u="none">
              <a:solidFill>
                <a:schemeClr val="accent2"/>
              </a:solidFill>
              <a:latin typeface="Arial" panose="020B0604020202020204"/>
              <a:ea typeface="Arial" panose="020B0604020202020204"/>
              <a:cs typeface="Arial" panose="020B0604020202020204"/>
              <a:sym typeface="Arial" panose="020B0604020202020204"/>
            </a:endParaRPr>
          </a:p>
          <a:p>
            <a:pPr marL="457200" marR="0" lvl="0" indent="-457200" algn="l" rtl="0">
              <a:lnSpc>
                <a:spcPct val="100000"/>
              </a:lnSpc>
              <a:spcBef>
                <a:spcPts val="400"/>
              </a:spcBef>
              <a:spcAft>
                <a:spcPts val="0"/>
              </a:spcAft>
              <a:buClr>
                <a:schemeClr val="dk1"/>
              </a:buClr>
              <a:buSzPts val="2000"/>
              <a:buFont typeface="Arial" panose="020B0604020202020204"/>
              <a:buNone/>
            </a:pPr>
            <a:endParaRPr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endParaRPr>
          </a:p>
          <a:p>
            <a:pPr marL="457200" marR="0" lvl="0" indent="-457200" algn="l" rtl="0">
              <a:lnSpc>
                <a:spcPct val="100000"/>
              </a:lnSpc>
              <a:spcBef>
                <a:spcPts val="400"/>
              </a:spcBef>
              <a:spcAft>
                <a:spcPts val="0"/>
              </a:spcAft>
              <a:buClr>
                <a:schemeClr val="accent2"/>
              </a:buClr>
              <a:buSzPts val="2000"/>
              <a:buFont typeface="Comic Sans MS" panose="030F0702030302020204"/>
              <a:buNone/>
            </a:pP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			⇒ W(n) = O(nlgn)</a:t>
            </a:r>
            <a:endPar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endParaRPr>
          </a:p>
        </p:txBody>
      </p:sp>
      <p:pic>
        <p:nvPicPr>
          <p:cNvPr id="842" name="Google Shape;842;p94"/>
          <p:cNvPicPr preferRelativeResize="0"/>
          <p:nvPr>
            <p:ph type="body" idx="2"/>
          </p:nvPr>
        </p:nvPicPr>
        <p:blipFill rotWithShape="1">
          <a:blip r:embed="rId2"/>
          <a:srcRect/>
          <a:stretch>
            <a:fillRect/>
          </a:stretch>
        </p:blipFill>
        <p:spPr>
          <a:xfrm>
            <a:off x="1500187" y="4019550"/>
            <a:ext cx="5435700" cy="7881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4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4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4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41">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41">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41">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846" name="Shape 846"/>
        <p:cNvGrpSpPr/>
        <p:nvPr/>
      </p:nvGrpSpPr>
      <p:grpSpPr>
        <a:xfrm>
          <a:off x="0" y="0"/>
          <a:ext cx="0" cy="0"/>
          <a:chOff x="0" y="0"/>
          <a:chExt cx="0" cy="0"/>
        </a:xfrm>
      </p:grpSpPr>
      <p:sp>
        <p:nvSpPr>
          <p:cNvPr id="847" name="Google Shape;847;p95"/>
          <p:cNvSpPr txBox="1"/>
          <p:nvPr/>
        </p:nvSpPr>
        <p:spPr>
          <a:xfrm>
            <a:off x="6553200" y="4798219"/>
            <a:ext cx="2133600" cy="243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GB" sz="1400" b="0" i="0" u="none">
                <a:solidFill>
                  <a:schemeClr val="dk1"/>
                </a:solidFill>
                <a:latin typeface="Arial" panose="020B0604020202020204"/>
                <a:ea typeface="Arial" panose="020B0604020202020204"/>
                <a:cs typeface="Arial" panose="020B0604020202020204"/>
                <a:sym typeface="Arial" panose="020B0604020202020204"/>
              </a:rPr>
            </a:fld>
            <a:endParaRPr lang="en-GB" sz="14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848" name="Google Shape;848;p95"/>
          <p:cNvSpPr txBox="1"/>
          <p:nvPr/>
        </p:nvSpPr>
        <p:spPr>
          <a:xfrm>
            <a:off x="3200400" y="4800600"/>
            <a:ext cx="5105400" cy="3429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849" name="Google Shape;849;p95"/>
          <p:cNvSpPr txBox="1"/>
          <p:nvPr>
            <p:ph type="title"/>
          </p:nvPr>
        </p:nvSpPr>
        <p:spPr>
          <a:xfrm>
            <a:off x="341312" y="75009"/>
            <a:ext cx="8229600" cy="680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Arial" panose="020B0604020202020204"/>
              <a:buNone/>
            </a:pPr>
            <a:r>
              <a:rPr lang="en-GB" sz="4000" b="0" i="0" u="none">
                <a:solidFill>
                  <a:schemeClr val="dk2"/>
                </a:solidFill>
                <a:latin typeface="Arial" panose="020B0604020202020204"/>
                <a:ea typeface="Arial" panose="020B0604020202020204"/>
                <a:cs typeface="Arial" panose="020B0604020202020204"/>
                <a:sym typeface="Arial" panose="020B0604020202020204"/>
              </a:rPr>
              <a:t>Example 3</a:t>
            </a:r>
            <a:endParaRPr lang="en-GB" sz="4000" b="0" i="0" u="none">
              <a:solidFill>
                <a:schemeClr val="dk2"/>
              </a:solidFill>
              <a:latin typeface="Arial" panose="020B0604020202020204"/>
              <a:ea typeface="Arial" panose="020B0604020202020204"/>
              <a:cs typeface="Arial" panose="020B0604020202020204"/>
              <a:sym typeface="Arial" panose="020B0604020202020204"/>
            </a:endParaRPr>
          </a:p>
        </p:txBody>
      </p:sp>
      <p:sp>
        <p:nvSpPr>
          <p:cNvPr id="850" name="Google Shape;850;p95"/>
          <p:cNvSpPr txBox="1"/>
          <p:nvPr>
            <p:ph type="body" idx="1"/>
          </p:nvPr>
        </p:nvSpPr>
        <p:spPr>
          <a:xfrm>
            <a:off x="350837" y="910828"/>
            <a:ext cx="4602300" cy="3807600"/>
          </a:xfrm>
          <a:prstGeom prst="rect">
            <a:avLst/>
          </a:prstGeom>
          <a:noFill/>
          <a:ln>
            <a:noFill/>
          </a:ln>
        </p:spPr>
        <p:txBody>
          <a:bodyPr spcFirstLastPara="1" wrap="square" lIns="91425" tIns="45700" rIns="91425" bIns="45700" anchor="t" anchorCtr="0">
            <a:noAutofit/>
          </a:bodyPr>
          <a:lstStyle/>
          <a:p>
            <a:pPr marL="533400" lvl="0" indent="-533400" algn="l" rtl="0">
              <a:lnSpc>
                <a:spcPct val="100000"/>
              </a:lnSpc>
              <a:spcBef>
                <a:spcPts val="0"/>
              </a:spcBef>
              <a:spcAft>
                <a:spcPts val="0"/>
              </a:spcAft>
              <a:buClr>
                <a:schemeClr val="accent2"/>
              </a:buClr>
              <a:buSzPts val="2400"/>
              <a:buFont typeface="Comic Sans MS" panose="030F0702030302020204"/>
              <a:buNone/>
            </a:pPr>
            <a:r>
              <a:rPr lang="en-GB" sz="24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W(n) = W(n/3) + W(2n/3) + n</a:t>
            </a:r>
            <a:endParaRPr lang="en-GB" sz="2400" b="0" i="0" u="none">
              <a:solidFill>
                <a:schemeClr val="accent2"/>
              </a:solidFill>
              <a:latin typeface="Comic Sans MS" panose="030F0702030302020204"/>
              <a:ea typeface="Comic Sans MS" panose="030F0702030302020204"/>
              <a:cs typeface="Comic Sans MS" panose="030F0702030302020204"/>
              <a:sym typeface="Comic Sans MS" panose="030F0702030302020204"/>
            </a:endParaRPr>
          </a:p>
        </p:txBody>
      </p:sp>
      <p:pic>
        <p:nvPicPr>
          <p:cNvPr id="851" name="Google Shape;851;p95"/>
          <p:cNvPicPr preferRelativeResize="0"/>
          <p:nvPr>
            <p:ph type="body" idx="1"/>
          </p:nvPr>
        </p:nvPicPr>
        <p:blipFill rotWithShape="1">
          <a:blip r:embed="rId1"/>
          <a:srcRect/>
          <a:stretch>
            <a:fillRect/>
          </a:stretch>
        </p:blipFill>
        <p:spPr>
          <a:xfrm>
            <a:off x="4876800" y="914400"/>
            <a:ext cx="3724200" cy="3029100"/>
          </a:xfrm>
          <a:prstGeom prst="rect">
            <a:avLst/>
          </a:prstGeom>
          <a:noFill/>
          <a:ln>
            <a:noFill/>
          </a:ln>
        </p:spPr>
      </p:pic>
      <p:sp>
        <p:nvSpPr>
          <p:cNvPr id="852" name="Google Shape;852;p95"/>
          <p:cNvSpPr txBox="1"/>
          <p:nvPr/>
        </p:nvSpPr>
        <p:spPr>
          <a:xfrm>
            <a:off x="381000" y="1371600"/>
            <a:ext cx="4495800" cy="3543300"/>
          </a:xfrm>
          <a:prstGeom prst="rect">
            <a:avLst/>
          </a:prstGeom>
          <a:noFill/>
          <a:ln>
            <a:noFill/>
          </a:ln>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chemeClr val="accent2"/>
              </a:buClr>
              <a:buSzPts val="2000"/>
              <a:buFont typeface="Arial" panose="020B0604020202020204"/>
              <a:buChar char="•"/>
            </a:pPr>
            <a:r>
              <a:rPr lang="en-GB" sz="2000" b="0" i="0" u="none">
                <a:solidFill>
                  <a:schemeClr val="accent2"/>
                </a:solidFill>
                <a:latin typeface="Arial" panose="020B0604020202020204"/>
                <a:ea typeface="Arial" panose="020B0604020202020204"/>
                <a:cs typeface="Arial" panose="020B0604020202020204"/>
                <a:sym typeface="Arial" panose="020B0604020202020204"/>
              </a:rPr>
              <a:t>The longest path from the root to a leaf is:                  		        </a:t>
            </a: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n → (2/3)n → (2/3)</a:t>
            </a:r>
            <a:r>
              <a:rPr lang="en-GB" sz="2000" b="0" i="0" u="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rPr>
              <a:t>2</a:t>
            </a: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 n → … → 1</a:t>
            </a:r>
            <a:endParaRPr sz="2000" b="0" i="0" u="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endParaRPr>
          </a:p>
          <a:p>
            <a:pPr marL="457200" marR="0" lvl="0" indent="-457200" algn="l" rtl="0">
              <a:lnSpc>
                <a:spcPct val="150000"/>
              </a:lnSpc>
              <a:spcBef>
                <a:spcPts val="400"/>
              </a:spcBef>
              <a:spcAft>
                <a:spcPts val="0"/>
              </a:spcAft>
              <a:buClr>
                <a:schemeClr val="accent2"/>
              </a:buClr>
              <a:buSzPts val="2000"/>
              <a:buFont typeface="Arial" panose="020B0604020202020204"/>
              <a:buChar char="•"/>
            </a:pPr>
            <a:r>
              <a:rPr lang="en-GB" sz="2000" b="0" i="0" u="none">
                <a:solidFill>
                  <a:schemeClr val="accent2"/>
                </a:solidFill>
                <a:latin typeface="Arial" panose="020B0604020202020204"/>
                <a:ea typeface="Arial" panose="020B0604020202020204"/>
                <a:cs typeface="Arial" panose="020B0604020202020204"/>
                <a:sym typeface="Arial" panose="020B0604020202020204"/>
              </a:rPr>
              <a:t>Subproblem size hits 1 when       1 = </a:t>
            </a: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(2/3)</a:t>
            </a:r>
            <a:r>
              <a:rPr lang="en-GB" sz="2000" b="0" i="0" u="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rPr>
              <a:t>i</a:t>
            </a: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n ⇔ i=log</a:t>
            </a:r>
            <a:r>
              <a:rPr lang="en-GB" sz="2000" b="0" i="0" u="none" baseline="-25000">
                <a:solidFill>
                  <a:schemeClr val="accent2"/>
                </a:solidFill>
                <a:latin typeface="Comic Sans MS" panose="030F0702030302020204"/>
                <a:ea typeface="Comic Sans MS" panose="030F0702030302020204"/>
                <a:cs typeface="Comic Sans MS" panose="030F0702030302020204"/>
                <a:sym typeface="Comic Sans MS" panose="030F0702030302020204"/>
              </a:rPr>
              <a:t>3/2</a:t>
            </a: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n</a:t>
            </a:r>
            <a:endParaRPr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endParaRPr>
          </a:p>
          <a:p>
            <a:pPr marL="457200" marR="0" lvl="0" indent="-457200" algn="l" rtl="0">
              <a:lnSpc>
                <a:spcPct val="150000"/>
              </a:lnSpc>
              <a:spcBef>
                <a:spcPts val="400"/>
              </a:spcBef>
              <a:spcAft>
                <a:spcPts val="0"/>
              </a:spcAft>
              <a:buClr>
                <a:schemeClr val="accent2"/>
              </a:buClr>
              <a:buSzPts val="2000"/>
              <a:buFont typeface="Arial" panose="020B0604020202020204"/>
              <a:buChar char="•"/>
            </a:pPr>
            <a:r>
              <a:rPr lang="en-GB" sz="2000" b="0" i="0" u="none">
                <a:solidFill>
                  <a:schemeClr val="accent2"/>
                </a:solidFill>
                <a:latin typeface="Arial" panose="020B0604020202020204"/>
                <a:ea typeface="Arial" panose="020B0604020202020204"/>
                <a:cs typeface="Arial" panose="020B0604020202020204"/>
                <a:sym typeface="Arial" panose="020B0604020202020204"/>
              </a:rPr>
              <a:t>Cost of the problem at level i = </a:t>
            </a: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n</a:t>
            </a:r>
            <a:endPar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endParaRPr>
          </a:p>
          <a:p>
            <a:pPr marL="457200" marR="0" lvl="0" indent="-457200" algn="l" rtl="0">
              <a:lnSpc>
                <a:spcPct val="150000"/>
              </a:lnSpc>
              <a:spcBef>
                <a:spcPts val="400"/>
              </a:spcBef>
              <a:spcAft>
                <a:spcPts val="0"/>
              </a:spcAft>
              <a:buClr>
                <a:schemeClr val="accent2"/>
              </a:buClr>
              <a:buSzPts val="2000"/>
              <a:buFont typeface="Arial" panose="020B0604020202020204"/>
              <a:buChar char="•"/>
            </a:pPr>
            <a:r>
              <a:rPr lang="en-GB" sz="2000" b="0" i="0" u="none">
                <a:solidFill>
                  <a:schemeClr val="accent2"/>
                </a:solidFill>
                <a:latin typeface="Arial" panose="020B0604020202020204"/>
                <a:ea typeface="Arial" panose="020B0604020202020204"/>
                <a:cs typeface="Arial" panose="020B0604020202020204"/>
                <a:sym typeface="Arial" panose="020B0604020202020204"/>
              </a:rPr>
              <a:t>Total cost:</a:t>
            </a:r>
            <a:endParaRPr lang="en-GB" sz="2000" b="0" i="0" u="none">
              <a:solidFill>
                <a:schemeClr val="accent2"/>
              </a:solidFill>
              <a:latin typeface="Arial" panose="020B0604020202020204"/>
              <a:ea typeface="Arial" panose="020B0604020202020204"/>
              <a:cs typeface="Arial" panose="020B0604020202020204"/>
              <a:sym typeface="Arial" panose="020B0604020202020204"/>
            </a:endParaRPr>
          </a:p>
          <a:p>
            <a:pPr marL="457200" marR="0" lvl="0" indent="-330200" algn="l" rtl="0">
              <a:lnSpc>
                <a:spcPct val="100000"/>
              </a:lnSpc>
              <a:spcBef>
                <a:spcPts val="400"/>
              </a:spcBef>
              <a:spcAft>
                <a:spcPts val="0"/>
              </a:spcAft>
              <a:buClr>
                <a:schemeClr val="dk1"/>
              </a:buClr>
              <a:buSzPts val="2000"/>
              <a:buFont typeface="Arial" panose="020B0604020202020204"/>
              <a:buNone/>
            </a:pPr>
            <a:endParaRPr sz="2000" b="0" i="0" u="none">
              <a:solidFill>
                <a:schemeClr val="accent2"/>
              </a:solidFill>
              <a:latin typeface="Arial" panose="020B0604020202020204"/>
              <a:ea typeface="Arial" panose="020B0604020202020204"/>
              <a:cs typeface="Arial" panose="020B0604020202020204"/>
              <a:sym typeface="Arial" panose="020B0604020202020204"/>
            </a:endParaRPr>
          </a:p>
          <a:p>
            <a:pPr marL="457200" marR="0" lvl="0" indent="-330200" algn="l" rtl="0">
              <a:lnSpc>
                <a:spcPct val="100000"/>
              </a:lnSpc>
              <a:spcBef>
                <a:spcPts val="400"/>
              </a:spcBef>
              <a:spcAft>
                <a:spcPts val="0"/>
              </a:spcAft>
              <a:buClr>
                <a:schemeClr val="dk1"/>
              </a:buClr>
              <a:buSzPts val="2000"/>
              <a:buFont typeface="Arial" panose="020B0604020202020204"/>
              <a:buNone/>
            </a:pPr>
            <a:endParaRPr sz="2000" b="0" i="0" u="none">
              <a:solidFill>
                <a:schemeClr val="accent2"/>
              </a:solidFill>
              <a:latin typeface="Arial" panose="020B0604020202020204"/>
              <a:ea typeface="Arial" panose="020B0604020202020204"/>
              <a:cs typeface="Arial" panose="020B0604020202020204"/>
              <a:sym typeface="Arial" panose="020B0604020202020204"/>
            </a:endParaRPr>
          </a:p>
          <a:p>
            <a:pPr marL="457200" marR="0" lvl="0" indent="-457200" algn="l" rtl="0">
              <a:lnSpc>
                <a:spcPct val="100000"/>
              </a:lnSpc>
              <a:spcBef>
                <a:spcPts val="400"/>
              </a:spcBef>
              <a:spcAft>
                <a:spcPts val="0"/>
              </a:spcAft>
              <a:buClr>
                <a:schemeClr val="dk1"/>
              </a:buClr>
              <a:buSzPts val="2000"/>
              <a:buFont typeface="Arial" panose="020B0604020202020204"/>
              <a:buNone/>
            </a:pPr>
            <a:endParaRPr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endParaRPr>
          </a:p>
          <a:p>
            <a:pPr marL="457200" marR="0" lvl="0" indent="-457200" algn="l" rtl="0">
              <a:lnSpc>
                <a:spcPct val="100000"/>
              </a:lnSpc>
              <a:spcBef>
                <a:spcPts val="400"/>
              </a:spcBef>
              <a:spcAft>
                <a:spcPts val="0"/>
              </a:spcAft>
              <a:buClr>
                <a:schemeClr val="accent2"/>
              </a:buClr>
              <a:buSzPts val="2000"/>
              <a:buFont typeface="Comic Sans MS" panose="030F0702030302020204"/>
              <a:buNone/>
            </a:pP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			⇒ W(n) = O(nlgn)</a:t>
            </a:r>
            <a:endPar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endParaRPr>
          </a:p>
        </p:txBody>
      </p:sp>
      <p:pic>
        <p:nvPicPr>
          <p:cNvPr id="853" name="Google Shape;853;p95"/>
          <p:cNvPicPr preferRelativeResize="0"/>
          <p:nvPr>
            <p:ph type="body" idx="2"/>
          </p:nvPr>
        </p:nvPicPr>
        <p:blipFill rotWithShape="1">
          <a:blip r:embed="rId2"/>
          <a:srcRect/>
          <a:stretch>
            <a:fillRect/>
          </a:stretch>
        </p:blipFill>
        <p:spPr>
          <a:xfrm>
            <a:off x="2736850" y="3839765"/>
            <a:ext cx="4338600" cy="532200"/>
          </a:xfrm>
          <a:prstGeom prst="rect">
            <a:avLst/>
          </a:prstGeom>
          <a:noFill/>
          <a:ln>
            <a:noFill/>
          </a:ln>
        </p:spPr>
      </p:pic>
      <p:pic>
        <p:nvPicPr>
          <p:cNvPr id="854" name="Google Shape;854;p95"/>
          <p:cNvPicPr preferRelativeResize="0"/>
          <p:nvPr/>
        </p:nvPicPr>
        <p:blipFill rotWithShape="1">
          <a:blip r:embed="rId3"/>
          <a:srcRect/>
          <a:stretch>
            <a:fillRect/>
          </a:stretch>
        </p:blipFill>
        <p:spPr>
          <a:xfrm>
            <a:off x="1639887" y="4344590"/>
            <a:ext cx="4662486" cy="45124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5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5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5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5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5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5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52">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52">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858" name="Shape 858"/>
        <p:cNvGrpSpPr/>
        <p:nvPr/>
      </p:nvGrpSpPr>
      <p:grpSpPr>
        <a:xfrm>
          <a:off x="0" y="0"/>
          <a:ext cx="0" cy="0"/>
          <a:chOff x="0" y="0"/>
          <a:chExt cx="0" cy="0"/>
        </a:xfrm>
      </p:grpSpPr>
      <p:sp>
        <p:nvSpPr>
          <p:cNvPr id="859" name="Google Shape;859;p96"/>
          <p:cNvSpPr txBox="1"/>
          <p:nvPr/>
        </p:nvSpPr>
        <p:spPr>
          <a:xfrm>
            <a:off x="6553200" y="4798219"/>
            <a:ext cx="2133600" cy="243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GB" sz="1400" b="0" i="0" u="none">
                <a:solidFill>
                  <a:schemeClr val="dk1"/>
                </a:solidFill>
                <a:latin typeface="Arial" panose="020B0604020202020204"/>
                <a:ea typeface="Arial" panose="020B0604020202020204"/>
                <a:cs typeface="Arial" panose="020B0604020202020204"/>
                <a:sym typeface="Arial" panose="020B0604020202020204"/>
              </a:rPr>
            </a:fld>
            <a:endParaRPr lang="en-GB" sz="14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860" name="Google Shape;860;p96"/>
          <p:cNvSpPr txBox="1"/>
          <p:nvPr>
            <p:ph type="title"/>
          </p:nvPr>
        </p:nvSpPr>
        <p:spPr>
          <a:xfrm>
            <a:off x="628650" y="205383"/>
            <a:ext cx="7886700" cy="745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Arial" panose="020B0604020202020204"/>
              <a:buNone/>
            </a:pPr>
            <a:r>
              <a:rPr lang="en-GB" sz="4000" b="0" i="0" u="none">
                <a:solidFill>
                  <a:schemeClr val="dk2"/>
                </a:solidFill>
                <a:latin typeface="Arial" panose="020B0604020202020204"/>
                <a:ea typeface="Arial" panose="020B0604020202020204"/>
                <a:cs typeface="Arial" panose="020B0604020202020204"/>
                <a:sym typeface="Arial" panose="020B0604020202020204"/>
              </a:rPr>
              <a:t>Example 3 - Substitution</a:t>
            </a:r>
            <a:endParaRPr lang="en-GB" sz="4000" b="0" i="0" u="none">
              <a:solidFill>
                <a:schemeClr val="dk2"/>
              </a:solidFill>
              <a:latin typeface="Arial" panose="020B0604020202020204"/>
              <a:ea typeface="Arial" panose="020B0604020202020204"/>
              <a:cs typeface="Arial" panose="020B0604020202020204"/>
              <a:sym typeface="Arial" panose="020B0604020202020204"/>
            </a:endParaRPr>
          </a:p>
        </p:txBody>
      </p:sp>
      <p:sp>
        <p:nvSpPr>
          <p:cNvPr id="861" name="Google Shape;861;p96"/>
          <p:cNvSpPr txBox="1"/>
          <p:nvPr>
            <p:ph type="body" idx="1"/>
          </p:nvPr>
        </p:nvSpPr>
        <p:spPr>
          <a:xfrm>
            <a:off x="350837" y="910828"/>
            <a:ext cx="8229600" cy="4050600"/>
          </a:xfrm>
          <a:prstGeom prst="rect">
            <a:avLst/>
          </a:prstGeom>
          <a:noFill/>
          <a:ln>
            <a:noFill/>
          </a:ln>
        </p:spPr>
        <p:txBody>
          <a:bodyPr spcFirstLastPara="1" wrap="square" lIns="91425" tIns="45700" rIns="91425" bIns="45700" anchor="t" anchorCtr="0">
            <a:noAutofit/>
          </a:bodyPr>
          <a:lstStyle/>
          <a:p>
            <a:pPr marL="342900" lvl="0" indent="-342900" algn="l" rtl="0">
              <a:lnSpc>
                <a:spcPct val="110000"/>
              </a:lnSpc>
              <a:spcBef>
                <a:spcPts val="0"/>
              </a:spcBef>
              <a:spcAft>
                <a:spcPts val="0"/>
              </a:spcAft>
              <a:buClr>
                <a:schemeClr val="accent2"/>
              </a:buClr>
              <a:buSzPts val="2800"/>
              <a:buFont typeface="Comic Sans MS" panose="030F0702030302020204"/>
              <a:buNone/>
            </a:pPr>
            <a:r>
              <a:rPr lang="en-GB"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			W(n) = W(n/3) + W(2n/3) + O(n)</a:t>
            </a:r>
            <a:endParaRPr sz="2800" b="0" i="0" u="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110000"/>
              </a:lnSpc>
              <a:spcBef>
                <a:spcPts val="560"/>
              </a:spcBef>
              <a:spcAft>
                <a:spcPts val="0"/>
              </a:spcAft>
              <a:buClr>
                <a:schemeClr val="accent2"/>
              </a:buClr>
              <a:buSzPts val="2800"/>
              <a:buFont typeface="Arial" panose="020B0604020202020204"/>
              <a:buChar char="•"/>
            </a:pPr>
            <a:r>
              <a:rPr lang="en-GB" sz="2800" b="0" i="0" u="none">
                <a:solidFill>
                  <a:schemeClr val="accent2"/>
                </a:solidFill>
                <a:latin typeface="Arial" panose="020B0604020202020204"/>
                <a:ea typeface="Arial" panose="020B0604020202020204"/>
                <a:cs typeface="Arial" panose="020B0604020202020204"/>
                <a:sym typeface="Arial" panose="020B0604020202020204"/>
              </a:rPr>
              <a:t>Guess: </a:t>
            </a:r>
            <a:r>
              <a:rPr lang="en-GB"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W(n) = O(nlgn)</a:t>
            </a:r>
            <a:endParaRPr lang="en-GB"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endParaRPr>
          </a:p>
          <a:p>
            <a:pPr marL="742950" lvl="1" indent="-285750" algn="l" rtl="0">
              <a:lnSpc>
                <a:spcPct val="110000"/>
              </a:lnSpc>
              <a:spcBef>
                <a:spcPts val="480"/>
              </a:spcBef>
              <a:spcAft>
                <a:spcPts val="0"/>
              </a:spcAft>
              <a:buClr>
                <a:schemeClr val="dk1"/>
              </a:buClr>
              <a:buSzPts val="2400"/>
              <a:buFont typeface="Arial" panose="020B0604020202020204"/>
              <a:buChar char="–"/>
            </a:pPr>
            <a:r>
              <a:rPr lang="en-GB" sz="2400" b="0" i="0" u="none">
                <a:solidFill>
                  <a:schemeClr val="dk1"/>
                </a:solidFill>
                <a:latin typeface="Arial" panose="020B0604020202020204"/>
                <a:ea typeface="Arial" panose="020B0604020202020204"/>
                <a:cs typeface="Arial" panose="020B0604020202020204"/>
                <a:sym typeface="Arial" panose="020B0604020202020204"/>
              </a:rPr>
              <a:t>Induction goal: </a:t>
            </a:r>
            <a:r>
              <a:rPr lang="en-GB"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W(n) ≤ dnlgn</a:t>
            </a:r>
            <a:r>
              <a:rPr lang="en-GB" sz="2400" b="0" i="0" u="none">
                <a:solidFill>
                  <a:schemeClr val="dk1"/>
                </a:solidFill>
                <a:latin typeface="Arial" panose="020B0604020202020204"/>
                <a:ea typeface="Arial" panose="020B0604020202020204"/>
                <a:cs typeface="Arial" panose="020B0604020202020204"/>
                <a:sym typeface="Arial" panose="020B0604020202020204"/>
              </a:rPr>
              <a:t>, for some </a:t>
            </a:r>
            <a:r>
              <a:rPr lang="en-GB"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d</a:t>
            </a:r>
            <a:r>
              <a:rPr lang="en-GB" sz="2400" b="0" i="0" u="none">
                <a:solidFill>
                  <a:schemeClr val="dk1"/>
                </a:solidFill>
                <a:latin typeface="Arial" panose="020B0604020202020204"/>
                <a:ea typeface="Arial" panose="020B0604020202020204"/>
                <a:cs typeface="Arial" panose="020B0604020202020204"/>
                <a:sym typeface="Arial" panose="020B0604020202020204"/>
              </a:rPr>
              <a:t> and </a:t>
            </a:r>
            <a:r>
              <a:rPr lang="en-GB"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n ≥ n</a:t>
            </a:r>
            <a:r>
              <a:rPr lang="en-GB" sz="2400" b="0" i="0" u="none" baseline="-25000">
                <a:solidFill>
                  <a:schemeClr val="dk1"/>
                </a:solidFill>
                <a:latin typeface="Comic Sans MS" panose="030F0702030302020204"/>
                <a:ea typeface="Comic Sans MS" panose="030F0702030302020204"/>
                <a:cs typeface="Comic Sans MS" panose="030F0702030302020204"/>
                <a:sym typeface="Comic Sans MS" panose="030F0702030302020204"/>
              </a:rPr>
              <a:t>0</a:t>
            </a: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742950" lvl="1" indent="-285750" algn="l" rtl="0">
              <a:lnSpc>
                <a:spcPct val="110000"/>
              </a:lnSpc>
              <a:spcBef>
                <a:spcPts val="480"/>
              </a:spcBef>
              <a:spcAft>
                <a:spcPts val="0"/>
              </a:spcAft>
              <a:buClr>
                <a:schemeClr val="dk1"/>
              </a:buClr>
              <a:buSzPts val="2400"/>
              <a:buFont typeface="Arial" panose="020B0604020202020204"/>
              <a:buChar char="–"/>
            </a:pPr>
            <a:r>
              <a:rPr lang="en-GB" sz="2400" b="0" i="0" u="none">
                <a:solidFill>
                  <a:schemeClr val="dk1"/>
                </a:solidFill>
                <a:latin typeface="Arial" panose="020B0604020202020204"/>
                <a:ea typeface="Arial" panose="020B0604020202020204"/>
                <a:cs typeface="Arial" panose="020B0604020202020204"/>
                <a:sym typeface="Arial" panose="020B0604020202020204"/>
              </a:rPr>
              <a:t>Induction hypothesis: </a:t>
            </a:r>
            <a:r>
              <a:rPr lang="en-GB"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W(k) ≤ d klgk     </a:t>
            </a:r>
            <a:r>
              <a:rPr lang="en-GB" sz="2400" b="0" i="0" u="none">
                <a:solidFill>
                  <a:schemeClr val="dk1"/>
                </a:solidFill>
                <a:latin typeface="Arial" panose="020B0604020202020204"/>
                <a:ea typeface="Arial" panose="020B0604020202020204"/>
                <a:cs typeface="Arial" panose="020B0604020202020204"/>
                <a:sym typeface="Arial" panose="020B0604020202020204"/>
              </a:rPr>
              <a:t>for any</a:t>
            </a:r>
            <a:r>
              <a:rPr lang="en-GB"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 K &lt; n (n/3, 2n/3)</a:t>
            </a:r>
            <a:endParaRPr lang="en-GB"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110000"/>
              </a:lnSpc>
              <a:spcBef>
                <a:spcPts val="560"/>
              </a:spcBef>
              <a:spcAft>
                <a:spcPts val="0"/>
              </a:spcAft>
              <a:buClr>
                <a:schemeClr val="accent2"/>
              </a:buClr>
              <a:buSzPts val="2800"/>
              <a:buFont typeface="Arial" panose="020B0604020202020204"/>
              <a:buChar char="•"/>
            </a:pPr>
            <a:r>
              <a:rPr lang="en-GB" sz="2800" b="0" i="0" u="none">
                <a:solidFill>
                  <a:schemeClr val="accent2"/>
                </a:solidFill>
                <a:latin typeface="Arial" panose="020B0604020202020204"/>
                <a:ea typeface="Arial" panose="020B0604020202020204"/>
                <a:cs typeface="Arial" panose="020B0604020202020204"/>
                <a:sym typeface="Arial" panose="020B0604020202020204"/>
              </a:rPr>
              <a:t>Proof of induction goal:</a:t>
            </a:r>
            <a:endParaRPr lang="en-GB" sz="2800" b="0" i="0" u="none">
              <a:solidFill>
                <a:schemeClr val="accent2"/>
              </a:solidFill>
              <a:latin typeface="Arial" panose="020B0604020202020204"/>
              <a:ea typeface="Arial" panose="020B0604020202020204"/>
              <a:cs typeface="Arial" panose="020B0604020202020204"/>
              <a:sym typeface="Arial" panose="020B0604020202020204"/>
            </a:endParaRPr>
          </a:p>
          <a:p>
            <a:pPr marL="342900" lvl="0" indent="-342900" algn="l" rtl="0">
              <a:lnSpc>
                <a:spcPct val="110000"/>
              </a:lnSpc>
              <a:spcBef>
                <a:spcPts val="560"/>
              </a:spcBef>
              <a:spcAft>
                <a:spcPts val="0"/>
              </a:spcAft>
              <a:buClr>
                <a:schemeClr val="accent2"/>
              </a:buClr>
              <a:buSzPts val="2800"/>
              <a:buFont typeface="Arial" panose="020B0604020202020204"/>
              <a:buNone/>
            </a:pPr>
            <a:r>
              <a:rPr lang="en-GB" sz="2800" b="0" i="0" u="none">
                <a:solidFill>
                  <a:schemeClr val="accent2"/>
                </a:solidFill>
                <a:latin typeface="Arial" panose="020B0604020202020204"/>
                <a:ea typeface="Arial" panose="020B0604020202020204"/>
                <a:cs typeface="Arial" panose="020B0604020202020204"/>
                <a:sym typeface="Arial" panose="020B0604020202020204"/>
              </a:rPr>
              <a:t>		</a:t>
            </a:r>
            <a:r>
              <a:rPr lang="en-GB" sz="2800" b="0" i="0" u="none">
                <a:solidFill>
                  <a:srgbClr val="CC0000"/>
                </a:solidFill>
                <a:latin typeface="Comic Sans MS" panose="030F0702030302020204"/>
                <a:ea typeface="Comic Sans MS" panose="030F0702030302020204"/>
                <a:cs typeface="Comic Sans MS" panose="030F0702030302020204"/>
                <a:sym typeface="Comic Sans MS" panose="030F0702030302020204"/>
              </a:rPr>
              <a:t>Try it out as an exercise!!</a:t>
            </a:r>
            <a:endParaRPr sz="2800" b="0" i="0" u="none">
              <a:solidFill>
                <a:srgbClr val="CC0000"/>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110000"/>
              </a:lnSpc>
              <a:spcBef>
                <a:spcPts val="560"/>
              </a:spcBef>
              <a:spcAft>
                <a:spcPts val="0"/>
              </a:spcAft>
              <a:buClr>
                <a:schemeClr val="accent2"/>
              </a:buClr>
              <a:buSzPts val="2800"/>
              <a:buFont typeface="Comic Sans MS" panose="030F0702030302020204"/>
              <a:buChar char="•"/>
            </a:pPr>
            <a:r>
              <a:rPr lang="en-GB"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T(n) = O(nlgn)</a:t>
            </a:r>
            <a:endParaRPr lang="en-GB"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865" name="Shape 865"/>
        <p:cNvGrpSpPr/>
        <p:nvPr/>
      </p:nvGrpSpPr>
      <p:grpSpPr>
        <a:xfrm>
          <a:off x="0" y="0"/>
          <a:ext cx="0" cy="0"/>
          <a:chOff x="0" y="0"/>
          <a:chExt cx="0" cy="0"/>
        </a:xfrm>
      </p:grpSpPr>
      <p:sp>
        <p:nvSpPr>
          <p:cNvPr id="866" name="Google Shape;866;p97"/>
          <p:cNvSpPr txBox="1"/>
          <p:nvPr/>
        </p:nvSpPr>
        <p:spPr>
          <a:xfrm>
            <a:off x="6553200" y="4798219"/>
            <a:ext cx="2133600" cy="243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GB" sz="1400" b="0" i="0" u="none">
                <a:solidFill>
                  <a:schemeClr val="dk1"/>
                </a:solidFill>
                <a:latin typeface="Arial" panose="020B0604020202020204"/>
                <a:ea typeface="Arial" panose="020B0604020202020204"/>
                <a:cs typeface="Arial" panose="020B0604020202020204"/>
                <a:sym typeface="Arial" panose="020B0604020202020204"/>
              </a:rPr>
            </a:fld>
            <a:endParaRPr lang="en-GB" sz="14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867" name="Google Shape;867;p97"/>
          <p:cNvSpPr txBox="1"/>
          <p:nvPr>
            <p:ph type="title"/>
          </p:nvPr>
        </p:nvSpPr>
        <p:spPr>
          <a:xfrm>
            <a:off x="341312" y="75009"/>
            <a:ext cx="8229600" cy="680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Arial" panose="020B0604020202020204"/>
              <a:buNone/>
            </a:pPr>
            <a:r>
              <a:rPr lang="en-GB" sz="4000" b="0" i="0" u="none">
                <a:solidFill>
                  <a:schemeClr val="dk2"/>
                </a:solidFill>
                <a:latin typeface="Arial" panose="020B0604020202020204"/>
                <a:ea typeface="Arial" panose="020B0604020202020204"/>
                <a:cs typeface="Arial" panose="020B0604020202020204"/>
                <a:sym typeface="Arial" panose="020B0604020202020204"/>
              </a:rPr>
              <a:t>Master’s method</a:t>
            </a:r>
            <a:endParaRPr lang="en-GB" sz="4000" b="0" i="0" u="none">
              <a:solidFill>
                <a:schemeClr val="dk2"/>
              </a:solidFill>
              <a:latin typeface="Arial" panose="020B0604020202020204"/>
              <a:ea typeface="Arial" panose="020B0604020202020204"/>
              <a:cs typeface="Arial" panose="020B0604020202020204"/>
              <a:sym typeface="Arial" panose="020B0604020202020204"/>
            </a:endParaRPr>
          </a:p>
        </p:txBody>
      </p:sp>
      <p:sp>
        <p:nvSpPr>
          <p:cNvPr id="868" name="Google Shape;868;p97"/>
          <p:cNvSpPr txBox="1"/>
          <p:nvPr>
            <p:ph type="body" idx="1"/>
          </p:nvPr>
        </p:nvSpPr>
        <p:spPr>
          <a:xfrm>
            <a:off x="350837" y="910828"/>
            <a:ext cx="8488500" cy="40635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accent2"/>
              </a:buClr>
              <a:buSzPts val="2400"/>
              <a:buFont typeface="Arial" panose="020B0604020202020204"/>
              <a:buChar char="•"/>
            </a:pPr>
            <a:r>
              <a:rPr lang="en-GB" sz="2400" b="0" i="0" u="none">
                <a:solidFill>
                  <a:schemeClr val="accent2"/>
                </a:solidFill>
                <a:latin typeface="Arial" panose="020B0604020202020204"/>
                <a:ea typeface="Arial" panose="020B0604020202020204"/>
                <a:cs typeface="Arial" panose="020B0604020202020204"/>
                <a:sym typeface="Arial" panose="020B0604020202020204"/>
              </a:rPr>
              <a:t>“Cookbook” for solving recurrences of the form:</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a:p>
            <a:pPr marL="342900" lvl="0" indent="-190500" algn="l" rtl="0">
              <a:lnSpc>
                <a:spcPct val="90000"/>
              </a:lnSpc>
              <a:spcBef>
                <a:spcPts val="480"/>
              </a:spcBef>
              <a:spcAft>
                <a:spcPts val="0"/>
              </a:spcAft>
              <a:buClr>
                <a:schemeClr val="accent2"/>
              </a:buClr>
              <a:buSzPts val="2400"/>
              <a:buFont typeface="Arial" panose="020B0604020202020204"/>
              <a:buNone/>
            </a:pPr>
            <a:endParaRPr sz="2400" b="0" i="0" u="none">
              <a:solidFill>
                <a:schemeClr val="accent2"/>
              </a:solidFill>
              <a:latin typeface="Arial" panose="020B0604020202020204"/>
              <a:ea typeface="Arial" panose="020B0604020202020204"/>
              <a:cs typeface="Arial" panose="020B0604020202020204"/>
              <a:sym typeface="Arial" panose="020B0604020202020204"/>
            </a:endParaRPr>
          </a:p>
          <a:p>
            <a:pPr marL="342900" lvl="0" indent="-190500" algn="l" rtl="0">
              <a:lnSpc>
                <a:spcPct val="90000"/>
              </a:lnSpc>
              <a:spcBef>
                <a:spcPts val="480"/>
              </a:spcBef>
              <a:spcAft>
                <a:spcPts val="0"/>
              </a:spcAft>
              <a:buClr>
                <a:schemeClr val="accent2"/>
              </a:buClr>
              <a:buSzPts val="2400"/>
              <a:buFont typeface="Arial" panose="020B0604020202020204"/>
              <a:buNone/>
            </a:pPr>
            <a:endParaRPr sz="2400" b="0" i="0" u="none">
              <a:solidFill>
                <a:schemeClr val="accent2"/>
              </a:solidFill>
              <a:latin typeface="Arial" panose="020B0604020202020204"/>
              <a:ea typeface="Arial" panose="020B0604020202020204"/>
              <a:cs typeface="Arial" panose="020B0604020202020204"/>
              <a:sym typeface="Arial" panose="020B0604020202020204"/>
            </a:endParaRPr>
          </a:p>
          <a:p>
            <a:pPr marL="342900" lvl="0" indent="-342900" algn="l" rtl="0">
              <a:lnSpc>
                <a:spcPct val="90000"/>
              </a:lnSpc>
              <a:spcBef>
                <a:spcPts val="48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			</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a:p>
            <a:pPr marL="342900" lvl="0" indent="-342900" algn="l" rtl="0">
              <a:lnSpc>
                <a:spcPct val="90000"/>
              </a:lnSpc>
              <a:spcBef>
                <a:spcPts val="480"/>
              </a:spcBef>
              <a:spcAft>
                <a:spcPts val="0"/>
              </a:spcAft>
              <a:buClr>
                <a:schemeClr val="accent2"/>
              </a:buClr>
              <a:buSzPts val="2400"/>
              <a:buFont typeface="Arial" panose="020B0604020202020204"/>
              <a:buNone/>
            </a:pPr>
            <a:r>
              <a:rPr lang="en-GB" sz="2400" b="0" i="0" u="none">
                <a:solidFill>
                  <a:schemeClr val="accent2"/>
                </a:solidFill>
                <a:latin typeface="Arial" panose="020B0604020202020204"/>
                <a:ea typeface="Arial" panose="020B0604020202020204"/>
                <a:cs typeface="Arial" panose="020B0604020202020204"/>
                <a:sym typeface="Arial" panose="020B0604020202020204"/>
              </a:rPr>
              <a:t>			where, </a:t>
            </a:r>
            <a:r>
              <a:rPr lang="en-GB" sz="24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a ≥ 1</a:t>
            </a:r>
            <a:r>
              <a:rPr lang="en-GB" sz="2400" b="0" i="0" u="none">
                <a:solidFill>
                  <a:schemeClr val="accent2"/>
                </a:solidFill>
                <a:latin typeface="Arial" panose="020B0604020202020204"/>
                <a:ea typeface="Arial" panose="020B0604020202020204"/>
                <a:cs typeface="Arial" panose="020B0604020202020204"/>
                <a:sym typeface="Arial" panose="020B0604020202020204"/>
              </a:rPr>
              <a:t>,</a:t>
            </a:r>
            <a:r>
              <a:rPr lang="en-GB" sz="24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 b &gt; 1</a:t>
            </a:r>
            <a:r>
              <a:rPr lang="en-GB" sz="2400" b="0" i="0" u="none">
                <a:solidFill>
                  <a:schemeClr val="accent2"/>
                </a:solidFill>
                <a:latin typeface="Arial" panose="020B0604020202020204"/>
                <a:ea typeface="Arial" panose="020B0604020202020204"/>
                <a:cs typeface="Arial" panose="020B0604020202020204"/>
                <a:sym typeface="Arial" panose="020B0604020202020204"/>
              </a:rPr>
              <a:t>, and </a:t>
            </a:r>
            <a:r>
              <a:rPr lang="en-GB" sz="24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f(n) &gt; 0</a:t>
            </a:r>
            <a:r>
              <a:rPr lang="en-GB" sz="2400" b="0" i="0" u="none">
                <a:solidFill>
                  <a:schemeClr val="accent2"/>
                </a:solidFill>
                <a:latin typeface="Arial" panose="020B0604020202020204"/>
                <a:ea typeface="Arial" panose="020B0604020202020204"/>
                <a:cs typeface="Arial" panose="020B0604020202020204"/>
                <a:sym typeface="Arial" panose="020B0604020202020204"/>
              </a:rPr>
              <a:t> </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a:p>
            <a:pPr marL="342900" lvl="0" indent="-342900" algn="l" rtl="0">
              <a:lnSpc>
                <a:spcPct val="90000"/>
              </a:lnSpc>
              <a:spcBef>
                <a:spcPts val="240"/>
              </a:spcBef>
              <a:spcAft>
                <a:spcPts val="0"/>
              </a:spcAft>
              <a:buClr>
                <a:schemeClr val="accent2"/>
              </a:buClr>
              <a:buSzPts val="1200"/>
              <a:buFont typeface="Arial" panose="020B0604020202020204"/>
              <a:buNone/>
            </a:pPr>
            <a:endParaRPr sz="1200" b="0" i="0" u="none">
              <a:solidFill>
                <a:schemeClr val="accent2"/>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ctr" rtl="0">
              <a:lnSpc>
                <a:spcPct val="150000"/>
              </a:lnSpc>
              <a:spcBef>
                <a:spcPts val="640"/>
              </a:spcBef>
              <a:spcAft>
                <a:spcPts val="0"/>
              </a:spcAft>
              <a:buClr>
                <a:schemeClr val="accent2"/>
              </a:buClr>
              <a:buSzPts val="3200"/>
              <a:buFont typeface="Arial" panose="020B0604020202020204"/>
              <a:buNone/>
            </a:pPr>
            <a:r>
              <a:rPr lang="en-GB" sz="3200" b="1" i="0" u="none">
                <a:solidFill>
                  <a:schemeClr val="accent2"/>
                </a:solidFill>
                <a:latin typeface="Arial" panose="020B0604020202020204"/>
                <a:ea typeface="Arial" panose="020B0604020202020204"/>
                <a:cs typeface="Arial" panose="020B0604020202020204"/>
                <a:sym typeface="Arial" panose="020B0604020202020204"/>
              </a:rPr>
              <a:t>Idea:</a:t>
            </a:r>
            <a:r>
              <a:rPr lang="en-GB" sz="3200" b="0" i="0" u="none">
                <a:solidFill>
                  <a:schemeClr val="accent2"/>
                </a:solidFill>
                <a:latin typeface="Arial" panose="020B0604020202020204"/>
                <a:ea typeface="Arial" panose="020B0604020202020204"/>
                <a:cs typeface="Arial" panose="020B0604020202020204"/>
                <a:sym typeface="Arial" panose="020B0604020202020204"/>
              </a:rPr>
              <a:t> compare </a:t>
            </a:r>
            <a:r>
              <a:rPr lang="en-GB" sz="3200" b="0" i="0" u="none">
                <a:solidFill>
                  <a:srgbClr val="DD0111"/>
                </a:solidFill>
                <a:latin typeface="Comic Sans MS" panose="030F0702030302020204"/>
                <a:ea typeface="Comic Sans MS" panose="030F0702030302020204"/>
                <a:cs typeface="Comic Sans MS" panose="030F0702030302020204"/>
                <a:sym typeface="Comic Sans MS" panose="030F0702030302020204"/>
              </a:rPr>
              <a:t>f(n) </a:t>
            </a:r>
            <a:r>
              <a:rPr lang="en-GB" sz="3200" b="0" i="0" u="none">
                <a:solidFill>
                  <a:srgbClr val="003399"/>
                </a:solidFill>
                <a:latin typeface="Arial" panose="020B0604020202020204"/>
                <a:ea typeface="Arial" panose="020B0604020202020204"/>
                <a:cs typeface="Arial" panose="020B0604020202020204"/>
                <a:sym typeface="Arial" panose="020B0604020202020204"/>
              </a:rPr>
              <a:t>with</a:t>
            </a:r>
            <a:r>
              <a:rPr lang="en-GB" sz="3200" b="0" i="0" u="none">
                <a:solidFill>
                  <a:srgbClr val="DD0111"/>
                </a:solidFill>
                <a:latin typeface="Comic Sans MS" panose="030F0702030302020204"/>
                <a:ea typeface="Comic Sans MS" panose="030F0702030302020204"/>
                <a:cs typeface="Comic Sans MS" panose="030F0702030302020204"/>
                <a:sym typeface="Comic Sans MS" panose="030F0702030302020204"/>
              </a:rPr>
              <a:t> n</a:t>
            </a:r>
            <a:r>
              <a:rPr lang="en-GB" sz="3200" b="0" i="0" u="none" baseline="30000">
                <a:solidFill>
                  <a:srgbClr val="DD0111"/>
                </a:solidFill>
                <a:latin typeface="Comic Sans MS" panose="030F0702030302020204"/>
                <a:ea typeface="Comic Sans MS" panose="030F0702030302020204"/>
                <a:cs typeface="Comic Sans MS" panose="030F0702030302020204"/>
                <a:sym typeface="Comic Sans MS" panose="030F0702030302020204"/>
              </a:rPr>
              <a:t>log</a:t>
            </a:r>
            <a:r>
              <a:rPr lang="en-GB" sz="3200" b="0" i="0" u="none" baseline="-25000">
                <a:solidFill>
                  <a:srgbClr val="DD0111"/>
                </a:solidFill>
                <a:latin typeface="Comic Sans MS" panose="030F0702030302020204"/>
                <a:ea typeface="Comic Sans MS" panose="030F0702030302020204"/>
                <a:cs typeface="Comic Sans MS" panose="030F0702030302020204"/>
                <a:sym typeface="Comic Sans MS" panose="030F0702030302020204"/>
              </a:rPr>
              <a:t>b</a:t>
            </a:r>
            <a:r>
              <a:rPr lang="en-GB" sz="3200" b="0" i="0" u="none" baseline="30000">
                <a:solidFill>
                  <a:srgbClr val="DD0111"/>
                </a:solidFill>
                <a:latin typeface="Comic Sans MS" panose="030F0702030302020204"/>
                <a:ea typeface="Comic Sans MS" panose="030F0702030302020204"/>
                <a:cs typeface="Comic Sans MS" panose="030F0702030302020204"/>
                <a:sym typeface="Comic Sans MS" panose="030F0702030302020204"/>
              </a:rPr>
              <a:t>a</a:t>
            </a:r>
            <a:r>
              <a:rPr lang="en-GB" sz="3200" b="0" i="0" u="none" baseline="30000">
                <a:solidFill>
                  <a:srgbClr val="DD0111"/>
                </a:solidFill>
                <a:latin typeface="Arial" panose="020B0604020202020204"/>
                <a:ea typeface="Arial" panose="020B0604020202020204"/>
                <a:cs typeface="Arial" panose="020B0604020202020204"/>
                <a:sym typeface="Arial" panose="020B0604020202020204"/>
              </a:rPr>
              <a:t> </a:t>
            </a:r>
            <a:endParaRPr lang="en-GB" sz="3200" b="0" i="0" u="none" baseline="30000">
              <a:solidFill>
                <a:srgbClr val="DD0111"/>
              </a:solidFill>
              <a:latin typeface="Arial" panose="020B0604020202020204"/>
              <a:ea typeface="Arial" panose="020B0604020202020204"/>
              <a:cs typeface="Arial" panose="020B0604020202020204"/>
              <a:sym typeface="Arial" panose="020B0604020202020204"/>
            </a:endParaRPr>
          </a:p>
          <a:p>
            <a:pPr marL="342900" lvl="0" indent="-342900" algn="l" rtl="0">
              <a:lnSpc>
                <a:spcPct val="150000"/>
              </a:lnSpc>
              <a:spcBef>
                <a:spcPts val="640"/>
              </a:spcBef>
              <a:spcAft>
                <a:spcPts val="0"/>
              </a:spcAft>
              <a:buClr>
                <a:srgbClr val="DD0111"/>
              </a:buClr>
              <a:buSzPts val="2600"/>
              <a:buFont typeface="Comic Sans MS" panose="030F0702030302020204"/>
              <a:buChar char="•"/>
            </a:pPr>
            <a:r>
              <a:rPr lang="en-GB" sz="2600" b="0" i="0" u="none">
                <a:solidFill>
                  <a:srgbClr val="DD0111"/>
                </a:solidFill>
                <a:latin typeface="Comic Sans MS" panose="030F0702030302020204"/>
                <a:ea typeface="Comic Sans MS" panose="030F0702030302020204"/>
                <a:cs typeface="Comic Sans MS" panose="030F0702030302020204"/>
                <a:sym typeface="Comic Sans MS" panose="030F0702030302020204"/>
              </a:rPr>
              <a:t>f(n)</a:t>
            </a:r>
            <a:r>
              <a:rPr lang="en-GB" sz="2600" b="0" i="0" u="none">
                <a:solidFill>
                  <a:srgbClr val="DD0111"/>
                </a:solidFill>
                <a:latin typeface="Arial" panose="020B0604020202020204"/>
                <a:ea typeface="Arial" panose="020B0604020202020204"/>
                <a:cs typeface="Arial" panose="020B0604020202020204"/>
                <a:sym typeface="Arial" panose="020B0604020202020204"/>
              </a:rPr>
              <a:t> </a:t>
            </a:r>
            <a:r>
              <a:rPr lang="en-GB" sz="2600" b="0" i="0" u="none">
                <a:solidFill>
                  <a:srgbClr val="003399"/>
                </a:solidFill>
                <a:latin typeface="Arial" panose="020B0604020202020204"/>
                <a:ea typeface="Arial" panose="020B0604020202020204"/>
                <a:cs typeface="Arial" panose="020B0604020202020204"/>
                <a:sym typeface="Arial" panose="020B0604020202020204"/>
              </a:rPr>
              <a:t>is asymptotically smaller or larger than </a:t>
            </a:r>
            <a:r>
              <a:rPr lang="en-GB" sz="3200" b="0" i="0" u="none">
                <a:solidFill>
                  <a:srgbClr val="DD0111"/>
                </a:solidFill>
                <a:latin typeface="Comic Sans MS" panose="030F0702030302020204"/>
                <a:ea typeface="Comic Sans MS" panose="030F0702030302020204"/>
                <a:cs typeface="Comic Sans MS" panose="030F0702030302020204"/>
                <a:sym typeface="Comic Sans MS" panose="030F0702030302020204"/>
              </a:rPr>
              <a:t>n</a:t>
            </a:r>
            <a:r>
              <a:rPr lang="en-GB" sz="3200" b="0" i="0" u="none" baseline="30000">
                <a:solidFill>
                  <a:srgbClr val="DD0111"/>
                </a:solidFill>
                <a:latin typeface="Comic Sans MS" panose="030F0702030302020204"/>
                <a:ea typeface="Comic Sans MS" panose="030F0702030302020204"/>
                <a:cs typeface="Comic Sans MS" panose="030F0702030302020204"/>
                <a:sym typeface="Comic Sans MS" panose="030F0702030302020204"/>
              </a:rPr>
              <a:t>log</a:t>
            </a:r>
            <a:r>
              <a:rPr lang="en-GB" sz="3200" b="0" i="0" u="none" baseline="-25000">
                <a:solidFill>
                  <a:srgbClr val="DD0111"/>
                </a:solidFill>
                <a:latin typeface="Comic Sans MS" panose="030F0702030302020204"/>
                <a:ea typeface="Comic Sans MS" panose="030F0702030302020204"/>
                <a:cs typeface="Comic Sans MS" panose="030F0702030302020204"/>
                <a:sym typeface="Comic Sans MS" panose="030F0702030302020204"/>
              </a:rPr>
              <a:t>b</a:t>
            </a:r>
            <a:r>
              <a:rPr lang="en-GB" sz="3200" b="0" i="0" u="none" baseline="30000">
                <a:solidFill>
                  <a:srgbClr val="DD0111"/>
                </a:solidFill>
                <a:latin typeface="Comic Sans MS" panose="030F0702030302020204"/>
                <a:ea typeface="Comic Sans MS" panose="030F0702030302020204"/>
                <a:cs typeface="Comic Sans MS" panose="030F0702030302020204"/>
                <a:sym typeface="Comic Sans MS" panose="030F0702030302020204"/>
              </a:rPr>
              <a:t>a</a:t>
            </a:r>
            <a:r>
              <a:rPr lang="en-GB" sz="2600" b="0" i="0" u="none">
                <a:solidFill>
                  <a:srgbClr val="003399"/>
                </a:solidFill>
                <a:latin typeface="Arial" panose="020B0604020202020204"/>
                <a:ea typeface="Arial" panose="020B0604020202020204"/>
                <a:cs typeface="Arial" panose="020B0604020202020204"/>
                <a:sym typeface="Arial" panose="020B0604020202020204"/>
              </a:rPr>
              <a:t> by a polynomial factor </a:t>
            </a:r>
            <a:r>
              <a:rPr lang="en-GB" sz="2600" b="0" i="0" u="none">
                <a:solidFill>
                  <a:srgbClr val="DD0111"/>
                </a:solidFill>
                <a:latin typeface="Comic Sans MS" panose="030F0702030302020204"/>
                <a:ea typeface="Comic Sans MS" panose="030F0702030302020204"/>
                <a:cs typeface="Comic Sans MS" panose="030F0702030302020204"/>
                <a:sym typeface="Comic Sans MS" panose="030F0702030302020204"/>
              </a:rPr>
              <a:t>n</a:t>
            </a:r>
            <a:r>
              <a:rPr lang="en-GB" sz="2600" b="0" i="0" u="none" baseline="30000">
                <a:solidFill>
                  <a:srgbClr val="DD0111"/>
                </a:solidFill>
                <a:latin typeface="Comic Sans MS" panose="030F0702030302020204"/>
                <a:ea typeface="Comic Sans MS" panose="030F0702030302020204"/>
                <a:cs typeface="Comic Sans MS" panose="030F0702030302020204"/>
                <a:sym typeface="Comic Sans MS" panose="030F0702030302020204"/>
              </a:rPr>
              <a:t>ε</a:t>
            </a:r>
            <a:r>
              <a:rPr lang="en-GB" sz="2600" b="0" i="0" u="none" baseline="30000">
                <a:solidFill>
                  <a:srgbClr val="003399"/>
                </a:solidFill>
                <a:latin typeface="Arial" panose="020B0604020202020204"/>
                <a:ea typeface="Arial" panose="020B0604020202020204"/>
                <a:cs typeface="Arial" panose="020B0604020202020204"/>
                <a:sym typeface="Arial" panose="020B0604020202020204"/>
              </a:rPr>
              <a:t> </a:t>
            </a:r>
            <a:endParaRPr sz="2600" b="0" i="0" u="none">
              <a:solidFill>
                <a:srgbClr val="DD0111"/>
              </a:solidFill>
              <a:latin typeface="Arial" panose="020B0604020202020204"/>
              <a:ea typeface="Arial" panose="020B0604020202020204"/>
              <a:cs typeface="Arial" panose="020B0604020202020204"/>
              <a:sym typeface="Arial" panose="020B0604020202020204"/>
            </a:endParaRPr>
          </a:p>
          <a:p>
            <a:pPr marL="342900" lvl="0" indent="-342900" algn="l" rtl="0">
              <a:lnSpc>
                <a:spcPct val="150000"/>
              </a:lnSpc>
              <a:spcBef>
                <a:spcPts val="640"/>
              </a:spcBef>
              <a:spcAft>
                <a:spcPts val="0"/>
              </a:spcAft>
              <a:buClr>
                <a:srgbClr val="DD0111"/>
              </a:buClr>
              <a:buSzPts val="2600"/>
              <a:buFont typeface="Comic Sans MS" panose="030F0702030302020204"/>
              <a:buChar char="•"/>
            </a:pPr>
            <a:r>
              <a:rPr lang="en-GB" sz="2600" b="0" i="0" u="none">
                <a:solidFill>
                  <a:srgbClr val="DD0111"/>
                </a:solidFill>
                <a:latin typeface="Comic Sans MS" panose="030F0702030302020204"/>
                <a:ea typeface="Comic Sans MS" panose="030F0702030302020204"/>
                <a:cs typeface="Comic Sans MS" panose="030F0702030302020204"/>
                <a:sym typeface="Comic Sans MS" panose="030F0702030302020204"/>
              </a:rPr>
              <a:t>f(n) </a:t>
            </a:r>
            <a:r>
              <a:rPr lang="en-GB" sz="2600" b="0" i="0" u="none">
                <a:solidFill>
                  <a:srgbClr val="003399"/>
                </a:solidFill>
                <a:latin typeface="Arial" panose="020B0604020202020204"/>
                <a:ea typeface="Arial" panose="020B0604020202020204"/>
                <a:cs typeface="Arial" panose="020B0604020202020204"/>
                <a:sym typeface="Arial" panose="020B0604020202020204"/>
              </a:rPr>
              <a:t>is asymptotically equal with </a:t>
            </a:r>
            <a:r>
              <a:rPr lang="en-GB" sz="3200" b="0" i="0" u="none">
                <a:solidFill>
                  <a:srgbClr val="DD0111"/>
                </a:solidFill>
                <a:latin typeface="Comic Sans MS" panose="030F0702030302020204"/>
                <a:ea typeface="Comic Sans MS" panose="030F0702030302020204"/>
                <a:cs typeface="Comic Sans MS" panose="030F0702030302020204"/>
                <a:sym typeface="Comic Sans MS" panose="030F0702030302020204"/>
              </a:rPr>
              <a:t>n</a:t>
            </a:r>
            <a:r>
              <a:rPr lang="en-GB" sz="3200" b="0" i="0" u="none" baseline="30000">
                <a:solidFill>
                  <a:srgbClr val="DD0111"/>
                </a:solidFill>
                <a:latin typeface="Comic Sans MS" panose="030F0702030302020204"/>
                <a:ea typeface="Comic Sans MS" panose="030F0702030302020204"/>
                <a:cs typeface="Comic Sans MS" panose="030F0702030302020204"/>
                <a:sym typeface="Comic Sans MS" panose="030F0702030302020204"/>
              </a:rPr>
              <a:t>log</a:t>
            </a:r>
            <a:r>
              <a:rPr lang="en-GB" sz="3200" b="0" i="0" u="none" baseline="-25000">
                <a:solidFill>
                  <a:srgbClr val="DD0111"/>
                </a:solidFill>
                <a:latin typeface="Comic Sans MS" panose="030F0702030302020204"/>
                <a:ea typeface="Comic Sans MS" panose="030F0702030302020204"/>
                <a:cs typeface="Comic Sans MS" panose="030F0702030302020204"/>
                <a:sym typeface="Comic Sans MS" panose="030F0702030302020204"/>
              </a:rPr>
              <a:t>b</a:t>
            </a:r>
            <a:r>
              <a:rPr lang="en-GB" sz="3200" b="0" i="0" u="none" baseline="30000">
                <a:solidFill>
                  <a:srgbClr val="DD0111"/>
                </a:solidFill>
                <a:latin typeface="Comic Sans MS" panose="030F0702030302020204"/>
                <a:ea typeface="Comic Sans MS" panose="030F0702030302020204"/>
                <a:cs typeface="Comic Sans MS" panose="030F0702030302020204"/>
                <a:sym typeface="Comic Sans MS" panose="030F0702030302020204"/>
              </a:rPr>
              <a:t>a</a:t>
            </a:r>
            <a:endParaRPr lang="en-GB" sz="3200" b="0" i="0" u="none" baseline="30000">
              <a:solidFill>
                <a:srgbClr val="DD0111"/>
              </a:solidFill>
              <a:latin typeface="Comic Sans MS" panose="030F0702030302020204"/>
              <a:ea typeface="Comic Sans MS" panose="030F0702030302020204"/>
              <a:cs typeface="Comic Sans MS" panose="030F0702030302020204"/>
              <a:sym typeface="Comic Sans MS" panose="030F0702030302020204"/>
            </a:endParaRPr>
          </a:p>
        </p:txBody>
      </p:sp>
      <p:pic>
        <p:nvPicPr>
          <p:cNvPr id="869" name="Google Shape;869;p97"/>
          <p:cNvPicPr preferRelativeResize="0"/>
          <p:nvPr>
            <p:ph type="body" idx="1"/>
          </p:nvPr>
        </p:nvPicPr>
        <p:blipFill rotWithShape="1">
          <a:blip r:embed="rId1"/>
          <a:srcRect/>
          <a:stretch>
            <a:fillRect/>
          </a:stretch>
        </p:blipFill>
        <p:spPr>
          <a:xfrm>
            <a:off x="2667000" y="1257300"/>
            <a:ext cx="2895600" cy="70230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873" name="Shape 873"/>
        <p:cNvGrpSpPr/>
        <p:nvPr/>
      </p:nvGrpSpPr>
      <p:grpSpPr>
        <a:xfrm>
          <a:off x="0" y="0"/>
          <a:ext cx="0" cy="0"/>
          <a:chOff x="0" y="0"/>
          <a:chExt cx="0" cy="0"/>
        </a:xfrm>
      </p:grpSpPr>
      <p:sp>
        <p:nvSpPr>
          <p:cNvPr id="874" name="Google Shape;874;p98"/>
          <p:cNvSpPr txBox="1"/>
          <p:nvPr/>
        </p:nvSpPr>
        <p:spPr>
          <a:xfrm>
            <a:off x="6553200" y="4798219"/>
            <a:ext cx="2133600" cy="243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GB" sz="1400" b="0" i="0" u="none">
                <a:solidFill>
                  <a:schemeClr val="dk1"/>
                </a:solidFill>
                <a:latin typeface="Arial" panose="020B0604020202020204"/>
                <a:ea typeface="Arial" panose="020B0604020202020204"/>
                <a:cs typeface="Arial" panose="020B0604020202020204"/>
                <a:sym typeface="Arial" panose="020B0604020202020204"/>
              </a:rPr>
            </a:fld>
            <a:endParaRPr lang="en-GB" sz="14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875" name="Google Shape;875;p98"/>
          <p:cNvSpPr txBox="1"/>
          <p:nvPr>
            <p:ph type="title"/>
          </p:nvPr>
        </p:nvSpPr>
        <p:spPr>
          <a:xfrm>
            <a:off x="341312" y="75009"/>
            <a:ext cx="8229600" cy="680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Arial" panose="020B0604020202020204"/>
              <a:buNone/>
            </a:pPr>
            <a:r>
              <a:rPr lang="en-GB" sz="4000" b="0" i="0" u="none">
                <a:solidFill>
                  <a:schemeClr val="dk2"/>
                </a:solidFill>
                <a:latin typeface="Arial" panose="020B0604020202020204"/>
                <a:ea typeface="Arial" panose="020B0604020202020204"/>
                <a:cs typeface="Arial" panose="020B0604020202020204"/>
                <a:sym typeface="Arial" panose="020B0604020202020204"/>
              </a:rPr>
              <a:t>Master’s method</a:t>
            </a:r>
            <a:endParaRPr lang="en-GB" sz="4000" b="0" i="0" u="none">
              <a:solidFill>
                <a:schemeClr val="dk2"/>
              </a:solidFill>
              <a:latin typeface="Arial" panose="020B0604020202020204"/>
              <a:ea typeface="Arial" panose="020B0604020202020204"/>
              <a:cs typeface="Arial" panose="020B0604020202020204"/>
              <a:sym typeface="Arial" panose="020B0604020202020204"/>
            </a:endParaRPr>
          </a:p>
        </p:txBody>
      </p:sp>
      <p:sp>
        <p:nvSpPr>
          <p:cNvPr id="876" name="Google Shape;876;p98"/>
          <p:cNvSpPr txBox="1"/>
          <p:nvPr>
            <p:ph type="body" idx="1"/>
          </p:nvPr>
        </p:nvSpPr>
        <p:spPr>
          <a:xfrm>
            <a:off x="350837" y="910828"/>
            <a:ext cx="8488500" cy="39471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accent2"/>
              </a:buClr>
              <a:buSzPts val="2000"/>
              <a:buFont typeface="Arial" panose="020B0604020202020204"/>
              <a:buChar char="•"/>
            </a:pPr>
            <a:r>
              <a:rPr lang="en-GB" sz="2000" b="0" i="0" u="none">
                <a:solidFill>
                  <a:schemeClr val="accent2"/>
                </a:solidFill>
                <a:latin typeface="Arial" panose="020B0604020202020204"/>
                <a:ea typeface="Arial" panose="020B0604020202020204"/>
                <a:cs typeface="Arial" panose="020B0604020202020204"/>
                <a:sym typeface="Arial" panose="020B0604020202020204"/>
              </a:rPr>
              <a:t>“Cookbook” for solving recurrences of the form:</a:t>
            </a:r>
            <a:endParaRPr lang="en-GB" sz="2000" b="0" i="0" u="none">
              <a:solidFill>
                <a:schemeClr val="accent2"/>
              </a:solidFill>
              <a:latin typeface="Arial" panose="020B0604020202020204"/>
              <a:ea typeface="Arial" panose="020B0604020202020204"/>
              <a:cs typeface="Arial" panose="020B0604020202020204"/>
              <a:sym typeface="Arial" panose="020B0604020202020204"/>
            </a:endParaRPr>
          </a:p>
          <a:p>
            <a:pPr marL="342900" lvl="0" indent="-215900" algn="l" rtl="0">
              <a:lnSpc>
                <a:spcPct val="100000"/>
              </a:lnSpc>
              <a:spcBef>
                <a:spcPts val="400"/>
              </a:spcBef>
              <a:spcAft>
                <a:spcPts val="0"/>
              </a:spcAft>
              <a:buClr>
                <a:schemeClr val="accent2"/>
              </a:buClr>
              <a:buSzPts val="2000"/>
              <a:buFont typeface="Arial" panose="020B0604020202020204"/>
              <a:buNone/>
            </a:pPr>
            <a:endParaRPr sz="2000" b="0" i="0" u="none">
              <a:solidFill>
                <a:schemeClr val="accent2"/>
              </a:solidFill>
              <a:latin typeface="Arial" panose="020B0604020202020204"/>
              <a:ea typeface="Arial" panose="020B0604020202020204"/>
              <a:cs typeface="Arial" panose="020B0604020202020204"/>
              <a:sym typeface="Arial" panose="020B0604020202020204"/>
            </a:endParaRPr>
          </a:p>
          <a:p>
            <a:pPr marL="342900" lvl="0" indent="-215900" algn="l" rtl="0">
              <a:lnSpc>
                <a:spcPct val="100000"/>
              </a:lnSpc>
              <a:spcBef>
                <a:spcPts val="400"/>
              </a:spcBef>
              <a:spcAft>
                <a:spcPts val="0"/>
              </a:spcAft>
              <a:buClr>
                <a:schemeClr val="accent2"/>
              </a:buClr>
              <a:buSzPts val="2000"/>
              <a:buFont typeface="Arial" panose="020B0604020202020204"/>
              <a:buNone/>
            </a:pPr>
            <a:endParaRPr sz="2000" b="0" i="0" u="none">
              <a:solidFill>
                <a:schemeClr val="accent2"/>
              </a:solidFill>
              <a:latin typeface="Arial" panose="020B0604020202020204"/>
              <a:ea typeface="Arial" panose="020B0604020202020204"/>
              <a:cs typeface="Arial" panose="020B0604020202020204"/>
              <a:sym typeface="Arial" panose="020B0604020202020204"/>
            </a:endParaRPr>
          </a:p>
          <a:p>
            <a:pPr marL="342900" lvl="0" indent="-342900" algn="l" rtl="0">
              <a:lnSpc>
                <a:spcPct val="100000"/>
              </a:lnSpc>
              <a:spcBef>
                <a:spcPts val="400"/>
              </a:spcBef>
              <a:spcAft>
                <a:spcPts val="0"/>
              </a:spcAft>
              <a:buClr>
                <a:schemeClr val="accent2"/>
              </a:buClr>
              <a:buSzPts val="2000"/>
              <a:buFont typeface="Arial" panose="020B0604020202020204"/>
              <a:buNone/>
            </a:pPr>
            <a:r>
              <a:rPr lang="en-GB" sz="2000" b="0" i="0" u="none">
                <a:solidFill>
                  <a:schemeClr val="accent2"/>
                </a:solidFill>
                <a:latin typeface="Arial" panose="020B0604020202020204"/>
                <a:ea typeface="Arial" panose="020B0604020202020204"/>
                <a:cs typeface="Arial" panose="020B0604020202020204"/>
                <a:sym typeface="Arial" panose="020B0604020202020204"/>
              </a:rPr>
              <a:t>			</a:t>
            </a:r>
            <a:endParaRPr lang="en-GB" sz="2000" b="0" i="0" u="none">
              <a:solidFill>
                <a:schemeClr val="accent2"/>
              </a:solidFill>
              <a:latin typeface="Arial" panose="020B0604020202020204"/>
              <a:ea typeface="Arial" panose="020B0604020202020204"/>
              <a:cs typeface="Arial" panose="020B0604020202020204"/>
              <a:sym typeface="Arial" panose="020B0604020202020204"/>
            </a:endParaRPr>
          </a:p>
          <a:p>
            <a:pPr marL="342900" lvl="0" indent="-342900" algn="l" rtl="0">
              <a:lnSpc>
                <a:spcPct val="100000"/>
              </a:lnSpc>
              <a:spcBef>
                <a:spcPts val="400"/>
              </a:spcBef>
              <a:spcAft>
                <a:spcPts val="0"/>
              </a:spcAft>
              <a:buClr>
                <a:schemeClr val="accent2"/>
              </a:buClr>
              <a:buSzPts val="2000"/>
              <a:buFont typeface="Arial" panose="020B0604020202020204"/>
              <a:buNone/>
            </a:pPr>
            <a:r>
              <a:rPr lang="en-GB" sz="2000" b="0" i="0" u="none">
                <a:solidFill>
                  <a:schemeClr val="accent2"/>
                </a:solidFill>
                <a:latin typeface="Arial" panose="020B0604020202020204"/>
                <a:ea typeface="Arial" panose="020B0604020202020204"/>
                <a:cs typeface="Arial" panose="020B0604020202020204"/>
                <a:sym typeface="Arial" panose="020B0604020202020204"/>
              </a:rPr>
              <a:t>			where, </a:t>
            </a: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a ≥ 1</a:t>
            </a:r>
            <a:r>
              <a:rPr lang="en-GB" sz="2000" b="0" i="0" u="none">
                <a:solidFill>
                  <a:schemeClr val="accent2"/>
                </a:solidFill>
                <a:latin typeface="Arial" panose="020B0604020202020204"/>
                <a:ea typeface="Arial" panose="020B0604020202020204"/>
                <a:cs typeface="Arial" panose="020B0604020202020204"/>
                <a:sym typeface="Arial" panose="020B0604020202020204"/>
              </a:rPr>
              <a:t>,</a:t>
            </a: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 b &gt; 1</a:t>
            </a:r>
            <a:r>
              <a:rPr lang="en-GB" sz="2000" b="0" i="0" u="none">
                <a:solidFill>
                  <a:schemeClr val="accent2"/>
                </a:solidFill>
                <a:latin typeface="Arial" panose="020B0604020202020204"/>
                <a:ea typeface="Arial" panose="020B0604020202020204"/>
                <a:cs typeface="Arial" panose="020B0604020202020204"/>
                <a:sym typeface="Arial" panose="020B0604020202020204"/>
              </a:rPr>
              <a:t>, and </a:t>
            </a:r>
            <a:r>
              <a:rPr lang="en-GB" sz="20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f(n) &gt; 0</a:t>
            </a:r>
            <a:r>
              <a:rPr lang="en-GB" sz="2000" b="0" i="0" u="none">
                <a:solidFill>
                  <a:schemeClr val="accent2"/>
                </a:solidFill>
                <a:latin typeface="Arial" panose="020B0604020202020204"/>
                <a:ea typeface="Arial" panose="020B0604020202020204"/>
                <a:cs typeface="Arial" panose="020B0604020202020204"/>
                <a:sym typeface="Arial" panose="020B0604020202020204"/>
              </a:rPr>
              <a:t> </a:t>
            </a:r>
            <a:endParaRPr lang="en-GB" sz="2000" b="0" i="0" u="none">
              <a:solidFill>
                <a:schemeClr val="accent2"/>
              </a:solidFill>
              <a:latin typeface="Arial" panose="020B0604020202020204"/>
              <a:ea typeface="Arial" panose="020B0604020202020204"/>
              <a:cs typeface="Arial" panose="020B0604020202020204"/>
              <a:sym typeface="Arial" panose="020B0604020202020204"/>
            </a:endParaRPr>
          </a:p>
          <a:p>
            <a:pPr marL="342900" lvl="0" indent="-342900" algn="l" rtl="0">
              <a:lnSpc>
                <a:spcPct val="100000"/>
              </a:lnSpc>
              <a:spcBef>
                <a:spcPts val="200"/>
              </a:spcBef>
              <a:spcAft>
                <a:spcPts val="0"/>
              </a:spcAft>
              <a:buClr>
                <a:schemeClr val="accent2"/>
              </a:buClr>
              <a:buSzPts val="1000"/>
              <a:buFont typeface="Arial" panose="020B0604020202020204"/>
              <a:buNone/>
            </a:pPr>
            <a:endParaRPr sz="1000" b="0" i="0" u="none">
              <a:solidFill>
                <a:schemeClr val="accent2"/>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150000"/>
              </a:lnSpc>
              <a:spcBef>
                <a:spcPts val="440"/>
              </a:spcBef>
              <a:spcAft>
                <a:spcPts val="0"/>
              </a:spcAft>
              <a:buClr>
                <a:schemeClr val="accent2"/>
              </a:buClr>
              <a:buSzPts val="2200"/>
              <a:buFont typeface="Arial" panose="020B0604020202020204"/>
              <a:buNone/>
            </a:pPr>
            <a:r>
              <a:rPr lang="en-GB" sz="2200" b="1" i="0" u="none">
                <a:solidFill>
                  <a:schemeClr val="accent2"/>
                </a:solidFill>
                <a:latin typeface="Arial" panose="020B0604020202020204"/>
                <a:ea typeface="Arial" panose="020B0604020202020204"/>
                <a:cs typeface="Arial" panose="020B0604020202020204"/>
                <a:sym typeface="Arial" panose="020B0604020202020204"/>
              </a:rPr>
              <a:t>Case 1:</a:t>
            </a:r>
            <a:r>
              <a:rPr lang="en-GB" sz="2200" b="0" i="0" u="none">
                <a:solidFill>
                  <a:schemeClr val="accent2"/>
                </a:solidFill>
                <a:latin typeface="Arial" panose="020B0604020202020204"/>
                <a:ea typeface="Arial" panose="020B0604020202020204"/>
                <a:cs typeface="Arial" panose="020B0604020202020204"/>
                <a:sym typeface="Arial" panose="020B0604020202020204"/>
              </a:rPr>
              <a:t> if </a:t>
            </a:r>
            <a:r>
              <a:rPr lang="en-GB" sz="2200" b="0" i="0" u="none">
                <a:solidFill>
                  <a:srgbClr val="DD0111"/>
                </a:solidFill>
                <a:latin typeface="Comic Sans MS" panose="030F0702030302020204"/>
                <a:ea typeface="Comic Sans MS" panose="030F0702030302020204"/>
                <a:cs typeface="Comic Sans MS" panose="030F0702030302020204"/>
                <a:sym typeface="Comic Sans MS" panose="030F0702030302020204"/>
              </a:rPr>
              <a:t>f(n) = O(n</a:t>
            </a:r>
            <a:r>
              <a:rPr lang="en-GB" sz="2200" b="0" i="0" u="none" baseline="30000">
                <a:solidFill>
                  <a:srgbClr val="DD0111"/>
                </a:solidFill>
                <a:latin typeface="Comic Sans MS" panose="030F0702030302020204"/>
                <a:ea typeface="Comic Sans MS" panose="030F0702030302020204"/>
                <a:cs typeface="Comic Sans MS" panose="030F0702030302020204"/>
                <a:sym typeface="Comic Sans MS" panose="030F0702030302020204"/>
              </a:rPr>
              <a:t>log</a:t>
            </a:r>
            <a:r>
              <a:rPr lang="en-GB" sz="2200" b="0" i="0" u="none" baseline="-25000">
                <a:solidFill>
                  <a:srgbClr val="DD0111"/>
                </a:solidFill>
                <a:latin typeface="Comic Sans MS" panose="030F0702030302020204"/>
                <a:ea typeface="Comic Sans MS" panose="030F0702030302020204"/>
                <a:cs typeface="Comic Sans MS" panose="030F0702030302020204"/>
                <a:sym typeface="Comic Sans MS" panose="030F0702030302020204"/>
              </a:rPr>
              <a:t>b</a:t>
            </a:r>
            <a:r>
              <a:rPr lang="en-GB" sz="2200" b="0" i="0" u="none" baseline="30000">
                <a:solidFill>
                  <a:srgbClr val="DD0111"/>
                </a:solidFill>
                <a:latin typeface="Comic Sans MS" panose="030F0702030302020204"/>
                <a:ea typeface="Comic Sans MS" panose="030F0702030302020204"/>
                <a:cs typeface="Comic Sans MS" panose="030F0702030302020204"/>
                <a:sym typeface="Comic Sans MS" panose="030F0702030302020204"/>
              </a:rPr>
              <a:t>a</a:t>
            </a:r>
            <a:r>
              <a:rPr lang="en-GB" sz="2200" b="0" i="0" u="none" baseline="30000">
                <a:solidFill>
                  <a:srgbClr val="DD0111"/>
                </a:solidFill>
                <a:latin typeface="Arial" panose="020B0604020202020204"/>
                <a:ea typeface="Arial" panose="020B0604020202020204"/>
                <a:cs typeface="Arial" panose="020B0604020202020204"/>
                <a:sym typeface="Arial" panose="020B0604020202020204"/>
              </a:rPr>
              <a:t> </a:t>
            </a:r>
            <a:r>
              <a:rPr lang="en-GB" sz="2200" b="0" i="0" u="none" baseline="30000">
                <a:solidFill>
                  <a:srgbClr val="DD0111"/>
                </a:solidFill>
                <a:latin typeface="Comic Sans MS" panose="030F0702030302020204"/>
                <a:ea typeface="Comic Sans MS" panose="030F0702030302020204"/>
                <a:cs typeface="Comic Sans MS" panose="030F0702030302020204"/>
                <a:sym typeface="Comic Sans MS" panose="030F0702030302020204"/>
              </a:rPr>
              <a:t>-ε</a:t>
            </a:r>
            <a:r>
              <a:rPr lang="en-GB" sz="2200" b="0" i="0" u="none">
                <a:solidFill>
                  <a:srgbClr val="DD0111"/>
                </a:solidFill>
                <a:latin typeface="Comic Sans MS" panose="030F0702030302020204"/>
                <a:ea typeface="Comic Sans MS" panose="030F0702030302020204"/>
                <a:cs typeface="Comic Sans MS" panose="030F0702030302020204"/>
                <a:sym typeface="Comic Sans MS" panose="030F0702030302020204"/>
              </a:rPr>
              <a:t>)</a:t>
            </a:r>
            <a:r>
              <a:rPr lang="en-GB" sz="22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 </a:t>
            </a:r>
            <a:r>
              <a:rPr lang="en-GB" sz="2200" b="0" i="0" u="none">
                <a:solidFill>
                  <a:schemeClr val="accent2"/>
                </a:solidFill>
                <a:latin typeface="Arial" panose="020B0604020202020204"/>
                <a:ea typeface="Arial" panose="020B0604020202020204"/>
                <a:cs typeface="Arial" panose="020B0604020202020204"/>
                <a:sym typeface="Arial" panose="020B0604020202020204"/>
              </a:rPr>
              <a:t>for some </a:t>
            </a:r>
            <a:r>
              <a:rPr lang="en-GB" sz="22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ε &gt; 0</a:t>
            </a:r>
            <a:r>
              <a:rPr lang="en-GB" sz="2200" b="0" i="0" u="none">
                <a:solidFill>
                  <a:schemeClr val="accent2"/>
                </a:solidFill>
                <a:latin typeface="Arial" panose="020B0604020202020204"/>
                <a:ea typeface="Arial" panose="020B0604020202020204"/>
                <a:cs typeface="Arial" panose="020B0604020202020204"/>
                <a:sym typeface="Arial" panose="020B0604020202020204"/>
              </a:rPr>
              <a:t>, then: </a:t>
            </a:r>
            <a:r>
              <a:rPr lang="en-GB" sz="2200" b="0" i="0" u="none">
                <a:solidFill>
                  <a:srgbClr val="DD0111"/>
                </a:solidFill>
                <a:latin typeface="Comic Sans MS" panose="030F0702030302020204"/>
                <a:ea typeface="Comic Sans MS" panose="030F0702030302020204"/>
                <a:cs typeface="Comic Sans MS" panose="030F0702030302020204"/>
                <a:sym typeface="Comic Sans MS" panose="030F0702030302020204"/>
              </a:rPr>
              <a:t>T(n) = Θ(n</a:t>
            </a:r>
            <a:r>
              <a:rPr lang="en-GB" sz="2200" b="0" i="0" u="none" baseline="30000">
                <a:solidFill>
                  <a:srgbClr val="DD0111"/>
                </a:solidFill>
                <a:latin typeface="Comic Sans MS" panose="030F0702030302020204"/>
                <a:ea typeface="Comic Sans MS" panose="030F0702030302020204"/>
                <a:cs typeface="Comic Sans MS" panose="030F0702030302020204"/>
                <a:sym typeface="Comic Sans MS" panose="030F0702030302020204"/>
              </a:rPr>
              <a:t>log</a:t>
            </a:r>
            <a:r>
              <a:rPr lang="en-GB" sz="2200" b="0" i="0" u="none" baseline="-25000">
                <a:solidFill>
                  <a:srgbClr val="DD0111"/>
                </a:solidFill>
                <a:latin typeface="Comic Sans MS" panose="030F0702030302020204"/>
                <a:ea typeface="Comic Sans MS" panose="030F0702030302020204"/>
                <a:cs typeface="Comic Sans MS" panose="030F0702030302020204"/>
                <a:sym typeface="Comic Sans MS" panose="030F0702030302020204"/>
              </a:rPr>
              <a:t>b</a:t>
            </a:r>
            <a:r>
              <a:rPr lang="en-GB" sz="2200" b="0" i="0" u="none" baseline="30000">
                <a:solidFill>
                  <a:srgbClr val="DD0111"/>
                </a:solidFill>
                <a:latin typeface="Comic Sans MS" panose="030F0702030302020204"/>
                <a:ea typeface="Comic Sans MS" panose="030F0702030302020204"/>
                <a:cs typeface="Comic Sans MS" panose="030F0702030302020204"/>
                <a:sym typeface="Comic Sans MS" panose="030F0702030302020204"/>
              </a:rPr>
              <a:t>a</a:t>
            </a:r>
            <a:r>
              <a:rPr lang="en-GB" sz="2200" b="0" i="0" u="none">
                <a:solidFill>
                  <a:srgbClr val="DD0111"/>
                </a:solidFill>
                <a:latin typeface="Comic Sans MS" panose="030F0702030302020204"/>
                <a:ea typeface="Comic Sans MS" panose="030F0702030302020204"/>
                <a:cs typeface="Comic Sans MS" panose="030F0702030302020204"/>
                <a:sym typeface="Comic Sans MS" panose="030F0702030302020204"/>
              </a:rPr>
              <a:t>)</a:t>
            </a:r>
            <a:r>
              <a:rPr lang="en-GB" sz="2200" b="0" i="0" u="none">
                <a:solidFill>
                  <a:schemeClr val="accent2"/>
                </a:solidFill>
                <a:latin typeface="Arial" panose="020B0604020202020204"/>
                <a:ea typeface="Arial" panose="020B0604020202020204"/>
                <a:cs typeface="Arial" panose="020B0604020202020204"/>
                <a:sym typeface="Arial" panose="020B0604020202020204"/>
              </a:rPr>
              <a:t> </a:t>
            </a:r>
            <a:endParaRPr lang="en-GB" sz="2200" b="0" i="0" u="none">
              <a:solidFill>
                <a:schemeClr val="accent2"/>
              </a:solidFill>
              <a:latin typeface="Arial" panose="020B0604020202020204"/>
              <a:ea typeface="Arial" panose="020B0604020202020204"/>
              <a:cs typeface="Arial" panose="020B0604020202020204"/>
              <a:sym typeface="Arial" panose="020B0604020202020204"/>
            </a:endParaRPr>
          </a:p>
          <a:p>
            <a:pPr marL="342900" lvl="0" indent="-342900" algn="l" rtl="0">
              <a:lnSpc>
                <a:spcPct val="150000"/>
              </a:lnSpc>
              <a:spcBef>
                <a:spcPts val="440"/>
              </a:spcBef>
              <a:spcAft>
                <a:spcPts val="0"/>
              </a:spcAft>
              <a:buClr>
                <a:schemeClr val="accent2"/>
              </a:buClr>
              <a:buSzPts val="2200"/>
              <a:buFont typeface="Arial" panose="020B0604020202020204"/>
              <a:buNone/>
            </a:pPr>
            <a:r>
              <a:rPr lang="en-GB" sz="2200" b="1" i="0" u="none">
                <a:solidFill>
                  <a:schemeClr val="accent2"/>
                </a:solidFill>
                <a:latin typeface="Arial" panose="020B0604020202020204"/>
                <a:ea typeface="Arial" panose="020B0604020202020204"/>
                <a:cs typeface="Arial" panose="020B0604020202020204"/>
                <a:sym typeface="Arial" panose="020B0604020202020204"/>
              </a:rPr>
              <a:t>Case 2:</a:t>
            </a:r>
            <a:r>
              <a:rPr lang="en-GB" sz="2200" b="0" i="0" u="none">
                <a:solidFill>
                  <a:schemeClr val="accent2"/>
                </a:solidFill>
                <a:latin typeface="Arial" panose="020B0604020202020204"/>
                <a:ea typeface="Arial" panose="020B0604020202020204"/>
                <a:cs typeface="Arial" panose="020B0604020202020204"/>
                <a:sym typeface="Arial" panose="020B0604020202020204"/>
              </a:rPr>
              <a:t> if </a:t>
            </a:r>
            <a:r>
              <a:rPr lang="en-GB" sz="2200" b="0" i="0" u="none">
                <a:solidFill>
                  <a:srgbClr val="DD0111"/>
                </a:solidFill>
                <a:latin typeface="Comic Sans MS" panose="030F0702030302020204"/>
                <a:ea typeface="Comic Sans MS" panose="030F0702030302020204"/>
                <a:cs typeface="Comic Sans MS" panose="030F0702030302020204"/>
                <a:sym typeface="Comic Sans MS" panose="030F0702030302020204"/>
              </a:rPr>
              <a:t>f(n) = Θ(n</a:t>
            </a:r>
            <a:r>
              <a:rPr lang="en-GB" sz="2200" b="0" i="0" u="none" baseline="30000">
                <a:solidFill>
                  <a:srgbClr val="DD0111"/>
                </a:solidFill>
                <a:latin typeface="Comic Sans MS" panose="030F0702030302020204"/>
                <a:ea typeface="Comic Sans MS" panose="030F0702030302020204"/>
                <a:cs typeface="Comic Sans MS" panose="030F0702030302020204"/>
                <a:sym typeface="Comic Sans MS" panose="030F0702030302020204"/>
              </a:rPr>
              <a:t>log</a:t>
            </a:r>
            <a:r>
              <a:rPr lang="en-GB" sz="2200" b="0" i="0" u="none" baseline="-25000">
                <a:solidFill>
                  <a:srgbClr val="DD0111"/>
                </a:solidFill>
                <a:latin typeface="Comic Sans MS" panose="030F0702030302020204"/>
                <a:ea typeface="Comic Sans MS" panose="030F0702030302020204"/>
                <a:cs typeface="Comic Sans MS" panose="030F0702030302020204"/>
                <a:sym typeface="Comic Sans MS" panose="030F0702030302020204"/>
              </a:rPr>
              <a:t>b</a:t>
            </a:r>
            <a:r>
              <a:rPr lang="en-GB" sz="2200" b="0" i="0" u="none" baseline="30000">
                <a:solidFill>
                  <a:srgbClr val="DD0111"/>
                </a:solidFill>
                <a:latin typeface="Comic Sans MS" panose="030F0702030302020204"/>
                <a:ea typeface="Comic Sans MS" panose="030F0702030302020204"/>
                <a:cs typeface="Comic Sans MS" panose="030F0702030302020204"/>
                <a:sym typeface="Comic Sans MS" panose="030F0702030302020204"/>
              </a:rPr>
              <a:t>a</a:t>
            </a:r>
            <a:r>
              <a:rPr lang="en-GB" sz="2200" b="0" i="0" u="none">
                <a:solidFill>
                  <a:srgbClr val="DD0111"/>
                </a:solidFill>
                <a:latin typeface="Comic Sans MS" panose="030F0702030302020204"/>
                <a:ea typeface="Comic Sans MS" panose="030F0702030302020204"/>
                <a:cs typeface="Comic Sans MS" panose="030F0702030302020204"/>
                <a:sym typeface="Comic Sans MS" panose="030F0702030302020204"/>
              </a:rPr>
              <a:t>)</a:t>
            </a:r>
            <a:r>
              <a:rPr lang="en-GB" sz="22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 </a:t>
            </a:r>
            <a:r>
              <a:rPr lang="en-GB" sz="2200" b="0" i="0" u="none">
                <a:solidFill>
                  <a:schemeClr val="accent2"/>
                </a:solidFill>
                <a:latin typeface="Arial" panose="020B0604020202020204"/>
                <a:ea typeface="Arial" panose="020B0604020202020204"/>
                <a:cs typeface="Arial" panose="020B0604020202020204"/>
                <a:sym typeface="Arial" panose="020B0604020202020204"/>
              </a:rPr>
              <a:t>then:</a:t>
            </a:r>
            <a:r>
              <a:rPr lang="en-GB" sz="22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 </a:t>
            </a:r>
            <a:r>
              <a:rPr lang="en-GB" sz="2200" b="0" i="0" u="none">
                <a:solidFill>
                  <a:srgbClr val="DD0111"/>
                </a:solidFill>
                <a:latin typeface="Comic Sans MS" panose="030F0702030302020204"/>
                <a:ea typeface="Comic Sans MS" panose="030F0702030302020204"/>
                <a:cs typeface="Comic Sans MS" panose="030F0702030302020204"/>
                <a:sym typeface="Comic Sans MS" panose="030F0702030302020204"/>
              </a:rPr>
              <a:t>T(n) = Θ(n</a:t>
            </a:r>
            <a:r>
              <a:rPr lang="en-GB" sz="2200" b="0" i="0" u="none" baseline="30000">
                <a:solidFill>
                  <a:srgbClr val="DD0111"/>
                </a:solidFill>
                <a:latin typeface="Comic Sans MS" panose="030F0702030302020204"/>
                <a:ea typeface="Comic Sans MS" panose="030F0702030302020204"/>
                <a:cs typeface="Comic Sans MS" panose="030F0702030302020204"/>
                <a:sym typeface="Comic Sans MS" panose="030F0702030302020204"/>
              </a:rPr>
              <a:t>log</a:t>
            </a:r>
            <a:r>
              <a:rPr lang="en-GB" sz="2200" b="0" i="0" u="none" baseline="-25000">
                <a:solidFill>
                  <a:srgbClr val="DD0111"/>
                </a:solidFill>
                <a:latin typeface="Comic Sans MS" panose="030F0702030302020204"/>
                <a:ea typeface="Comic Sans MS" panose="030F0702030302020204"/>
                <a:cs typeface="Comic Sans MS" panose="030F0702030302020204"/>
                <a:sym typeface="Comic Sans MS" panose="030F0702030302020204"/>
              </a:rPr>
              <a:t>b</a:t>
            </a:r>
            <a:r>
              <a:rPr lang="en-GB" sz="2200" b="0" i="0" u="none" baseline="30000">
                <a:solidFill>
                  <a:srgbClr val="DD0111"/>
                </a:solidFill>
                <a:latin typeface="Comic Sans MS" panose="030F0702030302020204"/>
                <a:ea typeface="Comic Sans MS" panose="030F0702030302020204"/>
                <a:cs typeface="Comic Sans MS" panose="030F0702030302020204"/>
                <a:sym typeface="Comic Sans MS" panose="030F0702030302020204"/>
              </a:rPr>
              <a:t>a</a:t>
            </a:r>
            <a:r>
              <a:rPr lang="en-GB" sz="2200" b="0" i="0" u="none">
                <a:solidFill>
                  <a:srgbClr val="DD0111"/>
                </a:solidFill>
                <a:latin typeface="Comic Sans MS" panose="030F0702030302020204"/>
                <a:ea typeface="Comic Sans MS" panose="030F0702030302020204"/>
                <a:cs typeface="Comic Sans MS" panose="030F0702030302020204"/>
                <a:sym typeface="Comic Sans MS" panose="030F0702030302020204"/>
              </a:rPr>
              <a:t> lgn)</a:t>
            </a:r>
            <a:r>
              <a:rPr lang="en-GB" sz="2200" b="0" i="0" u="none">
                <a:solidFill>
                  <a:schemeClr val="accent2"/>
                </a:solidFill>
                <a:latin typeface="Arial" panose="020B0604020202020204"/>
                <a:ea typeface="Arial" panose="020B0604020202020204"/>
                <a:cs typeface="Arial" panose="020B0604020202020204"/>
                <a:sym typeface="Arial" panose="020B0604020202020204"/>
              </a:rPr>
              <a:t> </a:t>
            </a:r>
            <a:endParaRPr lang="en-GB" sz="2200" b="0" i="0" u="none">
              <a:solidFill>
                <a:schemeClr val="accent2"/>
              </a:solidFill>
              <a:latin typeface="Arial" panose="020B0604020202020204"/>
              <a:ea typeface="Arial" panose="020B0604020202020204"/>
              <a:cs typeface="Arial" panose="020B0604020202020204"/>
              <a:sym typeface="Arial" panose="020B0604020202020204"/>
            </a:endParaRPr>
          </a:p>
          <a:p>
            <a:pPr marL="342900" lvl="0" indent="-342900" algn="l" rtl="0">
              <a:lnSpc>
                <a:spcPct val="150000"/>
              </a:lnSpc>
              <a:spcBef>
                <a:spcPts val="440"/>
              </a:spcBef>
              <a:spcAft>
                <a:spcPts val="0"/>
              </a:spcAft>
              <a:buClr>
                <a:schemeClr val="accent2"/>
              </a:buClr>
              <a:buSzPts val="2200"/>
              <a:buFont typeface="Arial" panose="020B0604020202020204"/>
              <a:buNone/>
            </a:pPr>
            <a:r>
              <a:rPr lang="en-GB" sz="2200" b="1" i="0" u="none">
                <a:solidFill>
                  <a:schemeClr val="accent2"/>
                </a:solidFill>
                <a:latin typeface="Arial" panose="020B0604020202020204"/>
                <a:ea typeface="Arial" panose="020B0604020202020204"/>
                <a:cs typeface="Arial" panose="020B0604020202020204"/>
                <a:sym typeface="Arial" panose="020B0604020202020204"/>
              </a:rPr>
              <a:t>Case 3:</a:t>
            </a:r>
            <a:r>
              <a:rPr lang="en-GB" sz="2200" b="0" i="0" u="none">
                <a:solidFill>
                  <a:schemeClr val="accent2"/>
                </a:solidFill>
                <a:latin typeface="Arial" panose="020B0604020202020204"/>
                <a:ea typeface="Arial" panose="020B0604020202020204"/>
                <a:cs typeface="Arial" panose="020B0604020202020204"/>
                <a:sym typeface="Arial" panose="020B0604020202020204"/>
              </a:rPr>
              <a:t> if </a:t>
            </a:r>
            <a:r>
              <a:rPr lang="en-GB" sz="2200" b="0" i="0" u="none">
                <a:solidFill>
                  <a:srgbClr val="DD0111"/>
                </a:solidFill>
                <a:latin typeface="Comic Sans MS" panose="030F0702030302020204"/>
                <a:ea typeface="Comic Sans MS" panose="030F0702030302020204"/>
                <a:cs typeface="Comic Sans MS" panose="030F0702030302020204"/>
                <a:sym typeface="Comic Sans MS" panose="030F0702030302020204"/>
              </a:rPr>
              <a:t>f(n) = Ω(n</a:t>
            </a:r>
            <a:r>
              <a:rPr lang="en-GB" sz="2200" b="0" i="0" u="none" baseline="30000">
                <a:solidFill>
                  <a:srgbClr val="DD0111"/>
                </a:solidFill>
                <a:latin typeface="Comic Sans MS" panose="030F0702030302020204"/>
                <a:ea typeface="Comic Sans MS" panose="030F0702030302020204"/>
                <a:cs typeface="Comic Sans MS" panose="030F0702030302020204"/>
                <a:sym typeface="Comic Sans MS" panose="030F0702030302020204"/>
              </a:rPr>
              <a:t>log</a:t>
            </a:r>
            <a:r>
              <a:rPr lang="en-GB" sz="2200" b="0" i="0" u="none" baseline="-25000">
                <a:solidFill>
                  <a:srgbClr val="DD0111"/>
                </a:solidFill>
                <a:latin typeface="Comic Sans MS" panose="030F0702030302020204"/>
                <a:ea typeface="Comic Sans MS" panose="030F0702030302020204"/>
                <a:cs typeface="Comic Sans MS" panose="030F0702030302020204"/>
                <a:sym typeface="Comic Sans MS" panose="030F0702030302020204"/>
              </a:rPr>
              <a:t>b</a:t>
            </a:r>
            <a:r>
              <a:rPr lang="en-GB" sz="2200" b="0" i="0" u="none" baseline="30000">
                <a:solidFill>
                  <a:srgbClr val="DD0111"/>
                </a:solidFill>
                <a:latin typeface="Comic Sans MS" panose="030F0702030302020204"/>
                <a:ea typeface="Comic Sans MS" panose="030F0702030302020204"/>
                <a:cs typeface="Comic Sans MS" panose="030F0702030302020204"/>
                <a:sym typeface="Comic Sans MS" panose="030F0702030302020204"/>
              </a:rPr>
              <a:t>a</a:t>
            </a:r>
            <a:r>
              <a:rPr lang="en-GB" sz="2200" b="0" i="0" u="none" baseline="30000">
                <a:solidFill>
                  <a:srgbClr val="DD0111"/>
                </a:solidFill>
                <a:latin typeface="Arial" panose="020B0604020202020204"/>
                <a:ea typeface="Arial" panose="020B0604020202020204"/>
                <a:cs typeface="Arial" panose="020B0604020202020204"/>
                <a:sym typeface="Arial" panose="020B0604020202020204"/>
              </a:rPr>
              <a:t> </a:t>
            </a:r>
            <a:r>
              <a:rPr lang="en-GB" sz="2200" b="0" i="0" u="none" baseline="30000">
                <a:solidFill>
                  <a:srgbClr val="DD0111"/>
                </a:solidFill>
                <a:latin typeface="Comic Sans MS" panose="030F0702030302020204"/>
                <a:ea typeface="Comic Sans MS" panose="030F0702030302020204"/>
                <a:cs typeface="Comic Sans MS" panose="030F0702030302020204"/>
                <a:sym typeface="Comic Sans MS" panose="030F0702030302020204"/>
              </a:rPr>
              <a:t>+ε</a:t>
            </a:r>
            <a:r>
              <a:rPr lang="en-GB" sz="2200" b="0" i="0" u="none">
                <a:solidFill>
                  <a:srgbClr val="DD0111"/>
                </a:solidFill>
                <a:latin typeface="Comic Sans MS" panose="030F0702030302020204"/>
                <a:ea typeface="Comic Sans MS" panose="030F0702030302020204"/>
                <a:cs typeface="Comic Sans MS" panose="030F0702030302020204"/>
                <a:sym typeface="Comic Sans MS" panose="030F0702030302020204"/>
              </a:rPr>
              <a:t>)</a:t>
            </a:r>
            <a:r>
              <a:rPr lang="en-GB" sz="2200" b="0" i="0" u="none">
                <a:solidFill>
                  <a:schemeClr val="accent2"/>
                </a:solidFill>
                <a:latin typeface="Arial" panose="020B0604020202020204"/>
                <a:ea typeface="Arial" panose="020B0604020202020204"/>
                <a:cs typeface="Arial" panose="020B0604020202020204"/>
                <a:sym typeface="Arial" panose="020B0604020202020204"/>
              </a:rPr>
              <a:t> for some </a:t>
            </a:r>
            <a:r>
              <a:rPr lang="en-GB" sz="22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ε &gt; 0</a:t>
            </a:r>
            <a:r>
              <a:rPr lang="en-GB" sz="2200" b="0" i="0" u="none">
                <a:solidFill>
                  <a:schemeClr val="accent2"/>
                </a:solidFill>
                <a:latin typeface="Arial" panose="020B0604020202020204"/>
                <a:ea typeface="Arial" panose="020B0604020202020204"/>
                <a:cs typeface="Arial" panose="020B0604020202020204"/>
                <a:sym typeface="Arial" panose="020B0604020202020204"/>
              </a:rPr>
              <a:t>, and if </a:t>
            </a:r>
            <a:endParaRPr lang="en-GB" sz="2200" b="0" i="0" u="none">
              <a:solidFill>
                <a:schemeClr val="accent2"/>
              </a:solidFill>
              <a:latin typeface="Arial" panose="020B0604020202020204"/>
              <a:ea typeface="Arial" panose="020B0604020202020204"/>
              <a:cs typeface="Arial" panose="020B0604020202020204"/>
              <a:sym typeface="Arial" panose="020B0604020202020204"/>
            </a:endParaRPr>
          </a:p>
          <a:p>
            <a:pPr marL="342900" lvl="0" indent="-342900" algn="l" rtl="0">
              <a:lnSpc>
                <a:spcPct val="150000"/>
              </a:lnSpc>
              <a:spcBef>
                <a:spcPts val="440"/>
              </a:spcBef>
              <a:spcAft>
                <a:spcPts val="0"/>
              </a:spcAft>
              <a:buClr>
                <a:schemeClr val="accent2"/>
              </a:buClr>
              <a:buSzPts val="2200"/>
              <a:buFont typeface="Arial" panose="020B0604020202020204"/>
              <a:buNone/>
            </a:pPr>
            <a:r>
              <a:rPr lang="en-GB" sz="2200" b="0" i="0" u="none">
                <a:solidFill>
                  <a:schemeClr val="accent2"/>
                </a:solidFill>
                <a:latin typeface="Arial" panose="020B0604020202020204"/>
                <a:ea typeface="Arial" panose="020B0604020202020204"/>
                <a:cs typeface="Arial" panose="020B0604020202020204"/>
                <a:sym typeface="Arial" panose="020B0604020202020204"/>
              </a:rPr>
              <a:t>	</a:t>
            </a:r>
            <a:r>
              <a:rPr lang="en-GB" sz="22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af(n/b) ≤ cf(n)</a:t>
            </a:r>
            <a:r>
              <a:rPr lang="en-GB" sz="2200" b="0" i="0" u="none">
                <a:solidFill>
                  <a:schemeClr val="accent2"/>
                </a:solidFill>
                <a:latin typeface="Arial" panose="020B0604020202020204"/>
                <a:ea typeface="Arial" panose="020B0604020202020204"/>
                <a:cs typeface="Arial" panose="020B0604020202020204"/>
                <a:sym typeface="Arial" panose="020B0604020202020204"/>
              </a:rPr>
              <a:t> for some c &lt; 1 and all sufficiently large n, then:</a:t>
            </a:r>
            <a:endParaRPr lang="en-GB" sz="2200" b="0" i="0" u="none">
              <a:solidFill>
                <a:schemeClr val="accent2"/>
              </a:solidFill>
              <a:latin typeface="Arial" panose="020B0604020202020204"/>
              <a:ea typeface="Arial" panose="020B0604020202020204"/>
              <a:cs typeface="Arial" panose="020B0604020202020204"/>
              <a:sym typeface="Arial" panose="020B0604020202020204"/>
            </a:endParaRPr>
          </a:p>
          <a:p>
            <a:pPr marL="342900" lvl="0" indent="-342900" algn="l" rtl="0">
              <a:lnSpc>
                <a:spcPct val="150000"/>
              </a:lnSpc>
              <a:spcBef>
                <a:spcPts val="440"/>
              </a:spcBef>
              <a:spcAft>
                <a:spcPts val="0"/>
              </a:spcAft>
              <a:buClr>
                <a:schemeClr val="accent2"/>
              </a:buClr>
              <a:buSzPts val="2200"/>
              <a:buFont typeface="Arial" panose="020B0604020202020204"/>
              <a:buNone/>
            </a:pPr>
            <a:r>
              <a:rPr lang="en-GB" sz="2200" b="0" i="0" u="none">
                <a:solidFill>
                  <a:schemeClr val="accent2"/>
                </a:solidFill>
                <a:latin typeface="Arial" panose="020B0604020202020204"/>
                <a:ea typeface="Arial" panose="020B0604020202020204"/>
                <a:cs typeface="Arial" panose="020B0604020202020204"/>
                <a:sym typeface="Arial" panose="020B0604020202020204"/>
              </a:rPr>
              <a:t>				</a:t>
            </a:r>
            <a:r>
              <a:rPr lang="en-GB" sz="2200" b="0" i="0" u="none">
                <a:solidFill>
                  <a:srgbClr val="DD0111"/>
                </a:solidFill>
                <a:latin typeface="Comic Sans MS" panose="030F0702030302020204"/>
                <a:ea typeface="Comic Sans MS" panose="030F0702030302020204"/>
                <a:cs typeface="Comic Sans MS" panose="030F0702030302020204"/>
                <a:sym typeface="Comic Sans MS" panose="030F0702030302020204"/>
              </a:rPr>
              <a:t>T(n) = Θ(f(n))</a:t>
            </a:r>
            <a:endParaRPr lang="en-GB" sz="2200" b="0" i="0" u="none">
              <a:solidFill>
                <a:srgbClr val="DD0111"/>
              </a:solidFill>
              <a:latin typeface="Comic Sans MS" panose="030F0702030302020204"/>
              <a:ea typeface="Comic Sans MS" panose="030F0702030302020204"/>
              <a:cs typeface="Comic Sans MS" panose="030F0702030302020204"/>
              <a:sym typeface="Comic Sans MS" panose="030F0702030302020204"/>
            </a:endParaRPr>
          </a:p>
        </p:txBody>
      </p:sp>
      <p:pic>
        <p:nvPicPr>
          <p:cNvPr id="877" name="Google Shape;877;p98"/>
          <p:cNvPicPr preferRelativeResize="0"/>
          <p:nvPr>
            <p:ph type="body" idx="1"/>
          </p:nvPr>
        </p:nvPicPr>
        <p:blipFill rotWithShape="1">
          <a:blip r:embed="rId1"/>
          <a:srcRect/>
          <a:stretch>
            <a:fillRect/>
          </a:stretch>
        </p:blipFill>
        <p:spPr>
          <a:xfrm>
            <a:off x="2667000" y="1257300"/>
            <a:ext cx="2895600" cy="702300"/>
          </a:xfrm>
          <a:prstGeom prst="rect">
            <a:avLst/>
          </a:prstGeom>
          <a:noFill/>
          <a:ln>
            <a:noFill/>
          </a:ln>
        </p:spPr>
      </p:pic>
      <p:grpSp>
        <p:nvGrpSpPr>
          <p:cNvPr id="878" name="Google Shape;878;p98"/>
          <p:cNvGrpSpPr/>
          <p:nvPr/>
        </p:nvGrpSpPr>
        <p:grpSpPr>
          <a:xfrm>
            <a:off x="693737" y="4146946"/>
            <a:ext cx="1905000" cy="1114424"/>
            <a:chOff x="432" y="3456"/>
            <a:chExt cx="1200" cy="936"/>
          </a:xfrm>
        </p:grpSpPr>
        <p:sp>
          <p:nvSpPr>
            <p:cNvPr id="879" name="Google Shape;879;p98"/>
            <p:cNvSpPr txBox="1"/>
            <p:nvPr/>
          </p:nvSpPr>
          <p:spPr>
            <a:xfrm>
              <a:off x="432" y="3792"/>
              <a:ext cx="1200" cy="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panose="020B0604020202020204"/>
                <a:buNone/>
              </a:pPr>
              <a:r>
                <a:rPr lang="en-GB" sz="1800" b="0" i="0" u="none">
                  <a:solidFill>
                    <a:schemeClr val="dk1"/>
                  </a:solidFill>
                  <a:latin typeface="Arial" panose="020B0604020202020204"/>
                  <a:ea typeface="Arial" panose="020B0604020202020204"/>
                  <a:cs typeface="Arial" panose="020B0604020202020204"/>
                  <a:sym typeface="Arial" panose="020B0604020202020204"/>
                </a:rPr>
                <a:t>regularity condition</a:t>
              </a:r>
              <a:endParaRPr lang="en-GB"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880" name="Google Shape;880;p98"/>
            <p:cNvSpPr/>
            <p:nvPr/>
          </p:nvSpPr>
          <p:spPr>
            <a:xfrm>
              <a:off x="856" y="3456"/>
              <a:ext cx="104" cy="336"/>
            </a:xfrm>
            <a:custGeom>
              <a:avLst/>
              <a:gdLst/>
              <a:ahLst/>
              <a:cxnLst/>
              <a:rect l="l" t="t" r="r" b="b"/>
              <a:pathLst>
                <a:path w="104" h="336" extrusionOk="0">
                  <a:moveTo>
                    <a:pt x="56" y="336"/>
                  </a:moveTo>
                  <a:cubicBezTo>
                    <a:pt x="60" y="304"/>
                    <a:pt x="64" y="272"/>
                    <a:pt x="56" y="240"/>
                  </a:cubicBezTo>
                  <a:cubicBezTo>
                    <a:pt x="48" y="208"/>
                    <a:pt x="0" y="184"/>
                    <a:pt x="8" y="144"/>
                  </a:cubicBezTo>
                  <a:cubicBezTo>
                    <a:pt x="16" y="104"/>
                    <a:pt x="60" y="52"/>
                    <a:pt x="104" y="0"/>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242424"/>
              </a:buClr>
              <a:buSzPts val="3300"/>
              <a:buFont typeface="Arial" panose="020B0604020202020204"/>
              <a:buNone/>
            </a:pPr>
            <a:r>
              <a:rPr lang="en-GB" b="1" i="0">
                <a:solidFill>
                  <a:srgbClr val="242424"/>
                </a:solidFill>
                <a:latin typeface="Arial" panose="020B0604020202020204"/>
                <a:ea typeface="Arial" panose="020B0604020202020204"/>
                <a:cs typeface="Arial" panose="020B0604020202020204"/>
                <a:sym typeface="Arial" panose="020B0604020202020204"/>
              </a:rPr>
              <a:t>Do we use Algorithms daily?</a:t>
            </a:r>
            <a:br>
              <a:rPr lang="en-GB" b="1" i="0">
                <a:solidFill>
                  <a:srgbClr val="242424"/>
                </a:solidFill>
                <a:latin typeface="Arial" panose="020B0604020202020204"/>
                <a:ea typeface="Arial" panose="020B0604020202020204"/>
                <a:cs typeface="Arial" panose="020B0604020202020204"/>
                <a:sym typeface="Arial" panose="020B0604020202020204"/>
              </a:rPr>
            </a:br>
            <a:endParaRPr lang="en-GB" b="1" i="0">
              <a:solidFill>
                <a:srgbClr val="242424"/>
              </a:solidFill>
              <a:latin typeface="Arial" panose="020B0604020202020204"/>
              <a:ea typeface="Arial" panose="020B0604020202020204"/>
              <a:cs typeface="Arial" panose="020B0604020202020204"/>
              <a:sym typeface="Arial" panose="020B0604020202020204"/>
            </a:endParaRPr>
          </a:p>
        </p:txBody>
      </p:sp>
      <p:sp>
        <p:nvSpPr>
          <p:cNvPr id="150" name="Google Shape;150;p27"/>
          <p:cNvSpPr txBox="1"/>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Clr>
                <a:srgbClr val="242424"/>
              </a:buClr>
              <a:buSzPts val="2100"/>
              <a:buFont typeface="Arial" panose="020B0604020202020204"/>
              <a:buChar char="•"/>
            </a:pPr>
            <a:r>
              <a:rPr lang="en-GB" b="0" i="0">
                <a:solidFill>
                  <a:srgbClr val="242424"/>
                </a:solidFill>
                <a:latin typeface="Arial" panose="020B0604020202020204"/>
                <a:ea typeface="Arial" panose="020B0604020202020204"/>
                <a:cs typeface="Arial" panose="020B0604020202020204"/>
                <a:sym typeface="Arial" panose="020B0604020202020204"/>
              </a:rPr>
              <a:t>Find a cereal in the grocery store.</a:t>
            </a:r>
            <a:endParaRPr lang="en-GB" b="0" i="0">
              <a:solidFill>
                <a:srgbClr val="242424"/>
              </a:solidFill>
              <a:latin typeface="Arial" panose="020B0604020202020204"/>
              <a:ea typeface="Arial" panose="020B0604020202020204"/>
              <a:cs typeface="Arial" panose="020B0604020202020204"/>
              <a:sym typeface="Arial" panose="020B0604020202020204"/>
            </a:endParaRPr>
          </a:p>
          <a:p>
            <a:pPr marL="177800" lvl="0" indent="-171450" algn="l" rtl="0">
              <a:lnSpc>
                <a:spcPct val="90000"/>
              </a:lnSpc>
              <a:spcBef>
                <a:spcPts val="800"/>
              </a:spcBef>
              <a:spcAft>
                <a:spcPts val="0"/>
              </a:spcAft>
              <a:buClr>
                <a:srgbClr val="242424"/>
              </a:buClr>
              <a:buSzPts val="2100"/>
              <a:buFont typeface="Arial" panose="020B0604020202020204"/>
              <a:buChar char="•"/>
            </a:pPr>
            <a:r>
              <a:rPr lang="en-GB" b="0" i="0">
                <a:solidFill>
                  <a:srgbClr val="242424"/>
                </a:solidFill>
                <a:latin typeface="Arial" panose="020B0604020202020204"/>
                <a:ea typeface="Arial" panose="020B0604020202020204"/>
                <a:cs typeface="Arial" panose="020B0604020202020204"/>
                <a:sym typeface="Arial" panose="020B0604020202020204"/>
              </a:rPr>
              <a:t>Re-organizing your closet to make finding stuff easier.</a:t>
            </a:r>
            <a:endParaRPr lang="en-GB" b="0" i="0">
              <a:solidFill>
                <a:srgbClr val="242424"/>
              </a:solidFill>
              <a:latin typeface="Arial" panose="020B0604020202020204"/>
              <a:ea typeface="Arial" panose="020B0604020202020204"/>
              <a:cs typeface="Arial" panose="020B0604020202020204"/>
              <a:sym typeface="Arial" panose="020B0604020202020204"/>
            </a:endParaRPr>
          </a:p>
          <a:p>
            <a:pPr marL="177800" lvl="0" indent="-171450" algn="l" rtl="0">
              <a:lnSpc>
                <a:spcPct val="90000"/>
              </a:lnSpc>
              <a:spcBef>
                <a:spcPts val="800"/>
              </a:spcBef>
              <a:spcAft>
                <a:spcPts val="0"/>
              </a:spcAft>
              <a:buClr>
                <a:srgbClr val="242424"/>
              </a:buClr>
              <a:buSzPts val="2100"/>
              <a:buFont typeface="Arial" panose="020B0604020202020204"/>
              <a:buChar char="•"/>
            </a:pPr>
            <a:r>
              <a:rPr lang="en-GB" b="0" i="0">
                <a:solidFill>
                  <a:srgbClr val="242424"/>
                </a:solidFill>
                <a:latin typeface="Arial" panose="020B0604020202020204"/>
                <a:ea typeface="Arial" panose="020B0604020202020204"/>
                <a:cs typeface="Arial" panose="020B0604020202020204"/>
                <a:sym typeface="Arial" panose="020B0604020202020204"/>
              </a:rPr>
              <a:t>Finding something good to watch on TV.</a:t>
            </a:r>
            <a:endParaRPr lang="en-GB" b="0" i="0">
              <a:solidFill>
                <a:srgbClr val="242424"/>
              </a:solidFill>
              <a:latin typeface="Arial" panose="020B0604020202020204"/>
              <a:ea typeface="Arial" panose="020B0604020202020204"/>
              <a:cs typeface="Arial" panose="020B0604020202020204"/>
              <a:sym typeface="Arial" panose="020B0604020202020204"/>
            </a:endParaRPr>
          </a:p>
          <a:p>
            <a:pPr marL="177800" lvl="0" indent="-171450" algn="l" rtl="0">
              <a:lnSpc>
                <a:spcPct val="90000"/>
              </a:lnSpc>
              <a:spcBef>
                <a:spcPts val="800"/>
              </a:spcBef>
              <a:spcAft>
                <a:spcPts val="0"/>
              </a:spcAft>
              <a:buClr>
                <a:srgbClr val="242424"/>
              </a:buClr>
              <a:buSzPts val="2100"/>
              <a:buFont typeface="Arial" panose="020B0604020202020204"/>
              <a:buChar char="•"/>
            </a:pPr>
            <a:r>
              <a:rPr lang="en-GB">
                <a:solidFill>
                  <a:srgbClr val="242424"/>
                </a:solidFill>
                <a:latin typeface="Arial" panose="020B0604020202020204"/>
                <a:ea typeface="Arial" panose="020B0604020202020204"/>
                <a:cs typeface="Arial" panose="020B0604020202020204"/>
                <a:sym typeface="Arial" panose="020B0604020202020204"/>
              </a:rPr>
              <a:t>Going College from Home or </a:t>
            </a:r>
            <a:r>
              <a:rPr lang="en-GB">
                <a:solidFill>
                  <a:srgbClr val="242424"/>
                </a:solidFill>
              </a:rPr>
              <a:t>Vice</a:t>
            </a:r>
            <a:r>
              <a:rPr lang="en-GB">
                <a:solidFill>
                  <a:srgbClr val="242424"/>
                </a:solidFill>
                <a:latin typeface="Arial" panose="020B0604020202020204"/>
                <a:ea typeface="Arial" panose="020B0604020202020204"/>
                <a:cs typeface="Arial" panose="020B0604020202020204"/>
                <a:sym typeface="Arial" panose="020B0604020202020204"/>
              </a:rPr>
              <a:t> versa .</a:t>
            </a:r>
            <a:endParaRPr lang="en-GB">
              <a:solidFill>
                <a:srgbClr val="242424"/>
              </a:solidFill>
              <a:latin typeface="Arial" panose="020B0604020202020204"/>
              <a:ea typeface="Arial" panose="020B0604020202020204"/>
              <a:cs typeface="Arial" panose="020B0604020202020204"/>
              <a:sym typeface="Arial" panose="020B0604020202020204"/>
            </a:endParaRPr>
          </a:p>
          <a:p>
            <a:pPr marL="177800" lvl="0" indent="-171450" algn="l" rtl="0">
              <a:lnSpc>
                <a:spcPct val="90000"/>
              </a:lnSpc>
              <a:spcBef>
                <a:spcPts val="800"/>
              </a:spcBef>
              <a:spcAft>
                <a:spcPts val="0"/>
              </a:spcAft>
              <a:buClr>
                <a:srgbClr val="242424"/>
              </a:buClr>
              <a:buSzPts val="2100"/>
              <a:buFont typeface="Arial" panose="020B0604020202020204"/>
              <a:buChar char="•"/>
            </a:pPr>
            <a:r>
              <a:rPr lang="en-GB">
                <a:solidFill>
                  <a:srgbClr val="242424"/>
                </a:solidFill>
                <a:latin typeface="Arial" panose="020B0604020202020204"/>
                <a:ea typeface="Arial" panose="020B0604020202020204"/>
                <a:cs typeface="Arial" panose="020B0604020202020204"/>
                <a:sym typeface="Arial" panose="020B0604020202020204"/>
              </a:rPr>
              <a:t>Studying for exam last moment.</a:t>
            </a:r>
            <a:endParaRPr lang="en-GB">
              <a:solidFill>
                <a:srgbClr val="242424"/>
              </a:solidFill>
              <a:latin typeface="Arial" panose="020B0604020202020204"/>
              <a:ea typeface="Arial" panose="020B0604020202020204"/>
              <a:cs typeface="Arial" panose="020B0604020202020204"/>
              <a:sym typeface="Arial" panose="020B0604020202020204"/>
            </a:endParaRPr>
          </a:p>
          <a:p>
            <a:pPr marL="177800" lvl="0" indent="-38100" algn="l" rtl="0">
              <a:lnSpc>
                <a:spcPct val="90000"/>
              </a:lnSpc>
              <a:spcBef>
                <a:spcPts val="800"/>
              </a:spcBef>
              <a:spcAft>
                <a:spcPts val="0"/>
              </a:spcAft>
              <a:buClr>
                <a:schemeClr val="dk1"/>
              </a:buClr>
              <a:buSzPts val="2100"/>
              <a:buFont typeface="Arial" panose="020B0604020202020204"/>
              <a:buNone/>
            </a:pPr>
            <a:endParaRPr b="0" i="0">
              <a:solidFill>
                <a:srgbClr val="242424"/>
              </a:solidFill>
              <a:latin typeface="Arial" panose="020B0604020202020204"/>
              <a:ea typeface="Arial" panose="020B0604020202020204"/>
              <a:cs typeface="Arial" panose="020B0604020202020204"/>
              <a:sym typeface="Arial" panose="020B0604020202020204"/>
            </a:endParaRPr>
          </a:p>
          <a:p>
            <a:pPr marL="177800" lvl="0" indent="-38100" algn="l" rtl="0">
              <a:lnSpc>
                <a:spcPct val="90000"/>
              </a:lnSpc>
              <a:spcBef>
                <a:spcPts val="800"/>
              </a:spcBef>
              <a:spcAft>
                <a:spcPts val="1200"/>
              </a:spcAft>
              <a:buClr>
                <a:schemeClr val="dk1"/>
              </a:buClr>
              <a:buSzPts val="2100"/>
              <a:buNone/>
            </a:p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884" name="Shape 884"/>
        <p:cNvGrpSpPr/>
        <p:nvPr/>
      </p:nvGrpSpPr>
      <p:grpSpPr>
        <a:xfrm>
          <a:off x="0" y="0"/>
          <a:ext cx="0" cy="0"/>
          <a:chOff x="0" y="0"/>
          <a:chExt cx="0" cy="0"/>
        </a:xfrm>
      </p:grpSpPr>
      <p:sp>
        <p:nvSpPr>
          <p:cNvPr id="885" name="Google Shape;885;p99"/>
          <p:cNvSpPr txBox="1"/>
          <p:nvPr/>
        </p:nvSpPr>
        <p:spPr>
          <a:xfrm>
            <a:off x="6553200" y="4798219"/>
            <a:ext cx="2133600" cy="243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GB" sz="1400" b="0" i="0" u="none">
                <a:solidFill>
                  <a:schemeClr val="dk1"/>
                </a:solidFill>
                <a:latin typeface="Arial" panose="020B0604020202020204"/>
                <a:ea typeface="Arial" panose="020B0604020202020204"/>
                <a:cs typeface="Arial" panose="020B0604020202020204"/>
                <a:sym typeface="Arial" panose="020B0604020202020204"/>
              </a:rPr>
            </a:fld>
            <a:endParaRPr lang="en-GB" sz="14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886" name="Google Shape;886;p99"/>
          <p:cNvSpPr txBox="1"/>
          <p:nvPr>
            <p:ph type="title"/>
          </p:nvPr>
        </p:nvSpPr>
        <p:spPr>
          <a:xfrm>
            <a:off x="341312" y="75009"/>
            <a:ext cx="8229600" cy="680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Arial" panose="020B0604020202020204"/>
              <a:buNone/>
            </a:pPr>
            <a:r>
              <a:rPr lang="en-GB" sz="4000" b="0" i="0" u="none">
                <a:solidFill>
                  <a:schemeClr val="dk2"/>
                </a:solidFill>
                <a:latin typeface="Arial" panose="020B0604020202020204"/>
                <a:ea typeface="Arial" panose="020B0604020202020204"/>
                <a:cs typeface="Arial" panose="020B0604020202020204"/>
                <a:sym typeface="Arial" panose="020B0604020202020204"/>
              </a:rPr>
              <a:t>Why </a:t>
            </a:r>
            <a:r>
              <a:rPr lang="en-GB" sz="4000" b="0" i="0" u="none">
                <a:solidFill>
                  <a:schemeClr val="dk2"/>
                </a:solidFill>
                <a:latin typeface="Comic Sans MS" panose="030F0702030302020204"/>
                <a:ea typeface="Comic Sans MS" panose="030F0702030302020204"/>
                <a:cs typeface="Comic Sans MS" panose="030F0702030302020204"/>
                <a:sym typeface="Comic Sans MS" panose="030F0702030302020204"/>
              </a:rPr>
              <a:t>n</a:t>
            </a:r>
            <a:r>
              <a:rPr lang="en-GB" sz="4000" b="0" i="0" u="none" baseline="30000">
                <a:solidFill>
                  <a:schemeClr val="dk2"/>
                </a:solidFill>
                <a:latin typeface="Comic Sans MS" panose="030F0702030302020204"/>
                <a:ea typeface="Comic Sans MS" panose="030F0702030302020204"/>
                <a:cs typeface="Comic Sans MS" panose="030F0702030302020204"/>
                <a:sym typeface="Comic Sans MS" panose="030F0702030302020204"/>
              </a:rPr>
              <a:t>log</a:t>
            </a:r>
            <a:r>
              <a:rPr lang="en-GB" sz="4000" b="0" i="0" u="none" baseline="-25000">
                <a:solidFill>
                  <a:schemeClr val="dk2"/>
                </a:solidFill>
                <a:latin typeface="Comic Sans MS" panose="030F0702030302020204"/>
                <a:ea typeface="Comic Sans MS" panose="030F0702030302020204"/>
                <a:cs typeface="Comic Sans MS" panose="030F0702030302020204"/>
                <a:sym typeface="Comic Sans MS" panose="030F0702030302020204"/>
              </a:rPr>
              <a:t>b</a:t>
            </a:r>
            <a:r>
              <a:rPr lang="en-GB" sz="4000" b="0" i="0" u="none" baseline="30000">
                <a:solidFill>
                  <a:schemeClr val="dk2"/>
                </a:solidFill>
                <a:latin typeface="Comic Sans MS" panose="030F0702030302020204"/>
                <a:ea typeface="Comic Sans MS" panose="030F0702030302020204"/>
                <a:cs typeface="Comic Sans MS" panose="030F0702030302020204"/>
                <a:sym typeface="Comic Sans MS" panose="030F0702030302020204"/>
              </a:rPr>
              <a:t>a</a:t>
            </a:r>
            <a:r>
              <a:rPr lang="en-GB" sz="4000" b="0" i="0" u="none">
                <a:solidFill>
                  <a:schemeClr val="dk2"/>
                </a:solidFill>
                <a:latin typeface="Comic Sans MS" panose="030F0702030302020204"/>
                <a:ea typeface="Comic Sans MS" panose="030F0702030302020204"/>
                <a:cs typeface="Comic Sans MS" panose="030F0702030302020204"/>
                <a:sym typeface="Comic Sans MS" panose="030F0702030302020204"/>
              </a:rPr>
              <a:t>?</a:t>
            </a:r>
            <a:endParaRPr lang="en-GB" sz="4000" b="0" i="0" u="none">
              <a:solidFill>
                <a:schemeClr val="dk2"/>
              </a:solidFill>
              <a:latin typeface="Comic Sans MS" panose="030F0702030302020204"/>
              <a:ea typeface="Comic Sans MS" panose="030F0702030302020204"/>
              <a:cs typeface="Comic Sans MS" panose="030F0702030302020204"/>
              <a:sym typeface="Comic Sans MS" panose="030F0702030302020204"/>
            </a:endParaRPr>
          </a:p>
        </p:txBody>
      </p:sp>
      <p:pic>
        <p:nvPicPr>
          <p:cNvPr id="887" name="Google Shape;887;p99"/>
          <p:cNvPicPr preferRelativeResize="0"/>
          <p:nvPr>
            <p:ph type="body" idx="1"/>
          </p:nvPr>
        </p:nvPicPr>
        <p:blipFill rotWithShape="1">
          <a:blip r:embed="rId1"/>
          <a:srcRect/>
          <a:stretch>
            <a:fillRect/>
          </a:stretch>
        </p:blipFill>
        <p:spPr>
          <a:xfrm>
            <a:off x="6665912" y="133350"/>
            <a:ext cx="2322600" cy="564300"/>
          </a:xfrm>
          <a:prstGeom prst="rect">
            <a:avLst/>
          </a:prstGeom>
          <a:noFill/>
          <a:ln>
            <a:noFill/>
          </a:ln>
        </p:spPr>
      </p:pic>
      <p:pic>
        <p:nvPicPr>
          <p:cNvPr id="888" name="Google Shape;888;p99"/>
          <p:cNvPicPr preferRelativeResize="0"/>
          <p:nvPr>
            <p:ph type="body" idx="2"/>
          </p:nvPr>
        </p:nvPicPr>
        <p:blipFill rotWithShape="1">
          <a:blip r:embed="rId2"/>
          <a:srcRect/>
          <a:stretch>
            <a:fillRect/>
          </a:stretch>
        </p:blipFill>
        <p:spPr>
          <a:xfrm>
            <a:off x="381000" y="914400"/>
            <a:ext cx="1371600" cy="486900"/>
          </a:xfrm>
          <a:prstGeom prst="rect">
            <a:avLst/>
          </a:prstGeom>
          <a:noFill/>
          <a:ln>
            <a:noFill/>
          </a:ln>
        </p:spPr>
      </p:pic>
      <p:sp>
        <p:nvSpPr>
          <p:cNvPr id="889" name="Google Shape;889;p99"/>
          <p:cNvSpPr txBox="1"/>
          <p:nvPr/>
        </p:nvSpPr>
        <p:spPr>
          <a:xfrm>
            <a:off x="350837" y="3284934"/>
            <a:ext cx="4483200" cy="1433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20000"/>
              </a:lnSpc>
              <a:spcBef>
                <a:spcPts val="0"/>
              </a:spcBef>
              <a:spcAft>
                <a:spcPts val="0"/>
              </a:spcAft>
              <a:buClr>
                <a:schemeClr val="accent2"/>
              </a:buClr>
              <a:buSzPts val="2400"/>
              <a:buFont typeface="Arial" panose="020B0604020202020204"/>
              <a:buChar char="•"/>
            </a:pPr>
            <a:r>
              <a:rPr lang="en-GB" sz="2400" b="0" i="0" u="none">
                <a:solidFill>
                  <a:schemeClr val="accent2"/>
                </a:solidFill>
                <a:latin typeface="Arial" panose="020B0604020202020204"/>
                <a:ea typeface="Arial" panose="020B0604020202020204"/>
                <a:cs typeface="Arial" panose="020B0604020202020204"/>
                <a:sym typeface="Arial" panose="020B0604020202020204"/>
              </a:rPr>
              <a:t>Assume </a:t>
            </a:r>
            <a:r>
              <a:rPr lang="en-GB" sz="24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n = b</a:t>
            </a:r>
            <a:r>
              <a:rPr lang="en-GB" sz="2400" b="0" i="0" u="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rPr>
              <a:t>k</a:t>
            </a:r>
            <a:r>
              <a:rPr lang="en-GB" sz="24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 ⇒ k = log</a:t>
            </a:r>
            <a:r>
              <a:rPr lang="en-GB" sz="2400" b="0" i="0" u="none" baseline="-25000">
                <a:solidFill>
                  <a:schemeClr val="accent2"/>
                </a:solidFill>
                <a:latin typeface="Comic Sans MS" panose="030F0702030302020204"/>
                <a:ea typeface="Comic Sans MS" panose="030F0702030302020204"/>
                <a:cs typeface="Comic Sans MS" panose="030F0702030302020204"/>
                <a:sym typeface="Comic Sans MS" panose="030F0702030302020204"/>
              </a:rPr>
              <a:t>b</a:t>
            </a:r>
            <a:r>
              <a:rPr lang="en-GB" sz="24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n</a:t>
            </a:r>
            <a:endParaRPr lang="en-GB" sz="2400" b="0" i="0" u="none">
              <a:solidFill>
                <a:schemeClr val="accent2"/>
              </a:solidFill>
              <a:latin typeface="Comic Sans MS" panose="030F0702030302020204"/>
              <a:ea typeface="Comic Sans MS" panose="030F0702030302020204"/>
              <a:cs typeface="Comic Sans MS" panose="030F0702030302020204"/>
              <a:sym typeface="Comic Sans MS" panose="030F0702030302020204"/>
            </a:endParaRPr>
          </a:p>
          <a:p>
            <a:pPr marL="342900" marR="0" lvl="0" indent="-342900" algn="l" rtl="0">
              <a:lnSpc>
                <a:spcPct val="120000"/>
              </a:lnSpc>
              <a:spcBef>
                <a:spcPts val="480"/>
              </a:spcBef>
              <a:spcAft>
                <a:spcPts val="0"/>
              </a:spcAft>
              <a:buClr>
                <a:schemeClr val="accent2"/>
              </a:buClr>
              <a:buSzPts val="2400"/>
              <a:buFont typeface="Arial" panose="020B0604020202020204"/>
              <a:buChar char="•"/>
            </a:pPr>
            <a:r>
              <a:rPr lang="en-GB" sz="2400" b="0" i="0" u="none">
                <a:solidFill>
                  <a:schemeClr val="accent2"/>
                </a:solidFill>
                <a:latin typeface="Arial" panose="020B0604020202020204"/>
                <a:ea typeface="Arial" panose="020B0604020202020204"/>
                <a:cs typeface="Arial" panose="020B0604020202020204"/>
                <a:sym typeface="Arial" panose="020B0604020202020204"/>
              </a:rPr>
              <a:t>At the end of iteration i = k:</a:t>
            </a:r>
            <a:endParaRPr lang="en-GB" sz="2400" b="0" i="0" u="none">
              <a:solidFill>
                <a:schemeClr val="accent2"/>
              </a:solidFill>
              <a:latin typeface="Arial" panose="020B0604020202020204"/>
              <a:ea typeface="Arial" panose="020B0604020202020204"/>
              <a:cs typeface="Arial" panose="020B0604020202020204"/>
              <a:sym typeface="Arial" panose="020B0604020202020204"/>
            </a:endParaRPr>
          </a:p>
        </p:txBody>
      </p:sp>
      <p:pic>
        <p:nvPicPr>
          <p:cNvPr id="890" name="Google Shape;890;p99"/>
          <p:cNvPicPr preferRelativeResize="0"/>
          <p:nvPr/>
        </p:nvPicPr>
        <p:blipFill rotWithShape="1">
          <a:blip r:embed="rId3"/>
          <a:srcRect/>
          <a:stretch>
            <a:fillRect/>
          </a:stretch>
        </p:blipFill>
        <p:spPr>
          <a:xfrm>
            <a:off x="496887" y="4087415"/>
            <a:ext cx="4489846" cy="673894"/>
          </a:xfrm>
          <a:prstGeom prst="rect">
            <a:avLst/>
          </a:prstGeom>
          <a:noFill/>
          <a:ln>
            <a:noFill/>
          </a:ln>
        </p:spPr>
      </p:pic>
      <p:grpSp>
        <p:nvGrpSpPr>
          <p:cNvPr id="891" name="Google Shape;891;p99"/>
          <p:cNvGrpSpPr/>
          <p:nvPr/>
        </p:nvGrpSpPr>
        <p:grpSpPr>
          <a:xfrm>
            <a:off x="1057275" y="1385888"/>
            <a:ext cx="1131888" cy="486346"/>
            <a:chOff x="666" y="1164"/>
            <a:chExt cx="713" cy="408"/>
          </a:xfrm>
        </p:grpSpPr>
        <p:pic>
          <p:nvPicPr>
            <p:cNvPr id="892" name="Google Shape;892;p99"/>
            <p:cNvPicPr preferRelativeResize="0"/>
            <p:nvPr/>
          </p:nvPicPr>
          <p:blipFill rotWithShape="1">
            <a:blip r:embed="rId4"/>
            <a:srcRect/>
            <a:stretch>
              <a:fillRect/>
            </a:stretch>
          </p:blipFill>
          <p:spPr>
            <a:xfrm>
              <a:off x="815" y="1164"/>
              <a:ext cx="564" cy="408"/>
            </a:xfrm>
            <a:prstGeom prst="rect">
              <a:avLst/>
            </a:prstGeom>
            <a:noFill/>
            <a:ln>
              <a:noFill/>
            </a:ln>
          </p:spPr>
        </p:pic>
        <p:sp>
          <p:nvSpPr>
            <p:cNvPr id="893" name="Google Shape;893;p99"/>
            <p:cNvSpPr/>
            <p:nvPr/>
          </p:nvSpPr>
          <p:spPr>
            <a:xfrm rot="10800000">
              <a:off x="816" y="1074"/>
              <a:ext cx="0" cy="300"/>
            </a:xfrm>
            <a:prstGeom prst="leftBrace">
              <a:avLst>
                <a:gd name="adj1" fmla="val 8333"/>
                <a:gd name="adj2" fmla="val 50000"/>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894" name="Google Shape;894;p99"/>
          <p:cNvGrpSpPr/>
          <p:nvPr/>
        </p:nvGrpSpPr>
        <p:grpSpPr>
          <a:xfrm>
            <a:off x="1307306" y="1893093"/>
            <a:ext cx="1148477" cy="486370"/>
            <a:chOff x="823" y="1590"/>
            <a:chExt cx="723" cy="408"/>
          </a:xfrm>
        </p:grpSpPr>
        <p:pic>
          <p:nvPicPr>
            <p:cNvPr id="895" name="Google Shape;895;p99"/>
            <p:cNvPicPr preferRelativeResize="0"/>
            <p:nvPr/>
          </p:nvPicPr>
          <p:blipFill rotWithShape="1">
            <a:blip r:embed="rId5"/>
            <a:srcRect/>
            <a:stretch>
              <a:fillRect/>
            </a:stretch>
          </p:blipFill>
          <p:spPr>
            <a:xfrm>
              <a:off x="995" y="1590"/>
              <a:ext cx="552" cy="408"/>
            </a:xfrm>
            <a:prstGeom prst="rect">
              <a:avLst/>
            </a:prstGeom>
            <a:noFill/>
            <a:ln>
              <a:noFill/>
            </a:ln>
          </p:spPr>
        </p:pic>
        <p:sp>
          <p:nvSpPr>
            <p:cNvPr id="896" name="Google Shape;896;p99"/>
            <p:cNvSpPr/>
            <p:nvPr/>
          </p:nvSpPr>
          <p:spPr>
            <a:xfrm rot="10800000">
              <a:off x="1124" y="1323"/>
              <a:ext cx="0" cy="600"/>
            </a:xfrm>
            <a:prstGeom prst="leftBrace">
              <a:avLst>
                <a:gd name="adj1" fmla="val 8333"/>
                <a:gd name="adj2" fmla="val 50000"/>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grpSp>
      <p:grpSp>
        <p:nvGrpSpPr>
          <p:cNvPr id="897" name="Google Shape;897;p99"/>
          <p:cNvGrpSpPr/>
          <p:nvPr/>
        </p:nvGrpSpPr>
        <p:grpSpPr>
          <a:xfrm>
            <a:off x="1562100" y="2380059"/>
            <a:ext cx="1926122" cy="651992"/>
            <a:chOff x="984" y="1999"/>
            <a:chExt cx="1213" cy="548"/>
          </a:xfrm>
        </p:grpSpPr>
        <p:pic>
          <p:nvPicPr>
            <p:cNvPr id="898" name="Google Shape;898;p99"/>
            <p:cNvPicPr preferRelativeResize="0"/>
            <p:nvPr/>
          </p:nvPicPr>
          <p:blipFill rotWithShape="1">
            <a:blip r:embed="rId6"/>
            <a:srcRect/>
            <a:stretch>
              <a:fillRect/>
            </a:stretch>
          </p:blipFill>
          <p:spPr>
            <a:xfrm>
              <a:off x="984" y="2137"/>
              <a:ext cx="1213" cy="410"/>
            </a:xfrm>
            <a:prstGeom prst="rect">
              <a:avLst/>
            </a:prstGeom>
            <a:noFill/>
            <a:ln>
              <a:noFill/>
            </a:ln>
          </p:spPr>
        </p:pic>
        <p:cxnSp>
          <p:nvCxnSpPr>
            <p:cNvPr id="899" name="Google Shape;899;p99"/>
            <p:cNvCxnSpPr/>
            <p:nvPr/>
          </p:nvCxnSpPr>
          <p:spPr>
            <a:xfrm>
              <a:off x="1355" y="1999"/>
              <a:ext cx="0" cy="300"/>
            </a:xfrm>
            <a:prstGeom prst="straightConnector1">
              <a:avLst/>
            </a:prstGeom>
            <a:noFill/>
            <a:ln w="25400" cap="rnd" cmpd="sng">
              <a:solidFill>
                <a:schemeClr val="dk1"/>
              </a:solidFill>
              <a:prstDash val="solid"/>
              <a:miter lim="800000"/>
              <a:headEnd type="none" w="med" len="med"/>
              <a:tailEnd type="none" w="med" len="med"/>
            </a:ln>
          </p:spPr>
        </p:cxnSp>
      </p:grpSp>
      <p:sp>
        <p:nvSpPr>
          <p:cNvPr id="900" name="Google Shape;900;p99"/>
          <p:cNvSpPr txBox="1"/>
          <p:nvPr/>
        </p:nvSpPr>
        <p:spPr>
          <a:xfrm>
            <a:off x="4830762" y="859631"/>
            <a:ext cx="3854400" cy="33027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20000"/>
              </a:lnSpc>
              <a:spcBef>
                <a:spcPts val="0"/>
              </a:spcBef>
              <a:spcAft>
                <a:spcPts val="0"/>
              </a:spcAft>
              <a:buClr>
                <a:schemeClr val="accent2"/>
              </a:buClr>
              <a:buSzPts val="2000"/>
              <a:buFont typeface="Arial" panose="020B0604020202020204"/>
              <a:buChar char="•"/>
            </a:pPr>
            <a:r>
              <a:rPr lang="en-GB" sz="2000" b="0" i="0" u="none">
                <a:solidFill>
                  <a:schemeClr val="accent2"/>
                </a:solidFill>
                <a:latin typeface="Arial" panose="020B0604020202020204"/>
                <a:ea typeface="Arial" panose="020B0604020202020204"/>
                <a:cs typeface="Arial" panose="020B0604020202020204"/>
                <a:sym typeface="Arial" panose="020B0604020202020204"/>
              </a:rPr>
              <a:t>Case 1:</a:t>
            </a:r>
            <a:endParaRPr lang="en-GB" sz="2000" b="0" i="0" u="none">
              <a:solidFill>
                <a:schemeClr val="accent2"/>
              </a:solidFill>
              <a:latin typeface="Arial" panose="020B0604020202020204"/>
              <a:ea typeface="Arial" panose="020B0604020202020204"/>
              <a:cs typeface="Arial" panose="020B0604020202020204"/>
              <a:sym typeface="Arial" panose="020B0604020202020204"/>
            </a:endParaRPr>
          </a:p>
          <a:p>
            <a:pPr marL="742950" marR="0" lvl="1" indent="-285750" algn="l" rtl="0">
              <a:lnSpc>
                <a:spcPct val="120000"/>
              </a:lnSpc>
              <a:spcBef>
                <a:spcPts val="360"/>
              </a:spcBef>
              <a:spcAft>
                <a:spcPts val="0"/>
              </a:spcAft>
              <a:buClr>
                <a:schemeClr val="dk1"/>
              </a:buClr>
              <a:buSzPts val="1800"/>
              <a:buFont typeface="Arial" panose="020B0604020202020204"/>
              <a:buChar char="–"/>
            </a:pP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If </a:t>
            </a:r>
            <a:r>
              <a:rPr lang="en-GB" sz="18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rPr>
              <a:t>f(n) </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is dominated by </a:t>
            </a:r>
            <a:r>
              <a:rPr lang="en-GB" sz="18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rPr>
              <a:t>n</a:t>
            </a:r>
            <a:r>
              <a:rPr lang="en-GB" sz="1800" b="0" i="0" u="none" strike="noStrike" cap="none" baseline="30000">
                <a:solidFill>
                  <a:schemeClr val="dk1"/>
                </a:solidFill>
                <a:latin typeface="Comic Sans MS" panose="030F0702030302020204"/>
                <a:ea typeface="Comic Sans MS" panose="030F0702030302020204"/>
                <a:cs typeface="Comic Sans MS" panose="030F0702030302020204"/>
                <a:sym typeface="Comic Sans MS" panose="030F0702030302020204"/>
              </a:rPr>
              <a:t>log</a:t>
            </a:r>
            <a:r>
              <a:rPr lang="en-GB" sz="1800" b="0" i="0" u="none" strike="noStrike" cap="none" baseline="-25000">
                <a:solidFill>
                  <a:schemeClr val="dk1"/>
                </a:solidFill>
                <a:latin typeface="Comic Sans MS" panose="030F0702030302020204"/>
                <a:ea typeface="Comic Sans MS" panose="030F0702030302020204"/>
                <a:cs typeface="Comic Sans MS" panose="030F0702030302020204"/>
                <a:sym typeface="Comic Sans MS" panose="030F0702030302020204"/>
              </a:rPr>
              <a:t>b</a:t>
            </a:r>
            <a:r>
              <a:rPr lang="en-GB" sz="1800" b="0" i="0" u="none" strike="noStrike" cap="none" baseline="30000">
                <a:solidFill>
                  <a:schemeClr val="dk1"/>
                </a:solidFill>
                <a:latin typeface="Comic Sans MS" panose="030F0702030302020204"/>
                <a:ea typeface="Comic Sans MS" panose="030F0702030302020204"/>
                <a:cs typeface="Comic Sans MS" panose="030F0702030302020204"/>
                <a:sym typeface="Comic Sans MS" panose="030F0702030302020204"/>
              </a:rPr>
              <a:t>a</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a:t>
            </a:r>
            <a:endPar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143000" marR="0" lvl="2" indent="-228600" algn="l" rtl="0">
              <a:lnSpc>
                <a:spcPct val="120000"/>
              </a:lnSpc>
              <a:spcBef>
                <a:spcPts val="320"/>
              </a:spcBef>
              <a:spcAft>
                <a:spcPts val="0"/>
              </a:spcAft>
              <a:buClr>
                <a:schemeClr val="accent2"/>
              </a:buClr>
              <a:buSzPts val="1600"/>
              <a:buFont typeface="Comic Sans MS" panose="030F0702030302020204"/>
              <a:buChar char="•"/>
            </a:pPr>
            <a:r>
              <a:rPr lang="en-GB" sz="1600" b="0" i="0" u="none" strike="noStrike" cap="none">
                <a:solidFill>
                  <a:schemeClr val="accent2"/>
                </a:solidFill>
                <a:latin typeface="Comic Sans MS" panose="030F0702030302020204"/>
                <a:ea typeface="Comic Sans MS" panose="030F0702030302020204"/>
                <a:cs typeface="Comic Sans MS" panose="030F0702030302020204"/>
                <a:sym typeface="Comic Sans MS" panose="030F0702030302020204"/>
              </a:rPr>
              <a:t>T(n) = Θ(n</a:t>
            </a:r>
            <a:r>
              <a:rPr lang="en-GB" sz="1600" b="0" i="0" u="none" strike="noStrike" cap="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rPr>
              <a:t>log</a:t>
            </a:r>
            <a:r>
              <a:rPr lang="en-GB" sz="1600" b="0" i="0" u="none" strike="noStrike" cap="none" baseline="-25000">
                <a:solidFill>
                  <a:schemeClr val="accent2"/>
                </a:solidFill>
                <a:latin typeface="Comic Sans MS" panose="030F0702030302020204"/>
                <a:ea typeface="Comic Sans MS" panose="030F0702030302020204"/>
                <a:cs typeface="Comic Sans MS" panose="030F0702030302020204"/>
                <a:sym typeface="Comic Sans MS" panose="030F0702030302020204"/>
              </a:rPr>
              <a:t>b</a:t>
            </a:r>
            <a:r>
              <a:rPr lang="en-GB" sz="1600" b="0" i="0" u="none" strike="noStrike" cap="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rPr>
              <a:t>n</a:t>
            </a:r>
            <a:r>
              <a:rPr lang="en-GB" sz="1600" b="0" i="0" u="none" strike="noStrike" cap="none">
                <a:solidFill>
                  <a:schemeClr val="accent2"/>
                </a:solidFill>
                <a:latin typeface="Comic Sans MS" panose="030F0702030302020204"/>
                <a:ea typeface="Comic Sans MS" panose="030F0702030302020204"/>
                <a:cs typeface="Comic Sans MS" panose="030F0702030302020204"/>
                <a:sym typeface="Comic Sans MS" panose="030F0702030302020204"/>
              </a:rPr>
              <a:t>)</a:t>
            </a:r>
            <a:endParaRPr lang="en-GB" sz="1600" b="0" i="0" u="none" strike="noStrike" cap="none">
              <a:solidFill>
                <a:schemeClr val="accent2"/>
              </a:solidFill>
              <a:latin typeface="Comic Sans MS" panose="030F0702030302020204"/>
              <a:ea typeface="Comic Sans MS" panose="030F0702030302020204"/>
              <a:cs typeface="Comic Sans MS" panose="030F0702030302020204"/>
              <a:sym typeface="Comic Sans MS" panose="030F0702030302020204"/>
            </a:endParaRPr>
          </a:p>
          <a:p>
            <a:pPr marL="1143000" marR="0" lvl="2" indent="-127000" algn="l" rtl="0">
              <a:lnSpc>
                <a:spcPct val="120000"/>
              </a:lnSpc>
              <a:spcBef>
                <a:spcPts val="320"/>
              </a:spcBef>
              <a:spcAft>
                <a:spcPts val="0"/>
              </a:spcAft>
              <a:buClr>
                <a:schemeClr val="dk1"/>
              </a:buClr>
              <a:buSzPts val="1600"/>
              <a:buFont typeface="Arial" panose="020B0604020202020204"/>
              <a:buNone/>
            </a:pPr>
            <a:endParaRPr sz="1600" b="0" i="0" u="none" strike="noStrike" cap="none">
              <a:solidFill>
                <a:schemeClr val="accent2"/>
              </a:solidFill>
              <a:latin typeface="Comic Sans MS" panose="030F0702030302020204"/>
              <a:ea typeface="Comic Sans MS" panose="030F0702030302020204"/>
              <a:cs typeface="Comic Sans MS" panose="030F0702030302020204"/>
              <a:sym typeface="Comic Sans MS" panose="030F0702030302020204"/>
            </a:endParaRPr>
          </a:p>
          <a:p>
            <a:pPr marL="342900" marR="0" lvl="0" indent="-342900" algn="l" rtl="0">
              <a:lnSpc>
                <a:spcPct val="120000"/>
              </a:lnSpc>
              <a:spcBef>
                <a:spcPts val="400"/>
              </a:spcBef>
              <a:spcAft>
                <a:spcPts val="0"/>
              </a:spcAft>
              <a:buClr>
                <a:schemeClr val="accent2"/>
              </a:buClr>
              <a:buSzPts val="2000"/>
              <a:buFont typeface="Arial" panose="020B0604020202020204"/>
              <a:buChar char="•"/>
            </a:pPr>
            <a:r>
              <a:rPr lang="en-GB" sz="2000" b="0" i="0" u="none">
                <a:solidFill>
                  <a:schemeClr val="accent2"/>
                </a:solidFill>
                <a:latin typeface="Arial" panose="020B0604020202020204"/>
                <a:ea typeface="Arial" panose="020B0604020202020204"/>
                <a:cs typeface="Arial" panose="020B0604020202020204"/>
                <a:sym typeface="Arial" panose="020B0604020202020204"/>
              </a:rPr>
              <a:t>Case 3:</a:t>
            </a:r>
            <a:endParaRPr lang="en-GB" sz="2000" b="0" i="0" u="none">
              <a:solidFill>
                <a:schemeClr val="accent2"/>
              </a:solidFill>
              <a:latin typeface="Arial" panose="020B0604020202020204"/>
              <a:ea typeface="Arial" panose="020B0604020202020204"/>
              <a:cs typeface="Arial" panose="020B0604020202020204"/>
              <a:sym typeface="Arial" panose="020B0604020202020204"/>
            </a:endParaRPr>
          </a:p>
          <a:p>
            <a:pPr marL="742950" marR="0" lvl="1" indent="-285750" algn="l" rtl="0">
              <a:lnSpc>
                <a:spcPct val="120000"/>
              </a:lnSpc>
              <a:spcBef>
                <a:spcPts val="360"/>
              </a:spcBef>
              <a:spcAft>
                <a:spcPts val="0"/>
              </a:spcAft>
              <a:buClr>
                <a:schemeClr val="dk1"/>
              </a:buClr>
              <a:buSzPts val="1800"/>
              <a:buFont typeface="Arial" panose="020B0604020202020204"/>
              <a:buChar char="–"/>
            </a:pP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If </a:t>
            </a:r>
            <a:r>
              <a:rPr lang="en-GB" sz="18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rPr>
              <a:t>f(n)</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 dominates </a:t>
            </a:r>
            <a:r>
              <a:rPr lang="en-GB" sz="18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rPr>
              <a:t>n</a:t>
            </a:r>
            <a:r>
              <a:rPr lang="en-GB" sz="1800" b="0" i="0" u="none" strike="noStrike" cap="none" baseline="30000">
                <a:solidFill>
                  <a:schemeClr val="dk1"/>
                </a:solidFill>
                <a:latin typeface="Comic Sans MS" panose="030F0702030302020204"/>
                <a:ea typeface="Comic Sans MS" panose="030F0702030302020204"/>
                <a:cs typeface="Comic Sans MS" panose="030F0702030302020204"/>
                <a:sym typeface="Comic Sans MS" panose="030F0702030302020204"/>
              </a:rPr>
              <a:t>log</a:t>
            </a:r>
            <a:r>
              <a:rPr lang="en-GB" sz="1800" b="0" i="0" u="none" strike="noStrike" cap="none" baseline="-25000">
                <a:solidFill>
                  <a:schemeClr val="dk1"/>
                </a:solidFill>
                <a:latin typeface="Comic Sans MS" panose="030F0702030302020204"/>
                <a:ea typeface="Comic Sans MS" panose="030F0702030302020204"/>
                <a:cs typeface="Comic Sans MS" panose="030F0702030302020204"/>
                <a:sym typeface="Comic Sans MS" panose="030F0702030302020204"/>
              </a:rPr>
              <a:t>b</a:t>
            </a:r>
            <a:r>
              <a:rPr lang="en-GB" sz="1800" b="0" i="0" u="none" strike="noStrike" cap="none" baseline="30000">
                <a:solidFill>
                  <a:schemeClr val="dk1"/>
                </a:solidFill>
                <a:latin typeface="Comic Sans MS" panose="030F0702030302020204"/>
                <a:ea typeface="Comic Sans MS" panose="030F0702030302020204"/>
                <a:cs typeface="Comic Sans MS" panose="030F0702030302020204"/>
                <a:sym typeface="Comic Sans MS" panose="030F0702030302020204"/>
              </a:rPr>
              <a:t>a</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a:t>
            </a:r>
            <a:endPar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143000" marR="0" lvl="2" indent="-228600" algn="l" rtl="0">
              <a:lnSpc>
                <a:spcPct val="120000"/>
              </a:lnSpc>
              <a:spcBef>
                <a:spcPts val="320"/>
              </a:spcBef>
              <a:spcAft>
                <a:spcPts val="0"/>
              </a:spcAft>
              <a:buClr>
                <a:schemeClr val="accent2"/>
              </a:buClr>
              <a:buSzPts val="1600"/>
              <a:buFont typeface="Comic Sans MS" panose="030F0702030302020204"/>
              <a:buChar char="•"/>
            </a:pPr>
            <a:r>
              <a:rPr lang="en-GB" sz="1600" b="0" i="0" u="none" strike="noStrike" cap="none">
                <a:solidFill>
                  <a:schemeClr val="accent2"/>
                </a:solidFill>
                <a:latin typeface="Comic Sans MS" panose="030F0702030302020204"/>
                <a:ea typeface="Comic Sans MS" panose="030F0702030302020204"/>
                <a:cs typeface="Comic Sans MS" panose="030F0702030302020204"/>
                <a:sym typeface="Comic Sans MS" panose="030F0702030302020204"/>
              </a:rPr>
              <a:t>T(n) = Θ(f(n))</a:t>
            </a:r>
            <a:endParaRPr lang="en-GB" sz="1600" b="0" i="0" u="none" strike="noStrike" cap="none">
              <a:solidFill>
                <a:schemeClr val="accent2"/>
              </a:solidFill>
              <a:latin typeface="Comic Sans MS" panose="030F0702030302020204"/>
              <a:ea typeface="Comic Sans MS" panose="030F0702030302020204"/>
              <a:cs typeface="Comic Sans MS" panose="030F0702030302020204"/>
              <a:sym typeface="Comic Sans MS" panose="030F0702030302020204"/>
            </a:endParaRPr>
          </a:p>
          <a:p>
            <a:pPr marL="1143000" marR="0" lvl="2" indent="-127000" algn="l" rtl="0">
              <a:lnSpc>
                <a:spcPct val="120000"/>
              </a:lnSpc>
              <a:spcBef>
                <a:spcPts val="320"/>
              </a:spcBef>
              <a:spcAft>
                <a:spcPts val="0"/>
              </a:spcAft>
              <a:buClr>
                <a:schemeClr val="dk1"/>
              </a:buClr>
              <a:buSzPts val="1600"/>
              <a:buFont typeface="Arial" panose="020B0604020202020204"/>
              <a:buNone/>
            </a:pPr>
            <a:endParaRPr sz="1600" b="0" i="0" u="none" strike="noStrike" cap="none">
              <a:solidFill>
                <a:schemeClr val="accent2"/>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20000"/>
              </a:lnSpc>
              <a:spcBef>
                <a:spcPts val="400"/>
              </a:spcBef>
              <a:spcAft>
                <a:spcPts val="0"/>
              </a:spcAft>
              <a:buClr>
                <a:schemeClr val="accent2"/>
              </a:buClr>
              <a:buSzPts val="2000"/>
              <a:buFont typeface="Arial" panose="020B0604020202020204"/>
              <a:buChar char="•"/>
            </a:pPr>
            <a:r>
              <a:rPr lang="en-GB" sz="2000" b="0" i="0" u="none">
                <a:solidFill>
                  <a:schemeClr val="accent2"/>
                </a:solidFill>
                <a:latin typeface="Arial" panose="020B0604020202020204"/>
                <a:ea typeface="Arial" panose="020B0604020202020204"/>
                <a:cs typeface="Arial" panose="020B0604020202020204"/>
                <a:sym typeface="Arial" panose="020B0604020202020204"/>
              </a:rPr>
              <a:t>Case 2:</a:t>
            </a:r>
            <a:endParaRPr lang="en-GB" sz="2000" b="0" i="0" u="none">
              <a:solidFill>
                <a:schemeClr val="accent2"/>
              </a:solidFill>
              <a:latin typeface="Arial" panose="020B0604020202020204"/>
              <a:ea typeface="Arial" panose="020B0604020202020204"/>
              <a:cs typeface="Arial" panose="020B0604020202020204"/>
              <a:sym typeface="Arial" panose="020B0604020202020204"/>
            </a:endParaRPr>
          </a:p>
          <a:p>
            <a:pPr marL="742950" marR="0" lvl="1" indent="-285750" algn="l" rtl="0">
              <a:lnSpc>
                <a:spcPct val="120000"/>
              </a:lnSpc>
              <a:spcBef>
                <a:spcPts val="360"/>
              </a:spcBef>
              <a:spcAft>
                <a:spcPts val="0"/>
              </a:spcAft>
              <a:buClr>
                <a:schemeClr val="dk1"/>
              </a:buClr>
              <a:buSzPts val="1800"/>
              <a:buFont typeface="Arial" panose="020B0604020202020204"/>
              <a:buChar char="–"/>
            </a:pP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If </a:t>
            </a:r>
            <a:r>
              <a:rPr lang="en-GB" sz="18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rPr>
              <a:t>f(n)</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 = </a:t>
            </a:r>
            <a:r>
              <a:rPr lang="en-GB" sz="18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rPr>
              <a:t>Θ(n</a:t>
            </a:r>
            <a:r>
              <a:rPr lang="en-GB" sz="1800" b="0" i="0" u="none" strike="noStrike" cap="none" baseline="30000">
                <a:solidFill>
                  <a:schemeClr val="dk1"/>
                </a:solidFill>
                <a:latin typeface="Comic Sans MS" panose="030F0702030302020204"/>
                <a:ea typeface="Comic Sans MS" panose="030F0702030302020204"/>
                <a:cs typeface="Comic Sans MS" panose="030F0702030302020204"/>
                <a:sym typeface="Comic Sans MS" panose="030F0702030302020204"/>
              </a:rPr>
              <a:t>log</a:t>
            </a:r>
            <a:r>
              <a:rPr lang="en-GB" sz="1800" b="0" i="0" u="none" strike="noStrike" cap="none" baseline="-25000">
                <a:solidFill>
                  <a:schemeClr val="dk1"/>
                </a:solidFill>
                <a:latin typeface="Comic Sans MS" panose="030F0702030302020204"/>
                <a:ea typeface="Comic Sans MS" panose="030F0702030302020204"/>
                <a:cs typeface="Comic Sans MS" panose="030F0702030302020204"/>
                <a:sym typeface="Comic Sans MS" panose="030F0702030302020204"/>
              </a:rPr>
              <a:t>b</a:t>
            </a:r>
            <a:r>
              <a:rPr lang="en-GB" sz="1800" b="0" i="0" u="none" strike="noStrike" cap="none" baseline="30000">
                <a:solidFill>
                  <a:schemeClr val="dk1"/>
                </a:solidFill>
                <a:latin typeface="Comic Sans MS" panose="030F0702030302020204"/>
                <a:ea typeface="Comic Sans MS" panose="030F0702030302020204"/>
                <a:cs typeface="Comic Sans MS" panose="030F0702030302020204"/>
                <a:sym typeface="Comic Sans MS" panose="030F0702030302020204"/>
              </a:rPr>
              <a:t>a</a:t>
            </a:r>
            <a:r>
              <a:rPr lang="en-GB" sz="18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rPr>
              <a:t>)</a:t>
            </a:r>
            <a:r>
              <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rPr>
              <a:t>:</a:t>
            </a:r>
            <a:endParaRPr lang="en-GB"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143000" marR="0" lvl="2" indent="-228600" algn="l" rtl="0">
              <a:lnSpc>
                <a:spcPct val="120000"/>
              </a:lnSpc>
              <a:spcBef>
                <a:spcPts val="320"/>
              </a:spcBef>
              <a:spcAft>
                <a:spcPts val="0"/>
              </a:spcAft>
              <a:buClr>
                <a:schemeClr val="accent2"/>
              </a:buClr>
              <a:buSzPts val="1600"/>
              <a:buFont typeface="Comic Sans MS" panose="030F0702030302020204"/>
              <a:buChar char="•"/>
            </a:pPr>
            <a:r>
              <a:rPr lang="en-GB" sz="1600" b="0" i="0" u="none" strike="noStrike" cap="none">
                <a:solidFill>
                  <a:schemeClr val="accent2"/>
                </a:solidFill>
                <a:latin typeface="Comic Sans MS" panose="030F0702030302020204"/>
                <a:ea typeface="Comic Sans MS" panose="030F0702030302020204"/>
                <a:cs typeface="Comic Sans MS" panose="030F0702030302020204"/>
                <a:sym typeface="Comic Sans MS" panose="030F0702030302020204"/>
              </a:rPr>
              <a:t>T(n) = Θ(n</a:t>
            </a:r>
            <a:r>
              <a:rPr lang="en-GB" sz="1600" b="0" i="0" u="none" strike="noStrike" cap="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rPr>
              <a:t>log</a:t>
            </a:r>
            <a:r>
              <a:rPr lang="en-GB" sz="1600" b="0" i="0" u="none" strike="noStrike" cap="none" baseline="-25000">
                <a:solidFill>
                  <a:schemeClr val="accent2"/>
                </a:solidFill>
                <a:latin typeface="Comic Sans MS" panose="030F0702030302020204"/>
                <a:ea typeface="Comic Sans MS" panose="030F0702030302020204"/>
                <a:cs typeface="Comic Sans MS" panose="030F0702030302020204"/>
                <a:sym typeface="Comic Sans MS" panose="030F0702030302020204"/>
              </a:rPr>
              <a:t>b</a:t>
            </a:r>
            <a:r>
              <a:rPr lang="en-GB" sz="1600" b="0" i="0" u="none" strike="noStrike" cap="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rPr>
              <a:t>a </a:t>
            </a:r>
            <a:r>
              <a:rPr lang="en-GB" sz="1600" b="0" i="0" u="none" strike="noStrike" cap="none">
                <a:solidFill>
                  <a:schemeClr val="accent2"/>
                </a:solidFill>
                <a:latin typeface="Comic Sans MS" panose="030F0702030302020204"/>
                <a:ea typeface="Comic Sans MS" panose="030F0702030302020204"/>
                <a:cs typeface="Comic Sans MS" panose="030F0702030302020204"/>
                <a:sym typeface="Comic Sans MS" panose="030F0702030302020204"/>
              </a:rPr>
              <a:t>logn)</a:t>
            </a:r>
            <a:endParaRPr lang="en-GB" sz="1600" b="0" i="0" u="none" strike="noStrike" cap="none">
              <a:solidFill>
                <a:schemeClr val="accent2"/>
              </a:solidFill>
              <a:latin typeface="Comic Sans MS" panose="030F0702030302020204"/>
              <a:ea typeface="Comic Sans MS" panose="030F0702030302020204"/>
              <a:cs typeface="Comic Sans MS" panose="030F0702030302020204"/>
              <a:sym typeface="Comic Sans MS" panose="030F0702030302020204"/>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0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0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00">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00">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00">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00">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00">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00">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00">
                                            <p:txEl>
                                              <p:pRg st="10" end="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904" name="Shape 904"/>
        <p:cNvGrpSpPr/>
        <p:nvPr/>
      </p:nvGrpSpPr>
      <p:grpSpPr>
        <a:xfrm>
          <a:off x="0" y="0"/>
          <a:ext cx="0" cy="0"/>
          <a:chOff x="0" y="0"/>
          <a:chExt cx="0" cy="0"/>
        </a:xfrm>
      </p:grpSpPr>
      <p:sp>
        <p:nvSpPr>
          <p:cNvPr id="905" name="Google Shape;905;p100"/>
          <p:cNvSpPr txBox="1"/>
          <p:nvPr/>
        </p:nvSpPr>
        <p:spPr>
          <a:xfrm>
            <a:off x="6553200" y="4798219"/>
            <a:ext cx="2133600" cy="243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GB" sz="1400" b="0" i="0" u="none">
                <a:solidFill>
                  <a:schemeClr val="dk1"/>
                </a:solidFill>
                <a:latin typeface="Arial" panose="020B0604020202020204"/>
                <a:ea typeface="Arial" panose="020B0604020202020204"/>
                <a:cs typeface="Arial" panose="020B0604020202020204"/>
                <a:sym typeface="Arial" panose="020B0604020202020204"/>
              </a:rPr>
            </a:fld>
            <a:endParaRPr lang="en-GB" sz="14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906" name="Google Shape;906;p100"/>
          <p:cNvSpPr txBox="1"/>
          <p:nvPr>
            <p:ph type="title"/>
          </p:nvPr>
        </p:nvSpPr>
        <p:spPr>
          <a:xfrm>
            <a:off x="341312" y="75009"/>
            <a:ext cx="8229600" cy="680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Arial" panose="020B0604020202020204"/>
              <a:buNone/>
            </a:pPr>
            <a:r>
              <a:rPr lang="en-GB" sz="4000" b="0" i="0" u="none">
                <a:solidFill>
                  <a:schemeClr val="dk2"/>
                </a:solidFill>
                <a:latin typeface="Arial" panose="020B0604020202020204"/>
                <a:ea typeface="Arial" panose="020B0604020202020204"/>
                <a:cs typeface="Arial" panose="020B0604020202020204"/>
                <a:sym typeface="Arial" panose="020B0604020202020204"/>
              </a:rPr>
              <a:t>Examples</a:t>
            </a:r>
            <a:endParaRPr lang="en-GB" sz="4000" b="0" i="0" u="none">
              <a:solidFill>
                <a:schemeClr val="dk2"/>
              </a:solidFill>
              <a:latin typeface="Arial" panose="020B0604020202020204"/>
              <a:ea typeface="Arial" panose="020B0604020202020204"/>
              <a:cs typeface="Arial" panose="020B0604020202020204"/>
              <a:sym typeface="Arial" panose="020B0604020202020204"/>
            </a:endParaRPr>
          </a:p>
        </p:txBody>
      </p:sp>
      <p:sp>
        <p:nvSpPr>
          <p:cNvPr id="907" name="Google Shape;907;p100"/>
          <p:cNvSpPr txBox="1"/>
          <p:nvPr>
            <p:ph type="body" idx="1"/>
          </p:nvPr>
        </p:nvSpPr>
        <p:spPr>
          <a:xfrm>
            <a:off x="350837" y="910828"/>
            <a:ext cx="8412300" cy="3807600"/>
          </a:xfrm>
          <a:prstGeom prst="rect">
            <a:avLst/>
          </a:prstGeom>
          <a:noFill/>
          <a:ln>
            <a:noFill/>
          </a:ln>
        </p:spPr>
        <p:txBody>
          <a:bodyPr spcFirstLastPara="1" wrap="square" lIns="91425" tIns="45700" rIns="91425" bIns="45700" anchor="t" anchorCtr="0">
            <a:noAutofit/>
          </a:bodyPr>
          <a:lstStyle/>
          <a:p>
            <a:pPr marL="342900" lvl="0" indent="-342900" algn="ctr" rtl="0">
              <a:lnSpc>
                <a:spcPct val="200000"/>
              </a:lnSpc>
              <a:spcBef>
                <a:spcPts val="0"/>
              </a:spcBef>
              <a:spcAft>
                <a:spcPts val="0"/>
              </a:spcAft>
              <a:buClr>
                <a:schemeClr val="accent2"/>
              </a:buClr>
              <a:buSzPts val="2800"/>
              <a:buFont typeface="Comic Sans MS" panose="030F0702030302020204"/>
              <a:buNone/>
            </a:pPr>
            <a:r>
              <a:rPr lang="en-GB"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	T(n) = 2T(n/2) + n</a:t>
            </a: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		</a:t>
            </a:r>
            <a:endPar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200000"/>
              </a:lnSpc>
              <a:spcBef>
                <a:spcPts val="560"/>
              </a:spcBef>
              <a:spcAft>
                <a:spcPts val="0"/>
              </a:spcAft>
              <a:buClr>
                <a:schemeClr val="dk1"/>
              </a:buClr>
              <a:buSzPts val="2800"/>
              <a:buFont typeface="Comic Sans MS" panose="030F0702030302020204"/>
              <a:buNone/>
            </a:pP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	a = 2, b = 2, log</a:t>
            </a:r>
            <a:r>
              <a:rPr lang="en-GB" sz="2800" b="0" i="0" u="none" baseline="-25000">
                <a:solidFill>
                  <a:schemeClr val="dk1"/>
                </a:solidFill>
                <a:latin typeface="Comic Sans MS" panose="030F0702030302020204"/>
                <a:ea typeface="Comic Sans MS" panose="030F0702030302020204"/>
                <a:cs typeface="Comic Sans MS" panose="030F0702030302020204"/>
                <a:sym typeface="Comic Sans MS" panose="030F0702030302020204"/>
              </a:rPr>
              <a:t>2</a:t>
            </a: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2 = 1</a:t>
            </a:r>
            <a:endPar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200000"/>
              </a:lnSpc>
              <a:spcBef>
                <a:spcPts val="560"/>
              </a:spcBef>
              <a:spcAft>
                <a:spcPts val="0"/>
              </a:spcAft>
              <a:buClr>
                <a:schemeClr val="dk1"/>
              </a:buClr>
              <a:buSzPts val="2800"/>
              <a:buFont typeface="Comic Sans MS" panose="030F0702030302020204"/>
              <a:buNone/>
            </a:pP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	</a:t>
            </a:r>
            <a:r>
              <a:rPr lang="en-GB" sz="2800" b="0" i="0" u="none">
                <a:solidFill>
                  <a:schemeClr val="dk1"/>
                </a:solidFill>
                <a:latin typeface="Arial" panose="020B0604020202020204"/>
                <a:ea typeface="Arial" panose="020B0604020202020204"/>
                <a:cs typeface="Arial" panose="020B0604020202020204"/>
                <a:sym typeface="Arial" panose="020B0604020202020204"/>
              </a:rPr>
              <a:t>Compare</a:t>
            </a: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 </a:t>
            </a:r>
            <a:r>
              <a:rPr lang="en-GB"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n</a:t>
            </a:r>
            <a:r>
              <a:rPr lang="en-GB" sz="2800" b="0" i="0" u="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rPr>
              <a:t>log</a:t>
            </a:r>
            <a:r>
              <a:rPr lang="en-GB" sz="2800" b="0" i="0" u="none" baseline="-25000">
                <a:solidFill>
                  <a:schemeClr val="accent2"/>
                </a:solidFill>
                <a:latin typeface="Comic Sans MS" panose="030F0702030302020204"/>
                <a:ea typeface="Comic Sans MS" panose="030F0702030302020204"/>
                <a:cs typeface="Comic Sans MS" panose="030F0702030302020204"/>
                <a:sym typeface="Comic Sans MS" panose="030F0702030302020204"/>
              </a:rPr>
              <a:t>2</a:t>
            </a:r>
            <a:r>
              <a:rPr lang="en-GB" sz="2800" b="0" i="0" u="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rPr>
              <a:t>2</a:t>
            </a:r>
            <a:r>
              <a:rPr lang="en-GB"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 </a:t>
            </a:r>
            <a:r>
              <a:rPr lang="en-GB" sz="2800" b="0" i="0" u="none">
                <a:solidFill>
                  <a:schemeClr val="dk1"/>
                </a:solidFill>
                <a:latin typeface="Arial" panose="020B0604020202020204"/>
                <a:ea typeface="Arial" panose="020B0604020202020204"/>
                <a:cs typeface="Arial" panose="020B0604020202020204"/>
                <a:sym typeface="Arial" panose="020B0604020202020204"/>
              </a:rPr>
              <a:t>with</a:t>
            </a: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 </a:t>
            </a:r>
            <a:r>
              <a:rPr lang="en-GB"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f(n) = n</a:t>
            </a: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 </a:t>
            </a:r>
            <a:endPar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200000"/>
              </a:lnSpc>
              <a:spcBef>
                <a:spcPts val="560"/>
              </a:spcBef>
              <a:spcAft>
                <a:spcPts val="0"/>
              </a:spcAft>
              <a:buClr>
                <a:schemeClr val="dk1"/>
              </a:buClr>
              <a:buSzPts val="2800"/>
              <a:buFont typeface="Comic Sans MS" panose="030F0702030302020204"/>
              <a:buNone/>
            </a:pP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	⇒ f(n) = Θ(n) ⇒ </a:t>
            </a:r>
            <a:r>
              <a:rPr lang="en-GB" sz="2800" b="0" i="0" u="none">
                <a:solidFill>
                  <a:schemeClr val="accent2"/>
                </a:solidFill>
                <a:latin typeface="Arial" panose="020B0604020202020204"/>
                <a:ea typeface="Arial" panose="020B0604020202020204"/>
                <a:cs typeface="Arial" panose="020B0604020202020204"/>
                <a:sym typeface="Arial" panose="020B0604020202020204"/>
              </a:rPr>
              <a:t>Case 2 </a:t>
            </a:r>
            <a:endParaRPr lang="en-GB" sz="2800" b="0" i="0" u="none">
              <a:solidFill>
                <a:schemeClr val="accent2"/>
              </a:solidFill>
              <a:latin typeface="Arial" panose="020B0604020202020204"/>
              <a:ea typeface="Arial" panose="020B0604020202020204"/>
              <a:cs typeface="Arial" panose="020B0604020202020204"/>
              <a:sym typeface="Arial" panose="020B0604020202020204"/>
            </a:endParaRPr>
          </a:p>
          <a:p>
            <a:pPr marL="342900" lvl="0" indent="-342900" algn="l" rtl="0">
              <a:lnSpc>
                <a:spcPct val="200000"/>
              </a:lnSpc>
              <a:spcBef>
                <a:spcPts val="560"/>
              </a:spcBef>
              <a:spcAft>
                <a:spcPts val="0"/>
              </a:spcAft>
              <a:buClr>
                <a:schemeClr val="dk1"/>
              </a:buClr>
              <a:buSzPts val="2800"/>
              <a:buFont typeface="Arial" panose="020B0604020202020204"/>
              <a:buNone/>
            </a:pPr>
            <a:r>
              <a:rPr lang="en-GB" sz="2800" b="0" i="0" u="none">
                <a:solidFill>
                  <a:schemeClr val="dk1"/>
                </a:solidFill>
                <a:latin typeface="Arial" panose="020B0604020202020204"/>
                <a:ea typeface="Arial" panose="020B0604020202020204"/>
                <a:cs typeface="Arial" panose="020B0604020202020204"/>
                <a:sym typeface="Arial" panose="020B0604020202020204"/>
              </a:rPr>
              <a:t>	</a:t>
            </a: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 </a:t>
            </a:r>
            <a:r>
              <a:rPr lang="en-GB" sz="2800" b="0" i="0" u="none">
                <a:solidFill>
                  <a:srgbClr val="DD0111"/>
                </a:solidFill>
                <a:latin typeface="Comic Sans MS" panose="030F0702030302020204"/>
                <a:ea typeface="Comic Sans MS" panose="030F0702030302020204"/>
                <a:cs typeface="Comic Sans MS" panose="030F0702030302020204"/>
                <a:sym typeface="Comic Sans MS" panose="030F0702030302020204"/>
              </a:rPr>
              <a:t>T(n) = Θ(nlgn)</a:t>
            </a:r>
            <a:endParaRPr lang="en-GB" sz="2800" b="0" i="0" u="none">
              <a:solidFill>
                <a:srgbClr val="DD0111"/>
              </a:solidFill>
              <a:latin typeface="Comic Sans MS" panose="030F0702030302020204"/>
              <a:ea typeface="Comic Sans MS" panose="030F0702030302020204"/>
              <a:cs typeface="Comic Sans MS" panose="030F0702030302020204"/>
              <a:sym typeface="Comic Sans MS" panose="030F0702030302020204"/>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911" name="Shape 911"/>
        <p:cNvGrpSpPr/>
        <p:nvPr/>
      </p:nvGrpSpPr>
      <p:grpSpPr>
        <a:xfrm>
          <a:off x="0" y="0"/>
          <a:ext cx="0" cy="0"/>
          <a:chOff x="0" y="0"/>
          <a:chExt cx="0" cy="0"/>
        </a:xfrm>
      </p:grpSpPr>
      <p:sp>
        <p:nvSpPr>
          <p:cNvPr id="912" name="Google Shape;912;p101"/>
          <p:cNvSpPr txBox="1"/>
          <p:nvPr/>
        </p:nvSpPr>
        <p:spPr>
          <a:xfrm>
            <a:off x="6553200" y="4798219"/>
            <a:ext cx="2133600" cy="243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GB" sz="1400" b="0" i="0" u="none">
                <a:solidFill>
                  <a:schemeClr val="dk1"/>
                </a:solidFill>
                <a:latin typeface="Arial" panose="020B0604020202020204"/>
                <a:ea typeface="Arial" panose="020B0604020202020204"/>
                <a:cs typeface="Arial" panose="020B0604020202020204"/>
                <a:sym typeface="Arial" panose="020B0604020202020204"/>
              </a:rPr>
            </a:fld>
            <a:endParaRPr lang="en-GB" sz="14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913" name="Google Shape;913;p101"/>
          <p:cNvSpPr txBox="1"/>
          <p:nvPr>
            <p:ph type="title"/>
          </p:nvPr>
        </p:nvSpPr>
        <p:spPr>
          <a:xfrm>
            <a:off x="341312" y="75009"/>
            <a:ext cx="8229600" cy="680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Arial" panose="020B0604020202020204"/>
              <a:buNone/>
            </a:pPr>
            <a:r>
              <a:rPr lang="en-GB" sz="4000" b="0" i="0" u="none">
                <a:solidFill>
                  <a:schemeClr val="dk2"/>
                </a:solidFill>
                <a:latin typeface="Arial" panose="020B0604020202020204"/>
                <a:ea typeface="Arial" panose="020B0604020202020204"/>
                <a:cs typeface="Arial" panose="020B0604020202020204"/>
                <a:sym typeface="Arial" panose="020B0604020202020204"/>
              </a:rPr>
              <a:t>Examples</a:t>
            </a:r>
            <a:endParaRPr lang="en-GB" sz="4000" b="0" i="0" u="none">
              <a:solidFill>
                <a:schemeClr val="dk2"/>
              </a:solidFill>
              <a:latin typeface="Arial" panose="020B0604020202020204"/>
              <a:ea typeface="Arial" panose="020B0604020202020204"/>
              <a:cs typeface="Arial" panose="020B0604020202020204"/>
              <a:sym typeface="Arial" panose="020B0604020202020204"/>
            </a:endParaRPr>
          </a:p>
        </p:txBody>
      </p:sp>
      <p:sp>
        <p:nvSpPr>
          <p:cNvPr id="914" name="Google Shape;914;p101"/>
          <p:cNvSpPr txBox="1"/>
          <p:nvPr>
            <p:ph type="body" idx="1"/>
          </p:nvPr>
        </p:nvSpPr>
        <p:spPr>
          <a:xfrm>
            <a:off x="350837" y="910828"/>
            <a:ext cx="8412300" cy="3807600"/>
          </a:xfrm>
          <a:prstGeom prst="rect">
            <a:avLst/>
          </a:prstGeom>
          <a:noFill/>
          <a:ln>
            <a:noFill/>
          </a:ln>
        </p:spPr>
        <p:txBody>
          <a:bodyPr spcFirstLastPara="1" wrap="square" lIns="91425" tIns="45700" rIns="91425" bIns="45700" anchor="t" anchorCtr="0">
            <a:noAutofit/>
          </a:bodyPr>
          <a:lstStyle/>
          <a:p>
            <a:pPr marL="342900" lvl="0" indent="-342900" algn="ctr" rtl="0">
              <a:lnSpc>
                <a:spcPct val="130000"/>
              </a:lnSpc>
              <a:spcBef>
                <a:spcPts val="0"/>
              </a:spcBef>
              <a:spcAft>
                <a:spcPts val="0"/>
              </a:spcAft>
              <a:buClr>
                <a:schemeClr val="accent2"/>
              </a:buClr>
              <a:buSzPts val="2400"/>
              <a:buFont typeface="Comic Sans MS" panose="030F0702030302020204"/>
              <a:buNone/>
            </a:pPr>
            <a:r>
              <a:rPr lang="en-GB" sz="24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	</a:t>
            </a:r>
            <a:r>
              <a:rPr lang="en-GB"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T(n) = 2T(n/2) + n</a:t>
            </a:r>
            <a:r>
              <a:rPr lang="en-GB" sz="2800" b="0" i="0" u="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rPr>
              <a:t>2</a:t>
            </a:r>
            <a:r>
              <a:rPr lang="en-GB"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 		</a:t>
            </a:r>
            <a:endParaRPr lang="en-GB"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130000"/>
              </a:lnSpc>
              <a:spcBef>
                <a:spcPts val="560"/>
              </a:spcBef>
              <a:spcAft>
                <a:spcPts val="0"/>
              </a:spcAft>
              <a:buClr>
                <a:schemeClr val="accent2"/>
              </a:buClr>
              <a:buSzPts val="2800"/>
              <a:buFont typeface="Comic Sans MS" panose="030F0702030302020204"/>
              <a:buNone/>
            </a:pPr>
            <a:r>
              <a:rPr lang="en-GB"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	</a:t>
            </a: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a = 2, b = 2, log</a:t>
            </a:r>
            <a:r>
              <a:rPr lang="en-GB" sz="2800" b="0" i="0" u="none" baseline="-25000">
                <a:solidFill>
                  <a:schemeClr val="dk1"/>
                </a:solidFill>
                <a:latin typeface="Comic Sans MS" panose="030F0702030302020204"/>
                <a:ea typeface="Comic Sans MS" panose="030F0702030302020204"/>
                <a:cs typeface="Comic Sans MS" panose="030F0702030302020204"/>
                <a:sym typeface="Comic Sans MS" panose="030F0702030302020204"/>
              </a:rPr>
              <a:t>2</a:t>
            </a: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2 = 1</a:t>
            </a:r>
            <a:endPar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130000"/>
              </a:lnSpc>
              <a:spcBef>
                <a:spcPts val="560"/>
              </a:spcBef>
              <a:spcAft>
                <a:spcPts val="0"/>
              </a:spcAft>
              <a:buClr>
                <a:schemeClr val="accent2"/>
              </a:buClr>
              <a:buSzPts val="2800"/>
              <a:buFont typeface="Comic Sans MS" panose="030F0702030302020204"/>
              <a:buNone/>
            </a:pPr>
            <a:r>
              <a:rPr lang="en-GB"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	</a:t>
            </a:r>
            <a:r>
              <a:rPr lang="en-GB" sz="2800" b="0" i="0" u="none">
                <a:solidFill>
                  <a:schemeClr val="dk1"/>
                </a:solidFill>
                <a:latin typeface="Arial" panose="020B0604020202020204"/>
                <a:ea typeface="Arial" panose="020B0604020202020204"/>
                <a:cs typeface="Arial" panose="020B0604020202020204"/>
                <a:sym typeface="Arial" panose="020B0604020202020204"/>
              </a:rPr>
              <a:t>Compare</a:t>
            </a: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 </a:t>
            </a:r>
            <a:r>
              <a:rPr lang="en-GB"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n</a:t>
            </a: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 </a:t>
            </a:r>
            <a:r>
              <a:rPr lang="en-GB" sz="2800" b="0" i="0" u="none">
                <a:solidFill>
                  <a:schemeClr val="dk1"/>
                </a:solidFill>
                <a:latin typeface="Arial" panose="020B0604020202020204"/>
                <a:ea typeface="Arial" panose="020B0604020202020204"/>
                <a:cs typeface="Arial" panose="020B0604020202020204"/>
                <a:sym typeface="Arial" panose="020B0604020202020204"/>
              </a:rPr>
              <a:t>with</a:t>
            </a: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 </a:t>
            </a:r>
            <a:r>
              <a:rPr lang="en-GB"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f(n) = n</a:t>
            </a:r>
            <a:r>
              <a:rPr lang="en-GB" sz="2800" b="0" i="0" u="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rPr>
              <a:t>2</a:t>
            </a: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 </a:t>
            </a:r>
            <a:endPar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130000"/>
              </a:lnSpc>
              <a:spcBef>
                <a:spcPts val="560"/>
              </a:spcBef>
              <a:spcAft>
                <a:spcPts val="0"/>
              </a:spcAft>
              <a:buClr>
                <a:schemeClr val="dk1"/>
              </a:buClr>
              <a:buSzPts val="2800"/>
              <a:buFont typeface="Comic Sans MS" panose="030F0702030302020204"/>
              <a:buNone/>
            </a:pP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	⇒ f(n) = Ω(n</a:t>
            </a:r>
            <a:r>
              <a:rPr lang="en-GB" sz="2800" b="0" i="0" u="none" baseline="30000">
                <a:solidFill>
                  <a:schemeClr val="dk1"/>
                </a:solidFill>
                <a:latin typeface="Comic Sans MS" panose="030F0702030302020204"/>
                <a:ea typeface="Comic Sans MS" panose="030F0702030302020204"/>
                <a:cs typeface="Comic Sans MS" panose="030F0702030302020204"/>
                <a:sym typeface="Comic Sans MS" panose="030F0702030302020204"/>
              </a:rPr>
              <a:t>1+ε</a:t>
            </a: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  </a:t>
            </a:r>
            <a:r>
              <a:rPr lang="en-GB" sz="2800" b="0" i="0" u="none">
                <a:solidFill>
                  <a:schemeClr val="accent2"/>
                </a:solidFill>
                <a:latin typeface="Arial" panose="020B0604020202020204"/>
                <a:ea typeface="Arial" panose="020B0604020202020204"/>
                <a:cs typeface="Arial" panose="020B0604020202020204"/>
                <a:sym typeface="Arial" panose="020B0604020202020204"/>
              </a:rPr>
              <a:t>Case 3</a:t>
            </a:r>
            <a:r>
              <a:rPr lang="en-GB" sz="2800" b="0" i="0" u="none">
                <a:solidFill>
                  <a:schemeClr val="dk1"/>
                </a:solidFill>
                <a:latin typeface="Arial" panose="020B0604020202020204"/>
                <a:ea typeface="Arial" panose="020B0604020202020204"/>
                <a:cs typeface="Arial" panose="020B0604020202020204"/>
                <a:sym typeface="Arial" panose="020B0604020202020204"/>
              </a:rPr>
              <a:t> </a:t>
            </a: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 </a:t>
            </a:r>
            <a:r>
              <a:rPr lang="en-GB" sz="2400" b="0" i="0" u="none">
                <a:solidFill>
                  <a:schemeClr val="dk1"/>
                </a:solidFill>
                <a:latin typeface="Arial" panose="020B0604020202020204"/>
                <a:ea typeface="Arial" panose="020B0604020202020204"/>
                <a:cs typeface="Arial" panose="020B0604020202020204"/>
                <a:sym typeface="Arial" panose="020B0604020202020204"/>
              </a:rPr>
              <a:t>verify regularity cond.</a:t>
            </a:r>
            <a:endParaRPr lang="en-GB" sz="2400" b="0" i="0" u="none">
              <a:solidFill>
                <a:schemeClr val="dk1"/>
              </a:solidFill>
              <a:latin typeface="Arial" panose="020B0604020202020204"/>
              <a:ea typeface="Arial" panose="020B0604020202020204"/>
              <a:cs typeface="Arial" panose="020B0604020202020204"/>
              <a:sym typeface="Arial" panose="020B0604020202020204"/>
            </a:endParaRPr>
          </a:p>
          <a:p>
            <a:pPr marL="342900" lvl="0" indent="-342900" algn="l" rtl="0">
              <a:lnSpc>
                <a:spcPct val="130000"/>
              </a:lnSpc>
              <a:spcBef>
                <a:spcPts val="560"/>
              </a:spcBef>
              <a:spcAft>
                <a:spcPts val="0"/>
              </a:spcAft>
              <a:buClr>
                <a:schemeClr val="accent2"/>
              </a:buClr>
              <a:buSzPts val="2800"/>
              <a:buFont typeface="Comic Sans MS" panose="030F0702030302020204"/>
              <a:buNone/>
            </a:pPr>
            <a:r>
              <a:rPr lang="en-GB"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	</a:t>
            </a: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a f(n/b) ≤ c f(n) </a:t>
            </a:r>
            <a:endPar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130000"/>
              </a:lnSpc>
              <a:spcBef>
                <a:spcPts val="560"/>
              </a:spcBef>
              <a:spcAft>
                <a:spcPts val="0"/>
              </a:spcAft>
              <a:buClr>
                <a:schemeClr val="dk1"/>
              </a:buClr>
              <a:buSzPts val="2800"/>
              <a:buFont typeface="Comic Sans MS" panose="030F0702030302020204"/>
              <a:buNone/>
            </a:pP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	⇔ 2 n</a:t>
            </a:r>
            <a:r>
              <a:rPr lang="en-GB" sz="2800" b="0" i="0" u="none" baseline="30000">
                <a:solidFill>
                  <a:schemeClr val="dk1"/>
                </a:solidFill>
                <a:latin typeface="Comic Sans MS" panose="030F0702030302020204"/>
                <a:ea typeface="Comic Sans MS" panose="030F0702030302020204"/>
                <a:cs typeface="Comic Sans MS" panose="030F0702030302020204"/>
                <a:sym typeface="Comic Sans MS" panose="030F0702030302020204"/>
              </a:rPr>
              <a:t>2</a:t>
            </a: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/4 ≤ c n</a:t>
            </a:r>
            <a:r>
              <a:rPr lang="en-GB" sz="2800" b="0" i="0" u="none" baseline="30000">
                <a:solidFill>
                  <a:schemeClr val="dk1"/>
                </a:solidFill>
                <a:latin typeface="Comic Sans MS" panose="030F0702030302020204"/>
                <a:ea typeface="Comic Sans MS" panose="030F0702030302020204"/>
                <a:cs typeface="Comic Sans MS" panose="030F0702030302020204"/>
                <a:sym typeface="Comic Sans MS" panose="030F0702030302020204"/>
              </a:rPr>
              <a:t>2</a:t>
            </a: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 ⇒ c = ½ </a:t>
            </a:r>
            <a:r>
              <a:rPr lang="en-GB" sz="2800" b="0" i="0" u="none">
                <a:solidFill>
                  <a:schemeClr val="dk1"/>
                </a:solidFill>
                <a:latin typeface="Arial" panose="020B0604020202020204"/>
                <a:ea typeface="Arial" panose="020B0604020202020204"/>
                <a:cs typeface="Arial" panose="020B0604020202020204"/>
                <a:sym typeface="Arial" panose="020B0604020202020204"/>
              </a:rPr>
              <a:t>is a solution</a:t>
            </a: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 (c&lt;1)</a:t>
            </a:r>
            <a:endPar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130000"/>
              </a:lnSpc>
              <a:spcBef>
                <a:spcPts val="560"/>
              </a:spcBef>
              <a:spcAft>
                <a:spcPts val="0"/>
              </a:spcAft>
              <a:buClr>
                <a:schemeClr val="dk1"/>
              </a:buClr>
              <a:buSzPts val="2800"/>
              <a:buFont typeface="Comic Sans MS" panose="030F0702030302020204"/>
              <a:buNone/>
            </a:pP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	⇒ </a:t>
            </a:r>
            <a:r>
              <a:rPr lang="en-GB" sz="2800" b="0" i="0" u="none">
                <a:solidFill>
                  <a:srgbClr val="DD0111"/>
                </a:solidFill>
                <a:latin typeface="Comic Sans MS" panose="030F0702030302020204"/>
                <a:ea typeface="Comic Sans MS" panose="030F0702030302020204"/>
                <a:cs typeface="Comic Sans MS" panose="030F0702030302020204"/>
                <a:sym typeface="Comic Sans MS" panose="030F0702030302020204"/>
              </a:rPr>
              <a:t>T(n) = Θ(n</a:t>
            </a:r>
            <a:r>
              <a:rPr lang="en-GB" sz="2800" b="0" i="0" u="none" baseline="30000">
                <a:solidFill>
                  <a:srgbClr val="DD0111"/>
                </a:solidFill>
                <a:latin typeface="Comic Sans MS" panose="030F0702030302020204"/>
                <a:ea typeface="Comic Sans MS" panose="030F0702030302020204"/>
                <a:cs typeface="Comic Sans MS" panose="030F0702030302020204"/>
                <a:sym typeface="Comic Sans MS" panose="030F0702030302020204"/>
              </a:rPr>
              <a:t>2</a:t>
            </a:r>
            <a:r>
              <a:rPr lang="en-GB" sz="2800" b="0" i="0" u="none">
                <a:solidFill>
                  <a:srgbClr val="DD0111"/>
                </a:solidFill>
                <a:latin typeface="Comic Sans MS" panose="030F0702030302020204"/>
                <a:ea typeface="Comic Sans MS" panose="030F0702030302020204"/>
                <a:cs typeface="Comic Sans MS" panose="030F0702030302020204"/>
                <a:sym typeface="Comic Sans MS" panose="030F0702030302020204"/>
              </a:rPr>
              <a:t>)</a:t>
            </a:r>
            <a:endParaRPr lang="en-GB" sz="2800" b="0" i="0" u="none">
              <a:solidFill>
                <a:srgbClr val="DD0111"/>
              </a:solidFill>
              <a:latin typeface="Comic Sans MS" panose="030F0702030302020204"/>
              <a:ea typeface="Comic Sans MS" panose="030F0702030302020204"/>
              <a:cs typeface="Comic Sans MS" panose="030F0702030302020204"/>
              <a:sym typeface="Comic Sans MS" panose="030F07020303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1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14">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918" name="Shape 918"/>
        <p:cNvGrpSpPr/>
        <p:nvPr/>
      </p:nvGrpSpPr>
      <p:grpSpPr>
        <a:xfrm>
          <a:off x="0" y="0"/>
          <a:ext cx="0" cy="0"/>
          <a:chOff x="0" y="0"/>
          <a:chExt cx="0" cy="0"/>
        </a:xfrm>
      </p:grpSpPr>
      <p:sp>
        <p:nvSpPr>
          <p:cNvPr id="919" name="Google Shape;919;p102"/>
          <p:cNvSpPr txBox="1"/>
          <p:nvPr/>
        </p:nvSpPr>
        <p:spPr>
          <a:xfrm>
            <a:off x="6553200" y="4798219"/>
            <a:ext cx="2133600" cy="243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GB" sz="1400" b="0" i="0" u="none">
                <a:solidFill>
                  <a:schemeClr val="dk1"/>
                </a:solidFill>
                <a:latin typeface="Arial" panose="020B0604020202020204"/>
                <a:ea typeface="Arial" panose="020B0604020202020204"/>
                <a:cs typeface="Arial" panose="020B0604020202020204"/>
                <a:sym typeface="Arial" panose="020B0604020202020204"/>
              </a:rPr>
            </a:fld>
            <a:endParaRPr lang="en-GB" sz="14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920" name="Google Shape;920;p102"/>
          <p:cNvSpPr txBox="1"/>
          <p:nvPr>
            <p:ph type="title"/>
          </p:nvPr>
        </p:nvSpPr>
        <p:spPr>
          <a:xfrm>
            <a:off x="341312" y="75009"/>
            <a:ext cx="8229600" cy="680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Arial" panose="020B0604020202020204"/>
              <a:buNone/>
            </a:pPr>
            <a:r>
              <a:rPr lang="en-GB" sz="4000" b="0" i="0" u="none">
                <a:solidFill>
                  <a:schemeClr val="dk2"/>
                </a:solidFill>
                <a:latin typeface="Arial" panose="020B0604020202020204"/>
                <a:ea typeface="Arial" panose="020B0604020202020204"/>
                <a:cs typeface="Arial" panose="020B0604020202020204"/>
                <a:sym typeface="Arial" panose="020B0604020202020204"/>
              </a:rPr>
              <a:t>Examples (cont.)</a:t>
            </a:r>
            <a:endParaRPr lang="en-GB" sz="4000" b="0" i="0" u="none">
              <a:solidFill>
                <a:schemeClr val="dk2"/>
              </a:solidFill>
              <a:latin typeface="Arial" panose="020B0604020202020204"/>
              <a:ea typeface="Arial" panose="020B0604020202020204"/>
              <a:cs typeface="Arial" panose="020B0604020202020204"/>
              <a:sym typeface="Arial" panose="020B0604020202020204"/>
            </a:endParaRPr>
          </a:p>
        </p:txBody>
      </p:sp>
      <p:sp>
        <p:nvSpPr>
          <p:cNvPr id="921" name="Google Shape;921;p102"/>
          <p:cNvSpPr txBox="1"/>
          <p:nvPr>
            <p:ph type="body" idx="1"/>
          </p:nvPr>
        </p:nvSpPr>
        <p:spPr>
          <a:xfrm>
            <a:off x="350837" y="910828"/>
            <a:ext cx="8412300" cy="3807600"/>
          </a:xfrm>
          <a:prstGeom prst="rect">
            <a:avLst/>
          </a:prstGeom>
          <a:noFill/>
          <a:ln>
            <a:noFill/>
          </a:ln>
        </p:spPr>
        <p:txBody>
          <a:bodyPr spcFirstLastPara="1" wrap="square" lIns="91425" tIns="45700" rIns="91425" bIns="45700" anchor="t" anchorCtr="0">
            <a:noAutofit/>
          </a:bodyPr>
          <a:lstStyle/>
          <a:p>
            <a:pPr marL="342900" lvl="0" indent="-342900" algn="ctr" rtl="0">
              <a:lnSpc>
                <a:spcPct val="200000"/>
              </a:lnSpc>
              <a:spcBef>
                <a:spcPts val="0"/>
              </a:spcBef>
              <a:spcAft>
                <a:spcPts val="0"/>
              </a:spcAft>
              <a:buClr>
                <a:schemeClr val="accent2"/>
              </a:buClr>
              <a:buSzPts val="2400"/>
              <a:buFont typeface="Comic Sans MS" panose="030F0702030302020204"/>
              <a:buNone/>
            </a:pPr>
            <a:r>
              <a:rPr lang="en-GB" sz="24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	</a:t>
            </a: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T(n) = 2T(n/2) + 		 </a:t>
            </a:r>
            <a:endPar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200000"/>
              </a:lnSpc>
              <a:spcBef>
                <a:spcPts val="560"/>
              </a:spcBef>
              <a:spcAft>
                <a:spcPts val="0"/>
              </a:spcAft>
              <a:buClr>
                <a:schemeClr val="dk1"/>
              </a:buClr>
              <a:buSzPts val="2800"/>
              <a:buFont typeface="Comic Sans MS" panose="030F0702030302020204"/>
              <a:buNone/>
            </a:pP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	a = 2, b = 2, log</a:t>
            </a:r>
            <a:r>
              <a:rPr lang="en-GB" sz="2800" b="0" i="0" u="none" baseline="-25000">
                <a:solidFill>
                  <a:schemeClr val="dk1"/>
                </a:solidFill>
                <a:latin typeface="Comic Sans MS" panose="030F0702030302020204"/>
                <a:ea typeface="Comic Sans MS" panose="030F0702030302020204"/>
                <a:cs typeface="Comic Sans MS" panose="030F0702030302020204"/>
                <a:sym typeface="Comic Sans MS" panose="030F0702030302020204"/>
              </a:rPr>
              <a:t>2</a:t>
            </a: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2 = 1</a:t>
            </a:r>
            <a:endPar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200000"/>
              </a:lnSpc>
              <a:spcBef>
                <a:spcPts val="560"/>
              </a:spcBef>
              <a:spcAft>
                <a:spcPts val="0"/>
              </a:spcAft>
              <a:buClr>
                <a:schemeClr val="dk1"/>
              </a:buClr>
              <a:buSzPts val="2800"/>
              <a:buFont typeface="Comic Sans MS" panose="030F0702030302020204"/>
              <a:buNone/>
            </a:pP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	</a:t>
            </a:r>
            <a:r>
              <a:rPr lang="en-GB" sz="2800" b="0" i="0" u="none">
                <a:solidFill>
                  <a:schemeClr val="dk1"/>
                </a:solidFill>
                <a:latin typeface="Arial" panose="020B0604020202020204"/>
                <a:ea typeface="Arial" panose="020B0604020202020204"/>
                <a:cs typeface="Arial" panose="020B0604020202020204"/>
                <a:sym typeface="Arial" panose="020B0604020202020204"/>
              </a:rPr>
              <a:t>Compare</a:t>
            </a: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 </a:t>
            </a:r>
            <a:r>
              <a:rPr lang="en-GB"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n </a:t>
            </a:r>
            <a:r>
              <a:rPr lang="en-GB" sz="2800" b="0" i="0" u="none">
                <a:solidFill>
                  <a:schemeClr val="dk1"/>
                </a:solidFill>
                <a:latin typeface="Arial" panose="020B0604020202020204"/>
                <a:ea typeface="Arial" panose="020B0604020202020204"/>
                <a:cs typeface="Arial" panose="020B0604020202020204"/>
                <a:sym typeface="Arial" panose="020B0604020202020204"/>
              </a:rPr>
              <a:t>with</a:t>
            </a: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 </a:t>
            </a:r>
            <a:r>
              <a:rPr lang="en-GB"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f(n) = n</a:t>
            </a:r>
            <a:r>
              <a:rPr lang="en-GB" sz="2800" b="0" i="0" u="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rPr>
              <a:t>1/2</a:t>
            </a:r>
            <a:r>
              <a:rPr lang="en-GB" sz="2800" b="0" i="0" u="none" baseline="30000">
                <a:solidFill>
                  <a:schemeClr val="dk1"/>
                </a:solidFill>
                <a:latin typeface="Comic Sans MS" panose="030F0702030302020204"/>
                <a:ea typeface="Comic Sans MS" panose="030F0702030302020204"/>
                <a:cs typeface="Comic Sans MS" panose="030F0702030302020204"/>
                <a:sym typeface="Comic Sans MS" panose="030F0702030302020204"/>
              </a:rPr>
              <a:t> </a:t>
            </a:r>
            <a:endParaRPr lang="en-GB" sz="2800" b="0" i="0" u="none" baseline="30000">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200000"/>
              </a:lnSpc>
              <a:spcBef>
                <a:spcPts val="560"/>
              </a:spcBef>
              <a:spcAft>
                <a:spcPts val="0"/>
              </a:spcAft>
              <a:buClr>
                <a:schemeClr val="dk1"/>
              </a:buClr>
              <a:buSzPts val="2800"/>
              <a:buFont typeface="Comic Sans MS" panose="030F0702030302020204"/>
              <a:buNone/>
            </a:pPr>
            <a:r>
              <a:rPr lang="en-GB" sz="2800" b="0" i="0" u="none" baseline="30000">
                <a:solidFill>
                  <a:schemeClr val="dk1"/>
                </a:solidFill>
                <a:latin typeface="Comic Sans MS" panose="030F0702030302020204"/>
                <a:ea typeface="Comic Sans MS" panose="030F0702030302020204"/>
                <a:cs typeface="Comic Sans MS" panose="030F0702030302020204"/>
                <a:sym typeface="Comic Sans MS" panose="030F0702030302020204"/>
              </a:rPr>
              <a:t>	</a:t>
            </a: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 f(n) = O(n</a:t>
            </a:r>
            <a:r>
              <a:rPr lang="en-GB" sz="2800" b="0" i="0" u="none" baseline="30000">
                <a:solidFill>
                  <a:schemeClr val="dk1"/>
                </a:solidFill>
                <a:latin typeface="Comic Sans MS" panose="030F0702030302020204"/>
                <a:ea typeface="Comic Sans MS" panose="030F0702030302020204"/>
                <a:cs typeface="Comic Sans MS" panose="030F0702030302020204"/>
                <a:sym typeface="Comic Sans MS" panose="030F0702030302020204"/>
              </a:rPr>
              <a:t>1-ε</a:t>
            </a: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 	 </a:t>
            </a:r>
            <a:r>
              <a:rPr lang="en-GB" sz="2800" b="0" i="0" u="none">
                <a:solidFill>
                  <a:schemeClr val="accent2"/>
                </a:solidFill>
                <a:latin typeface="Arial" panose="020B0604020202020204"/>
                <a:ea typeface="Arial" panose="020B0604020202020204"/>
                <a:cs typeface="Arial" panose="020B0604020202020204"/>
                <a:sym typeface="Arial" panose="020B0604020202020204"/>
              </a:rPr>
              <a:t>Case 1</a:t>
            </a: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 </a:t>
            </a:r>
            <a:endPar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200000"/>
              </a:lnSpc>
              <a:spcBef>
                <a:spcPts val="560"/>
              </a:spcBef>
              <a:spcAft>
                <a:spcPts val="0"/>
              </a:spcAft>
              <a:buClr>
                <a:schemeClr val="dk1"/>
              </a:buClr>
              <a:buSzPts val="2800"/>
              <a:buFont typeface="Comic Sans MS" panose="030F0702030302020204"/>
              <a:buNone/>
            </a:pP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	⇒ </a:t>
            </a:r>
            <a:r>
              <a:rPr lang="en-GB" sz="2800" b="0" i="0" u="none">
                <a:solidFill>
                  <a:srgbClr val="DD0111"/>
                </a:solidFill>
                <a:latin typeface="Comic Sans MS" panose="030F0702030302020204"/>
                <a:ea typeface="Comic Sans MS" panose="030F0702030302020204"/>
                <a:cs typeface="Comic Sans MS" panose="030F0702030302020204"/>
                <a:sym typeface="Comic Sans MS" panose="030F0702030302020204"/>
              </a:rPr>
              <a:t>T(n) = Θ(n)</a:t>
            </a:r>
            <a:endParaRPr lang="en-GB" sz="2800" b="0" i="0" u="none">
              <a:solidFill>
                <a:srgbClr val="DD0111"/>
              </a:solidFill>
              <a:latin typeface="Comic Sans MS" panose="030F0702030302020204"/>
              <a:ea typeface="Comic Sans MS" panose="030F0702030302020204"/>
              <a:cs typeface="Comic Sans MS" panose="030F0702030302020204"/>
              <a:sym typeface="Comic Sans MS" panose="030F0702030302020204"/>
            </a:endParaRPr>
          </a:p>
        </p:txBody>
      </p:sp>
      <p:pic>
        <p:nvPicPr>
          <p:cNvPr id="922" name="Google Shape;922;p102"/>
          <p:cNvPicPr preferRelativeResize="0"/>
          <p:nvPr>
            <p:ph type="body" idx="1"/>
          </p:nvPr>
        </p:nvPicPr>
        <p:blipFill rotWithShape="1">
          <a:blip r:embed="rId1"/>
          <a:srcRect/>
          <a:stretch>
            <a:fillRect/>
          </a:stretch>
        </p:blipFill>
        <p:spPr>
          <a:xfrm>
            <a:off x="5367337" y="1104900"/>
            <a:ext cx="630300" cy="44790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926" name="Shape 926"/>
        <p:cNvGrpSpPr/>
        <p:nvPr/>
      </p:nvGrpSpPr>
      <p:grpSpPr>
        <a:xfrm>
          <a:off x="0" y="0"/>
          <a:ext cx="0" cy="0"/>
          <a:chOff x="0" y="0"/>
          <a:chExt cx="0" cy="0"/>
        </a:xfrm>
      </p:grpSpPr>
      <p:sp>
        <p:nvSpPr>
          <p:cNvPr id="927" name="Google Shape;927;p103"/>
          <p:cNvSpPr txBox="1"/>
          <p:nvPr/>
        </p:nvSpPr>
        <p:spPr>
          <a:xfrm>
            <a:off x="6553200" y="4798219"/>
            <a:ext cx="2133600" cy="243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GB" sz="1400" b="0" i="0" u="none">
                <a:solidFill>
                  <a:schemeClr val="dk1"/>
                </a:solidFill>
                <a:latin typeface="Arial" panose="020B0604020202020204"/>
                <a:ea typeface="Arial" panose="020B0604020202020204"/>
                <a:cs typeface="Arial" panose="020B0604020202020204"/>
                <a:sym typeface="Arial" panose="020B0604020202020204"/>
              </a:rPr>
            </a:fld>
            <a:endParaRPr lang="en-GB" sz="14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928" name="Google Shape;928;p103"/>
          <p:cNvSpPr txBox="1"/>
          <p:nvPr>
            <p:ph type="title"/>
          </p:nvPr>
        </p:nvSpPr>
        <p:spPr>
          <a:xfrm>
            <a:off x="628650" y="205383"/>
            <a:ext cx="7886700" cy="745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600"/>
              <a:buFont typeface="Arial" panose="020B0604020202020204"/>
              <a:buNone/>
            </a:pPr>
            <a:r>
              <a:rPr lang="en-GB" sz="3600" b="0" i="0" u="none">
                <a:solidFill>
                  <a:schemeClr val="dk2"/>
                </a:solidFill>
                <a:latin typeface="Arial" panose="020B0604020202020204"/>
                <a:ea typeface="Arial" panose="020B0604020202020204"/>
                <a:cs typeface="Arial" panose="020B0604020202020204"/>
                <a:sym typeface="Arial" panose="020B0604020202020204"/>
              </a:rPr>
              <a:t>Examples</a:t>
            </a:r>
            <a:endParaRPr lang="en-GB" sz="3600" b="0" i="0" u="none">
              <a:solidFill>
                <a:schemeClr val="dk2"/>
              </a:solidFill>
              <a:latin typeface="Arial" panose="020B0604020202020204"/>
              <a:ea typeface="Arial" panose="020B0604020202020204"/>
              <a:cs typeface="Arial" panose="020B0604020202020204"/>
              <a:sym typeface="Arial" panose="020B0604020202020204"/>
            </a:endParaRPr>
          </a:p>
        </p:txBody>
      </p:sp>
      <p:sp>
        <p:nvSpPr>
          <p:cNvPr id="929" name="Google Shape;929;p103"/>
          <p:cNvSpPr txBox="1"/>
          <p:nvPr>
            <p:ph type="body" idx="1"/>
          </p:nvPr>
        </p:nvSpPr>
        <p:spPr>
          <a:xfrm>
            <a:off x="350837" y="839390"/>
            <a:ext cx="8456700" cy="4278000"/>
          </a:xfrm>
          <a:prstGeom prst="rect">
            <a:avLst/>
          </a:prstGeom>
          <a:noFill/>
          <a:ln>
            <a:noFill/>
          </a:ln>
        </p:spPr>
        <p:txBody>
          <a:bodyPr spcFirstLastPara="1" wrap="square" lIns="91425" tIns="45700" rIns="91425" bIns="45700" anchor="t" anchorCtr="0">
            <a:noAutofit/>
          </a:bodyPr>
          <a:lstStyle/>
          <a:p>
            <a:pPr marL="342900" lvl="0" indent="-342900" algn="ctr" rtl="0">
              <a:lnSpc>
                <a:spcPct val="150000"/>
              </a:lnSpc>
              <a:spcBef>
                <a:spcPts val="0"/>
              </a:spcBef>
              <a:spcAft>
                <a:spcPts val="0"/>
              </a:spcAft>
              <a:buClr>
                <a:schemeClr val="accent2"/>
              </a:buClr>
              <a:buSzPts val="2800"/>
              <a:buFont typeface="Comic Sans MS" panose="030F0702030302020204"/>
              <a:buNone/>
            </a:pPr>
            <a:r>
              <a:rPr lang="en-GB"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T(n) = 3T(n/4) + nlgn	</a:t>
            </a:r>
            <a:endParaRPr lang="en-GB"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150000"/>
              </a:lnSpc>
              <a:spcBef>
                <a:spcPts val="560"/>
              </a:spcBef>
              <a:spcAft>
                <a:spcPts val="0"/>
              </a:spcAft>
              <a:buClr>
                <a:schemeClr val="accent2"/>
              </a:buClr>
              <a:buSzPts val="2800"/>
              <a:buFont typeface="Comic Sans MS" panose="030F0702030302020204"/>
              <a:buNone/>
            </a:pPr>
            <a:r>
              <a:rPr lang="en-GB"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	</a:t>
            </a: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a = 3, b = 4, log</a:t>
            </a:r>
            <a:r>
              <a:rPr lang="en-GB" sz="2800" b="0" i="0" u="none" baseline="-25000">
                <a:solidFill>
                  <a:schemeClr val="dk1"/>
                </a:solidFill>
                <a:latin typeface="Comic Sans MS" panose="030F0702030302020204"/>
                <a:ea typeface="Comic Sans MS" panose="030F0702030302020204"/>
                <a:cs typeface="Comic Sans MS" panose="030F0702030302020204"/>
                <a:sym typeface="Comic Sans MS" panose="030F0702030302020204"/>
              </a:rPr>
              <a:t>4</a:t>
            </a: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3 = 0.793</a:t>
            </a:r>
            <a:endPar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150000"/>
              </a:lnSpc>
              <a:spcBef>
                <a:spcPts val="560"/>
              </a:spcBef>
              <a:spcAft>
                <a:spcPts val="0"/>
              </a:spcAft>
              <a:buClr>
                <a:schemeClr val="dk1"/>
              </a:buClr>
              <a:buSzPts val="2800"/>
              <a:buFont typeface="Comic Sans MS" panose="030F0702030302020204"/>
              <a:buNone/>
            </a:pP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	</a:t>
            </a:r>
            <a:r>
              <a:rPr lang="en-GB" sz="2800" b="0" i="0" u="none">
                <a:solidFill>
                  <a:schemeClr val="dk1"/>
                </a:solidFill>
                <a:latin typeface="Arial" panose="020B0604020202020204"/>
                <a:ea typeface="Arial" panose="020B0604020202020204"/>
                <a:cs typeface="Arial" panose="020B0604020202020204"/>
                <a:sym typeface="Arial" panose="020B0604020202020204"/>
              </a:rPr>
              <a:t>Compare</a:t>
            </a: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 </a:t>
            </a:r>
            <a:r>
              <a:rPr lang="en-GB"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n</a:t>
            </a:r>
            <a:r>
              <a:rPr lang="en-GB" sz="2800" b="0" i="0" u="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rPr>
              <a:t>0.793</a:t>
            </a:r>
            <a:r>
              <a:rPr lang="en-GB" sz="2800" b="0" i="0" u="none">
                <a:solidFill>
                  <a:schemeClr val="dk1"/>
                </a:solidFill>
                <a:latin typeface="Arial" panose="020B0604020202020204"/>
                <a:ea typeface="Arial" panose="020B0604020202020204"/>
                <a:cs typeface="Arial" panose="020B0604020202020204"/>
                <a:sym typeface="Arial" panose="020B0604020202020204"/>
              </a:rPr>
              <a:t> with</a:t>
            </a:r>
            <a:r>
              <a:rPr lang="en-GB" sz="2800" b="0" i="0" u="none">
                <a:solidFill>
                  <a:schemeClr val="accent2"/>
                </a:solidFill>
                <a:latin typeface="Arial" panose="020B0604020202020204"/>
                <a:ea typeface="Arial" panose="020B0604020202020204"/>
                <a:cs typeface="Arial" panose="020B0604020202020204"/>
                <a:sym typeface="Arial" panose="020B0604020202020204"/>
              </a:rPr>
              <a:t> </a:t>
            </a:r>
            <a:r>
              <a:rPr lang="en-GB"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f(n) = nlgn </a:t>
            </a:r>
            <a:endParaRPr lang="en-GB"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150000"/>
              </a:lnSpc>
              <a:spcBef>
                <a:spcPts val="560"/>
              </a:spcBef>
              <a:spcAft>
                <a:spcPts val="0"/>
              </a:spcAft>
              <a:buClr>
                <a:schemeClr val="accent2"/>
              </a:buClr>
              <a:buSzPts val="2800"/>
              <a:buFont typeface="Comic Sans MS" panose="030F0702030302020204"/>
              <a:buNone/>
            </a:pPr>
            <a:r>
              <a:rPr lang="en-GB"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	f(n) = Ω(n</a:t>
            </a:r>
            <a:r>
              <a:rPr lang="en-GB" sz="2800" b="0" i="0" u="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rPr>
              <a:t>log</a:t>
            </a:r>
            <a:r>
              <a:rPr lang="en-GB" sz="2800" b="0" i="0" u="none" baseline="-25000">
                <a:solidFill>
                  <a:schemeClr val="accent2"/>
                </a:solidFill>
                <a:latin typeface="Comic Sans MS" panose="030F0702030302020204"/>
                <a:ea typeface="Comic Sans MS" panose="030F0702030302020204"/>
                <a:cs typeface="Comic Sans MS" panose="030F0702030302020204"/>
                <a:sym typeface="Comic Sans MS" panose="030F0702030302020204"/>
              </a:rPr>
              <a:t>4</a:t>
            </a:r>
            <a:r>
              <a:rPr lang="en-GB" sz="2800" b="0" i="0" u="none" baseline="30000">
                <a:solidFill>
                  <a:schemeClr val="accent2"/>
                </a:solidFill>
                <a:latin typeface="Comic Sans MS" panose="030F0702030302020204"/>
                <a:ea typeface="Comic Sans MS" panose="030F0702030302020204"/>
                <a:cs typeface="Comic Sans MS" panose="030F0702030302020204"/>
                <a:sym typeface="Comic Sans MS" panose="030F0702030302020204"/>
              </a:rPr>
              <a:t>3+ε</a:t>
            </a:r>
            <a:r>
              <a:rPr lang="en-GB"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a:t>
            </a:r>
            <a:r>
              <a:rPr lang="en-GB" sz="2800" b="0" i="0" u="none">
                <a:solidFill>
                  <a:schemeClr val="accent2"/>
                </a:solidFill>
                <a:latin typeface="Arial" panose="020B0604020202020204"/>
                <a:ea typeface="Arial" panose="020B0604020202020204"/>
                <a:cs typeface="Arial" panose="020B0604020202020204"/>
                <a:sym typeface="Arial" panose="020B0604020202020204"/>
              </a:rPr>
              <a:t>  Case 3</a:t>
            </a:r>
            <a:endParaRPr lang="en-GB" sz="2800" b="0" i="0" u="none">
              <a:solidFill>
                <a:schemeClr val="accent2"/>
              </a:solidFill>
              <a:latin typeface="Arial" panose="020B0604020202020204"/>
              <a:ea typeface="Arial" panose="020B0604020202020204"/>
              <a:cs typeface="Arial" panose="020B0604020202020204"/>
              <a:sym typeface="Arial" panose="020B0604020202020204"/>
            </a:endParaRPr>
          </a:p>
          <a:p>
            <a:pPr marL="342900" lvl="0" indent="-342900" algn="l" rtl="0">
              <a:lnSpc>
                <a:spcPct val="150000"/>
              </a:lnSpc>
              <a:spcBef>
                <a:spcPts val="560"/>
              </a:spcBef>
              <a:spcAft>
                <a:spcPts val="0"/>
              </a:spcAft>
              <a:buClr>
                <a:schemeClr val="accent2"/>
              </a:buClr>
              <a:buSzPts val="2800"/>
              <a:buFont typeface="Arial" panose="020B0604020202020204"/>
              <a:buNone/>
            </a:pPr>
            <a:r>
              <a:rPr lang="en-GB" sz="2800" b="0" i="0" u="none">
                <a:solidFill>
                  <a:schemeClr val="accent2"/>
                </a:solidFill>
                <a:latin typeface="Arial" panose="020B0604020202020204"/>
                <a:ea typeface="Arial" panose="020B0604020202020204"/>
                <a:cs typeface="Arial" panose="020B0604020202020204"/>
                <a:sym typeface="Arial" panose="020B0604020202020204"/>
              </a:rPr>
              <a:t>	</a:t>
            </a:r>
            <a:r>
              <a:rPr lang="en-GB" sz="2800" b="0" i="0" u="none">
                <a:solidFill>
                  <a:schemeClr val="dk1"/>
                </a:solidFill>
                <a:latin typeface="Arial" panose="020B0604020202020204"/>
                <a:ea typeface="Arial" panose="020B0604020202020204"/>
                <a:cs typeface="Arial" panose="020B0604020202020204"/>
                <a:sym typeface="Arial" panose="020B0604020202020204"/>
              </a:rPr>
              <a:t>Check regularity condition: </a:t>
            </a:r>
            <a:endParaRPr lang="en-GB" sz="2800" b="0" i="0" u="none">
              <a:solidFill>
                <a:schemeClr val="dk1"/>
              </a:solidFill>
              <a:latin typeface="Arial" panose="020B0604020202020204"/>
              <a:ea typeface="Arial" panose="020B0604020202020204"/>
              <a:cs typeface="Arial" panose="020B0604020202020204"/>
              <a:sym typeface="Arial" panose="020B0604020202020204"/>
            </a:endParaRPr>
          </a:p>
          <a:p>
            <a:pPr marL="342900" lvl="0" indent="-342900" algn="l" rtl="0">
              <a:lnSpc>
                <a:spcPct val="150000"/>
              </a:lnSpc>
              <a:spcBef>
                <a:spcPts val="560"/>
              </a:spcBef>
              <a:spcAft>
                <a:spcPts val="0"/>
              </a:spcAft>
              <a:buClr>
                <a:schemeClr val="accent2"/>
              </a:buClr>
              <a:buSzPts val="2800"/>
              <a:buFont typeface="Arial" panose="020B0604020202020204"/>
              <a:buNone/>
            </a:pPr>
            <a:r>
              <a:rPr lang="en-GB" sz="2800" b="0" i="0" u="none">
                <a:solidFill>
                  <a:schemeClr val="accent2"/>
                </a:solidFill>
                <a:latin typeface="Arial" panose="020B0604020202020204"/>
                <a:ea typeface="Arial" panose="020B0604020202020204"/>
                <a:cs typeface="Arial" panose="020B0604020202020204"/>
                <a:sym typeface="Arial" panose="020B0604020202020204"/>
              </a:rPr>
              <a:t>		</a:t>
            </a:r>
            <a:r>
              <a:rPr lang="en-GB"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3*(n/4)lg(n/4) ≤ (3/4)nlgn = c *f(n), c=3/4</a:t>
            </a:r>
            <a:endParaRPr lang="en-GB"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150000"/>
              </a:lnSpc>
              <a:spcBef>
                <a:spcPts val="560"/>
              </a:spcBef>
              <a:spcAft>
                <a:spcPts val="0"/>
              </a:spcAft>
              <a:buClr>
                <a:schemeClr val="accent2"/>
              </a:buClr>
              <a:buSzPts val="2800"/>
              <a:buFont typeface="Comic Sans MS" panose="030F0702030302020204"/>
              <a:buNone/>
            </a:pPr>
            <a:r>
              <a:rPr lang="en-GB"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	</a:t>
            </a: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a:t>
            </a:r>
            <a:r>
              <a:rPr lang="en-GB" sz="2800" b="0" i="0" u="none">
                <a:solidFill>
                  <a:srgbClr val="DD0111"/>
                </a:solidFill>
                <a:latin typeface="Comic Sans MS" panose="030F0702030302020204"/>
                <a:ea typeface="Comic Sans MS" panose="030F0702030302020204"/>
                <a:cs typeface="Comic Sans MS" panose="030F0702030302020204"/>
                <a:sym typeface="Comic Sans MS" panose="030F0702030302020204"/>
              </a:rPr>
              <a:t>T(n) = Θ(nlgn)</a:t>
            </a:r>
            <a:endParaRPr lang="en-GB" sz="2800" b="0" i="0" u="none">
              <a:solidFill>
                <a:srgbClr val="DD0111"/>
              </a:solidFill>
              <a:latin typeface="Comic Sans MS" panose="030F0702030302020204"/>
              <a:ea typeface="Comic Sans MS" panose="030F0702030302020204"/>
              <a:cs typeface="Comic Sans MS" panose="030F0702030302020204"/>
              <a:sym typeface="Comic Sans MS" panose="030F0702030302020204"/>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933" name="Shape 933"/>
        <p:cNvGrpSpPr/>
        <p:nvPr/>
      </p:nvGrpSpPr>
      <p:grpSpPr>
        <a:xfrm>
          <a:off x="0" y="0"/>
          <a:ext cx="0" cy="0"/>
          <a:chOff x="0" y="0"/>
          <a:chExt cx="0" cy="0"/>
        </a:xfrm>
      </p:grpSpPr>
      <p:sp>
        <p:nvSpPr>
          <p:cNvPr id="934" name="Google Shape;934;p104"/>
          <p:cNvSpPr txBox="1"/>
          <p:nvPr/>
        </p:nvSpPr>
        <p:spPr>
          <a:xfrm>
            <a:off x="6553200" y="4798219"/>
            <a:ext cx="2133600" cy="243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panose="020B0604020202020204"/>
              <a:buNone/>
            </a:pPr>
            <a:fld id="{00000000-1234-1234-1234-123412341234}" type="slidenum">
              <a:rPr lang="en-GB" sz="1400" b="0" i="0" u="none">
                <a:solidFill>
                  <a:schemeClr val="dk1"/>
                </a:solidFill>
                <a:latin typeface="Arial" panose="020B0604020202020204"/>
                <a:ea typeface="Arial" panose="020B0604020202020204"/>
                <a:cs typeface="Arial" panose="020B0604020202020204"/>
                <a:sym typeface="Arial" panose="020B0604020202020204"/>
              </a:rPr>
            </a:fld>
            <a:endParaRPr lang="en-GB" sz="14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935" name="Google Shape;935;p104"/>
          <p:cNvSpPr txBox="1"/>
          <p:nvPr>
            <p:ph type="title"/>
          </p:nvPr>
        </p:nvSpPr>
        <p:spPr>
          <a:xfrm>
            <a:off x="628650" y="205383"/>
            <a:ext cx="7886700" cy="745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600"/>
              <a:buFont typeface="Arial" panose="020B0604020202020204"/>
              <a:buNone/>
            </a:pPr>
            <a:r>
              <a:rPr lang="en-GB" sz="3600" b="0" i="0" u="none">
                <a:solidFill>
                  <a:schemeClr val="dk2"/>
                </a:solidFill>
                <a:latin typeface="Arial" panose="020B0604020202020204"/>
                <a:ea typeface="Arial" panose="020B0604020202020204"/>
                <a:cs typeface="Arial" panose="020B0604020202020204"/>
                <a:sym typeface="Arial" panose="020B0604020202020204"/>
              </a:rPr>
              <a:t>Examples</a:t>
            </a:r>
            <a:endParaRPr lang="en-GB" sz="3600" b="0" i="0" u="none">
              <a:solidFill>
                <a:schemeClr val="dk2"/>
              </a:solidFill>
              <a:latin typeface="Arial" panose="020B0604020202020204"/>
              <a:ea typeface="Arial" panose="020B0604020202020204"/>
              <a:cs typeface="Arial" panose="020B0604020202020204"/>
              <a:sym typeface="Arial" panose="020B0604020202020204"/>
            </a:endParaRPr>
          </a:p>
        </p:txBody>
      </p:sp>
      <p:sp>
        <p:nvSpPr>
          <p:cNvPr id="936" name="Google Shape;936;p104"/>
          <p:cNvSpPr txBox="1"/>
          <p:nvPr>
            <p:ph type="body" idx="1"/>
          </p:nvPr>
        </p:nvSpPr>
        <p:spPr>
          <a:xfrm>
            <a:off x="350837" y="839390"/>
            <a:ext cx="8456700" cy="3678000"/>
          </a:xfrm>
          <a:prstGeom prst="rect">
            <a:avLst/>
          </a:prstGeom>
          <a:noFill/>
          <a:ln>
            <a:noFill/>
          </a:ln>
        </p:spPr>
        <p:txBody>
          <a:bodyPr spcFirstLastPara="1" wrap="square" lIns="91425" tIns="45700" rIns="91425" bIns="45700" anchor="t" anchorCtr="0">
            <a:noAutofit/>
          </a:bodyPr>
          <a:lstStyle/>
          <a:p>
            <a:pPr marL="342900" lvl="0" indent="-342900" algn="ctr" rtl="0">
              <a:lnSpc>
                <a:spcPct val="150000"/>
              </a:lnSpc>
              <a:spcBef>
                <a:spcPts val="0"/>
              </a:spcBef>
              <a:spcAft>
                <a:spcPts val="0"/>
              </a:spcAft>
              <a:buClr>
                <a:schemeClr val="accent2"/>
              </a:buClr>
              <a:buSzPts val="2800"/>
              <a:buFont typeface="Comic Sans MS" panose="030F0702030302020204"/>
              <a:buNone/>
            </a:pPr>
            <a:r>
              <a:rPr lang="en-GB"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T(n) = 2T(n/2) + nlgn	</a:t>
            </a:r>
            <a:endParaRPr lang="en-GB"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150000"/>
              </a:lnSpc>
              <a:spcBef>
                <a:spcPts val="560"/>
              </a:spcBef>
              <a:spcAft>
                <a:spcPts val="0"/>
              </a:spcAft>
              <a:buClr>
                <a:schemeClr val="accent2"/>
              </a:buClr>
              <a:buSzPts val="2800"/>
              <a:buFont typeface="Comic Sans MS" panose="030F0702030302020204"/>
              <a:buNone/>
            </a:pPr>
            <a:r>
              <a:rPr lang="en-GB" sz="28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	</a:t>
            </a: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a = 2, b = 2, log</a:t>
            </a:r>
            <a:r>
              <a:rPr lang="en-GB" sz="2800" b="0" i="0" u="none" baseline="-25000">
                <a:solidFill>
                  <a:schemeClr val="dk1"/>
                </a:solidFill>
                <a:latin typeface="Comic Sans MS" panose="030F0702030302020204"/>
                <a:ea typeface="Comic Sans MS" panose="030F0702030302020204"/>
                <a:cs typeface="Comic Sans MS" panose="030F0702030302020204"/>
                <a:sym typeface="Comic Sans MS" panose="030F0702030302020204"/>
              </a:rPr>
              <a:t>2</a:t>
            </a: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2 = 1</a:t>
            </a:r>
            <a:endPar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150000"/>
              </a:lnSpc>
              <a:spcBef>
                <a:spcPts val="560"/>
              </a:spcBef>
              <a:spcAft>
                <a:spcPts val="0"/>
              </a:spcAft>
              <a:buClr>
                <a:schemeClr val="dk1"/>
              </a:buClr>
              <a:buSzPts val="2800"/>
              <a:buFont typeface="Comic Sans MS" panose="030F0702030302020204"/>
              <a:buChar char="•"/>
            </a:pP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Compare </a:t>
            </a:r>
            <a:r>
              <a:rPr lang="en-GB" sz="2800" b="0" i="0" u="none">
                <a:solidFill>
                  <a:srgbClr val="003399"/>
                </a:solidFill>
                <a:latin typeface="Comic Sans MS" panose="030F0702030302020204"/>
                <a:ea typeface="Comic Sans MS" panose="030F0702030302020204"/>
                <a:cs typeface="Comic Sans MS" panose="030F0702030302020204"/>
                <a:sym typeface="Comic Sans MS" panose="030F0702030302020204"/>
              </a:rPr>
              <a:t>n</a:t>
            </a: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 with </a:t>
            </a:r>
            <a:r>
              <a:rPr lang="en-GB" sz="2800" b="0" i="0" u="none">
                <a:solidFill>
                  <a:srgbClr val="003399"/>
                </a:solidFill>
                <a:latin typeface="Comic Sans MS" panose="030F0702030302020204"/>
                <a:ea typeface="Comic Sans MS" panose="030F0702030302020204"/>
                <a:cs typeface="Comic Sans MS" panose="030F0702030302020204"/>
                <a:sym typeface="Comic Sans MS" panose="030F0702030302020204"/>
              </a:rPr>
              <a:t>f(n) = nlgn</a:t>
            </a: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 </a:t>
            </a:r>
            <a:endParaRPr sz="2800" b="0" i="0" u="none">
              <a:solidFill>
                <a:schemeClr val="dk1"/>
              </a:solidFill>
              <a:latin typeface="Arial" panose="020B0604020202020204"/>
              <a:ea typeface="Arial" panose="020B0604020202020204"/>
              <a:cs typeface="Arial" panose="020B0604020202020204"/>
              <a:sym typeface="Arial" panose="020B0604020202020204"/>
            </a:endParaRPr>
          </a:p>
          <a:p>
            <a:pPr marL="742950" lvl="1" indent="-285750" algn="l" rtl="0">
              <a:lnSpc>
                <a:spcPct val="150000"/>
              </a:lnSpc>
              <a:spcBef>
                <a:spcPts val="480"/>
              </a:spcBef>
              <a:spcAft>
                <a:spcPts val="0"/>
              </a:spcAft>
              <a:buClr>
                <a:schemeClr val="dk1"/>
              </a:buClr>
              <a:buSzPts val="2400"/>
              <a:buFont typeface="Arial" panose="020B0604020202020204"/>
              <a:buChar char="–"/>
            </a:pPr>
            <a:r>
              <a:rPr lang="en-GB" sz="2400" b="0" i="0" u="none">
                <a:solidFill>
                  <a:schemeClr val="dk1"/>
                </a:solidFill>
                <a:latin typeface="Arial" panose="020B0604020202020204"/>
                <a:ea typeface="Arial" panose="020B0604020202020204"/>
                <a:cs typeface="Arial" panose="020B0604020202020204"/>
                <a:sym typeface="Arial" panose="020B0604020202020204"/>
              </a:rPr>
              <a:t>seems like case 3 should apply</a:t>
            </a:r>
            <a:endParaRPr lang="en-GB" sz="2400" b="0" i="0" u="none">
              <a:solidFill>
                <a:schemeClr val="dk1"/>
              </a:solidFill>
              <a:latin typeface="Arial" panose="020B0604020202020204"/>
              <a:ea typeface="Arial" panose="020B0604020202020204"/>
              <a:cs typeface="Arial" panose="020B0604020202020204"/>
              <a:sym typeface="Arial" panose="020B0604020202020204"/>
            </a:endParaRPr>
          </a:p>
          <a:p>
            <a:pPr marL="342900" lvl="0" indent="-342900" algn="l" rtl="0">
              <a:lnSpc>
                <a:spcPct val="150000"/>
              </a:lnSpc>
              <a:spcBef>
                <a:spcPts val="560"/>
              </a:spcBef>
              <a:spcAft>
                <a:spcPts val="0"/>
              </a:spcAft>
              <a:buClr>
                <a:schemeClr val="dk1"/>
              </a:buClr>
              <a:buSzPts val="2800"/>
              <a:buFont typeface="Arial" panose="020B0604020202020204"/>
              <a:buChar char="•"/>
            </a:pPr>
            <a:r>
              <a:rPr lang="en-GB" sz="2800" b="0" i="0" u="none">
                <a:solidFill>
                  <a:schemeClr val="dk1"/>
                </a:solidFill>
                <a:latin typeface="Arial" panose="020B0604020202020204"/>
                <a:ea typeface="Arial" panose="020B0604020202020204"/>
                <a:cs typeface="Arial" panose="020B0604020202020204"/>
                <a:sym typeface="Arial" panose="020B0604020202020204"/>
              </a:rPr>
              <a:t>f(n) must be polynomially larger by a factor of n</a:t>
            </a:r>
            <a:r>
              <a:rPr lang="en-GB" sz="2800" b="0" i="0" u="none" baseline="30000">
                <a:solidFill>
                  <a:schemeClr val="dk1"/>
                </a:solidFill>
                <a:latin typeface="Arial" panose="020B0604020202020204"/>
                <a:ea typeface="Arial" panose="020B0604020202020204"/>
                <a:cs typeface="Arial" panose="020B0604020202020204"/>
                <a:sym typeface="Arial" panose="020B0604020202020204"/>
              </a:rPr>
              <a:t>ε</a:t>
            </a:r>
            <a:endParaRPr lang="en-GB" sz="2800" b="0" i="0" u="none" baseline="30000">
              <a:solidFill>
                <a:schemeClr val="dk1"/>
              </a:solidFill>
              <a:latin typeface="Arial" panose="020B0604020202020204"/>
              <a:ea typeface="Arial" panose="020B0604020202020204"/>
              <a:cs typeface="Arial" panose="020B0604020202020204"/>
              <a:sym typeface="Arial" panose="020B0604020202020204"/>
            </a:endParaRPr>
          </a:p>
          <a:p>
            <a:pPr marL="342900" lvl="0" indent="-342900" algn="l" rtl="0">
              <a:lnSpc>
                <a:spcPct val="150000"/>
              </a:lnSpc>
              <a:spcBef>
                <a:spcPts val="560"/>
              </a:spcBef>
              <a:spcAft>
                <a:spcPts val="0"/>
              </a:spcAft>
              <a:buClr>
                <a:schemeClr val="dk1"/>
              </a:buClr>
              <a:buSzPts val="2800"/>
              <a:buFont typeface="Arial" panose="020B0604020202020204"/>
              <a:buChar char="•"/>
            </a:pPr>
            <a:r>
              <a:rPr lang="en-GB" sz="2800" b="0" i="0" u="none">
                <a:solidFill>
                  <a:schemeClr val="dk1"/>
                </a:solidFill>
                <a:latin typeface="Arial" panose="020B0604020202020204"/>
                <a:ea typeface="Arial" panose="020B0604020202020204"/>
                <a:cs typeface="Arial" panose="020B0604020202020204"/>
                <a:sym typeface="Arial" panose="020B0604020202020204"/>
              </a:rPr>
              <a:t>In this case it is only larger by a factor of </a:t>
            </a:r>
            <a:r>
              <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lgn</a:t>
            </a:r>
            <a:endParaRPr lang="en-GB" sz="28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940" name="Shape 940"/>
        <p:cNvGrpSpPr/>
        <p:nvPr/>
      </p:nvGrpSpPr>
      <p:grpSpPr>
        <a:xfrm>
          <a:off x="0" y="0"/>
          <a:ext cx="0" cy="0"/>
          <a:chOff x="0" y="0"/>
          <a:chExt cx="0" cy="0"/>
        </a:xfrm>
      </p:grpSpPr>
      <p:sp>
        <p:nvSpPr>
          <p:cNvPr id="941" name="Google Shape;941;p105"/>
          <p:cNvSpPr txBox="1"/>
          <p:nvPr>
            <p:ph type="title"/>
          </p:nvPr>
        </p:nvSpPr>
        <p:spPr>
          <a:xfrm>
            <a:off x="628650" y="273847"/>
            <a:ext cx="7886700" cy="535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a:t>Matrix multiplication (Standard)</a:t>
            </a:r>
            <a:endParaRPr lang="en-GB"/>
          </a:p>
        </p:txBody>
      </p:sp>
      <p:sp>
        <p:nvSpPr>
          <p:cNvPr id="942" name="Google Shape;942;p105"/>
          <p:cNvSpPr txBox="1"/>
          <p:nvPr>
            <p:ph type="body" idx="1"/>
          </p:nvPr>
        </p:nvSpPr>
        <p:spPr>
          <a:xfrm>
            <a:off x="628650" y="863225"/>
            <a:ext cx="8411400" cy="4862400"/>
          </a:xfrm>
          <a:prstGeom prst="rect">
            <a:avLst/>
          </a:prstGeom>
        </p:spPr>
        <p:txBody>
          <a:bodyPr spcFirstLastPara="1" wrap="square" lIns="68575" tIns="34275" rIns="68575" bIns="34275" anchor="t" anchorCtr="0">
            <a:noAutofit/>
          </a:bodyPr>
          <a:lstStyle/>
          <a:p>
            <a:pPr marL="0" lvl="0" indent="0" algn="l" rtl="0">
              <a:lnSpc>
                <a:spcPct val="150000"/>
              </a:lnSpc>
              <a:spcBef>
                <a:spcPts val="0"/>
              </a:spcBef>
              <a:spcAft>
                <a:spcPts val="0"/>
              </a:spcAft>
              <a:buNone/>
            </a:pPr>
            <a:r>
              <a:rPr lang="en-GB" sz="1400">
                <a:solidFill>
                  <a:schemeClr val="dk1"/>
                </a:solidFill>
                <a:highlight>
                  <a:srgbClr val="FFFFFF"/>
                </a:highlight>
              </a:rPr>
              <a:t>Let’s consider a simple 2 × 2 matrix multiplication</a:t>
            </a:r>
            <a:endParaRPr sz="1400">
              <a:solidFill>
                <a:schemeClr val="dk1"/>
              </a:solidFill>
              <a:highlight>
                <a:srgbClr val="FFFFFF"/>
              </a:highlight>
            </a:endParaRPr>
          </a:p>
          <a:p>
            <a:pPr marL="0" lvl="0" indent="0" algn="l" rtl="0">
              <a:lnSpc>
                <a:spcPct val="150000"/>
              </a:lnSpc>
              <a:spcBef>
                <a:spcPts val="1200"/>
              </a:spcBef>
              <a:spcAft>
                <a:spcPts val="0"/>
              </a:spcAft>
              <a:buNone/>
            </a:pPr>
            <a:r>
              <a:rPr lang="en-GB" sz="1400">
                <a:solidFill>
                  <a:schemeClr val="dk1"/>
                </a:solidFill>
                <a:highlight>
                  <a:srgbClr val="FFFFFF"/>
                </a:highlight>
              </a:rPr>
              <a:t>A=[1  2 </a:t>
            </a:r>
            <a:endParaRPr sz="1400">
              <a:solidFill>
                <a:schemeClr val="dk1"/>
              </a:solidFill>
              <a:highlight>
                <a:srgbClr val="FFFFFF"/>
              </a:highlight>
            </a:endParaRPr>
          </a:p>
          <a:p>
            <a:pPr marL="0" lvl="0" indent="0" algn="l" rtl="0">
              <a:lnSpc>
                <a:spcPct val="150000"/>
              </a:lnSpc>
              <a:spcBef>
                <a:spcPts val="1200"/>
              </a:spcBef>
              <a:spcAft>
                <a:spcPts val="0"/>
              </a:spcAft>
              <a:buNone/>
            </a:pPr>
            <a:r>
              <a:rPr lang="en-GB" sz="1400">
                <a:solidFill>
                  <a:schemeClr val="dk1"/>
                </a:solidFill>
                <a:highlight>
                  <a:srgbClr val="FFFFFF"/>
                </a:highlight>
              </a:rPr>
              <a:t>     3  4]          and      </a:t>
            </a:r>
            <a:endParaRPr sz="1400">
              <a:solidFill>
                <a:schemeClr val="dk1"/>
              </a:solidFill>
              <a:highlight>
                <a:srgbClr val="FFFFFF"/>
              </a:highlight>
            </a:endParaRPr>
          </a:p>
          <a:p>
            <a:pPr marL="0" lvl="0" indent="0" algn="l" rtl="0">
              <a:lnSpc>
                <a:spcPct val="115000"/>
              </a:lnSpc>
              <a:spcBef>
                <a:spcPts val="1200"/>
              </a:spcBef>
              <a:spcAft>
                <a:spcPts val="0"/>
              </a:spcAft>
              <a:buNone/>
            </a:pPr>
            <a:r>
              <a:rPr lang="en-GB" sz="1400">
                <a:solidFill>
                  <a:schemeClr val="dk1"/>
                </a:solidFill>
                <a:highlight>
                  <a:srgbClr val="FFFFFF"/>
                </a:highlight>
              </a:rPr>
              <a:t> B= [5  6 </a:t>
            </a:r>
            <a:endParaRPr sz="1400">
              <a:solidFill>
                <a:schemeClr val="dk1"/>
              </a:solidFill>
              <a:highlight>
                <a:srgbClr val="FFFFFF"/>
              </a:highlight>
            </a:endParaRPr>
          </a:p>
          <a:p>
            <a:pPr marL="0" lvl="0" indent="0" algn="l" rtl="0">
              <a:lnSpc>
                <a:spcPct val="115000"/>
              </a:lnSpc>
              <a:spcBef>
                <a:spcPts val="0"/>
              </a:spcBef>
              <a:spcAft>
                <a:spcPts val="0"/>
              </a:spcAft>
              <a:buNone/>
            </a:pPr>
            <a:r>
              <a:rPr lang="en-GB" sz="1400">
                <a:solidFill>
                  <a:schemeClr val="dk1"/>
                </a:solidFill>
                <a:highlight>
                  <a:srgbClr val="FFFFFF"/>
                </a:highlight>
              </a:rPr>
              <a:t>       7  8]</a:t>
            </a:r>
            <a:endParaRPr sz="1400">
              <a:solidFill>
                <a:schemeClr val="dk1"/>
              </a:solidFill>
              <a:highlight>
                <a:srgbClr val="FFFFFF"/>
              </a:highlight>
            </a:endParaRPr>
          </a:p>
          <a:p>
            <a:pPr marL="0" lvl="0" indent="0" algn="l" rtl="0">
              <a:lnSpc>
                <a:spcPct val="150000"/>
              </a:lnSpc>
              <a:spcBef>
                <a:spcPts val="0"/>
              </a:spcBef>
              <a:spcAft>
                <a:spcPts val="0"/>
              </a:spcAft>
              <a:buNone/>
            </a:pPr>
            <a:r>
              <a:rPr lang="en-GB" sz="1400">
                <a:solidFill>
                  <a:schemeClr val="dk1"/>
                </a:solidFill>
                <a:highlight>
                  <a:srgbClr val="FFFFFF"/>
                </a:highlight>
              </a:rPr>
              <a:t>Now each of the elements of product matrix AB can be calculated as follows:</a:t>
            </a:r>
            <a:endParaRPr sz="1400">
              <a:solidFill>
                <a:schemeClr val="dk1"/>
              </a:solidFill>
              <a:highlight>
                <a:srgbClr val="FFFFFF"/>
              </a:highlight>
            </a:endParaRPr>
          </a:p>
          <a:p>
            <a:pPr marL="457200" lvl="0" indent="-317500" algn="l" rtl="0">
              <a:lnSpc>
                <a:spcPct val="115000"/>
              </a:lnSpc>
              <a:spcBef>
                <a:spcPts val="1200"/>
              </a:spcBef>
              <a:spcAft>
                <a:spcPts val="0"/>
              </a:spcAft>
              <a:buClr>
                <a:schemeClr val="dk1"/>
              </a:buClr>
              <a:buSzPts val="1400"/>
              <a:buChar char="●"/>
            </a:pPr>
            <a:r>
              <a:rPr lang="en-GB" sz="1400">
                <a:solidFill>
                  <a:schemeClr val="dk1"/>
                </a:solidFill>
                <a:highlight>
                  <a:srgbClr val="FFFFFF"/>
                </a:highlight>
              </a:rPr>
              <a:t>AB11 = 1 × 5 + 2 ×7 = 19</a:t>
            </a:r>
            <a:endParaRPr sz="1400">
              <a:solidFill>
                <a:schemeClr val="dk1"/>
              </a:solidFill>
              <a:highlight>
                <a:srgbClr val="FFFFFF"/>
              </a:highlight>
            </a:endParaRPr>
          </a:p>
          <a:p>
            <a:pPr marL="457200" lvl="0" indent="-317500" algn="l" rtl="0">
              <a:lnSpc>
                <a:spcPct val="115000"/>
              </a:lnSpc>
              <a:spcBef>
                <a:spcPts val="0"/>
              </a:spcBef>
              <a:spcAft>
                <a:spcPts val="0"/>
              </a:spcAft>
              <a:buClr>
                <a:schemeClr val="dk1"/>
              </a:buClr>
              <a:buSzPts val="1400"/>
              <a:buChar char="●"/>
            </a:pPr>
            <a:r>
              <a:rPr lang="en-GB" sz="1400">
                <a:solidFill>
                  <a:schemeClr val="dk1"/>
                </a:solidFill>
                <a:highlight>
                  <a:srgbClr val="FFFFFF"/>
                </a:highlight>
              </a:rPr>
              <a:t>AB12 = 1 × 6 + 2 × 8 = 22</a:t>
            </a:r>
            <a:endParaRPr sz="1400">
              <a:solidFill>
                <a:schemeClr val="dk1"/>
              </a:solidFill>
              <a:highlight>
                <a:srgbClr val="FFFFFF"/>
              </a:highlight>
            </a:endParaRPr>
          </a:p>
          <a:p>
            <a:pPr marL="457200" lvl="0" indent="-317500" algn="l" rtl="0">
              <a:lnSpc>
                <a:spcPct val="115000"/>
              </a:lnSpc>
              <a:spcBef>
                <a:spcPts val="0"/>
              </a:spcBef>
              <a:spcAft>
                <a:spcPts val="0"/>
              </a:spcAft>
              <a:buClr>
                <a:schemeClr val="dk1"/>
              </a:buClr>
              <a:buSzPts val="1400"/>
              <a:buChar char="●"/>
            </a:pPr>
            <a:r>
              <a:rPr lang="en-GB" sz="1400">
                <a:solidFill>
                  <a:schemeClr val="dk1"/>
                </a:solidFill>
                <a:highlight>
                  <a:srgbClr val="FFFFFF"/>
                </a:highlight>
              </a:rPr>
              <a:t>AB21 = 3× 5 + 4 × 7 = 43</a:t>
            </a:r>
            <a:endParaRPr sz="1400">
              <a:solidFill>
                <a:schemeClr val="dk1"/>
              </a:solidFill>
              <a:highlight>
                <a:srgbClr val="FFFFFF"/>
              </a:highlight>
            </a:endParaRPr>
          </a:p>
          <a:p>
            <a:pPr marL="457200" lvl="0" indent="-317500" algn="l" rtl="0">
              <a:lnSpc>
                <a:spcPct val="115000"/>
              </a:lnSpc>
              <a:spcBef>
                <a:spcPts val="0"/>
              </a:spcBef>
              <a:spcAft>
                <a:spcPts val="0"/>
              </a:spcAft>
              <a:buClr>
                <a:schemeClr val="dk1"/>
              </a:buClr>
              <a:buSzPts val="1400"/>
              <a:buChar char="●"/>
            </a:pPr>
            <a:r>
              <a:rPr lang="en-GB" sz="1400">
                <a:solidFill>
                  <a:schemeClr val="dk1"/>
                </a:solidFill>
                <a:highlight>
                  <a:srgbClr val="FFFFFF"/>
                </a:highlight>
              </a:rPr>
              <a:t>AB22 = 3 × 6 + 4 × 8 = 50</a:t>
            </a:r>
            <a:endParaRPr sz="1400">
              <a:solidFill>
                <a:schemeClr val="dk1"/>
              </a:solidFill>
              <a:highlight>
                <a:srgbClr val="FFFFFF"/>
              </a:highlight>
            </a:endParaRPr>
          </a:p>
          <a:p>
            <a:pPr marL="0" lvl="0" indent="0" algn="l" rtl="0">
              <a:lnSpc>
                <a:spcPct val="150000"/>
              </a:lnSpc>
              <a:spcBef>
                <a:spcPts val="1200"/>
              </a:spcBef>
              <a:spcAft>
                <a:spcPts val="0"/>
              </a:spcAft>
              <a:buNone/>
            </a:pPr>
            <a:r>
              <a:rPr lang="en-GB" sz="1400">
                <a:solidFill>
                  <a:schemeClr val="dk1"/>
                </a:solidFill>
                <a:highlight>
                  <a:srgbClr val="FFFFFF"/>
                </a:highlight>
              </a:rPr>
              <a:t>AB = [ 19 22</a:t>
            </a:r>
            <a:endParaRPr sz="1400">
              <a:solidFill>
                <a:schemeClr val="dk1"/>
              </a:solidFill>
              <a:highlight>
                <a:srgbClr val="FFFFFF"/>
              </a:highlight>
            </a:endParaRPr>
          </a:p>
          <a:p>
            <a:pPr marL="0" lvl="0" indent="0" algn="l" rtl="0">
              <a:spcBef>
                <a:spcPts val="1200"/>
              </a:spcBef>
              <a:spcAft>
                <a:spcPts val="1200"/>
              </a:spcAft>
              <a:buNone/>
            </a:pPr>
            <a:r>
              <a:rPr lang="en-GB" sz="1400">
                <a:solidFill>
                  <a:schemeClr val="dk1"/>
                </a:solidFill>
              </a:rPr>
              <a:t>          43  50]</a:t>
            </a:r>
            <a:endParaRPr sz="1400">
              <a:solidFill>
                <a:schemeClr val="dk1"/>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946" name="Shape 946"/>
        <p:cNvGrpSpPr/>
        <p:nvPr/>
      </p:nvGrpSpPr>
      <p:grpSpPr>
        <a:xfrm>
          <a:off x="0" y="0"/>
          <a:ext cx="0" cy="0"/>
          <a:chOff x="0" y="0"/>
          <a:chExt cx="0" cy="0"/>
        </a:xfrm>
      </p:grpSpPr>
      <p:sp>
        <p:nvSpPr>
          <p:cNvPr id="947" name="Google Shape;947;p106"/>
          <p:cNvSpPr txBox="1"/>
          <p:nvPr>
            <p:ph type="title"/>
          </p:nvPr>
        </p:nvSpPr>
        <p:spPr>
          <a:xfrm>
            <a:off x="628650" y="273848"/>
            <a:ext cx="7886700" cy="6756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a:t>Strassen’s Algorithm ( Matrix Multiplication)</a:t>
            </a:r>
            <a:endParaRPr lang="en-GB"/>
          </a:p>
        </p:txBody>
      </p:sp>
      <p:sp>
        <p:nvSpPr>
          <p:cNvPr id="948" name="Google Shape;948;p106"/>
          <p:cNvSpPr txBox="1"/>
          <p:nvPr>
            <p:ph type="body" idx="1"/>
          </p:nvPr>
        </p:nvSpPr>
        <p:spPr>
          <a:xfrm>
            <a:off x="628650" y="906275"/>
            <a:ext cx="8515500" cy="3726300"/>
          </a:xfrm>
          <a:prstGeom prst="rect">
            <a:avLst/>
          </a:prstGeom>
        </p:spPr>
        <p:txBody>
          <a:bodyPr spcFirstLastPara="1" wrap="square" lIns="68575" tIns="34275" rIns="68575" bIns="34275" anchor="t" anchorCtr="0">
            <a:normAutofit fontScale="92500" lnSpcReduction="20000"/>
          </a:bodyPr>
          <a:lstStyle/>
          <a:p>
            <a:pPr marL="0" lvl="0" indent="0" algn="l" rtl="0">
              <a:lnSpc>
                <a:spcPct val="115000"/>
              </a:lnSpc>
              <a:spcBef>
                <a:spcPts val="1400"/>
              </a:spcBef>
              <a:spcAft>
                <a:spcPts val="0"/>
              </a:spcAft>
              <a:buNone/>
            </a:pPr>
            <a:r>
              <a:rPr lang="en-GB" b="1">
                <a:solidFill>
                  <a:schemeClr val="dk1"/>
                </a:solidFill>
              </a:rPr>
              <a:t>1. Divide the Matrix</a:t>
            </a:r>
            <a:endParaRPr b="1">
              <a:solidFill>
                <a:schemeClr val="dk1"/>
              </a:solidFill>
            </a:endParaRPr>
          </a:p>
          <a:p>
            <a:pPr marL="0" lvl="0" indent="0" algn="l" rtl="0">
              <a:lnSpc>
                <a:spcPct val="115000"/>
              </a:lnSpc>
              <a:spcBef>
                <a:spcPts val="1400"/>
              </a:spcBef>
              <a:spcAft>
                <a:spcPts val="0"/>
              </a:spcAft>
              <a:buClr>
                <a:schemeClr val="dk1"/>
              </a:buClr>
              <a:buSzPct val="61000"/>
              <a:buFont typeface="Arial" panose="020B0604020202020204"/>
              <a:buNone/>
            </a:pPr>
            <a:r>
              <a:rPr lang="en-GB">
                <a:solidFill>
                  <a:schemeClr val="dk1"/>
                </a:solidFill>
              </a:rPr>
              <a:t>Given two </a:t>
            </a:r>
            <a:r>
              <a:rPr lang="en-GB" b="1">
                <a:solidFill>
                  <a:schemeClr val="dk1"/>
                </a:solidFill>
              </a:rPr>
              <a:t>n × n</a:t>
            </a:r>
            <a:r>
              <a:rPr lang="en-GB">
                <a:solidFill>
                  <a:schemeClr val="dk1"/>
                </a:solidFill>
              </a:rPr>
              <a:t> matrices </a:t>
            </a:r>
            <a:r>
              <a:rPr lang="en-GB" b="1">
                <a:solidFill>
                  <a:schemeClr val="dk1"/>
                </a:solidFill>
              </a:rPr>
              <a:t>A</a:t>
            </a:r>
            <a:r>
              <a:rPr lang="en-GB">
                <a:solidFill>
                  <a:schemeClr val="dk1"/>
                </a:solidFill>
              </a:rPr>
              <a:t> and </a:t>
            </a:r>
            <a:r>
              <a:rPr lang="en-GB" b="1">
                <a:solidFill>
                  <a:schemeClr val="dk1"/>
                </a:solidFill>
              </a:rPr>
              <a:t>B</a:t>
            </a:r>
            <a:r>
              <a:rPr lang="en-GB">
                <a:solidFill>
                  <a:schemeClr val="dk1"/>
                </a:solidFill>
              </a:rPr>
              <a:t>, we divide them into </a:t>
            </a:r>
            <a:r>
              <a:rPr lang="en-GB" b="1">
                <a:solidFill>
                  <a:schemeClr val="dk1"/>
                </a:solidFill>
              </a:rPr>
              <a:t>four equal-sized  submatrices</a:t>
            </a:r>
            <a:r>
              <a:rPr lang="en-GB">
                <a:solidFill>
                  <a:schemeClr val="dk1"/>
                </a:solidFill>
              </a:rPr>
              <a:t>:</a:t>
            </a:r>
            <a:endParaRPr>
              <a:solidFill>
                <a:schemeClr val="dk1"/>
              </a:solidFill>
            </a:endParaRPr>
          </a:p>
          <a:p>
            <a:pPr marL="0" lvl="0" indent="0" algn="l" rtl="0">
              <a:lnSpc>
                <a:spcPct val="115000"/>
              </a:lnSpc>
              <a:spcBef>
                <a:spcPts val="400"/>
              </a:spcBef>
              <a:spcAft>
                <a:spcPts val="0"/>
              </a:spcAft>
              <a:buNone/>
            </a:pPr>
            <a:r>
              <a:rPr lang="en-GB">
                <a:solidFill>
                  <a:schemeClr val="dk1"/>
                </a:solidFill>
              </a:rPr>
              <a:t>A= [A11  A12 </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GB">
                <a:solidFill>
                  <a:schemeClr val="dk1"/>
                </a:solidFill>
              </a:rPr>
              <a:t>      A21  A22]   </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GB">
                <a:solidFill>
                  <a:schemeClr val="dk1"/>
                </a:solidFill>
              </a:rPr>
              <a:t>B= [B11  B12</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GB">
                <a:solidFill>
                  <a:schemeClr val="dk1"/>
                </a:solidFill>
              </a:rPr>
              <a:t>      B21  B22]</a:t>
            </a:r>
            <a:endParaRPr>
              <a:solidFill>
                <a:schemeClr val="dk1"/>
              </a:solidFill>
            </a:endParaRPr>
          </a:p>
          <a:p>
            <a:pPr marL="0" lvl="0" indent="0" algn="l" rtl="0">
              <a:lnSpc>
                <a:spcPct val="115000"/>
              </a:lnSpc>
              <a:spcBef>
                <a:spcPts val="0"/>
              </a:spcBef>
              <a:spcAft>
                <a:spcPts val="0"/>
              </a:spcAft>
              <a:buClr>
                <a:schemeClr val="dk1"/>
              </a:buClr>
              <a:buSzPct val="61000"/>
              <a:buFont typeface="Arial" panose="020B0604020202020204"/>
              <a:buNone/>
            </a:pPr>
            <a:endParaRPr>
              <a:solidFill>
                <a:schemeClr val="dk1"/>
              </a:solidFill>
            </a:endParaRPr>
          </a:p>
          <a:p>
            <a:pPr marL="0" lvl="0" indent="0" algn="l" rtl="0">
              <a:lnSpc>
                <a:spcPct val="115000"/>
              </a:lnSpc>
              <a:spcBef>
                <a:spcPts val="1200"/>
              </a:spcBef>
              <a:spcAft>
                <a:spcPts val="0"/>
              </a:spcAft>
              <a:buClr>
                <a:schemeClr val="dk1"/>
              </a:buClr>
              <a:buSzPct val="61000"/>
              <a:buFont typeface="Arial" panose="020B0604020202020204"/>
              <a:buNone/>
            </a:pPr>
            <a:r>
              <a:rPr lang="en-GB">
                <a:solidFill>
                  <a:schemeClr val="dk1"/>
                </a:solidFill>
              </a:rPr>
              <a:t>Each submatrix is of size </a:t>
            </a:r>
            <a:r>
              <a:rPr lang="en-GB" b="1">
                <a:solidFill>
                  <a:schemeClr val="dk1"/>
                </a:solidFill>
              </a:rPr>
              <a:t>n/2 × n/2</a:t>
            </a:r>
            <a:r>
              <a:rPr lang="en-GB">
                <a:solidFill>
                  <a:schemeClr val="dk1"/>
                </a:solidFill>
              </a:rPr>
              <a:t>.</a:t>
            </a:r>
            <a:endParaRPr>
              <a:solidFill>
                <a:schemeClr val="dk1"/>
              </a:solidFill>
            </a:endParaRPr>
          </a:p>
          <a:p>
            <a:pPr marL="0" lvl="0" indent="0" algn="l" rtl="0">
              <a:spcBef>
                <a:spcPts val="1200"/>
              </a:spcBef>
              <a:spcAft>
                <a:spcPts val="1200"/>
              </a:spcAft>
              <a:buNone/>
            </a:p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952" name="Shape 952"/>
        <p:cNvGrpSpPr/>
        <p:nvPr/>
      </p:nvGrpSpPr>
      <p:grpSpPr>
        <a:xfrm>
          <a:off x="0" y="0"/>
          <a:ext cx="0" cy="0"/>
          <a:chOff x="0" y="0"/>
          <a:chExt cx="0" cy="0"/>
        </a:xfrm>
      </p:grpSpPr>
      <p:sp>
        <p:nvSpPr>
          <p:cNvPr id="953" name="Google Shape;953;p107"/>
          <p:cNvSpPr txBox="1"/>
          <p:nvPr>
            <p:ph type="title"/>
          </p:nvPr>
        </p:nvSpPr>
        <p:spPr>
          <a:xfrm>
            <a:off x="628650" y="273847"/>
            <a:ext cx="7886700" cy="4926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p>
        </p:txBody>
      </p:sp>
      <p:sp>
        <p:nvSpPr>
          <p:cNvPr id="954" name="Google Shape;954;p107"/>
          <p:cNvSpPr txBox="1"/>
          <p:nvPr>
            <p:ph type="body" idx="1"/>
          </p:nvPr>
        </p:nvSpPr>
        <p:spPr>
          <a:xfrm>
            <a:off x="628650" y="917026"/>
            <a:ext cx="7886700" cy="3715500"/>
          </a:xfrm>
          <a:prstGeom prst="rect">
            <a:avLst/>
          </a:prstGeom>
        </p:spPr>
        <p:txBody>
          <a:bodyPr spcFirstLastPara="1" wrap="square" lIns="68575" tIns="34275" rIns="68575" bIns="34275" anchor="t" anchorCtr="0">
            <a:normAutofit/>
          </a:bodyPr>
          <a:lstStyle/>
          <a:p>
            <a:pPr marL="0" lvl="0" indent="0" algn="l" rtl="0">
              <a:lnSpc>
                <a:spcPct val="115000"/>
              </a:lnSpc>
              <a:spcBef>
                <a:spcPts val="1400"/>
              </a:spcBef>
              <a:spcAft>
                <a:spcPts val="0"/>
              </a:spcAft>
              <a:buClr>
                <a:schemeClr val="dk1"/>
              </a:buClr>
              <a:buSzPts val="1100"/>
              <a:buFont typeface="Arial" panose="020B0604020202020204"/>
              <a:buNone/>
            </a:pPr>
            <a:r>
              <a:rPr lang="en-GB" b="1">
                <a:solidFill>
                  <a:schemeClr val="dk1"/>
                </a:solidFill>
              </a:rPr>
              <a:t>2. Compute 7 Products</a:t>
            </a:r>
            <a:endParaRPr b="1">
              <a:solidFill>
                <a:schemeClr val="dk1"/>
              </a:solidFill>
            </a:endParaRPr>
          </a:p>
          <a:p>
            <a:pPr marL="0" lvl="0" indent="0" algn="l" rtl="0">
              <a:lnSpc>
                <a:spcPct val="115000"/>
              </a:lnSpc>
              <a:spcBef>
                <a:spcPts val="1200"/>
              </a:spcBef>
              <a:spcAft>
                <a:spcPts val="0"/>
              </a:spcAft>
              <a:buClr>
                <a:schemeClr val="dk1"/>
              </a:buClr>
              <a:buSzPts val="1100"/>
              <a:buFont typeface="Arial" panose="020B0604020202020204"/>
              <a:buNone/>
            </a:pPr>
            <a:r>
              <a:rPr lang="en-GB" sz="1600">
                <a:solidFill>
                  <a:schemeClr val="dk1"/>
                </a:solidFill>
              </a:rPr>
              <a:t>Instead of </a:t>
            </a:r>
            <a:r>
              <a:rPr lang="en-GB" sz="1600" b="1">
                <a:solidFill>
                  <a:schemeClr val="dk1"/>
                </a:solidFill>
              </a:rPr>
              <a:t>8 multiplications</a:t>
            </a:r>
            <a:r>
              <a:rPr lang="en-GB" sz="1600">
                <a:solidFill>
                  <a:schemeClr val="dk1"/>
                </a:solidFill>
              </a:rPr>
              <a:t> (like in conventional matrix multiplication), Strassen’s method computes only </a:t>
            </a:r>
            <a:r>
              <a:rPr lang="en-GB" sz="1600" b="1">
                <a:solidFill>
                  <a:schemeClr val="dk1"/>
                </a:solidFill>
              </a:rPr>
              <a:t>7 products</a:t>
            </a:r>
            <a:r>
              <a:rPr lang="en-GB" sz="1600">
                <a:solidFill>
                  <a:schemeClr val="dk1"/>
                </a:solidFill>
              </a:rPr>
              <a:t>:</a:t>
            </a:r>
            <a:endParaRPr sz="1600">
              <a:solidFill>
                <a:schemeClr val="dk1"/>
              </a:solidFill>
            </a:endParaRPr>
          </a:p>
          <a:p>
            <a:pPr marL="0" lvl="0" indent="0" algn="l" rtl="0">
              <a:spcBef>
                <a:spcPts val="1200"/>
              </a:spcBef>
              <a:spcAft>
                <a:spcPts val="0"/>
              </a:spcAft>
              <a:buNone/>
            </a:pPr>
            <a:r>
              <a:rPr lang="en-GB" sz="1600">
                <a:solidFill>
                  <a:schemeClr val="dk1"/>
                </a:solidFill>
              </a:rPr>
              <a:t>M1​= (A11​+A22​) (B11​+B22​)</a:t>
            </a:r>
            <a:endParaRPr sz="1600">
              <a:solidFill>
                <a:schemeClr val="dk1"/>
              </a:solidFill>
            </a:endParaRPr>
          </a:p>
          <a:p>
            <a:pPr marL="0" lvl="0" indent="0" algn="l" rtl="0">
              <a:spcBef>
                <a:spcPts val="1200"/>
              </a:spcBef>
              <a:spcAft>
                <a:spcPts val="0"/>
              </a:spcAft>
              <a:buNone/>
            </a:pPr>
            <a:r>
              <a:rPr lang="en-GB" sz="1600">
                <a:solidFill>
                  <a:schemeClr val="dk1"/>
                </a:solidFill>
              </a:rPr>
              <a:t>M2​= (A21​+A22​) B11</a:t>
            </a:r>
            <a:endParaRPr sz="1600">
              <a:solidFill>
                <a:schemeClr val="dk1"/>
              </a:solidFill>
            </a:endParaRPr>
          </a:p>
          <a:p>
            <a:pPr marL="0" lvl="0" indent="0" algn="l" rtl="0">
              <a:spcBef>
                <a:spcPts val="1200"/>
              </a:spcBef>
              <a:spcAft>
                <a:spcPts val="0"/>
              </a:spcAft>
              <a:buNone/>
            </a:pPr>
            <a:r>
              <a:rPr lang="en-GB" sz="1600">
                <a:solidFill>
                  <a:schemeClr val="dk1"/>
                </a:solidFill>
              </a:rPr>
              <a:t>M3​= A11 ​(B12​−B22​)</a:t>
            </a:r>
            <a:endParaRPr sz="1600">
              <a:solidFill>
                <a:schemeClr val="dk1"/>
              </a:solidFill>
            </a:endParaRPr>
          </a:p>
          <a:p>
            <a:pPr marL="0" lvl="0" indent="0" algn="l" rtl="0">
              <a:spcBef>
                <a:spcPts val="1200"/>
              </a:spcBef>
              <a:spcAft>
                <a:spcPts val="0"/>
              </a:spcAft>
              <a:buNone/>
            </a:pPr>
            <a:r>
              <a:rPr lang="en-GB" sz="1600">
                <a:solidFill>
                  <a:schemeClr val="dk1"/>
                </a:solidFill>
              </a:rPr>
              <a:t>M4​= A22​(B21​−B11​)</a:t>
            </a:r>
            <a:endParaRPr sz="1600">
              <a:solidFill>
                <a:schemeClr val="dk1"/>
              </a:solidFill>
            </a:endParaRPr>
          </a:p>
          <a:p>
            <a:pPr marL="0" lvl="0" indent="0" algn="l" rtl="0">
              <a:spcBef>
                <a:spcPts val="1200"/>
              </a:spcBef>
              <a:spcAft>
                <a:spcPts val="0"/>
              </a:spcAft>
              <a:buNone/>
            </a:pPr>
            <a:r>
              <a:rPr lang="en-GB" sz="1600">
                <a:solidFill>
                  <a:schemeClr val="dk1"/>
                </a:solidFill>
              </a:rPr>
              <a:t>M5​= (A11​+A12​)B22​</a:t>
            </a:r>
            <a:endParaRPr sz="1600">
              <a:solidFill>
                <a:schemeClr val="dk1"/>
              </a:solidFill>
            </a:endParaRPr>
          </a:p>
          <a:p>
            <a:pPr marL="0" lvl="0" indent="0" algn="l" rtl="0">
              <a:spcBef>
                <a:spcPts val="1200"/>
              </a:spcBef>
              <a:spcAft>
                <a:spcPts val="0"/>
              </a:spcAft>
              <a:buNone/>
            </a:pPr>
            <a:r>
              <a:rPr lang="en-GB" sz="1600">
                <a:solidFill>
                  <a:schemeClr val="dk1"/>
                </a:solidFill>
              </a:rPr>
              <a:t>M6​= (A21​−A11​)(B11​+B12​)</a:t>
            </a:r>
            <a:endParaRPr sz="1600">
              <a:solidFill>
                <a:schemeClr val="dk1"/>
              </a:solidFill>
            </a:endParaRPr>
          </a:p>
          <a:p>
            <a:pPr marL="0" lvl="0" indent="0" algn="l" rtl="0">
              <a:spcBef>
                <a:spcPts val="1200"/>
              </a:spcBef>
              <a:spcAft>
                <a:spcPts val="1200"/>
              </a:spcAft>
              <a:buNone/>
            </a:pPr>
            <a:r>
              <a:rPr lang="en-GB" sz="1600">
                <a:solidFill>
                  <a:schemeClr val="dk1"/>
                </a:solidFill>
              </a:rPr>
              <a:t>M7​= (A12​−A22​)(B21​+B22​)</a:t>
            </a:r>
            <a:endParaRPr sz="1600">
              <a:solidFill>
                <a:schemeClr val="dk1"/>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958" name="Shape 958"/>
        <p:cNvGrpSpPr/>
        <p:nvPr/>
      </p:nvGrpSpPr>
      <p:grpSpPr>
        <a:xfrm>
          <a:off x="0" y="0"/>
          <a:ext cx="0" cy="0"/>
          <a:chOff x="0" y="0"/>
          <a:chExt cx="0" cy="0"/>
        </a:xfrm>
      </p:grpSpPr>
      <p:sp>
        <p:nvSpPr>
          <p:cNvPr id="959" name="Google Shape;959;p108"/>
          <p:cNvSpPr txBox="1"/>
          <p:nvPr>
            <p:ph type="title"/>
          </p:nvPr>
        </p:nvSpPr>
        <p:spPr>
          <a:xfrm>
            <a:off x="628650" y="273847"/>
            <a:ext cx="7886700" cy="4710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p>
        </p:txBody>
      </p:sp>
      <p:sp>
        <p:nvSpPr>
          <p:cNvPr id="960" name="Google Shape;960;p108"/>
          <p:cNvSpPr txBox="1"/>
          <p:nvPr>
            <p:ph type="body" idx="1"/>
          </p:nvPr>
        </p:nvSpPr>
        <p:spPr>
          <a:xfrm>
            <a:off x="628650" y="884751"/>
            <a:ext cx="7886700" cy="3747900"/>
          </a:xfrm>
          <a:prstGeom prst="rect">
            <a:avLst/>
          </a:prstGeom>
        </p:spPr>
        <p:txBody>
          <a:bodyPr spcFirstLastPara="1" wrap="square" lIns="68575" tIns="34275" rIns="68575" bIns="34275" anchor="t" anchorCtr="0">
            <a:normAutofit/>
          </a:bodyPr>
          <a:lstStyle/>
          <a:p>
            <a:pPr marL="0" lvl="0" indent="0" algn="l" rtl="0">
              <a:lnSpc>
                <a:spcPct val="115000"/>
              </a:lnSpc>
              <a:spcBef>
                <a:spcPts val="1400"/>
              </a:spcBef>
              <a:spcAft>
                <a:spcPts val="0"/>
              </a:spcAft>
              <a:buClr>
                <a:schemeClr val="dk1"/>
              </a:buClr>
              <a:buSzPts val="1100"/>
              <a:buFont typeface="Arial" panose="020B0604020202020204"/>
              <a:buNone/>
            </a:pPr>
            <a:r>
              <a:rPr lang="en-GB" sz="2400" b="1">
                <a:solidFill>
                  <a:schemeClr val="dk1"/>
                </a:solidFill>
              </a:rPr>
              <a:t>3. Compute the Resulting Matrix</a:t>
            </a:r>
            <a:endParaRPr sz="2400" b="1">
              <a:solidFill>
                <a:schemeClr val="dk1"/>
              </a:solidFill>
            </a:endParaRPr>
          </a:p>
          <a:p>
            <a:pPr marL="0" lvl="0" indent="0" algn="l" rtl="0">
              <a:lnSpc>
                <a:spcPct val="115000"/>
              </a:lnSpc>
              <a:spcBef>
                <a:spcPts val="1200"/>
              </a:spcBef>
              <a:spcAft>
                <a:spcPts val="0"/>
              </a:spcAft>
              <a:buNone/>
            </a:pPr>
            <a:r>
              <a:rPr lang="en-GB" sz="2200">
                <a:solidFill>
                  <a:schemeClr val="dk1"/>
                </a:solidFill>
              </a:rPr>
              <a:t>Using these </a:t>
            </a:r>
            <a:r>
              <a:rPr lang="en-GB" sz="2200" b="1">
                <a:solidFill>
                  <a:schemeClr val="dk1"/>
                </a:solidFill>
              </a:rPr>
              <a:t>7 products</a:t>
            </a:r>
            <a:r>
              <a:rPr lang="en-GB" sz="2200">
                <a:solidFill>
                  <a:schemeClr val="dk1"/>
                </a:solidFill>
              </a:rPr>
              <a:t>, we reconstruct the result matrix </a:t>
            </a:r>
            <a:r>
              <a:rPr lang="en-GB" sz="2200" b="1">
                <a:solidFill>
                  <a:schemeClr val="dk1"/>
                </a:solidFill>
              </a:rPr>
              <a:t>C</a:t>
            </a:r>
            <a:r>
              <a:rPr lang="en-GB" sz="2200">
                <a:solidFill>
                  <a:schemeClr val="dk1"/>
                </a:solidFill>
              </a:rPr>
              <a:t>:</a:t>
            </a:r>
            <a:endParaRPr sz="2200">
              <a:solidFill>
                <a:schemeClr val="dk1"/>
              </a:solidFill>
            </a:endParaRPr>
          </a:p>
          <a:p>
            <a:pPr marL="0" lvl="0" indent="0" algn="l" rtl="0">
              <a:lnSpc>
                <a:spcPct val="115000"/>
              </a:lnSpc>
              <a:spcBef>
                <a:spcPts val="1200"/>
              </a:spcBef>
              <a:spcAft>
                <a:spcPts val="0"/>
              </a:spcAft>
              <a:buNone/>
            </a:pPr>
            <a:r>
              <a:rPr lang="en-GB" sz="2200">
                <a:solidFill>
                  <a:schemeClr val="dk1"/>
                </a:solidFill>
              </a:rPr>
              <a:t>C11​= M1​+M4​−M5​+M7​</a:t>
            </a:r>
            <a:endParaRPr sz="2200">
              <a:solidFill>
                <a:schemeClr val="dk1"/>
              </a:solidFill>
            </a:endParaRPr>
          </a:p>
          <a:p>
            <a:pPr marL="0" lvl="0" indent="0" algn="l" rtl="0">
              <a:lnSpc>
                <a:spcPct val="115000"/>
              </a:lnSpc>
              <a:spcBef>
                <a:spcPts val="1200"/>
              </a:spcBef>
              <a:spcAft>
                <a:spcPts val="0"/>
              </a:spcAft>
              <a:buNone/>
            </a:pPr>
            <a:r>
              <a:rPr lang="en-GB" sz="2200">
                <a:solidFill>
                  <a:schemeClr val="dk1"/>
                </a:solidFill>
              </a:rPr>
              <a:t>C12​= M3​+M5​</a:t>
            </a:r>
            <a:endParaRPr sz="2200">
              <a:solidFill>
                <a:schemeClr val="dk1"/>
              </a:solidFill>
            </a:endParaRPr>
          </a:p>
          <a:p>
            <a:pPr marL="0" lvl="0" indent="0" algn="l" rtl="0">
              <a:lnSpc>
                <a:spcPct val="115000"/>
              </a:lnSpc>
              <a:spcBef>
                <a:spcPts val="1200"/>
              </a:spcBef>
              <a:spcAft>
                <a:spcPts val="0"/>
              </a:spcAft>
              <a:buNone/>
            </a:pPr>
            <a:r>
              <a:rPr lang="en-GB" sz="2200">
                <a:solidFill>
                  <a:schemeClr val="dk1"/>
                </a:solidFill>
              </a:rPr>
              <a:t>C21​= M2​+M4​</a:t>
            </a:r>
            <a:endParaRPr sz="2200">
              <a:solidFill>
                <a:schemeClr val="dk1"/>
              </a:solidFill>
            </a:endParaRPr>
          </a:p>
          <a:p>
            <a:pPr marL="0" lvl="0" indent="0" algn="l" rtl="0">
              <a:lnSpc>
                <a:spcPct val="115000"/>
              </a:lnSpc>
              <a:spcBef>
                <a:spcPts val="1200"/>
              </a:spcBef>
              <a:spcAft>
                <a:spcPts val="0"/>
              </a:spcAft>
              <a:buClr>
                <a:schemeClr val="dk1"/>
              </a:buClr>
              <a:buSzPts val="1100"/>
              <a:buFont typeface="Arial" panose="020B0604020202020204"/>
              <a:buNone/>
            </a:pPr>
            <a:r>
              <a:rPr lang="en-GB" sz="2200">
                <a:solidFill>
                  <a:schemeClr val="dk1"/>
                </a:solidFill>
              </a:rPr>
              <a:t>C22​= M1​−M2​+M3​+M6​</a:t>
            </a:r>
            <a:endParaRPr sz="2200">
              <a:solidFill>
                <a:schemeClr val="dk1"/>
              </a:solidFill>
            </a:endParaRPr>
          </a:p>
          <a:p>
            <a:pPr marL="0" lvl="0" indent="0" algn="l" rtl="0">
              <a:spcBef>
                <a:spcPts val="1200"/>
              </a:spcBef>
              <a:spcAft>
                <a:spcPts val="1200"/>
              </a:spcAft>
              <a:buNone/>
            </a:p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628650" y="273850"/>
            <a:ext cx="7886700" cy="578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a:t>Growth of Functions</a:t>
            </a:r>
            <a:endParaRPr lang="en-GB"/>
          </a:p>
        </p:txBody>
      </p:sp>
      <p:sp>
        <p:nvSpPr>
          <p:cNvPr id="156" name="Google Shape;156;p28"/>
          <p:cNvSpPr txBox="1"/>
          <p:nvPr>
            <p:ph type="body" idx="1"/>
          </p:nvPr>
        </p:nvSpPr>
        <p:spPr>
          <a:xfrm>
            <a:off x="431625" y="1046150"/>
            <a:ext cx="8414700" cy="3615600"/>
          </a:xfrm>
          <a:prstGeom prst="rect">
            <a:avLst/>
          </a:prstGeom>
        </p:spPr>
        <p:txBody>
          <a:bodyPr spcFirstLastPara="1" wrap="square" lIns="68575" tIns="34275" rIns="68575" bIns="34275" anchor="t" anchorCtr="0">
            <a:normAutofit/>
          </a:bodyPr>
          <a:lstStyle/>
          <a:p>
            <a:pPr marL="457200" lvl="0" indent="-330200" algn="l" rtl="0">
              <a:lnSpc>
                <a:spcPct val="115000"/>
              </a:lnSpc>
              <a:spcBef>
                <a:spcPts val="1200"/>
              </a:spcBef>
              <a:spcAft>
                <a:spcPts val="0"/>
              </a:spcAft>
              <a:buSzPts val="1600"/>
              <a:buChar char="●"/>
            </a:pPr>
            <a:r>
              <a:rPr lang="en-GB" sz="1600">
                <a:solidFill>
                  <a:schemeClr val="dk1"/>
                </a:solidFill>
              </a:rPr>
              <a:t>Function - f(x) ; for every f(x) an output is generated with some input value.</a:t>
            </a:r>
            <a:endParaRPr sz="1600">
              <a:solidFill>
                <a:schemeClr val="dk1"/>
              </a:solidFill>
            </a:endParaRPr>
          </a:p>
          <a:p>
            <a:pPr marL="457200" lvl="0" indent="-330200" algn="l" rtl="0">
              <a:spcBef>
                <a:spcPts val="1200"/>
              </a:spcBef>
              <a:spcAft>
                <a:spcPts val="0"/>
              </a:spcAft>
              <a:buClr>
                <a:schemeClr val="dk1"/>
              </a:buClr>
              <a:buSzPts val="1600"/>
              <a:buChar char="●"/>
            </a:pPr>
            <a:r>
              <a:rPr lang="en-GB" sz="1600">
                <a:solidFill>
                  <a:schemeClr val="dk1"/>
                </a:solidFill>
              </a:rPr>
              <a:t>The growth of functions in Design Analysis of Algorithms refers to how the running time or space usage of an algorithm grows relative to the size of its input. This is crucial because it helps us understand the efficiency of algorithms, especially for large inputs.</a:t>
            </a:r>
            <a:endParaRPr sz="1600">
              <a:solidFill>
                <a:schemeClr val="dk1"/>
              </a:solidFill>
            </a:endParaRPr>
          </a:p>
          <a:p>
            <a:pPr marL="0" lvl="0" indent="0" algn="l" rtl="0">
              <a:lnSpc>
                <a:spcPct val="115000"/>
              </a:lnSpc>
              <a:spcBef>
                <a:spcPts val="1200"/>
              </a:spcBef>
              <a:spcAft>
                <a:spcPts val="0"/>
              </a:spcAft>
              <a:buNone/>
            </a:pPr>
            <a:r>
              <a:rPr lang="en-GB" sz="1600">
                <a:solidFill>
                  <a:schemeClr val="dk1"/>
                </a:solidFill>
              </a:rPr>
              <a:t>For example:</a:t>
            </a:r>
            <a:endParaRPr sz="1600">
              <a:solidFill>
                <a:schemeClr val="dk1"/>
              </a:solidFill>
            </a:endParaRPr>
          </a:p>
          <a:p>
            <a:pPr marL="457200" lvl="0" indent="-330200" algn="l" rtl="0">
              <a:lnSpc>
                <a:spcPct val="115000"/>
              </a:lnSpc>
              <a:spcBef>
                <a:spcPts val="1200"/>
              </a:spcBef>
              <a:spcAft>
                <a:spcPts val="0"/>
              </a:spcAft>
              <a:buSzPts val="1600"/>
              <a:buChar char="●"/>
            </a:pPr>
            <a:r>
              <a:rPr lang="en-GB" sz="1600">
                <a:solidFill>
                  <a:schemeClr val="dk1"/>
                </a:solidFill>
              </a:rPr>
              <a:t>If it takes </a:t>
            </a:r>
            <a:r>
              <a:rPr lang="en-GB" sz="1600" b="1">
                <a:solidFill>
                  <a:schemeClr val="dk1"/>
                </a:solidFill>
              </a:rPr>
              <a:t>2 seconds</a:t>
            </a:r>
            <a:r>
              <a:rPr lang="en-GB" sz="1600">
                <a:solidFill>
                  <a:schemeClr val="dk1"/>
                </a:solidFill>
              </a:rPr>
              <a:t> to search 10 items, how long will it take for </a:t>
            </a:r>
            <a:r>
              <a:rPr lang="en-GB" sz="1600" b="1">
                <a:solidFill>
                  <a:schemeClr val="dk1"/>
                </a:solidFill>
              </a:rPr>
              <a:t>100 items</a:t>
            </a:r>
            <a:r>
              <a:rPr lang="en-GB" sz="1600">
                <a:solidFill>
                  <a:schemeClr val="dk1"/>
                </a:solidFill>
              </a:rPr>
              <a:t>?</a:t>
            </a:r>
            <a:endParaRPr sz="1600">
              <a:solidFill>
                <a:schemeClr val="dk1"/>
              </a:solidFill>
            </a:endParaRPr>
          </a:p>
          <a:p>
            <a:pPr marL="457200" lvl="0" indent="-330200" algn="l" rtl="0">
              <a:lnSpc>
                <a:spcPct val="115000"/>
              </a:lnSpc>
              <a:spcBef>
                <a:spcPts val="0"/>
              </a:spcBef>
              <a:spcAft>
                <a:spcPts val="0"/>
              </a:spcAft>
              <a:buSzPts val="1600"/>
              <a:buChar char="●"/>
            </a:pPr>
            <a:r>
              <a:rPr lang="en-GB" sz="1600">
                <a:solidFill>
                  <a:schemeClr val="dk1"/>
                </a:solidFill>
              </a:rPr>
              <a:t>That depends on the algorithm used. The "growth" tells us this relationship.</a:t>
            </a:r>
            <a:endParaRPr sz="1600">
              <a:solidFill>
                <a:schemeClr val="dk1"/>
              </a:solidFill>
            </a:endParaRPr>
          </a:p>
          <a:p>
            <a:pPr marL="0" lvl="0" indent="0" algn="l" rtl="0">
              <a:lnSpc>
                <a:spcPct val="115000"/>
              </a:lnSpc>
              <a:spcBef>
                <a:spcPts val="1200"/>
              </a:spcBef>
              <a:spcAft>
                <a:spcPts val="0"/>
              </a:spcAft>
              <a:buNone/>
            </a:pPr>
            <a:r>
              <a:rPr lang="en-GB" sz="1400">
                <a:solidFill>
                  <a:schemeClr val="dk1"/>
                </a:solidFill>
              </a:rPr>
              <a:t> </a:t>
            </a:r>
            <a:endParaRPr sz="1400">
              <a:solidFill>
                <a:schemeClr val="dk1"/>
              </a:solidFill>
            </a:endParaRPr>
          </a:p>
          <a:p>
            <a:pPr marL="0" lvl="0" indent="0" algn="l" rtl="0">
              <a:spcBef>
                <a:spcPts val="1200"/>
              </a:spcBef>
              <a:spcAft>
                <a:spcPts val="1200"/>
              </a:spcAft>
              <a:buNone/>
            </a:pPr>
            <a:endParaRPr sz="1600">
              <a:solidFill>
                <a:schemeClr val="dk1"/>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964" name="Shape 964"/>
        <p:cNvGrpSpPr/>
        <p:nvPr/>
      </p:nvGrpSpPr>
      <p:grpSpPr>
        <a:xfrm>
          <a:off x="0" y="0"/>
          <a:ext cx="0" cy="0"/>
          <a:chOff x="0" y="0"/>
          <a:chExt cx="0" cy="0"/>
        </a:xfrm>
      </p:grpSpPr>
      <p:sp>
        <p:nvSpPr>
          <p:cNvPr id="965" name="Google Shape;965;p109"/>
          <p:cNvSpPr txBox="1"/>
          <p:nvPr>
            <p:ph type="title"/>
          </p:nvPr>
        </p:nvSpPr>
        <p:spPr>
          <a:xfrm>
            <a:off x="628650" y="273847"/>
            <a:ext cx="7886700" cy="5679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a:t>Example</a:t>
            </a:r>
            <a:endParaRPr lang="en-GB"/>
          </a:p>
        </p:txBody>
      </p:sp>
      <p:sp>
        <p:nvSpPr>
          <p:cNvPr id="966" name="Google Shape;966;p109"/>
          <p:cNvSpPr txBox="1"/>
          <p:nvPr>
            <p:ph type="body" idx="1"/>
          </p:nvPr>
        </p:nvSpPr>
        <p:spPr>
          <a:xfrm>
            <a:off x="628650" y="981601"/>
            <a:ext cx="7886700" cy="3651000"/>
          </a:xfrm>
          <a:prstGeom prst="rect">
            <a:avLst/>
          </a:prstGeom>
        </p:spPr>
        <p:txBody>
          <a:bodyPr spcFirstLastPara="1" wrap="square" lIns="68575" tIns="34275" rIns="68575" bIns="34275" anchor="t" anchorCtr="0">
            <a:normAutofit/>
          </a:bodyPr>
          <a:lstStyle/>
          <a:p>
            <a:pPr marL="0" lvl="0" indent="0" algn="l" rtl="0">
              <a:lnSpc>
                <a:spcPct val="115000"/>
              </a:lnSpc>
              <a:spcBef>
                <a:spcPts val="1200"/>
              </a:spcBef>
              <a:spcAft>
                <a:spcPts val="0"/>
              </a:spcAft>
              <a:buClr>
                <a:schemeClr val="dk1"/>
              </a:buClr>
              <a:buSzPts val="1100"/>
              <a:buFont typeface="Arial" panose="020B0604020202020204"/>
              <a:buNone/>
            </a:pPr>
            <a:r>
              <a:rPr lang="en-GB" sz="2800">
                <a:solidFill>
                  <a:schemeClr val="dk1"/>
                </a:solidFill>
              </a:rPr>
              <a:t>Let’s take:</a:t>
            </a:r>
            <a:endParaRPr sz="2800">
              <a:solidFill>
                <a:schemeClr val="dk1"/>
              </a:solidFill>
            </a:endParaRPr>
          </a:p>
          <a:p>
            <a:pPr marL="0" lvl="0" indent="0" algn="l" rtl="0">
              <a:spcBef>
                <a:spcPts val="1200"/>
              </a:spcBef>
              <a:spcAft>
                <a:spcPts val="0"/>
              </a:spcAft>
              <a:buNone/>
            </a:pPr>
            <a:r>
              <a:rPr lang="en-GB" sz="2800">
                <a:solidFill>
                  <a:schemeClr val="dk1"/>
                </a:solidFill>
              </a:rPr>
              <a:t>A= [1  2</a:t>
            </a:r>
            <a:endParaRPr sz="2800">
              <a:solidFill>
                <a:schemeClr val="dk1"/>
              </a:solidFill>
            </a:endParaRPr>
          </a:p>
          <a:p>
            <a:pPr marL="0" lvl="0" indent="0" algn="l" rtl="0">
              <a:spcBef>
                <a:spcPts val="1200"/>
              </a:spcBef>
              <a:spcAft>
                <a:spcPts val="0"/>
              </a:spcAft>
              <a:buNone/>
            </a:pPr>
            <a:r>
              <a:rPr lang="en-GB" sz="2800">
                <a:solidFill>
                  <a:schemeClr val="dk1"/>
                </a:solidFill>
              </a:rPr>
              <a:t>     3  4]</a:t>
            </a:r>
            <a:endParaRPr sz="2800">
              <a:solidFill>
                <a:schemeClr val="dk1"/>
              </a:solidFill>
            </a:endParaRPr>
          </a:p>
          <a:p>
            <a:pPr marL="0" lvl="0" indent="0" algn="l" rtl="0">
              <a:spcBef>
                <a:spcPts val="1200"/>
              </a:spcBef>
              <a:spcAft>
                <a:spcPts val="0"/>
              </a:spcAft>
              <a:buNone/>
            </a:pPr>
            <a:endParaRPr sz="2800">
              <a:solidFill>
                <a:schemeClr val="dk1"/>
              </a:solidFill>
            </a:endParaRPr>
          </a:p>
          <a:p>
            <a:pPr marL="0" lvl="0" indent="0" algn="l" rtl="0">
              <a:spcBef>
                <a:spcPts val="1200"/>
              </a:spcBef>
              <a:spcAft>
                <a:spcPts val="0"/>
              </a:spcAft>
              <a:buNone/>
            </a:pPr>
            <a:r>
              <a:rPr lang="en-GB" sz="2800">
                <a:solidFill>
                  <a:schemeClr val="dk1"/>
                </a:solidFill>
              </a:rPr>
              <a:t>B= [5 6</a:t>
            </a:r>
            <a:endParaRPr sz="2800">
              <a:solidFill>
                <a:schemeClr val="dk1"/>
              </a:solidFill>
            </a:endParaRPr>
          </a:p>
          <a:p>
            <a:pPr marL="0" lvl="0" indent="0" algn="l" rtl="0">
              <a:spcBef>
                <a:spcPts val="1200"/>
              </a:spcBef>
              <a:spcAft>
                <a:spcPts val="1200"/>
              </a:spcAft>
              <a:buNone/>
            </a:pPr>
            <a:r>
              <a:rPr lang="en-GB" sz="2800">
                <a:solidFill>
                  <a:schemeClr val="dk1"/>
                </a:solidFill>
              </a:rPr>
              <a:t>      7 8]</a:t>
            </a:r>
            <a:endParaRPr sz="2800">
              <a:solidFill>
                <a:schemeClr val="dk1"/>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970" name="Shape 970"/>
        <p:cNvGrpSpPr/>
        <p:nvPr/>
      </p:nvGrpSpPr>
      <p:grpSpPr>
        <a:xfrm>
          <a:off x="0" y="0"/>
          <a:ext cx="0" cy="0"/>
          <a:chOff x="0" y="0"/>
          <a:chExt cx="0" cy="0"/>
        </a:xfrm>
      </p:grpSpPr>
      <p:sp>
        <p:nvSpPr>
          <p:cNvPr id="971" name="Google Shape;971;p110"/>
          <p:cNvSpPr txBox="1"/>
          <p:nvPr>
            <p:ph type="title"/>
          </p:nvPr>
        </p:nvSpPr>
        <p:spPr>
          <a:xfrm>
            <a:off x="628650" y="273847"/>
            <a:ext cx="7886700" cy="4818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p>
        </p:txBody>
      </p:sp>
      <p:sp>
        <p:nvSpPr>
          <p:cNvPr id="972" name="Google Shape;972;p110"/>
          <p:cNvSpPr txBox="1"/>
          <p:nvPr>
            <p:ph type="body" idx="1"/>
          </p:nvPr>
        </p:nvSpPr>
        <p:spPr>
          <a:xfrm>
            <a:off x="628650" y="874001"/>
            <a:ext cx="7886700" cy="3758700"/>
          </a:xfrm>
          <a:prstGeom prst="rect">
            <a:avLst/>
          </a:prstGeom>
        </p:spPr>
        <p:txBody>
          <a:bodyPr spcFirstLastPara="1" wrap="square" lIns="68575" tIns="34275" rIns="68575" bIns="34275" anchor="t" anchorCtr="0">
            <a:normAutofit/>
          </a:bodyPr>
          <a:lstStyle/>
          <a:p>
            <a:pPr marL="0" lvl="0" indent="0" algn="l" rtl="0">
              <a:lnSpc>
                <a:spcPct val="115000"/>
              </a:lnSpc>
              <a:spcBef>
                <a:spcPts val="1200"/>
              </a:spcBef>
              <a:spcAft>
                <a:spcPts val="0"/>
              </a:spcAft>
              <a:buClr>
                <a:schemeClr val="dk1"/>
              </a:buClr>
              <a:buSzPts val="1100"/>
              <a:buFont typeface="Arial" panose="020B0604020202020204"/>
              <a:buNone/>
            </a:pPr>
            <a:r>
              <a:rPr lang="en-GB" sz="1400" b="1">
                <a:solidFill>
                  <a:schemeClr val="dk1"/>
                </a:solidFill>
              </a:rPr>
              <a:t>Step 1: Compute the 7 Multiplications</a:t>
            </a:r>
            <a:endParaRPr sz="1400" b="1">
              <a:solidFill>
                <a:schemeClr val="dk1"/>
              </a:solidFill>
            </a:endParaRPr>
          </a:p>
          <a:p>
            <a:pPr marL="0" lvl="0" indent="0" algn="l" rtl="0">
              <a:spcBef>
                <a:spcPts val="800"/>
              </a:spcBef>
              <a:spcAft>
                <a:spcPts val="0"/>
              </a:spcAft>
              <a:buNone/>
            </a:pPr>
            <a:r>
              <a:rPr lang="en-GB" sz="1900">
                <a:solidFill>
                  <a:schemeClr val="dk1"/>
                </a:solidFill>
              </a:rPr>
              <a:t>M1​= (1+4)×(5+8)=5×13=65</a:t>
            </a:r>
            <a:endParaRPr sz="1900">
              <a:solidFill>
                <a:schemeClr val="dk1"/>
              </a:solidFill>
            </a:endParaRPr>
          </a:p>
          <a:p>
            <a:pPr marL="0" lvl="0" indent="0" algn="l" rtl="0">
              <a:spcBef>
                <a:spcPts val="1200"/>
              </a:spcBef>
              <a:spcAft>
                <a:spcPts val="0"/>
              </a:spcAft>
              <a:buNone/>
            </a:pPr>
            <a:r>
              <a:rPr lang="en-GB" sz="1900">
                <a:solidFill>
                  <a:schemeClr val="dk1"/>
                </a:solidFill>
              </a:rPr>
              <a:t>M2​= (3+4)×5=7×5=35</a:t>
            </a:r>
            <a:endParaRPr sz="1900">
              <a:solidFill>
                <a:schemeClr val="dk1"/>
              </a:solidFill>
            </a:endParaRPr>
          </a:p>
          <a:p>
            <a:pPr marL="0" lvl="0" indent="0" algn="l" rtl="0">
              <a:spcBef>
                <a:spcPts val="1200"/>
              </a:spcBef>
              <a:spcAft>
                <a:spcPts val="0"/>
              </a:spcAft>
              <a:buNone/>
            </a:pPr>
            <a:r>
              <a:rPr lang="en-GB" sz="1900">
                <a:solidFill>
                  <a:schemeClr val="dk1"/>
                </a:solidFill>
              </a:rPr>
              <a:t>M3​= 1×(6−8)=1×(−2)=−2</a:t>
            </a:r>
            <a:endParaRPr sz="1900">
              <a:solidFill>
                <a:schemeClr val="dk1"/>
              </a:solidFill>
            </a:endParaRPr>
          </a:p>
          <a:p>
            <a:pPr marL="0" lvl="0" indent="0" algn="l" rtl="0">
              <a:spcBef>
                <a:spcPts val="1200"/>
              </a:spcBef>
              <a:spcAft>
                <a:spcPts val="0"/>
              </a:spcAft>
              <a:buNone/>
            </a:pPr>
            <a:r>
              <a:rPr lang="en-GB" sz="1900">
                <a:solidFill>
                  <a:schemeClr val="dk1"/>
                </a:solidFill>
              </a:rPr>
              <a:t>M4​= 4×(7−5)=4×2=8</a:t>
            </a:r>
            <a:endParaRPr sz="1900">
              <a:solidFill>
                <a:schemeClr val="dk1"/>
              </a:solidFill>
            </a:endParaRPr>
          </a:p>
          <a:p>
            <a:pPr marL="0" lvl="0" indent="0" algn="l" rtl="0">
              <a:spcBef>
                <a:spcPts val="1200"/>
              </a:spcBef>
              <a:spcAft>
                <a:spcPts val="0"/>
              </a:spcAft>
              <a:buNone/>
            </a:pPr>
            <a:r>
              <a:rPr lang="en-GB" sz="1900">
                <a:solidFill>
                  <a:schemeClr val="dk1"/>
                </a:solidFill>
              </a:rPr>
              <a:t>M5​= (1+2)×8=3×8=24</a:t>
            </a:r>
            <a:endParaRPr sz="1900">
              <a:solidFill>
                <a:schemeClr val="dk1"/>
              </a:solidFill>
            </a:endParaRPr>
          </a:p>
          <a:p>
            <a:pPr marL="0" lvl="0" indent="0" algn="l" rtl="0">
              <a:spcBef>
                <a:spcPts val="1200"/>
              </a:spcBef>
              <a:spcAft>
                <a:spcPts val="0"/>
              </a:spcAft>
              <a:buNone/>
            </a:pPr>
            <a:r>
              <a:rPr lang="en-GB" sz="1900">
                <a:solidFill>
                  <a:schemeClr val="dk1"/>
                </a:solidFill>
              </a:rPr>
              <a:t>M6​= (3−1)×(5+6)=2×11=22</a:t>
            </a:r>
            <a:endParaRPr sz="1900">
              <a:solidFill>
                <a:schemeClr val="dk1"/>
              </a:solidFill>
            </a:endParaRPr>
          </a:p>
          <a:p>
            <a:pPr marL="0" lvl="0" indent="0" algn="l" rtl="0">
              <a:spcBef>
                <a:spcPts val="1200"/>
              </a:spcBef>
              <a:spcAft>
                <a:spcPts val="1200"/>
              </a:spcAft>
              <a:buNone/>
            </a:pPr>
            <a:r>
              <a:rPr lang="en-GB" sz="1900">
                <a:solidFill>
                  <a:schemeClr val="dk1"/>
                </a:solidFill>
              </a:rPr>
              <a:t>M7​= (2−4)×(7+8)=(−2)×15=−30</a:t>
            </a:r>
            <a:endParaRPr sz="1900">
              <a:solidFill>
                <a:schemeClr val="dk1"/>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976" name="Shape 976"/>
        <p:cNvGrpSpPr/>
        <p:nvPr/>
      </p:nvGrpSpPr>
      <p:grpSpPr>
        <a:xfrm>
          <a:off x="0" y="0"/>
          <a:ext cx="0" cy="0"/>
          <a:chOff x="0" y="0"/>
          <a:chExt cx="0" cy="0"/>
        </a:xfrm>
      </p:grpSpPr>
      <p:sp>
        <p:nvSpPr>
          <p:cNvPr id="977" name="Google Shape;977;p111"/>
          <p:cNvSpPr txBox="1"/>
          <p:nvPr>
            <p:ph type="title"/>
          </p:nvPr>
        </p:nvSpPr>
        <p:spPr>
          <a:xfrm>
            <a:off x="628650" y="273847"/>
            <a:ext cx="7886700" cy="524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p>
        </p:txBody>
      </p:sp>
      <p:sp>
        <p:nvSpPr>
          <p:cNvPr id="978" name="Google Shape;978;p111"/>
          <p:cNvSpPr txBox="1"/>
          <p:nvPr>
            <p:ph type="body" idx="1"/>
          </p:nvPr>
        </p:nvSpPr>
        <p:spPr>
          <a:xfrm>
            <a:off x="628650" y="906276"/>
            <a:ext cx="7886700" cy="3726300"/>
          </a:xfrm>
          <a:prstGeom prst="rect">
            <a:avLst/>
          </a:prstGeom>
        </p:spPr>
        <p:txBody>
          <a:bodyPr spcFirstLastPara="1" wrap="square" lIns="68575" tIns="34275" rIns="68575" bIns="34275" anchor="t" anchorCtr="0">
            <a:normAutofit/>
          </a:bodyPr>
          <a:lstStyle/>
          <a:p>
            <a:pPr marL="0" lvl="0" indent="0" algn="l" rtl="0">
              <a:spcBef>
                <a:spcPts val="800"/>
              </a:spcBef>
              <a:spcAft>
                <a:spcPts val="0"/>
              </a:spcAft>
              <a:buNone/>
            </a:pPr>
            <a:r>
              <a:rPr lang="en-GB">
                <a:solidFill>
                  <a:schemeClr val="dk1"/>
                </a:solidFill>
              </a:rPr>
              <a:t>Step 2: Compute the Final Matrix C</a:t>
            </a:r>
            <a:endParaRPr>
              <a:solidFill>
                <a:schemeClr val="dk1"/>
              </a:solidFill>
            </a:endParaRPr>
          </a:p>
          <a:p>
            <a:pPr marL="0" lvl="0" indent="0" algn="l" rtl="0">
              <a:spcBef>
                <a:spcPts val="1200"/>
              </a:spcBef>
              <a:spcAft>
                <a:spcPts val="0"/>
              </a:spcAft>
              <a:buNone/>
            </a:pPr>
            <a:r>
              <a:rPr lang="en-GB">
                <a:solidFill>
                  <a:schemeClr val="dk1"/>
                </a:solidFill>
              </a:rPr>
              <a:t>C11​= M1​+M4​−M5​+M7​=65+8−24−30=19</a:t>
            </a:r>
            <a:endParaRPr>
              <a:solidFill>
                <a:schemeClr val="dk1"/>
              </a:solidFill>
            </a:endParaRPr>
          </a:p>
          <a:p>
            <a:pPr marL="0" lvl="0" indent="0" algn="l" rtl="0">
              <a:spcBef>
                <a:spcPts val="1200"/>
              </a:spcBef>
              <a:spcAft>
                <a:spcPts val="0"/>
              </a:spcAft>
              <a:buNone/>
            </a:pPr>
            <a:r>
              <a:rPr lang="en-GB">
                <a:solidFill>
                  <a:schemeClr val="dk1"/>
                </a:solidFill>
              </a:rPr>
              <a:t>C12​= M3​+M5​=−2+24=22</a:t>
            </a:r>
            <a:endParaRPr>
              <a:solidFill>
                <a:schemeClr val="dk1"/>
              </a:solidFill>
            </a:endParaRPr>
          </a:p>
          <a:p>
            <a:pPr marL="0" lvl="0" indent="0" algn="l" rtl="0">
              <a:spcBef>
                <a:spcPts val="1200"/>
              </a:spcBef>
              <a:spcAft>
                <a:spcPts val="0"/>
              </a:spcAft>
              <a:buNone/>
            </a:pPr>
            <a:r>
              <a:rPr lang="en-GB">
                <a:solidFill>
                  <a:schemeClr val="dk1"/>
                </a:solidFill>
              </a:rPr>
              <a:t>C21​= M2​+M4​=35+8=43</a:t>
            </a:r>
            <a:endParaRPr>
              <a:solidFill>
                <a:schemeClr val="dk1"/>
              </a:solidFill>
            </a:endParaRPr>
          </a:p>
          <a:p>
            <a:pPr marL="0" lvl="0" indent="0" algn="l" rtl="0">
              <a:spcBef>
                <a:spcPts val="1200"/>
              </a:spcBef>
              <a:spcAft>
                <a:spcPts val="0"/>
              </a:spcAft>
              <a:buNone/>
            </a:pPr>
            <a:r>
              <a:rPr lang="en-GB">
                <a:solidFill>
                  <a:schemeClr val="dk1"/>
                </a:solidFill>
              </a:rPr>
              <a:t>C22​= M1​−M2​+M3​+M6​=65−35−2+22=50</a:t>
            </a:r>
            <a:endParaRPr>
              <a:solidFill>
                <a:schemeClr val="dk1"/>
              </a:solidFill>
            </a:endParaRPr>
          </a:p>
          <a:p>
            <a:pPr marL="0" lvl="0" indent="0" algn="l" rtl="0">
              <a:lnSpc>
                <a:spcPct val="115000"/>
              </a:lnSpc>
              <a:spcBef>
                <a:spcPts val="1200"/>
              </a:spcBef>
              <a:spcAft>
                <a:spcPts val="0"/>
              </a:spcAft>
              <a:buClr>
                <a:schemeClr val="dk1"/>
              </a:buClr>
              <a:buSzPts val="1100"/>
              <a:buFont typeface="Arial" panose="020B0604020202020204"/>
              <a:buNone/>
            </a:pPr>
            <a:r>
              <a:rPr lang="en-GB">
                <a:solidFill>
                  <a:schemeClr val="dk1"/>
                </a:solidFill>
              </a:rPr>
              <a:t>So, the </a:t>
            </a:r>
            <a:r>
              <a:rPr lang="en-GB" b="1">
                <a:solidFill>
                  <a:schemeClr val="dk1"/>
                </a:solidFill>
              </a:rPr>
              <a:t>final result</a:t>
            </a:r>
            <a:r>
              <a:rPr lang="en-GB">
                <a:solidFill>
                  <a:schemeClr val="dk1"/>
                </a:solidFill>
              </a:rPr>
              <a:t> is:</a:t>
            </a:r>
            <a:endParaRPr>
              <a:solidFill>
                <a:schemeClr val="dk1"/>
              </a:solidFill>
            </a:endParaRPr>
          </a:p>
          <a:p>
            <a:pPr marL="0" lvl="0" indent="0" algn="l" rtl="0">
              <a:spcBef>
                <a:spcPts val="1200"/>
              </a:spcBef>
              <a:spcAft>
                <a:spcPts val="0"/>
              </a:spcAft>
              <a:buNone/>
            </a:pPr>
            <a:r>
              <a:rPr lang="en-GB">
                <a:solidFill>
                  <a:schemeClr val="dk1"/>
                </a:solidFill>
              </a:rPr>
              <a:t>C=[19  22</a:t>
            </a:r>
            <a:endParaRPr>
              <a:solidFill>
                <a:schemeClr val="dk1"/>
              </a:solidFill>
            </a:endParaRPr>
          </a:p>
          <a:p>
            <a:pPr marL="0" lvl="0" indent="0" algn="l" rtl="0">
              <a:spcBef>
                <a:spcPts val="1200"/>
              </a:spcBef>
              <a:spcAft>
                <a:spcPts val="1200"/>
              </a:spcAft>
              <a:buNone/>
            </a:pPr>
            <a:r>
              <a:rPr lang="en-GB">
                <a:solidFill>
                  <a:schemeClr val="dk1"/>
                </a:solidFill>
              </a:rPr>
              <a:t>     43  50]</a:t>
            </a:r>
            <a:endParaRPr sz="2500">
              <a:solidFill>
                <a:schemeClr val="dk1"/>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982" name="Shape 982"/>
        <p:cNvGrpSpPr/>
        <p:nvPr/>
      </p:nvGrpSpPr>
      <p:grpSpPr>
        <a:xfrm>
          <a:off x="0" y="0"/>
          <a:ext cx="0" cy="0"/>
          <a:chOff x="0" y="0"/>
          <a:chExt cx="0" cy="0"/>
        </a:xfrm>
      </p:grpSpPr>
      <p:sp>
        <p:nvSpPr>
          <p:cNvPr id="983" name="Google Shape;983;p112"/>
          <p:cNvSpPr txBox="1"/>
          <p:nvPr>
            <p:ph type="title"/>
          </p:nvPr>
        </p:nvSpPr>
        <p:spPr>
          <a:xfrm>
            <a:off x="628650" y="273847"/>
            <a:ext cx="7886700" cy="5355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a:t>Matrix multiplication (Standard)</a:t>
            </a:r>
            <a:endParaRPr lang="en-GB"/>
          </a:p>
        </p:txBody>
      </p:sp>
      <p:sp>
        <p:nvSpPr>
          <p:cNvPr id="984" name="Google Shape;984;p112"/>
          <p:cNvSpPr txBox="1"/>
          <p:nvPr>
            <p:ph type="body" idx="1"/>
          </p:nvPr>
        </p:nvSpPr>
        <p:spPr>
          <a:xfrm>
            <a:off x="628650" y="863225"/>
            <a:ext cx="7886700" cy="4444200"/>
          </a:xfrm>
          <a:prstGeom prst="rect">
            <a:avLst/>
          </a:prstGeom>
        </p:spPr>
        <p:txBody>
          <a:bodyPr spcFirstLastPara="1" wrap="square" lIns="68575" tIns="34275" rIns="68575" bIns="34275" anchor="t" anchorCtr="0">
            <a:noAutofit/>
          </a:bodyPr>
          <a:lstStyle/>
          <a:p>
            <a:pPr marL="0" lvl="0" indent="0" algn="l" rtl="0">
              <a:lnSpc>
                <a:spcPct val="150000"/>
              </a:lnSpc>
              <a:spcBef>
                <a:spcPts val="0"/>
              </a:spcBef>
              <a:spcAft>
                <a:spcPts val="0"/>
              </a:spcAft>
              <a:buNone/>
            </a:pPr>
            <a:r>
              <a:rPr lang="en-GB" sz="1400">
                <a:solidFill>
                  <a:schemeClr val="dk1"/>
                </a:solidFill>
                <a:highlight>
                  <a:srgbClr val="FFFFFF"/>
                </a:highlight>
              </a:rPr>
              <a:t>Let’s consider a simple 2 × 2 matrix multiplication</a:t>
            </a:r>
            <a:endParaRPr sz="1400">
              <a:solidFill>
                <a:schemeClr val="dk1"/>
              </a:solidFill>
              <a:highlight>
                <a:srgbClr val="FFFFFF"/>
              </a:highlight>
            </a:endParaRPr>
          </a:p>
          <a:p>
            <a:pPr marL="0" lvl="0" indent="0" algn="l" rtl="0">
              <a:lnSpc>
                <a:spcPct val="115000"/>
              </a:lnSpc>
              <a:spcBef>
                <a:spcPts val="1200"/>
              </a:spcBef>
              <a:spcAft>
                <a:spcPts val="0"/>
              </a:spcAft>
              <a:buNone/>
            </a:pPr>
            <a:r>
              <a:rPr lang="en-GB" sz="1400">
                <a:solidFill>
                  <a:schemeClr val="dk1"/>
                </a:solidFill>
                <a:highlight>
                  <a:srgbClr val="FFFFFF"/>
                </a:highlight>
              </a:rPr>
              <a:t>A=[3  7 </a:t>
            </a:r>
            <a:endParaRPr sz="1400">
              <a:solidFill>
                <a:schemeClr val="dk1"/>
              </a:solidFill>
              <a:highlight>
                <a:srgbClr val="FFFFFF"/>
              </a:highlight>
            </a:endParaRPr>
          </a:p>
          <a:p>
            <a:pPr marL="0" lvl="0" indent="0" algn="l" rtl="0">
              <a:lnSpc>
                <a:spcPct val="115000"/>
              </a:lnSpc>
              <a:spcBef>
                <a:spcPts val="0"/>
              </a:spcBef>
              <a:spcAft>
                <a:spcPts val="0"/>
              </a:spcAft>
              <a:buNone/>
            </a:pPr>
            <a:r>
              <a:rPr lang="en-GB" sz="1400">
                <a:solidFill>
                  <a:schemeClr val="dk1"/>
                </a:solidFill>
                <a:highlight>
                  <a:srgbClr val="FFFFFF"/>
                </a:highlight>
              </a:rPr>
              <a:t>     4  9]          and      </a:t>
            </a:r>
            <a:endParaRPr sz="1400">
              <a:solidFill>
                <a:schemeClr val="dk1"/>
              </a:solidFill>
              <a:highlight>
                <a:srgbClr val="FFFFFF"/>
              </a:highlight>
            </a:endParaRPr>
          </a:p>
          <a:p>
            <a:pPr marL="0" lvl="0" indent="0" algn="l" rtl="0">
              <a:lnSpc>
                <a:spcPct val="115000"/>
              </a:lnSpc>
              <a:spcBef>
                <a:spcPts val="0"/>
              </a:spcBef>
              <a:spcAft>
                <a:spcPts val="0"/>
              </a:spcAft>
              <a:buNone/>
            </a:pPr>
            <a:endParaRPr sz="1400">
              <a:solidFill>
                <a:schemeClr val="dk1"/>
              </a:solidFill>
              <a:highlight>
                <a:srgbClr val="FFFFFF"/>
              </a:highlight>
            </a:endParaRPr>
          </a:p>
          <a:p>
            <a:pPr marL="0" lvl="0" indent="0" algn="l" rtl="0">
              <a:lnSpc>
                <a:spcPct val="115000"/>
              </a:lnSpc>
              <a:spcBef>
                <a:spcPts val="0"/>
              </a:spcBef>
              <a:spcAft>
                <a:spcPts val="0"/>
              </a:spcAft>
              <a:buNone/>
            </a:pPr>
            <a:r>
              <a:rPr lang="en-GB" sz="1400">
                <a:solidFill>
                  <a:schemeClr val="dk1"/>
                </a:solidFill>
                <a:highlight>
                  <a:srgbClr val="FFFFFF"/>
                </a:highlight>
              </a:rPr>
              <a:t> B= [6  2 </a:t>
            </a:r>
            <a:endParaRPr sz="1400">
              <a:solidFill>
                <a:schemeClr val="dk1"/>
              </a:solidFill>
              <a:highlight>
                <a:srgbClr val="FFFFFF"/>
              </a:highlight>
            </a:endParaRPr>
          </a:p>
          <a:p>
            <a:pPr marL="0" lvl="0" indent="0" algn="l" rtl="0">
              <a:lnSpc>
                <a:spcPct val="115000"/>
              </a:lnSpc>
              <a:spcBef>
                <a:spcPts val="0"/>
              </a:spcBef>
              <a:spcAft>
                <a:spcPts val="0"/>
              </a:spcAft>
              <a:buNone/>
            </a:pPr>
            <a:r>
              <a:rPr lang="en-GB" sz="1400">
                <a:solidFill>
                  <a:schemeClr val="dk1"/>
                </a:solidFill>
                <a:highlight>
                  <a:srgbClr val="FFFFFF"/>
                </a:highlight>
              </a:rPr>
              <a:t>       5  8]</a:t>
            </a:r>
            <a:endParaRPr sz="1400">
              <a:solidFill>
                <a:schemeClr val="dk1"/>
              </a:solidFill>
              <a:highlight>
                <a:srgbClr val="FFFFFF"/>
              </a:highlight>
            </a:endParaRPr>
          </a:p>
          <a:p>
            <a:pPr marL="0" lvl="0" indent="0" algn="l" rtl="0">
              <a:lnSpc>
                <a:spcPct val="150000"/>
              </a:lnSpc>
              <a:spcBef>
                <a:spcPts val="0"/>
              </a:spcBef>
              <a:spcAft>
                <a:spcPts val="0"/>
              </a:spcAft>
              <a:buNone/>
            </a:pPr>
            <a:r>
              <a:rPr lang="en-GB" sz="1400">
                <a:solidFill>
                  <a:schemeClr val="dk1"/>
                </a:solidFill>
                <a:highlight>
                  <a:srgbClr val="FFFFFF"/>
                </a:highlight>
              </a:rPr>
              <a:t>Now each of the elements of product matrix AB can be calculated as follows:</a:t>
            </a:r>
            <a:endParaRPr sz="1400">
              <a:solidFill>
                <a:schemeClr val="dk1"/>
              </a:solidFill>
              <a:highlight>
                <a:srgbClr val="FFFFFF"/>
              </a:highlight>
            </a:endParaRPr>
          </a:p>
          <a:p>
            <a:pPr marL="457200" lvl="0" indent="-317500" algn="l" rtl="0">
              <a:lnSpc>
                <a:spcPct val="115000"/>
              </a:lnSpc>
              <a:spcBef>
                <a:spcPts val="1200"/>
              </a:spcBef>
              <a:spcAft>
                <a:spcPts val="0"/>
              </a:spcAft>
              <a:buClr>
                <a:schemeClr val="dk1"/>
              </a:buClr>
              <a:buSzPts val="1400"/>
              <a:buChar char="●"/>
            </a:pPr>
            <a:r>
              <a:rPr lang="en-GB" sz="1400">
                <a:solidFill>
                  <a:schemeClr val="dk1"/>
                </a:solidFill>
                <a:highlight>
                  <a:srgbClr val="FFFFFF"/>
                </a:highlight>
              </a:rPr>
              <a:t>AB11 = 3 × 6 + 7 ×5 = 53</a:t>
            </a:r>
            <a:endParaRPr sz="1400">
              <a:solidFill>
                <a:schemeClr val="dk1"/>
              </a:solidFill>
              <a:highlight>
                <a:srgbClr val="FFFFFF"/>
              </a:highlight>
            </a:endParaRPr>
          </a:p>
          <a:p>
            <a:pPr marL="457200" lvl="0" indent="-317500" algn="l" rtl="0">
              <a:lnSpc>
                <a:spcPct val="115000"/>
              </a:lnSpc>
              <a:spcBef>
                <a:spcPts val="0"/>
              </a:spcBef>
              <a:spcAft>
                <a:spcPts val="0"/>
              </a:spcAft>
              <a:buClr>
                <a:schemeClr val="dk1"/>
              </a:buClr>
              <a:buSzPts val="1400"/>
              <a:buChar char="●"/>
            </a:pPr>
            <a:r>
              <a:rPr lang="en-GB" sz="1400">
                <a:solidFill>
                  <a:schemeClr val="dk1"/>
                </a:solidFill>
                <a:highlight>
                  <a:srgbClr val="FFFFFF"/>
                </a:highlight>
              </a:rPr>
              <a:t>AB12 = 3 × 2 + 7 × 8 = 62</a:t>
            </a:r>
            <a:endParaRPr sz="1400">
              <a:solidFill>
                <a:schemeClr val="dk1"/>
              </a:solidFill>
              <a:highlight>
                <a:srgbClr val="FFFFFF"/>
              </a:highlight>
            </a:endParaRPr>
          </a:p>
          <a:p>
            <a:pPr marL="457200" lvl="0" indent="-317500" algn="l" rtl="0">
              <a:lnSpc>
                <a:spcPct val="115000"/>
              </a:lnSpc>
              <a:spcBef>
                <a:spcPts val="0"/>
              </a:spcBef>
              <a:spcAft>
                <a:spcPts val="0"/>
              </a:spcAft>
              <a:buClr>
                <a:schemeClr val="dk1"/>
              </a:buClr>
              <a:buSzPts val="1400"/>
              <a:buChar char="●"/>
            </a:pPr>
            <a:r>
              <a:rPr lang="en-GB" sz="1400">
                <a:solidFill>
                  <a:schemeClr val="dk1"/>
                </a:solidFill>
                <a:highlight>
                  <a:srgbClr val="FFFFFF"/>
                </a:highlight>
              </a:rPr>
              <a:t>AB21 = 4 × 6 + 9 × 5 = 69</a:t>
            </a:r>
            <a:endParaRPr sz="1400">
              <a:solidFill>
                <a:schemeClr val="dk1"/>
              </a:solidFill>
              <a:highlight>
                <a:srgbClr val="FFFFFF"/>
              </a:highlight>
            </a:endParaRPr>
          </a:p>
          <a:p>
            <a:pPr marL="457200" lvl="0" indent="-317500" algn="l" rtl="0">
              <a:lnSpc>
                <a:spcPct val="115000"/>
              </a:lnSpc>
              <a:spcBef>
                <a:spcPts val="0"/>
              </a:spcBef>
              <a:spcAft>
                <a:spcPts val="0"/>
              </a:spcAft>
              <a:buClr>
                <a:schemeClr val="dk1"/>
              </a:buClr>
              <a:buSzPts val="1400"/>
              <a:buChar char="●"/>
            </a:pPr>
            <a:r>
              <a:rPr lang="en-GB" sz="1400">
                <a:solidFill>
                  <a:schemeClr val="dk1"/>
                </a:solidFill>
                <a:highlight>
                  <a:srgbClr val="FFFFFF"/>
                </a:highlight>
              </a:rPr>
              <a:t>AB22 = 4 × 2 + 9 × 8 = 80</a:t>
            </a:r>
            <a:endParaRPr sz="1400">
              <a:solidFill>
                <a:schemeClr val="dk1"/>
              </a:solidFill>
              <a:highlight>
                <a:srgbClr val="FFFFFF"/>
              </a:highlight>
            </a:endParaRPr>
          </a:p>
          <a:p>
            <a:pPr marL="0" lvl="0" indent="0" algn="l" rtl="0">
              <a:lnSpc>
                <a:spcPct val="150000"/>
              </a:lnSpc>
              <a:spcBef>
                <a:spcPts val="1200"/>
              </a:spcBef>
              <a:spcAft>
                <a:spcPts val="0"/>
              </a:spcAft>
              <a:buNone/>
            </a:pPr>
            <a:r>
              <a:rPr lang="en-GB" sz="1400">
                <a:solidFill>
                  <a:schemeClr val="dk1"/>
                </a:solidFill>
                <a:highlight>
                  <a:srgbClr val="FFFFFF"/>
                </a:highlight>
              </a:rPr>
              <a:t>AB = [ 53 62</a:t>
            </a:r>
            <a:endParaRPr sz="1400">
              <a:solidFill>
                <a:schemeClr val="dk1"/>
              </a:solidFill>
              <a:highlight>
                <a:srgbClr val="FFFFFF"/>
              </a:highlight>
            </a:endParaRPr>
          </a:p>
          <a:p>
            <a:pPr marL="0" lvl="0" indent="0" algn="l" rtl="0">
              <a:spcBef>
                <a:spcPts val="1200"/>
              </a:spcBef>
              <a:spcAft>
                <a:spcPts val="1200"/>
              </a:spcAft>
              <a:buNone/>
            </a:pPr>
            <a:r>
              <a:rPr lang="en-GB" sz="1400">
                <a:solidFill>
                  <a:schemeClr val="dk1"/>
                </a:solidFill>
              </a:rPr>
              <a:t>          69  80]</a:t>
            </a:r>
            <a:endParaRPr sz="1400">
              <a:solidFill>
                <a:schemeClr val="dk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29862</Words>
  <Application>WPS Presentation</Application>
  <PresentationFormat/>
  <Paragraphs>1509</Paragraphs>
  <Slides>93</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93</vt:i4>
      </vt:variant>
    </vt:vector>
  </HeadingPairs>
  <TitlesOfParts>
    <vt:vector size="108" baseType="lpstr">
      <vt:lpstr>Arial</vt:lpstr>
      <vt:lpstr>SimSun</vt:lpstr>
      <vt:lpstr>Wingdings</vt:lpstr>
      <vt:lpstr>Arial</vt:lpstr>
      <vt:lpstr>Roboto Mono</vt:lpstr>
      <vt:lpstr>Calibri</vt:lpstr>
      <vt:lpstr>Times New Roman</vt:lpstr>
      <vt:lpstr>Inter</vt:lpstr>
      <vt:lpstr>Microsoft YaHei</vt:lpstr>
      <vt:lpstr>Arial Unicode MS</vt:lpstr>
      <vt:lpstr>Lato</vt:lpstr>
      <vt:lpstr>Raleway</vt:lpstr>
      <vt:lpstr>Comic Sans MS</vt:lpstr>
      <vt:lpstr>Corsiva</vt:lpstr>
      <vt:lpstr>Simple Light</vt:lpstr>
      <vt:lpstr>Design and  Analysis of Algorithms</vt:lpstr>
      <vt:lpstr>Design and Analysis of Algorithms</vt:lpstr>
      <vt:lpstr>1 Fundamentals of Algorithmic Problem Solving and Efficiency</vt:lpstr>
      <vt:lpstr>Example</vt:lpstr>
      <vt:lpstr>Algorithms</vt:lpstr>
      <vt:lpstr>An algorithm refers to a series of step-by-step procedures or a collection of guidelines or rules to follow in order to complete a specific task or solve a specific problem.</vt:lpstr>
      <vt:lpstr>PowerPoint 演示文稿</vt:lpstr>
      <vt:lpstr>Do we use Algorithms daily? </vt:lpstr>
      <vt:lpstr>Growth of Functions</vt:lpstr>
      <vt:lpstr>Asymptotic Notation</vt:lpstr>
      <vt:lpstr>Asymptotic Notation</vt:lpstr>
      <vt:lpstr>Big-O Notation (O-notation)</vt:lpstr>
      <vt:lpstr>Big-O Notation (O-notation)</vt:lpstr>
      <vt:lpstr>Big-O Notation (O-notation)</vt:lpstr>
      <vt:lpstr>Big-O Notation (O-notation)</vt:lpstr>
      <vt:lpstr>Big-O Notation (O-notation)</vt:lpstr>
      <vt:lpstr>Comparison of Big O, Big Omega, and Big Theta</vt:lpstr>
      <vt:lpstr>Growth of functions describes how algorithms behave as input grows.</vt:lpstr>
      <vt:lpstr>Time Complexity and Space Complexity </vt:lpstr>
      <vt:lpstr>SPACE COMPLEXITY DEFINITION</vt:lpstr>
      <vt:lpstr>Why do we need to Calculate Space Complexity? </vt:lpstr>
      <vt:lpstr>How to Calculate Space Complexity? </vt:lpstr>
      <vt:lpstr>PowerPoint 演示文稿</vt:lpstr>
      <vt:lpstr>Space complexity Example 1</vt:lpstr>
      <vt:lpstr>Space complexity Example 2</vt:lpstr>
      <vt:lpstr>Space complexity Example 3</vt:lpstr>
      <vt:lpstr>Space complexity Example 4</vt:lpstr>
      <vt:lpstr>Space complexity example 5</vt:lpstr>
      <vt:lpstr>Space Complexity Table for Common Algorithms</vt:lpstr>
      <vt:lpstr>Time Complexity</vt:lpstr>
      <vt:lpstr>Comparison</vt:lpstr>
      <vt:lpstr>Examples</vt:lpstr>
      <vt:lpstr>Examples</vt:lpstr>
      <vt:lpstr>Examples</vt:lpstr>
      <vt:lpstr>Examples</vt:lpstr>
      <vt:lpstr>PowerPoint 演示文稿</vt:lpstr>
      <vt:lpstr>Running Time of an Algorithm</vt:lpstr>
      <vt:lpstr>Example 1</vt:lpstr>
      <vt:lpstr>Example 2</vt:lpstr>
      <vt:lpstr>Example 3</vt:lpstr>
      <vt:lpstr>Insertion Sort</vt:lpstr>
      <vt:lpstr>PowerPoint 演示文稿</vt:lpstr>
      <vt:lpstr>PowerPoint 演示文稿</vt:lpstr>
      <vt:lpstr>Example</vt:lpstr>
      <vt:lpstr>Selection Sort</vt:lpstr>
      <vt:lpstr>Example</vt:lpstr>
      <vt:lpstr>UPPER AND LOWER BOUND</vt:lpstr>
      <vt:lpstr>Recurrences and Running Time</vt:lpstr>
      <vt:lpstr>Example Recurrences</vt:lpstr>
      <vt:lpstr>Recurrent Algorithms BINARY-SEARCH</vt:lpstr>
      <vt:lpstr>Example</vt:lpstr>
      <vt:lpstr>Another Example</vt:lpstr>
      <vt:lpstr>Analysis of BINARY-SEARCH</vt:lpstr>
      <vt:lpstr>Complexity Analysis of Binary Search </vt:lpstr>
      <vt:lpstr>PowerPoint 演示文稿</vt:lpstr>
      <vt:lpstr>Analysis of Time Complexity of Binary Search </vt:lpstr>
      <vt:lpstr>Average Case Time Complexity of Binary Search </vt:lpstr>
      <vt:lpstr>PowerPoint 演示文稿</vt:lpstr>
      <vt:lpstr>PowerPoint 演示文稿</vt:lpstr>
      <vt:lpstr>PowerPoint 演示文稿</vt:lpstr>
      <vt:lpstr>Methods for Solving Recurrences</vt:lpstr>
      <vt:lpstr>The Iteration Method</vt:lpstr>
      <vt:lpstr>The Iteration Method</vt:lpstr>
      <vt:lpstr>Iteration Method – Example</vt:lpstr>
      <vt:lpstr>The substitution method</vt:lpstr>
      <vt:lpstr>Substitution method</vt:lpstr>
      <vt:lpstr>Example: Binary Search</vt:lpstr>
      <vt:lpstr>Example 2</vt:lpstr>
      <vt:lpstr>Example 3</vt:lpstr>
      <vt:lpstr>Changing variables</vt:lpstr>
      <vt:lpstr>The recursion-tree method</vt:lpstr>
      <vt:lpstr>Example 1</vt:lpstr>
      <vt:lpstr>Example 2</vt:lpstr>
      <vt:lpstr>Example 2 - Substitution</vt:lpstr>
      <vt:lpstr>Example 3 (simpler proof)</vt:lpstr>
      <vt:lpstr>Example 3</vt:lpstr>
      <vt:lpstr>Example 3 - Substitution</vt:lpstr>
      <vt:lpstr>Master’s method</vt:lpstr>
      <vt:lpstr>Master’s method</vt:lpstr>
      <vt:lpstr>Why nlogba?</vt:lpstr>
      <vt:lpstr>Examples</vt:lpstr>
      <vt:lpstr>Examples</vt:lpstr>
      <vt:lpstr>Examples (cont.)</vt:lpstr>
      <vt:lpstr>Examples</vt:lpstr>
      <vt:lpstr>Examples</vt:lpstr>
      <vt:lpstr>Matrix multiplication (Standard)</vt:lpstr>
      <vt:lpstr>Strassen’s Algorithm ( Matrix Multiplication)</vt:lpstr>
      <vt:lpstr>PowerPoint 演示文稿</vt:lpstr>
      <vt:lpstr>PowerPoint 演示文稿</vt:lpstr>
      <vt:lpstr>Example</vt:lpstr>
      <vt:lpstr>PowerPoint 演示文稿</vt:lpstr>
      <vt:lpstr>PowerPoint 演示文稿</vt:lpstr>
      <vt:lpstr>Matrix multiplication (Standard)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dc:title>
  <dc:creator/>
  <cp:lastModifiedBy>angre</cp:lastModifiedBy>
  <cp:revision>1</cp:revision>
  <dcterms:created xsi:type="dcterms:W3CDTF">2025-03-25T01:03:13Z</dcterms:created>
  <dcterms:modified xsi:type="dcterms:W3CDTF">2025-03-25T01:03:14Z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C2C9FD5CE4074A3CB52C09709758F516_12</vt:lpwstr>
  </property>
  <property fmtid="{D5CDD505-2E9C-101B-9397-08002B2CF9AE}" pid="3" name="KSOProductBuildVer">
    <vt:lpwstr>1033-12.2.0.20326</vt:lpwstr>
  </property>
</Properties>
</file>