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y="5143500" cx="9144000"/>
  <p:notesSz cx="6858000" cy="9144000"/>
  <p:embeddedFontLst>
    <p:embeddedFont>
      <p:font typeface="Quattrocento Sans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FF1353A0-5D96-42E1-8E85-CD8BA9D0D78D}">
  <a:tblStyle styleId="{FF1353A0-5D96-42E1-8E85-CD8BA9D0D78D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QuattrocentoSans-bold.fntdata"/><Relationship Id="rId25" Type="http://schemas.openxmlformats.org/officeDocument/2006/relationships/font" Target="fonts/QuattrocentoSans-regular.fntdata"/><Relationship Id="rId28" Type="http://schemas.openxmlformats.org/officeDocument/2006/relationships/font" Target="fonts/QuattrocentoSans-boldItalic.fntdata"/><Relationship Id="rId27" Type="http://schemas.openxmlformats.org/officeDocument/2006/relationships/font" Target="fonts/QuattrocentoSans-italic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2d66d1274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2d66d1274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2d66d12744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2d66d12744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2d66d12744_0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32d66d12744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2d66d12744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2d66d12744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2d66d12744_0_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2d66d12744_0_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2d66d1274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2d66d1274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2d66d12744_0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2d66d12744_0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d66d12744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2d66d12744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2d66d12744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2d66d12744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2d66d127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2d66d127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2d66d12744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2d66d12744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2d66d127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2d66d127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2d66d12744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2d66d1274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2d66d12744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2d66d12744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2d66d12744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2d66d12744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2d66d12744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32d66d12744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2d66d12744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2d66d12744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of various algorithms and Divide and Conquer 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2"/>
          <p:cNvSpPr txBox="1"/>
          <p:nvPr>
            <p:ph type="title"/>
          </p:nvPr>
        </p:nvSpPr>
        <p:spPr>
          <a:xfrm>
            <a:off x="125" y="217600"/>
            <a:ext cx="9144000" cy="277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Aptos"/>
                <a:ea typeface="Aptos"/>
                <a:cs typeface="Aptos"/>
                <a:sym typeface="Aptos"/>
              </a:rPr>
              <a:t>What is the similarity between </a:t>
            </a:r>
            <a:r>
              <a:rPr b="1" lang="en" sz="2400">
                <a:latin typeface="Aptos"/>
                <a:ea typeface="Aptos"/>
                <a:cs typeface="Aptos"/>
                <a:sym typeface="Aptos"/>
              </a:rPr>
              <a:t>Quicksort</a:t>
            </a:r>
            <a:r>
              <a:rPr b="1" lang="en" sz="2400">
                <a:latin typeface="Aptos"/>
                <a:ea typeface="Aptos"/>
                <a:cs typeface="Aptos"/>
                <a:sym typeface="Aptos"/>
              </a:rPr>
              <a:t> and Merge sort ?</a:t>
            </a:r>
            <a:endParaRPr b="1" sz="24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latin typeface="Aptos"/>
              <a:ea typeface="Aptos"/>
              <a:cs typeface="Aptos"/>
              <a:sym typeface="Aptos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Aptos"/>
                <a:ea typeface="Aptos"/>
                <a:cs typeface="Aptos"/>
                <a:sym typeface="Aptos"/>
              </a:rPr>
              <a:t>What is the difference between Quick sort and Merge sort ?</a:t>
            </a:r>
            <a:endParaRPr b="1" sz="2400">
              <a:latin typeface="Aptos"/>
              <a:ea typeface="Aptos"/>
              <a:cs typeface="Aptos"/>
              <a:sym typeface="Apto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Aptos"/>
                <a:ea typeface="Aptos"/>
                <a:cs typeface="Aptos"/>
                <a:sym typeface="Aptos"/>
              </a:rPr>
              <a:t>S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imilarity -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1.Break the dataset into a smaller part.(i.e. a big problem into sub problem)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2.They use recursive calls to handle smaller sub-problems.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 –</a:t>
            </a:r>
            <a:endParaRPr b="1"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ptos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 uses partitioning around a pivot, while Merge Sort uses splitting and merging.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ptos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Sort: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Not Stable 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(equal elements may not retain their original order).and Merge Sort: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(equal elements retain their original order in the sorted array).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ptos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Sort: Generally faster for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smaller to medium-sized datasets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 in-place partitioning and less memory usage. Merge Sort: Performs well on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large datasets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due to but it may require more memory due to its extra space usage.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5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ptos"/>
              <a:buAutoNum type="arabicPeriod"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Sort: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In-place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sorting algorithm, which modifies the input array directly without using extra space for data. Merge Sort: </a:t>
            </a:r>
            <a:r>
              <a:rPr b="1"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Out-of-place</a:t>
            </a: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algorithm, requiring additional space for the merged arrays.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88475"/>
            <a:ext cx="8520600" cy="6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666"/>
              <a:t> </a:t>
            </a:r>
            <a:r>
              <a:rPr b="1" lang="en" sz="2666">
                <a:latin typeface="Times New Roman"/>
                <a:ea typeface="Times New Roman"/>
                <a:cs typeface="Times New Roman"/>
                <a:sym typeface="Times New Roman"/>
              </a:rPr>
              <a:t>Online Food Delivery App (Zomato, Swiggy, UberEats) </a:t>
            </a:r>
            <a:endParaRPr b="1" sz="2666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248675" y="669550"/>
            <a:ext cx="8802000" cy="4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Imagine you are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hungry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using a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delivery app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like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Zomato, Swiggy, or UberEats</a:t>
            </a: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to:</a:t>
            </a:r>
            <a:b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 for a restaurant</a:t>
            </a:r>
            <a:b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restaurants by rating, delivery time,     or price</a:t>
            </a:r>
            <a:b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✔ </a:t>
            </a:r>
            <a:r>
              <a:rPr b="1" lang="en" sz="6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Get personalized food recommendations</a:t>
            </a:r>
            <a:endParaRPr sz="6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1666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25"/>
          <p:cNvSpPr txBox="1"/>
          <p:nvPr>
            <p:ph idx="1" type="body"/>
          </p:nvPr>
        </p:nvSpPr>
        <p:spPr>
          <a:xfrm>
            <a:off x="311700" y="1152475"/>
            <a:ext cx="86853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1: Searching for a Restaurant Using Binary Search</a:t>
            </a:r>
            <a:endParaRPr b="1"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 type </a:t>
            </a: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"Pizza Hut"</a:t>
            </a: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the search bar.</a:t>
            </a:r>
            <a:b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➡ The app </a:t>
            </a: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searches for Pizza Hut</a:t>
            </a: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in its </a:t>
            </a: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sorted list of restaurants</a:t>
            </a: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How Binary Search Works Here:</a:t>
            </a:r>
            <a:endParaRPr b="1"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restaurant list is </a:t>
            </a: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alphabetically sorted</a:t>
            </a: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b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["Burger King", "Domino's", "KFC", "McDonald's", "Pizza Hut", "Subway"]</a:t>
            </a:r>
            <a:endParaRPr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Middle element?</a:t>
            </a: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"KFC" (not Pizza Hut).</a:t>
            </a:r>
            <a:endParaRPr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Since </a:t>
            </a: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"Pizza Hut" &gt; "KFC"</a:t>
            </a: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search moves </a:t>
            </a: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right</a:t>
            </a: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middle element? → "Pizza Hut" </a:t>
            </a:r>
            <a:r>
              <a:rPr b="1" lang="en" sz="8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Found!</a:t>
            </a:r>
            <a:endParaRPr sz="8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4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26"/>
          <p:cNvSpPr txBox="1"/>
          <p:nvPr>
            <p:ph idx="1" type="body"/>
          </p:nvPr>
        </p:nvSpPr>
        <p:spPr>
          <a:xfrm>
            <a:off x="311700" y="1152475"/>
            <a:ext cx="8520600" cy="373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2: Sorting Restaurants by Rating Using Quick Sort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finding restaurants, you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sort them by rating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(highest first).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When Quick Sort is Used (Real-Time Sorting)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you apply filters (sort by rating, price), the app needs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sorting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used because it's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fast for small-to-medium lists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 Process: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Choose a pivot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"Pizza Hut" rating 4.4).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Partition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 Restaurants with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higher ratings (left)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lower ratings (right)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Recursively sort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both partitions.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3: Sorting All Restaurants in the Database Using Merge Sort 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app has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millions of restaurants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sort all restaurants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by popularity, price, or reviews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it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runs sorting in the background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the server.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Why Merge Sort?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Stable Sort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(preserves the order of same-rated restaurants).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Efficient for large datasets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(used in the database).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Step 4: AI-Based Food Recommendations Using Matrix Multiplication </a:t>
            </a: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After you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order a burger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app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recommends similar food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(e.g., fries, cold drinks).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b="1"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Your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food choices are stored in a User-Food Matrix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operations predict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what food you'll like based on what other users order.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t/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8" name="Google Shape;148;p28"/>
          <p:cNvGraphicFramePr/>
          <p:nvPr/>
        </p:nvGraphicFramePr>
        <p:xfrm>
          <a:off x="507475" y="2186125"/>
          <a:ext cx="3000000" cy="3000000"/>
        </p:xfrm>
        <a:graphic>
          <a:graphicData uri="http://schemas.openxmlformats.org/drawingml/2006/table">
            <a:tbl>
              <a:tblPr bandRow="1">
                <a:noFill/>
                <a:tableStyleId>{FF1353A0-5D96-42E1-8E85-CD8BA9D0D78D}</a:tableStyleId>
              </a:tblPr>
              <a:tblGrid>
                <a:gridCol w="958225"/>
                <a:gridCol w="1208400"/>
                <a:gridCol w="1047125"/>
                <a:gridCol w="1123950"/>
                <a:gridCol w="2885375"/>
              </a:tblGrid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t/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🍔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Burger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🍕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Pizza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🌮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Tacos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🍟</a:t>
                      </a: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Fries</a:t>
                      </a:r>
                      <a:endParaRPr b="1"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⭐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⭐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⭐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</a:tr>
              <a:tr h="12700"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b="1"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User B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⭐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⭐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r>
                        <a:rPr lang="en" sz="12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⭐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  <a:tc>
                  <a:txBody>
                    <a:bodyPr/>
                    <a:lstStyle/>
                    <a:p>
                      <a:pPr indent="0" lvl="0" marL="457200" rtl="0" algn="l">
                        <a:lnSpc>
                          <a:spcPct val="107916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None/>
                      </a:pPr>
                      <a:r>
                        <a:rPr lang="en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?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525" marB="9525" marR="9525" marL="9525" anchor="ctr"/>
                </a:tc>
              </a:tr>
            </a:tbl>
          </a:graphicData>
        </a:graphic>
      </p:graphicFrame>
      <p:sp>
        <p:nvSpPr>
          <p:cNvPr id="149" name="Google Shape;149;p28"/>
          <p:cNvSpPr txBox="1"/>
          <p:nvPr/>
        </p:nvSpPr>
        <p:spPr>
          <a:xfrm>
            <a:off x="659875" y="2229800"/>
            <a:ext cx="6109800" cy="310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Char char="●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Matrix operations predict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what food you'll like based on what other users order.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Example: User-Food Matrix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Multiplication predicts missing values (e.g., will User A like Fries?)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Times New Roman"/>
              <a:buChar char="●"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If the computed score is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high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the app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recommends Fries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with the burger! </a:t>
            </a: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🍔➡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️</a:t>
            </a:r>
            <a:r>
              <a:rPr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🍟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 Statement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user searches for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“Smartphones”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on Amazon, applies filters (price, brand, reviews), and gets personalized recommendations based on past purchases.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Algorithms Used in This Scenario</a:t>
            </a:r>
            <a:endParaRPr b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1️⃣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Search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Searching for a product by name or category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2️⃣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Sorting product listings by price, rating, or popularity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3️⃣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→ Sorting large-scale inventory databases</a:t>
            </a:r>
            <a:b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4️⃣ </a:t>
            </a:r>
            <a:r>
              <a:rPr b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Multiplication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AI-powered personalized recommendations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Divide and Conquer </a:t>
            </a:r>
            <a:endParaRPr/>
          </a:p>
        </p:txBody>
      </p:sp>
      <p:sp>
        <p:nvSpPr>
          <p:cNvPr id="161" name="Google Shape;161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76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Divide: Break the problem into smaller subproblems.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Conquer: Solve the subproblems recursively.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Combine: Merge the solutions to the subproblems to solve the original problem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Divide and conquer techniques are :-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 sort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 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Binary </a:t>
            </a: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search</a:t>
            </a: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17658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en" sz="255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Matrix Multiplication</a:t>
            </a:r>
            <a:endParaRPr sz="255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920"/>
              <a:t>Terminologies for Analysis of Algorithms</a:t>
            </a:r>
            <a:endParaRPr sz="2920"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In place </a:t>
            </a:r>
            <a:r>
              <a:rPr lang="en" sz="2800"/>
              <a:t>Algorithm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Out place </a:t>
            </a:r>
            <a:r>
              <a:rPr lang="en" sz="2800"/>
              <a:t>Algorithm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Stable </a:t>
            </a:r>
            <a:r>
              <a:rPr lang="en" sz="2800"/>
              <a:t>Algorithm</a:t>
            </a:r>
            <a:endParaRPr sz="2800"/>
          </a:p>
          <a:p>
            <a:pPr indent="-406400" lvl="0" marL="457200" rtl="0" algn="l">
              <a:spcBef>
                <a:spcPts val="0"/>
              </a:spcBef>
              <a:spcAft>
                <a:spcPts val="0"/>
              </a:spcAft>
              <a:buSzPts val="2800"/>
              <a:buAutoNum type="arabicPeriod"/>
            </a:pPr>
            <a:r>
              <a:rPr lang="en" sz="2800"/>
              <a:t>Unstable Algorithm</a:t>
            </a:r>
            <a:endParaRPr sz="2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 place &amp; Out place 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Given two numbers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 = 5 b = 10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a, b = b, 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print(a, b)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# Output: 10 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8" name="Google Shape;68;p15"/>
          <p:cNvSpPr txBox="1"/>
          <p:nvPr>
            <p:ph idx="2" type="body"/>
          </p:nvPr>
        </p:nvSpPr>
        <p:spPr>
          <a:xfrm>
            <a:off x="4832400" y="1152475"/>
            <a:ext cx="3999900" cy="379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Given two numbers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5 b = 10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temp = a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= b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 = temp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print(a, b) 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Output: 10 5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Sorting Algorithms</a:t>
            </a:r>
            <a:endParaRPr/>
          </a:p>
        </p:txBody>
      </p:sp>
      <p:sp>
        <p:nvSpPr>
          <p:cNvPr id="74" name="Google Shape;74;p1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 Place</a:t>
            </a:r>
            <a:endParaRPr b="1"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QuickSort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●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Sort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 Place</a:t>
            </a:r>
            <a:endParaRPr b="1"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285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 → Uses extra arrays for merging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2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 Sort → Requires an auxiliary array for frequency count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75285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●"/>
            </a:pPr>
            <a:r>
              <a:rPr lang="en" sz="4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 → Uses extra buckets for sorting</a:t>
            </a:r>
            <a:endParaRPr sz="4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Stable algorithm</a:t>
            </a:r>
            <a:r>
              <a:rPr b="1" lang="en" sz="1550">
                <a:latin typeface="Times New Roman"/>
                <a:ea typeface="Times New Roman"/>
                <a:cs typeface="Times New Roman"/>
                <a:sym typeface="Times New Roman"/>
              </a:rPr>
              <a:t>(</a:t>
            </a:r>
            <a:r>
              <a:rPr b="1" lang="en" sz="1550">
                <a:latin typeface="Times New Roman"/>
                <a:ea typeface="Times New Roman"/>
                <a:cs typeface="Times New Roman"/>
                <a:sym typeface="Times New Roman"/>
              </a:rPr>
              <a:t>The relative order of equal elements remains the same after sorting.)</a:t>
            </a:r>
            <a:endParaRPr b="1" sz="155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311700" y="874000"/>
            <a:ext cx="8520600" cy="418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bubble_sort(arr):</a:t>
            </a:r>
            <a:endParaRPr b="1"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 = len(arr)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i in range(n):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for j in range(0, n - i - 1):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if arr[j][1] &gt; arr[j + 1][1]:  # Compare age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arr[j], arr[j + 1] = arr[j + 1], arr[j]  # Swap if needed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List of people (name, age)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people = </a:t>
            </a:r>
            <a:r>
              <a:rPr b="1" lang="en" sz="4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[("Alice", 25)</a:t>
            </a:r>
            <a:r>
              <a:rPr b="1"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("Bob", 22), </a:t>
            </a:r>
            <a:r>
              <a:rPr b="1" lang="en" sz="4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("Charlie", 25)</a:t>
            </a:r>
            <a:r>
              <a:rPr b="1"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("David", 20)]</a:t>
            </a:r>
            <a:endParaRPr b="1"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bubble_sort(people)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print(people)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endParaRPr b="1"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[('David', 20), ('Bob', 22), </a:t>
            </a:r>
            <a:r>
              <a:rPr b="1" lang="en" sz="47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('Alice', 25), ('Charlie', 25)</a:t>
            </a:r>
            <a:r>
              <a:rPr lang="en" sz="47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]</a:t>
            </a:r>
            <a:endParaRPr sz="47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131525"/>
            <a:ext cx="8520600" cy="4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contd..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669550"/>
            <a:ext cx="8520600" cy="461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2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b="1"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insertion_sort(arr):</a:t>
            </a:r>
            <a:endParaRPr b="1"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n = len(arr)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i in range(1, n):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key = arr[i]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j = i - 1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while j &gt;= 0 and arr[j][0] &gt; key[0]:  # Compare first number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arr[j + 1] = arr[j]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j -= 1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arr[j + 1] = key  # Insert element at the correct position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List of numbers (value, index)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=</a:t>
            </a:r>
            <a:r>
              <a:rPr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[(3, 1), (1, 2), (3, 3), (2, 4), (1, 5)]</a:t>
            </a:r>
            <a:endParaRPr b="1"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</a:t>
            </a: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:</a:t>
            </a:r>
            <a:r>
              <a:rPr b="1"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48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[(1, 2), (1, 5), (2, 4), (3, 1), (3, 3)]</a:t>
            </a:r>
            <a:endParaRPr b="1" sz="48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insertion_sort(numbers)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/>
              <a:buNone/>
            </a:pPr>
            <a:r>
              <a:rPr lang="en" sz="4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print(numbers)</a:t>
            </a:r>
            <a:endParaRPr sz="4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208275"/>
            <a:ext cx="8520600" cy="46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Unstable Algorithm(</a:t>
            </a:r>
            <a:r>
              <a:rPr b="1" lang="en" sz="1100"/>
              <a:t>The relative order of equal elements changed, making QuickSort unstable.</a:t>
            </a:r>
            <a:r>
              <a:rPr b="1" lang="en" sz="190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  <a:endParaRPr b="1" sz="19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873975"/>
            <a:ext cx="8520600" cy="432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partition(arr, low, high):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pivot = arr[high][0]  # Choose the first number of the tuple as pivot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 = low - 1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for j in range(low, high):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if arr[j][0] &lt;= pivot:  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i += 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arr[i], arr[j] = arr[j], arr[i]  # Swap elements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arr[i + 1], arr[high] = arr[high], arr[i + 1]  # Swap pivot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return i + 1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def quick_sort(arr, low, high):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if low &lt; high: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Times New Roman"/>
                <a:ea typeface="Times New Roman"/>
                <a:cs typeface="Times New Roman"/>
                <a:sym typeface="Times New Roman"/>
              </a:rPr>
              <a:t>       </a:t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087925"/>
            <a:ext cx="8520600" cy="377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pi = partition(arr, low, high)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quick_sort(arr, low, pi - 1)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quick_sort(arr, pi + 1, high)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# List of numbers (value, index)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numbers =</a:t>
            </a:r>
            <a:r>
              <a:rPr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b="1"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[(3, 1), (1, 2), (3, 3), (2, 4), (1, 5)]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quick_sort(numbers, 0, len(numbers) - 1)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print(numbers)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935"/>
              <a:buNone/>
            </a:pPr>
            <a:r>
              <a:rPr lang="en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Output :</a:t>
            </a:r>
            <a:r>
              <a:rPr b="1" lang="en" sz="1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[(1, 5), (1, 2), (2, 4), (3, 3), (3, 1)]</a:t>
            </a:r>
            <a:endParaRPr b="1" sz="14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Sorting Algorithms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Stable Algorithms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Bubble Sort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Swaps only adjacent elements, so order remains intact.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Insertion Sort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Inserts elements in order without changing relative positions of duplicates.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Merge Sort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Merges sorted subarrays while keeping duplicate elements in their original order.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21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Times New Roman"/>
                <a:ea typeface="Times New Roman"/>
                <a:cs typeface="Times New Roman"/>
                <a:sym typeface="Times New Roman"/>
              </a:rPr>
              <a:t>Unstable Algorithms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Counting Sort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Uses frequency arrays but maintains order of elements.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Radix Sort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→ Sorts numbers digit by digit while keeping relative order.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QuickSort</a:t>
            </a:r>
            <a:r>
              <a:rPr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Heap Sort</a:t>
            </a:r>
            <a:endParaRPr b="1"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Times New Roman"/>
              <a:buChar char="●"/>
            </a:pPr>
            <a:r>
              <a:rPr b="1" lang="en" sz="18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Selection Sort</a:t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