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Lst>
  <p:sldSz cy="5143500" cx="9144000"/>
  <p:notesSz cx="6858000" cy="9144000"/>
  <p:embeddedFontLst>
    <p:embeddedFont>
      <p:font typeface="Helvetica Neue"/>
      <p:regular r:id="rId92"/>
      <p:bold r:id="rId93"/>
      <p:italic r:id="rId94"/>
      <p:boldItalic r:id="rId95"/>
    </p:embeddedFont>
    <p:embeddedFont>
      <p:font typeface="Roboto Mono"/>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C9E332-820A-4484-B223-6804B0C77D02}">
  <a:tblStyle styleId="{9CC9E332-820A-4484-B223-6804B0C77D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HelveticaNeue-boldItalic.fntdata"/><Relationship Id="rId94" Type="http://schemas.openxmlformats.org/officeDocument/2006/relationships/font" Target="fonts/HelveticaNeue-italic.fntdata"/><Relationship Id="rId97" Type="http://schemas.openxmlformats.org/officeDocument/2006/relationships/font" Target="fonts/RobotoMono-bold.fntdata"/><Relationship Id="rId96" Type="http://schemas.openxmlformats.org/officeDocument/2006/relationships/font" Target="fonts/RobotoMono-regular.fntdata"/><Relationship Id="rId11" Type="http://schemas.openxmlformats.org/officeDocument/2006/relationships/slide" Target="slides/slide5.xml"/><Relationship Id="rId99" Type="http://schemas.openxmlformats.org/officeDocument/2006/relationships/font" Target="fonts/RobotoMono-boldItalic.fntdata"/><Relationship Id="rId10" Type="http://schemas.openxmlformats.org/officeDocument/2006/relationships/slide" Target="slides/slide4.xml"/><Relationship Id="rId98"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HelveticaNeue-bold.fntdata"/><Relationship Id="rId92" Type="http://schemas.openxmlformats.org/officeDocument/2006/relationships/font" Target="fonts/HelveticaNeu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091e8651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091e8651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3fb9c87b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3fb9c87b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091e8651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091e8651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3fb9c87b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3fb9c87b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3fb9c87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3fb9c87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3fb9c87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3fb9c87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3fb9c87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3fb9c87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3fb9c87b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3fb9c87b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3fb9c87b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3fb9c87b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3fb9c87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3fb9c87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581aaa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581aaa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091e865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091e865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3fb9c87b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3fb9c87b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3fb9c87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3fb9c87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3fb9c87b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3fb9c87b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3fb9c87b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3fb9c87b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4642b1c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4642b1c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3fb9c87b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3fb9c87b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3fb9c87b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3fb9c87b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4642b1c6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4642b1c6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4642b1c6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4642b1c6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4642b1c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4642b1c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3fb9c87b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3fb9c87b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4642b1c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4642b1c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33fb9c87b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3fb9c87b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3fb9c87b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3fb9c87b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3fb9c87b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3fb9c87b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091e865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091e8651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3fb9c87b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3fb9c87b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0fc0cb80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0fc0cb80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30fc0cb8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30fc0cb8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0fc0cb80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0fc0cb80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0fc0cb80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0fc0cb80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091e8651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091e8651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30fc0cb80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30fc0cb80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30fc0cb80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30fc0cb80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0fc0cb8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0fc0cb8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0fc0cb8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30fc0cb8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0fc0cb80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0fc0cb80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30fc0cb80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30fc0cb8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0fc0cb8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0fc0cb8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3516981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3516981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351698114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351698114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35169811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35169811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091e865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091e865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35169811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35169811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35169811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35169811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35169811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35169811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2c1a2d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32c1a2d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32c1a2d7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32c1a2d7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32c1a2d73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32c1a2d73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2c1a2d7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32c1a2d7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32c1a2d7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32c1a2d7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32c1a2d73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32c1a2d73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32c1a2d73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32c1a2d73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091e8651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091e8651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32c1a2d7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32c1a2d7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32c1a2d73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32c1a2d73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32c1a2d73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32c1a2d73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2c1a2d73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32c1a2d73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32c1a2d7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32c1a2d7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32c1a2d73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32c1a2d73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32c1a2d73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32c1a2d73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32c1a2d73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32c1a2d73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32c1a2d73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32c1a2d73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2c1a2d73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2c1a2d73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091e8651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091e8651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32c1a2d73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32c1a2d7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32c1a2d73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32c1a2d73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32c1a2d73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32c1a2d73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32c1a2d7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32c1a2d7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32c1a2d7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32c1a2d7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32e329a0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32e329a0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32c1a2d73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32c1a2d73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32e329a0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32e329a0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32c1a2d73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32c1a2d73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32e329a09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32e329a0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091e8651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091e8651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3584e1b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3584e1b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4127c9ad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4127c9ad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4127c9ad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4127c9ad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4127c9ad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4127c9ad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4127c9adf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4127c9adf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416cecf97e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416cecf97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3fb9c87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3fb9c87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Greedy Algorithm</a:t>
            </a:r>
            <a:endParaRPr b="1" sz="3020"/>
          </a:p>
        </p:txBody>
      </p:sp>
      <p:sp>
        <p:nvSpPr>
          <p:cNvPr id="55" name="Google Shape;55;p13"/>
          <p:cNvSpPr txBox="1"/>
          <p:nvPr>
            <p:ph idx="1" type="body"/>
          </p:nvPr>
        </p:nvSpPr>
        <p:spPr>
          <a:xfrm>
            <a:off x="311700" y="1152475"/>
            <a:ext cx="8520600" cy="3918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900">
                <a:solidFill>
                  <a:schemeClr val="dk1"/>
                </a:solidFill>
              </a:rPr>
              <a:t>🟢</a:t>
            </a:r>
            <a:r>
              <a:rPr lang="en" sz="1900">
                <a:solidFill>
                  <a:schemeClr val="dk1"/>
                </a:solidFill>
              </a:rPr>
              <a:t>Definition:</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A Greedy Algorithm makes the best possible choice at each step, hoping to achieve a globally optimal solution.</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It does not backtrack or reconsider previous choices.</a:t>
            </a:r>
            <a:endParaRPr sz="1900">
              <a:solidFill>
                <a:schemeClr val="dk1"/>
              </a:solidFill>
            </a:endParaRPr>
          </a:p>
          <a:p>
            <a:pPr indent="0" lvl="0" marL="0" rtl="0" algn="l">
              <a:spcBef>
                <a:spcPts val="1200"/>
              </a:spcBef>
              <a:spcAft>
                <a:spcPts val="0"/>
              </a:spcAft>
              <a:buNone/>
            </a:pPr>
            <a:r>
              <a:rPr lang="en" sz="1900">
                <a:solidFill>
                  <a:schemeClr val="dk1"/>
                </a:solidFill>
              </a:rPr>
              <a:t>🟢 Key Features:</a:t>
            </a:r>
            <a:br>
              <a:rPr lang="en" sz="1900">
                <a:solidFill>
                  <a:schemeClr val="dk1"/>
                </a:solidFill>
              </a:rPr>
            </a:br>
            <a:r>
              <a:rPr lang="en" sz="1900">
                <a:solidFill>
                  <a:schemeClr val="dk1"/>
                </a:solidFill>
              </a:rPr>
              <a:t>✔ Locally optimal decisions lead to a globally optimal solution.</a:t>
            </a:r>
            <a:br>
              <a:rPr lang="en" sz="1900">
                <a:solidFill>
                  <a:schemeClr val="dk1"/>
                </a:solidFill>
              </a:rPr>
            </a:br>
            <a:r>
              <a:rPr lang="en" sz="1900">
                <a:solidFill>
                  <a:schemeClr val="dk1"/>
                </a:solidFill>
              </a:rPr>
              <a:t>✔ Faster than brute-force or dynamic programming in many cases.</a:t>
            </a:r>
            <a:br>
              <a:rPr lang="en" sz="1900">
                <a:solidFill>
                  <a:schemeClr val="dk1"/>
                </a:solidFill>
              </a:rPr>
            </a:br>
            <a:r>
              <a:rPr lang="en" sz="1900">
                <a:solidFill>
                  <a:schemeClr val="dk1"/>
                </a:solidFill>
              </a:rPr>
              <a:t>✔ Works well for optimization problems.</a:t>
            </a:r>
            <a:endParaRPr sz="1900">
              <a:solidFill>
                <a:schemeClr val="dk1"/>
              </a:solidFill>
            </a:endParaRPr>
          </a:p>
          <a:p>
            <a:pPr indent="0" lvl="0" marL="0" rtl="0" algn="l">
              <a:spcBef>
                <a:spcPts val="1200"/>
              </a:spcBef>
              <a:spcAft>
                <a:spcPts val="0"/>
              </a:spcAft>
              <a:buClr>
                <a:schemeClr val="dk1"/>
              </a:buClr>
              <a:buSzPts val="1100"/>
              <a:buFont typeface="Arial"/>
              <a:buNone/>
            </a:pPr>
            <a:r>
              <a:rPr lang="en" sz="1900">
                <a:solidFill>
                  <a:schemeClr val="dk1"/>
                </a:solidFill>
              </a:rPr>
              <a:t>It makes </a:t>
            </a:r>
            <a:r>
              <a:rPr b="1" lang="en" sz="1900">
                <a:solidFill>
                  <a:schemeClr val="dk1"/>
                </a:solidFill>
              </a:rPr>
              <a:t>optimal choice</a:t>
            </a:r>
            <a:r>
              <a:rPr lang="en" sz="1900">
                <a:solidFill>
                  <a:schemeClr val="dk1"/>
                </a:solidFill>
              </a:rPr>
              <a:t> at </a:t>
            </a:r>
            <a:r>
              <a:rPr b="1" lang="en" sz="1900">
                <a:solidFill>
                  <a:schemeClr val="dk1"/>
                </a:solidFill>
              </a:rPr>
              <a:t>each stage</a:t>
            </a:r>
            <a:r>
              <a:rPr lang="en" sz="1900">
                <a:solidFill>
                  <a:schemeClr val="dk1"/>
                </a:solidFill>
              </a:rPr>
              <a:t> with hope of finding </a:t>
            </a:r>
            <a:r>
              <a:rPr b="1" lang="en" sz="1900">
                <a:solidFill>
                  <a:schemeClr val="dk1"/>
                </a:solidFill>
              </a:rPr>
              <a:t>global optimal solution.</a:t>
            </a:r>
            <a:endParaRPr b="1"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Job sequencing problem</a:t>
            </a:r>
            <a:endParaRPr/>
          </a:p>
        </p:txBody>
      </p:sp>
      <p:sp>
        <p:nvSpPr>
          <p:cNvPr id="122" name="Google Shape;122;p22"/>
          <p:cNvSpPr txBox="1"/>
          <p:nvPr>
            <p:ph idx="1" type="body"/>
          </p:nvPr>
        </p:nvSpPr>
        <p:spPr>
          <a:xfrm>
            <a:off x="311700" y="1152475"/>
            <a:ext cx="8520600" cy="3831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900"/>
              <a:t>Job</a:t>
            </a:r>
            <a:r>
              <a:rPr lang="en" sz="4900">
                <a:solidFill>
                  <a:schemeClr val="dk1"/>
                </a:solidFill>
              </a:rPr>
              <a:t> Sequencing Problem is a classic optimization problem in Greedy Algorithm strategy where the goal is to schedule jobs in such a way that maximum profit is obtained while meeting given constraints, such as deadlines.</a:t>
            </a:r>
            <a:endParaRPr sz="4900">
              <a:solidFill>
                <a:schemeClr val="dk1"/>
              </a:solidFill>
            </a:endParaRPr>
          </a:p>
          <a:p>
            <a:pPr indent="0" lvl="0" marL="0" rtl="0" algn="l">
              <a:spcBef>
                <a:spcPts val="1800"/>
              </a:spcBef>
              <a:spcAft>
                <a:spcPts val="0"/>
              </a:spcAft>
              <a:buClr>
                <a:schemeClr val="dk1"/>
              </a:buClr>
              <a:buSzPts val="275"/>
              <a:buFont typeface="Arial"/>
              <a:buNone/>
            </a:pPr>
            <a:r>
              <a:rPr lang="en" sz="4900">
                <a:solidFill>
                  <a:schemeClr val="dk1"/>
                </a:solidFill>
              </a:rPr>
              <a:t>Algorithm</a:t>
            </a:r>
            <a:endParaRPr sz="4900">
              <a:solidFill>
                <a:schemeClr val="dk1"/>
              </a:solidFill>
            </a:endParaRPr>
          </a:p>
          <a:p>
            <a:pPr indent="-306387" lvl="0" marL="457200" rtl="0" algn="l">
              <a:spcBef>
                <a:spcPts val="1200"/>
              </a:spcBef>
              <a:spcAft>
                <a:spcPts val="0"/>
              </a:spcAft>
              <a:buClr>
                <a:schemeClr val="dk1"/>
              </a:buClr>
              <a:buSzPct val="100000"/>
              <a:buAutoNum type="arabicPeriod"/>
            </a:pPr>
            <a:r>
              <a:rPr lang="en" sz="4900">
                <a:solidFill>
                  <a:schemeClr val="dk1"/>
                </a:solidFill>
              </a:rPr>
              <a:t>Sort jobs in decreasing order of profit.</a:t>
            </a:r>
            <a:endParaRPr sz="4900">
              <a:solidFill>
                <a:schemeClr val="dk1"/>
              </a:solidFill>
            </a:endParaRPr>
          </a:p>
          <a:p>
            <a:pPr indent="-306387" lvl="0" marL="457200" rtl="0" algn="l">
              <a:spcBef>
                <a:spcPts val="0"/>
              </a:spcBef>
              <a:spcAft>
                <a:spcPts val="0"/>
              </a:spcAft>
              <a:buClr>
                <a:schemeClr val="dk1"/>
              </a:buClr>
              <a:buSzPct val="100000"/>
              <a:buAutoNum type="arabicPeriod"/>
            </a:pPr>
            <a:r>
              <a:rPr lang="en" sz="4900">
                <a:solidFill>
                  <a:schemeClr val="dk1"/>
                </a:solidFill>
              </a:rPr>
              <a:t>Initialize a result array to track free time slots.</a:t>
            </a:r>
            <a:endParaRPr sz="4900">
              <a:solidFill>
                <a:schemeClr val="dk1"/>
              </a:solidFill>
            </a:endParaRPr>
          </a:p>
          <a:p>
            <a:pPr indent="-306387" lvl="0" marL="457200" rtl="0" algn="l">
              <a:spcBef>
                <a:spcPts val="0"/>
              </a:spcBef>
              <a:spcAft>
                <a:spcPts val="0"/>
              </a:spcAft>
              <a:buClr>
                <a:schemeClr val="dk1"/>
              </a:buClr>
              <a:buSzPct val="100000"/>
              <a:buAutoNum type="arabicPeriod"/>
            </a:pPr>
            <a:r>
              <a:rPr lang="en" sz="4900">
                <a:solidFill>
                  <a:schemeClr val="dk1"/>
                </a:solidFill>
              </a:rPr>
              <a:t>Iterate through each job and try to place it in the latest available time slot before its deadline.</a:t>
            </a:r>
            <a:endParaRPr sz="4900">
              <a:solidFill>
                <a:schemeClr val="dk1"/>
              </a:solidFill>
            </a:endParaRPr>
          </a:p>
          <a:p>
            <a:pPr indent="-306387" lvl="0" marL="457200" rtl="0" algn="l">
              <a:spcBef>
                <a:spcPts val="0"/>
              </a:spcBef>
              <a:spcAft>
                <a:spcPts val="0"/>
              </a:spcAft>
              <a:buClr>
                <a:schemeClr val="dk1"/>
              </a:buClr>
              <a:buSzPct val="100000"/>
              <a:buAutoNum type="arabicPeriod"/>
            </a:pPr>
            <a:r>
              <a:rPr lang="en" sz="4900">
                <a:solidFill>
                  <a:schemeClr val="dk1"/>
                </a:solidFill>
              </a:rPr>
              <a:t>If a free slot is found, assign the job to that slot.</a:t>
            </a:r>
            <a:endParaRPr sz="4900">
              <a:solidFill>
                <a:schemeClr val="dk1"/>
              </a:solidFill>
            </a:endParaRPr>
          </a:p>
          <a:p>
            <a:pPr indent="-306387" lvl="0" marL="457200" rtl="0" algn="l">
              <a:spcBef>
                <a:spcPts val="0"/>
              </a:spcBef>
              <a:spcAft>
                <a:spcPts val="0"/>
              </a:spcAft>
              <a:buClr>
                <a:schemeClr val="dk1"/>
              </a:buClr>
              <a:buSzPct val="100000"/>
              <a:buAutoNum type="arabicPeriod"/>
            </a:pPr>
            <a:r>
              <a:rPr lang="en" sz="4900">
                <a:solidFill>
                  <a:schemeClr val="dk1"/>
                </a:solidFill>
              </a:rPr>
              <a:t>Continue until all jobs are scheduled or slots are full.</a:t>
            </a:r>
            <a:endParaRPr sz="4900">
              <a:solidFill>
                <a:schemeClr val="dk1"/>
              </a:solidFill>
            </a:endParaRPr>
          </a:p>
          <a:p>
            <a:pPr indent="0" lvl="0" marL="0" rtl="0" algn="l">
              <a:spcBef>
                <a:spcPts val="1800"/>
              </a:spcBef>
              <a:spcAft>
                <a:spcPts val="0"/>
              </a:spcAft>
              <a:buNone/>
            </a:pPr>
            <a:r>
              <a:rPr lang="en" sz="4900">
                <a:solidFill>
                  <a:schemeClr val="dk1"/>
                </a:solidFill>
              </a:rPr>
              <a:t>Applications</a:t>
            </a:r>
            <a:endParaRPr sz="4900">
              <a:solidFill>
                <a:schemeClr val="dk1"/>
              </a:solidFill>
            </a:endParaRPr>
          </a:p>
          <a:p>
            <a:pPr indent="-306387" lvl="0" marL="457200" rtl="0" algn="l">
              <a:spcBef>
                <a:spcPts val="1200"/>
              </a:spcBef>
              <a:spcAft>
                <a:spcPts val="0"/>
              </a:spcAft>
              <a:buClr>
                <a:schemeClr val="dk1"/>
              </a:buClr>
              <a:buSzPct val="100000"/>
              <a:buChar char="●"/>
            </a:pPr>
            <a:r>
              <a:rPr lang="en" sz="4900">
                <a:solidFill>
                  <a:schemeClr val="dk1"/>
                </a:solidFill>
              </a:rPr>
              <a:t>Task Scheduling in Operating Systems</a:t>
            </a:r>
            <a:endParaRPr sz="4900">
              <a:solidFill>
                <a:schemeClr val="dk1"/>
              </a:solidFill>
            </a:endParaRPr>
          </a:p>
          <a:p>
            <a:pPr indent="-306387" lvl="0" marL="457200" rtl="0" algn="l">
              <a:spcBef>
                <a:spcPts val="0"/>
              </a:spcBef>
              <a:spcAft>
                <a:spcPts val="0"/>
              </a:spcAft>
              <a:buClr>
                <a:schemeClr val="dk1"/>
              </a:buClr>
              <a:buSzPct val="100000"/>
              <a:buChar char="●"/>
            </a:pPr>
            <a:r>
              <a:rPr lang="en" sz="4900">
                <a:solidFill>
                  <a:schemeClr val="dk1"/>
                </a:solidFill>
              </a:rPr>
              <a:t>Deadline-based Project Management</a:t>
            </a:r>
            <a:endParaRPr sz="4900">
              <a:solidFill>
                <a:schemeClr val="dk1"/>
              </a:solidFill>
            </a:endParaRPr>
          </a:p>
          <a:p>
            <a:pPr indent="-306387" lvl="0" marL="457200" rtl="0" algn="l">
              <a:spcBef>
                <a:spcPts val="0"/>
              </a:spcBef>
              <a:spcAft>
                <a:spcPts val="0"/>
              </a:spcAft>
              <a:buClr>
                <a:schemeClr val="dk1"/>
              </a:buClr>
              <a:buSzPct val="100000"/>
              <a:buChar char="●"/>
            </a:pPr>
            <a:r>
              <a:rPr lang="en" sz="4900">
                <a:solidFill>
                  <a:schemeClr val="dk1"/>
                </a:solidFill>
              </a:rPr>
              <a:t>Maximizing Profit in Manufacturing Processes</a:t>
            </a:r>
            <a:endParaRPr sz="4900">
              <a:solidFill>
                <a:schemeClr val="dk1"/>
              </a:solidFill>
            </a:endParaRPr>
          </a:p>
          <a:p>
            <a:pPr indent="-306387" lvl="0" marL="457200" rtl="0" algn="l">
              <a:spcBef>
                <a:spcPts val="0"/>
              </a:spcBef>
              <a:spcAft>
                <a:spcPts val="0"/>
              </a:spcAft>
              <a:buClr>
                <a:schemeClr val="dk1"/>
              </a:buClr>
              <a:buSzPct val="100000"/>
              <a:buChar char="●"/>
            </a:pPr>
            <a:r>
              <a:rPr lang="en" sz="4900">
                <a:solidFill>
                  <a:schemeClr val="dk1"/>
                </a:solidFill>
              </a:rPr>
              <a:t>Optimizing Cloud Computing Resource Allocation</a:t>
            </a:r>
            <a:endParaRPr sz="49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Job Sequencing Problem</a:t>
            </a:r>
            <a:endParaRPr/>
          </a:p>
        </p:txBody>
      </p:sp>
      <p:sp>
        <p:nvSpPr>
          <p:cNvPr id="128" name="Google Shape;128;p23"/>
          <p:cNvSpPr txBox="1"/>
          <p:nvPr>
            <p:ph idx="1" type="body"/>
          </p:nvPr>
        </p:nvSpPr>
        <p:spPr>
          <a:xfrm>
            <a:off x="311700" y="1152475"/>
            <a:ext cx="8520600" cy="40689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 sz="1335">
                <a:solidFill>
                  <a:schemeClr val="dk1"/>
                </a:solidFill>
              </a:rPr>
              <a:t>🔹 Problem:</a:t>
            </a:r>
            <a:endParaRPr sz="1335">
              <a:solidFill>
                <a:schemeClr val="dk1"/>
              </a:solidFill>
            </a:endParaRPr>
          </a:p>
          <a:p>
            <a:pPr indent="-313372" lvl="0" marL="457200" rtl="0" algn="l">
              <a:lnSpc>
                <a:spcPct val="95000"/>
              </a:lnSpc>
              <a:spcBef>
                <a:spcPts val="1200"/>
              </a:spcBef>
              <a:spcAft>
                <a:spcPts val="0"/>
              </a:spcAft>
              <a:buClr>
                <a:schemeClr val="dk1"/>
              </a:buClr>
              <a:buSzPts val="1335"/>
              <a:buChar char="●"/>
            </a:pPr>
            <a:r>
              <a:rPr lang="en" sz="1335">
                <a:solidFill>
                  <a:schemeClr val="dk1"/>
                </a:solidFill>
              </a:rPr>
              <a:t>Given jobs with deadlines and profits, schedule them to maximize profit.</a:t>
            </a:r>
            <a:endParaRPr sz="1335">
              <a:solidFill>
                <a:schemeClr val="dk1"/>
              </a:solidFill>
            </a:endParaRPr>
          </a:p>
          <a:p>
            <a:pPr indent="-313372" lvl="0" marL="457200" rtl="0" algn="l">
              <a:lnSpc>
                <a:spcPct val="95000"/>
              </a:lnSpc>
              <a:spcBef>
                <a:spcPts val="0"/>
              </a:spcBef>
              <a:spcAft>
                <a:spcPts val="0"/>
              </a:spcAft>
              <a:buClr>
                <a:schemeClr val="dk1"/>
              </a:buClr>
              <a:buSzPts val="1335"/>
              <a:buChar char="●"/>
            </a:pPr>
            <a:r>
              <a:rPr lang="en" sz="1335">
                <a:solidFill>
                  <a:schemeClr val="dk1"/>
                </a:solidFill>
              </a:rPr>
              <a:t>Example: CPU scheduling, Airline ticket booking.</a:t>
            </a:r>
            <a:endParaRPr sz="1335">
              <a:solidFill>
                <a:schemeClr val="dk1"/>
              </a:solidFill>
            </a:endParaRPr>
          </a:p>
          <a:p>
            <a:pPr indent="0" lvl="0" marL="0" rtl="0" algn="l">
              <a:lnSpc>
                <a:spcPct val="95000"/>
              </a:lnSpc>
              <a:spcBef>
                <a:spcPts val="1200"/>
              </a:spcBef>
              <a:spcAft>
                <a:spcPts val="0"/>
              </a:spcAft>
              <a:buSzPts val="935"/>
              <a:buNone/>
            </a:pPr>
            <a:r>
              <a:t/>
            </a:r>
            <a:endParaRPr sz="1035">
              <a:solidFill>
                <a:schemeClr val="dk1"/>
              </a:solidFill>
            </a:endParaRPr>
          </a:p>
          <a:p>
            <a:pPr indent="0" lvl="0" marL="0" rtl="0" algn="l">
              <a:lnSpc>
                <a:spcPct val="95000"/>
              </a:lnSpc>
              <a:spcBef>
                <a:spcPts val="1200"/>
              </a:spcBef>
              <a:spcAft>
                <a:spcPts val="0"/>
              </a:spcAft>
              <a:buSzPts val="935"/>
              <a:buNone/>
            </a:pPr>
            <a:r>
              <a:t/>
            </a:r>
            <a:endParaRPr sz="1629"/>
          </a:p>
          <a:p>
            <a:pPr indent="0" lvl="0" marL="0" rtl="0" algn="l">
              <a:lnSpc>
                <a:spcPct val="95000"/>
              </a:lnSpc>
              <a:spcBef>
                <a:spcPts val="1200"/>
              </a:spcBef>
              <a:spcAft>
                <a:spcPts val="0"/>
              </a:spcAft>
              <a:buSzPts val="935"/>
              <a:buNone/>
            </a:pPr>
            <a:r>
              <a:t/>
            </a:r>
            <a:endParaRPr sz="1629"/>
          </a:p>
          <a:p>
            <a:pPr indent="0" lvl="0" marL="0" rtl="0" algn="l">
              <a:lnSpc>
                <a:spcPct val="95000"/>
              </a:lnSpc>
              <a:spcBef>
                <a:spcPts val="1200"/>
              </a:spcBef>
              <a:spcAft>
                <a:spcPts val="0"/>
              </a:spcAft>
              <a:buSzPts val="935"/>
              <a:buNone/>
            </a:pPr>
            <a:r>
              <a:t/>
            </a:r>
            <a:endParaRPr sz="1629"/>
          </a:p>
          <a:p>
            <a:pPr indent="0" lvl="0" marL="0" rtl="0" algn="l">
              <a:lnSpc>
                <a:spcPct val="95000"/>
              </a:lnSpc>
              <a:spcBef>
                <a:spcPts val="1200"/>
              </a:spcBef>
              <a:spcAft>
                <a:spcPts val="0"/>
              </a:spcAft>
              <a:buSzPts val="935"/>
              <a:buNone/>
            </a:pPr>
            <a:r>
              <a:t/>
            </a:r>
            <a:endParaRPr sz="1629"/>
          </a:p>
          <a:p>
            <a:pPr indent="0" lvl="0" marL="0" rtl="0" algn="l">
              <a:lnSpc>
                <a:spcPct val="95000"/>
              </a:lnSpc>
              <a:spcBef>
                <a:spcPts val="1200"/>
              </a:spcBef>
              <a:spcAft>
                <a:spcPts val="0"/>
              </a:spcAft>
              <a:buClr>
                <a:schemeClr val="dk1"/>
              </a:buClr>
              <a:buSzPts val="935"/>
              <a:buFont typeface="Arial"/>
              <a:buNone/>
            </a:pPr>
            <a:r>
              <a:rPr lang="en" sz="1335">
                <a:solidFill>
                  <a:schemeClr val="dk1"/>
                </a:solidFill>
              </a:rPr>
              <a:t>🔹 Solution:</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rPr lang="en" sz="1335">
                <a:solidFill>
                  <a:schemeClr val="dk1"/>
                </a:solidFill>
              </a:rPr>
              <a:t>1️⃣ Sort jobs by profit (Descending Order).</a:t>
            </a:r>
            <a:endParaRPr sz="1335">
              <a:solidFill>
                <a:schemeClr val="dk1"/>
              </a:solidFill>
            </a:endParaRPr>
          </a:p>
          <a:p>
            <a:pPr indent="0" lvl="0" marL="0" rtl="0" algn="l">
              <a:lnSpc>
                <a:spcPct val="95000"/>
              </a:lnSpc>
              <a:spcBef>
                <a:spcPts val="1200"/>
              </a:spcBef>
              <a:spcAft>
                <a:spcPts val="0"/>
              </a:spcAft>
              <a:buClr>
                <a:schemeClr val="dk1"/>
              </a:buClr>
              <a:buSzPts val="935"/>
              <a:buFont typeface="Arial"/>
              <a:buNone/>
            </a:pPr>
            <a:r>
              <a:rPr lang="en" sz="1335">
                <a:solidFill>
                  <a:schemeClr val="dk1"/>
                </a:solidFill>
              </a:rPr>
              <a:t>2️⃣ Schedule jobs within their deadlines.</a:t>
            </a:r>
            <a:endParaRPr sz="1335">
              <a:solidFill>
                <a:schemeClr val="dk1"/>
              </a:solidFill>
            </a:endParaRPr>
          </a:p>
          <a:p>
            <a:pPr indent="0" lvl="0" marL="0" rtl="0" algn="l">
              <a:lnSpc>
                <a:spcPct val="95000"/>
              </a:lnSpc>
              <a:spcBef>
                <a:spcPts val="1200"/>
              </a:spcBef>
              <a:spcAft>
                <a:spcPts val="1200"/>
              </a:spcAft>
              <a:buSzPts val="935"/>
              <a:buNone/>
            </a:pPr>
            <a:r>
              <a:rPr lang="en" sz="1335">
                <a:solidFill>
                  <a:schemeClr val="dk1"/>
                </a:solidFill>
              </a:rPr>
              <a:t>3️⃣ Result: Select Job C &amp; Job A → Total Profit = 300.</a:t>
            </a:r>
            <a:endParaRPr sz="1929"/>
          </a:p>
        </p:txBody>
      </p:sp>
      <p:graphicFrame>
        <p:nvGraphicFramePr>
          <p:cNvPr id="129" name="Google Shape;129;p23"/>
          <p:cNvGraphicFramePr/>
          <p:nvPr/>
        </p:nvGraphicFramePr>
        <p:xfrm>
          <a:off x="952500" y="2072675"/>
          <a:ext cx="3000000" cy="3000000"/>
        </p:xfrm>
        <a:graphic>
          <a:graphicData uri="http://schemas.openxmlformats.org/drawingml/2006/table">
            <a:tbl>
              <a:tblPr>
                <a:noFill/>
                <a:tableStyleId>{9CC9E332-820A-4484-B223-6804B0C77D02}</a:tableStyleId>
              </a:tblPr>
              <a:tblGrid>
                <a:gridCol w="2452450"/>
                <a:gridCol w="2452450"/>
                <a:gridCol w="2452450"/>
              </a:tblGrid>
              <a:tr h="391550">
                <a:tc>
                  <a:txBody>
                    <a:bodyPr/>
                    <a:lstStyle/>
                    <a:p>
                      <a:pPr indent="0" lvl="0" marL="0" rtl="0" algn="ctr">
                        <a:spcBef>
                          <a:spcPts val="0"/>
                        </a:spcBef>
                        <a:spcAft>
                          <a:spcPts val="0"/>
                        </a:spcAft>
                        <a:buNone/>
                      </a:pPr>
                      <a:r>
                        <a:rPr b="1" lang="en" sz="1200"/>
                        <a:t>Job </a:t>
                      </a:r>
                      <a:endParaRPr b="1" sz="1200"/>
                    </a:p>
                  </a:txBody>
                  <a:tcPr marT="91425" marB="91425" marR="91425" marL="91425"/>
                </a:tc>
                <a:tc>
                  <a:txBody>
                    <a:bodyPr/>
                    <a:lstStyle/>
                    <a:p>
                      <a:pPr indent="0" lvl="0" marL="0" rtl="0" algn="ctr">
                        <a:spcBef>
                          <a:spcPts val="0"/>
                        </a:spcBef>
                        <a:spcAft>
                          <a:spcPts val="0"/>
                        </a:spcAft>
                        <a:buNone/>
                      </a:pPr>
                      <a:r>
                        <a:rPr b="1" lang="en" sz="1200"/>
                        <a:t>Deadline</a:t>
                      </a:r>
                      <a:endParaRPr b="1" sz="1200"/>
                    </a:p>
                  </a:txBody>
                  <a:tcPr marT="91425" marB="91425" marR="91425" marL="91425"/>
                </a:tc>
                <a:tc>
                  <a:txBody>
                    <a:bodyPr/>
                    <a:lstStyle/>
                    <a:p>
                      <a:pPr indent="0" lvl="0" marL="0" rtl="0" algn="ctr">
                        <a:spcBef>
                          <a:spcPts val="0"/>
                        </a:spcBef>
                        <a:spcAft>
                          <a:spcPts val="0"/>
                        </a:spcAft>
                        <a:buNone/>
                      </a:pPr>
                      <a:r>
                        <a:rPr b="1" lang="en" sz="1200"/>
                        <a:t>Profit</a:t>
                      </a:r>
                      <a:endParaRPr b="1" sz="1200"/>
                    </a:p>
                  </a:txBody>
                  <a:tcPr marT="91425" marB="91425" marR="91425" marL="91425"/>
                </a:tc>
              </a:tr>
              <a:tr h="391550">
                <a:tc>
                  <a:txBody>
                    <a:bodyPr/>
                    <a:lstStyle/>
                    <a:p>
                      <a:pPr indent="0" lvl="0" marL="0" rtl="0" algn="ctr">
                        <a:spcBef>
                          <a:spcPts val="0"/>
                        </a:spcBef>
                        <a:spcAft>
                          <a:spcPts val="0"/>
                        </a:spcAft>
                        <a:buNone/>
                      </a:pPr>
                      <a:r>
                        <a:rPr lang="en" sz="1200"/>
                        <a:t>A</a:t>
                      </a:r>
                      <a:endParaRPr sz="1200"/>
                    </a:p>
                  </a:txBody>
                  <a:tcPr marT="91425" marB="91425" marR="91425" marL="91425"/>
                </a:tc>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None/>
                      </a:pPr>
                      <a:r>
                        <a:rPr lang="en" sz="1200"/>
                        <a:t>100</a:t>
                      </a:r>
                      <a:endParaRPr sz="1200"/>
                    </a:p>
                  </a:txBody>
                  <a:tcPr marT="91425" marB="91425" marR="91425" marL="91425"/>
                </a:tc>
              </a:tr>
              <a:tr h="391550">
                <a:tc>
                  <a:txBody>
                    <a:bodyPr/>
                    <a:lstStyle/>
                    <a:p>
                      <a:pPr indent="0" lvl="0" marL="0" rtl="0" algn="ctr">
                        <a:spcBef>
                          <a:spcPts val="0"/>
                        </a:spcBef>
                        <a:spcAft>
                          <a:spcPts val="0"/>
                        </a:spcAft>
                        <a:buNone/>
                      </a:pPr>
                      <a:r>
                        <a:rPr lang="en" sz="1200"/>
                        <a:t>B</a:t>
                      </a:r>
                      <a:endParaRPr sz="1200"/>
                    </a:p>
                  </a:txBody>
                  <a:tcPr marT="91425" marB="91425" marR="91425" marL="91425"/>
                </a:tc>
                <a:tc>
                  <a:txBody>
                    <a:bodyPr/>
                    <a:lstStyle/>
                    <a:p>
                      <a:pPr indent="0" lvl="0" marL="0" rtl="0" algn="ctr">
                        <a:spcBef>
                          <a:spcPts val="0"/>
                        </a:spcBef>
                        <a:spcAft>
                          <a:spcPts val="0"/>
                        </a:spcAft>
                        <a:buNone/>
                      </a:pPr>
                      <a:r>
                        <a:rPr lang="en" sz="1200"/>
                        <a:t>1</a:t>
                      </a:r>
                      <a:endParaRPr sz="1200"/>
                    </a:p>
                  </a:txBody>
                  <a:tcPr marT="91425" marB="91425" marR="91425" marL="91425"/>
                </a:tc>
                <a:tc>
                  <a:txBody>
                    <a:bodyPr/>
                    <a:lstStyle/>
                    <a:p>
                      <a:pPr indent="0" lvl="0" marL="0" rtl="0" algn="ctr">
                        <a:spcBef>
                          <a:spcPts val="0"/>
                        </a:spcBef>
                        <a:spcAft>
                          <a:spcPts val="0"/>
                        </a:spcAft>
                        <a:buNone/>
                      </a:pPr>
                      <a:r>
                        <a:rPr lang="en" sz="1200"/>
                        <a:t>50</a:t>
                      </a:r>
                      <a:endParaRPr sz="1200"/>
                    </a:p>
                  </a:txBody>
                  <a:tcPr marT="91425" marB="91425" marR="91425" marL="91425"/>
                </a:tc>
              </a:tr>
              <a:tr h="391550">
                <a:tc>
                  <a:txBody>
                    <a:bodyPr/>
                    <a:lstStyle/>
                    <a:p>
                      <a:pPr indent="0" lvl="0" marL="0" rtl="0" algn="ctr">
                        <a:spcBef>
                          <a:spcPts val="0"/>
                        </a:spcBef>
                        <a:spcAft>
                          <a:spcPts val="0"/>
                        </a:spcAft>
                        <a:buNone/>
                      </a:pPr>
                      <a:r>
                        <a:rPr lang="en" sz="1200"/>
                        <a:t>C</a:t>
                      </a:r>
                      <a:endParaRPr sz="1200"/>
                    </a:p>
                  </a:txBody>
                  <a:tcPr marT="91425" marB="91425" marR="91425" marL="91425"/>
                </a:tc>
                <a:tc>
                  <a:txBody>
                    <a:bodyPr/>
                    <a:lstStyle/>
                    <a:p>
                      <a:pPr indent="0" lvl="0" marL="0" rtl="0" algn="ctr">
                        <a:spcBef>
                          <a:spcPts val="0"/>
                        </a:spcBef>
                        <a:spcAft>
                          <a:spcPts val="0"/>
                        </a:spcAft>
                        <a:buNone/>
                      </a:pPr>
                      <a:r>
                        <a:rPr lang="en" sz="1200"/>
                        <a:t>2</a:t>
                      </a:r>
                      <a:endParaRPr sz="1200"/>
                    </a:p>
                  </a:txBody>
                  <a:tcPr marT="91425" marB="91425" marR="91425" marL="91425"/>
                </a:tc>
                <a:tc>
                  <a:txBody>
                    <a:bodyPr/>
                    <a:lstStyle/>
                    <a:p>
                      <a:pPr indent="0" lvl="0" marL="0" rtl="0" algn="ctr">
                        <a:spcBef>
                          <a:spcPts val="0"/>
                        </a:spcBef>
                        <a:spcAft>
                          <a:spcPts val="0"/>
                        </a:spcAft>
                        <a:buNone/>
                      </a:pPr>
                      <a:r>
                        <a:rPr lang="en" sz="1200"/>
                        <a:t>200</a:t>
                      </a:r>
                      <a:endParaRPr sz="1200"/>
                    </a:p>
                  </a:txBody>
                  <a:tcPr marT="91425" marB="91425" marR="91425" marL="91425"/>
                </a:tc>
              </a:tr>
              <a:tr h="391550">
                <a:tc>
                  <a:txBody>
                    <a:bodyPr/>
                    <a:lstStyle/>
                    <a:p>
                      <a:pPr indent="0" lvl="0" marL="0" rtl="0" algn="ctr">
                        <a:spcBef>
                          <a:spcPts val="0"/>
                        </a:spcBef>
                        <a:spcAft>
                          <a:spcPts val="0"/>
                        </a:spcAft>
                        <a:buNone/>
                      </a:pPr>
                      <a:r>
                        <a:rPr lang="en" sz="1200"/>
                        <a:t>D</a:t>
                      </a:r>
                      <a:endParaRPr sz="1200"/>
                    </a:p>
                  </a:txBody>
                  <a:tcPr marT="91425" marB="91425" marR="91425" marL="91425"/>
                </a:tc>
                <a:tc>
                  <a:txBody>
                    <a:bodyPr/>
                    <a:lstStyle/>
                    <a:p>
                      <a:pPr indent="0" lvl="0" marL="0" rtl="0" algn="ctr">
                        <a:spcBef>
                          <a:spcPts val="0"/>
                        </a:spcBef>
                        <a:spcAft>
                          <a:spcPts val="0"/>
                        </a:spcAft>
                        <a:buNone/>
                      </a:pPr>
                      <a:r>
                        <a:rPr lang="en" sz="1200"/>
                        <a:t>1</a:t>
                      </a:r>
                      <a:endParaRPr sz="1200"/>
                    </a:p>
                  </a:txBody>
                  <a:tcPr marT="91425" marB="91425" marR="91425" marL="91425"/>
                </a:tc>
                <a:tc>
                  <a:txBody>
                    <a:bodyPr/>
                    <a:lstStyle/>
                    <a:p>
                      <a:pPr indent="0" lvl="0" marL="0" rtl="0" algn="ctr">
                        <a:spcBef>
                          <a:spcPts val="0"/>
                        </a:spcBef>
                        <a:spcAft>
                          <a:spcPts val="0"/>
                        </a:spcAft>
                        <a:buNone/>
                      </a:pPr>
                      <a:r>
                        <a:rPr lang="en" sz="1200"/>
                        <a:t>3</a:t>
                      </a:r>
                      <a:r>
                        <a:rPr lang="en" sz="1200"/>
                        <a:t>0</a:t>
                      </a:r>
                      <a:endParaRPr sz="12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135" name="Google Shape;135;p24"/>
          <p:cNvSpPr txBox="1"/>
          <p:nvPr>
            <p:ph idx="1" type="body"/>
          </p:nvPr>
        </p:nvSpPr>
        <p:spPr>
          <a:xfrm>
            <a:off x="311700" y="1152475"/>
            <a:ext cx="8520600" cy="38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Step 1:- Sort the data in descending order (consider profit)</a:t>
            </a:r>
            <a:endParaRPr>
              <a:solidFill>
                <a:schemeClr val="dk1"/>
              </a:solidFill>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graphicFrame>
        <p:nvGraphicFramePr>
          <p:cNvPr id="136" name="Google Shape;136;p24"/>
          <p:cNvGraphicFramePr/>
          <p:nvPr/>
        </p:nvGraphicFramePr>
        <p:xfrm>
          <a:off x="952500" y="1247025"/>
          <a:ext cx="3000000" cy="3000000"/>
        </p:xfrm>
        <a:graphic>
          <a:graphicData uri="http://schemas.openxmlformats.org/drawingml/2006/table">
            <a:tbl>
              <a:tblPr>
                <a:noFill/>
                <a:tableStyleId>{9CC9E332-820A-4484-B223-6804B0C77D02}</a:tableStyleId>
              </a:tblPr>
              <a:tblGrid>
                <a:gridCol w="1447800"/>
                <a:gridCol w="1447800"/>
                <a:gridCol w="1447800"/>
                <a:gridCol w="1447800"/>
                <a:gridCol w="1447800"/>
              </a:tblGrid>
              <a:tr h="424050">
                <a:tc>
                  <a:txBody>
                    <a:bodyPr/>
                    <a:lstStyle/>
                    <a:p>
                      <a:pPr indent="0" lvl="0" marL="0" rtl="0" algn="l">
                        <a:spcBef>
                          <a:spcPts val="0"/>
                        </a:spcBef>
                        <a:spcAft>
                          <a:spcPts val="0"/>
                        </a:spcAft>
                        <a:buNone/>
                      </a:pPr>
                      <a:r>
                        <a:rPr lang="en"/>
                        <a:t>Job</a:t>
                      </a:r>
                      <a:endParaRPr/>
                    </a:p>
                  </a:txBody>
                  <a:tcPr marT="91425" marB="91425" marR="91425" marL="91425"/>
                </a:tc>
                <a:tc>
                  <a:txBody>
                    <a:bodyPr/>
                    <a:lstStyle/>
                    <a:p>
                      <a:pPr indent="0" lvl="0" marL="0" rtl="0" algn="ctr">
                        <a:spcBef>
                          <a:spcPts val="0"/>
                        </a:spcBef>
                        <a:spcAft>
                          <a:spcPts val="0"/>
                        </a:spcAft>
                        <a:buNone/>
                      </a:pPr>
                      <a:r>
                        <a:rPr lang="en"/>
                        <a:t>   A</a:t>
                      </a:r>
                      <a:endParaRPr/>
                    </a:p>
                  </a:txBody>
                  <a:tcPr marT="91425" marB="91425" marR="91425" marL="91425"/>
                </a:tc>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D</a:t>
                      </a:r>
                      <a:endParaRPr/>
                    </a:p>
                  </a:txBody>
                  <a:tcPr marT="91425" marB="91425" marR="91425" marL="91425"/>
                </a:tc>
              </a:tr>
              <a:tr h="424050">
                <a:tc>
                  <a:txBody>
                    <a:bodyPr/>
                    <a:lstStyle/>
                    <a:p>
                      <a:pPr indent="0" lvl="0" marL="0" rtl="0" algn="l">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  100</a:t>
                      </a:r>
                      <a:endParaRPr/>
                    </a:p>
                  </a:txBody>
                  <a:tcPr marT="91425" marB="91425" marR="91425" marL="91425"/>
                </a:tc>
                <a:tc>
                  <a:txBody>
                    <a:bodyPr/>
                    <a:lstStyle/>
                    <a:p>
                      <a:pPr indent="0" lvl="0" marL="0" rtl="0" algn="ctr">
                        <a:spcBef>
                          <a:spcPts val="0"/>
                        </a:spcBef>
                        <a:spcAft>
                          <a:spcPts val="0"/>
                        </a:spcAft>
                        <a:buNone/>
                      </a:pPr>
                      <a:r>
                        <a:rPr lang="en"/>
                        <a:t>50</a:t>
                      </a:r>
                      <a:endParaRPr/>
                    </a:p>
                  </a:txBody>
                  <a:tcPr marT="91425" marB="91425" marR="91425" marL="91425"/>
                </a:tc>
                <a:tc>
                  <a:txBody>
                    <a:bodyPr/>
                    <a:lstStyle/>
                    <a:p>
                      <a:pPr indent="0" lvl="0" marL="0" rtl="0" algn="ctr">
                        <a:spcBef>
                          <a:spcPts val="0"/>
                        </a:spcBef>
                        <a:spcAft>
                          <a:spcPts val="0"/>
                        </a:spcAft>
                        <a:buNone/>
                      </a:pPr>
                      <a:r>
                        <a:rPr lang="en"/>
                        <a:t>200</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r>
              <a:tr h="424050">
                <a:tc>
                  <a:txBody>
                    <a:bodyPr/>
                    <a:lstStyle/>
                    <a:p>
                      <a:pPr indent="0" lvl="0" marL="0" rtl="0" algn="l">
                        <a:spcBef>
                          <a:spcPts val="0"/>
                        </a:spcBef>
                        <a:spcAft>
                          <a:spcPts val="0"/>
                        </a:spcAft>
                        <a:buNone/>
                      </a:pPr>
                      <a:r>
                        <a:rPr lang="en"/>
                        <a:t>Deadline</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graphicFrame>
        <p:nvGraphicFramePr>
          <p:cNvPr id="137" name="Google Shape;137;p24"/>
          <p:cNvGraphicFramePr/>
          <p:nvPr/>
        </p:nvGraphicFramePr>
        <p:xfrm>
          <a:off x="952500" y="3183900"/>
          <a:ext cx="3000000" cy="3000000"/>
        </p:xfrm>
        <a:graphic>
          <a:graphicData uri="http://schemas.openxmlformats.org/drawingml/2006/table">
            <a:tbl>
              <a:tblPr>
                <a:noFill/>
                <a:tableStyleId>{9CC9E332-820A-4484-B223-6804B0C77D02}</a:tableStyleId>
              </a:tblPr>
              <a:tblGrid>
                <a:gridCol w="1447800"/>
                <a:gridCol w="1447800"/>
                <a:gridCol w="1447800"/>
                <a:gridCol w="1447800"/>
                <a:gridCol w="1447800"/>
              </a:tblGrid>
              <a:tr h="517300">
                <a:tc>
                  <a:txBody>
                    <a:bodyPr/>
                    <a:lstStyle/>
                    <a:p>
                      <a:pPr indent="0" lvl="0" marL="0" rtl="0" algn="l">
                        <a:spcBef>
                          <a:spcPts val="0"/>
                        </a:spcBef>
                        <a:spcAft>
                          <a:spcPts val="0"/>
                        </a:spcAft>
                        <a:buNone/>
                      </a:pPr>
                      <a:r>
                        <a:rPr lang="en"/>
                        <a:t>Job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   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7300">
                <a:tc>
                  <a:txBody>
                    <a:bodyPr/>
                    <a:lstStyle/>
                    <a:p>
                      <a:pPr indent="0" lvl="0" marL="0" rtl="0" algn="l">
                        <a:spcBef>
                          <a:spcPts val="0"/>
                        </a:spcBef>
                        <a:spcAft>
                          <a:spcPts val="0"/>
                        </a:spcAft>
                        <a:buNone/>
                      </a:pPr>
                      <a:r>
                        <a:rPr lang="en"/>
                        <a:t>Profit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  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7300">
                <a:tc>
                  <a:txBody>
                    <a:bodyPr/>
                    <a:lstStyle/>
                    <a:p>
                      <a:pPr indent="0" lvl="0" marL="0" rtl="0" algn="l">
                        <a:spcBef>
                          <a:spcPts val="0"/>
                        </a:spcBef>
                        <a:spcAft>
                          <a:spcPts val="0"/>
                        </a:spcAft>
                        <a:buNone/>
                      </a:pPr>
                      <a:r>
                        <a:rPr lang="en"/>
                        <a:t>Deadline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Step 2: Maximum time 2 hrs</a:t>
            </a:r>
            <a:endParaRPr>
              <a:solidFill>
                <a:schemeClr val="dk1"/>
              </a:solidFill>
            </a:endParaRPr>
          </a:p>
          <a:p>
            <a:pPr indent="0" lvl="0" marL="0" rtl="0" algn="l">
              <a:spcBef>
                <a:spcPts val="1200"/>
              </a:spcBef>
              <a:spcAft>
                <a:spcPts val="0"/>
              </a:spcAft>
              <a:buNone/>
            </a:pPr>
            <a:r>
              <a:rPr lang="en">
                <a:solidFill>
                  <a:schemeClr val="dk1"/>
                </a:solidFill>
              </a:rPr>
              <a:t>            </a:t>
            </a:r>
            <a:r>
              <a:rPr lang="en" u="sng">
                <a:solidFill>
                  <a:schemeClr val="dk1"/>
                </a:solidFill>
              </a:rPr>
              <a:t> A(100)      </a:t>
            </a:r>
            <a:r>
              <a:rPr lang="en">
                <a:solidFill>
                  <a:schemeClr val="dk1"/>
                </a:solidFill>
              </a:rPr>
              <a:t> </a:t>
            </a:r>
            <a:r>
              <a:rPr lang="en" u="sng">
                <a:solidFill>
                  <a:schemeClr val="dk1"/>
                </a:solidFill>
              </a:rPr>
              <a:t> C(200) </a:t>
            </a:r>
            <a:endParaRPr u="sng">
              <a:solidFill>
                <a:schemeClr val="dk1"/>
              </a:solidFill>
            </a:endParaRPr>
          </a:p>
          <a:p>
            <a:pPr indent="0" lvl="0" marL="0" rtl="0" algn="l">
              <a:spcBef>
                <a:spcPts val="1200"/>
              </a:spcBef>
              <a:spcAft>
                <a:spcPts val="0"/>
              </a:spcAft>
              <a:buNone/>
            </a:pPr>
            <a:r>
              <a:rPr lang="en">
                <a:solidFill>
                  <a:schemeClr val="dk1"/>
                </a:solidFill>
              </a:rPr>
              <a:t>             1 hr             2  hrs</a:t>
            </a:r>
            <a:endParaRPr>
              <a:solidFill>
                <a:schemeClr val="dk1"/>
              </a:solidFill>
            </a:endParaRPr>
          </a:p>
          <a:p>
            <a:pPr indent="0" lvl="0" marL="0" rtl="0" algn="l">
              <a:spcBef>
                <a:spcPts val="1200"/>
              </a:spcBef>
              <a:spcAft>
                <a:spcPts val="0"/>
              </a:spcAft>
              <a:buNone/>
            </a:pPr>
            <a:r>
              <a:rPr lang="en">
                <a:solidFill>
                  <a:schemeClr val="dk1"/>
                </a:solidFill>
              </a:rPr>
              <a:t>Result is C + A = 200 + 100 = 300</a:t>
            </a:r>
            <a:endParaRPr>
              <a:solidFill>
                <a:schemeClr val="dk1"/>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2</a:t>
            </a:r>
            <a:endParaRPr/>
          </a:p>
        </p:txBody>
      </p:sp>
      <p:sp>
        <p:nvSpPr>
          <p:cNvPr id="149" name="Google Shape;149;p26"/>
          <p:cNvSpPr txBox="1"/>
          <p:nvPr>
            <p:ph idx="1" type="body"/>
          </p:nvPr>
        </p:nvSpPr>
        <p:spPr>
          <a:xfrm>
            <a:off x="311700" y="1152475"/>
            <a:ext cx="8520600" cy="39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Maximum</a:t>
            </a:r>
            <a:r>
              <a:rPr lang="en">
                <a:solidFill>
                  <a:schemeClr val="dk1"/>
                </a:solidFill>
              </a:rPr>
              <a:t> time in which task has to be completed is 3 hrs.</a:t>
            </a:r>
            <a:endParaRPr>
              <a:solidFill>
                <a:schemeClr val="dk1"/>
              </a:solidFill>
            </a:endParaRPr>
          </a:p>
          <a:p>
            <a:pPr indent="0" lvl="0" marL="0" rtl="0" algn="l">
              <a:spcBef>
                <a:spcPts val="1200"/>
              </a:spcBef>
              <a:spcAft>
                <a:spcPts val="0"/>
              </a:spcAft>
              <a:buNone/>
            </a:pPr>
            <a:r>
              <a:rPr lang="en">
                <a:solidFill>
                  <a:schemeClr val="dk1"/>
                </a:solidFill>
              </a:rPr>
              <a:t>Assume each task has to be completed in 1 hour.</a:t>
            </a:r>
            <a:endParaRPr>
              <a:solidFill>
                <a:schemeClr val="dk1"/>
              </a:solidFill>
            </a:endParaRPr>
          </a:p>
          <a:p>
            <a:pPr indent="0" lvl="0" marL="0" rtl="0" algn="l">
              <a:spcBef>
                <a:spcPts val="1200"/>
              </a:spcBef>
              <a:spcAft>
                <a:spcPts val="0"/>
              </a:spcAft>
              <a:buNone/>
            </a:pPr>
            <a:r>
              <a:rPr lang="en">
                <a:solidFill>
                  <a:schemeClr val="dk1"/>
                </a:solidFill>
              </a:rPr>
              <a:t>   ___</a:t>
            </a:r>
            <a:r>
              <a:rPr lang="en" u="sng">
                <a:solidFill>
                  <a:schemeClr val="dk1"/>
                </a:solidFill>
              </a:rPr>
              <a:t>T2(15)</a:t>
            </a:r>
            <a:r>
              <a:rPr lang="en">
                <a:solidFill>
                  <a:schemeClr val="dk1"/>
                </a:solidFill>
              </a:rPr>
              <a:t>________   __</a:t>
            </a:r>
            <a:r>
              <a:rPr lang="en" u="sng">
                <a:solidFill>
                  <a:schemeClr val="dk1"/>
                </a:solidFill>
              </a:rPr>
              <a:t>__T1(20)_</a:t>
            </a:r>
            <a:r>
              <a:rPr lang="en">
                <a:solidFill>
                  <a:schemeClr val="dk1"/>
                </a:solidFill>
              </a:rPr>
              <a:t>_______      ___</a:t>
            </a:r>
            <a:r>
              <a:rPr lang="en" u="sng">
                <a:solidFill>
                  <a:schemeClr val="dk1"/>
                </a:solidFill>
              </a:rPr>
              <a:t>_T4(5)_</a:t>
            </a:r>
            <a:r>
              <a:rPr lang="en">
                <a:solidFill>
                  <a:schemeClr val="dk1"/>
                </a:solidFill>
              </a:rPr>
              <a:t>_____</a:t>
            </a:r>
            <a:endParaRPr>
              <a:solidFill>
                <a:schemeClr val="dk1"/>
              </a:solidFill>
            </a:endParaRPr>
          </a:p>
          <a:p>
            <a:pPr indent="0" lvl="0" marL="0" rtl="0" algn="l">
              <a:spcBef>
                <a:spcPts val="1200"/>
              </a:spcBef>
              <a:spcAft>
                <a:spcPts val="0"/>
              </a:spcAft>
              <a:buNone/>
            </a:pPr>
            <a:r>
              <a:rPr lang="en">
                <a:solidFill>
                  <a:schemeClr val="dk1"/>
                </a:solidFill>
              </a:rPr>
              <a:t>         1 hr                              2hrs                                    3hrs    </a:t>
            </a:r>
            <a:endParaRPr>
              <a:solidFill>
                <a:schemeClr val="dk1"/>
              </a:solidFill>
            </a:endParaRPr>
          </a:p>
          <a:p>
            <a:pPr indent="0" lvl="0" marL="0" rtl="0" algn="l">
              <a:spcBef>
                <a:spcPts val="1200"/>
              </a:spcBef>
              <a:spcAft>
                <a:spcPts val="1200"/>
              </a:spcAft>
              <a:buNone/>
            </a:pPr>
            <a:r>
              <a:rPr lang="en">
                <a:solidFill>
                  <a:schemeClr val="dk1"/>
                </a:solidFill>
              </a:rPr>
              <a:t>Result - T2 + T1+T4 = 15+20+5 =40</a:t>
            </a:r>
            <a:endParaRPr>
              <a:solidFill>
                <a:schemeClr val="dk1"/>
              </a:solidFill>
            </a:endParaRPr>
          </a:p>
        </p:txBody>
      </p:sp>
      <p:graphicFrame>
        <p:nvGraphicFramePr>
          <p:cNvPr id="150" name="Google Shape;150;p26"/>
          <p:cNvGraphicFramePr/>
          <p:nvPr/>
        </p:nvGraphicFramePr>
        <p:xfrm>
          <a:off x="1156975" y="1300850"/>
          <a:ext cx="3000000" cy="3000000"/>
        </p:xfrm>
        <a:graphic>
          <a:graphicData uri="http://schemas.openxmlformats.org/drawingml/2006/table">
            <a:tbl>
              <a:tblPr>
                <a:noFill/>
                <a:tableStyleId>{9CC9E332-820A-4484-B223-6804B0C77D02}</a:tableStyleId>
              </a:tblPr>
              <a:tblGrid>
                <a:gridCol w="1118600"/>
                <a:gridCol w="1157750"/>
                <a:gridCol w="1190400"/>
                <a:gridCol w="896475"/>
                <a:gridCol w="1133750"/>
                <a:gridCol w="1313800"/>
              </a:tblGrid>
              <a:tr h="388175">
                <a:tc>
                  <a:txBody>
                    <a:bodyPr/>
                    <a:lstStyle/>
                    <a:p>
                      <a:pPr indent="0" lvl="0" marL="0" rtl="0" algn="l">
                        <a:spcBef>
                          <a:spcPts val="0"/>
                        </a:spcBef>
                        <a:spcAft>
                          <a:spcPts val="0"/>
                        </a:spcAft>
                        <a:buNone/>
                      </a:pPr>
                      <a:r>
                        <a:rPr lang="en"/>
                        <a:t>Task</a:t>
                      </a:r>
                      <a:endParaRPr/>
                    </a:p>
                  </a:txBody>
                  <a:tcPr marT="91425" marB="91425" marR="91425" marL="91425"/>
                </a:tc>
                <a:tc>
                  <a:txBody>
                    <a:bodyPr/>
                    <a:lstStyle/>
                    <a:p>
                      <a:pPr indent="0" lvl="0" marL="0" rtl="0" algn="ctr">
                        <a:spcBef>
                          <a:spcPts val="0"/>
                        </a:spcBef>
                        <a:spcAft>
                          <a:spcPts val="0"/>
                        </a:spcAft>
                        <a:buNone/>
                      </a:pPr>
                      <a:r>
                        <a:rPr lang="en"/>
                        <a:t>T1</a:t>
                      </a:r>
                      <a:endParaRPr/>
                    </a:p>
                  </a:txBody>
                  <a:tcPr marT="91425" marB="91425" marR="91425" marL="91425"/>
                </a:tc>
                <a:tc>
                  <a:txBody>
                    <a:bodyPr/>
                    <a:lstStyle/>
                    <a:p>
                      <a:pPr indent="0" lvl="0" marL="0" rtl="0" algn="ctr">
                        <a:spcBef>
                          <a:spcPts val="0"/>
                        </a:spcBef>
                        <a:spcAft>
                          <a:spcPts val="0"/>
                        </a:spcAft>
                        <a:buNone/>
                      </a:pPr>
                      <a:r>
                        <a:rPr lang="en"/>
                        <a:t>T2</a:t>
                      </a:r>
                      <a:endParaRPr/>
                    </a:p>
                  </a:txBody>
                  <a:tcPr marT="91425" marB="91425" marR="91425" marL="91425"/>
                </a:tc>
                <a:tc>
                  <a:txBody>
                    <a:bodyPr/>
                    <a:lstStyle/>
                    <a:p>
                      <a:pPr indent="0" lvl="0" marL="0" rtl="0" algn="ctr">
                        <a:spcBef>
                          <a:spcPts val="0"/>
                        </a:spcBef>
                        <a:spcAft>
                          <a:spcPts val="0"/>
                        </a:spcAft>
                        <a:buNone/>
                      </a:pPr>
                      <a:r>
                        <a:rPr lang="en"/>
                        <a:t>T3</a:t>
                      </a:r>
                      <a:endParaRPr/>
                    </a:p>
                  </a:txBody>
                  <a:tcPr marT="91425" marB="91425" marR="91425" marL="91425"/>
                </a:tc>
                <a:tc>
                  <a:txBody>
                    <a:bodyPr/>
                    <a:lstStyle/>
                    <a:p>
                      <a:pPr indent="0" lvl="0" marL="0" rtl="0" algn="ctr">
                        <a:spcBef>
                          <a:spcPts val="0"/>
                        </a:spcBef>
                        <a:spcAft>
                          <a:spcPts val="0"/>
                        </a:spcAft>
                        <a:buNone/>
                      </a:pPr>
                      <a:r>
                        <a:rPr lang="en"/>
                        <a:t>T4</a:t>
                      </a:r>
                      <a:endParaRPr/>
                    </a:p>
                  </a:txBody>
                  <a:tcPr marT="91425" marB="91425" marR="91425" marL="91425"/>
                </a:tc>
                <a:tc>
                  <a:txBody>
                    <a:bodyPr/>
                    <a:lstStyle/>
                    <a:p>
                      <a:pPr indent="0" lvl="0" marL="0" rtl="0" algn="ctr">
                        <a:spcBef>
                          <a:spcPts val="0"/>
                        </a:spcBef>
                        <a:spcAft>
                          <a:spcPts val="0"/>
                        </a:spcAft>
                        <a:buNone/>
                      </a:pPr>
                      <a:r>
                        <a:rPr lang="en"/>
                        <a:t>T5</a:t>
                      </a:r>
                      <a:endParaRPr/>
                    </a:p>
                  </a:txBody>
                  <a:tcPr marT="91425" marB="91425" marR="91425" marL="91425"/>
                </a:tc>
              </a:tr>
              <a:tr h="388175">
                <a:tc>
                  <a:txBody>
                    <a:bodyPr/>
                    <a:lstStyle/>
                    <a:p>
                      <a:pPr indent="0" lvl="0" marL="0" rtl="0" algn="l">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r h="388175">
                <a:tc>
                  <a:txBody>
                    <a:bodyPr/>
                    <a:lstStyle/>
                    <a:p>
                      <a:pPr indent="0" lvl="0" marL="0" rtl="0" algn="l">
                        <a:spcBef>
                          <a:spcPts val="0"/>
                        </a:spcBef>
                        <a:spcAft>
                          <a:spcPts val="0"/>
                        </a:spcAft>
                        <a:buNone/>
                      </a:pPr>
                      <a:r>
                        <a:rPr lang="en"/>
                        <a:t>Deadline</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3</a:t>
            </a:r>
            <a:endParaRPr/>
          </a:p>
        </p:txBody>
      </p:sp>
      <p:sp>
        <p:nvSpPr>
          <p:cNvPr id="156" name="Google Shape;156;p27"/>
          <p:cNvSpPr txBox="1"/>
          <p:nvPr>
            <p:ph idx="1" type="body"/>
          </p:nvPr>
        </p:nvSpPr>
        <p:spPr>
          <a:xfrm>
            <a:off x="311700" y="1152475"/>
            <a:ext cx="8520600" cy="4079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1320">
                <a:solidFill>
                  <a:schemeClr val="dk1"/>
                </a:solidFill>
              </a:rPr>
              <a:t>2.</a:t>
            </a:r>
            <a:endParaRPr sz="13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0"/>
              </a:spcAft>
              <a:buSzPts val="440"/>
              <a:buNone/>
            </a:pPr>
            <a:r>
              <a:t/>
            </a:r>
            <a:endParaRPr sz="1820">
              <a:solidFill>
                <a:schemeClr val="dk1"/>
              </a:solidFill>
            </a:endParaRPr>
          </a:p>
          <a:p>
            <a:pPr indent="0" lvl="0" marL="0" rtl="0" algn="l">
              <a:lnSpc>
                <a:spcPct val="95000"/>
              </a:lnSpc>
              <a:spcBef>
                <a:spcPts val="1200"/>
              </a:spcBef>
              <a:spcAft>
                <a:spcPts val="0"/>
              </a:spcAft>
              <a:buSzPts val="440"/>
              <a:buNone/>
            </a:pPr>
            <a:r>
              <a:t/>
            </a:r>
            <a:endParaRPr sz="1820">
              <a:solidFill>
                <a:schemeClr val="dk1"/>
              </a:solidFill>
            </a:endParaRPr>
          </a:p>
          <a:p>
            <a:pPr indent="0" lvl="0" marL="0" rtl="0" algn="l">
              <a:lnSpc>
                <a:spcPct val="95000"/>
              </a:lnSpc>
              <a:spcBef>
                <a:spcPts val="1200"/>
              </a:spcBef>
              <a:spcAft>
                <a:spcPts val="0"/>
              </a:spcAft>
              <a:buSzPts val="440"/>
              <a:buNone/>
            </a:pPr>
            <a:r>
              <a:rPr lang="en" sz="1820">
                <a:solidFill>
                  <a:schemeClr val="dk1"/>
                </a:solidFill>
              </a:rPr>
              <a:t>Maximum time is 4 hrs</a:t>
            </a:r>
            <a:endParaRPr sz="1820">
              <a:solidFill>
                <a:schemeClr val="dk1"/>
              </a:solidFill>
            </a:endParaRPr>
          </a:p>
          <a:p>
            <a:pPr indent="0" lvl="0" marL="0" rtl="0" algn="l">
              <a:lnSpc>
                <a:spcPct val="95000"/>
              </a:lnSpc>
              <a:spcBef>
                <a:spcPts val="1200"/>
              </a:spcBef>
              <a:spcAft>
                <a:spcPts val="0"/>
              </a:spcAft>
              <a:buSzPts val="440"/>
              <a:buNone/>
            </a:pPr>
            <a:r>
              <a:rPr lang="en" sz="1820">
                <a:solidFill>
                  <a:schemeClr val="dk1"/>
                </a:solidFill>
              </a:rPr>
              <a:t>   </a:t>
            </a:r>
            <a:r>
              <a:rPr lang="en" sz="1820" u="sng">
                <a:solidFill>
                  <a:schemeClr val="dk1"/>
                </a:solidFill>
              </a:rPr>
              <a:t> T4(20)   </a:t>
            </a:r>
            <a:r>
              <a:rPr lang="en" sz="1820">
                <a:solidFill>
                  <a:schemeClr val="dk1"/>
                </a:solidFill>
              </a:rPr>
              <a:t>          </a:t>
            </a:r>
            <a:r>
              <a:rPr lang="en" sz="1820" u="sng">
                <a:solidFill>
                  <a:schemeClr val="dk1"/>
                </a:solidFill>
              </a:rPr>
              <a:t> T3(25)  </a:t>
            </a:r>
            <a:r>
              <a:rPr lang="en" sz="1820">
                <a:solidFill>
                  <a:schemeClr val="dk1"/>
                </a:solidFill>
              </a:rPr>
              <a:t>        </a:t>
            </a:r>
            <a:r>
              <a:rPr lang="en" sz="1820" u="sng">
                <a:solidFill>
                  <a:schemeClr val="dk1"/>
                </a:solidFill>
              </a:rPr>
              <a:t>T1(35)  </a:t>
            </a:r>
            <a:r>
              <a:rPr lang="en" sz="1820">
                <a:solidFill>
                  <a:schemeClr val="dk1"/>
                </a:solidFill>
              </a:rPr>
              <a:t>    </a:t>
            </a:r>
            <a:r>
              <a:rPr lang="en" sz="1820" u="sng">
                <a:solidFill>
                  <a:schemeClr val="dk1"/>
                </a:solidFill>
              </a:rPr>
              <a:t> T2(30)</a:t>
            </a:r>
            <a:endParaRPr sz="1820" u="sng">
              <a:solidFill>
                <a:schemeClr val="dk1"/>
              </a:solidFill>
            </a:endParaRPr>
          </a:p>
          <a:p>
            <a:pPr indent="0" lvl="0" marL="0" rtl="0" algn="l">
              <a:lnSpc>
                <a:spcPct val="95000"/>
              </a:lnSpc>
              <a:spcBef>
                <a:spcPts val="1200"/>
              </a:spcBef>
              <a:spcAft>
                <a:spcPts val="0"/>
              </a:spcAft>
              <a:buSzPts val="440"/>
              <a:buNone/>
            </a:pPr>
            <a:r>
              <a:rPr lang="en" sz="1820">
                <a:solidFill>
                  <a:schemeClr val="dk1"/>
                </a:solidFill>
              </a:rPr>
              <a:t>        1hr                2hrs              </a:t>
            </a:r>
            <a:r>
              <a:rPr lang="en" sz="1820">
                <a:solidFill>
                  <a:schemeClr val="dk1"/>
                </a:solidFill>
              </a:rPr>
              <a:t>3 hrs</a:t>
            </a:r>
            <a:r>
              <a:rPr lang="en" sz="1820">
                <a:solidFill>
                  <a:schemeClr val="dk1"/>
                </a:solidFill>
              </a:rPr>
              <a:t>            </a:t>
            </a:r>
            <a:r>
              <a:rPr lang="en" sz="1820">
                <a:solidFill>
                  <a:schemeClr val="dk1"/>
                </a:solidFill>
              </a:rPr>
              <a:t>4 hrs</a:t>
            </a:r>
            <a:endParaRPr sz="1820">
              <a:solidFill>
                <a:schemeClr val="dk1"/>
              </a:solidFill>
            </a:endParaRPr>
          </a:p>
          <a:p>
            <a:pPr indent="0" lvl="0" marL="0" rtl="0" algn="l">
              <a:lnSpc>
                <a:spcPct val="95000"/>
              </a:lnSpc>
              <a:spcBef>
                <a:spcPts val="1200"/>
              </a:spcBef>
              <a:spcAft>
                <a:spcPts val="0"/>
              </a:spcAft>
              <a:buSzPts val="440"/>
              <a:buNone/>
            </a:pPr>
            <a:r>
              <a:rPr lang="en" sz="1820">
                <a:solidFill>
                  <a:schemeClr val="dk1"/>
                </a:solidFill>
              </a:rPr>
              <a:t>T4+T3+T2+T1 = 20+25+35+30 =110 </a:t>
            </a:r>
            <a:endParaRPr sz="18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0"/>
              </a:spcAft>
              <a:buSzPts val="440"/>
              <a:buNone/>
            </a:pPr>
            <a:r>
              <a:t/>
            </a:r>
            <a:endParaRPr sz="1320">
              <a:solidFill>
                <a:schemeClr val="dk1"/>
              </a:solidFill>
            </a:endParaRPr>
          </a:p>
          <a:p>
            <a:pPr indent="0" lvl="0" marL="0" rtl="0" algn="l">
              <a:lnSpc>
                <a:spcPct val="95000"/>
              </a:lnSpc>
              <a:spcBef>
                <a:spcPts val="1200"/>
              </a:spcBef>
              <a:spcAft>
                <a:spcPts val="1200"/>
              </a:spcAft>
              <a:buSzPts val="440"/>
              <a:buNone/>
            </a:pPr>
            <a:r>
              <a:t/>
            </a:r>
            <a:endParaRPr sz="1320">
              <a:solidFill>
                <a:schemeClr val="dk1"/>
              </a:solidFill>
            </a:endParaRPr>
          </a:p>
        </p:txBody>
      </p:sp>
      <p:graphicFrame>
        <p:nvGraphicFramePr>
          <p:cNvPr id="157" name="Google Shape;157;p27"/>
          <p:cNvGraphicFramePr/>
          <p:nvPr/>
        </p:nvGraphicFramePr>
        <p:xfrm>
          <a:off x="952500" y="1279275"/>
          <a:ext cx="3000000" cy="3000000"/>
        </p:xfrm>
        <a:graphic>
          <a:graphicData uri="http://schemas.openxmlformats.org/drawingml/2006/table">
            <a:tbl>
              <a:tblPr>
                <a:noFill/>
                <a:tableStyleId>{9CC9E332-820A-4484-B223-6804B0C77D02}</a:tableStyleId>
              </a:tblPr>
              <a:tblGrid>
                <a:gridCol w="904875"/>
                <a:gridCol w="904875"/>
                <a:gridCol w="904875"/>
                <a:gridCol w="904875"/>
                <a:gridCol w="904875"/>
                <a:gridCol w="904875"/>
                <a:gridCol w="904875"/>
                <a:gridCol w="904875"/>
              </a:tblGrid>
              <a:tr h="452750">
                <a:tc>
                  <a:txBody>
                    <a:bodyPr/>
                    <a:lstStyle/>
                    <a:p>
                      <a:pPr indent="0" lvl="0" marL="0" rtl="0" algn="l">
                        <a:spcBef>
                          <a:spcPts val="0"/>
                        </a:spcBef>
                        <a:spcAft>
                          <a:spcPts val="0"/>
                        </a:spcAft>
                        <a:buNone/>
                      </a:pPr>
                      <a:r>
                        <a:rPr lang="en"/>
                        <a:t>Task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T6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 T7</a:t>
                      </a:r>
                      <a:endParaRPr/>
                    </a:p>
                  </a:txBody>
                  <a:tcPr marT="91425" marB="91425" marR="91425" marL="91425"/>
                </a:tc>
              </a:tr>
              <a:tr h="452750">
                <a:tc>
                  <a:txBody>
                    <a:bodyPr/>
                    <a:lstStyle/>
                    <a:p>
                      <a:pPr indent="0" lvl="0" marL="0" rtl="0" algn="l">
                        <a:spcBef>
                          <a:spcPts val="0"/>
                        </a:spcBef>
                        <a:spcAft>
                          <a:spcPts val="0"/>
                        </a:spcAft>
                        <a:buNone/>
                      </a:pPr>
                      <a:r>
                        <a:rPr lang="en"/>
                        <a:t>Profit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  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5</a:t>
                      </a:r>
                      <a:endParaRPr/>
                    </a:p>
                  </a:txBody>
                  <a:tcPr marT="91425" marB="91425" marR="91425" marL="91425"/>
                </a:tc>
              </a:tr>
              <a:tr h="452750">
                <a:tc>
                  <a:txBody>
                    <a:bodyPr/>
                    <a:lstStyle/>
                    <a:p>
                      <a:pPr indent="0" lvl="0" marL="0" rtl="0" algn="l">
                        <a:spcBef>
                          <a:spcPts val="0"/>
                        </a:spcBef>
                        <a:spcAft>
                          <a:spcPts val="0"/>
                        </a:spcAft>
                        <a:buNone/>
                      </a:pPr>
                      <a:r>
                        <a:rPr lang="en"/>
                        <a:t>Deadline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72925"/>
            <a:ext cx="8520600" cy="48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4</a:t>
            </a:r>
            <a:endParaRPr/>
          </a:p>
        </p:txBody>
      </p:sp>
      <p:sp>
        <p:nvSpPr>
          <p:cNvPr id="163" name="Google Shape;163;p28"/>
          <p:cNvSpPr txBox="1"/>
          <p:nvPr>
            <p:ph idx="1" type="body"/>
          </p:nvPr>
        </p:nvSpPr>
        <p:spPr>
          <a:xfrm>
            <a:off x="311700" y="508125"/>
            <a:ext cx="8520600" cy="454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A cloud computing platform provides computing resources to multiple clients. Each task (job) submitted by a client has:</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 deadline (time by which it must be completed).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profit (revenue earned if the job is completed on time).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 processing time (how long it takes to execute the task).</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Limited computing resources (only a certain number of tasks can run in parallel).</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The cloud provider must schedule tasks efficiently to maximize total profit while ensuring tasks are completed within their deadlines.The following tasks arrive:</a:t>
            </a:r>
            <a:endParaRPr sz="12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Clr>
                <a:schemeClr val="dk1"/>
              </a:buClr>
              <a:buSzPts val="1100"/>
              <a:buFont typeface="Arial"/>
              <a:buNone/>
            </a:pPr>
            <a:r>
              <a:rPr lang="en" sz="1100">
                <a:solidFill>
                  <a:schemeClr val="dk1"/>
                </a:solidFill>
              </a:rPr>
              <a:t>Result  :45 </a:t>
            </a:r>
            <a:endParaRPr sz="1100">
              <a:solidFill>
                <a:schemeClr val="dk1"/>
              </a:solidFill>
            </a:endParaRPr>
          </a:p>
        </p:txBody>
      </p:sp>
      <p:graphicFrame>
        <p:nvGraphicFramePr>
          <p:cNvPr id="164" name="Google Shape;164;p28"/>
          <p:cNvGraphicFramePr/>
          <p:nvPr/>
        </p:nvGraphicFramePr>
        <p:xfrm>
          <a:off x="511300" y="2466150"/>
          <a:ext cx="3000000" cy="3000000"/>
        </p:xfrm>
        <a:graphic>
          <a:graphicData uri="http://schemas.openxmlformats.org/drawingml/2006/table">
            <a:tbl>
              <a:tblPr>
                <a:noFill/>
                <a:tableStyleId>{9CC9E332-820A-4484-B223-6804B0C77D02}</a:tableStyleId>
              </a:tblPr>
              <a:tblGrid>
                <a:gridCol w="1920050"/>
                <a:gridCol w="1920050"/>
                <a:gridCol w="1920050"/>
                <a:gridCol w="1920050"/>
              </a:tblGrid>
              <a:tr h="277400">
                <a:tc>
                  <a:txBody>
                    <a:bodyPr/>
                    <a:lstStyle/>
                    <a:p>
                      <a:pPr indent="0" lvl="0" marL="0" rtl="0" algn="ctr">
                        <a:lnSpc>
                          <a:spcPct val="115000"/>
                        </a:lnSpc>
                        <a:spcBef>
                          <a:spcPts val="0"/>
                        </a:spcBef>
                        <a:spcAft>
                          <a:spcPts val="0"/>
                        </a:spcAft>
                        <a:buNone/>
                      </a:pPr>
                      <a:r>
                        <a:rPr b="1" lang="en" sz="1100"/>
                        <a:t>Task</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Processing Time</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Deadline</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Profit</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7400">
                <a:tc>
                  <a:txBody>
                    <a:bodyPr/>
                    <a:lstStyle/>
                    <a:p>
                      <a:pPr indent="0" lvl="0" marL="0" rtl="0" algn="ctr">
                        <a:lnSpc>
                          <a:spcPct val="115000"/>
                        </a:lnSpc>
                        <a:spcBef>
                          <a:spcPts val="0"/>
                        </a:spcBef>
                        <a:spcAft>
                          <a:spcPts val="0"/>
                        </a:spcAft>
                        <a:buNone/>
                      </a:pPr>
                      <a:r>
                        <a:rPr lang="en" sz="1100"/>
                        <a:t>T1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10</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7400">
                <a:tc>
                  <a:txBody>
                    <a:bodyPr/>
                    <a:lstStyle/>
                    <a:p>
                      <a:pPr indent="0" lvl="0" marL="0" rtl="0" algn="ctr">
                        <a:lnSpc>
                          <a:spcPct val="115000"/>
                        </a:lnSpc>
                        <a:spcBef>
                          <a:spcPts val="0"/>
                        </a:spcBef>
                        <a:spcAft>
                          <a:spcPts val="0"/>
                        </a:spcAft>
                        <a:buNone/>
                      </a:pPr>
                      <a:r>
                        <a:rPr lang="en" sz="1100"/>
                        <a:t>T2</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2</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20</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7400">
                <a:tc>
                  <a:txBody>
                    <a:bodyPr/>
                    <a:lstStyle/>
                    <a:p>
                      <a:pPr indent="0" lvl="0" marL="0" rtl="0" algn="ctr">
                        <a:lnSpc>
                          <a:spcPct val="115000"/>
                        </a:lnSpc>
                        <a:spcBef>
                          <a:spcPts val="0"/>
                        </a:spcBef>
                        <a:spcAft>
                          <a:spcPts val="0"/>
                        </a:spcAft>
                        <a:buNone/>
                      </a:pPr>
                      <a:r>
                        <a:rPr lang="en" sz="1100"/>
                        <a:t>T3</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5</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7400">
                <a:tc>
                  <a:txBody>
                    <a:bodyPr/>
                    <a:lstStyle/>
                    <a:p>
                      <a:pPr indent="0" lvl="0" marL="0" rtl="0" algn="ctr">
                        <a:lnSpc>
                          <a:spcPct val="115000"/>
                        </a:lnSpc>
                        <a:spcBef>
                          <a:spcPts val="0"/>
                        </a:spcBef>
                        <a:spcAft>
                          <a:spcPts val="0"/>
                        </a:spcAft>
                        <a:buNone/>
                      </a:pPr>
                      <a:r>
                        <a:rPr lang="en" sz="1100"/>
                        <a:t>T4</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3</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15</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77725"/>
            <a:ext cx="8520600" cy="9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5</a:t>
            </a:r>
            <a:endParaRPr/>
          </a:p>
        </p:txBody>
      </p:sp>
      <p:sp>
        <p:nvSpPr>
          <p:cNvPr id="170" name="Google Shape;170;p29"/>
          <p:cNvSpPr txBox="1"/>
          <p:nvPr>
            <p:ph idx="1" type="body"/>
          </p:nvPr>
        </p:nvSpPr>
        <p:spPr>
          <a:xfrm>
            <a:off x="311700" y="608850"/>
            <a:ext cx="8520600" cy="4651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A smart traffic management system must prioritize emergency vehicles (ambulances, fire trucks, police) while ensuring minimal disruption to regular traffic. Each intersection can process only one vehicle at a time, and each emergency vehicle has:</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 priority level (e.g., ambulance &gt; fire truck &gt; police).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 deadline (maximum wait time before crossing the intersection).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 processing time (time required to clear the intersection).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Limited traffic signal switching capacity (signals cannot change too frequently due to delays in switching).</a:t>
            </a:r>
            <a:endParaRPr sz="1100">
              <a:solidFill>
                <a:schemeClr val="dk1"/>
              </a:solidFill>
            </a:endParaRPr>
          </a:p>
          <a:p>
            <a:pPr indent="0" lvl="0" marL="0" rtl="0" algn="l">
              <a:spcBef>
                <a:spcPts val="1200"/>
              </a:spcBef>
              <a:spcAft>
                <a:spcPts val="0"/>
              </a:spcAft>
              <a:buNone/>
            </a:pPr>
            <a:r>
              <a:rPr lang="en" sz="1100">
                <a:solidFill>
                  <a:schemeClr val="dk1"/>
                </a:solidFill>
              </a:rPr>
              <a:t>The system must schedule emergency vehicle crossings efficiently to minimize response time and ensure critical cases meet their deadlines.</a:t>
            </a:r>
            <a:endParaRPr sz="1100">
              <a:solidFill>
                <a:schemeClr val="dk1"/>
              </a:solidFill>
            </a:endParaRPr>
          </a:p>
          <a:p>
            <a:pPr indent="0" lvl="0" marL="0" rtl="0" algn="l">
              <a:spcBef>
                <a:spcPts val="1200"/>
              </a:spcBef>
              <a:spcAft>
                <a:spcPts val="0"/>
              </a:spcAft>
              <a:buNone/>
            </a:pPr>
            <a:r>
              <a:rPr lang="en" sz="1100">
                <a:solidFill>
                  <a:schemeClr val="dk1"/>
                </a:solidFill>
              </a:rPr>
              <a:t>A busy intersection has one traffic lane for emergency vehicles, and the following emergency vehicles arrive: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graphicFrame>
        <p:nvGraphicFramePr>
          <p:cNvPr id="171" name="Google Shape;171;p29"/>
          <p:cNvGraphicFramePr/>
          <p:nvPr/>
        </p:nvGraphicFramePr>
        <p:xfrm>
          <a:off x="586600" y="2983625"/>
          <a:ext cx="3000000" cy="3000000"/>
        </p:xfrm>
        <a:graphic>
          <a:graphicData uri="http://schemas.openxmlformats.org/drawingml/2006/table">
            <a:tbl>
              <a:tblPr>
                <a:noFill/>
                <a:tableStyleId>{9CC9E332-820A-4484-B223-6804B0C77D02}</a:tableStyleId>
              </a:tblPr>
              <a:tblGrid>
                <a:gridCol w="1901225"/>
                <a:gridCol w="1901225"/>
                <a:gridCol w="1901225"/>
                <a:gridCol w="1901225"/>
              </a:tblGrid>
              <a:tr h="455350">
                <a:tc>
                  <a:txBody>
                    <a:bodyPr/>
                    <a:lstStyle/>
                    <a:p>
                      <a:pPr indent="0" lvl="0" marL="0" rtl="0" algn="ctr">
                        <a:lnSpc>
                          <a:spcPct val="115000"/>
                        </a:lnSpc>
                        <a:spcBef>
                          <a:spcPts val="0"/>
                        </a:spcBef>
                        <a:spcAft>
                          <a:spcPts val="0"/>
                        </a:spcAft>
                        <a:buNone/>
                      </a:pPr>
                      <a:r>
                        <a:rPr b="1" lang="en" sz="1100"/>
                        <a:t>Vehicle</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Priority</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Deadline (sec)</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Processing Time (sec)</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55350">
                <a:tc>
                  <a:txBody>
                    <a:bodyPr/>
                    <a:lstStyle/>
                    <a:p>
                      <a:pPr indent="0" lvl="0" marL="0" rtl="0" algn="ctr">
                        <a:lnSpc>
                          <a:spcPct val="115000"/>
                        </a:lnSpc>
                        <a:spcBef>
                          <a:spcPts val="0"/>
                        </a:spcBef>
                        <a:spcAft>
                          <a:spcPts val="0"/>
                        </a:spcAft>
                        <a:buNone/>
                      </a:pPr>
                      <a:r>
                        <a:rPr lang="en" sz="1100"/>
                        <a:t>Ambulance 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High</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30</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5</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55350">
                <a:tc>
                  <a:txBody>
                    <a:bodyPr/>
                    <a:lstStyle/>
                    <a:p>
                      <a:pPr indent="0" lvl="0" marL="0" rtl="0" algn="ctr">
                        <a:lnSpc>
                          <a:spcPct val="115000"/>
                        </a:lnSpc>
                        <a:spcBef>
                          <a:spcPts val="0"/>
                        </a:spcBef>
                        <a:spcAft>
                          <a:spcPts val="0"/>
                        </a:spcAft>
                        <a:buNone/>
                      </a:pPr>
                      <a:r>
                        <a:rPr lang="en" sz="1100"/>
                        <a:t>Fire Truck 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Medium</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45</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7</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55350">
                <a:tc>
                  <a:txBody>
                    <a:bodyPr/>
                    <a:lstStyle/>
                    <a:p>
                      <a:pPr indent="0" lvl="0" marL="0" rtl="0" algn="ctr">
                        <a:lnSpc>
                          <a:spcPct val="115000"/>
                        </a:lnSpc>
                        <a:spcBef>
                          <a:spcPts val="0"/>
                        </a:spcBef>
                        <a:spcAft>
                          <a:spcPts val="0"/>
                        </a:spcAft>
                        <a:buNone/>
                      </a:pPr>
                      <a:r>
                        <a:rPr lang="en" sz="1100"/>
                        <a:t>Police Car 1</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Low</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50</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4</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455350">
                <a:tc>
                  <a:txBody>
                    <a:bodyPr/>
                    <a:lstStyle/>
                    <a:p>
                      <a:pPr indent="0" lvl="0" marL="0" rtl="0" algn="ctr">
                        <a:lnSpc>
                          <a:spcPct val="115000"/>
                        </a:lnSpc>
                        <a:spcBef>
                          <a:spcPts val="0"/>
                        </a:spcBef>
                        <a:spcAft>
                          <a:spcPts val="0"/>
                        </a:spcAft>
                        <a:buNone/>
                      </a:pPr>
                      <a:r>
                        <a:rPr lang="en" sz="1100"/>
                        <a:t>Ambulance 2</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High</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40</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t>6</a:t>
                      </a:r>
                      <a:endParaRPr sz="1100"/>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Step-by-Step Solution</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rPr>
              <a:t>Sort jobs based on priority and urgency (shortest deadline first for same priority):</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Ambulance 1 (30s)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Ambulance 2 (40s)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Fire Truck 1 (45s)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Police Car 1 (50s)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Schedule emergency vehicles at the intersection:</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0-5s → Ambulance 1 clears the intersection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5-11s → Ambulance 2 clears the intersection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11-18s → Fire Truck 1 clears the intersection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18-22s → Police Car 1 clears the intersection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Total Response Time for All Vehicles: 22 seconds (All deadlines met).</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Step-by-Step Solution</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rPr>
              <a:t>Sort jobs based on priority and urgency (shortest deadline first for same priority):</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Ambulance 1 (30s)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Ambulance 2 (40s)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Fire Truck 1 (45s)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Police Car 1 (50s)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Schedule emergency vehicles at the intersection:</a:t>
            </a:r>
            <a:endParaRPr sz="14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0-5s → Ambulance 1 clears the intersection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5-11s → Ambulance 2 clears the intersection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11-18s → Fire Truck 1 clears the intersection</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Time 18-22s → Police Car 1 clears the intersection</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Total Response Time for All Vehicles: 22 seconds (All deadlines met).</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Approach of Greedy Algorithm</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solidFill>
                  <a:schemeClr val="dk1"/>
                </a:solidFill>
              </a:rPr>
              <a:t>1️⃣ Sort data based on the greedy condition </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2️⃣ Pick the best option available at each step.</a:t>
            </a:r>
            <a:br>
              <a:rPr lang="en" sz="2000">
                <a:solidFill>
                  <a:schemeClr val="dk1"/>
                </a:solidFill>
              </a:rPr>
            </a:br>
            <a:r>
              <a:rPr lang="en" sz="2000">
                <a:solidFill>
                  <a:schemeClr val="dk1"/>
                </a:solidFill>
              </a:rPr>
              <a:t>3️⃣ Repeat until constraints are met.</a:t>
            </a:r>
            <a:br>
              <a:rPr lang="en" sz="2000">
                <a:solidFill>
                  <a:schemeClr val="dk1"/>
                </a:solidFill>
              </a:rPr>
            </a:br>
            <a:r>
              <a:rPr lang="en" sz="2000">
                <a:solidFill>
                  <a:schemeClr val="dk1"/>
                </a:solidFill>
              </a:rPr>
              <a:t>4️⃣ Get the final solution (may or may not be optimal).</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 Example: Coin Change Problem → Always take the largest coin first.</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Areas where Job Scheduling is used</a:t>
            </a:r>
            <a:endParaRPr/>
          </a:p>
        </p:txBody>
      </p:sp>
      <p:sp>
        <p:nvSpPr>
          <p:cNvPr id="189" name="Google Shape;189;p32"/>
          <p:cNvSpPr txBox="1"/>
          <p:nvPr>
            <p:ph idx="1" type="body"/>
          </p:nvPr>
        </p:nvSpPr>
        <p:spPr>
          <a:xfrm>
            <a:off x="311700" y="1017725"/>
            <a:ext cx="8706900" cy="3891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300">
                <a:solidFill>
                  <a:schemeClr val="dk1"/>
                </a:solidFill>
              </a:rPr>
              <a:t>Job sequencing is widely used in </a:t>
            </a:r>
            <a:r>
              <a:rPr b="1" lang="en" sz="4300">
                <a:solidFill>
                  <a:schemeClr val="dk1"/>
                </a:solidFill>
              </a:rPr>
              <a:t>scheduling, optimization, and resource allocation</a:t>
            </a:r>
            <a:r>
              <a:rPr lang="en" sz="4300">
                <a:solidFill>
                  <a:schemeClr val="dk1"/>
                </a:solidFill>
              </a:rPr>
              <a:t> problems. Below is a list of problem statements where job sequencing plays a crucial role:</a:t>
            </a:r>
            <a:endParaRPr sz="4300">
              <a:solidFill>
                <a:schemeClr val="dk1"/>
              </a:solidFill>
            </a:endParaRPr>
          </a:p>
          <a:p>
            <a:pPr indent="0" lvl="0" marL="0" rtl="0" algn="l">
              <a:spcBef>
                <a:spcPts val="1400"/>
              </a:spcBef>
              <a:spcAft>
                <a:spcPts val="0"/>
              </a:spcAft>
              <a:buClr>
                <a:schemeClr val="dk1"/>
              </a:buClr>
              <a:buSzPct val="25581"/>
              <a:buFont typeface="Arial"/>
              <a:buNone/>
            </a:pPr>
            <a:r>
              <a:rPr b="1" lang="en" sz="4300">
                <a:solidFill>
                  <a:schemeClr val="dk1"/>
                </a:solidFill>
              </a:rPr>
              <a:t>1. Maximum Profit Job Scheduling</a:t>
            </a:r>
            <a:endParaRPr b="1" sz="4300">
              <a:solidFill>
                <a:schemeClr val="dk1"/>
              </a:solidFill>
            </a:endParaRPr>
          </a:p>
          <a:p>
            <a:pPr indent="0" lvl="0" marL="0" rtl="0" algn="l">
              <a:spcBef>
                <a:spcPts val="1200"/>
              </a:spcBef>
              <a:spcAft>
                <a:spcPts val="0"/>
              </a:spcAft>
              <a:buClr>
                <a:schemeClr val="dk1"/>
              </a:buClr>
              <a:buSzPct val="25581"/>
              <a:buFont typeface="Arial"/>
              <a:buNone/>
            </a:pPr>
            <a:r>
              <a:rPr b="1" lang="en" sz="4300">
                <a:solidFill>
                  <a:schemeClr val="dk1"/>
                </a:solidFill>
              </a:rPr>
              <a:t>Problem:</a:t>
            </a:r>
            <a:r>
              <a:rPr lang="en" sz="4300">
                <a:solidFill>
                  <a:schemeClr val="dk1"/>
                </a:solidFill>
              </a:rPr>
              <a:t> Given </a:t>
            </a:r>
            <a:r>
              <a:rPr lang="en" sz="4300">
                <a:solidFill>
                  <a:srgbClr val="188038"/>
                </a:solidFill>
              </a:rPr>
              <a:t>n</a:t>
            </a:r>
            <a:r>
              <a:rPr lang="en" sz="4300">
                <a:solidFill>
                  <a:schemeClr val="dk1"/>
                </a:solidFill>
              </a:rPr>
              <a:t> jobs with deadlines and profits, schedule jobs to maximize total profit while ensuring that no two jobs overlap in their deadlines.</a:t>
            </a:r>
            <a:endParaRPr sz="4300">
              <a:solidFill>
                <a:schemeClr val="dk1"/>
              </a:solidFill>
            </a:endParaRPr>
          </a:p>
          <a:p>
            <a:pPr indent="0" lvl="0" marL="0" rtl="0" algn="l">
              <a:spcBef>
                <a:spcPts val="1200"/>
              </a:spcBef>
              <a:spcAft>
                <a:spcPts val="0"/>
              </a:spcAft>
              <a:buNone/>
            </a:pPr>
            <a:r>
              <a:rPr lang="en" sz="4300">
                <a:solidFill>
                  <a:schemeClr val="dk1"/>
                </a:solidFill>
              </a:rPr>
              <a:t>📌 </a:t>
            </a:r>
            <a:r>
              <a:rPr b="1" lang="en" sz="4300">
                <a:solidFill>
                  <a:schemeClr val="dk1"/>
                </a:solidFill>
              </a:rPr>
              <a:t>Use Case:</a:t>
            </a:r>
            <a:r>
              <a:rPr lang="en" sz="4300">
                <a:solidFill>
                  <a:schemeClr val="dk1"/>
                </a:solidFill>
              </a:rPr>
              <a:t> Used in </a:t>
            </a:r>
            <a:r>
              <a:rPr b="1" lang="en" sz="4300">
                <a:solidFill>
                  <a:schemeClr val="dk1"/>
                </a:solidFill>
              </a:rPr>
              <a:t>freelancing projects</a:t>
            </a:r>
            <a:r>
              <a:rPr lang="en" sz="4300">
                <a:solidFill>
                  <a:schemeClr val="dk1"/>
                </a:solidFill>
              </a:rPr>
              <a:t> where multiple tasks must be scheduled within client deadlines to maximize earnings.</a:t>
            </a:r>
            <a:endParaRPr sz="4300">
              <a:solidFill>
                <a:schemeClr val="dk1"/>
              </a:solidFill>
            </a:endParaRPr>
          </a:p>
          <a:p>
            <a:pPr indent="0" lvl="0" marL="0" rtl="0" algn="l">
              <a:spcBef>
                <a:spcPts val="1400"/>
              </a:spcBef>
              <a:spcAft>
                <a:spcPts val="0"/>
              </a:spcAft>
              <a:buNone/>
            </a:pPr>
            <a:r>
              <a:rPr b="1" lang="en" sz="4300">
                <a:solidFill>
                  <a:schemeClr val="dk1"/>
                </a:solidFill>
              </a:rPr>
              <a:t>2. Task Scheduling in Operating Systems</a:t>
            </a:r>
            <a:endParaRPr b="1" sz="4300">
              <a:solidFill>
                <a:schemeClr val="dk1"/>
              </a:solidFill>
            </a:endParaRPr>
          </a:p>
          <a:p>
            <a:pPr indent="0" lvl="0" marL="0" rtl="0" algn="l">
              <a:spcBef>
                <a:spcPts val="1200"/>
              </a:spcBef>
              <a:spcAft>
                <a:spcPts val="0"/>
              </a:spcAft>
              <a:buNone/>
            </a:pPr>
            <a:r>
              <a:rPr b="1" lang="en" sz="4300">
                <a:solidFill>
                  <a:schemeClr val="dk1"/>
                </a:solidFill>
              </a:rPr>
              <a:t>Problem:</a:t>
            </a:r>
            <a:r>
              <a:rPr lang="en" sz="4300">
                <a:solidFill>
                  <a:schemeClr val="dk1"/>
                </a:solidFill>
              </a:rPr>
              <a:t> Given multiple processes with different execution times and deadlines, schedule them to minimize waiting time or maximize throughput.</a:t>
            </a:r>
            <a:endParaRPr sz="4300">
              <a:solidFill>
                <a:schemeClr val="dk1"/>
              </a:solidFill>
            </a:endParaRPr>
          </a:p>
          <a:p>
            <a:pPr indent="0" lvl="0" marL="0" rtl="0" algn="l">
              <a:spcBef>
                <a:spcPts val="1200"/>
              </a:spcBef>
              <a:spcAft>
                <a:spcPts val="0"/>
              </a:spcAft>
              <a:buNone/>
            </a:pPr>
            <a:r>
              <a:rPr lang="en" sz="4300">
                <a:solidFill>
                  <a:schemeClr val="dk1"/>
                </a:solidFill>
              </a:rPr>
              <a:t>📌 </a:t>
            </a:r>
            <a:r>
              <a:rPr b="1" lang="en" sz="4300">
                <a:solidFill>
                  <a:schemeClr val="dk1"/>
                </a:solidFill>
              </a:rPr>
              <a:t>Use Case:</a:t>
            </a:r>
            <a:r>
              <a:rPr lang="en" sz="4300">
                <a:solidFill>
                  <a:schemeClr val="dk1"/>
                </a:solidFill>
              </a:rPr>
              <a:t> </a:t>
            </a:r>
            <a:r>
              <a:rPr b="1" lang="en" sz="4300">
                <a:solidFill>
                  <a:schemeClr val="dk1"/>
                </a:solidFill>
              </a:rPr>
              <a:t>CPU Scheduling</a:t>
            </a:r>
            <a:r>
              <a:rPr lang="en" sz="4300">
                <a:solidFill>
                  <a:schemeClr val="dk1"/>
                </a:solidFill>
              </a:rPr>
              <a:t> algorithms like Shortest Job Next (SJN) or Earliest Deadline First (EDF) use job sequencing to improve efficiency</a:t>
            </a:r>
            <a:endParaRPr sz="4300">
              <a:solidFill>
                <a:schemeClr val="dk1"/>
              </a:solidFill>
            </a:endParaRPr>
          </a:p>
          <a:p>
            <a:pPr indent="0" lvl="0" marL="0" rtl="0" algn="l">
              <a:spcBef>
                <a:spcPts val="1400"/>
              </a:spcBef>
              <a:spcAft>
                <a:spcPts val="0"/>
              </a:spcAft>
              <a:buNone/>
            </a:pPr>
            <a:r>
              <a:rPr b="1" lang="en" sz="4300">
                <a:solidFill>
                  <a:schemeClr val="dk1"/>
                </a:solidFill>
              </a:rPr>
              <a:t>3. Manufacturing &amp; Assembly Line Scheduling</a:t>
            </a:r>
            <a:endParaRPr b="1" sz="4300">
              <a:solidFill>
                <a:schemeClr val="dk1"/>
              </a:solidFill>
            </a:endParaRPr>
          </a:p>
          <a:p>
            <a:pPr indent="0" lvl="0" marL="0" rtl="0" algn="l">
              <a:spcBef>
                <a:spcPts val="1200"/>
              </a:spcBef>
              <a:spcAft>
                <a:spcPts val="0"/>
              </a:spcAft>
              <a:buNone/>
            </a:pPr>
            <a:r>
              <a:rPr b="1" lang="en" sz="4300">
                <a:solidFill>
                  <a:schemeClr val="dk1"/>
                </a:solidFill>
              </a:rPr>
              <a:t>Problem:</a:t>
            </a:r>
            <a:r>
              <a:rPr lang="en" sz="4300">
                <a:solidFill>
                  <a:schemeClr val="dk1"/>
                </a:solidFill>
              </a:rPr>
              <a:t> Given a set of jobs that must be processed on different machines with predefined sequences and processing times, find an optimal schedule to minimize idle time and maximize throughput.</a:t>
            </a:r>
            <a:endParaRPr sz="4300">
              <a:solidFill>
                <a:schemeClr val="dk1"/>
              </a:solidFill>
            </a:endParaRPr>
          </a:p>
          <a:p>
            <a:pPr indent="0" lvl="0" marL="0" rtl="0" algn="l">
              <a:spcBef>
                <a:spcPts val="1200"/>
              </a:spcBef>
              <a:spcAft>
                <a:spcPts val="0"/>
              </a:spcAft>
              <a:buNone/>
            </a:pPr>
            <a:r>
              <a:rPr lang="en" sz="4300">
                <a:solidFill>
                  <a:schemeClr val="dk1"/>
                </a:solidFill>
              </a:rPr>
              <a:t>📌 </a:t>
            </a:r>
            <a:r>
              <a:rPr b="1" lang="en" sz="4300">
                <a:solidFill>
                  <a:schemeClr val="dk1"/>
                </a:solidFill>
              </a:rPr>
              <a:t>Use Case:</a:t>
            </a:r>
            <a:r>
              <a:rPr lang="en" sz="4300">
                <a:solidFill>
                  <a:schemeClr val="dk1"/>
                </a:solidFill>
              </a:rPr>
              <a:t> Used in </a:t>
            </a:r>
            <a:r>
              <a:rPr b="1" lang="en" sz="4300">
                <a:solidFill>
                  <a:schemeClr val="dk1"/>
                </a:solidFill>
              </a:rPr>
              <a:t>factory production lines</a:t>
            </a:r>
            <a:r>
              <a:rPr lang="en" sz="4300">
                <a:solidFill>
                  <a:schemeClr val="dk1"/>
                </a:solidFill>
              </a:rPr>
              <a:t>, where machines process different parts in a specific order.</a:t>
            </a:r>
            <a:endParaRPr sz="4300">
              <a:solidFill>
                <a:schemeClr val="dk1"/>
              </a:solidFill>
            </a:endParaRPr>
          </a:p>
          <a:p>
            <a:pPr indent="0" lvl="0" marL="0" rtl="0" algn="l">
              <a:spcBef>
                <a:spcPts val="1200"/>
              </a:spcBef>
              <a:spcAft>
                <a:spcPts val="0"/>
              </a:spcAft>
              <a:buNone/>
            </a:pP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ct val="100000"/>
              <a:buFont typeface="Arial"/>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3"/>
          <p:cNvSpPr txBox="1"/>
          <p:nvPr>
            <p:ph idx="1" type="body"/>
          </p:nvPr>
        </p:nvSpPr>
        <p:spPr>
          <a:xfrm>
            <a:off x="311700" y="1152475"/>
            <a:ext cx="8520600" cy="345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Clr>
                <a:schemeClr val="dk1"/>
              </a:buClr>
              <a:buSzPts val="275"/>
              <a:buFont typeface="Arial"/>
              <a:buNone/>
            </a:pPr>
            <a:r>
              <a:rPr b="1" lang="en" sz="4800">
                <a:solidFill>
                  <a:schemeClr val="dk1"/>
                </a:solidFill>
              </a:rPr>
              <a:t>4. Aircraft Landing Scheduling</a:t>
            </a:r>
            <a:endParaRPr b="1" sz="4800">
              <a:solidFill>
                <a:schemeClr val="dk1"/>
              </a:solidFill>
            </a:endParaRPr>
          </a:p>
          <a:p>
            <a:pPr indent="0" lvl="0" marL="0" rtl="0" algn="l">
              <a:spcBef>
                <a:spcPts val="1200"/>
              </a:spcBef>
              <a:spcAft>
                <a:spcPts val="0"/>
              </a:spcAft>
              <a:buClr>
                <a:schemeClr val="dk1"/>
              </a:buClr>
              <a:buSzPts val="275"/>
              <a:buFont typeface="Arial"/>
              <a:buNone/>
            </a:pPr>
            <a:r>
              <a:rPr b="1" lang="en" sz="4800">
                <a:solidFill>
                  <a:schemeClr val="dk1"/>
                </a:solidFill>
              </a:rPr>
              <a:t>Problem:</a:t>
            </a:r>
            <a:r>
              <a:rPr lang="en" sz="4800">
                <a:solidFill>
                  <a:schemeClr val="dk1"/>
                </a:solidFill>
              </a:rPr>
              <a:t> Given multiple airplanes with different landing times and priorities, determine an optimal landing sequence to minimize delays and maximize runway utilization.</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a:t>
            </a:r>
            <a:r>
              <a:rPr b="1" lang="en" sz="4800">
                <a:solidFill>
                  <a:schemeClr val="dk1"/>
                </a:solidFill>
              </a:rPr>
              <a:t>Air Traffic Control Systems</a:t>
            </a:r>
            <a:r>
              <a:rPr lang="en" sz="4800">
                <a:solidFill>
                  <a:schemeClr val="dk1"/>
                </a:solidFill>
              </a:rPr>
              <a:t> use job sequencing to manage aircraft landings efficiently.</a:t>
            </a:r>
            <a:endParaRPr sz="4800">
              <a:solidFill>
                <a:schemeClr val="dk1"/>
              </a:solidFill>
            </a:endParaRPr>
          </a:p>
          <a:p>
            <a:pPr indent="0" lvl="0" marL="0" rtl="0" algn="l">
              <a:spcBef>
                <a:spcPts val="1200"/>
              </a:spcBef>
              <a:spcAft>
                <a:spcPts val="0"/>
              </a:spcAft>
              <a:buNone/>
            </a:pPr>
            <a:r>
              <a:rPr lang="en" sz="4800">
                <a:solidFill>
                  <a:schemeClr val="dk1"/>
                </a:solidFill>
              </a:rPr>
              <a:t>5.</a:t>
            </a:r>
            <a:r>
              <a:rPr b="1" lang="en" sz="4800">
                <a:solidFill>
                  <a:schemeClr val="dk1"/>
                </a:solidFill>
              </a:rPr>
              <a:t>5. Hospital Surgery Scheduling</a:t>
            </a:r>
            <a:endParaRPr b="1" sz="4800">
              <a:solidFill>
                <a:schemeClr val="dk1"/>
              </a:solidFill>
            </a:endParaRPr>
          </a:p>
          <a:p>
            <a:pPr indent="0" lvl="0" marL="0" rtl="0" algn="l">
              <a:spcBef>
                <a:spcPts val="1200"/>
              </a:spcBef>
              <a:spcAft>
                <a:spcPts val="0"/>
              </a:spcAft>
              <a:buNone/>
            </a:pPr>
            <a:r>
              <a:rPr b="1" lang="en" sz="4800">
                <a:solidFill>
                  <a:schemeClr val="dk1"/>
                </a:solidFill>
              </a:rPr>
              <a:t>Problem:</a:t>
            </a:r>
            <a:r>
              <a:rPr lang="en" sz="4800">
                <a:solidFill>
                  <a:schemeClr val="dk1"/>
                </a:solidFill>
              </a:rPr>
              <a:t> Given a list of surgeries with different durations and priorities, determine the best sequence to maximize patient care while minimizing hospital resource idle time.</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a:t>
            </a:r>
            <a:r>
              <a:rPr b="1" lang="en" sz="4800">
                <a:solidFill>
                  <a:schemeClr val="dk1"/>
                </a:solidFill>
              </a:rPr>
              <a:t>Hospital OR scheduling</a:t>
            </a:r>
            <a:r>
              <a:rPr lang="en" sz="4800">
                <a:solidFill>
                  <a:schemeClr val="dk1"/>
                </a:solidFill>
              </a:rPr>
              <a:t>, where surgeries must be arranged based on urgency and available surgeons.</a:t>
            </a:r>
            <a:endParaRPr sz="4800">
              <a:solidFill>
                <a:schemeClr val="dk1"/>
              </a:solidFill>
            </a:endParaRPr>
          </a:p>
          <a:p>
            <a:pPr indent="0" lvl="0" marL="0" rtl="0" algn="l">
              <a:spcBef>
                <a:spcPts val="1400"/>
              </a:spcBef>
              <a:spcAft>
                <a:spcPts val="0"/>
              </a:spcAft>
              <a:buNone/>
            </a:pPr>
            <a:r>
              <a:rPr b="1" lang="en" sz="4800">
                <a:solidFill>
                  <a:schemeClr val="dk1"/>
                </a:solidFill>
              </a:rPr>
              <a:t>6. Cloud Computing Task Scheduling</a:t>
            </a:r>
            <a:endParaRPr b="1" sz="4800">
              <a:solidFill>
                <a:schemeClr val="dk1"/>
              </a:solidFill>
            </a:endParaRPr>
          </a:p>
          <a:p>
            <a:pPr indent="0" lvl="0" marL="0" rtl="0" algn="l">
              <a:spcBef>
                <a:spcPts val="1200"/>
              </a:spcBef>
              <a:spcAft>
                <a:spcPts val="0"/>
              </a:spcAft>
              <a:buNone/>
            </a:pPr>
            <a:r>
              <a:rPr b="1" lang="en" sz="4800">
                <a:solidFill>
                  <a:schemeClr val="dk1"/>
                </a:solidFill>
              </a:rPr>
              <a:t>Problem:</a:t>
            </a:r>
            <a:r>
              <a:rPr lang="en" sz="4800">
                <a:solidFill>
                  <a:schemeClr val="dk1"/>
                </a:solidFill>
              </a:rPr>
              <a:t> Given a list of tasks with varying execution times and resource requirements, allocate them to servers in a way that optimizes performance and minimizes cost.</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a:t>
            </a:r>
            <a:r>
              <a:rPr b="1" lang="en" sz="4800">
                <a:solidFill>
                  <a:schemeClr val="dk1"/>
                </a:solidFill>
              </a:rPr>
              <a:t>Cloud providers (AWS, Azure, Google Cloud)</a:t>
            </a:r>
            <a:r>
              <a:rPr lang="en" sz="4800">
                <a:solidFill>
                  <a:schemeClr val="dk1"/>
                </a:solidFill>
              </a:rPr>
              <a:t> use job sequencing to efficiently distribute workloads.</a:t>
            </a:r>
            <a:endParaRPr sz="4800">
              <a:solidFill>
                <a:schemeClr val="dk1"/>
              </a:solidFill>
            </a:endParaRPr>
          </a:p>
          <a:p>
            <a:pPr indent="0" lvl="0" marL="0" rtl="0" algn="l">
              <a:spcBef>
                <a:spcPts val="1400"/>
              </a:spcBef>
              <a:spcAft>
                <a:spcPts val="0"/>
              </a:spcAft>
              <a:buClr>
                <a:schemeClr val="dk1"/>
              </a:buClr>
              <a:buSzPct val="100000"/>
              <a:buFont typeface="Arial"/>
              <a:buNone/>
            </a:pPr>
            <a:r>
              <a:t/>
            </a:r>
            <a:endParaRPr sz="1100">
              <a:solidFill>
                <a:schemeClr val="dk1"/>
              </a:solidFill>
            </a:endParaRPr>
          </a:p>
          <a:p>
            <a:pPr indent="0" lvl="0" marL="0" rtl="0" algn="l">
              <a:spcBef>
                <a:spcPts val="4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66950"/>
            <a:ext cx="8520600" cy="25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4"/>
          <p:cNvSpPr txBox="1"/>
          <p:nvPr>
            <p:ph idx="1" type="body"/>
          </p:nvPr>
        </p:nvSpPr>
        <p:spPr>
          <a:xfrm>
            <a:off x="311700" y="628900"/>
            <a:ext cx="8706900" cy="5091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Clr>
                <a:schemeClr val="dk1"/>
              </a:buClr>
              <a:buSzPts val="275"/>
              <a:buFont typeface="Arial"/>
              <a:buNone/>
            </a:pPr>
            <a:r>
              <a:rPr b="1" lang="en" sz="4800">
                <a:solidFill>
                  <a:schemeClr val="dk1"/>
                </a:solidFill>
              </a:rPr>
              <a:t>7. Advertisement Scheduling in TV/Radio</a:t>
            </a:r>
            <a:endParaRPr b="1" sz="4800">
              <a:solidFill>
                <a:schemeClr val="dk1"/>
              </a:solidFill>
            </a:endParaRPr>
          </a:p>
          <a:p>
            <a:pPr indent="0" lvl="0" marL="0" rtl="0" algn="l">
              <a:spcBef>
                <a:spcPts val="1200"/>
              </a:spcBef>
              <a:spcAft>
                <a:spcPts val="0"/>
              </a:spcAft>
              <a:buClr>
                <a:schemeClr val="dk1"/>
              </a:buClr>
              <a:buSzPts val="275"/>
              <a:buFont typeface="Arial"/>
              <a:buNone/>
            </a:pPr>
            <a:r>
              <a:rPr b="1" lang="en" sz="4800">
                <a:solidFill>
                  <a:schemeClr val="dk1"/>
                </a:solidFill>
              </a:rPr>
              <a:t>Problem:</a:t>
            </a:r>
            <a:r>
              <a:rPr lang="en" sz="4800">
                <a:solidFill>
                  <a:schemeClr val="dk1"/>
                </a:solidFill>
              </a:rPr>
              <a:t> Given a set of advertisements with different time slots and revenues, schedule them in a way that maximizes total ad revenue while ensuring no overlap.</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Used by </a:t>
            </a:r>
            <a:r>
              <a:rPr b="1" lang="en" sz="4800">
                <a:solidFill>
                  <a:schemeClr val="dk1"/>
                </a:solidFill>
              </a:rPr>
              <a:t>TV and radio stations</a:t>
            </a:r>
            <a:r>
              <a:rPr lang="en" sz="4800">
                <a:solidFill>
                  <a:schemeClr val="dk1"/>
                </a:solidFill>
              </a:rPr>
              <a:t> to schedule commercial breaks efficiently.</a:t>
            </a:r>
            <a:endParaRPr sz="4800">
              <a:solidFill>
                <a:schemeClr val="dk1"/>
              </a:solidFill>
            </a:endParaRPr>
          </a:p>
          <a:p>
            <a:pPr indent="0" lvl="0" marL="0" rtl="0" algn="l">
              <a:spcBef>
                <a:spcPts val="1400"/>
              </a:spcBef>
              <a:spcAft>
                <a:spcPts val="0"/>
              </a:spcAft>
              <a:buNone/>
            </a:pPr>
            <a:r>
              <a:rPr b="1" lang="en" sz="4800">
                <a:solidFill>
                  <a:schemeClr val="dk1"/>
                </a:solidFill>
              </a:rPr>
              <a:t>8. Examination Timetable Scheduling</a:t>
            </a:r>
            <a:endParaRPr b="1" sz="4800">
              <a:solidFill>
                <a:schemeClr val="dk1"/>
              </a:solidFill>
            </a:endParaRPr>
          </a:p>
          <a:p>
            <a:pPr indent="0" lvl="0" marL="0" rtl="0" algn="l">
              <a:spcBef>
                <a:spcPts val="1200"/>
              </a:spcBef>
              <a:spcAft>
                <a:spcPts val="0"/>
              </a:spcAft>
              <a:buNone/>
            </a:pPr>
            <a:r>
              <a:rPr b="1" lang="en" sz="4800">
                <a:solidFill>
                  <a:schemeClr val="dk1"/>
                </a:solidFill>
              </a:rPr>
              <a:t>Problem:</a:t>
            </a:r>
            <a:r>
              <a:rPr lang="en" sz="4800">
                <a:solidFill>
                  <a:schemeClr val="dk1"/>
                </a:solidFill>
              </a:rPr>
              <a:t> Given multiple exams with different time slots, students, and seating constraints, create a schedule that avoids conflicts and ensures fairness.</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a:t>
            </a:r>
            <a:r>
              <a:rPr b="1" lang="en" sz="4800">
                <a:solidFill>
                  <a:schemeClr val="dk1"/>
                </a:solidFill>
              </a:rPr>
              <a:t>University exam scheduling</a:t>
            </a:r>
            <a:r>
              <a:rPr lang="en" sz="4800">
                <a:solidFill>
                  <a:schemeClr val="dk1"/>
                </a:solidFill>
              </a:rPr>
              <a:t>, where students taking multiple subjects must not have clashes.</a:t>
            </a:r>
            <a:endParaRPr sz="4800">
              <a:solidFill>
                <a:schemeClr val="dk1"/>
              </a:solidFill>
            </a:endParaRPr>
          </a:p>
          <a:p>
            <a:pPr indent="0" lvl="0" marL="0" rtl="0" algn="l">
              <a:spcBef>
                <a:spcPts val="1400"/>
              </a:spcBef>
              <a:spcAft>
                <a:spcPts val="0"/>
              </a:spcAft>
              <a:buNone/>
            </a:pPr>
            <a:r>
              <a:rPr b="1" lang="en" sz="4800">
                <a:solidFill>
                  <a:schemeClr val="dk1"/>
                </a:solidFill>
              </a:rPr>
              <a:t>9. GIS-Based Emergency Vehicle Dispatch</a:t>
            </a:r>
            <a:endParaRPr b="1" sz="4800">
              <a:solidFill>
                <a:schemeClr val="dk1"/>
              </a:solidFill>
            </a:endParaRPr>
          </a:p>
          <a:p>
            <a:pPr indent="0" lvl="0" marL="0" rtl="0" algn="l">
              <a:spcBef>
                <a:spcPts val="1200"/>
              </a:spcBef>
              <a:spcAft>
                <a:spcPts val="0"/>
              </a:spcAft>
              <a:buNone/>
            </a:pPr>
            <a:r>
              <a:rPr b="1" lang="en" sz="4800">
                <a:solidFill>
                  <a:schemeClr val="dk1"/>
                </a:solidFill>
              </a:rPr>
              <a:t>Problem:</a:t>
            </a:r>
            <a:r>
              <a:rPr lang="en" sz="4800">
                <a:solidFill>
                  <a:schemeClr val="dk1"/>
                </a:solidFill>
              </a:rPr>
              <a:t> Given multiple emergency incidents and available ambulances, determine the best dispatch sequence to minimize response time and maximize coverage.</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a:t>
            </a:r>
            <a:r>
              <a:rPr b="1" lang="en" sz="4800">
                <a:solidFill>
                  <a:schemeClr val="dk1"/>
                </a:solidFill>
              </a:rPr>
              <a:t>Emergency Medical Response (EMS)</a:t>
            </a:r>
            <a:r>
              <a:rPr lang="en" sz="4800">
                <a:solidFill>
                  <a:schemeClr val="dk1"/>
                </a:solidFill>
              </a:rPr>
              <a:t> systems use job sequencing to prioritize accident response based on severity and distance.</a:t>
            </a:r>
            <a:endParaRPr sz="4800">
              <a:solidFill>
                <a:schemeClr val="dk1"/>
              </a:solidFill>
            </a:endParaRPr>
          </a:p>
          <a:p>
            <a:pPr indent="0" lvl="0" marL="0" rtl="0" algn="l">
              <a:spcBef>
                <a:spcPts val="1200"/>
              </a:spcBef>
              <a:spcAft>
                <a:spcPts val="0"/>
              </a:spcAft>
              <a:buNone/>
            </a:pPr>
            <a:r>
              <a:rPr b="1" lang="en" sz="4800">
                <a:solidFill>
                  <a:schemeClr val="dk1"/>
                </a:solidFill>
              </a:rPr>
              <a:t>10. Construction Project Scheduling</a:t>
            </a:r>
            <a:endParaRPr b="1" sz="4800">
              <a:solidFill>
                <a:schemeClr val="dk1"/>
              </a:solidFill>
            </a:endParaRPr>
          </a:p>
          <a:p>
            <a:pPr indent="0" lvl="0" marL="0" rtl="0" algn="l">
              <a:spcBef>
                <a:spcPts val="1200"/>
              </a:spcBef>
              <a:spcAft>
                <a:spcPts val="0"/>
              </a:spcAft>
              <a:buNone/>
            </a:pPr>
            <a:r>
              <a:rPr b="1" lang="en" sz="4800">
                <a:solidFill>
                  <a:schemeClr val="dk1"/>
                </a:solidFill>
              </a:rPr>
              <a:t>Problem:</a:t>
            </a:r>
            <a:r>
              <a:rPr lang="en" sz="4800">
                <a:solidFill>
                  <a:schemeClr val="dk1"/>
                </a:solidFill>
              </a:rPr>
              <a:t> Given multiple construction tasks with dependencies and deadlines, sequence them optimally to ensure timely project completion.</a:t>
            </a:r>
            <a:endParaRPr sz="4800">
              <a:solidFill>
                <a:schemeClr val="dk1"/>
              </a:solidFill>
            </a:endParaRPr>
          </a:p>
          <a:p>
            <a:pPr indent="0" lvl="0" marL="0" rtl="0" algn="l">
              <a:spcBef>
                <a:spcPts val="1200"/>
              </a:spcBef>
              <a:spcAft>
                <a:spcPts val="0"/>
              </a:spcAft>
              <a:buNone/>
            </a:pPr>
            <a:r>
              <a:rPr lang="en" sz="4800">
                <a:solidFill>
                  <a:schemeClr val="dk1"/>
                </a:solidFill>
              </a:rPr>
              <a:t>📌 </a:t>
            </a:r>
            <a:r>
              <a:rPr b="1" lang="en" sz="4800">
                <a:solidFill>
                  <a:schemeClr val="dk1"/>
                </a:solidFill>
              </a:rPr>
              <a:t>Use Case:</a:t>
            </a:r>
            <a:r>
              <a:rPr lang="en" sz="4800">
                <a:solidFill>
                  <a:schemeClr val="dk1"/>
                </a:solidFill>
              </a:rPr>
              <a:t> Used in </a:t>
            </a:r>
            <a:r>
              <a:rPr b="1" lang="en" sz="4800">
                <a:solidFill>
                  <a:schemeClr val="dk1"/>
                </a:solidFill>
              </a:rPr>
              <a:t>building construction projects</a:t>
            </a:r>
            <a:r>
              <a:rPr lang="en" sz="4800">
                <a:solidFill>
                  <a:schemeClr val="dk1"/>
                </a:solidFill>
              </a:rPr>
              <a:t> to ensure tasks like foundation, electrical work, and painting are done in the correct order.</a:t>
            </a:r>
            <a:endParaRPr sz="4800">
              <a:solidFill>
                <a:schemeClr val="dk1"/>
              </a:solidFill>
            </a:endParaRPr>
          </a:p>
          <a:p>
            <a:pPr indent="0" lvl="0" marL="0" rtl="0" algn="l">
              <a:spcBef>
                <a:spcPts val="1200"/>
              </a:spcBef>
              <a:spcAft>
                <a:spcPts val="1200"/>
              </a:spcAft>
              <a:buClr>
                <a:schemeClr val="dk1"/>
              </a:buClr>
              <a:buSzPts val="275"/>
              <a:buFont typeface="Arial"/>
              <a:buNone/>
            </a:pPr>
            <a:r>
              <a:t/>
            </a:r>
            <a:endParaRPr sz="4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56200"/>
            <a:ext cx="85206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Think ..</a:t>
            </a:r>
            <a:endParaRPr/>
          </a:p>
        </p:txBody>
      </p:sp>
      <p:sp>
        <p:nvSpPr>
          <p:cNvPr id="207" name="Google Shape;207;p35"/>
          <p:cNvSpPr txBox="1"/>
          <p:nvPr>
            <p:ph idx="1" type="body"/>
          </p:nvPr>
        </p:nvSpPr>
        <p:spPr>
          <a:xfrm>
            <a:off x="311700" y="594100"/>
            <a:ext cx="8520600" cy="3974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Imagine you have a basket  that can carry</a:t>
            </a:r>
            <a:r>
              <a:rPr b="1" lang="en" sz="1400">
                <a:solidFill>
                  <a:schemeClr val="dk1"/>
                </a:solidFill>
              </a:rPr>
              <a:t> 5 kg of frui</a:t>
            </a:r>
            <a:r>
              <a:rPr lang="en" sz="1400">
                <a:solidFill>
                  <a:schemeClr val="dk1"/>
                </a:solidFill>
              </a:rPr>
              <a:t>t. You go to a market and see different fruits, each with:</a:t>
            </a:r>
            <a:endParaRPr sz="1400">
              <a:solidFill>
                <a:schemeClr val="dk1"/>
              </a:solidFill>
            </a:endParaRPr>
          </a:p>
          <a:p>
            <a:pPr indent="-317500" lvl="0" marL="457200" rtl="0" algn="l">
              <a:spcBef>
                <a:spcPts val="1200"/>
              </a:spcBef>
              <a:spcAft>
                <a:spcPts val="0"/>
              </a:spcAft>
              <a:buClr>
                <a:schemeClr val="dk1"/>
              </a:buClr>
              <a:buSzPts val="1400"/>
              <a:buAutoNum type="arabicPeriod"/>
            </a:pPr>
            <a:r>
              <a:rPr lang="en" sz="1400">
                <a:solidFill>
                  <a:schemeClr val="dk1"/>
                </a:solidFill>
              </a:rPr>
              <a:t>A weight (how heavy it is).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 price (value) (how tasty or nutritious it is).</a:t>
            </a:r>
            <a:endParaRPr sz="1400">
              <a:solidFill>
                <a:schemeClr val="dk1"/>
              </a:solidFill>
            </a:endParaRPr>
          </a:p>
          <a:p>
            <a:pPr indent="0" lvl="0" marL="0" rtl="0" algn="l">
              <a:spcBef>
                <a:spcPts val="1200"/>
              </a:spcBef>
              <a:spcAft>
                <a:spcPts val="0"/>
              </a:spcAft>
              <a:buNone/>
            </a:pPr>
            <a:r>
              <a:rPr lang="en" sz="1400">
                <a:solidFill>
                  <a:schemeClr val="dk1"/>
                </a:solidFill>
              </a:rPr>
              <a:t>Your goal is to maximize the total value of fruits in your basket without exceeding the weight limit.</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graphicFrame>
        <p:nvGraphicFramePr>
          <p:cNvPr id="208" name="Google Shape;208;p35"/>
          <p:cNvGraphicFramePr/>
          <p:nvPr/>
        </p:nvGraphicFramePr>
        <p:xfrm>
          <a:off x="543625" y="2404750"/>
          <a:ext cx="3000000" cy="3000000"/>
        </p:xfrm>
        <a:graphic>
          <a:graphicData uri="http://schemas.openxmlformats.org/drawingml/2006/table">
            <a:tbl>
              <a:tblPr>
                <a:noFill/>
                <a:tableStyleId>{9CC9E332-820A-4484-B223-6804B0C77D02}</a:tableStyleId>
              </a:tblPr>
              <a:tblGrid>
                <a:gridCol w="2282800"/>
                <a:gridCol w="2282800"/>
                <a:gridCol w="2282800"/>
              </a:tblGrid>
              <a:tr h="223900">
                <a:tc>
                  <a:txBody>
                    <a:bodyPr/>
                    <a:lstStyle/>
                    <a:p>
                      <a:pPr indent="0" lvl="0" marL="0" rtl="0" algn="l">
                        <a:spcBef>
                          <a:spcPts val="0"/>
                        </a:spcBef>
                        <a:spcAft>
                          <a:spcPts val="0"/>
                        </a:spcAft>
                        <a:buNone/>
                      </a:pPr>
                      <a:r>
                        <a:rPr lang="en"/>
                        <a:t>Fruit</a:t>
                      </a:r>
                      <a:endParaRPr/>
                    </a:p>
                  </a:txBody>
                  <a:tcPr marT="91425" marB="91425" marR="91425" marL="91425"/>
                </a:tc>
                <a:tc>
                  <a:txBody>
                    <a:bodyPr/>
                    <a:lstStyle/>
                    <a:p>
                      <a:pPr indent="0" lvl="0" marL="0" rtl="0" algn="ctr">
                        <a:spcBef>
                          <a:spcPts val="0"/>
                        </a:spcBef>
                        <a:spcAft>
                          <a:spcPts val="0"/>
                        </a:spcAft>
                        <a:buNone/>
                      </a:pPr>
                      <a:r>
                        <a:rPr lang="en"/>
                        <a:t>Weight (kg)</a:t>
                      </a:r>
                      <a:endParaRPr/>
                    </a:p>
                  </a:txBody>
                  <a:tcPr marT="91425" marB="91425" marR="91425" marL="91425"/>
                </a:tc>
                <a:tc>
                  <a:txBody>
                    <a:bodyPr/>
                    <a:lstStyle/>
                    <a:p>
                      <a:pPr indent="0" lvl="0" marL="0" rtl="0" algn="ctr">
                        <a:spcBef>
                          <a:spcPts val="0"/>
                        </a:spcBef>
                        <a:spcAft>
                          <a:spcPts val="0"/>
                        </a:spcAft>
                        <a:buNone/>
                      </a:pPr>
                      <a:r>
                        <a:rPr lang="en"/>
                        <a:t>Value (Tastiness/Nutrition)</a:t>
                      </a:r>
                      <a:endParaRPr/>
                    </a:p>
                  </a:txBody>
                  <a:tcPr marT="91425" marB="91425" marR="91425" marL="91425"/>
                </a:tc>
              </a:tr>
              <a:tr h="223900">
                <a:tc>
                  <a:txBody>
                    <a:bodyPr/>
                    <a:lstStyle/>
                    <a:p>
                      <a:pPr indent="0" lvl="0" marL="0" rtl="0" algn="l">
                        <a:spcBef>
                          <a:spcPts val="0"/>
                        </a:spcBef>
                        <a:spcAft>
                          <a:spcPts val="0"/>
                        </a:spcAft>
                        <a:buNone/>
                      </a:pPr>
                      <a:r>
                        <a:rPr lang="en"/>
                        <a:t>Mango</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60</a:t>
                      </a:r>
                      <a:endParaRPr/>
                    </a:p>
                  </a:txBody>
                  <a:tcPr marT="91425" marB="91425" marR="91425" marL="91425"/>
                </a:tc>
              </a:tr>
              <a:tr h="223900">
                <a:tc>
                  <a:txBody>
                    <a:bodyPr/>
                    <a:lstStyle/>
                    <a:p>
                      <a:pPr indent="0" lvl="0" marL="0" rtl="0" algn="l">
                        <a:spcBef>
                          <a:spcPts val="0"/>
                        </a:spcBef>
                        <a:spcAft>
                          <a:spcPts val="0"/>
                        </a:spcAft>
                        <a:buNone/>
                      </a:pPr>
                      <a:r>
                        <a:rPr lang="en"/>
                        <a:t>Banana </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40</a:t>
                      </a:r>
                      <a:endParaRPr/>
                    </a:p>
                  </a:txBody>
                  <a:tcPr marT="91425" marB="91425" marR="91425" marL="91425"/>
                </a:tc>
              </a:tr>
              <a:tr h="223900">
                <a:tc>
                  <a:txBody>
                    <a:bodyPr/>
                    <a:lstStyle/>
                    <a:p>
                      <a:pPr indent="0" lvl="0" marL="0" rtl="0" algn="l">
                        <a:spcBef>
                          <a:spcPts val="0"/>
                        </a:spcBef>
                        <a:spcAft>
                          <a:spcPts val="0"/>
                        </a:spcAft>
                        <a:buNone/>
                      </a:pPr>
                      <a:r>
                        <a:rPr lang="en"/>
                        <a:t>Apple</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50</a:t>
                      </a:r>
                      <a:endParaRPr/>
                    </a:p>
                  </a:txBody>
                  <a:tcPr marT="91425" marB="91425" marR="91425" marL="91425"/>
                </a:tc>
              </a:tr>
              <a:tr h="223900">
                <a:tc>
                  <a:txBody>
                    <a:bodyPr/>
                    <a:lstStyle/>
                    <a:p>
                      <a:pPr indent="0" lvl="0" marL="0" rtl="0" algn="l">
                        <a:spcBef>
                          <a:spcPts val="0"/>
                        </a:spcBef>
                        <a:spcAft>
                          <a:spcPts val="0"/>
                        </a:spcAft>
                        <a:buNone/>
                      </a:pPr>
                      <a:r>
                        <a:rPr lang="en"/>
                        <a:t>Orange</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Think..</a:t>
            </a:r>
            <a:endParaRPr/>
          </a:p>
        </p:txBody>
      </p:sp>
      <p:sp>
        <p:nvSpPr>
          <p:cNvPr id="214" name="Google Shape;214;p36"/>
          <p:cNvSpPr txBox="1"/>
          <p:nvPr>
            <p:ph idx="1" type="body"/>
          </p:nvPr>
        </p:nvSpPr>
        <p:spPr>
          <a:xfrm>
            <a:off x="311700" y="906275"/>
            <a:ext cx="8520600" cy="42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chemeClr val="dk1"/>
                </a:solidFill>
              </a:rPr>
              <a:t>🚁 Application:</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Disaster Relief Helicopter Packing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Goal: Maximize medical supplies carried within 50 kg weight limit.</a:t>
            </a:r>
            <a:endParaRPr sz="1200">
              <a:solidFill>
                <a:schemeClr val="dk1"/>
              </a:solidFill>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graphicFrame>
        <p:nvGraphicFramePr>
          <p:cNvPr id="215" name="Google Shape;215;p36"/>
          <p:cNvGraphicFramePr/>
          <p:nvPr/>
        </p:nvGraphicFramePr>
        <p:xfrm>
          <a:off x="1156825" y="1912950"/>
          <a:ext cx="3000000" cy="3000000"/>
        </p:xfrm>
        <a:graphic>
          <a:graphicData uri="http://schemas.openxmlformats.org/drawingml/2006/table">
            <a:tbl>
              <a:tblPr>
                <a:noFill/>
                <a:tableStyleId>{9CC9E332-820A-4484-B223-6804B0C77D02}</a:tableStyleId>
              </a:tblPr>
              <a:tblGrid>
                <a:gridCol w="2172975"/>
                <a:gridCol w="2172975"/>
                <a:gridCol w="2172975"/>
              </a:tblGrid>
              <a:tr h="484025">
                <a:tc>
                  <a:txBody>
                    <a:bodyPr/>
                    <a:lstStyle/>
                    <a:p>
                      <a:pPr indent="0" lvl="0" marL="0" rtl="0" algn="l">
                        <a:spcBef>
                          <a:spcPts val="0"/>
                        </a:spcBef>
                        <a:spcAft>
                          <a:spcPts val="0"/>
                        </a:spcAft>
                        <a:buNone/>
                      </a:pPr>
                      <a:r>
                        <a:rPr lang="en" sz="1200"/>
                        <a:t>Item</a:t>
                      </a:r>
                      <a:endParaRPr sz="1200"/>
                    </a:p>
                  </a:txBody>
                  <a:tcPr marT="91425" marB="91425" marR="91425" marL="91425"/>
                </a:tc>
                <a:tc>
                  <a:txBody>
                    <a:bodyPr/>
                    <a:lstStyle/>
                    <a:p>
                      <a:pPr indent="0" lvl="0" marL="0" rtl="0" algn="ctr">
                        <a:spcBef>
                          <a:spcPts val="0"/>
                        </a:spcBef>
                        <a:spcAft>
                          <a:spcPts val="0"/>
                        </a:spcAft>
                        <a:buNone/>
                      </a:pPr>
                      <a:r>
                        <a:rPr lang="en" sz="1200"/>
                        <a:t>Weight (kg)</a:t>
                      </a:r>
                      <a:endParaRPr sz="1200"/>
                    </a:p>
                  </a:txBody>
                  <a:tcPr marT="91425" marB="91425" marR="91425" marL="91425"/>
                </a:tc>
                <a:tc>
                  <a:txBody>
                    <a:bodyPr/>
                    <a:lstStyle/>
                    <a:p>
                      <a:pPr indent="0" lvl="0" marL="0" rtl="0" algn="ctr">
                        <a:spcBef>
                          <a:spcPts val="0"/>
                        </a:spcBef>
                        <a:spcAft>
                          <a:spcPts val="0"/>
                        </a:spcAft>
                        <a:buNone/>
                      </a:pPr>
                      <a:r>
                        <a:rPr lang="en" sz="1200"/>
                        <a:t>Value (Medical Importance)</a:t>
                      </a:r>
                      <a:endParaRPr sz="1200"/>
                    </a:p>
                  </a:txBody>
                  <a:tcPr marT="91425" marB="91425" marR="91425" marL="91425"/>
                </a:tc>
              </a:tr>
              <a:tr h="322675">
                <a:tc>
                  <a:txBody>
                    <a:bodyPr/>
                    <a:lstStyle/>
                    <a:p>
                      <a:pPr indent="0" lvl="0" marL="0" rtl="0" algn="l">
                        <a:spcBef>
                          <a:spcPts val="0"/>
                        </a:spcBef>
                        <a:spcAft>
                          <a:spcPts val="0"/>
                        </a:spcAft>
                        <a:buNone/>
                      </a:pPr>
                      <a:r>
                        <a:rPr lang="en" sz="1200"/>
                        <a:t>First Aid Kits</a:t>
                      </a:r>
                      <a:endParaRPr sz="1200"/>
                    </a:p>
                  </a:txBody>
                  <a:tcPr marT="91425" marB="91425" marR="91425" marL="91425"/>
                </a:tc>
                <a:tc>
                  <a:txBody>
                    <a:bodyPr/>
                    <a:lstStyle/>
                    <a:p>
                      <a:pPr indent="0" lvl="0" marL="0" rtl="0" algn="ctr">
                        <a:spcBef>
                          <a:spcPts val="0"/>
                        </a:spcBef>
                        <a:spcAft>
                          <a:spcPts val="0"/>
                        </a:spcAft>
                        <a:buNone/>
                      </a:pPr>
                      <a:r>
                        <a:rPr lang="en" sz="1200"/>
                        <a:t>10</a:t>
                      </a:r>
                      <a:endParaRPr sz="1200"/>
                    </a:p>
                  </a:txBody>
                  <a:tcPr marT="91425" marB="91425" marR="91425" marL="91425"/>
                </a:tc>
                <a:tc>
                  <a:txBody>
                    <a:bodyPr/>
                    <a:lstStyle/>
                    <a:p>
                      <a:pPr indent="0" lvl="0" marL="0" rtl="0" algn="ctr">
                        <a:spcBef>
                          <a:spcPts val="0"/>
                        </a:spcBef>
                        <a:spcAft>
                          <a:spcPts val="0"/>
                        </a:spcAft>
                        <a:buNone/>
                      </a:pPr>
                      <a:r>
                        <a:rPr lang="en" sz="1200"/>
                        <a:t>60</a:t>
                      </a:r>
                      <a:endParaRPr sz="1200"/>
                    </a:p>
                  </a:txBody>
                  <a:tcPr marT="91425" marB="91425" marR="91425" marL="91425"/>
                </a:tc>
              </a:tr>
              <a:tr h="322675">
                <a:tc>
                  <a:txBody>
                    <a:bodyPr/>
                    <a:lstStyle/>
                    <a:p>
                      <a:pPr indent="0" lvl="0" marL="0" rtl="0" algn="l">
                        <a:spcBef>
                          <a:spcPts val="0"/>
                        </a:spcBef>
                        <a:spcAft>
                          <a:spcPts val="0"/>
                        </a:spcAft>
                        <a:buNone/>
                      </a:pPr>
                      <a:r>
                        <a:rPr lang="en" sz="1200"/>
                        <a:t>Oxygen Cylinders</a:t>
                      </a:r>
                      <a:endParaRPr sz="1200"/>
                    </a:p>
                  </a:txBody>
                  <a:tcPr marT="91425" marB="91425" marR="91425" marL="91425"/>
                </a:tc>
                <a:tc>
                  <a:txBody>
                    <a:bodyPr/>
                    <a:lstStyle/>
                    <a:p>
                      <a:pPr indent="0" lvl="0" marL="0" rtl="0" algn="ctr">
                        <a:spcBef>
                          <a:spcPts val="0"/>
                        </a:spcBef>
                        <a:spcAft>
                          <a:spcPts val="0"/>
                        </a:spcAft>
                        <a:buNone/>
                      </a:pPr>
                      <a:r>
                        <a:rPr lang="en" sz="1200"/>
                        <a:t>20</a:t>
                      </a:r>
                      <a:endParaRPr sz="1200"/>
                    </a:p>
                  </a:txBody>
                  <a:tcPr marT="91425" marB="91425" marR="91425" marL="91425"/>
                </a:tc>
                <a:tc>
                  <a:txBody>
                    <a:bodyPr/>
                    <a:lstStyle/>
                    <a:p>
                      <a:pPr indent="0" lvl="0" marL="0" rtl="0" algn="ctr">
                        <a:spcBef>
                          <a:spcPts val="0"/>
                        </a:spcBef>
                        <a:spcAft>
                          <a:spcPts val="0"/>
                        </a:spcAft>
                        <a:buNone/>
                      </a:pPr>
                      <a:r>
                        <a:rPr lang="en" sz="1200"/>
                        <a:t>100</a:t>
                      </a:r>
                      <a:endParaRPr sz="1200"/>
                    </a:p>
                  </a:txBody>
                  <a:tcPr marT="91425" marB="91425" marR="91425" marL="91425"/>
                </a:tc>
              </a:tr>
              <a:tr h="322675">
                <a:tc>
                  <a:txBody>
                    <a:bodyPr/>
                    <a:lstStyle/>
                    <a:p>
                      <a:pPr indent="0" lvl="0" marL="0" rtl="0" algn="l">
                        <a:spcBef>
                          <a:spcPts val="0"/>
                        </a:spcBef>
                        <a:spcAft>
                          <a:spcPts val="0"/>
                        </a:spcAft>
                        <a:buNone/>
                      </a:pPr>
                      <a:r>
                        <a:rPr lang="en" sz="1200"/>
                        <a:t>Painkillers</a:t>
                      </a:r>
                      <a:endParaRPr sz="1200"/>
                    </a:p>
                  </a:txBody>
                  <a:tcPr marT="91425" marB="91425" marR="91425" marL="91425"/>
                </a:tc>
                <a:tc>
                  <a:txBody>
                    <a:bodyPr/>
                    <a:lstStyle/>
                    <a:p>
                      <a:pPr indent="0" lvl="0" marL="0" rtl="0" algn="ctr">
                        <a:spcBef>
                          <a:spcPts val="0"/>
                        </a:spcBef>
                        <a:spcAft>
                          <a:spcPts val="0"/>
                        </a:spcAft>
                        <a:buNone/>
                      </a:pPr>
                      <a:r>
                        <a:rPr lang="en" sz="1200"/>
                        <a:t>5</a:t>
                      </a:r>
                      <a:endParaRPr sz="1200"/>
                    </a:p>
                  </a:txBody>
                  <a:tcPr marT="91425" marB="91425" marR="91425" marL="91425"/>
                </a:tc>
                <a:tc>
                  <a:txBody>
                    <a:bodyPr/>
                    <a:lstStyle/>
                    <a:p>
                      <a:pPr indent="0" lvl="0" marL="0" rtl="0" algn="ctr">
                        <a:spcBef>
                          <a:spcPts val="0"/>
                        </a:spcBef>
                        <a:spcAft>
                          <a:spcPts val="0"/>
                        </a:spcAft>
                        <a:buNone/>
                      </a:pPr>
                      <a:r>
                        <a:rPr lang="en" sz="1200"/>
                        <a:t>40</a:t>
                      </a:r>
                      <a:endParaRPr sz="1200"/>
                    </a:p>
                  </a:txBody>
                  <a:tcPr marT="91425" marB="91425" marR="91425" marL="91425"/>
                </a:tc>
              </a:tr>
              <a:tr h="322675">
                <a:tc>
                  <a:txBody>
                    <a:bodyPr/>
                    <a:lstStyle/>
                    <a:p>
                      <a:pPr indent="0" lvl="0" marL="0" rtl="0" algn="l">
                        <a:spcBef>
                          <a:spcPts val="0"/>
                        </a:spcBef>
                        <a:spcAft>
                          <a:spcPts val="0"/>
                        </a:spcAft>
                        <a:buNone/>
                      </a:pPr>
                      <a:r>
                        <a:rPr lang="en" sz="1200"/>
                        <a:t>IV Fluids</a:t>
                      </a:r>
                      <a:endParaRPr sz="1200"/>
                    </a:p>
                  </a:txBody>
                  <a:tcPr marT="91425" marB="91425" marR="91425" marL="91425"/>
                </a:tc>
                <a:tc>
                  <a:txBody>
                    <a:bodyPr/>
                    <a:lstStyle/>
                    <a:p>
                      <a:pPr indent="0" lvl="0" marL="0" rtl="0" algn="ctr">
                        <a:spcBef>
                          <a:spcPts val="0"/>
                        </a:spcBef>
                        <a:spcAft>
                          <a:spcPts val="0"/>
                        </a:spcAft>
                        <a:buNone/>
                      </a:pPr>
                      <a:r>
                        <a:rPr lang="en" sz="1200"/>
                        <a:t>15</a:t>
                      </a:r>
                      <a:endParaRPr sz="1200"/>
                    </a:p>
                  </a:txBody>
                  <a:tcPr marT="91425" marB="91425" marR="91425" marL="91425"/>
                </a:tc>
                <a:tc>
                  <a:txBody>
                    <a:bodyPr/>
                    <a:lstStyle/>
                    <a:p>
                      <a:pPr indent="0" lvl="0" marL="0" rtl="0" algn="ctr">
                        <a:spcBef>
                          <a:spcPts val="0"/>
                        </a:spcBef>
                        <a:spcAft>
                          <a:spcPts val="0"/>
                        </a:spcAft>
                        <a:buNone/>
                      </a:pPr>
                      <a:r>
                        <a:rPr lang="en" sz="1200"/>
                        <a:t>90</a:t>
                      </a:r>
                      <a:endParaRPr sz="1200"/>
                    </a:p>
                  </a:txBody>
                  <a:tcPr marT="91425" marB="91425" marR="91425" marL="91425"/>
                </a:tc>
              </a:tr>
              <a:tr h="322675">
                <a:tc>
                  <a:txBody>
                    <a:bodyPr/>
                    <a:lstStyle/>
                    <a:p>
                      <a:pPr indent="0" lvl="0" marL="0" rtl="0" algn="l">
                        <a:spcBef>
                          <a:spcPts val="0"/>
                        </a:spcBef>
                        <a:spcAft>
                          <a:spcPts val="0"/>
                        </a:spcAft>
                        <a:buNone/>
                      </a:pPr>
                      <a:r>
                        <a:rPr lang="en" sz="1200"/>
                        <a:t>Surgical Kits</a:t>
                      </a:r>
                      <a:endParaRPr sz="1200"/>
                    </a:p>
                  </a:txBody>
                  <a:tcPr marT="91425" marB="91425" marR="91425" marL="91425"/>
                </a:tc>
                <a:tc>
                  <a:txBody>
                    <a:bodyPr/>
                    <a:lstStyle/>
                    <a:p>
                      <a:pPr indent="0" lvl="0" marL="0" rtl="0" algn="ctr">
                        <a:spcBef>
                          <a:spcPts val="0"/>
                        </a:spcBef>
                        <a:spcAft>
                          <a:spcPts val="0"/>
                        </a:spcAft>
                        <a:buNone/>
                      </a:pPr>
                      <a:r>
                        <a:rPr lang="en" sz="1200"/>
                        <a:t>25</a:t>
                      </a:r>
                      <a:endParaRPr sz="1200"/>
                    </a:p>
                  </a:txBody>
                  <a:tcPr marT="91425" marB="91425" marR="91425" marL="91425"/>
                </a:tc>
                <a:tc>
                  <a:txBody>
                    <a:bodyPr/>
                    <a:lstStyle/>
                    <a:p>
                      <a:pPr indent="0" lvl="0" marL="0" rtl="0" algn="ctr">
                        <a:spcBef>
                          <a:spcPts val="0"/>
                        </a:spcBef>
                        <a:spcAft>
                          <a:spcPts val="0"/>
                        </a:spcAft>
                        <a:buNone/>
                      </a:pPr>
                      <a:r>
                        <a:rPr lang="en" sz="1200"/>
                        <a:t>120</a:t>
                      </a:r>
                      <a:endParaRPr sz="12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105225"/>
            <a:ext cx="8520600" cy="4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Example 1</a:t>
            </a:r>
            <a:endParaRPr/>
          </a:p>
          <a:p>
            <a:pPr indent="0" lvl="0" marL="0" rtl="0" algn="l">
              <a:spcBef>
                <a:spcPts val="0"/>
              </a:spcBef>
              <a:spcAft>
                <a:spcPts val="0"/>
              </a:spcAft>
              <a:buNone/>
            </a:pPr>
            <a:r>
              <a:t/>
            </a:r>
            <a:endParaRPr/>
          </a:p>
        </p:txBody>
      </p:sp>
      <p:sp>
        <p:nvSpPr>
          <p:cNvPr id="221" name="Google Shape;221;p37"/>
          <p:cNvSpPr txBox="1"/>
          <p:nvPr>
            <p:ph idx="1" type="body"/>
          </p:nvPr>
        </p:nvSpPr>
        <p:spPr>
          <a:xfrm>
            <a:off x="141075" y="379000"/>
            <a:ext cx="8799000" cy="4680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5600">
                <a:solidFill>
                  <a:schemeClr val="dk1"/>
                </a:solidFill>
              </a:rPr>
              <a:t>Max weight = ( 1*1 ) + ( 1*3 )+( 1*1 ) = 5 kg</a:t>
            </a:r>
            <a:endParaRPr sz="5600">
              <a:solidFill>
                <a:schemeClr val="dk1"/>
              </a:solidFill>
            </a:endParaRPr>
          </a:p>
          <a:p>
            <a:pPr indent="0" lvl="0" marL="0" rtl="0" algn="l">
              <a:spcBef>
                <a:spcPts val="1200"/>
              </a:spcBef>
              <a:spcAft>
                <a:spcPts val="0"/>
              </a:spcAft>
              <a:buNone/>
            </a:pPr>
            <a:r>
              <a:rPr lang="en" sz="5600">
                <a:solidFill>
                  <a:schemeClr val="dk1"/>
                </a:solidFill>
              </a:rPr>
              <a:t>Profit = 30 +60+20 =110</a:t>
            </a:r>
            <a:endParaRPr sz="56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sz="1050"/>
              <a:t> </a:t>
            </a:r>
            <a:endParaRPr sz="1050"/>
          </a:p>
          <a:p>
            <a:pPr indent="0" lvl="0" marL="0" rtl="0" algn="l">
              <a:spcBef>
                <a:spcPts val="1200"/>
              </a:spcBef>
              <a:spcAft>
                <a:spcPts val="0"/>
              </a:spcAft>
              <a:buNone/>
            </a:pPr>
            <a:r>
              <a:rPr lang="en" sz="1437">
                <a:solidFill>
                  <a:schemeClr val="dk1"/>
                </a:solidFill>
              </a:rPr>
              <a:t>         </a:t>
            </a:r>
            <a:endParaRPr sz="1437">
              <a:solidFill>
                <a:schemeClr val="dk1"/>
              </a:solidFill>
            </a:endParaRPr>
          </a:p>
          <a:p>
            <a:pPr indent="0" lvl="0" marL="0" rtl="0" algn="l">
              <a:spcBef>
                <a:spcPts val="1200"/>
              </a:spcBef>
              <a:spcAft>
                <a:spcPts val="0"/>
              </a:spcAft>
              <a:buNone/>
            </a:pPr>
            <a:r>
              <a:t/>
            </a:r>
            <a:endParaRPr sz="1437">
              <a:solidFill>
                <a:schemeClr val="dk1"/>
              </a:solidFill>
            </a:endParaRPr>
          </a:p>
          <a:p>
            <a:pPr indent="0" lvl="0" marL="0" rtl="0" algn="l">
              <a:spcBef>
                <a:spcPts val="1200"/>
              </a:spcBef>
              <a:spcAft>
                <a:spcPts val="0"/>
              </a:spcAft>
              <a:buNone/>
            </a:pPr>
            <a:r>
              <a:rPr lang="en" sz="1437">
                <a:solidFill>
                  <a:schemeClr val="dk1"/>
                </a:solidFill>
              </a:rPr>
              <a:t>       </a:t>
            </a:r>
            <a:r>
              <a:rPr lang="en" sz="2011">
                <a:solidFill>
                  <a:schemeClr val="dk1"/>
                </a:solidFill>
              </a:rPr>
              <a:t> </a:t>
            </a:r>
            <a:r>
              <a:rPr lang="en" sz="2500">
                <a:solidFill>
                  <a:schemeClr val="dk1"/>
                </a:solidFill>
              </a:rPr>
              <a:t> </a:t>
            </a:r>
            <a:endParaRPr sz="2500">
              <a:solidFill>
                <a:schemeClr val="dk1"/>
              </a:solidFill>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                    </a:t>
            </a:r>
            <a:endParaRPr/>
          </a:p>
        </p:txBody>
      </p:sp>
      <p:graphicFrame>
        <p:nvGraphicFramePr>
          <p:cNvPr id="222" name="Google Shape;222;p37"/>
          <p:cNvGraphicFramePr/>
          <p:nvPr/>
        </p:nvGraphicFramePr>
        <p:xfrm>
          <a:off x="311700" y="379000"/>
          <a:ext cx="3000000" cy="3000000"/>
        </p:xfrm>
        <a:graphic>
          <a:graphicData uri="http://schemas.openxmlformats.org/drawingml/2006/table">
            <a:tbl>
              <a:tblPr>
                <a:noFill/>
                <a:tableStyleId>{9CC9E332-820A-4484-B223-6804B0C77D02}</a:tableStyleId>
              </a:tblPr>
              <a:tblGrid>
                <a:gridCol w="1117375"/>
                <a:gridCol w="1374525"/>
                <a:gridCol w="2404925"/>
                <a:gridCol w="3079850"/>
              </a:tblGrid>
              <a:tr h="344550">
                <a:tc>
                  <a:txBody>
                    <a:bodyPr/>
                    <a:lstStyle/>
                    <a:p>
                      <a:pPr indent="0" lvl="0" marL="0" rtl="0" algn="l">
                        <a:spcBef>
                          <a:spcPts val="0"/>
                        </a:spcBef>
                        <a:spcAft>
                          <a:spcPts val="0"/>
                        </a:spcAft>
                        <a:buNone/>
                      </a:pPr>
                      <a:r>
                        <a:rPr lang="en"/>
                        <a:t>Fruit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Weight (kg)</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Value (Tastiness/Nutrition)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Ratio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550">
                <a:tc>
                  <a:txBody>
                    <a:bodyPr/>
                    <a:lstStyle/>
                    <a:p>
                      <a:pPr indent="0" lvl="0" marL="0" rtl="0" algn="l">
                        <a:spcBef>
                          <a:spcPts val="0"/>
                        </a:spcBef>
                        <a:spcAft>
                          <a:spcPts val="0"/>
                        </a:spcAft>
                        <a:buNone/>
                      </a:pPr>
                      <a:r>
                        <a:rPr lang="en"/>
                        <a:t>Mango O1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550">
                <a:tc>
                  <a:txBody>
                    <a:bodyPr/>
                    <a:lstStyle/>
                    <a:p>
                      <a:pPr indent="0" lvl="0" marL="0" rtl="0" algn="l">
                        <a:spcBef>
                          <a:spcPts val="0"/>
                        </a:spcBef>
                        <a:spcAft>
                          <a:spcPts val="0"/>
                        </a:spcAft>
                        <a:buNone/>
                      </a:pPr>
                      <a:r>
                        <a:rPr lang="en"/>
                        <a:t>Banana O2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550">
                <a:tc>
                  <a:txBody>
                    <a:bodyPr/>
                    <a:lstStyle/>
                    <a:p>
                      <a:pPr indent="0" lvl="0" marL="0" rtl="0" algn="l">
                        <a:spcBef>
                          <a:spcPts val="0"/>
                        </a:spcBef>
                        <a:spcAft>
                          <a:spcPts val="0"/>
                        </a:spcAft>
                        <a:buNone/>
                      </a:pPr>
                      <a:r>
                        <a:rPr lang="en"/>
                        <a:t>Apple O3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12.5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4550">
                <a:tc>
                  <a:txBody>
                    <a:bodyPr/>
                    <a:lstStyle/>
                    <a:p>
                      <a:pPr indent="0" lvl="0" marL="0" rtl="0" algn="l">
                        <a:spcBef>
                          <a:spcPts val="0"/>
                        </a:spcBef>
                        <a:spcAft>
                          <a:spcPts val="0"/>
                        </a:spcAft>
                        <a:buNone/>
                      </a:pPr>
                      <a:r>
                        <a:rPr lang="en"/>
                        <a:t>Orange O4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23" name="Google Shape;223;p37"/>
          <p:cNvGraphicFramePr/>
          <p:nvPr/>
        </p:nvGraphicFramePr>
        <p:xfrm>
          <a:off x="311675" y="2484475"/>
          <a:ext cx="3000000" cy="3000000"/>
        </p:xfrm>
        <a:graphic>
          <a:graphicData uri="http://schemas.openxmlformats.org/drawingml/2006/table">
            <a:tbl>
              <a:tblPr>
                <a:noFill/>
                <a:tableStyleId>{9CC9E332-820A-4484-B223-6804B0C77D02}</a:tableStyleId>
              </a:tblPr>
              <a:tblGrid>
                <a:gridCol w="1571600"/>
                <a:gridCol w="1619050"/>
                <a:gridCol w="1026225"/>
                <a:gridCol w="1619025"/>
                <a:gridCol w="2140775"/>
              </a:tblGrid>
              <a:tr h="361550">
                <a:tc>
                  <a:txBody>
                    <a:bodyPr/>
                    <a:lstStyle/>
                    <a:p>
                      <a:pPr indent="0" lvl="0" marL="0" rtl="0" algn="l">
                        <a:spcBef>
                          <a:spcPts val="0"/>
                        </a:spcBef>
                        <a:spcAft>
                          <a:spcPts val="0"/>
                        </a:spcAft>
                        <a:buNone/>
                      </a:pPr>
                      <a:r>
                        <a:rPr lang="en"/>
                        <a:t>       Objects</a:t>
                      </a:r>
                      <a:endParaRPr/>
                    </a:p>
                  </a:txBody>
                  <a:tcPr marT="91425" marB="91425" marR="91425" marL="91425"/>
                </a:tc>
                <a:tc>
                  <a:txBody>
                    <a:bodyPr/>
                    <a:lstStyle/>
                    <a:p>
                      <a:pPr indent="0" lvl="0" marL="0" rtl="0" algn="l">
                        <a:spcBef>
                          <a:spcPts val="0"/>
                        </a:spcBef>
                        <a:spcAft>
                          <a:spcPts val="0"/>
                        </a:spcAft>
                        <a:buNone/>
                      </a:pPr>
                      <a:r>
                        <a:rPr lang="en"/>
                        <a:t>       Value</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Remaining</a:t>
                      </a:r>
                      <a:r>
                        <a:rPr lang="en"/>
                        <a:t> Wt.</a:t>
                      </a:r>
                      <a:endParaRPr/>
                    </a:p>
                  </a:txBody>
                  <a:tcPr marT="91425" marB="91425" marR="91425" marL="91425"/>
                </a:tc>
                <a:tc>
                  <a:txBody>
                    <a:bodyPr/>
                    <a:lstStyle/>
                    <a:p>
                      <a:pPr indent="0" lvl="0" marL="0" rtl="0" algn="l">
                        <a:spcBef>
                          <a:spcPts val="0"/>
                        </a:spcBef>
                        <a:spcAft>
                          <a:spcPts val="0"/>
                        </a:spcAft>
                        <a:buNone/>
                      </a:pPr>
                      <a:r>
                        <a:rPr lang="en"/>
                        <a:t>Assignment</a:t>
                      </a:r>
                      <a:r>
                        <a:rPr lang="en"/>
                        <a:t> value</a:t>
                      </a:r>
                      <a:endParaRPr/>
                    </a:p>
                  </a:txBody>
                  <a:tcPr marT="91425" marB="91425" marR="91425" marL="91425"/>
                </a:tc>
              </a:tr>
              <a:tr h="361550">
                <a:tc>
                  <a:txBody>
                    <a:bodyPr/>
                    <a:lstStyle/>
                    <a:p>
                      <a:pPr indent="0" lvl="0" marL="0" rtl="0" algn="l">
                        <a:spcBef>
                          <a:spcPts val="0"/>
                        </a:spcBef>
                        <a:spcAft>
                          <a:spcPts val="0"/>
                        </a:spcAft>
                        <a:buNone/>
                      </a:pPr>
                      <a:r>
                        <a:rPr lang="en"/>
                        <a:t>         O4</a:t>
                      </a:r>
                      <a:endParaRPr/>
                    </a:p>
                  </a:txBody>
                  <a:tcPr marT="91425" marB="91425" marR="91425" marL="91425"/>
                </a:tc>
                <a:tc>
                  <a:txBody>
                    <a:bodyPr/>
                    <a:lstStyle/>
                    <a:p>
                      <a:pPr indent="0" lvl="0" marL="0" rtl="0" algn="l">
                        <a:spcBef>
                          <a:spcPts val="0"/>
                        </a:spcBef>
                        <a:spcAft>
                          <a:spcPts val="0"/>
                        </a:spcAft>
                        <a:buNone/>
                      </a:pPr>
                      <a:r>
                        <a:rPr lang="en"/>
                        <a:t>          30</a:t>
                      </a:r>
                      <a:endParaRPr/>
                    </a:p>
                  </a:txBody>
                  <a:tcPr marT="91425" marB="91425" marR="91425" marL="91425"/>
                </a:tc>
                <a:tc>
                  <a:txBody>
                    <a:bodyPr/>
                    <a:lstStyle/>
                    <a:p>
                      <a:pPr indent="0" lvl="0" marL="0" rtl="0" algn="ctr">
                        <a:spcBef>
                          <a:spcPts val="0"/>
                        </a:spcBef>
                        <a:spcAft>
                          <a:spcPts val="0"/>
                        </a:spcAft>
                        <a:buNone/>
                      </a:pPr>
                      <a:r>
                        <a:rPr lang="en"/>
                        <a:t>   1</a:t>
                      </a:r>
                      <a:endParaRPr/>
                    </a:p>
                  </a:txBody>
                  <a:tcPr marT="91425" marB="91425" marR="91425" marL="91425"/>
                </a:tc>
                <a:tc>
                  <a:txBody>
                    <a:bodyPr/>
                    <a:lstStyle/>
                    <a:p>
                      <a:pPr indent="0" lvl="0" marL="0" rtl="0" algn="l">
                        <a:spcBef>
                          <a:spcPts val="0"/>
                        </a:spcBef>
                        <a:spcAft>
                          <a:spcPts val="0"/>
                        </a:spcAft>
                        <a:buNone/>
                      </a:pPr>
                      <a:r>
                        <a:rPr lang="en"/>
                        <a:t>5 - 1 =  4</a:t>
                      </a:r>
                      <a:endParaRPr/>
                    </a:p>
                  </a:txBody>
                  <a:tcPr marT="91425" marB="91425" marR="91425" marL="91425"/>
                </a:tc>
                <a:tc>
                  <a:txBody>
                    <a:bodyPr/>
                    <a:lstStyle/>
                    <a:p>
                      <a:pPr indent="0" lvl="0" marL="0" rtl="0" algn="l">
                        <a:spcBef>
                          <a:spcPts val="0"/>
                        </a:spcBef>
                        <a:spcAft>
                          <a:spcPts val="0"/>
                        </a:spcAft>
                        <a:buNone/>
                      </a:pPr>
                      <a:r>
                        <a:rPr lang="en"/>
                        <a:t>          1</a:t>
                      </a:r>
                      <a:endParaRPr/>
                    </a:p>
                  </a:txBody>
                  <a:tcPr marT="91425" marB="91425" marR="91425" marL="91425"/>
                </a:tc>
              </a:tr>
              <a:tr h="361550">
                <a:tc>
                  <a:txBody>
                    <a:bodyPr/>
                    <a:lstStyle/>
                    <a:p>
                      <a:pPr indent="0" lvl="0" marL="0" rtl="0" algn="l">
                        <a:spcBef>
                          <a:spcPts val="0"/>
                        </a:spcBef>
                        <a:spcAft>
                          <a:spcPts val="0"/>
                        </a:spcAft>
                        <a:buNone/>
                      </a:pPr>
                      <a:r>
                        <a:rPr lang="en"/>
                        <a:t>         O1</a:t>
                      </a:r>
                      <a:endParaRPr/>
                    </a:p>
                  </a:txBody>
                  <a:tcPr marT="91425" marB="91425" marR="91425" marL="91425"/>
                </a:tc>
                <a:tc>
                  <a:txBody>
                    <a:bodyPr/>
                    <a:lstStyle/>
                    <a:p>
                      <a:pPr indent="0" lvl="0" marL="0" rtl="0" algn="l">
                        <a:spcBef>
                          <a:spcPts val="0"/>
                        </a:spcBef>
                        <a:spcAft>
                          <a:spcPts val="0"/>
                        </a:spcAft>
                        <a:buNone/>
                      </a:pPr>
                      <a:r>
                        <a:rPr lang="en"/>
                        <a:t>          60</a:t>
                      </a:r>
                      <a:endParaRPr/>
                    </a:p>
                  </a:txBody>
                  <a:tcPr marT="91425" marB="91425" marR="91425" marL="91425"/>
                </a:tc>
                <a:tc>
                  <a:txBody>
                    <a:bodyPr/>
                    <a:lstStyle/>
                    <a:p>
                      <a:pPr indent="0" lvl="0" marL="0" rtl="0" algn="ctr">
                        <a:spcBef>
                          <a:spcPts val="0"/>
                        </a:spcBef>
                        <a:spcAft>
                          <a:spcPts val="0"/>
                        </a:spcAft>
                        <a:buNone/>
                      </a:pPr>
                      <a:r>
                        <a:rPr lang="en"/>
                        <a:t>  3</a:t>
                      </a:r>
                      <a:endParaRPr/>
                    </a:p>
                  </a:txBody>
                  <a:tcPr marT="91425" marB="91425" marR="91425" marL="91425"/>
                </a:tc>
                <a:tc>
                  <a:txBody>
                    <a:bodyPr/>
                    <a:lstStyle/>
                    <a:p>
                      <a:pPr indent="0" lvl="0" marL="0" rtl="0" algn="l">
                        <a:spcBef>
                          <a:spcPts val="0"/>
                        </a:spcBef>
                        <a:spcAft>
                          <a:spcPts val="0"/>
                        </a:spcAft>
                        <a:buNone/>
                      </a:pPr>
                      <a:r>
                        <a:rPr lang="en"/>
                        <a:t>4 - 3  = 1</a:t>
                      </a:r>
                      <a:endParaRPr/>
                    </a:p>
                  </a:txBody>
                  <a:tcPr marT="91425" marB="91425" marR="91425" marL="91425"/>
                </a:tc>
                <a:tc>
                  <a:txBody>
                    <a:bodyPr/>
                    <a:lstStyle/>
                    <a:p>
                      <a:pPr indent="0" lvl="0" marL="0" rtl="0" algn="l">
                        <a:spcBef>
                          <a:spcPts val="0"/>
                        </a:spcBef>
                        <a:spcAft>
                          <a:spcPts val="0"/>
                        </a:spcAft>
                        <a:buNone/>
                      </a:pPr>
                      <a:r>
                        <a:rPr lang="en"/>
                        <a:t>          1</a:t>
                      </a:r>
                      <a:endParaRPr/>
                    </a:p>
                  </a:txBody>
                  <a:tcPr marT="91425" marB="91425" marR="91425" marL="91425"/>
                </a:tc>
              </a:tr>
              <a:tr h="361550">
                <a:tc>
                  <a:txBody>
                    <a:bodyPr/>
                    <a:lstStyle/>
                    <a:p>
                      <a:pPr indent="0" lvl="0" marL="0" rtl="0" algn="l">
                        <a:spcBef>
                          <a:spcPts val="0"/>
                        </a:spcBef>
                        <a:spcAft>
                          <a:spcPts val="0"/>
                        </a:spcAft>
                        <a:buNone/>
                      </a:pPr>
                      <a:r>
                        <a:rPr lang="en"/>
                        <a:t>         O2</a:t>
                      </a:r>
                      <a:endParaRPr/>
                    </a:p>
                  </a:txBody>
                  <a:tcPr marT="91425" marB="91425" marR="91425" marL="91425"/>
                </a:tc>
                <a:tc>
                  <a:txBody>
                    <a:bodyPr/>
                    <a:lstStyle/>
                    <a:p>
                      <a:pPr indent="0" lvl="0" marL="0" rtl="0" algn="l">
                        <a:spcBef>
                          <a:spcPts val="0"/>
                        </a:spcBef>
                        <a:spcAft>
                          <a:spcPts val="0"/>
                        </a:spcAft>
                        <a:buNone/>
                      </a:pPr>
                      <a:r>
                        <a:rPr lang="en"/>
                        <a:t>          20</a:t>
                      </a:r>
                      <a:endParaRPr/>
                    </a:p>
                  </a:txBody>
                  <a:tcPr marT="91425" marB="91425" marR="91425" marL="91425"/>
                </a:tc>
                <a:tc>
                  <a:txBody>
                    <a:bodyPr/>
                    <a:lstStyle/>
                    <a:p>
                      <a:pPr indent="0" lvl="0" marL="0" rtl="0" algn="l">
                        <a:spcBef>
                          <a:spcPts val="0"/>
                        </a:spcBef>
                        <a:spcAft>
                          <a:spcPts val="0"/>
                        </a:spcAft>
                        <a:buNone/>
                      </a:pPr>
                      <a:r>
                        <a:rPr lang="en"/>
                        <a:t>        1</a:t>
                      </a:r>
                      <a:endParaRPr/>
                    </a:p>
                  </a:txBody>
                  <a:tcPr marT="91425" marB="91425" marR="91425" marL="91425"/>
                </a:tc>
                <a:tc>
                  <a:txBody>
                    <a:bodyPr/>
                    <a:lstStyle/>
                    <a:p>
                      <a:pPr indent="0" lvl="0" marL="0" rtl="0" algn="l">
                        <a:spcBef>
                          <a:spcPts val="0"/>
                        </a:spcBef>
                        <a:spcAft>
                          <a:spcPts val="0"/>
                        </a:spcAft>
                        <a:buNone/>
                      </a:pPr>
                      <a:r>
                        <a:rPr lang="en"/>
                        <a:t>1 - 1 =   0</a:t>
                      </a:r>
                      <a:endParaRPr/>
                    </a:p>
                  </a:txBody>
                  <a:tcPr marT="91425" marB="91425" marR="91425" marL="91425"/>
                </a:tc>
                <a:tc>
                  <a:txBody>
                    <a:bodyPr/>
                    <a:lstStyle/>
                    <a:p>
                      <a:pPr indent="0" lvl="0" marL="0" rtl="0" algn="l">
                        <a:spcBef>
                          <a:spcPts val="0"/>
                        </a:spcBef>
                        <a:spcAft>
                          <a:spcPts val="0"/>
                        </a:spcAft>
                        <a:buNone/>
                      </a:pPr>
                      <a:r>
                        <a:rPr lang="en"/>
                        <a:t>          1</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223575"/>
            <a:ext cx="8520600" cy="49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(Bag capacity) - Fractional Knapsack Example 2</a:t>
            </a:r>
            <a:endParaRPr/>
          </a:p>
        </p:txBody>
      </p:sp>
      <p:sp>
        <p:nvSpPr>
          <p:cNvPr id="229" name="Google Shape;229;p38"/>
          <p:cNvSpPr txBox="1"/>
          <p:nvPr>
            <p:ph idx="1" type="body"/>
          </p:nvPr>
        </p:nvSpPr>
        <p:spPr>
          <a:xfrm>
            <a:off x="-114900" y="266625"/>
            <a:ext cx="9144000" cy="505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5200">
                <a:solidFill>
                  <a:schemeClr val="dk1"/>
                </a:solidFill>
              </a:rPr>
              <a:t>Max  weight = 15*1 + 5*1 =  20 , Profit = 24 +7.5 =31.5 </a:t>
            </a:r>
            <a:endParaRPr sz="52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sz="5600">
                <a:solidFill>
                  <a:schemeClr val="dk1"/>
                </a:solidFill>
              </a:rPr>
              <a:t>       </a:t>
            </a:r>
            <a:endParaRPr sz="5600">
              <a:solidFill>
                <a:schemeClr val="dk1"/>
              </a:solidFill>
            </a:endParaRPr>
          </a:p>
          <a:p>
            <a:pPr indent="0" lvl="0" marL="0" rtl="0" algn="l">
              <a:spcBef>
                <a:spcPts val="1200"/>
              </a:spcBef>
              <a:spcAft>
                <a:spcPts val="0"/>
              </a:spcAft>
              <a:buNone/>
            </a:pPr>
            <a:r>
              <a:rPr lang="en" sz="5600">
                <a:solidFill>
                  <a:schemeClr val="dk1"/>
                </a:solidFill>
              </a:rPr>
              <a:t>     </a:t>
            </a:r>
            <a:endParaRPr sz="6000"/>
          </a:p>
          <a:p>
            <a:pPr indent="0" lvl="0" marL="0" rtl="0" algn="l">
              <a:spcBef>
                <a:spcPts val="1200"/>
              </a:spcBef>
              <a:spcAft>
                <a:spcPts val="0"/>
              </a:spcAft>
              <a:buNone/>
            </a:pPr>
            <a:r>
              <a:t/>
            </a:r>
            <a:endParaRPr sz="6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30" name="Google Shape;230;p38"/>
          <p:cNvGraphicFramePr/>
          <p:nvPr/>
        </p:nvGraphicFramePr>
        <p:xfrm>
          <a:off x="543600" y="421550"/>
          <a:ext cx="3000000" cy="3000000"/>
        </p:xfrm>
        <a:graphic>
          <a:graphicData uri="http://schemas.openxmlformats.org/drawingml/2006/table">
            <a:tbl>
              <a:tblPr>
                <a:noFill/>
                <a:tableStyleId>{9CC9E332-820A-4484-B223-6804B0C77D02}</a:tableStyleId>
              </a:tblPr>
              <a:tblGrid>
                <a:gridCol w="2116425"/>
                <a:gridCol w="1707525"/>
                <a:gridCol w="1911975"/>
                <a:gridCol w="1911975"/>
              </a:tblGrid>
              <a:tr h="382775">
                <a:tc>
                  <a:txBody>
                    <a:bodyPr/>
                    <a:lstStyle/>
                    <a:p>
                      <a:pPr indent="0" lvl="0" marL="0" rtl="0" algn="l">
                        <a:spcBef>
                          <a:spcPts val="0"/>
                        </a:spcBef>
                        <a:spcAft>
                          <a:spcPts val="0"/>
                        </a:spcAft>
                        <a:buNone/>
                      </a:pPr>
                      <a:r>
                        <a:rPr b="1" lang="en"/>
                        <a:t>Object (O)</a:t>
                      </a:r>
                      <a:endParaRPr b="1"/>
                    </a:p>
                    <a:p>
                      <a:pPr indent="0" lvl="0" marL="0" rtl="0" algn="l">
                        <a:spcBef>
                          <a:spcPts val="0"/>
                        </a:spcBef>
                        <a:spcAft>
                          <a:spcPts val="0"/>
                        </a:spcAft>
                        <a:buNone/>
                      </a:pPr>
                      <a:r>
                        <a:rPr b="1" lang="en"/>
                        <a:t> {max =20kg)</a:t>
                      </a:r>
                      <a:endParaRPr b="1"/>
                    </a:p>
                  </a:txBody>
                  <a:tcPr marT="91425" marB="91425" marR="91425" marL="91425"/>
                </a:tc>
                <a:tc>
                  <a:txBody>
                    <a:bodyPr/>
                    <a:lstStyle/>
                    <a:p>
                      <a:pPr indent="0" lvl="0" marL="0" rtl="0" algn="ctr">
                        <a:spcBef>
                          <a:spcPts val="0"/>
                        </a:spcBef>
                        <a:spcAft>
                          <a:spcPts val="0"/>
                        </a:spcAft>
                        <a:buNone/>
                      </a:pPr>
                      <a:r>
                        <a:rPr b="1" lang="en"/>
                        <a:t>O</a:t>
                      </a:r>
                      <a:r>
                        <a:rPr b="1" lang="en"/>
                        <a:t>1</a:t>
                      </a:r>
                      <a:endParaRPr b="1"/>
                    </a:p>
                  </a:txBody>
                  <a:tcPr marT="91425" marB="91425" marR="91425" marL="91425"/>
                </a:tc>
                <a:tc>
                  <a:txBody>
                    <a:bodyPr/>
                    <a:lstStyle/>
                    <a:p>
                      <a:pPr indent="0" lvl="0" marL="0" rtl="0" algn="ctr">
                        <a:spcBef>
                          <a:spcPts val="0"/>
                        </a:spcBef>
                        <a:spcAft>
                          <a:spcPts val="0"/>
                        </a:spcAft>
                        <a:buNone/>
                      </a:pPr>
                      <a:r>
                        <a:rPr b="1" lang="en"/>
                        <a:t>O</a:t>
                      </a:r>
                      <a:r>
                        <a:rPr b="1" lang="en"/>
                        <a:t>2</a:t>
                      </a:r>
                      <a:endParaRPr b="1"/>
                    </a:p>
                  </a:txBody>
                  <a:tcPr marT="91425" marB="91425" marR="91425" marL="91425"/>
                </a:tc>
                <a:tc>
                  <a:txBody>
                    <a:bodyPr/>
                    <a:lstStyle/>
                    <a:p>
                      <a:pPr indent="0" lvl="0" marL="0" rtl="0" algn="ctr">
                        <a:spcBef>
                          <a:spcPts val="0"/>
                        </a:spcBef>
                        <a:spcAft>
                          <a:spcPts val="0"/>
                        </a:spcAft>
                        <a:buNone/>
                      </a:pPr>
                      <a:r>
                        <a:rPr b="1" lang="en"/>
                        <a:t>O</a:t>
                      </a:r>
                      <a:r>
                        <a:rPr b="1" lang="en"/>
                        <a:t>3</a:t>
                      </a:r>
                      <a:endParaRPr b="1"/>
                    </a:p>
                  </a:txBody>
                  <a:tcPr marT="91425" marB="91425" marR="91425" marL="91425"/>
                </a:tc>
              </a:tr>
              <a:tr h="382775">
                <a:tc>
                  <a:txBody>
                    <a:bodyPr/>
                    <a:lstStyle/>
                    <a:p>
                      <a:pPr indent="0" lvl="0" marL="0" rtl="0" algn="l">
                        <a:spcBef>
                          <a:spcPts val="0"/>
                        </a:spcBef>
                        <a:spcAft>
                          <a:spcPts val="0"/>
                        </a:spcAft>
                        <a:buNone/>
                      </a:pPr>
                      <a:r>
                        <a:rPr b="1" lang="en"/>
                        <a:t>Profit (P)</a:t>
                      </a:r>
                      <a:endParaRPr b="1"/>
                    </a:p>
                  </a:txBody>
                  <a:tcPr marT="91425" marB="91425" marR="91425" marL="91425"/>
                </a:tc>
                <a:tc>
                  <a:txBody>
                    <a:bodyPr/>
                    <a:lstStyle/>
                    <a:p>
                      <a:pPr indent="0" lvl="0" marL="0" rtl="0" algn="ctr">
                        <a:spcBef>
                          <a:spcPts val="0"/>
                        </a:spcBef>
                        <a:spcAft>
                          <a:spcPts val="0"/>
                        </a:spcAft>
                        <a:buNone/>
                      </a:pPr>
                      <a:r>
                        <a:rPr b="1" lang="en"/>
                        <a:t>25</a:t>
                      </a:r>
                      <a:endParaRPr b="1"/>
                    </a:p>
                  </a:txBody>
                  <a:tcPr marT="91425" marB="91425" marR="91425" marL="91425"/>
                </a:tc>
                <a:tc>
                  <a:txBody>
                    <a:bodyPr/>
                    <a:lstStyle/>
                    <a:p>
                      <a:pPr indent="0" lvl="0" marL="0" rtl="0" algn="ctr">
                        <a:spcBef>
                          <a:spcPts val="0"/>
                        </a:spcBef>
                        <a:spcAft>
                          <a:spcPts val="0"/>
                        </a:spcAft>
                        <a:buNone/>
                      </a:pPr>
                      <a:r>
                        <a:rPr b="1" lang="en"/>
                        <a:t>24</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r>
              <a:tr h="382775">
                <a:tc>
                  <a:txBody>
                    <a:bodyPr/>
                    <a:lstStyle/>
                    <a:p>
                      <a:pPr indent="0" lvl="0" marL="0" rtl="0" algn="l">
                        <a:spcBef>
                          <a:spcPts val="0"/>
                        </a:spcBef>
                        <a:spcAft>
                          <a:spcPts val="0"/>
                        </a:spcAft>
                        <a:buNone/>
                      </a:pPr>
                      <a:r>
                        <a:rPr b="1" lang="en"/>
                        <a:t>Weight (W)</a:t>
                      </a:r>
                      <a:endParaRPr b="1"/>
                    </a:p>
                  </a:txBody>
                  <a:tcPr marT="91425" marB="91425" marR="91425" marL="91425"/>
                </a:tc>
                <a:tc>
                  <a:txBody>
                    <a:bodyPr/>
                    <a:lstStyle/>
                    <a:p>
                      <a:pPr indent="0" lvl="0" marL="0" rtl="0" algn="ctr">
                        <a:spcBef>
                          <a:spcPts val="0"/>
                        </a:spcBef>
                        <a:spcAft>
                          <a:spcPts val="0"/>
                        </a:spcAft>
                        <a:buNone/>
                      </a:pPr>
                      <a:r>
                        <a:rPr b="1" lang="en"/>
                        <a:t>18</a:t>
                      </a:r>
                      <a:endParaRPr b="1"/>
                    </a:p>
                  </a:txBody>
                  <a:tcPr marT="91425" marB="91425" marR="91425" marL="91425"/>
                </a:tc>
                <a:tc>
                  <a:txBody>
                    <a:bodyPr/>
                    <a:lstStyle/>
                    <a:p>
                      <a:pPr indent="0" lvl="0" marL="0" rtl="0" algn="ctr">
                        <a:spcBef>
                          <a:spcPts val="0"/>
                        </a:spcBef>
                        <a:spcAft>
                          <a:spcPts val="0"/>
                        </a:spcAft>
                        <a:buNone/>
                      </a:pPr>
                      <a:r>
                        <a:rPr b="1" lang="en"/>
                        <a:t>15</a:t>
                      </a:r>
                      <a:endParaRPr b="1"/>
                    </a:p>
                  </a:txBody>
                  <a:tcPr marT="91425" marB="91425" marR="91425" marL="91425"/>
                </a:tc>
                <a:tc>
                  <a:txBody>
                    <a:bodyPr/>
                    <a:lstStyle/>
                    <a:p>
                      <a:pPr indent="0" lvl="0" marL="0" rtl="0" algn="ctr">
                        <a:spcBef>
                          <a:spcPts val="0"/>
                        </a:spcBef>
                        <a:spcAft>
                          <a:spcPts val="0"/>
                        </a:spcAft>
                        <a:buNone/>
                      </a:pPr>
                      <a:r>
                        <a:rPr b="1" lang="en"/>
                        <a:t>10</a:t>
                      </a:r>
                      <a:endParaRPr b="1"/>
                    </a:p>
                  </a:txBody>
                  <a:tcPr marT="91425" marB="91425" marR="91425" marL="91425"/>
                </a:tc>
              </a:tr>
              <a:tr h="382775">
                <a:tc>
                  <a:txBody>
                    <a:bodyPr/>
                    <a:lstStyle/>
                    <a:p>
                      <a:pPr indent="0" lvl="0" marL="0" rtl="0" algn="l">
                        <a:spcBef>
                          <a:spcPts val="0"/>
                        </a:spcBef>
                        <a:spcAft>
                          <a:spcPts val="0"/>
                        </a:spcAft>
                        <a:buNone/>
                      </a:pPr>
                      <a:r>
                        <a:rPr lang="en"/>
                        <a:t>Ratio (P/W) </a:t>
                      </a:r>
                      <a:endParaRPr/>
                    </a:p>
                  </a:txBody>
                  <a:tcPr marT="91425" marB="91425" marR="91425" marL="91425"/>
                </a:tc>
                <a:tc>
                  <a:txBody>
                    <a:bodyPr/>
                    <a:lstStyle/>
                    <a:p>
                      <a:pPr indent="0" lvl="0" marL="0" rtl="0" algn="ctr">
                        <a:spcBef>
                          <a:spcPts val="0"/>
                        </a:spcBef>
                        <a:spcAft>
                          <a:spcPts val="0"/>
                        </a:spcAft>
                        <a:buNone/>
                      </a:pPr>
                      <a:r>
                        <a:rPr lang="en"/>
                        <a:t>1.38</a:t>
                      </a:r>
                      <a:endParaRPr/>
                    </a:p>
                  </a:txBody>
                  <a:tcPr marT="91425" marB="91425" marR="91425" marL="91425"/>
                </a:tc>
                <a:tc>
                  <a:txBody>
                    <a:bodyPr/>
                    <a:lstStyle/>
                    <a:p>
                      <a:pPr indent="0" lvl="0" marL="0" rtl="0" algn="ctr">
                        <a:spcBef>
                          <a:spcPts val="0"/>
                        </a:spcBef>
                        <a:spcAft>
                          <a:spcPts val="0"/>
                        </a:spcAft>
                        <a:buNone/>
                      </a:pPr>
                      <a:r>
                        <a:rPr lang="en"/>
                        <a:t>1.6</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r>
            </a:tbl>
          </a:graphicData>
        </a:graphic>
      </p:graphicFrame>
      <p:graphicFrame>
        <p:nvGraphicFramePr>
          <p:cNvPr id="231" name="Google Shape;231;p38"/>
          <p:cNvGraphicFramePr/>
          <p:nvPr/>
        </p:nvGraphicFramePr>
        <p:xfrm>
          <a:off x="393000" y="2369250"/>
          <a:ext cx="3000000" cy="3000000"/>
        </p:xfrm>
        <a:graphic>
          <a:graphicData uri="http://schemas.openxmlformats.org/drawingml/2006/table">
            <a:tbl>
              <a:tblPr>
                <a:noFill/>
                <a:tableStyleId>{9CC9E332-820A-4484-B223-6804B0C77D02}</a:tableStyleId>
              </a:tblPr>
              <a:tblGrid>
                <a:gridCol w="1576925"/>
                <a:gridCol w="1576925"/>
                <a:gridCol w="1576925"/>
                <a:gridCol w="1576925"/>
                <a:gridCol w="1576925"/>
              </a:tblGrid>
              <a:tr h="241125">
                <a:tc>
                  <a:txBody>
                    <a:bodyPr/>
                    <a:lstStyle/>
                    <a:p>
                      <a:pPr indent="0" lvl="0" marL="0" rtl="0" algn="l">
                        <a:spcBef>
                          <a:spcPts val="0"/>
                        </a:spcBef>
                        <a:spcAft>
                          <a:spcPts val="0"/>
                        </a:spcAft>
                        <a:buNone/>
                      </a:pPr>
                      <a:r>
                        <a:rPr lang="en"/>
                        <a:t>Object</a:t>
                      </a:r>
                      <a:endParaRPr/>
                    </a:p>
                  </a:txBody>
                  <a:tcPr marT="91425" marB="91425" marR="91425" marL="91425"/>
                </a:tc>
                <a:tc>
                  <a:txBody>
                    <a:bodyPr/>
                    <a:lstStyle/>
                    <a:p>
                      <a:pPr indent="0" lvl="0" marL="0" rtl="0" algn="l">
                        <a:spcBef>
                          <a:spcPts val="0"/>
                        </a:spcBef>
                        <a:spcAft>
                          <a:spcPts val="0"/>
                        </a:spcAft>
                        <a:buNone/>
                      </a:pPr>
                      <a:r>
                        <a:rPr lang="en"/>
                        <a:t>Profit</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Remaining weight</a:t>
                      </a:r>
                      <a:endParaRPr/>
                    </a:p>
                  </a:txBody>
                  <a:tcPr marT="91425" marB="91425" marR="91425" marL="91425"/>
                </a:tc>
                <a:tc>
                  <a:txBody>
                    <a:bodyPr/>
                    <a:lstStyle/>
                    <a:p>
                      <a:pPr indent="0" lvl="0" marL="0" rtl="0" algn="l">
                        <a:spcBef>
                          <a:spcPts val="0"/>
                        </a:spcBef>
                        <a:spcAft>
                          <a:spcPts val="0"/>
                        </a:spcAft>
                        <a:buNone/>
                      </a:pPr>
                      <a:r>
                        <a:rPr lang="en"/>
                        <a:t>Assignment</a:t>
                      </a:r>
                      <a:endParaRPr/>
                    </a:p>
                  </a:txBody>
                  <a:tcPr marT="91425" marB="91425" marR="91425" marL="91425"/>
                </a:tc>
              </a:tr>
              <a:tr h="241125">
                <a:tc>
                  <a:txBody>
                    <a:bodyPr/>
                    <a:lstStyle/>
                    <a:p>
                      <a:pPr indent="0" lvl="0" marL="0" rtl="0" algn="l">
                        <a:spcBef>
                          <a:spcPts val="0"/>
                        </a:spcBef>
                        <a:spcAft>
                          <a:spcPts val="0"/>
                        </a:spcAft>
                        <a:buNone/>
                      </a:pPr>
                      <a:r>
                        <a:rPr lang="en"/>
                        <a:t>    O2</a:t>
                      </a:r>
                      <a:endParaRPr/>
                    </a:p>
                  </a:txBody>
                  <a:tcPr marT="91425" marB="91425" marR="91425" marL="91425"/>
                </a:tc>
                <a:tc>
                  <a:txBody>
                    <a:bodyPr/>
                    <a:lstStyle/>
                    <a:p>
                      <a:pPr indent="0" lvl="0" marL="0" rtl="0" algn="l">
                        <a:spcBef>
                          <a:spcPts val="0"/>
                        </a:spcBef>
                        <a:spcAft>
                          <a:spcPts val="0"/>
                        </a:spcAft>
                        <a:buNone/>
                      </a:pPr>
                      <a:r>
                        <a:rPr lang="en"/>
                        <a:t>   24</a:t>
                      </a:r>
                      <a:endParaRPr/>
                    </a:p>
                  </a:txBody>
                  <a:tcPr marT="91425" marB="91425" marR="91425" marL="91425"/>
                </a:tc>
                <a:tc>
                  <a:txBody>
                    <a:bodyPr/>
                    <a:lstStyle/>
                    <a:p>
                      <a:pPr indent="0" lvl="0" marL="0" rtl="0" algn="l">
                        <a:spcBef>
                          <a:spcPts val="0"/>
                        </a:spcBef>
                        <a:spcAft>
                          <a:spcPts val="0"/>
                        </a:spcAft>
                        <a:buNone/>
                      </a:pPr>
                      <a:r>
                        <a:rPr lang="en"/>
                        <a:t> 15</a:t>
                      </a:r>
                      <a:endParaRPr/>
                    </a:p>
                  </a:txBody>
                  <a:tcPr marT="91425" marB="91425" marR="91425" marL="91425"/>
                </a:tc>
                <a:tc>
                  <a:txBody>
                    <a:bodyPr/>
                    <a:lstStyle/>
                    <a:p>
                      <a:pPr indent="0" lvl="0" marL="0" rtl="0" algn="l">
                        <a:spcBef>
                          <a:spcPts val="0"/>
                        </a:spcBef>
                        <a:spcAft>
                          <a:spcPts val="0"/>
                        </a:spcAft>
                        <a:buNone/>
                      </a:pPr>
                      <a:r>
                        <a:rPr lang="en"/>
                        <a:t>20 -15 =  05</a:t>
                      </a:r>
                      <a:endParaRPr/>
                    </a:p>
                  </a:txBody>
                  <a:tcPr marT="91425" marB="91425" marR="91425" marL="91425"/>
                </a:tc>
                <a:tc>
                  <a:txBody>
                    <a:bodyPr/>
                    <a:lstStyle/>
                    <a:p>
                      <a:pPr indent="0" lvl="0" marL="0" rtl="0" algn="l">
                        <a:spcBef>
                          <a:spcPts val="0"/>
                        </a:spcBef>
                        <a:spcAft>
                          <a:spcPts val="0"/>
                        </a:spcAft>
                        <a:buNone/>
                      </a:pPr>
                      <a:r>
                        <a:rPr lang="en"/>
                        <a:t>        1</a:t>
                      </a:r>
                      <a:endParaRPr/>
                    </a:p>
                  </a:txBody>
                  <a:tcPr marT="91425" marB="91425" marR="91425" marL="91425"/>
                </a:tc>
              </a:tr>
              <a:tr h="241125">
                <a:tc>
                  <a:txBody>
                    <a:bodyPr/>
                    <a:lstStyle/>
                    <a:p>
                      <a:pPr indent="0" lvl="0" marL="0" rtl="0" algn="l">
                        <a:spcBef>
                          <a:spcPts val="0"/>
                        </a:spcBef>
                        <a:spcAft>
                          <a:spcPts val="0"/>
                        </a:spcAft>
                        <a:buNone/>
                      </a:pPr>
                      <a:r>
                        <a:rPr lang="en"/>
                        <a:t>    O3</a:t>
                      </a:r>
                      <a:endParaRPr/>
                    </a:p>
                  </a:txBody>
                  <a:tcPr marT="91425" marB="91425" marR="91425" marL="91425"/>
                </a:tc>
                <a:tc>
                  <a:txBody>
                    <a:bodyPr/>
                    <a:lstStyle/>
                    <a:p>
                      <a:pPr indent="0" lvl="0" marL="0" rtl="0" algn="l">
                        <a:spcBef>
                          <a:spcPts val="0"/>
                        </a:spcBef>
                        <a:spcAft>
                          <a:spcPts val="0"/>
                        </a:spcAft>
                        <a:buNone/>
                      </a:pPr>
                      <a:r>
                        <a:rPr lang="en"/>
                        <a:t>   15/2 =7.5</a:t>
                      </a:r>
                      <a:endParaRPr/>
                    </a:p>
                  </a:txBody>
                  <a:tcPr marT="91425" marB="91425" marR="91425" marL="91425"/>
                </a:tc>
                <a:tc>
                  <a:txBody>
                    <a:bodyPr/>
                    <a:lstStyle/>
                    <a:p>
                      <a:pPr indent="0" lvl="0" marL="0" rtl="0" algn="l">
                        <a:spcBef>
                          <a:spcPts val="0"/>
                        </a:spcBef>
                        <a:spcAft>
                          <a:spcPts val="0"/>
                        </a:spcAft>
                        <a:buNone/>
                      </a:pPr>
                      <a:r>
                        <a:rPr lang="en"/>
                        <a:t> 10/2 =5</a:t>
                      </a:r>
                      <a:endParaRPr/>
                    </a:p>
                  </a:txBody>
                  <a:tcPr marT="91425" marB="91425" marR="91425" marL="91425"/>
                </a:tc>
                <a:tc>
                  <a:txBody>
                    <a:bodyPr/>
                    <a:lstStyle/>
                    <a:p>
                      <a:pPr indent="0" lvl="0" marL="0" rtl="0" algn="l">
                        <a:spcBef>
                          <a:spcPts val="0"/>
                        </a:spcBef>
                        <a:spcAft>
                          <a:spcPts val="0"/>
                        </a:spcAft>
                        <a:buNone/>
                      </a:pPr>
                      <a:r>
                        <a:rPr lang="en"/>
                        <a:t>5 -5 =    0 </a:t>
                      </a:r>
                      <a:endParaRPr/>
                    </a:p>
                  </a:txBody>
                  <a:tcPr marT="91425" marB="91425" marR="91425" marL="91425"/>
                </a:tc>
                <a:tc>
                  <a:txBody>
                    <a:bodyPr/>
                    <a:lstStyle/>
                    <a:p>
                      <a:pPr indent="0" lvl="0" marL="0" rtl="0" algn="l">
                        <a:spcBef>
                          <a:spcPts val="0"/>
                        </a:spcBef>
                        <a:spcAft>
                          <a:spcPts val="0"/>
                        </a:spcAft>
                        <a:buNone/>
                      </a:pPr>
                      <a:r>
                        <a:rPr lang="en"/>
                        <a:t>        1</a:t>
                      </a:r>
                      <a:endParaRPr/>
                    </a:p>
                  </a:txBody>
                  <a:tcPr marT="91425" marB="91425" marR="91425" marL="91425"/>
                </a:tc>
              </a:tr>
              <a:tr h="241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3</a:t>
            </a:r>
            <a:endParaRPr/>
          </a:p>
        </p:txBody>
      </p:sp>
      <p:sp>
        <p:nvSpPr>
          <p:cNvPr id="237" name="Google Shape;237;p39"/>
          <p:cNvSpPr txBox="1"/>
          <p:nvPr>
            <p:ph idx="1" type="body"/>
          </p:nvPr>
        </p:nvSpPr>
        <p:spPr>
          <a:xfrm>
            <a:off x="311700" y="11740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Max weight =15 kg</a:t>
            </a:r>
            <a:endParaRPr>
              <a:solidFill>
                <a:schemeClr val="dk1"/>
              </a:solidFill>
            </a:endParaRPr>
          </a:p>
        </p:txBody>
      </p:sp>
      <p:graphicFrame>
        <p:nvGraphicFramePr>
          <p:cNvPr id="238" name="Google Shape;238;p39"/>
          <p:cNvGraphicFramePr/>
          <p:nvPr/>
        </p:nvGraphicFramePr>
        <p:xfrm>
          <a:off x="403700" y="1809750"/>
          <a:ext cx="3000000" cy="3000000"/>
        </p:xfrm>
        <a:graphic>
          <a:graphicData uri="http://schemas.openxmlformats.org/drawingml/2006/table">
            <a:tbl>
              <a:tblPr>
                <a:noFill/>
                <a:tableStyleId>{9CC9E332-820A-4484-B223-6804B0C77D02}</a:tableStyleId>
              </a:tblPr>
              <a:tblGrid>
                <a:gridCol w="973475"/>
                <a:gridCol w="973475"/>
                <a:gridCol w="973475"/>
                <a:gridCol w="973475"/>
                <a:gridCol w="973475"/>
                <a:gridCol w="973475"/>
                <a:gridCol w="973475"/>
                <a:gridCol w="973475"/>
              </a:tblGrid>
              <a:tr h="381000">
                <a:tc>
                  <a:txBody>
                    <a:bodyPr/>
                    <a:lstStyle/>
                    <a:p>
                      <a:pPr indent="0" lvl="0" marL="0" rtl="0" algn="l">
                        <a:spcBef>
                          <a:spcPts val="0"/>
                        </a:spcBef>
                        <a:spcAft>
                          <a:spcPts val="0"/>
                        </a:spcAft>
                        <a:buNone/>
                      </a:pPr>
                      <a:r>
                        <a:rPr lang="en"/>
                        <a:t>Object</a:t>
                      </a:r>
                      <a:endParaRPr/>
                    </a:p>
                  </a:txBody>
                  <a:tcPr marT="91425" marB="91425" marR="91425" marL="91425"/>
                </a:tc>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a:t>
                      </a:r>
                      <a:r>
                        <a:rPr lang="en"/>
                        <a:t>2</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a:t>
                      </a:r>
                      <a:r>
                        <a:rPr lang="en"/>
                        <a:t>3</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a:t>
                      </a:r>
                      <a:r>
                        <a:rPr lang="en"/>
                        <a:t>4</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a:t>
                      </a:r>
                      <a:r>
                        <a:rPr lang="en"/>
                        <a:t>5</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a:t>
                      </a:r>
                      <a:r>
                        <a:rPr lang="en"/>
                        <a:t>6</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O</a:t>
                      </a:r>
                      <a:r>
                        <a:rPr lang="en"/>
                        <a:t>7</a:t>
                      </a:r>
                      <a:endParaRPr/>
                    </a:p>
                  </a:txBody>
                  <a:tcPr marT="91425" marB="91425" marR="91425" marL="91425"/>
                </a:tc>
              </a:tr>
              <a:tr h="381000">
                <a:tc>
                  <a:txBody>
                    <a:bodyPr/>
                    <a:lstStyle/>
                    <a:p>
                      <a:pPr indent="0" lvl="0" marL="0" rtl="0" algn="l">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r h="381000">
                <a:tc>
                  <a:txBody>
                    <a:bodyPr/>
                    <a:lstStyle/>
                    <a:p>
                      <a:pPr indent="0" lvl="0" marL="0" rtl="0" algn="l">
                        <a:spcBef>
                          <a:spcPts val="0"/>
                        </a:spcBef>
                        <a:spcAft>
                          <a:spcPts val="0"/>
                        </a:spcAft>
                        <a:buNone/>
                      </a:pPr>
                      <a:r>
                        <a:rPr lang="en"/>
                        <a:t>Ratio</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3.33</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1.7</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239125"/>
            <a:ext cx="8520600" cy="38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44" name="Google Shape;244;p40"/>
          <p:cNvSpPr txBox="1"/>
          <p:nvPr>
            <p:ph idx="1" type="body"/>
          </p:nvPr>
        </p:nvSpPr>
        <p:spPr>
          <a:xfrm>
            <a:off x="311700" y="669550"/>
            <a:ext cx="8520600" cy="426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Max wt. = 1*1+1*1+3*1+5*1+3*1+2*1 = 15 kg</a:t>
            </a:r>
            <a:endParaRPr>
              <a:solidFill>
                <a:schemeClr val="dk1"/>
              </a:solidFill>
            </a:endParaRPr>
          </a:p>
          <a:p>
            <a:pPr indent="0" lvl="0" marL="0" rtl="0" algn="l">
              <a:spcBef>
                <a:spcPts val="1200"/>
              </a:spcBef>
              <a:spcAft>
                <a:spcPts val="1200"/>
              </a:spcAft>
              <a:buNone/>
            </a:pPr>
            <a:r>
              <a:rPr lang="en">
                <a:solidFill>
                  <a:schemeClr val="dk1"/>
                </a:solidFill>
              </a:rPr>
              <a:t>Max profit = 8 +5+10+15+9+4 = 51 units</a:t>
            </a:r>
            <a:endParaRPr>
              <a:solidFill>
                <a:schemeClr val="dk1"/>
              </a:solidFill>
            </a:endParaRPr>
          </a:p>
        </p:txBody>
      </p:sp>
      <p:graphicFrame>
        <p:nvGraphicFramePr>
          <p:cNvPr id="245" name="Google Shape;245;p40"/>
          <p:cNvGraphicFramePr/>
          <p:nvPr/>
        </p:nvGraphicFramePr>
        <p:xfrm>
          <a:off x="311750" y="721700"/>
          <a:ext cx="3000000" cy="3000000"/>
        </p:xfrm>
        <a:graphic>
          <a:graphicData uri="http://schemas.openxmlformats.org/drawingml/2006/table">
            <a:tbl>
              <a:tblPr>
                <a:noFill/>
                <a:tableStyleId>{9CC9E332-820A-4484-B223-6804B0C77D02}</a:tableStyleId>
              </a:tblPr>
              <a:tblGrid>
                <a:gridCol w="1575950"/>
                <a:gridCol w="1575950"/>
                <a:gridCol w="1575950"/>
                <a:gridCol w="1575950"/>
                <a:gridCol w="1575950"/>
              </a:tblGrid>
              <a:tr h="589775">
                <a:tc>
                  <a:txBody>
                    <a:bodyPr/>
                    <a:lstStyle/>
                    <a:p>
                      <a:pPr indent="0" lvl="0" marL="0" rtl="0" algn="ctr">
                        <a:spcBef>
                          <a:spcPts val="0"/>
                        </a:spcBef>
                        <a:spcAft>
                          <a:spcPts val="0"/>
                        </a:spcAft>
                        <a:buNone/>
                      </a:pPr>
                      <a:r>
                        <a:rPr lang="en"/>
                        <a:t>Object</a:t>
                      </a:r>
                      <a:endParaRPr/>
                    </a:p>
                  </a:txBody>
                  <a:tcPr marT="91425" marB="91425" marR="91425" marL="91425"/>
                </a:tc>
                <a:tc>
                  <a:txBody>
                    <a:bodyPr/>
                    <a:lstStyle/>
                    <a:p>
                      <a:pPr indent="0" lvl="0" marL="0" rtl="0" algn="ctr">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Weight</a:t>
                      </a:r>
                      <a:endParaRPr/>
                    </a:p>
                  </a:txBody>
                  <a:tcPr marT="91425" marB="91425" marR="91425" marL="91425"/>
                </a:tc>
                <a:tc>
                  <a:txBody>
                    <a:bodyPr/>
                    <a:lstStyle/>
                    <a:p>
                      <a:pPr indent="0" lvl="0" marL="0" rtl="0" algn="ctr">
                        <a:spcBef>
                          <a:spcPts val="0"/>
                        </a:spcBef>
                        <a:spcAft>
                          <a:spcPts val="0"/>
                        </a:spcAft>
                        <a:buNone/>
                      </a:pPr>
                      <a:r>
                        <a:rPr lang="en"/>
                        <a:t>Remaining weight</a:t>
                      </a:r>
                      <a:endParaRPr/>
                    </a:p>
                  </a:txBody>
                  <a:tcPr marT="91425" marB="91425" marR="91425" marL="91425"/>
                </a:tc>
                <a:tc>
                  <a:txBody>
                    <a:bodyPr/>
                    <a:lstStyle/>
                    <a:p>
                      <a:pPr indent="0" lvl="0" marL="0" rtl="0" algn="ctr">
                        <a:spcBef>
                          <a:spcPts val="0"/>
                        </a:spcBef>
                        <a:spcAft>
                          <a:spcPts val="0"/>
                        </a:spcAft>
                        <a:buNone/>
                      </a:pPr>
                      <a:r>
                        <a:rPr lang="en"/>
                        <a:t>Assignment value</a:t>
                      </a:r>
                      <a:endParaRPr/>
                    </a:p>
                  </a:txBody>
                  <a:tcPr marT="91425" marB="91425" marR="91425" marL="91425"/>
                </a:tc>
              </a:tr>
              <a:tr h="383350">
                <a:tc>
                  <a:txBody>
                    <a:bodyPr/>
                    <a:lstStyle/>
                    <a:p>
                      <a:pPr indent="0" lvl="0" marL="0" rtl="0" algn="ctr">
                        <a:spcBef>
                          <a:spcPts val="0"/>
                        </a:spcBef>
                        <a:spcAft>
                          <a:spcPts val="0"/>
                        </a:spcAft>
                        <a:buNone/>
                      </a:pPr>
                      <a:r>
                        <a:rPr lang="en"/>
                        <a:t> O5</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15 -1 =14</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3350">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14 - 1 =13 </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3350">
                <a:tc>
                  <a:txBody>
                    <a:bodyPr/>
                    <a:lstStyle/>
                    <a:p>
                      <a:pPr indent="0" lvl="0" marL="0" rtl="0" algn="ctr">
                        <a:spcBef>
                          <a:spcPts val="0"/>
                        </a:spcBef>
                        <a:spcAft>
                          <a:spcPts val="0"/>
                        </a:spcAft>
                        <a:buNone/>
                      </a:pPr>
                      <a:r>
                        <a:rPr lang="en"/>
                        <a:t>O2</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13 - 3 = 10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3350">
                <a:tc>
                  <a:txBody>
                    <a:bodyPr/>
                    <a:lstStyle/>
                    <a:p>
                      <a:pPr indent="0" lvl="0" marL="0" rtl="0" algn="ctr">
                        <a:spcBef>
                          <a:spcPts val="0"/>
                        </a:spcBef>
                        <a:spcAft>
                          <a:spcPts val="0"/>
                        </a:spcAft>
                        <a:buNone/>
                      </a:pPr>
                      <a:r>
                        <a:rPr lang="en"/>
                        <a:t>O3</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10 - 5 = 5</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3350">
                <a:tc>
                  <a:txBody>
                    <a:bodyPr/>
                    <a:lstStyle/>
                    <a:p>
                      <a:pPr indent="0" lvl="0" marL="0" rtl="0" algn="ctr">
                        <a:spcBef>
                          <a:spcPts val="0"/>
                        </a:spcBef>
                        <a:spcAft>
                          <a:spcPts val="0"/>
                        </a:spcAft>
                        <a:buNone/>
                      </a:pPr>
                      <a:r>
                        <a:rPr lang="en"/>
                        <a:t>O6</a:t>
                      </a:r>
                      <a:endParaRPr/>
                    </a:p>
                  </a:txBody>
                  <a:tcPr marT="91425" marB="91425" marR="91425" marL="91425"/>
                </a:tc>
                <a:tc>
                  <a:txBody>
                    <a:bodyPr/>
                    <a:lstStyle/>
                    <a:p>
                      <a:pPr indent="0" lvl="0" marL="0" rtl="0" algn="ctr">
                        <a:spcBef>
                          <a:spcPts val="0"/>
                        </a:spcBef>
                        <a:spcAft>
                          <a:spcPts val="0"/>
                        </a:spcAft>
                        <a:buNone/>
                      </a:pPr>
                      <a:r>
                        <a:rPr lang="en"/>
                        <a:t>9</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5 -3 = 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3350">
                <a:tc>
                  <a:txBody>
                    <a:bodyPr/>
                    <a:lstStyle/>
                    <a:p>
                      <a:pPr indent="0" lvl="0" marL="0" rtl="0" algn="ctr">
                        <a:spcBef>
                          <a:spcPts val="0"/>
                        </a:spcBef>
                        <a:spcAft>
                          <a:spcPts val="0"/>
                        </a:spcAft>
                        <a:buNone/>
                      </a:pPr>
                      <a:r>
                        <a:rPr lang="en"/>
                        <a:t>O7</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2- 2 = 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51400"/>
            <a:ext cx="8520600" cy="51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4</a:t>
            </a:r>
            <a:endParaRPr/>
          </a:p>
        </p:txBody>
      </p:sp>
      <p:sp>
        <p:nvSpPr>
          <p:cNvPr id="251" name="Google Shape;251;p41"/>
          <p:cNvSpPr txBox="1"/>
          <p:nvPr>
            <p:ph idx="1" type="body"/>
          </p:nvPr>
        </p:nvSpPr>
        <p:spPr>
          <a:xfrm>
            <a:off x="76525" y="583450"/>
            <a:ext cx="8755800" cy="398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Maximum weight it must take is 10 Kg</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52" name="Google Shape;252;p41"/>
          <p:cNvGraphicFramePr/>
          <p:nvPr/>
        </p:nvGraphicFramePr>
        <p:xfrm>
          <a:off x="311700" y="723350"/>
          <a:ext cx="3000000" cy="3000000"/>
        </p:xfrm>
        <a:graphic>
          <a:graphicData uri="http://schemas.openxmlformats.org/drawingml/2006/table">
            <a:tbl>
              <a:tblPr>
                <a:noFill/>
                <a:tableStyleId>{9CC9E332-820A-4484-B223-6804B0C77D02}</a:tableStyleId>
              </a:tblPr>
              <a:tblGrid>
                <a:gridCol w="1379650"/>
                <a:gridCol w="1379650"/>
                <a:gridCol w="1379650"/>
                <a:gridCol w="1379650"/>
                <a:gridCol w="1379650"/>
                <a:gridCol w="1379650"/>
              </a:tblGrid>
              <a:tr h="617625">
                <a:tc>
                  <a:txBody>
                    <a:bodyPr/>
                    <a:lstStyle/>
                    <a:p>
                      <a:pPr indent="0" lvl="0" marL="0" rtl="0" algn="l">
                        <a:spcBef>
                          <a:spcPts val="0"/>
                        </a:spcBef>
                        <a:spcAft>
                          <a:spcPts val="0"/>
                        </a:spcAft>
                        <a:buNone/>
                      </a:pPr>
                      <a:r>
                        <a:rPr lang="en"/>
                        <a:t>Objects</a:t>
                      </a:r>
                      <a:endParaRPr/>
                    </a:p>
                  </a:txBody>
                  <a:tcPr marT="91425" marB="91425" marR="91425" marL="91425"/>
                </a:tc>
                <a:tc>
                  <a:txBody>
                    <a:bodyPr/>
                    <a:lstStyle/>
                    <a:p>
                      <a:pPr indent="0" lvl="0" marL="0" rtl="0" algn="ctr">
                        <a:spcBef>
                          <a:spcPts val="0"/>
                        </a:spcBef>
                        <a:spcAft>
                          <a:spcPts val="0"/>
                        </a:spcAft>
                        <a:buNone/>
                      </a:pPr>
                      <a:r>
                        <a:rPr b="1" lang="en"/>
                        <a:t>     O1</a:t>
                      </a:r>
                      <a:endParaRPr b="1"/>
                    </a:p>
                  </a:txBody>
                  <a:tcPr marT="91425" marB="91425" marR="91425" marL="91425"/>
                </a:tc>
                <a:tc>
                  <a:txBody>
                    <a:bodyPr/>
                    <a:lstStyle/>
                    <a:p>
                      <a:pPr indent="0" lvl="0" marL="0" rtl="0" algn="ctr">
                        <a:spcBef>
                          <a:spcPts val="0"/>
                        </a:spcBef>
                        <a:spcAft>
                          <a:spcPts val="0"/>
                        </a:spcAft>
                        <a:buNone/>
                      </a:pPr>
                      <a:r>
                        <a:rPr b="1" lang="en"/>
                        <a:t>O2</a:t>
                      </a:r>
                      <a:endParaRPr b="1"/>
                    </a:p>
                  </a:txBody>
                  <a:tcPr marT="91425" marB="91425" marR="91425" marL="91425"/>
                </a:tc>
                <a:tc>
                  <a:txBody>
                    <a:bodyPr/>
                    <a:lstStyle/>
                    <a:p>
                      <a:pPr indent="0" lvl="0" marL="0" rtl="0" algn="ctr">
                        <a:spcBef>
                          <a:spcPts val="0"/>
                        </a:spcBef>
                        <a:spcAft>
                          <a:spcPts val="0"/>
                        </a:spcAft>
                        <a:buNone/>
                      </a:pPr>
                      <a:r>
                        <a:rPr b="1" lang="en"/>
                        <a:t>O3</a:t>
                      </a:r>
                      <a:endParaRPr b="1"/>
                    </a:p>
                  </a:txBody>
                  <a:tcPr marT="91425" marB="91425" marR="91425" marL="91425"/>
                </a:tc>
                <a:tc>
                  <a:txBody>
                    <a:bodyPr/>
                    <a:lstStyle/>
                    <a:p>
                      <a:pPr indent="0" lvl="0" marL="0" rtl="0" algn="ctr">
                        <a:spcBef>
                          <a:spcPts val="0"/>
                        </a:spcBef>
                        <a:spcAft>
                          <a:spcPts val="0"/>
                        </a:spcAft>
                        <a:buNone/>
                      </a:pPr>
                      <a:r>
                        <a:rPr b="1" lang="en"/>
                        <a:t>O4</a:t>
                      </a:r>
                      <a:endParaRPr b="1"/>
                    </a:p>
                  </a:txBody>
                  <a:tcPr marT="91425" marB="91425" marR="91425" marL="91425"/>
                </a:tc>
                <a:tc>
                  <a:txBody>
                    <a:bodyPr/>
                    <a:lstStyle/>
                    <a:p>
                      <a:pPr indent="0" lvl="0" marL="0" rtl="0" algn="ctr">
                        <a:spcBef>
                          <a:spcPts val="0"/>
                        </a:spcBef>
                        <a:spcAft>
                          <a:spcPts val="0"/>
                        </a:spcAft>
                        <a:buNone/>
                      </a:pPr>
                      <a:r>
                        <a:rPr b="1" lang="en"/>
                        <a:t>O5</a:t>
                      </a:r>
                      <a:endParaRPr b="1"/>
                    </a:p>
                  </a:txBody>
                  <a:tcPr marT="91425" marB="91425" marR="91425" marL="91425"/>
                </a:tc>
              </a:tr>
              <a:tr h="617625">
                <a:tc>
                  <a:txBody>
                    <a:bodyPr/>
                    <a:lstStyle/>
                    <a:p>
                      <a:pPr indent="0" lvl="0" marL="0" rtl="0" algn="l">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c>
                  <a:txBody>
                    <a:bodyPr/>
                    <a:lstStyle/>
                    <a:p>
                      <a:pPr indent="0" lvl="0" marL="0" rtl="0" algn="ctr">
                        <a:spcBef>
                          <a:spcPts val="0"/>
                        </a:spcBef>
                        <a:spcAft>
                          <a:spcPts val="0"/>
                        </a:spcAft>
                        <a:buNone/>
                      </a:pPr>
                      <a:r>
                        <a:rPr lang="en"/>
                        <a:t>8</a:t>
                      </a:r>
                      <a:endParaRPr/>
                    </a:p>
                  </a:txBody>
                  <a:tcPr marT="91425" marB="91425" marR="91425" marL="91425"/>
                </a:tc>
              </a:tr>
              <a:tr h="617625">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ctr">
                        <a:spcBef>
                          <a:spcPts val="0"/>
                        </a:spcBef>
                        <a:spcAft>
                          <a:spcPts val="0"/>
                        </a:spcAft>
                        <a:buNone/>
                      </a:pPr>
                      <a:r>
                        <a:rPr lang="en"/>
                        <a:t>  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B cap="flat" cmpd="sng" w="9525">
                      <a:solidFill>
                        <a:srgbClr val="9E9E9E"/>
                      </a:solidFill>
                      <a:prstDash val="solid"/>
                      <a:round/>
                      <a:headEnd len="sm" w="sm" type="none"/>
                      <a:tailEnd len="sm" w="sm" type="none"/>
                    </a:lnB>
                  </a:tcPr>
                </a:tc>
              </a:tr>
              <a:tr h="617625">
                <a:tc>
                  <a:txBody>
                    <a:bodyPr/>
                    <a:lstStyle/>
                    <a:p>
                      <a:pPr indent="0" lvl="0" marL="0" rtl="0" algn="l">
                        <a:spcBef>
                          <a:spcPts val="0"/>
                        </a:spcBef>
                        <a:spcAft>
                          <a:spcPts val="0"/>
                        </a:spcAft>
                        <a:buNone/>
                      </a:pPr>
                      <a:r>
                        <a:rPr lang="en"/>
                        <a:t>p/w ratio</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   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 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important questions</a:t>
            </a:r>
            <a:endParaRPr/>
          </a:p>
        </p:txBody>
      </p:sp>
      <p:sp>
        <p:nvSpPr>
          <p:cNvPr id="67" name="Google Shape;67;p15"/>
          <p:cNvSpPr txBox="1"/>
          <p:nvPr>
            <p:ph idx="1" type="body"/>
          </p:nvPr>
        </p:nvSpPr>
        <p:spPr>
          <a:xfrm>
            <a:off x="311700" y="906275"/>
            <a:ext cx="8520600" cy="42372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Clr>
                <a:schemeClr val="dk1"/>
              </a:buClr>
              <a:buSzPct val="100000"/>
              <a:buAutoNum type="arabicPeriod"/>
            </a:pPr>
            <a:r>
              <a:rPr b="1" lang="en" sz="5600">
                <a:solidFill>
                  <a:schemeClr val="dk1"/>
                </a:solidFill>
              </a:rPr>
              <a:t>Do you need the best option at the moment for the  problem ?</a:t>
            </a:r>
            <a:endParaRPr b="1" sz="5600">
              <a:solidFill>
                <a:schemeClr val="dk1"/>
              </a:solidFill>
            </a:endParaRPr>
          </a:p>
          <a:p>
            <a:pPr indent="-317500" lvl="0" marL="457200" rtl="0" algn="l">
              <a:spcBef>
                <a:spcPts val="0"/>
              </a:spcBef>
              <a:spcAft>
                <a:spcPts val="0"/>
              </a:spcAft>
              <a:buClr>
                <a:schemeClr val="dk1"/>
              </a:buClr>
              <a:buSzPct val="100000"/>
              <a:buAutoNum type="arabicPeriod"/>
            </a:pPr>
            <a:r>
              <a:rPr b="1" lang="en" sz="5600">
                <a:solidFill>
                  <a:schemeClr val="dk1"/>
                </a:solidFill>
              </a:rPr>
              <a:t>Do you need optimal solution (minimum /maximum ) ?</a:t>
            </a:r>
            <a:endParaRPr b="1" sz="5600">
              <a:solidFill>
                <a:schemeClr val="dk1"/>
              </a:solidFill>
            </a:endParaRPr>
          </a:p>
          <a:p>
            <a:pPr indent="0" lvl="0" marL="0" rtl="0" algn="l">
              <a:spcBef>
                <a:spcPts val="1200"/>
              </a:spcBef>
              <a:spcAft>
                <a:spcPts val="0"/>
              </a:spcAft>
              <a:buNone/>
            </a:pPr>
            <a:r>
              <a:rPr lang="en" sz="5600">
                <a:solidFill>
                  <a:schemeClr val="dk1"/>
                </a:solidFill>
              </a:rPr>
              <a:t>Example : </a:t>
            </a:r>
            <a:r>
              <a:rPr lang="en" sz="5600">
                <a:solidFill>
                  <a:schemeClr val="dk1"/>
                </a:solidFill>
              </a:rPr>
              <a:t>Imagine you are a cashier and need to give a customer change using least number of coins for value of 73 ? [ 50,25,10,5,1]</a:t>
            </a:r>
            <a:endParaRPr sz="5600">
              <a:solidFill>
                <a:schemeClr val="dk1"/>
              </a:solidFill>
            </a:endParaRPr>
          </a:p>
          <a:p>
            <a:pPr indent="0" lvl="0" marL="0" rtl="0" algn="l">
              <a:spcBef>
                <a:spcPts val="1200"/>
              </a:spcBef>
              <a:spcAft>
                <a:spcPts val="0"/>
              </a:spcAft>
              <a:buNone/>
            </a:pPr>
            <a:r>
              <a:rPr lang="en" sz="5600">
                <a:solidFill>
                  <a:schemeClr val="dk1"/>
                </a:solidFill>
              </a:rPr>
              <a:t>Goal :- To maximize the number of coins to change</a:t>
            </a:r>
            <a:endParaRPr sz="5600">
              <a:solidFill>
                <a:schemeClr val="dk1"/>
              </a:solidFill>
            </a:endParaRPr>
          </a:p>
          <a:p>
            <a:pPr indent="0" lvl="0" marL="0" rtl="0" algn="l">
              <a:spcBef>
                <a:spcPts val="1200"/>
              </a:spcBef>
              <a:spcAft>
                <a:spcPts val="0"/>
              </a:spcAft>
              <a:buNone/>
            </a:pPr>
            <a:r>
              <a:rPr lang="en" sz="5600">
                <a:solidFill>
                  <a:schemeClr val="dk1"/>
                </a:solidFill>
              </a:rPr>
              <a:t>Iteration 1 : 73 - 50 = 23</a:t>
            </a:r>
            <a:endParaRPr sz="5600">
              <a:solidFill>
                <a:schemeClr val="dk1"/>
              </a:solidFill>
            </a:endParaRPr>
          </a:p>
          <a:p>
            <a:pPr indent="0" lvl="0" marL="0" rtl="0" algn="l">
              <a:spcBef>
                <a:spcPts val="1200"/>
              </a:spcBef>
              <a:spcAft>
                <a:spcPts val="0"/>
              </a:spcAft>
              <a:buNone/>
            </a:pPr>
            <a:r>
              <a:rPr lang="en" sz="5600">
                <a:solidFill>
                  <a:schemeClr val="dk1"/>
                </a:solidFill>
              </a:rPr>
              <a:t>Iteration 2 : 23 - 10 = 13</a:t>
            </a:r>
            <a:endParaRPr sz="5600">
              <a:solidFill>
                <a:schemeClr val="dk1"/>
              </a:solidFill>
            </a:endParaRPr>
          </a:p>
          <a:p>
            <a:pPr indent="0" lvl="0" marL="0" rtl="0" algn="l">
              <a:spcBef>
                <a:spcPts val="1200"/>
              </a:spcBef>
              <a:spcAft>
                <a:spcPts val="0"/>
              </a:spcAft>
              <a:buNone/>
            </a:pPr>
            <a:r>
              <a:rPr lang="en" sz="5600">
                <a:solidFill>
                  <a:schemeClr val="dk1"/>
                </a:solidFill>
              </a:rPr>
              <a:t>Iteration 3 : 13 - 10 = 3</a:t>
            </a:r>
            <a:endParaRPr sz="5600">
              <a:solidFill>
                <a:schemeClr val="dk1"/>
              </a:solidFill>
            </a:endParaRPr>
          </a:p>
          <a:p>
            <a:pPr indent="0" lvl="0" marL="0" rtl="0" algn="l">
              <a:spcBef>
                <a:spcPts val="1200"/>
              </a:spcBef>
              <a:spcAft>
                <a:spcPts val="0"/>
              </a:spcAft>
              <a:buNone/>
            </a:pPr>
            <a:r>
              <a:rPr lang="en" sz="5600">
                <a:solidFill>
                  <a:schemeClr val="dk1"/>
                </a:solidFill>
              </a:rPr>
              <a:t>Iteration 4 : 3 - 1 = 2</a:t>
            </a:r>
            <a:endParaRPr sz="5600">
              <a:solidFill>
                <a:schemeClr val="dk1"/>
              </a:solidFill>
            </a:endParaRPr>
          </a:p>
          <a:p>
            <a:pPr indent="0" lvl="0" marL="0" rtl="0" algn="l">
              <a:spcBef>
                <a:spcPts val="1200"/>
              </a:spcBef>
              <a:spcAft>
                <a:spcPts val="0"/>
              </a:spcAft>
              <a:buNone/>
            </a:pPr>
            <a:r>
              <a:rPr lang="en" sz="5600">
                <a:solidFill>
                  <a:schemeClr val="dk1"/>
                </a:solidFill>
              </a:rPr>
              <a:t>Iteration 5 : 2 - 1 = 1</a:t>
            </a:r>
            <a:endParaRPr sz="5600">
              <a:solidFill>
                <a:schemeClr val="dk1"/>
              </a:solidFill>
            </a:endParaRPr>
          </a:p>
          <a:p>
            <a:pPr indent="0" lvl="0" marL="0" rtl="0" algn="l">
              <a:spcBef>
                <a:spcPts val="1200"/>
              </a:spcBef>
              <a:spcAft>
                <a:spcPts val="0"/>
              </a:spcAft>
              <a:buNone/>
            </a:pPr>
            <a:r>
              <a:rPr lang="en" sz="5600">
                <a:solidFill>
                  <a:schemeClr val="dk1"/>
                </a:solidFill>
              </a:rPr>
              <a:t>Iteration 6 : 1 - 1 = 0</a:t>
            </a:r>
            <a:endParaRPr sz="5600">
              <a:solidFill>
                <a:schemeClr val="dk1"/>
              </a:solidFill>
            </a:endParaRPr>
          </a:p>
          <a:p>
            <a:pPr indent="0" lvl="0" marL="0" rtl="0" algn="l">
              <a:spcBef>
                <a:spcPts val="1200"/>
              </a:spcBef>
              <a:spcAft>
                <a:spcPts val="0"/>
              </a:spcAft>
              <a:buNone/>
            </a:pPr>
            <a:r>
              <a:rPr lang="en" sz="5600">
                <a:solidFill>
                  <a:schemeClr val="dk1"/>
                </a:solidFill>
              </a:rPr>
              <a:t>Result - only 6 coins were used.</a:t>
            </a:r>
            <a:endParaRPr sz="5600">
              <a:solidFill>
                <a:schemeClr val="dk1"/>
              </a:solidFill>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258" name="Google Shape;258;p42"/>
          <p:cNvSpPr txBox="1"/>
          <p:nvPr>
            <p:ph idx="1" type="body"/>
          </p:nvPr>
        </p:nvSpPr>
        <p:spPr>
          <a:xfrm>
            <a:off x="311700" y="1152475"/>
            <a:ext cx="8520600" cy="39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Maximum weight = (1 * 1) + (3*1) + (2*1) +(⅘ * 5) =10</a:t>
            </a:r>
            <a:endParaRPr>
              <a:solidFill>
                <a:schemeClr val="dk1"/>
              </a:solidFill>
            </a:endParaRPr>
          </a:p>
          <a:p>
            <a:pPr indent="0" lvl="0" marL="0" rtl="0" algn="l">
              <a:spcBef>
                <a:spcPts val="1200"/>
              </a:spcBef>
              <a:spcAft>
                <a:spcPts val="1200"/>
              </a:spcAft>
              <a:buNone/>
            </a:pPr>
            <a:r>
              <a:rPr lang="en">
                <a:solidFill>
                  <a:schemeClr val="dk1"/>
                </a:solidFill>
              </a:rPr>
              <a:t>Maximum profit = 8*1 + 15 *1 +10 * 1 + (20 * ⅘) </a:t>
            </a:r>
            <a:endParaRPr>
              <a:solidFill>
                <a:schemeClr val="dk1"/>
              </a:solidFill>
            </a:endParaRPr>
          </a:p>
        </p:txBody>
      </p:sp>
      <p:graphicFrame>
        <p:nvGraphicFramePr>
          <p:cNvPr id="259" name="Google Shape;259;p42"/>
          <p:cNvGraphicFramePr/>
          <p:nvPr/>
        </p:nvGraphicFramePr>
        <p:xfrm>
          <a:off x="952500" y="1619250"/>
          <a:ext cx="3000000" cy="3000000"/>
        </p:xfrm>
        <a:graphic>
          <a:graphicData uri="http://schemas.openxmlformats.org/drawingml/2006/table">
            <a:tbl>
              <a:tblPr>
                <a:noFill/>
                <a:tableStyleId>{9CC9E332-820A-4484-B223-6804B0C77D02}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Object</a:t>
                      </a:r>
                      <a:endParaRPr/>
                    </a:p>
                  </a:txBody>
                  <a:tcPr marT="91425" marB="91425" marR="91425" marL="91425"/>
                </a:tc>
                <a:tc>
                  <a:txBody>
                    <a:bodyPr/>
                    <a:lstStyle/>
                    <a:p>
                      <a:pPr indent="0" lvl="0" marL="0" rtl="0" algn="l">
                        <a:spcBef>
                          <a:spcPts val="0"/>
                        </a:spcBef>
                        <a:spcAft>
                          <a:spcPts val="0"/>
                        </a:spcAft>
                        <a:buNone/>
                      </a:pPr>
                      <a:r>
                        <a:rPr lang="en"/>
                        <a:t>Profit</a:t>
                      </a:r>
                      <a:endParaRPr/>
                    </a:p>
                  </a:txBody>
                  <a:tcPr marT="91425" marB="91425" marR="91425" marL="91425"/>
                </a:tc>
                <a:tc>
                  <a:txBody>
                    <a:bodyPr/>
                    <a:lstStyle/>
                    <a:p>
                      <a:pPr indent="0" lvl="0" marL="0" rtl="0" algn="l">
                        <a:spcBef>
                          <a:spcPts val="0"/>
                        </a:spcBef>
                        <a:spcAft>
                          <a:spcPts val="0"/>
                        </a:spcAft>
                        <a:buNone/>
                      </a:pPr>
                      <a:r>
                        <a:rPr lang="en"/>
                        <a:t>Weight</a:t>
                      </a:r>
                      <a:endParaRPr/>
                    </a:p>
                  </a:txBody>
                  <a:tcPr marT="91425" marB="91425" marR="91425" marL="91425"/>
                </a:tc>
                <a:tc>
                  <a:txBody>
                    <a:bodyPr/>
                    <a:lstStyle/>
                    <a:p>
                      <a:pPr indent="0" lvl="0" marL="0" rtl="0" algn="l">
                        <a:spcBef>
                          <a:spcPts val="0"/>
                        </a:spcBef>
                        <a:spcAft>
                          <a:spcPts val="0"/>
                        </a:spcAft>
                        <a:buNone/>
                      </a:pPr>
                      <a:r>
                        <a:rPr lang="en"/>
                        <a:t>Remaining weight</a:t>
                      </a:r>
                      <a:endParaRPr/>
                    </a:p>
                  </a:txBody>
                  <a:tcPr marT="91425" marB="91425" marR="91425" marL="91425"/>
                </a:tc>
                <a:tc>
                  <a:txBody>
                    <a:bodyPr/>
                    <a:lstStyle/>
                    <a:p>
                      <a:pPr indent="0" lvl="0" marL="0" rtl="0" algn="l">
                        <a:spcBef>
                          <a:spcPts val="0"/>
                        </a:spcBef>
                        <a:spcAft>
                          <a:spcPts val="0"/>
                        </a:spcAft>
                        <a:buNone/>
                      </a:pPr>
                      <a:r>
                        <a:rPr lang="en"/>
                        <a:t>Assignment</a:t>
                      </a:r>
                      <a:endParaRPr/>
                    </a:p>
                  </a:txBody>
                  <a:tcPr marT="91425" marB="91425" marR="91425" marL="91425"/>
                </a:tc>
              </a:tr>
              <a:tr h="381000">
                <a:tc>
                  <a:txBody>
                    <a:bodyPr/>
                    <a:lstStyle/>
                    <a:p>
                      <a:pPr indent="0" lvl="0" marL="0" rtl="0" algn="l">
                        <a:spcBef>
                          <a:spcPts val="0"/>
                        </a:spcBef>
                        <a:spcAft>
                          <a:spcPts val="0"/>
                        </a:spcAft>
                        <a:buNone/>
                      </a:pPr>
                      <a:r>
                        <a:rPr lang="en"/>
                        <a:t>O5</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10 -1 = 9</a:t>
                      </a:r>
                      <a:endParaRPr/>
                    </a:p>
                  </a:txBody>
                  <a:tcPr marT="91425" marB="91425" marR="91425" marL="91425"/>
                </a:tc>
                <a:tc>
                  <a:txBody>
                    <a:bodyPr/>
                    <a:lstStyle/>
                    <a:p>
                      <a:pPr indent="0" lvl="0" marL="0" rtl="0" algn="ctr">
                        <a:spcBef>
                          <a:spcPts val="0"/>
                        </a:spcBef>
                        <a:spcAft>
                          <a:spcPts val="0"/>
                        </a:spcAft>
                        <a:buNone/>
                      </a:pPr>
                      <a:r>
                        <a:rPr lang="en"/>
                        <a:t>  1</a:t>
                      </a:r>
                      <a:endParaRPr/>
                    </a:p>
                  </a:txBody>
                  <a:tcPr marT="91425" marB="91425" marR="91425" marL="91425"/>
                </a:tc>
              </a:tr>
              <a:tr h="381000">
                <a:tc>
                  <a:txBody>
                    <a:bodyPr/>
                    <a:lstStyle/>
                    <a:p>
                      <a:pPr indent="0" lvl="0" marL="0" rtl="0" algn="l">
                        <a:spcBef>
                          <a:spcPts val="0"/>
                        </a:spcBef>
                        <a:spcAft>
                          <a:spcPts val="0"/>
                        </a:spcAft>
                        <a:buNone/>
                      </a:pPr>
                      <a:r>
                        <a:rPr lang="en"/>
                        <a:t>O2</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9 - 3  = 6</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 1</a:t>
                      </a:r>
                      <a:endParaRPr/>
                    </a:p>
                  </a:txBody>
                  <a:tcPr marT="91425" marB="91425" marR="91425" marL="91425"/>
                </a:tc>
              </a:tr>
              <a:tr h="381000">
                <a:tc>
                  <a:txBody>
                    <a:bodyPr/>
                    <a:lstStyle/>
                    <a:p>
                      <a:pPr indent="0" lvl="0" marL="0" rtl="0" algn="l">
                        <a:spcBef>
                          <a:spcPts val="0"/>
                        </a:spcBef>
                        <a:spcAft>
                          <a:spcPts val="0"/>
                        </a:spcAft>
                        <a:buNone/>
                      </a:pPr>
                      <a:r>
                        <a:rPr lang="en"/>
                        <a:t>O3</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6 - 2 =  4</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 1</a:t>
                      </a:r>
                      <a:endParaRPr/>
                    </a:p>
                  </a:txBody>
                  <a:tcPr marT="91425" marB="91425" marR="91425" marL="91425"/>
                </a:tc>
              </a:tr>
              <a:tr h="381000">
                <a:tc>
                  <a:txBody>
                    <a:bodyPr/>
                    <a:lstStyle/>
                    <a:p>
                      <a:pPr indent="0" lvl="0" marL="0" rtl="0" algn="l">
                        <a:spcBef>
                          <a:spcPts val="0"/>
                        </a:spcBef>
                        <a:spcAft>
                          <a:spcPts val="0"/>
                        </a:spcAft>
                        <a:buNone/>
                      </a:pPr>
                      <a:r>
                        <a:rPr lang="en"/>
                        <a:t>O4</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4/5</a:t>
                      </a:r>
                      <a:endParaRPr/>
                    </a:p>
                  </a:txBody>
                  <a:tcPr marT="91425" marB="91425" marR="91425" marL="91425"/>
                </a:tc>
                <a:tc>
                  <a:txBody>
                    <a:bodyPr/>
                    <a:lstStyle/>
                    <a:p>
                      <a:pPr indent="0" lvl="0" marL="0" rtl="0" algn="l">
                        <a:spcBef>
                          <a:spcPts val="0"/>
                        </a:spcBef>
                        <a:spcAft>
                          <a:spcPts val="0"/>
                        </a:spcAft>
                        <a:buNone/>
                      </a:pPr>
                      <a:r>
                        <a:rPr lang="en"/>
                        <a:t>4 - 4 = 0</a:t>
                      </a:r>
                      <a:endParaRPr/>
                    </a:p>
                  </a:txBody>
                  <a:tcPr marT="91425" marB="91425" marR="91425" marL="91425"/>
                </a:tc>
                <a:tc>
                  <a:txBody>
                    <a:bodyPr/>
                    <a:lstStyle/>
                    <a:p>
                      <a:pPr indent="0" lvl="0" marL="0" rtl="0" algn="ctr">
                        <a:spcBef>
                          <a:spcPts val="0"/>
                        </a:spcBef>
                        <a:spcAft>
                          <a:spcPts val="0"/>
                        </a:spcAft>
                        <a:buNone/>
                      </a:pPr>
                      <a:r>
                        <a:rPr lang="en">
                          <a:solidFill>
                            <a:schemeClr val="dk1"/>
                          </a:solidFill>
                        </a:rPr>
                        <a:t> 1</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38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problem</a:t>
            </a:r>
            <a:endParaRPr/>
          </a:p>
        </p:txBody>
      </p:sp>
      <p:sp>
        <p:nvSpPr>
          <p:cNvPr id="265" name="Google Shape;26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1:- Find profit/weight for each object.</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2:- Since we have to select whether we have to completely select the object or partially select it.</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So we sort the profit/weight in descending order.</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3:-The object with the highest profit/weight is selected first.</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4:-Mark the object with 1 if it’s completely selected or the fraction part if it is not selected completely.</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5:-While we select a particular object, Deduct the knapsack size by its particular object size.</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6:-Repeat steps 4 &amp; 5.</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Clr>
                <a:schemeClr val="dk1"/>
              </a:buClr>
              <a:buSzPct val="73333"/>
              <a:buFont typeface="Arial"/>
              <a:buNone/>
            </a:pPr>
            <a:r>
              <a:rPr lang="en" sz="1500">
                <a:solidFill>
                  <a:schemeClr val="dk1"/>
                </a:solidFill>
                <a:highlight>
                  <a:srgbClr val="FFFFFF"/>
                </a:highlight>
                <a:latin typeface="Helvetica Neue"/>
                <a:ea typeface="Helvetica Neue"/>
                <a:cs typeface="Helvetica Neue"/>
                <a:sym typeface="Helvetica Neue"/>
              </a:rPr>
              <a:t>Step 7:-Note the final fraction part and count that object in the Knapsack(Remaining weight/Total weight).</a:t>
            </a:r>
            <a:endParaRPr sz="1500">
              <a:solidFill>
                <a:schemeClr val="dk1"/>
              </a:solidFill>
              <a:highlight>
                <a:srgbClr val="FFFFFF"/>
              </a:highlight>
              <a:latin typeface="Helvetica Neue"/>
              <a:ea typeface="Helvetica Neue"/>
              <a:cs typeface="Helvetica Neue"/>
              <a:sym typeface="Helvetica Neue"/>
            </a:endParaRPr>
          </a:p>
          <a:p>
            <a:pPr indent="0" lvl="0" marL="0" rtl="0" algn="l">
              <a:spcBef>
                <a:spcPts val="1200"/>
              </a:spcBef>
              <a:spcAft>
                <a:spcPts val="1200"/>
              </a:spcAft>
              <a:buNone/>
            </a:pPr>
            <a:r>
              <a:rPr lang="en" sz="1500">
                <a:solidFill>
                  <a:schemeClr val="dk1"/>
                </a:solidFill>
                <a:highlight>
                  <a:srgbClr val="FFFFFF"/>
                </a:highlight>
                <a:latin typeface="Helvetica Neue"/>
                <a:ea typeface="Helvetica Neue"/>
                <a:cs typeface="Helvetica Neue"/>
                <a:sym typeface="Helvetica Neue"/>
              </a:rPr>
              <a:t>Step 8:-Find the total weight (</a:t>
            </a:r>
            <a:r>
              <a:rPr lang="en" sz="1500">
                <a:solidFill>
                  <a:schemeClr val="dk1"/>
                </a:solidFill>
                <a:highlight>
                  <a:srgbClr val="FFFFFF"/>
                </a:highlight>
                <a:latin typeface="Helvetica Neue"/>
                <a:ea typeface="Helvetica Neue"/>
                <a:cs typeface="Helvetica Neue"/>
                <a:sym typeface="Helvetica Neue"/>
              </a:rPr>
              <a:t>Summation</a:t>
            </a:r>
            <a:r>
              <a:rPr lang="en" sz="1500">
                <a:solidFill>
                  <a:schemeClr val="dk1"/>
                </a:solidFill>
                <a:highlight>
                  <a:srgbClr val="FFFFFF"/>
                </a:highlight>
                <a:latin typeface="Helvetica Neue"/>
                <a:ea typeface="Helvetica Neue"/>
                <a:cs typeface="Helvetica Neue"/>
                <a:sym typeface="Helvetica Neue"/>
              </a:rPr>
              <a:t> of weights*(Selected objects weight)).</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311700" y="217600"/>
            <a:ext cx="8520600" cy="54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problem</a:t>
            </a:r>
            <a:endParaRPr/>
          </a:p>
        </p:txBody>
      </p:sp>
      <p:sp>
        <p:nvSpPr>
          <p:cNvPr id="271" name="Google Shape;271;p44"/>
          <p:cNvSpPr txBox="1"/>
          <p:nvPr>
            <p:ph idx="1" type="body"/>
          </p:nvPr>
        </p:nvSpPr>
        <p:spPr>
          <a:xfrm>
            <a:off x="311700" y="766300"/>
            <a:ext cx="8520600" cy="401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lang="en" sz="5600">
                <a:solidFill>
                  <a:schemeClr val="dk1"/>
                </a:solidFill>
              </a:rPr>
              <a:t>The Fractional Knapsack Problem is an optimization problem where you can take fractions of items rather than whole items. It is solved using the Greedy Algorithm, ensuring an optimal solution.</a:t>
            </a:r>
            <a:endParaRPr sz="5600">
              <a:solidFill>
                <a:schemeClr val="dk1"/>
              </a:solidFill>
            </a:endParaRPr>
          </a:p>
          <a:p>
            <a:pPr indent="0" lvl="0" marL="0" rtl="0" algn="l">
              <a:spcBef>
                <a:spcPts val="1800"/>
              </a:spcBef>
              <a:spcAft>
                <a:spcPts val="0"/>
              </a:spcAft>
              <a:buClr>
                <a:schemeClr val="dk1"/>
              </a:buClr>
              <a:buSzPts val="275"/>
              <a:buFont typeface="Arial"/>
              <a:buNone/>
            </a:pPr>
            <a:r>
              <a:rPr lang="en" sz="5600">
                <a:solidFill>
                  <a:schemeClr val="dk1"/>
                </a:solidFill>
              </a:rPr>
              <a:t>Types of Knapsack Problems</a:t>
            </a:r>
            <a:endParaRPr sz="5600">
              <a:solidFill>
                <a:schemeClr val="dk1"/>
              </a:solidFill>
            </a:endParaRPr>
          </a:p>
          <a:p>
            <a:pPr indent="-317500" lvl="0" marL="457200" rtl="0" algn="l">
              <a:spcBef>
                <a:spcPts val="1200"/>
              </a:spcBef>
              <a:spcAft>
                <a:spcPts val="0"/>
              </a:spcAft>
              <a:buClr>
                <a:schemeClr val="dk1"/>
              </a:buClr>
              <a:buSzPct val="100000"/>
              <a:buAutoNum type="arabicPeriod"/>
            </a:pPr>
            <a:r>
              <a:rPr lang="en" sz="5600">
                <a:solidFill>
                  <a:schemeClr val="dk1"/>
                </a:solidFill>
              </a:rPr>
              <a:t>0/1 Knapsack Problem</a:t>
            </a:r>
            <a:endParaRPr sz="5600">
              <a:solidFill>
                <a:schemeClr val="dk1"/>
              </a:solidFill>
            </a:endParaRPr>
          </a:p>
          <a:p>
            <a:pPr indent="-317500" lvl="1" marL="914400" rtl="0" algn="l">
              <a:spcBef>
                <a:spcPts val="0"/>
              </a:spcBef>
              <a:spcAft>
                <a:spcPts val="0"/>
              </a:spcAft>
              <a:buClr>
                <a:schemeClr val="dk1"/>
              </a:buClr>
              <a:buSzPct val="100000"/>
              <a:buChar char="○"/>
            </a:pPr>
            <a:r>
              <a:rPr lang="en" sz="5600">
                <a:solidFill>
                  <a:schemeClr val="dk1"/>
                </a:solidFill>
              </a:rPr>
              <a:t>Each item can either be taken entirely (1) or not at all (0).</a:t>
            </a:r>
            <a:endParaRPr sz="5600">
              <a:solidFill>
                <a:schemeClr val="dk1"/>
              </a:solidFill>
            </a:endParaRPr>
          </a:p>
          <a:p>
            <a:pPr indent="-317500" lvl="1" marL="914400" rtl="0" algn="l">
              <a:spcBef>
                <a:spcPts val="0"/>
              </a:spcBef>
              <a:spcAft>
                <a:spcPts val="0"/>
              </a:spcAft>
              <a:buClr>
                <a:schemeClr val="dk1"/>
              </a:buClr>
              <a:buSzPct val="100000"/>
              <a:buChar char="○"/>
            </a:pPr>
            <a:r>
              <a:rPr lang="en" sz="5600">
                <a:solidFill>
                  <a:schemeClr val="dk1"/>
                </a:solidFill>
              </a:rPr>
              <a:t>Solved using Dynamic Programming.</a:t>
            </a:r>
            <a:endParaRPr sz="5600">
              <a:solidFill>
                <a:schemeClr val="dk1"/>
              </a:solidFill>
            </a:endParaRPr>
          </a:p>
          <a:p>
            <a:pPr indent="-317500" lvl="0" marL="457200" rtl="0" algn="l">
              <a:spcBef>
                <a:spcPts val="0"/>
              </a:spcBef>
              <a:spcAft>
                <a:spcPts val="0"/>
              </a:spcAft>
              <a:buClr>
                <a:schemeClr val="dk1"/>
              </a:buClr>
              <a:buSzPct val="100000"/>
              <a:buAutoNum type="arabicPeriod"/>
            </a:pPr>
            <a:r>
              <a:rPr lang="en" sz="5600">
                <a:solidFill>
                  <a:schemeClr val="dk1"/>
                </a:solidFill>
              </a:rPr>
              <a:t>Fractional Knapsack Problem</a:t>
            </a:r>
            <a:endParaRPr sz="5600">
              <a:solidFill>
                <a:schemeClr val="dk1"/>
              </a:solidFill>
            </a:endParaRPr>
          </a:p>
          <a:p>
            <a:pPr indent="-317500" lvl="1" marL="914400" rtl="0" algn="l">
              <a:spcBef>
                <a:spcPts val="0"/>
              </a:spcBef>
              <a:spcAft>
                <a:spcPts val="0"/>
              </a:spcAft>
              <a:buClr>
                <a:schemeClr val="dk1"/>
              </a:buClr>
              <a:buSzPct val="100000"/>
              <a:buChar char="○"/>
            </a:pPr>
            <a:r>
              <a:rPr lang="en" sz="5600">
                <a:solidFill>
                  <a:schemeClr val="dk1"/>
                </a:solidFill>
              </a:rPr>
              <a:t>Items can be divided into fractions.</a:t>
            </a:r>
            <a:endParaRPr sz="5600">
              <a:solidFill>
                <a:schemeClr val="dk1"/>
              </a:solidFill>
            </a:endParaRPr>
          </a:p>
          <a:p>
            <a:pPr indent="-317500" lvl="1" marL="914400" rtl="0" algn="l">
              <a:spcBef>
                <a:spcPts val="0"/>
              </a:spcBef>
              <a:spcAft>
                <a:spcPts val="0"/>
              </a:spcAft>
              <a:buClr>
                <a:schemeClr val="dk1"/>
              </a:buClr>
              <a:buSzPct val="100000"/>
              <a:buChar char="○"/>
            </a:pPr>
            <a:r>
              <a:rPr lang="en" sz="5600">
                <a:solidFill>
                  <a:schemeClr val="dk1"/>
                </a:solidFill>
              </a:rPr>
              <a:t>Solved using the Greedy Algorithm.</a:t>
            </a:r>
            <a:endParaRPr sz="5600">
              <a:solidFill>
                <a:schemeClr val="dk1"/>
              </a:solidFill>
            </a:endParaRPr>
          </a:p>
          <a:p>
            <a:pPr indent="0" lvl="0" marL="0" rtl="0" algn="l">
              <a:spcBef>
                <a:spcPts val="1800"/>
              </a:spcBef>
              <a:spcAft>
                <a:spcPts val="0"/>
              </a:spcAft>
              <a:buNone/>
            </a:pPr>
            <a:r>
              <a:rPr lang="en" sz="5600">
                <a:solidFill>
                  <a:schemeClr val="dk1"/>
                </a:solidFill>
              </a:rPr>
              <a:t>Key Applications</a:t>
            </a:r>
            <a:endParaRPr sz="5600">
              <a:solidFill>
                <a:schemeClr val="dk1"/>
              </a:solidFill>
            </a:endParaRPr>
          </a:p>
          <a:p>
            <a:pPr indent="-317500" lvl="0" marL="457200" rtl="0" algn="l">
              <a:spcBef>
                <a:spcPts val="1200"/>
              </a:spcBef>
              <a:spcAft>
                <a:spcPts val="0"/>
              </a:spcAft>
              <a:buClr>
                <a:schemeClr val="dk1"/>
              </a:buClr>
              <a:buSzPct val="100000"/>
              <a:buChar char="●"/>
            </a:pPr>
            <a:r>
              <a:rPr lang="en" sz="5600">
                <a:solidFill>
                  <a:schemeClr val="dk1"/>
                </a:solidFill>
              </a:rPr>
              <a:t>Resource Allocation (distributing emergency aid, bandwidth allocation).</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Stock Market Optimization (choosing fractional stocks).</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Load Balancing in Cloud Computing.</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Medical Emergency Response (allocating medical supplies dynamically based on available capacity).</a:t>
            </a:r>
            <a:endParaRPr sz="56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311700" y="445025"/>
            <a:ext cx="8520600" cy="38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7" name="Google Shape;277;p45"/>
          <p:cNvSpPr txBox="1"/>
          <p:nvPr>
            <p:ph idx="1" type="body"/>
          </p:nvPr>
        </p:nvSpPr>
        <p:spPr>
          <a:xfrm>
            <a:off x="311700" y="830825"/>
            <a:ext cx="8520600" cy="420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800"/>
              </a:spcBef>
              <a:spcAft>
                <a:spcPts val="0"/>
              </a:spcAft>
              <a:buClr>
                <a:schemeClr val="dk1"/>
              </a:buClr>
              <a:buSzPts val="275"/>
              <a:buFont typeface="Arial"/>
              <a:buNone/>
            </a:pPr>
            <a:r>
              <a:rPr lang="en" sz="5600">
                <a:solidFill>
                  <a:schemeClr val="dk1"/>
                </a:solidFill>
              </a:rPr>
              <a:t>Problem Statement</a:t>
            </a:r>
            <a:endParaRPr sz="5600">
              <a:solidFill>
                <a:schemeClr val="dk1"/>
              </a:solidFill>
            </a:endParaRPr>
          </a:p>
          <a:p>
            <a:pPr indent="0" lvl="0" marL="0" rtl="0" algn="l">
              <a:spcBef>
                <a:spcPts val="1200"/>
              </a:spcBef>
              <a:spcAft>
                <a:spcPts val="0"/>
              </a:spcAft>
              <a:buClr>
                <a:schemeClr val="dk1"/>
              </a:buClr>
              <a:buSzPts val="275"/>
              <a:buFont typeface="Arial"/>
              <a:buNone/>
            </a:pPr>
            <a:r>
              <a:rPr lang="en" sz="5600">
                <a:solidFill>
                  <a:schemeClr val="dk1"/>
                </a:solidFill>
              </a:rPr>
              <a:t>Given </a:t>
            </a:r>
            <a:r>
              <a:rPr lang="en" sz="5600">
                <a:solidFill>
                  <a:srgbClr val="188038"/>
                </a:solidFill>
                <a:latin typeface="Roboto Mono"/>
                <a:ea typeface="Roboto Mono"/>
                <a:cs typeface="Roboto Mono"/>
                <a:sym typeface="Roboto Mono"/>
              </a:rPr>
              <a:t>n</a:t>
            </a:r>
            <a:r>
              <a:rPr lang="en" sz="5600">
                <a:solidFill>
                  <a:schemeClr val="dk1"/>
                </a:solidFill>
              </a:rPr>
              <a:t> items, each with:</a:t>
            </a:r>
            <a:endParaRPr sz="5600">
              <a:solidFill>
                <a:schemeClr val="dk1"/>
              </a:solidFill>
            </a:endParaRPr>
          </a:p>
          <a:p>
            <a:pPr indent="-317500" lvl="0" marL="457200" rtl="0" algn="l">
              <a:spcBef>
                <a:spcPts val="1200"/>
              </a:spcBef>
              <a:spcAft>
                <a:spcPts val="0"/>
              </a:spcAft>
              <a:buClr>
                <a:schemeClr val="dk1"/>
              </a:buClr>
              <a:buSzPct val="100000"/>
              <a:buChar char="●"/>
            </a:pPr>
            <a:r>
              <a:rPr lang="en" sz="5600">
                <a:solidFill>
                  <a:schemeClr val="dk1"/>
                </a:solidFill>
              </a:rPr>
              <a:t>Weight: w[i]w[i]w[i]</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Value: v[i]v[i]v[i]</a:t>
            </a:r>
            <a:endParaRPr sz="5600">
              <a:solidFill>
                <a:schemeClr val="dk1"/>
              </a:solidFill>
            </a:endParaRPr>
          </a:p>
          <a:p>
            <a:pPr indent="-317500" lvl="0" marL="457200" rtl="0" algn="l">
              <a:spcBef>
                <a:spcPts val="0"/>
              </a:spcBef>
              <a:spcAft>
                <a:spcPts val="0"/>
              </a:spcAft>
              <a:buClr>
                <a:schemeClr val="dk1"/>
              </a:buClr>
              <a:buSzPct val="100000"/>
              <a:buChar char="●"/>
            </a:pPr>
            <a:r>
              <a:rPr lang="en" sz="5600">
                <a:solidFill>
                  <a:schemeClr val="dk1"/>
                </a:solidFill>
              </a:rPr>
              <a:t>Knapsack Capacity: WWW</a:t>
            </a:r>
            <a:endParaRPr sz="5600">
              <a:solidFill>
                <a:schemeClr val="dk1"/>
              </a:solidFill>
            </a:endParaRPr>
          </a:p>
          <a:p>
            <a:pPr indent="0" lvl="0" marL="0" rtl="0" algn="l">
              <a:spcBef>
                <a:spcPts val="1200"/>
              </a:spcBef>
              <a:spcAft>
                <a:spcPts val="0"/>
              </a:spcAft>
              <a:buClr>
                <a:schemeClr val="dk1"/>
              </a:buClr>
              <a:buSzPts val="275"/>
              <a:buFont typeface="Arial"/>
              <a:buNone/>
            </a:pPr>
            <a:r>
              <a:rPr lang="en" sz="5600">
                <a:solidFill>
                  <a:schemeClr val="dk1"/>
                </a:solidFill>
              </a:rPr>
              <a:t>Find the maximum total value that can be obtained by selecting whole or fractional parts of items without exceeding </a:t>
            </a:r>
            <a:r>
              <a:rPr lang="en" sz="5600">
                <a:solidFill>
                  <a:srgbClr val="188038"/>
                </a:solidFill>
                <a:latin typeface="Roboto Mono"/>
                <a:ea typeface="Roboto Mono"/>
                <a:cs typeface="Roboto Mono"/>
                <a:sym typeface="Roboto Mono"/>
              </a:rPr>
              <a:t>W</a:t>
            </a:r>
            <a:r>
              <a:rPr lang="en" sz="5600">
                <a:solidFill>
                  <a:schemeClr val="dk1"/>
                </a:solidFill>
              </a:rPr>
              <a:t>.</a:t>
            </a:r>
            <a:endParaRPr sz="5600">
              <a:solidFill>
                <a:schemeClr val="dk1"/>
              </a:solidFill>
            </a:endParaRPr>
          </a:p>
          <a:p>
            <a:pPr indent="0" lvl="0" marL="0" rtl="0" algn="l">
              <a:spcBef>
                <a:spcPts val="1800"/>
              </a:spcBef>
              <a:spcAft>
                <a:spcPts val="0"/>
              </a:spcAft>
              <a:buClr>
                <a:schemeClr val="dk1"/>
              </a:buClr>
              <a:buSzPts val="275"/>
              <a:buFont typeface="Arial"/>
              <a:buNone/>
            </a:pPr>
            <a:r>
              <a:rPr lang="en" sz="5600">
                <a:solidFill>
                  <a:schemeClr val="dk1"/>
                </a:solidFill>
              </a:rPr>
              <a:t>Algorithm (Greedy Approach)</a:t>
            </a:r>
            <a:endParaRPr sz="5600">
              <a:solidFill>
                <a:schemeClr val="dk1"/>
              </a:solidFill>
            </a:endParaRPr>
          </a:p>
          <a:p>
            <a:pPr indent="-317500" lvl="0" marL="457200" rtl="0" algn="l">
              <a:spcBef>
                <a:spcPts val="1200"/>
              </a:spcBef>
              <a:spcAft>
                <a:spcPts val="0"/>
              </a:spcAft>
              <a:buClr>
                <a:schemeClr val="dk1"/>
              </a:buClr>
              <a:buSzPct val="100000"/>
              <a:buAutoNum type="arabicPeriod"/>
            </a:pPr>
            <a:r>
              <a:rPr lang="en" sz="5600">
                <a:solidFill>
                  <a:schemeClr val="dk1"/>
                </a:solidFill>
              </a:rPr>
              <a:t>Compute the value-to-weight ratio v[i]/w[i]v[i] / w[i]v[i]/w[i] for each item.</a:t>
            </a:r>
            <a:endParaRPr sz="5600">
              <a:solidFill>
                <a:schemeClr val="dk1"/>
              </a:solidFill>
            </a:endParaRPr>
          </a:p>
          <a:p>
            <a:pPr indent="-317500" lvl="0" marL="457200" rtl="0" algn="l">
              <a:spcBef>
                <a:spcPts val="0"/>
              </a:spcBef>
              <a:spcAft>
                <a:spcPts val="0"/>
              </a:spcAft>
              <a:buClr>
                <a:schemeClr val="dk1"/>
              </a:buClr>
              <a:buSzPct val="100000"/>
              <a:buAutoNum type="arabicPeriod"/>
            </a:pPr>
            <a:r>
              <a:rPr lang="en" sz="5600">
                <a:solidFill>
                  <a:schemeClr val="dk1"/>
                </a:solidFill>
              </a:rPr>
              <a:t>Sort the items in decreasing order of this ratio.</a:t>
            </a:r>
            <a:endParaRPr sz="5600">
              <a:solidFill>
                <a:schemeClr val="dk1"/>
              </a:solidFill>
            </a:endParaRPr>
          </a:p>
          <a:p>
            <a:pPr indent="-317500" lvl="0" marL="457200" rtl="0" algn="l">
              <a:spcBef>
                <a:spcPts val="0"/>
              </a:spcBef>
              <a:spcAft>
                <a:spcPts val="0"/>
              </a:spcAft>
              <a:buClr>
                <a:schemeClr val="dk1"/>
              </a:buClr>
              <a:buSzPct val="100000"/>
              <a:buAutoNum type="arabicPeriod"/>
            </a:pPr>
            <a:r>
              <a:rPr lang="en" sz="5600">
                <a:solidFill>
                  <a:schemeClr val="dk1"/>
                </a:solidFill>
              </a:rPr>
              <a:t>Pick items greedily:</a:t>
            </a:r>
            <a:endParaRPr sz="5600">
              <a:solidFill>
                <a:schemeClr val="dk1"/>
              </a:solidFill>
            </a:endParaRPr>
          </a:p>
          <a:p>
            <a:pPr indent="-317500" lvl="1" marL="914400" rtl="0" algn="l">
              <a:spcBef>
                <a:spcPts val="0"/>
              </a:spcBef>
              <a:spcAft>
                <a:spcPts val="0"/>
              </a:spcAft>
              <a:buClr>
                <a:schemeClr val="dk1"/>
              </a:buClr>
              <a:buSzPct val="100000"/>
              <a:buChar char="○"/>
            </a:pPr>
            <a:r>
              <a:rPr lang="en" sz="5600">
                <a:solidFill>
                  <a:schemeClr val="dk1"/>
                </a:solidFill>
              </a:rPr>
              <a:t>If an item fits completely, take it.</a:t>
            </a:r>
            <a:endParaRPr sz="5600">
              <a:solidFill>
                <a:schemeClr val="dk1"/>
              </a:solidFill>
            </a:endParaRPr>
          </a:p>
          <a:p>
            <a:pPr indent="-317500" lvl="1" marL="914400" rtl="0" algn="l">
              <a:spcBef>
                <a:spcPts val="0"/>
              </a:spcBef>
              <a:spcAft>
                <a:spcPts val="0"/>
              </a:spcAft>
              <a:buClr>
                <a:schemeClr val="dk1"/>
              </a:buClr>
              <a:buSzPct val="100000"/>
              <a:buChar char="○"/>
            </a:pPr>
            <a:r>
              <a:rPr lang="en" sz="5600">
                <a:solidFill>
                  <a:schemeClr val="dk1"/>
                </a:solidFill>
              </a:rPr>
              <a:t>If not, take as much as possible (a fraction).</a:t>
            </a:r>
            <a:endParaRPr sz="5600">
              <a:solidFill>
                <a:schemeClr val="dk1"/>
              </a:solidFill>
            </a:endParaRPr>
          </a:p>
          <a:p>
            <a:pPr indent="-317500" lvl="0" marL="457200" rtl="0" algn="l">
              <a:spcBef>
                <a:spcPts val="0"/>
              </a:spcBef>
              <a:spcAft>
                <a:spcPts val="0"/>
              </a:spcAft>
              <a:buClr>
                <a:schemeClr val="dk1"/>
              </a:buClr>
              <a:buSzPct val="100000"/>
              <a:buAutoNum type="arabicPeriod"/>
            </a:pPr>
            <a:r>
              <a:rPr lang="en" sz="5600">
                <a:solidFill>
                  <a:schemeClr val="dk1"/>
                </a:solidFill>
              </a:rPr>
              <a:t>Stop when the knapsack is full.</a:t>
            </a:r>
            <a:endParaRPr sz="5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Knapsack Problem</a:t>
            </a:r>
            <a:endParaRPr/>
          </a:p>
        </p:txBody>
      </p:sp>
      <p:sp>
        <p:nvSpPr>
          <p:cNvPr id="283" name="Google Shape;283;p46"/>
          <p:cNvSpPr txBox="1"/>
          <p:nvPr>
            <p:ph idx="1" type="body"/>
          </p:nvPr>
        </p:nvSpPr>
        <p:spPr>
          <a:xfrm>
            <a:off x="311700" y="906275"/>
            <a:ext cx="8520600" cy="42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chemeClr val="dk1"/>
                </a:solidFill>
              </a:rPr>
              <a:t>🚁 Application:</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Disaster Relief Helicopter Packing</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Goal: Maximize medical supplies carried within 50 kg weight limit.</a:t>
            </a:r>
            <a:endParaRPr sz="1200">
              <a:solidFill>
                <a:schemeClr val="dk1"/>
              </a:solidFill>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Clr>
                <a:schemeClr val="dk1"/>
              </a:buClr>
              <a:buSzPts val="1100"/>
              <a:buFont typeface="Arial"/>
              <a:buNone/>
            </a:pPr>
            <a:r>
              <a:rPr lang="en" sz="1200">
                <a:solidFill>
                  <a:schemeClr val="dk1"/>
                </a:solidFill>
              </a:rPr>
              <a:t>🔹 Greedy Solution:</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1️⃣ Sort items by Value/Weight Ratio.</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2️⃣ Pick items greedily until weight limit is reached.</a:t>
            </a:r>
            <a:endParaRPr sz="1200">
              <a:solidFill>
                <a:schemeClr val="dk1"/>
              </a:solidFill>
            </a:endParaRPr>
          </a:p>
          <a:p>
            <a:pPr indent="0" lvl="0" marL="0" rtl="0" algn="l">
              <a:spcBef>
                <a:spcPts val="1200"/>
              </a:spcBef>
              <a:spcAft>
                <a:spcPts val="1200"/>
              </a:spcAft>
              <a:buNone/>
            </a:pPr>
            <a:r>
              <a:rPr lang="en" sz="1200">
                <a:solidFill>
                  <a:schemeClr val="dk1"/>
                </a:solidFill>
              </a:rPr>
              <a:t>3️⃣ </a:t>
            </a:r>
            <a:r>
              <a:rPr b="1" lang="en" sz="1200">
                <a:solidFill>
                  <a:schemeClr val="dk1"/>
                </a:solidFill>
              </a:rPr>
              <a:t>Maximum Value Achieved 290</a:t>
            </a:r>
            <a:endParaRPr sz="1200"/>
          </a:p>
        </p:txBody>
      </p:sp>
      <p:graphicFrame>
        <p:nvGraphicFramePr>
          <p:cNvPr id="284" name="Google Shape;284;p46"/>
          <p:cNvGraphicFramePr/>
          <p:nvPr/>
        </p:nvGraphicFramePr>
        <p:xfrm>
          <a:off x="2609500" y="1912950"/>
          <a:ext cx="3000000" cy="3000000"/>
        </p:xfrm>
        <a:graphic>
          <a:graphicData uri="http://schemas.openxmlformats.org/drawingml/2006/table">
            <a:tbl>
              <a:tblPr>
                <a:noFill/>
                <a:tableStyleId>{9CC9E332-820A-4484-B223-6804B0C77D02}</a:tableStyleId>
              </a:tblPr>
              <a:tblGrid>
                <a:gridCol w="1538100"/>
                <a:gridCol w="1538100"/>
                <a:gridCol w="1538100"/>
                <a:gridCol w="1538100"/>
              </a:tblGrid>
              <a:tr h="484025">
                <a:tc>
                  <a:txBody>
                    <a:bodyPr/>
                    <a:lstStyle/>
                    <a:p>
                      <a:pPr indent="0" lvl="0" marL="0" rtl="0" algn="l">
                        <a:spcBef>
                          <a:spcPts val="0"/>
                        </a:spcBef>
                        <a:spcAft>
                          <a:spcPts val="0"/>
                        </a:spcAft>
                        <a:buNone/>
                      </a:pPr>
                      <a:r>
                        <a:rPr lang="en" sz="1200"/>
                        <a:t>Item</a:t>
                      </a:r>
                      <a:endParaRPr sz="1200"/>
                    </a:p>
                  </a:txBody>
                  <a:tcPr marT="91425" marB="91425" marR="91425" marL="91425"/>
                </a:tc>
                <a:tc>
                  <a:txBody>
                    <a:bodyPr/>
                    <a:lstStyle/>
                    <a:p>
                      <a:pPr indent="0" lvl="0" marL="0" rtl="0" algn="l">
                        <a:spcBef>
                          <a:spcPts val="0"/>
                        </a:spcBef>
                        <a:spcAft>
                          <a:spcPts val="0"/>
                        </a:spcAft>
                        <a:buNone/>
                      </a:pPr>
                      <a:r>
                        <a:rPr lang="en" sz="1200"/>
                        <a:t>Weight (kg)</a:t>
                      </a:r>
                      <a:endParaRPr sz="1200"/>
                    </a:p>
                  </a:txBody>
                  <a:tcPr marT="91425" marB="91425" marR="91425" marL="91425"/>
                </a:tc>
                <a:tc>
                  <a:txBody>
                    <a:bodyPr/>
                    <a:lstStyle/>
                    <a:p>
                      <a:pPr indent="0" lvl="0" marL="0" rtl="0" algn="l">
                        <a:spcBef>
                          <a:spcPts val="0"/>
                        </a:spcBef>
                        <a:spcAft>
                          <a:spcPts val="0"/>
                        </a:spcAft>
                        <a:buNone/>
                      </a:pPr>
                      <a:r>
                        <a:rPr lang="en" sz="1200"/>
                        <a:t>Value (Medical Importance)</a:t>
                      </a:r>
                      <a:endParaRPr sz="1200"/>
                    </a:p>
                  </a:txBody>
                  <a:tcPr marT="91425" marB="91425" marR="91425" marL="91425"/>
                </a:tc>
                <a:tc>
                  <a:txBody>
                    <a:bodyPr/>
                    <a:lstStyle/>
                    <a:p>
                      <a:pPr indent="0" lvl="0" marL="0" rtl="0" algn="l">
                        <a:spcBef>
                          <a:spcPts val="0"/>
                        </a:spcBef>
                        <a:spcAft>
                          <a:spcPts val="0"/>
                        </a:spcAft>
                        <a:buNone/>
                      </a:pPr>
                      <a:r>
                        <a:rPr lang="en" sz="1200"/>
                        <a:t>Value/Weight</a:t>
                      </a:r>
                      <a:endParaRPr sz="1200"/>
                    </a:p>
                  </a:txBody>
                  <a:tcPr marT="91425" marB="91425" marR="91425" marL="91425"/>
                </a:tc>
              </a:tr>
              <a:tr h="322675">
                <a:tc>
                  <a:txBody>
                    <a:bodyPr/>
                    <a:lstStyle/>
                    <a:p>
                      <a:pPr indent="0" lvl="0" marL="0" rtl="0" algn="l">
                        <a:spcBef>
                          <a:spcPts val="0"/>
                        </a:spcBef>
                        <a:spcAft>
                          <a:spcPts val="0"/>
                        </a:spcAft>
                        <a:buNone/>
                      </a:pPr>
                      <a:r>
                        <a:rPr lang="en" sz="1200"/>
                        <a:t>First Aid Kits</a:t>
                      </a:r>
                      <a:endParaRPr sz="1200"/>
                    </a:p>
                  </a:txBody>
                  <a:tcPr marT="91425" marB="91425" marR="91425" marL="91425"/>
                </a:tc>
                <a:tc>
                  <a:txBody>
                    <a:bodyPr/>
                    <a:lstStyle/>
                    <a:p>
                      <a:pPr indent="0" lvl="0" marL="0" rtl="0" algn="l">
                        <a:spcBef>
                          <a:spcPts val="0"/>
                        </a:spcBef>
                        <a:spcAft>
                          <a:spcPts val="0"/>
                        </a:spcAft>
                        <a:buNone/>
                      </a:pPr>
                      <a:r>
                        <a:rPr lang="en" sz="1200"/>
                        <a:t>10</a:t>
                      </a:r>
                      <a:endParaRPr sz="1200"/>
                    </a:p>
                  </a:txBody>
                  <a:tcPr marT="91425" marB="91425" marR="91425" marL="91425"/>
                </a:tc>
                <a:tc>
                  <a:txBody>
                    <a:bodyPr/>
                    <a:lstStyle/>
                    <a:p>
                      <a:pPr indent="0" lvl="0" marL="0" rtl="0" algn="l">
                        <a:spcBef>
                          <a:spcPts val="0"/>
                        </a:spcBef>
                        <a:spcAft>
                          <a:spcPts val="0"/>
                        </a:spcAft>
                        <a:buNone/>
                      </a:pPr>
                      <a:r>
                        <a:rPr lang="en" sz="1200"/>
                        <a:t>60</a:t>
                      </a:r>
                      <a:endParaRPr sz="1200"/>
                    </a:p>
                  </a:txBody>
                  <a:tcPr marT="91425" marB="91425" marR="91425" marL="91425"/>
                </a:tc>
                <a:tc>
                  <a:txBody>
                    <a:bodyPr/>
                    <a:lstStyle/>
                    <a:p>
                      <a:pPr indent="0" lvl="0" marL="0" rtl="0" algn="l">
                        <a:spcBef>
                          <a:spcPts val="0"/>
                        </a:spcBef>
                        <a:spcAft>
                          <a:spcPts val="0"/>
                        </a:spcAft>
                        <a:buNone/>
                      </a:pPr>
                      <a:r>
                        <a:rPr lang="en" sz="1200"/>
                        <a:t>6</a:t>
                      </a:r>
                      <a:endParaRPr sz="1200"/>
                    </a:p>
                  </a:txBody>
                  <a:tcPr marT="91425" marB="91425" marR="91425" marL="91425"/>
                </a:tc>
              </a:tr>
              <a:tr h="322675">
                <a:tc>
                  <a:txBody>
                    <a:bodyPr/>
                    <a:lstStyle/>
                    <a:p>
                      <a:pPr indent="0" lvl="0" marL="0" rtl="0" algn="l">
                        <a:spcBef>
                          <a:spcPts val="0"/>
                        </a:spcBef>
                        <a:spcAft>
                          <a:spcPts val="0"/>
                        </a:spcAft>
                        <a:buNone/>
                      </a:pPr>
                      <a:r>
                        <a:rPr lang="en" sz="1200"/>
                        <a:t>Oxygen Cylinders</a:t>
                      </a:r>
                      <a:endParaRPr sz="1200"/>
                    </a:p>
                  </a:txBody>
                  <a:tcPr marT="91425" marB="91425" marR="91425" marL="91425"/>
                </a:tc>
                <a:tc>
                  <a:txBody>
                    <a:bodyPr/>
                    <a:lstStyle/>
                    <a:p>
                      <a:pPr indent="0" lvl="0" marL="0" rtl="0" algn="l">
                        <a:spcBef>
                          <a:spcPts val="0"/>
                        </a:spcBef>
                        <a:spcAft>
                          <a:spcPts val="0"/>
                        </a:spcAft>
                        <a:buNone/>
                      </a:pPr>
                      <a:r>
                        <a:rPr lang="en" sz="1200"/>
                        <a:t>20</a:t>
                      </a:r>
                      <a:endParaRPr sz="1200"/>
                    </a:p>
                  </a:txBody>
                  <a:tcPr marT="91425" marB="91425" marR="91425" marL="91425"/>
                </a:tc>
                <a:tc>
                  <a:txBody>
                    <a:bodyPr/>
                    <a:lstStyle/>
                    <a:p>
                      <a:pPr indent="0" lvl="0" marL="0" rtl="0" algn="l">
                        <a:spcBef>
                          <a:spcPts val="0"/>
                        </a:spcBef>
                        <a:spcAft>
                          <a:spcPts val="0"/>
                        </a:spcAft>
                        <a:buNone/>
                      </a:pPr>
                      <a:r>
                        <a:rPr lang="en" sz="1200"/>
                        <a:t>100</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r>
              <a:tr h="322675">
                <a:tc>
                  <a:txBody>
                    <a:bodyPr/>
                    <a:lstStyle/>
                    <a:p>
                      <a:pPr indent="0" lvl="0" marL="0" rtl="0" algn="l">
                        <a:spcBef>
                          <a:spcPts val="0"/>
                        </a:spcBef>
                        <a:spcAft>
                          <a:spcPts val="0"/>
                        </a:spcAft>
                        <a:buNone/>
                      </a:pPr>
                      <a:r>
                        <a:rPr lang="en" sz="1200"/>
                        <a:t>Painkillers</a:t>
                      </a:r>
                      <a:endParaRPr sz="1200"/>
                    </a:p>
                  </a:txBody>
                  <a:tcPr marT="91425" marB="91425" marR="91425" marL="91425"/>
                </a:tc>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40</a:t>
                      </a:r>
                      <a:endParaRPr sz="1200"/>
                    </a:p>
                  </a:txBody>
                  <a:tcPr marT="91425" marB="91425" marR="91425" marL="91425"/>
                </a:tc>
                <a:tc>
                  <a:txBody>
                    <a:bodyPr/>
                    <a:lstStyle/>
                    <a:p>
                      <a:pPr indent="0" lvl="0" marL="0" rtl="0" algn="l">
                        <a:spcBef>
                          <a:spcPts val="0"/>
                        </a:spcBef>
                        <a:spcAft>
                          <a:spcPts val="0"/>
                        </a:spcAft>
                        <a:buNone/>
                      </a:pPr>
                      <a:r>
                        <a:rPr lang="en" sz="1200"/>
                        <a:t>8</a:t>
                      </a:r>
                      <a:endParaRPr sz="1200"/>
                    </a:p>
                  </a:txBody>
                  <a:tcPr marT="91425" marB="91425" marR="91425" marL="91425"/>
                </a:tc>
              </a:tr>
              <a:tr h="322675">
                <a:tc>
                  <a:txBody>
                    <a:bodyPr/>
                    <a:lstStyle/>
                    <a:p>
                      <a:pPr indent="0" lvl="0" marL="0" rtl="0" algn="l">
                        <a:spcBef>
                          <a:spcPts val="0"/>
                        </a:spcBef>
                        <a:spcAft>
                          <a:spcPts val="0"/>
                        </a:spcAft>
                        <a:buNone/>
                      </a:pPr>
                      <a:r>
                        <a:rPr lang="en" sz="1200"/>
                        <a:t>IV Fluids</a:t>
                      </a:r>
                      <a:endParaRPr sz="1200"/>
                    </a:p>
                  </a:txBody>
                  <a:tcPr marT="91425" marB="91425" marR="91425" marL="91425"/>
                </a:tc>
                <a:tc>
                  <a:txBody>
                    <a:bodyPr/>
                    <a:lstStyle/>
                    <a:p>
                      <a:pPr indent="0" lvl="0" marL="0" rtl="0" algn="l">
                        <a:spcBef>
                          <a:spcPts val="0"/>
                        </a:spcBef>
                        <a:spcAft>
                          <a:spcPts val="0"/>
                        </a:spcAft>
                        <a:buNone/>
                      </a:pPr>
                      <a:r>
                        <a:rPr lang="en" sz="1200"/>
                        <a:t>15</a:t>
                      </a:r>
                      <a:endParaRPr sz="1200"/>
                    </a:p>
                  </a:txBody>
                  <a:tcPr marT="91425" marB="91425" marR="91425" marL="91425"/>
                </a:tc>
                <a:tc>
                  <a:txBody>
                    <a:bodyPr/>
                    <a:lstStyle/>
                    <a:p>
                      <a:pPr indent="0" lvl="0" marL="0" rtl="0" algn="l">
                        <a:spcBef>
                          <a:spcPts val="0"/>
                        </a:spcBef>
                        <a:spcAft>
                          <a:spcPts val="0"/>
                        </a:spcAft>
                        <a:buNone/>
                      </a:pPr>
                      <a:r>
                        <a:rPr lang="en" sz="1200"/>
                        <a:t>90</a:t>
                      </a:r>
                      <a:endParaRPr sz="1200"/>
                    </a:p>
                  </a:txBody>
                  <a:tcPr marT="91425" marB="91425" marR="91425" marL="91425"/>
                </a:tc>
                <a:tc>
                  <a:txBody>
                    <a:bodyPr/>
                    <a:lstStyle/>
                    <a:p>
                      <a:pPr indent="0" lvl="0" marL="0" rtl="0" algn="l">
                        <a:spcBef>
                          <a:spcPts val="0"/>
                        </a:spcBef>
                        <a:spcAft>
                          <a:spcPts val="0"/>
                        </a:spcAft>
                        <a:buNone/>
                      </a:pPr>
                      <a:r>
                        <a:rPr lang="en" sz="1200"/>
                        <a:t>6</a:t>
                      </a:r>
                      <a:endParaRPr sz="1200"/>
                    </a:p>
                  </a:txBody>
                  <a:tcPr marT="91425" marB="91425" marR="91425" marL="91425"/>
                </a:tc>
              </a:tr>
              <a:tr h="322675">
                <a:tc>
                  <a:txBody>
                    <a:bodyPr/>
                    <a:lstStyle/>
                    <a:p>
                      <a:pPr indent="0" lvl="0" marL="0" rtl="0" algn="l">
                        <a:spcBef>
                          <a:spcPts val="0"/>
                        </a:spcBef>
                        <a:spcAft>
                          <a:spcPts val="0"/>
                        </a:spcAft>
                        <a:buNone/>
                      </a:pPr>
                      <a:r>
                        <a:rPr lang="en" sz="1200"/>
                        <a:t>Surgical Kits</a:t>
                      </a:r>
                      <a:endParaRPr sz="1200"/>
                    </a:p>
                  </a:txBody>
                  <a:tcPr marT="91425" marB="91425" marR="91425" marL="91425"/>
                </a:tc>
                <a:tc>
                  <a:txBody>
                    <a:bodyPr/>
                    <a:lstStyle/>
                    <a:p>
                      <a:pPr indent="0" lvl="0" marL="0" rtl="0" algn="l">
                        <a:spcBef>
                          <a:spcPts val="0"/>
                        </a:spcBef>
                        <a:spcAft>
                          <a:spcPts val="0"/>
                        </a:spcAft>
                        <a:buNone/>
                      </a:pPr>
                      <a:r>
                        <a:rPr lang="en" sz="1200"/>
                        <a:t>25</a:t>
                      </a:r>
                      <a:endParaRPr sz="1200"/>
                    </a:p>
                  </a:txBody>
                  <a:tcPr marT="91425" marB="91425" marR="91425" marL="91425"/>
                </a:tc>
                <a:tc>
                  <a:txBody>
                    <a:bodyPr/>
                    <a:lstStyle/>
                    <a:p>
                      <a:pPr indent="0" lvl="0" marL="0" rtl="0" algn="l">
                        <a:spcBef>
                          <a:spcPts val="0"/>
                        </a:spcBef>
                        <a:spcAft>
                          <a:spcPts val="0"/>
                        </a:spcAft>
                        <a:buNone/>
                      </a:pPr>
                      <a:r>
                        <a:rPr lang="en" sz="1200"/>
                        <a:t>120</a:t>
                      </a:r>
                      <a:endParaRPr sz="1200"/>
                    </a:p>
                  </a:txBody>
                  <a:tcPr marT="91425" marB="91425" marR="91425" marL="91425"/>
                </a:tc>
                <a:tc>
                  <a:txBody>
                    <a:bodyPr/>
                    <a:lstStyle/>
                    <a:p>
                      <a:pPr indent="0" lvl="0" marL="0" rtl="0" algn="l">
                        <a:spcBef>
                          <a:spcPts val="0"/>
                        </a:spcBef>
                        <a:spcAft>
                          <a:spcPts val="0"/>
                        </a:spcAft>
                        <a:buNone/>
                      </a:pPr>
                      <a:r>
                        <a:rPr lang="en" sz="1200"/>
                        <a:t>4.8</a:t>
                      </a:r>
                      <a:endParaRPr sz="1200"/>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5 (Max 50 units)</a:t>
            </a:r>
            <a:endParaRPr/>
          </a:p>
        </p:txBody>
      </p:sp>
      <p:sp>
        <p:nvSpPr>
          <p:cNvPr id="290" name="Google Shape;290;p47"/>
          <p:cNvSpPr txBox="1"/>
          <p:nvPr>
            <p:ph idx="1" type="body"/>
          </p:nvPr>
        </p:nvSpPr>
        <p:spPr>
          <a:xfrm>
            <a:off x="311700" y="852475"/>
            <a:ext cx="3999900" cy="37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Group A</a:t>
            </a:r>
            <a:endParaRPr b="1"/>
          </a:p>
        </p:txBody>
      </p:sp>
      <p:sp>
        <p:nvSpPr>
          <p:cNvPr id="291" name="Google Shape;291;p47"/>
          <p:cNvSpPr txBox="1"/>
          <p:nvPr>
            <p:ph idx="2" type="body"/>
          </p:nvPr>
        </p:nvSpPr>
        <p:spPr>
          <a:xfrm>
            <a:off x="4230050" y="766375"/>
            <a:ext cx="4914000" cy="380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Group B</a:t>
            </a:r>
            <a:endParaRPr b="1"/>
          </a:p>
        </p:txBody>
      </p:sp>
      <p:graphicFrame>
        <p:nvGraphicFramePr>
          <p:cNvPr id="292" name="Google Shape;292;p47"/>
          <p:cNvGraphicFramePr/>
          <p:nvPr/>
        </p:nvGraphicFramePr>
        <p:xfrm>
          <a:off x="392925" y="1304000"/>
          <a:ext cx="3000000" cy="3000000"/>
        </p:xfrm>
        <a:graphic>
          <a:graphicData uri="http://schemas.openxmlformats.org/drawingml/2006/table">
            <a:tbl>
              <a:tblPr>
                <a:noFill/>
                <a:tableStyleId>{9CC9E332-820A-4484-B223-6804B0C77D02}</a:tableStyleId>
              </a:tblPr>
              <a:tblGrid>
                <a:gridCol w="1193500"/>
                <a:gridCol w="1193500"/>
                <a:gridCol w="1193500"/>
              </a:tblGrid>
              <a:tr h="525100">
                <a:tc>
                  <a:txBody>
                    <a:bodyPr/>
                    <a:lstStyle/>
                    <a:p>
                      <a:pPr indent="0" lvl="0" marL="0" rtl="0" algn="ctr">
                        <a:spcBef>
                          <a:spcPts val="0"/>
                        </a:spcBef>
                        <a:spcAft>
                          <a:spcPts val="0"/>
                        </a:spcAft>
                        <a:buNone/>
                      </a:pPr>
                      <a:r>
                        <a:rPr lang="en"/>
                        <a:t>Item</a:t>
                      </a:r>
                      <a:endParaRPr/>
                    </a:p>
                  </a:txBody>
                  <a:tcPr marT="91425" marB="91425" marR="91425" marL="91425"/>
                </a:tc>
                <a:tc>
                  <a:txBody>
                    <a:bodyPr/>
                    <a:lstStyle/>
                    <a:p>
                      <a:pPr indent="0" lvl="0" marL="0" rtl="0" algn="ctr">
                        <a:spcBef>
                          <a:spcPts val="0"/>
                        </a:spcBef>
                        <a:spcAft>
                          <a:spcPts val="0"/>
                        </a:spcAft>
                        <a:buNone/>
                      </a:pPr>
                      <a:r>
                        <a:rPr lang="en"/>
                        <a:t>Value</a:t>
                      </a:r>
                      <a:endParaRPr/>
                    </a:p>
                  </a:txBody>
                  <a:tcPr marT="91425" marB="91425" marR="91425" marL="91425"/>
                </a:tc>
                <a:tc>
                  <a:txBody>
                    <a:bodyPr/>
                    <a:lstStyle/>
                    <a:p>
                      <a:pPr indent="0" lvl="0" marL="0" rtl="0" algn="ctr">
                        <a:spcBef>
                          <a:spcPts val="0"/>
                        </a:spcBef>
                        <a:spcAft>
                          <a:spcPts val="0"/>
                        </a:spcAft>
                        <a:buNone/>
                      </a:pPr>
                      <a:r>
                        <a:rPr lang="en"/>
                        <a:t>Weight</a:t>
                      </a:r>
                      <a:endParaRPr/>
                    </a:p>
                  </a:txBody>
                  <a:tcPr marT="91425" marB="91425" marR="91425" marL="91425"/>
                </a:tc>
              </a:tr>
              <a:tr h="5251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60</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r h="504975">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100</a:t>
                      </a:r>
                      <a:endParaRPr/>
                    </a:p>
                  </a:txBody>
                  <a:tcPr marT="91425" marB="91425" marR="91425" marL="91425"/>
                </a:tc>
                <a:tc>
                  <a:txBody>
                    <a:bodyPr/>
                    <a:lstStyle/>
                    <a:p>
                      <a:pPr indent="0" lvl="0" marL="0" rtl="0" algn="ctr">
                        <a:spcBef>
                          <a:spcPts val="0"/>
                        </a:spcBef>
                        <a:spcAft>
                          <a:spcPts val="0"/>
                        </a:spcAft>
                        <a:buNone/>
                      </a:pPr>
                      <a:r>
                        <a:rPr lang="en"/>
                        <a:t>20</a:t>
                      </a:r>
                      <a:endParaRPr/>
                    </a:p>
                  </a:txBody>
                  <a:tcPr marT="91425" marB="91425" marR="91425" marL="91425"/>
                </a:tc>
              </a:tr>
              <a:tr h="504975">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120</a:t>
                      </a:r>
                      <a:endParaRPr/>
                    </a:p>
                  </a:txBody>
                  <a:tcPr marT="91425" marB="91425" marR="91425" marL="91425"/>
                </a:tc>
                <a:tc>
                  <a:txBody>
                    <a:bodyPr/>
                    <a:lstStyle/>
                    <a:p>
                      <a:pPr indent="0" lvl="0" marL="0" rtl="0" algn="ctr">
                        <a:spcBef>
                          <a:spcPts val="0"/>
                        </a:spcBef>
                        <a:spcAft>
                          <a:spcPts val="0"/>
                        </a:spcAft>
                        <a:buNone/>
                      </a:pPr>
                      <a:r>
                        <a:rPr lang="en"/>
                        <a:t>30</a:t>
                      </a:r>
                      <a:endParaRPr/>
                    </a:p>
                  </a:txBody>
                  <a:tcPr marT="91425" marB="91425" marR="91425" marL="91425"/>
                </a:tc>
              </a:tr>
            </a:tbl>
          </a:graphicData>
        </a:graphic>
      </p:graphicFrame>
      <p:graphicFrame>
        <p:nvGraphicFramePr>
          <p:cNvPr id="293" name="Google Shape;293;p47"/>
          <p:cNvGraphicFramePr/>
          <p:nvPr/>
        </p:nvGraphicFramePr>
        <p:xfrm>
          <a:off x="4514250" y="1152500"/>
          <a:ext cx="3000000" cy="3000000"/>
        </p:xfrm>
        <a:graphic>
          <a:graphicData uri="http://schemas.openxmlformats.org/drawingml/2006/table">
            <a:tbl>
              <a:tblPr>
                <a:noFill/>
                <a:tableStyleId>{9CC9E332-820A-4484-B223-6804B0C77D02}</a:tableStyleId>
              </a:tblPr>
              <a:tblGrid>
                <a:gridCol w="1487575"/>
                <a:gridCol w="1487575"/>
                <a:gridCol w="1487575"/>
              </a:tblGrid>
              <a:tr h="474350">
                <a:tc>
                  <a:txBody>
                    <a:bodyPr/>
                    <a:lstStyle/>
                    <a:p>
                      <a:pPr indent="0" lvl="0" marL="0" rtl="0" algn="ctr">
                        <a:spcBef>
                          <a:spcPts val="0"/>
                        </a:spcBef>
                        <a:spcAft>
                          <a:spcPts val="0"/>
                        </a:spcAft>
                        <a:buNone/>
                      </a:pPr>
                      <a:r>
                        <a:rPr lang="en"/>
                        <a:t>Item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Weight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4350">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4350">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4350">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74350">
                <a:tc>
                  <a:txBody>
                    <a:bodyPr/>
                    <a:lstStyle/>
                    <a:p>
                      <a:pPr indent="0" lvl="0" marL="0" rtl="0" algn="l">
                        <a:spcBef>
                          <a:spcPts val="0"/>
                        </a:spcBef>
                        <a:spcAft>
                          <a:spcPts val="0"/>
                        </a:spcAft>
                        <a:buNone/>
                      </a:pPr>
                      <a:r>
                        <a:rPr lang="en"/>
                        <a:t>            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           120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           40</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34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48"/>
          <p:cNvSpPr txBox="1"/>
          <p:nvPr>
            <p:ph idx="1" type="body"/>
          </p:nvPr>
        </p:nvSpPr>
        <p:spPr>
          <a:xfrm>
            <a:off x="225625" y="863550"/>
            <a:ext cx="4346400" cy="406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Group A </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rgbClr val="FF0000"/>
                </a:solidFill>
              </a:rPr>
              <a:t># Item 3: 20/30 *120 = 80</a:t>
            </a:r>
            <a:endParaRPr>
              <a:solidFill>
                <a:srgbClr val="FF0000"/>
              </a:solidFill>
            </a:endParaRPr>
          </a:p>
          <a:p>
            <a:pPr indent="0" lvl="0" marL="0" rtl="0" algn="l">
              <a:spcBef>
                <a:spcPts val="1200"/>
              </a:spcBef>
              <a:spcAft>
                <a:spcPts val="0"/>
              </a:spcAft>
              <a:buNone/>
            </a:pPr>
            <a:r>
              <a:rPr lang="en">
                <a:solidFill>
                  <a:schemeClr val="dk1"/>
                </a:solidFill>
              </a:rPr>
              <a:t>Max Weight - 10+20+30 = 50 units</a:t>
            </a:r>
            <a:endParaRPr>
              <a:solidFill>
                <a:schemeClr val="dk1"/>
              </a:solidFill>
            </a:endParaRPr>
          </a:p>
          <a:p>
            <a:pPr indent="0" lvl="0" marL="0" rtl="0" algn="l">
              <a:spcBef>
                <a:spcPts val="1200"/>
              </a:spcBef>
              <a:spcAft>
                <a:spcPts val="1200"/>
              </a:spcAft>
              <a:buNone/>
            </a:pPr>
            <a:r>
              <a:rPr lang="en">
                <a:solidFill>
                  <a:schemeClr val="dk1"/>
                </a:solidFill>
              </a:rPr>
              <a:t>Max Value - 60+100+80 = 240</a:t>
            </a:r>
            <a:endParaRPr>
              <a:solidFill>
                <a:schemeClr val="dk1"/>
              </a:solidFill>
            </a:endParaRPr>
          </a:p>
        </p:txBody>
      </p:sp>
      <p:sp>
        <p:nvSpPr>
          <p:cNvPr id="300" name="Google Shape;300;p48"/>
          <p:cNvSpPr txBox="1"/>
          <p:nvPr>
            <p:ph idx="2" type="body"/>
          </p:nvPr>
        </p:nvSpPr>
        <p:spPr>
          <a:xfrm>
            <a:off x="4412975" y="787925"/>
            <a:ext cx="4419300" cy="394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Group B</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solidFill>
                  <a:srgbClr val="FF0000"/>
                </a:solidFill>
              </a:rPr>
              <a:t># Item 4:  20/40 *120 = 80</a:t>
            </a:r>
            <a:endParaRPr>
              <a:solidFill>
                <a:srgbClr val="FF0000"/>
              </a:solidFill>
            </a:endParaRPr>
          </a:p>
          <a:p>
            <a:pPr indent="0" lvl="0" marL="0" rtl="0" algn="l">
              <a:spcBef>
                <a:spcPts val="1200"/>
              </a:spcBef>
              <a:spcAft>
                <a:spcPts val="0"/>
              </a:spcAft>
              <a:buClr>
                <a:schemeClr val="dk1"/>
              </a:buClr>
              <a:buSzPts val="1100"/>
              <a:buFont typeface="Arial"/>
              <a:buNone/>
            </a:pPr>
            <a:r>
              <a:rPr lang="en">
                <a:solidFill>
                  <a:schemeClr val="dk1"/>
                </a:solidFill>
              </a:rPr>
              <a:t>Max Weight - 10+20+30 = 50 units</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Max Value - 70+100+60 = 240</a:t>
            </a:r>
            <a:endParaRPr/>
          </a:p>
        </p:txBody>
      </p:sp>
      <p:graphicFrame>
        <p:nvGraphicFramePr>
          <p:cNvPr id="301" name="Google Shape;301;p48"/>
          <p:cNvGraphicFramePr/>
          <p:nvPr/>
        </p:nvGraphicFramePr>
        <p:xfrm>
          <a:off x="376200" y="1228650"/>
          <a:ext cx="3000000" cy="3000000"/>
        </p:xfrm>
        <a:graphic>
          <a:graphicData uri="http://schemas.openxmlformats.org/drawingml/2006/table">
            <a:tbl>
              <a:tblPr>
                <a:noFill/>
                <a:tableStyleId>{9CC9E332-820A-4484-B223-6804B0C77D02}</a:tableStyleId>
              </a:tblPr>
              <a:tblGrid>
                <a:gridCol w="661500"/>
                <a:gridCol w="732700"/>
                <a:gridCol w="860775"/>
                <a:gridCol w="1521200"/>
              </a:tblGrid>
              <a:tr h="537625">
                <a:tc>
                  <a:txBody>
                    <a:bodyPr/>
                    <a:lstStyle/>
                    <a:p>
                      <a:pPr indent="0" lvl="0" marL="0" rtl="0" algn="ctr">
                        <a:spcBef>
                          <a:spcPts val="0"/>
                        </a:spcBef>
                        <a:spcAft>
                          <a:spcPts val="0"/>
                        </a:spcAft>
                        <a:buNone/>
                      </a:pPr>
                      <a:r>
                        <a:rPr lang="en"/>
                        <a:t>Item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Weight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Remaining</a:t>
                      </a:r>
                      <a:endParaRPr/>
                    </a:p>
                    <a:p>
                      <a:pPr indent="0" lvl="0" marL="0" rtl="0" algn="l">
                        <a:spcBef>
                          <a:spcPts val="0"/>
                        </a:spcBef>
                        <a:spcAft>
                          <a:spcPts val="0"/>
                        </a:spcAft>
                        <a:buNone/>
                      </a:pPr>
                      <a:r>
                        <a:rPr lang="en"/>
                        <a:t>Weight</a:t>
                      </a:r>
                      <a:endParaRPr/>
                    </a:p>
                  </a:txBody>
                  <a:tcPr marT="91425" marB="91425" marR="91425" marL="91425">
                    <a:lnL cap="flat" cmpd="sng" w="9525">
                      <a:solidFill>
                        <a:srgbClr val="9E9E9E"/>
                      </a:solidFill>
                      <a:prstDash val="solid"/>
                      <a:round/>
                      <a:headEnd len="sm" w="sm" type="none"/>
                      <a:tailEnd len="sm" w="sm" type="none"/>
                    </a:lnL>
                  </a:tcPr>
                </a:tc>
              </a:tr>
              <a:tr h="4641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50 - 10 = 40 </a:t>
                      </a:r>
                      <a:endParaRPr/>
                    </a:p>
                  </a:txBody>
                  <a:tcPr marT="91425" marB="91425" marR="91425" marL="91425">
                    <a:lnL cap="flat" cmpd="sng" w="9525">
                      <a:solidFill>
                        <a:srgbClr val="9E9E9E"/>
                      </a:solidFill>
                      <a:prstDash val="solid"/>
                      <a:round/>
                      <a:headEnd len="sm" w="sm" type="none"/>
                      <a:tailEnd len="sm" w="sm" type="none"/>
                    </a:lnL>
                  </a:tcPr>
                </a:tc>
              </a:tr>
              <a:tr h="464175">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40 - 20 = 20</a:t>
                      </a:r>
                      <a:endParaRPr/>
                    </a:p>
                  </a:txBody>
                  <a:tcPr marT="91425" marB="91425" marR="91425" marL="91425">
                    <a:lnL cap="flat" cmpd="sng" w="9525">
                      <a:solidFill>
                        <a:srgbClr val="9E9E9E"/>
                      </a:solidFill>
                      <a:prstDash val="solid"/>
                      <a:round/>
                      <a:headEnd len="sm" w="sm" type="none"/>
                      <a:tailEnd len="sm" w="sm" type="none"/>
                    </a:lnL>
                  </a:tcPr>
                </a:tc>
              </a:tr>
              <a:tr h="464175">
                <a:tc>
                  <a:txBody>
                    <a:bodyPr/>
                    <a:lstStyle/>
                    <a:p>
                      <a:pPr indent="0" lvl="0" marL="0" rtl="0" algn="ctr">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20 - 20 = 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302" name="Google Shape;302;p48"/>
          <p:cNvGraphicFramePr/>
          <p:nvPr/>
        </p:nvGraphicFramePr>
        <p:xfrm>
          <a:off x="4471175" y="1228650"/>
          <a:ext cx="3000000" cy="3000000"/>
        </p:xfrm>
        <a:graphic>
          <a:graphicData uri="http://schemas.openxmlformats.org/drawingml/2006/table">
            <a:tbl>
              <a:tblPr>
                <a:noFill/>
                <a:tableStyleId>{9CC9E332-820A-4484-B223-6804B0C77D02}</a:tableStyleId>
              </a:tblPr>
              <a:tblGrid>
                <a:gridCol w="550725"/>
                <a:gridCol w="1209725"/>
                <a:gridCol w="972025"/>
                <a:gridCol w="1445700"/>
              </a:tblGrid>
              <a:tr h="580550">
                <a:tc>
                  <a:txBody>
                    <a:bodyPr/>
                    <a:lstStyle/>
                    <a:p>
                      <a:pPr indent="0" lvl="0" marL="0" rtl="0" algn="ctr">
                        <a:spcBef>
                          <a:spcPts val="0"/>
                        </a:spcBef>
                        <a:spcAft>
                          <a:spcPts val="0"/>
                        </a:spcAft>
                        <a:buNone/>
                      </a:pPr>
                      <a:r>
                        <a:rPr lang="en"/>
                        <a:t>Item</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Weight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Remaining</a:t>
                      </a:r>
                      <a:endParaRPr/>
                    </a:p>
                    <a:p>
                      <a:pPr indent="0" lvl="0" marL="0" rtl="0" algn="l">
                        <a:spcBef>
                          <a:spcPts val="0"/>
                        </a:spcBef>
                        <a:spcAft>
                          <a:spcPts val="0"/>
                        </a:spcAft>
                        <a:buNone/>
                      </a:pPr>
                      <a:r>
                        <a:rPr lang="en"/>
                        <a:t>Weight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9975">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70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50 - 10 = 40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9975">
                <a:tc>
                  <a:txBody>
                    <a:bodyPr/>
                    <a:lstStyle/>
                    <a:p>
                      <a:pPr indent="0" lvl="0" marL="0" rtl="0" algn="ctr">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 40 - 20 = 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7350">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20 - 20 = 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11700" y="346725"/>
            <a:ext cx="8520600" cy="4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6</a:t>
            </a:r>
            <a:endParaRPr/>
          </a:p>
        </p:txBody>
      </p:sp>
      <p:sp>
        <p:nvSpPr>
          <p:cNvPr id="308" name="Google Shape;308;p49"/>
          <p:cNvSpPr txBox="1"/>
          <p:nvPr>
            <p:ph idx="1" type="body"/>
          </p:nvPr>
        </p:nvSpPr>
        <p:spPr>
          <a:xfrm>
            <a:off x="311700" y="884750"/>
            <a:ext cx="8520600" cy="368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solidFill>
                  <a:schemeClr val="dk1"/>
                </a:solidFill>
              </a:rPr>
              <a:t>Knapsack capacity is Maximum 15 kgs </a:t>
            </a:r>
            <a:endParaRPr>
              <a:solidFill>
                <a:schemeClr val="dk1"/>
              </a:solidFill>
            </a:endParaRPr>
          </a:p>
        </p:txBody>
      </p:sp>
      <p:graphicFrame>
        <p:nvGraphicFramePr>
          <p:cNvPr id="309" name="Google Shape;309;p49"/>
          <p:cNvGraphicFramePr/>
          <p:nvPr/>
        </p:nvGraphicFramePr>
        <p:xfrm>
          <a:off x="548500" y="1034950"/>
          <a:ext cx="3000000" cy="3000000"/>
        </p:xfrm>
        <a:graphic>
          <a:graphicData uri="http://schemas.openxmlformats.org/drawingml/2006/table">
            <a:tbl>
              <a:tblPr>
                <a:noFill/>
                <a:tableStyleId>{9CC9E332-820A-4484-B223-6804B0C77D02}</a:tableStyleId>
              </a:tblPr>
              <a:tblGrid>
                <a:gridCol w="955375"/>
                <a:gridCol w="955375"/>
                <a:gridCol w="955375"/>
                <a:gridCol w="955375"/>
                <a:gridCol w="955375"/>
                <a:gridCol w="955375"/>
                <a:gridCol w="955375"/>
                <a:gridCol w="955375"/>
              </a:tblGrid>
              <a:tr h="574700">
                <a:tc>
                  <a:txBody>
                    <a:bodyPr/>
                    <a:lstStyle/>
                    <a:p>
                      <a:pPr indent="0" lvl="0" marL="0" rtl="0" algn="ctr">
                        <a:spcBef>
                          <a:spcPts val="0"/>
                        </a:spcBef>
                        <a:spcAft>
                          <a:spcPts val="0"/>
                        </a:spcAft>
                        <a:buNone/>
                      </a:pPr>
                      <a:r>
                        <a:rPr lang="en"/>
                        <a:t>Object </a:t>
                      </a:r>
                      <a:endParaRPr/>
                    </a:p>
                  </a:txBody>
                  <a:tcPr marT="91425" marB="91425" marR="91425" marL="91425"/>
                </a:tc>
                <a:tc>
                  <a:txBody>
                    <a:bodyPr/>
                    <a:lstStyle/>
                    <a:p>
                      <a:pPr indent="0" lvl="0" marL="0" rtl="0" algn="ctr">
                        <a:spcBef>
                          <a:spcPts val="0"/>
                        </a:spcBef>
                        <a:spcAft>
                          <a:spcPts val="0"/>
                        </a:spcAft>
                        <a:buNone/>
                      </a:pPr>
                      <a:r>
                        <a:rPr lang="en"/>
                        <a:t>     1</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r>
              <a:tr h="574700">
                <a:tc>
                  <a:txBody>
                    <a:bodyPr/>
                    <a:lstStyle/>
                    <a:p>
                      <a:pPr indent="0" lvl="0" marL="0" rtl="0" algn="ctr">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    10</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a:t>
                      </a:r>
                      <a:endParaRPr/>
                    </a:p>
                  </a:txBody>
                  <a:tcPr marT="91425" marB="91425" marR="91425" marL="91425">
                    <a:lnB cap="flat" cmpd="sng" w="9525">
                      <a:solidFill>
                        <a:srgbClr val="9E9E9E"/>
                      </a:solidFill>
                      <a:prstDash val="solid"/>
                      <a:round/>
                      <a:headEnd len="sm" w="sm" type="none"/>
                      <a:tailEnd len="sm" w="sm" type="none"/>
                    </a:lnB>
                  </a:tcPr>
                </a:tc>
              </a:tr>
              <a:tr h="574700">
                <a:tc>
                  <a:txBody>
                    <a:bodyPr/>
                    <a:lstStyle/>
                    <a:p>
                      <a:pPr indent="0" lvl="0" marL="0" rtl="0" algn="ctr">
                        <a:spcBef>
                          <a:spcPts val="0"/>
                        </a:spcBef>
                        <a:spcAft>
                          <a:spcPts val="0"/>
                        </a:spcAft>
                        <a:buNone/>
                      </a:pPr>
                      <a:r>
                        <a:rPr lang="en"/>
                        <a:t>Weight</a:t>
                      </a:r>
                      <a:endParaRPr/>
                    </a:p>
                  </a:txBody>
                  <a:tcPr marT="91425" marB="91425" marR="91425" marL="91425"/>
                </a:tc>
                <a:tc>
                  <a:txBody>
                    <a:bodyPr/>
                    <a:lstStyle/>
                    <a:p>
                      <a:pPr indent="0" lvl="0" marL="0" rtl="0" algn="ctr">
                        <a:spcBef>
                          <a:spcPts val="0"/>
                        </a:spcBef>
                        <a:spcAft>
                          <a:spcPts val="0"/>
                        </a:spcAft>
                        <a:buNone/>
                      </a:pPr>
                      <a:r>
                        <a:rPr lang="en"/>
                        <a:t>      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ph type="title"/>
          </p:nvPr>
        </p:nvSpPr>
        <p:spPr>
          <a:xfrm>
            <a:off x="311700" y="0"/>
            <a:ext cx="8520600" cy="51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315" name="Google Shape;315;p50"/>
          <p:cNvSpPr txBox="1"/>
          <p:nvPr>
            <p:ph idx="1" type="body"/>
          </p:nvPr>
        </p:nvSpPr>
        <p:spPr>
          <a:xfrm>
            <a:off x="311700" y="488900"/>
            <a:ext cx="8520600" cy="454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rPr lang="en" sz="5600">
                <a:solidFill>
                  <a:srgbClr val="FF0000"/>
                </a:solidFill>
              </a:rPr>
              <a:t># Item 2 : ⅔ *5  = 3.333</a:t>
            </a:r>
            <a:endParaRPr sz="5600">
              <a:solidFill>
                <a:srgbClr val="FF0000"/>
              </a:solidFill>
            </a:endParaRPr>
          </a:p>
          <a:p>
            <a:pPr indent="0" lvl="0" marL="0" rtl="0" algn="l">
              <a:spcBef>
                <a:spcPts val="1200"/>
              </a:spcBef>
              <a:spcAft>
                <a:spcPts val="0"/>
              </a:spcAft>
              <a:buNone/>
            </a:pPr>
            <a:r>
              <a:rPr lang="en" sz="5600">
                <a:solidFill>
                  <a:schemeClr val="dk1"/>
                </a:solidFill>
              </a:rPr>
              <a:t>    Weight = 1+2+4+5+1+2 = 15</a:t>
            </a:r>
            <a:endParaRPr sz="5600">
              <a:solidFill>
                <a:schemeClr val="dk1"/>
              </a:solidFill>
            </a:endParaRPr>
          </a:p>
          <a:p>
            <a:pPr indent="0" lvl="0" marL="0" rtl="0" algn="l">
              <a:spcBef>
                <a:spcPts val="1200"/>
              </a:spcBef>
              <a:spcAft>
                <a:spcPts val="0"/>
              </a:spcAft>
              <a:buNone/>
            </a:pPr>
            <a:r>
              <a:rPr lang="en" sz="5600">
                <a:solidFill>
                  <a:schemeClr val="dk1"/>
                </a:solidFill>
              </a:rPr>
              <a:t>    Profit =  6+10+18+15+3+3.3 = 55.3</a:t>
            </a:r>
            <a:endParaRPr sz="56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316" name="Google Shape;316;p50"/>
          <p:cNvGraphicFramePr/>
          <p:nvPr/>
        </p:nvGraphicFramePr>
        <p:xfrm>
          <a:off x="613000" y="757850"/>
          <a:ext cx="3000000" cy="3000000"/>
        </p:xfrm>
        <a:graphic>
          <a:graphicData uri="http://schemas.openxmlformats.org/drawingml/2006/table">
            <a:tbl>
              <a:tblPr>
                <a:noFill/>
                <a:tableStyleId>{9CC9E332-820A-4484-B223-6804B0C77D02}</a:tableStyleId>
              </a:tblPr>
              <a:tblGrid>
                <a:gridCol w="777875"/>
                <a:gridCol w="715175"/>
                <a:gridCol w="897475"/>
                <a:gridCol w="4111925"/>
              </a:tblGrid>
              <a:tr h="524275">
                <a:tc>
                  <a:txBody>
                    <a:bodyPr/>
                    <a:lstStyle/>
                    <a:p>
                      <a:pPr indent="0" lvl="0" marL="0" rtl="0" algn="ctr">
                        <a:spcBef>
                          <a:spcPts val="0"/>
                        </a:spcBef>
                        <a:spcAft>
                          <a:spcPts val="0"/>
                        </a:spcAft>
                        <a:buNone/>
                      </a:pPr>
                      <a:r>
                        <a:rPr lang="en"/>
                        <a:t>Object </a:t>
                      </a:r>
                      <a:endParaRPr/>
                    </a:p>
                  </a:txBody>
                  <a:tcPr marT="91425" marB="91425" marR="91425" marL="91425"/>
                </a:tc>
                <a:tc>
                  <a:txBody>
                    <a:bodyPr/>
                    <a:lstStyle/>
                    <a:p>
                      <a:pPr indent="0" lvl="0" marL="0" rtl="0" algn="ctr">
                        <a:spcBef>
                          <a:spcPts val="0"/>
                        </a:spcBef>
                        <a:spcAft>
                          <a:spcPts val="0"/>
                        </a:spcAft>
                        <a:buNone/>
                      </a:pPr>
                      <a:r>
                        <a:rPr lang="en"/>
                        <a:t>Profit</a:t>
                      </a:r>
                      <a:endParaRPr/>
                    </a:p>
                  </a:txBody>
                  <a:tcPr marT="91425" marB="91425" marR="91425" marL="91425"/>
                </a:tc>
                <a:tc>
                  <a:txBody>
                    <a:bodyPr/>
                    <a:lstStyle/>
                    <a:p>
                      <a:pPr indent="0" lvl="0" marL="0" rtl="0" algn="ctr">
                        <a:spcBef>
                          <a:spcPts val="0"/>
                        </a:spcBef>
                        <a:spcAft>
                          <a:spcPts val="0"/>
                        </a:spcAft>
                        <a:buNone/>
                      </a:pPr>
                      <a:r>
                        <a:rPr lang="en"/>
                        <a:t>Weight</a:t>
                      </a:r>
                      <a:endParaRPr/>
                    </a:p>
                  </a:txBody>
                  <a:tcPr marT="91425" marB="91425" marR="91425" marL="91425"/>
                </a:tc>
                <a:tc>
                  <a:txBody>
                    <a:bodyPr/>
                    <a:lstStyle/>
                    <a:p>
                      <a:pPr indent="0" lvl="0" marL="0" rtl="0" algn="ctr">
                        <a:spcBef>
                          <a:spcPts val="0"/>
                        </a:spcBef>
                        <a:spcAft>
                          <a:spcPts val="0"/>
                        </a:spcAft>
                        <a:buNone/>
                      </a:pPr>
                      <a:r>
                        <a:rPr lang="en"/>
                        <a:t>Remaining</a:t>
                      </a:r>
                      <a:r>
                        <a:rPr lang="en"/>
                        <a:t> Weight</a:t>
                      </a:r>
                      <a:endParaRPr/>
                    </a:p>
                  </a:txBody>
                  <a:tcPr marT="91425" marB="91425" marR="91425" marL="91425"/>
                </a:tc>
              </a:tr>
              <a:tr h="419775">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15 -1 =14</a:t>
                      </a:r>
                      <a:endParaRPr/>
                    </a:p>
                  </a:txBody>
                  <a:tcPr marT="91425" marB="91425" marR="91425" marL="91425"/>
                </a:tc>
              </a:tr>
              <a:tr h="419775">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14 -2= 12</a:t>
                      </a:r>
                      <a:endParaRPr/>
                    </a:p>
                  </a:txBody>
                  <a:tcPr marT="91425" marB="91425" marR="91425" marL="91425"/>
                </a:tc>
              </a:tr>
              <a:tr h="419775">
                <a:tc>
                  <a:txBody>
                    <a:bodyPr/>
                    <a:lstStyle/>
                    <a:p>
                      <a:pPr indent="0" lvl="0" marL="0" rtl="0" algn="ctr">
                        <a:spcBef>
                          <a:spcPts val="0"/>
                        </a:spcBef>
                        <a:spcAft>
                          <a:spcPts val="0"/>
                        </a:spcAft>
                        <a:buNone/>
                      </a:pPr>
                      <a:r>
                        <a:rPr lang="en"/>
                        <a:t>6</a:t>
                      </a:r>
                      <a:endParaRPr/>
                    </a:p>
                  </a:txBody>
                  <a:tcPr marT="91425" marB="91425" marR="91425" marL="91425"/>
                </a:tc>
                <a:tc>
                  <a:txBody>
                    <a:bodyPr/>
                    <a:lstStyle/>
                    <a:p>
                      <a:pPr indent="0" lvl="0" marL="0" rtl="0" algn="ctr">
                        <a:spcBef>
                          <a:spcPts val="0"/>
                        </a:spcBef>
                        <a:spcAft>
                          <a:spcPts val="0"/>
                        </a:spcAft>
                        <a:buNone/>
                      </a:pPr>
                      <a:r>
                        <a:rPr lang="en"/>
                        <a:t>18</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c>
                  <a:txBody>
                    <a:bodyPr/>
                    <a:lstStyle/>
                    <a:p>
                      <a:pPr indent="0" lvl="0" marL="0" rtl="0" algn="ctr">
                        <a:spcBef>
                          <a:spcPts val="0"/>
                        </a:spcBef>
                        <a:spcAft>
                          <a:spcPts val="0"/>
                        </a:spcAft>
                        <a:buNone/>
                      </a:pPr>
                      <a:r>
                        <a:rPr lang="en"/>
                        <a:t>12 - 4 =8</a:t>
                      </a:r>
                      <a:endParaRPr/>
                    </a:p>
                  </a:txBody>
                  <a:tcPr marT="91425" marB="91425" marR="91425" marL="91425"/>
                </a:tc>
              </a:tr>
              <a:tr h="419775">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15</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8 -5 =3</a:t>
                      </a:r>
                      <a:endParaRPr/>
                    </a:p>
                  </a:txBody>
                  <a:tcPr marT="91425" marB="91425" marR="91425" marL="91425"/>
                </a:tc>
              </a:tr>
              <a:tr h="419775">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3-1 =2</a:t>
                      </a:r>
                      <a:endParaRPr/>
                    </a:p>
                  </a:txBody>
                  <a:tcPr marT="91425" marB="91425" marR="91425" marL="91425"/>
                </a:tc>
              </a:tr>
              <a:tr h="419775">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3.3</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2-2 =0                                     </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Scenarios</a:t>
            </a:r>
            <a:r>
              <a:rPr lang="en"/>
              <a:t> where Knapsaction can be used</a:t>
            </a:r>
            <a:endParaRPr/>
          </a:p>
        </p:txBody>
      </p:sp>
      <p:sp>
        <p:nvSpPr>
          <p:cNvPr id="322" name="Google Shape;32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1. Disaster Management &amp; Emergency Response </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 medical emergency vehicle must be loaded with essential supplies (oxygen, medicines, first-aid kits, stretchers).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Each item has a weight (space requirement) and a value (importance in saving lives).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vehicle has limited carrying capacity (e.g., 100 kg or limited storage space).</a:t>
            </a:r>
            <a:endParaRPr sz="1100">
              <a:solidFill>
                <a:schemeClr val="dk1"/>
              </a:solidFill>
            </a:endParaRPr>
          </a:p>
          <a:p>
            <a:pPr indent="0" lvl="0" marL="0" rtl="0" algn="l">
              <a:spcBef>
                <a:spcPts val="1800"/>
              </a:spcBef>
              <a:spcAft>
                <a:spcPts val="0"/>
              </a:spcAft>
              <a:buNone/>
            </a:pPr>
            <a:r>
              <a:rPr b="1" lang="en" sz="1700">
                <a:solidFill>
                  <a:schemeClr val="dk1"/>
                </a:solidFill>
              </a:rPr>
              <a:t>2. Financial Portfolio Optimization</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An investor has $10,000 and multiple stocks to choose from, each with a cost and an expected return.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goal is to maximize the return while staying within budget</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 Greedy Algorithm?</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2000">
                <a:solidFill>
                  <a:schemeClr val="dk1"/>
                </a:solidFill>
              </a:rPr>
              <a:t>✅ Works well when:</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The problem has greedy choice property.</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The problem has optimal substructure.</a:t>
            </a:r>
            <a:endParaRPr sz="2000">
              <a:solidFill>
                <a:schemeClr val="dk1"/>
              </a:solidFill>
            </a:endParaRPr>
          </a:p>
          <a:p>
            <a:pPr indent="0" lvl="0" marL="0" rtl="0" algn="l">
              <a:spcBef>
                <a:spcPts val="1200"/>
              </a:spcBef>
              <a:spcAft>
                <a:spcPts val="0"/>
              </a:spcAft>
              <a:buClr>
                <a:schemeClr val="dk1"/>
              </a:buClr>
              <a:buSzPts val="1100"/>
              <a:buFont typeface="Arial"/>
              <a:buNone/>
            </a:pPr>
            <a:r>
              <a:rPr lang="en" sz="2000">
                <a:solidFill>
                  <a:schemeClr val="dk1"/>
                </a:solidFill>
              </a:rPr>
              <a:t>❌ Not suitable when:</a:t>
            </a:r>
            <a:endParaRPr sz="2000">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Decisions affect future choices.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Requires backtracking (e.g., solving a maze).</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Needs to try multiple solutions (like dynamic programming).</a:t>
            </a:r>
            <a:endParaRPr sz="2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45025"/>
            <a:ext cx="8520600" cy="20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52"/>
          <p:cNvSpPr txBox="1"/>
          <p:nvPr>
            <p:ph idx="1" type="body"/>
          </p:nvPr>
        </p:nvSpPr>
        <p:spPr>
          <a:xfrm>
            <a:off x="311700" y="798675"/>
            <a:ext cx="8520600" cy="3770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800"/>
              </a:spcBef>
              <a:spcAft>
                <a:spcPts val="0"/>
              </a:spcAft>
              <a:buNone/>
            </a:pPr>
            <a:r>
              <a:rPr b="1" lang="en" sz="4300">
                <a:solidFill>
                  <a:schemeClr val="dk1"/>
                </a:solidFill>
              </a:rPr>
              <a:t>3. Cloud Computing &amp; Resource Allocation</a:t>
            </a:r>
            <a:endParaRPr b="1" sz="4300">
              <a:solidFill>
                <a:schemeClr val="dk1"/>
              </a:solidFill>
            </a:endParaRPr>
          </a:p>
          <a:p>
            <a:pPr indent="-296862" lvl="0" marL="457200" rtl="0" algn="l">
              <a:spcBef>
                <a:spcPts val="1200"/>
              </a:spcBef>
              <a:spcAft>
                <a:spcPts val="0"/>
              </a:spcAft>
              <a:buClr>
                <a:schemeClr val="dk1"/>
              </a:buClr>
              <a:buSzPct val="100000"/>
              <a:buChar char="●"/>
            </a:pPr>
            <a:r>
              <a:rPr lang="en" sz="4300">
                <a:solidFill>
                  <a:schemeClr val="dk1"/>
                </a:solidFill>
              </a:rPr>
              <a:t>A cloud service provider has </a:t>
            </a:r>
            <a:r>
              <a:rPr b="1" lang="en" sz="4300">
                <a:solidFill>
                  <a:schemeClr val="dk1"/>
                </a:solidFill>
              </a:rPr>
              <a:t>limited server capacity</a:t>
            </a:r>
            <a:r>
              <a:rPr lang="en" sz="4300">
                <a:solidFill>
                  <a:schemeClr val="dk1"/>
                </a:solidFill>
              </a:rPr>
              <a:t> (CPU, RAM, storage).</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Users submit </a:t>
            </a:r>
            <a:r>
              <a:rPr b="1" lang="en" sz="4300">
                <a:solidFill>
                  <a:schemeClr val="dk1"/>
                </a:solidFill>
              </a:rPr>
              <a:t>tasks</a:t>
            </a:r>
            <a:r>
              <a:rPr lang="en" sz="4300">
                <a:solidFill>
                  <a:schemeClr val="dk1"/>
                </a:solidFill>
              </a:rPr>
              <a:t> that require resources (each task has a priority and resource requirement).</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The goal is to </a:t>
            </a:r>
            <a:r>
              <a:rPr b="1" lang="en" sz="4300">
                <a:solidFill>
                  <a:schemeClr val="dk1"/>
                </a:solidFill>
              </a:rPr>
              <a:t>maximize the number of high-priority tasks</a:t>
            </a:r>
            <a:r>
              <a:rPr lang="en" sz="4300">
                <a:solidFill>
                  <a:schemeClr val="dk1"/>
                </a:solidFill>
              </a:rPr>
              <a:t> executed within the server limits.</a:t>
            </a:r>
            <a:endParaRPr sz="4300">
              <a:solidFill>
                <a:schemeClr val="dk1"/>
              </a:solidFill>
            </a:endParaRPr>
          </a:p>
          <a:p>
            <a:pPr indent="0" lvl="0" marL="0" rtl="0" algn="l">
              <a:spcBef>
                <a:spcPts val="1800"/>
              </a:spcBef>
              <a:spcAft>
                <a:spcPts val="0"/>
              </a:spcAft>
              <a:buNone/>
            </a:pPr>
            <a:r>
              <a:rPr b="1" lang="en" sz="4300">
                <a:solidFill>
                  <a:schemeClr val="dk1"/>
                </a:solidFill>
              </a:rPr>
              <a:t>4. Warehouse &amp; Inventory Management</a:t>
            </a:r>
            <a:endParaRPr b="1" sz="4300">
              <a:solidFill>
                <a:schemeClr val="dk1"/>
              </a:solidFill>
            </a:endParaRPr>
          </a:p>
          <a:p>
            <a:pPr indent="-296862" lvl="0" marL="457200" rtl="0" algn="l">
              <a:spcBef>
                <a:spcPts val="1200"/>
              </a:spcBef>
              <a:spcAft>
                <a:spcPts val="0"/>
              </a:spcAft>
              <a:buClr>
                <a:schemeClr val="dk1"/>
              </a:buClr>
              <a:buSzPct val="100000"/>
              <a:buChar char="●"/>
            </a:pPr>
            <a:r>
              <a:rPr lang="en" sz="4300">
                <a:solidFill>
                  <a:schemeClr val="dk1"/>
                </a:solidFill>
              </a:rPr>
              <a:t>A </a:t>
            </a:r>
            <a:r>
              <a:rPr b="1" lang="en" sz="4300">
                <a:solidFill>
                  <a:schemeClr val="dk1"/>
                </a:solidFill>
              </a:rPr>
              <a:t>warehouse</a:t>
            </a:r>
            <a:r>
              <a:rPr lang="en" sz="4300">
                <a:solidFill>
                  <a:schemeClr val="dk1"/>
                </a:solidFill>
              </a:rPr>
              <a:t> has a </a:t>
            </a:r>
            <a:r>
              <a:rPr b="1" lang="en" sz="4300">
                <a:solidFill>
                  <a:schemeClr val="dk1"/>
                </a:solidFill>
              </a:rPr>
              <a:t>fixed storage space</a:t>
            </a:r>
            <a:r>
              <a:rPr lang="en" sz="4300">
                <a:solidFill>
                  <a:schemeClr val="dk1"/>
                </a:solidFill>
              </a:rPr>
              <a:t> (e.g., 500 cubic meters).</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Different products have </a:t>
            </a:r>
            <a:r>
              <a:rPr b="1" lang="en" sz="4300">
                <a:solidFill>
                  <a:schemeClr val="dk1"/>
                </a:solidFill>
              </a:rPr>
              <a:t>different sizes and profits</a:t>
            </a:r>
            <a:r>
              <a:rPr lang="en" sz="4300">
                <a:solidFill>
                  <a:schemeClr val="dk1"/>
                </a:solidFill>
              </a:rPr>
              <a:t>.</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The goal is to </a:t>
            </a:r>
            <a:r>
              <a:rPr b="1" lang="en" sz="4300">
                <a:solidFill>
                  <a:schemeClr val="dk1"/>
                </a:solidFill>
              </a:rPr>
              <a:t>store the most valuable items</a:t>
            </a:r>
            <a:r>
              <a:rPr lang="en" sz="4300">
                <a:solidFill>
                  <a:schemeClr val="dk1"/>
                </a:solidFill>
              </a:rPr>
              <a:t> while maximizing revenue.</a:t>
            </a:r>
            <a:endParaRPr sz="4300">
              <a:solidFill>
                <a:schemeClr val="dk1"/>
              </a:solidFill>
            </a:endParaRPr>
          </a:p>
          <a:p>
            <a:pPr indent="0" lvl="0" marL="0" rtl="0" algn="l">
              <a:spcBef>
                <a:spcPts val="1800"/>
              </a:spcBef>
              <a:spcAft>
                <a:spcPts val="0"/>
              </a:spcAft>
              <a:buNone/>
            </a:pPr>
            <a:r>
              <a:rPr b="1" lang="en" sz="4300">
                <a:solidFill>
                  <a:schemeClr val="dk1"/>
                </a:solidFill>
              </a:rPr>
              <a:t>5. Cargo Loading in Transportation</a:t>
            </a:r>
            <a:endParaRPr b="1" sz="4300">
              <a:solidFill>
                <a:schemeClr val="dk1"/>
              </a:solidFill>
            </a:endParaRPr>
          </a:p>
          <a:p>
            <a:pPr indent="-296862" lvl="0" marL="457200" rtl="0" algn="l">
              <a:spcBef>
                <a:spcPts val="1200"/>
              </a:spcBef>
              <a:spcAft>
                <a:spcPts val="0"/>
              </a:spcAft>
              <a:buClr>
                <a:schemeClr val="dk1"/>
              </a:buClr>
              <a:buSzPct val="100000"/>
              <a:buChar char="●"/>
            </a:pPr>
            <a:r>
              <a:rPr lang="en" sz="4300">
                <a:solidFill>
                  <a:schemeClr val="dk1"/>
                </a:solidFill>
              </a:rPr>
              <a:t>A </a:t>
            </a:r>
            <a:r>
              <a:rPr b="1" lang="en" sz="4300">
                <a:solidFill>
                  <a:schemeClr val="dk1"/>
                </a:solidFill>
              </a:rPr>
              <a:t>ship</a:t>
            </a:r>
            <a:r>
              <a:rPr lang="en" sz="4300">
                <a:solidFill>
                  <a:schemeClr val="dk1"/>
                </a:solidFill>
              </a:rPr>
              <a:t> or </a:t>
            </a:r>
            <a:r>
              <a:rPr b="1" lang="en" sz="4300">
                <a:solidFill>
                  <a:schemeClr val="dk1"/>
                </a:solidFill>
              </a:rPr>
              <a:t>truck</a:t>
            </a:r>
            <a:r>
              <a:rPr lang="en" sz="4300">
                <a:solidFill>
                  <a:schemeClr val="dk1"/>
                </a:solidFill>
              </a:rPr>
              <a:t> has a </a:t>
            </a:r>
            <a:r>
              <a:rPr b="1" lang="en" sz="4300">
                <a:solidFill>
                  <a:schemeClr val="dk1"/>
                </a:solidFill>
              </a:rPr>
              <a:t>maximum weight limit</a:t>
            </a:r>
            <a:r>
              <a:rPr lang="en" sz="4300">
                <a:solidFill>
                  <a:schemeClr val="dk1"/>
                </a:solidFill>
              </a:rPr>
              <a:t> (e.g., 10,000 kg).</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Different goods have </a:t>
            </a:r>
            <a:r>
              <a:rPr b="1" lang="en" sz="4300">
                <a:solidFill>
                  <a:schemeClr val="dk1"/>
                </a:solidFill>
              </a:rPr>
              <a:t>different weights and values</a:t>
            </a:r>
            <a:r>
              <a:rPr lang="en" sz="4300">
                <a:solidFill>
                  <a:schemeClr val="dk1"/>
                </a:solidFill>
              </a:rPr>
              <a:t> (e.g., electronics are high value, but bricks are low value).</a:t>
            </a:r>
            <a:endParaRPr sz="4300">
              <a:solidFill>
                <a:schemeClr val="dk1"/>
              </a:solidFill>
            </a:endParaRPr>
          </a:p>
          <a:p>
            <a:pPr indent="-296862" lvl="0" marL="457200" rtl="0" algn="l">
              <a:spcBef>
                <a:spcPts val="0"/>
              </a:spcBef>
              <a:spcAft>
                <a:spcPts val="0"/>
              </a:spcAft>
              <a:buClr>
                <a:schemeClr val="dk1"/>
              </a:buClr>
              <a:buSzPct val="100000"/>
              <a:buChar char="●"/>
            </a:pPr>
            <a:r>
              <a:rPr lang="en" sz="4300">
                <a:solidFill>
                  <a:schemeClr val="dk1"/>
                </a:solidFill>
              </a:rPr>
              <a:t>The goal is to </a:t>
            </a:r>
            <a:r>
              <a:rPr b="1" lang="en" sz="4300">
                <a:solidFill>
                  <a:schemeClr val="dk1"/>
                </a:solidFill>
              </a:rPr>
              <a:t>maximize profit</a:t>
            </a:r>
            <a:r>
              <a:rPr lang="en" sz="4300">
                <a:solidFill>
                  <a:schemeClr val="dk1"/>
                </a:solidFill>
              </a:rPr>
              <a:t> while staying within weight limits.</a:t>
            </a:r>
            <a:endParaRPr sz="43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4" name="Google Shape;33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a:solidFill>
                  <a:schemeClr val="dk1"/>
                </a:solidFill>
              </a:rPr>
              <a:t>Problem Statement:</a:t>
            </a:r>
            <a:endParaRPr b="1">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A new smart city is being planned, and the government wants to connect all major areas (residential, commercial, industrial, and public services) with the least possible road construction cost. The goal is to build a cost-effective road network that ensures connectivity without unnecessary roads</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0" name="Google Shape;34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900">
                <a:solidFill>
                  <a:schemeClr val="dk1"/>
                </a:solidFill>
              </a:rPr>
              <a:t>How Minimum Spanning Tree (MST) Helps</a:t>
            </a:r>
            <a:endParaRPr b="1" sz="1900">
              <a:solidFill>
                <a:schemeClr val="dk1"/>
              </a:solidFill>
            </a:endParaRPr>
          </a:p>
          <a:p>
            <a:pPr indent="-336550" lvl="0" marL="457200" rtl="0" algn="l">
              <a:spcBef>
                <a:spcPts val="1200"/>
              </a:spcBef>
              <a:spcAft>
                <a:spcPts val="0"/>
              </a:spcAft>
              <a:buClr>
                <a:schemeClr val="dk1"/>
              </a:buClr>
              <a:buSzPts val="1700"/>
              <a:buAutoNum type="arabicPeriod"/>
            </a:pPr>
            <a:r>
              <a:rPr b="1" lang="en" sz="1700">
                <a:solidFill>
                  <a:schemeClr val="dk1"/>
                </a:solidFill>
              </a:rPr>
              <a:t>Graph Representation:</a:t>
            </a:r>
            <a:endParaRPr b="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The city is represented as a </a:t>
            </a:r>
            <a:r>
              <a:rPr b="1" lang="en" sz="1700">
                <a:solidFill>
                  <a:schemeClr val="dk1"/>
                </a:solidFill>
              </a:rPr>
              <a:t>graph</a:t>
            </a:r>
            <a:r>
              <a:rPr lang="en" sz="1700">
                <a:solidFill>
                  <a:schemeClr val="dk1"/>
                </a:solidFill>
              </a:rPr>
              <a:t> where:</a:t>
            </a:r>
            <a:endParaRPr sz="1700">
              <a:solidFill>
                <a:schemeClr val="dk1"/>
              </a:solidFill>
            </a:endParaRPr>
          </a:p>
          <a:p>
            <a:pPr indent="-336550" lvl="2" marL="1371600" rtl="0" algn="l">
              <a:spcBef>
                <a:spcPts val="0"/>
              </a:spcBef>
              <a:spcAft>
                <a:spcPts val="0"/>
              </a:spcAft>
              <a:buClr>
                <a:schemeClr val="dk1"/>
              </a:buClr>
              <a:buSzPts val="1700"/>
              <a:buChar char="■"/>
            </a:pPr>
            <a:r>
              <a:rPr b="1" lang="en" sz="1700">
                <a:solidFill>
                  <a:schemeClr val="dk1"/>
                </a:solidFill>
              </a:rPr>
              <a:t>Nodes</a:t>
            </a:r>
            <a:r>
              <a:rPr lang="en" sz="1700">
                <a:solidFill>
                  <a:schemeClr val="dk1"/>
                </a:solidFill>
              </a:rPr>
              <a:t> = City districts or key locations.</a:t>
            </a:r>
            <a:endParaRPr sz="1700">
              <a:solidFill>
                <a:schemeClr val="dk1"/>
              </a:solidFill>
            </a:endParaRPr>
          </a:p>
          <a:p>
            <a:pPr indent="-336550" lvl="2" marL="1371600" rtl="0" algn="l">
              <a:spcBef>
                <a:spcPts val="0"/>
              </a:spcBef>
              <a:spcAft>
                <a:spcPts val="0"/>
              </a:spcAft>
              <a:buClr>
                <a:schemeClr val="dk1"/>
              </a:buClr>
              <a:buSzPts val="1700"/>
              <a:buChar char="■"/>
            </a:pPr>
            <a:r>
              <a:rPr b="1" lang="en" sz="1700">
                <a:solidFill>
                  <a:schemeClr val="dk1"/>
                </a:solidFill>
              </a:rPr>
              <a:t>Edges</a:t>
            </a:r>
            <a:r>
              <a:rPr lang="en" sz="1700">
                <a:solidFill>
                  <a:schemeClr val="dk1"/>
                </a:solidFill>
              </a:rPr>
              <a:t> = Possible roads between locations, with </a:t>
            </a:r>
            <a:r>
              <a:rPr b="1" lang="en" sz="1700">
                <a:solidFill>
                  <a:schemeClr val="dk1"/>
                </a:solidFill>
              </a:rPr>
              <a:t>cost</a:t>
            </a:r>
            <a:r>
              <a:rPr lang="en" sz="1700">
                <a:solidFill>
                  <a:schemeClr val="dk1"/>
                </a:solidFill>
              </a:rPr>
              <a:t> as the edge weight.</a:t>
            </a:r>
            <a:endParaRPr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Applying MST Algorithm (Prim’s or Kruskal’s):</a:t>
            </a:r>
            <a:endParaRPr b="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Select roads in a way that </a:t>
            </a:r>
            <a:r>
              <a:rPr b="1" lang="en" sz="1700">
                <a:solidFill>
                  <a:schemeClr val="dk1"/>
                </a:solidFill>
              </a:rPr>
              <a:t>all areas remain connected</a:t>
            </a:r>
            <a:r>
              <a:rPr lang="en" sz="1700">
                <a:solidFill>
                  <a:schemeClr val="dk1"/>
                </a:solidFill>
              </a:rPr>
              <a:t> while </a:t>
            </a:r>
            <a:r>
              <a:rPr b="1" lang="en" sz="1700">
                <a:solidFill>
                  <a:schemeClr val="dk1"/>
                </a:solidFill>
              </a:rPr>
              <a:t>minimizing road construction cost</a:t>
            </a:r>
            <a:r>
              <a:rPr lang="en" sz="1700">
                <a:solidFill>
                  <a:schemeClr val="dk1"/>
                </a:solidFill>
              </a:rPr>
              <a:t>.</a:t>
            </a:r>
            <a:endParaRPr sz="1700">
              <a:solidFill>
                <a:schemeClr val="dk1"/>
              </a:solidFill>
            </a:endParaRPr>
          </a:p>
          <a:p>
            <a:pPr indent="-336550" lvl="1" marL="914400" rtl="0" algn="l">
              <a:spcBef>
                <a:spcPts val="0"/>
              </a:spcBef>
              <a:spcAft>
                <a:spcPts val="0"/>
              </a:spcAft>
              <a:buClr>
                <a:schemeClr val="dk1"/>
              </a:buClr>
              <a:buSzPts val="1700"/>
              <a:buChar char="○"/>
            </a:pPr>
            <a:r>
              <a:rPr b="1" lang="en" sz="1700">
                <a:solidFill>
                  <a:schemeClr val="dk1"/>
                </a:solidFill>
              </a:rPr>
              <a:t>Avoids loops and unnecessary roads</a:t>
            </a:r>
            <a:r>
              <a:rPr lang="en" sz="1700">
                <a:solidFill>
                  <a:schemeClr val="dk1"/>
                </a:solidFill>
              </a:rPr>
              <a:t>, ensuring efficiency.</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62175"/>
            <a:ext cx="8520600" cy="58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Spanning Tree</a:t>
            </a:r>
            <a:endParaRPr/>
          </a:p>
        </p:txBody>
      </p:sp>
      <p:sp>
        <p:nvSpPr>
          <p:cNvPr id="346" name="Google Shape;346;p55"/>
          <p:cNvSpPr txBox="1"/>
          <p:nvPr>
            <p:ph idx="1" type="body"/>
          </p:nvPr>
        </p:nvSpPr>
        <p:spPr>
          <a:xfrm>
            <a:off x="311700" y="583450"/>
            <a:ext cx="8520600" cy="39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rgbClr val="273239"/>
                </a:solidFill>
                <a:highlight>
                  <a:srgbClr val="F9F9F9"/>
                </a:highlight>
                <a:latin typeface="Times New Roman"/>
                <a:ea typeface="Times New Roman"/>
                <a:cs typeface="Times New Roman"/>
                <a:sym typeface="Times New Roman"/>
              </a:rPr>
              <a:t>A </a:t>
            </a:r>
            <a:r>
              <a:rPr b="1" i="1" lang="en" sz="1200">
                <a:solidFill>
                  <a:srgbClr val="273239"/>
                </a:solidFill>
                <a:highlight>
                  <a:srgbClr val="F9F9F9"/>
                </a:highlight>
                <a:latin typeface="Times New Roman"/>
                <a:ea typeface="Times New Roman"/>
                <a:cs typeface="Times New Roman"/>
                <a:sym typeface="Times New Roman"/>
              </a:rPr>
              <a:t>minimum spanning tree</a:t>
            </a:r>
            <a:r>
              <a:rPr i="1" lang="en" sz="1200">
                <a:solidFill>
                  <a:srgbClr val="273239"/>
                </a:solidFill>
                <a:highlight>
                  <a:srgbClr val="F9F9F9"/>
                </a:highlight>
                <a:latin typeface="Times New Roman"/>
                <a:ea typeface="Times New Roman"/>
                <a:cs typeface="Times New Roman"/>
                <a:sym typeface="Times New Roman"/>
              </a:rPr>
              <a:t> </a:t>
            </a:r>
            <a:r>
              <a:rPr b="1" i="1" lang="en" sz="1200">
                <a:solidFill>
                  <a:srgbClr val="273239"/>
                </a:solidFill>
                <a:highlight>
                  <a:srgbClr val="F9F9F9"/>
                </a:highlight>
                <a:latin typeface="Times New Roman"/>
                <a:ea typeface="Times New Roman"/>
                <a:cs typeface="Times New Roman"/>
                <a:sym typeface="Times New Roman"/>
              </a:rPr>
              <a:t>(MST)</a:t>
            </a:r>
            <a:r>
              <a:rPr i="1" lang="en" sz="1200">
                <a:solidFill>
                  <a:srgbClr val="273239"/>
                </a:solidFill>
                <a:highlight>
                  <a:srgbClr val="F9F9F9"/>
                </a:highlight>
                <a:latin typeface="Times New Roman"/>
                <a:ea typeface="Times New Roman"/>
                <a:cs typeface="Times New Roman"/>
                <a:sym typeface="Times New Roman"/>
              </a:rPr>
              <a:t> is defined as a </a:t>
            </a:r>
            <a:r>
              <a:rPr b="1" i="1" lang="en" sz="1200">
                <a:solidFill>
                  <a:srgbClr val="273239"/>
                </a:solidFill>
                <a:highlight>
                  <a:srgbClr val="F9F9F9"/>
                </a:highlight>
                <a:latin typeface="Times New Roman"/>
                <a:ea typeface="Times New Roman"/>
                <a:cs typeface="Times New Roman"/>
                <a:sym typeface="Times New Roman"/>
              </a:rPr>
              <a:t>spanning tree</a:t>
            </a:r>
            <a:r>
              <a:rPr i="1" lang="en" sz="1200">
                <a:solidFill>
                  <a:srgbClr val="273239"/>
                </a:solidFill>
                <a:highlight>
                  <a:srgbClr val="F9F9F9"/>
                </a:highlight>
                <a:latin typeface="Times New Roman"/>
                <a:ea typeface="Times New Roman"/>
                <a:cs typeface="Times New Roman"/>
                <a:sym typeface="Times New Roman"/>
              </a:rPr>
              <a:t> that has the minimum weight among all the possible spanning trees.</a:t>
            </a:r>
            <a:endParaRPr i="1" sz="1200">
              <a:solidFill>
                <a:srgbClr val="273239"/>
              </a:solidFill>
              <a:highlight>
                <a:srgbClr val="F9F9F9"/>
              </a:highlight>
              <a:latin typeface="Times New Roman"/>
              <a:ea typeface="Times New Roman"/>
              <a:cs typeface="Times New Roman"/>
              <a:sym typeface="Times New Roman"/>
            </a:endParaRPr>
          </a:p>
          <a:p>
            <a:pPr indent="0" lvl="0" marL="0" rtl="0" algn="l">
              <a:spcBef>
                <a:spcPts val="1200"/>
              </a:spcBef>
              <a:spcAft>
                <a:spcPts val="0"/>
              </a:spcAft>
              <a:buNone/>
            </a:pPr>
            <a:r>
              <a:rPr lang="en" sz="1200">
                <a:solidFill>
                  <a:srgbClr val="273239"/>
                </a:solidFill>
                <a:highlight>
                  <a:srgbClr val="FFFFFF"/>
                </a:highlight>
                <a:latin typeface="Times New Roman"/>
                <a:ea typeface="Times New Roman"/>
                <a:cs typeface="Times New Roman"/>
                <a:sym typeface="Times New Roman"/>
              </a:rPr>
              <a:t>A </a:t>
            </a:r>
            <a:r>
              <a:rPr b="1" lang="en" sz="1200">
                <a:solidFill>
                  <a:srgbClr val="273239"/>
                </a:solidFill>
                <a:highlight>
                  <a:srgbClr val="FFFFFF"/>
                </a:highlight>
                <a:latin typeface="Times New Roman"/>
                <a:ea typeface="Times New Roman"/>
                <a:cs typeface="Times New Roman"/>
                <a:sym typeface="Times New Roman"/>
              </a:rPr>
              <a:t>spanning tree</a:t>
            </a:r>
            <a:r>
              <a:rPr lang="en" sz="1200">
                <a:solidFill>
                  <a:srgbClr val="273239"/>
                </a:solidFill>
                <a:highlight>
                  <a:srgbClr val="FFFFFF"/>
                </a:highlight>
                <a:latin typeface="Times New Roman"/>
                <a:ea typeface="Times New Roman"/>
                <a:cs typeface="Times New Roman"/>
                <a:sym typeface="Times New Roman"/>
              </a:rPr>
              <a:t> is defined as a tree-like subgraph of a connected, undirected graph that includes all the vertices of the graph. Or, to say in Layman’s words, it is a subset of the edges of the graph that forms a tree (</a:t>
            </a:r>
            <a:r>
              <a:rPr b="1" lang="en" sz="1200">
                <a:solidFill>
                  <a:srgbClr val="273239"/>
                </a:solidFill>
                <a:highlight>
                  <a:srgbClr val="FFFFFF"/>
                </a:highlight>
                <a:latin typeface="Times New Roman"/>
                <a:ea typeface="Times New Roman"/>
                <a:cs typeface="Times New Roman"/>
                <a:sym typeface="Times New Roman"/>
              </a:rPr>
              <a:t>acyclic</a:t>
            </a:r>
            <a:r>
              <a:rPr lang="en" sz="1200">
                <a:solidFill>
                  <a:srgbClr val="273239"/>
                </a:solidFill>
                <a:highlight>
                  <a:srgbClr val="FFFFFF"/>
                </a:highlight>
                <a:latin typeface="Times New Roman"/>
                <a:ea typeface="Times New Roman"/>
                <a:cs typeface="Times New Roman"/>
                <a:sym typeface="Times New Roman"/>
              </a:rPr>
              <a:t>) where every node of the graph is a part of the tree.</a:t>
            </a:r>
            <a:endParaRPr sz="1200">
              <a:solidFill>
                <a:srgbClr val="273239"/>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u="sng">
                <a:solidFill>
                  <a:srgbClr val="273239"/>
                </a:solidFill>
                <a:highlight>
                  <a:srgbClr val="FFFFFF"/>
                </a:highlight>
                <a:latin typeface="Times New Roman"/>
                <a:ea typeface="Times New Roman"/>
                <a:cs typeface="Times New Roman"/>
                <a:sym typeface="Times New Roman"/>
              </a:rPr>
              <a:t>Properties of a Spanning Tree:</a:t>
            </a:r>
            <a:endParaRPr b="1" sz="1200" u="sng">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rgbClr val="273239"/>
                </a:solidFill>
                <a:highlight>
                  <a:srgbClr val="FFFFFF"/>
                </a:highlight>
                <a:latin typeface="Times New Roman"/>
                <a:ea typeface="Times New Roman"/>
                <a:cs typeface="Times New Roman"/>
                <a:sym typeface="Times New Roman"/>
              </a:rPr>
              <a:t>The spanning tree holds the </a:t>
            </a:r>
            <a:r>
              <a:rPr b="1" lang="en" sz="1200">
                <a:solidFill>
                  <a:srgbClr val="273239"/>
                </a:solidFill>
                <a:highlight>
                  <a:srgbClr val="FFFFFF"/>
                </a:highlight>
                <a:latin typeface="Times New Roman"/>
                <a:ea typeface="Times New Roman"/>
                <a:cs typeface="Times New Roman"/>
                <a:sym typeface="Times New Roman"/>
              </a:rPr>
              <a:t>below-mentioned principles</a:t>
            </a:r>
            <a:r>
              <a:rPr lang="en" sz="1200">
                <a:solidFill>
                  <a:srgbClr val="273239"/>
                </a:solidFill>
                <a:highlight>
                  <a:srgbClr val="FFFFFF"/>
                </a:highlight>
                <a:latin typeface="Times New Roman"/>
                <a:ea typeface="Times New Roman"/>
                <a:cs typeface="Times New Roman"/>
                <a:sym typeface="Times New Roman"/>
              </a:rPr>
              <a:t>:</a:t>
            </a:r>
            <a:endParaRPr sz="1200">
              <a:solidFill>
                <a:srgbClr val="273239"/>
              </a:solidFill>
              <a:highlight>
                <a:srgbClr val="FFFFFF"/>
              </a:highlight>
              <a:latin typeface="Times New Roman"/>
              <a:ea typeface="Times New Roman"/>
              <a:cs typeface="Times New Roman"/>
              <a:sym typeface="Times New Roman"/>
            </a:endParaRPr>
          </a:p>
          <a:p>
            <a:pPr indent="-304800" lvl="0" marL="685800" rtl="0" algn="l">
              <a:lnSpc>
                <a:spcPct val="158000"/>
              </a:lnSpc>
              <a:spcBef>
                <a:spcPts val="800"/>
              </a:spcBef>
              <a:spcAft>
                <a:spcPts val="0"/>
              </a:spcAft>
              <a:buClr>
                <a:srgbClr val="273239"/>
              </a:buClr>
              <a:buSzPts val="1200"/>
              <a:buFont typeface="Nunito"/>
              <a:buChar char="●"/>
            </a:pPr>
            <a:r>
              <a:rPr lang="en" sz="1200">
                <a:solidFill>
                  <a:srgbClr val="273239"/>
                </a:solidFill>
                <a:highlight>
                  <a:srgbClr val="FFFFFF"/>
                </a:highlight>
                <a:latin typeface="Times New Roman"/>
                <a:ea typeface="Times New Roman"/>
                <a:cs typeface="Times New Roman"/>
                <a:sym typeface="Times New Roman"/>
              </a:rPr>
              <a:t>The number of vertices (</a:t>
            </a:r>
            <a:r>
              <a:rPr b="1" lang="en" sz="1200">
                <a:solidFill>
                  <a:srgbClr val="273239"/>
                </a:solidFill>
                <a:highlight>
                  <a:srgbClr val="FFFFFF"/>
                </a:highlight>
                <a:latin typeface="Times New Roman"/>
                <a:ea typeface="Times New Roman"/>
                <a:cs typeface="Times New Roman"/>
                <a:sym typeface="Times New Roman"/>
              </a:rPr>
              <a:t>V</a:t>
            </a:r>
            <a:r>
              <a:rPr lang="en" sz="1200">
                <a:solidFill>
                  <a:srgbClr val="273239"/>
                </a:solidFill>
                <a:highlight>
                  <a:srgbClr val="FFFFFF"/>
                </a:highlight>
                <a:latin typeface="Times New Roman"/>
                <a:ea typeface="Times New Roman"/>
                <a:cs typeface="Times New Roman"/>
                <a:sym typeface="Times New Roman"/>
              </a:rPr>
              <a:t>) in the graph and the spanning tree is the same.</a:t>
            </a:r>
            <a:endParaRPr sz="1200">
              <a:solidFill>
                <a:srgbClr val="273239"/>
              </a:solidFill>
              <a:highlight>
                <a:srgbClr val="FFFFFF"/>
              </a:highlight>
              <a:latin typeface="Times New Roman"/>
              <a:ea typeface="Times New Roman"/>
              <a:cs typeface="Times New Roman"/>
              <a:sym typeface="Times New Roman"/>
            </a:endParaRPr>
          </a:p>
          <a:p>
            <a:pPr indent="-304800" lvl="0" marL="685800" rtl="0" algn="l">
              <a:lnSpc>
                <a:spcPct val="158000"/>
              </a:lnSpc>
              <a:spcBef>
                <a:spcPts val="0"/>
              </a:spcBef>
              <a:spcAft>
                <a:spcPts val="0"/>
              </a:spcAft>
              <a:buClr>
                <a:srgbClr val="273239"/>
              </a:buClr>
              <a:buSzPts val="1200"/>
              <a:buFont typeface="Nunito"/>
              <a:buChar char="●"/>
            </a:pPr>
            <a:r>
              <a:rPr lang="en" sz="1200">
                <a:solidFill>
                  <a:srgbClr val="273239"/>
                </a:solidFill>
                <a:highlight>
                  <a:srgbClr val="FFFFFF"/>
                </a:highlight>
                <a:latin typeface="Times New Roman"/>
                <a:ea typeface="Times New Roman"/>
                <a:cs typeface="Times New Roman"/>
                <a:sym typeface="Times New Roman"/>
              </a:rPr>
              <a:t>There is a fixed number of edges in the spanning tree which is equal to one less than the total number of vertices ( </a:t>
            </a:r>
            <a:r>
              <a:rPr b="1" lang="en" sz="1200">
                <a:solidFill>
                  <a:srgbClr val="273239"/>
                </a:solidFill>
                <a:highlight>
                  <a:srgbClr val="FFFFFF"/>
                </a:highlight>
                <a:latin typeface="Times New Roman"/>
                <a:ea typeface="Times New Roman"/>
                <a:cs typeface="Times New Roman"/>
                <a:sym typeface="Times New Roman"/>
              </a:rPr>
              <a:t>E</a:t>
            </a:r>
            <a:r>
              <a:rPr lang="en" sz="1200">
                <a:solidFill>
                  <a:srgbClr val="273239"/>
                </a:solidFill>
                <a:highlight>
                  <a:srgbClr val="FFFFFF"/>
                </a:highlight>
                <a:latin typeface="Times New Roman"/>
                <a:ea typeface="Times New Roman"/>
                <a:cs typeface="Times New Roman"/>
                <a:sym typeface="Times New Roman"/>
              </a:rPr>
              <a:t> = </a:t>
            </a:r>
            <a:r>
              <a:rPr b="1" lang="en" sz="1200">
                <a:solidFill>
                  <a:srgbClr val="273239"/>
                </a:solidFill>
                <a:highlight>
                  <a:srgbClr val="FFFFFF"/>
                </a:highlight>
                <a:latin typeface="Times New Roman"/>
                <a:ea typeface="Times New Roman"/>
                <a:cs typeface="Times New Roman"/>
                <a:sym typeface="Times New Roman"/>
              </a:rPr>
              <a:t>V-1</a:t>
            </a:r>
            <a:r>
              <a:rPr lang="en" sz="1200">
                <a:solidFill>
                  <a:srgbClr val="273239"/>
                </a:solidFill>
                <a:highlight>
                  <a:srgbClr val="FFFFFF"/>
                </a:highlight>
                <a:latin typeface="Times New Roman"/>
                <a:ea typeface="Times New Roman"/>
                <a:cs typeface="Times New Roman"/>
                <a:sym typeface="Times New Roman"/>
              </a:rPr>
              <a:t> ).</a:t>
            </a:r>
            <a:endParaRPr sz="1200">
              <a:solidFill>
                <a:srgbClr val="273239"/>
              </a:solidFill>
              <a:highlight>
                <a:srgbClr val="FFFFFF"/>
              </a:highlight>
              <a:latin typeface="Times New Roman"/>
              <a:ea typeface="Times New Roman"/>
              <a:cs typeface="Times New Roman"/>
              <a:sym typeface="Times New Roman"/>
            </a:endParaRPr>
          </a:p>
          <a:p>
            <a:pPr indent="-304800" lvl="0" marL="685800" rtl="0" algn="l">
              <a:lnSpc>
                <a:spcPct val="158000"/>
              </a:lnSpc>
              <a:spcBef>
                <a:spcPts val="0"/>
              </a:spcBef>
              <a:spcAft>
                <a:spcPts val="0"/>
              </a:spcAft>
              <a:buClr>
                <a:srgbClr val="273239"/>
              </a:buClr>
              <a:buSzPts val="1200"/>
              <a:buFont typeface="Nunito"/>
              <a:buChar char="●"/>
            </a:pPr>
            <a:r>
              <a:rPr lang="en" sz="1200">
                <a:solidFill>
                  <a:srgbClr val="273239"/>
                </a:solidFill>
                <a:highlight>
                  <a:srgbClr val="FFFFFF"/>
                </a:highlight>
                <a:latin typeface="Times New Roman"/>
                <a:ea typeface="Times New Roman"/>
                <a:cs typeface="Times New Roman"/>
                <a:sym typeface="Times New Roman"/>
              </a:rPr>
              <a:t>The spanning tree should not be </a:t>
            </a:r>
            <a:r>
              <a:rPr b="1" lang="en" sz="1200">
                <a:solidFill>
                  <a:srgbClr val="273239"/>
                </a:solidFill>
                <a:highlight>
                  <a:srgbClr val="FFFFFF"/>
                </a:highlight>
                <a:latin typeface="Times New Roman"/>
                <a:ea typeface="Times New Roman"/>
                <a:cs typeface="Times New Roman"/>
                <a:sym typeface="Times New Roman"/>
              </a:rPr>
              <a:t>disconnected</a:t>
            </a:r>
            <a:r>
              <a:rPr lang="en" sz="1200">
                <a:solidFill>
                  <a:srgbClr val="273239"/>
                </a:solidFill>
                <a:highlight>
                  <a:srgbClr val="FFFFFF"/>
                </a:highlight>
                <a:latin typeface="Times New Roman"/>
                <a:ea typeface="Times New Roman"/>
                <a:cs typeface="Times New Roman"/>
                <a:sym typeface="Times New Roman"/>
              </a:rPr>
              <a:t>, as in there should only be a single source of component, not more than that.</a:t>
            </a:r>
            <a:endParaRPr sz="1200">
              <a:solidFill>
                <a:srgbClr val="273239"/>
              </a:solidFill>
              <a:highlight>
                <a:srgbClr val="FFFFFF"/>
              </a:highlight>
              <a:latin typeface="Times New Roman"/>
              <a:ea typeface="Times New Roman"/>
              <a:cs typeface="Times New Roman"/>
              <a:sym typeface="Times New Roman"/>
            </a:endParaRPr>
          </a:p>
          <a:p>
            <a:pPr indent="-304800" lvl="0" marL="685800" rtl="0" algn="l">
              <a:lnSpc>
                <a:spcPct val="158000"/>
              </a:lnSpc>
              <a:spcBef>
                <a:spcPts val="0"/>
              </a:spcBef>
              <a:spcAft>
                <a:spcPts val="0"/>
              </a:spcAft>
              <a:buClr>
                <a:srgbClr val="273239"/>
              </a:buClr>
              <a:buSzPts val="1200"/>
              <a:buFont typeface="Nunito"/>
              <a:buChar char="●"/>
            </a:pPr>
            <a:r>
              <a:rPr lang="en" sz="1200">
                <a:solidFill>
                  <a:srgbClr val="273239"/>
                </a:solidFill>
                <a:highlight>
                  <a:srgbClr val="FFFFFF"/>
                </a:highlight>
                <a:latin typeface="Times New Roman"/>
                <a:ea typeface="Times New Roman"/>
                <a:cs typeface="Times New Roman"/>
                <a:sym typeface="Times New Roman"/>
              </a:rPr>
              <a:t>The spanning tree should be </a:t>
            </a:r>
            <a:r>
              <a:rPr b="1" lang="en" sz="1200">
                <a:solidFill>
                  <a:srgbClr val="273239"/>
                </a:solidFill>
                <a:highlight>
                  <a:srgbClr val="FFFFFF"/>
                </a:highlight>
                <a:latin typeface="Times New Roman"/>
                <a:ea typeface="Times New Roman"/>
                <a:cs typeface="Times New Roman"/>
                <a:sym typeface="Times New Roman"/>
              </a:rPr>
              <a:t>acyclic, </a:t>
            </a:r>
            <a:r>
              <a:rPr lang="en" sz="1200">
                <a:solidFill>
                  <a:srgbClr val="273239"/>
                </a:solidFill>
                <a:highlight>
                  <a:srgbClr val="FFFFFF"/>
                </a:highlight>
                <a:latin typeface="Times New Roman"/>
                <a:ea typeface="Times New Roman"/>
                <a:cs typeface="Times New Roman"/>
                <a:sym typeface="Times New Roman"/>
              </a:rPr>
              <a:t>which</a:t>
            </a:r>
            <a:r>
              <a:rPr b="1" lang="en" sz="1200">
                <a:solidFill>
                  <a:srgbClr val="273239"/>
                </a:solidFill>
                <a:highlight>
                  <a:srgbClr val="FFFFFF"/>
                </a:highlight>
                <a:latin typeface="Times New Roman"/>
                <a:ea typeface="Times New Roman"/>
                <a:cs typeface="Times New Roman"/>
                <a:sym typeface="Times New Roman"/>
              </a:rPr>
              <a:t> </a:t>
            </a:r>
            <a:r>
              <a:rPr lang="en" sz="1200">
                <a:solidFill>
                  <a:srgbClr val="273239"/>
                </a:solidFill>
                <a:highlight>
                  <a:srgbClr val="FFFFFF"/>
                </a:highlight>
                <a:latin typeface="Times New Roman"/>
                <a:ea typeface="Times New Roman"/>
                <a:cs typeface="Times New Roman"/>
                <a:sym typeface="Times New Roman"/>
              </a:rPr>
              <a:t>means there would not be any cycle in the tree.</a:t>
            </a:r>
            <a:endParaRPr sz="1200">
              <a:solidFill>
                <a:srgbClr val="273239"/>
              </a:solidFill>
              <a:highlight>
                <a:srgbClr val="FFFFFF"/>
              </a:highlight>
              <a:latin typeface="Times New Roman"/>
              <a:ea typeface="Times New Roman"/>
              <a:cs typeface="Times New Roman"/>
              <a:sym typeface="Times New Roman"/>
            </a:endParaRPr>
          </a:p>
          <a:p>
            <a:pPr indent="-304800" lvl="0" marL="685800" rtl="0" algn="l">
              <a:lnSpc>
                <a:spcPct val="158000"/>
              </a:lnSpc>
              <a:spcBef>
                <a:spcPts val="0"/>
              </a:spcBef>
              <a:spcAft>
                <a:spcPts val="0"/>
              </a:spcAft>
              <a:buClr>
                <a:srgbClr val="273239"/>
              </a:buClr>
              <a:buSzPts val="12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The total cost (or weight) of the spanning tree is defined as the sum of the edge weights of all the edges of the spanning tree.</a:t>
            </a:r>
            <a:endParaRPr sz="1200">
              <a:solidFill>
                <a:srgbClr val="273239"/>
              </a:solidFill>
              <a:highlight>
                <a:srgbClr val="FFFFFF"/>
              </a:highlight>
              <a:latin typeface="Times New Roman"/>
              <a:ea typeface="Times New Roman"/>
              <a:cs typeface="Times New Roman"/>
              <a:sym typeface="Times New Roman"/>
            </a:endParaRPr>
          </a:p>
          <a:p>
            <a:pPr indent="-304800" lvl="0" marL="685800" rtl="0" algn="l">
              <a:lnSpc>
                <a:spcPct val="158000"/>
              </a:lnSpc>
              <a:spcBef>
                <a:spcPts val="0"/>
              </a:spcBef>
              <a:spcAft>
                <a:spcPts val="0"/>
              </a:spcAft>
              <a:buClr>
                <a:srgbClr val="273239"/>
              </a:buClr>
              <a:buSzPts val="1200"/>
              <a:buFont typeface="Times New Roman"/>
              <a:buChar char="●"/>
            </a:pPr>
            <a:r>
              <a:rPr lang="en" sz="1200">
                <a:solidFill>
                  <a:srgbClr val="273239"/>
                </a:solidFill>
                <a:highlight>
                  <a:srgbClr val="FFFFFF"/>
                </a:highlight>
                <a:latin typeface="Times New Roman"/>
                <a:ea typeface="Times New Roman"/>
                <a:cs typeface="Times New Roman"/>
                <a:sym typeface="Times New Roman"/>
              </a:rPr>
              <a:t>There can be many possible spanning trees for a graph. </a:t>
            </a:r>
            <a:endParaRPr sz="1200">
              <a:solidFill>
                <a:srgbClr val="273239"/>
              </a:solidFill>
              <a:highlight>
                <a:srgbClr val="FFFFFF"/>
              </a:highlight>
              <a:latin typeface="Times New Roman"/>
              <a:ea typeface="Times New Roman"/>
              <a:cs typeface="Times New Roman"/>
              <a:sym typeface="Times New Roman"/>
            </a:endParaRPr>
          </a:p>
          <a:p>
            <a:pPr indent="0" lvl="0" marL="0" rtl="0" algn="l">
              <a:spcBef>
                <a:spcPts val="1800"/>
              </a:spcBef>
              <a:spcAft>
                <a:spcPts val="1200"/>
              </a:spcAft>
              <a:buNone/>
            </a:pPr>
            <a:r>
              <a:t/>
            </a:r>
            <a:endParaRPr sz="12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2" name="Google Shape;35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3" name="Google Shape;353;p56"/>
          <p:cNvPicPr preferRelativeResize="0"/>
          <p:nvPr/>
        </p:nvPicPr>
        <p:blipFill>
          <a:blip r:embed="rId3">
            <a:alphaModFix/>
          </a:blip>
          <a:stretch>
            <a:fillRect/>
          </a:stretch>
        </p:blipFill>
        <p:spPr>
          <a:xfrm>
            <a:off x="420850" y="1162050"/>
            <a:ext cx="4486275" cy="31337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 Algorithm</a:t>
            </a:r>
            <a:endParaRPr/>
          </a:p>
        </p:txBody>
      </p:sp>
      <p:sp>
        <p:nvSpPr>
          <p:cNvPr id="359" name="Google Shape;359;p57"/>
          <p:cNvSpPr txBox="1"/>
          <p:nvPr>
            <p:ph idx="1" type="body"/>
          </p:nvPr>
        </p:nvSpPr>
        <p:spPr>
          <a:xfrm>
            <a:off x="194875" y="960075"/>
            <a:ext cx="8845200" cy="36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1.This is a famous greedy algorithm</a:t>
            </a:r>
            <a:endParaRPr>
              <a:solidFill>
                <a:schemeClr val="dk1"/>
              </a:solidFill>
            </a:endParaRPr>
          </a:p>
          <a:p>
            <a:pPr indent="0" lvl="0" marL="0" rtl="0" algn="l">
              <a:spcBef>
                <a:spcPts val="1200"/>
              </a:spcBef>
              <a:spcAft>
                <a:spcPts val="0"/>
              </a:spcAft>
              <a:buNone/>
            </a:pPr>
            <a:r>
              <a:rPr lang="en">
                <a:solidFill>
                  <a:schemeClr val="dk1"/>
                </a:solidFill>
              </a:rPr>
              <a:t>2.It is used for finding Minimum Spanning Tree of a given graph.</a:t>
            </a:r>
            <a:endParaRPr>
              <a:solidFill>
                <a:schemeClr val="dk1"/>
              </a:solidFill>
            </a:endParaRPr>
          </a:p>
          <a:p>
            <a:pPr indent="0" lvl="0" marL="0" rtl="0" algn="l">
              <a:spcBef>
                <a:spcPts val="1200"/>
              </a:spcBef>
              <a:spcAft>
                <a:spcPts val="0"/>
              </a:spcAft>
              <a:buNone/>
            </a:pPr>
            <a:r>
              <a:rPr lang="en">
                <a:solidFill>
                  <a:schemeClr val="dk1"/>
                </a:solidFill>
              </a:rPr>
              <a:t>3.To apply </a:t>
            </a:r>
            <a:r>
              <a:rPr lang="en">
                <a:solidFill>
                  <a:schemeClr val="dk1"/>
                </a:solidFill>
              </a:rPr>
              <a:t>Prim's</a:t>
            </a:r>
            <a:r>
              <a:rPr lang="en">
                <a:solidFill>
                  <a:schemeClr val="dk1"/>
                </a:solidFill>
              </a:rPr>
              <a:t> Algorithm,the given graph must me weighted, undirected and      </a:t>
            </a:r>
            <a:endParaRPr>
              <a:solidFill>
                <a:schemeClr val="dk1"/>
              </a:solidFill>
            </a:endParaRPr>
          </a:p>
          <a:p>
            <a:pPr indent="0" lvl="0" marL="0" rtl="0" algn="l">
              <a:spcBef>
                <a:spcPts val="1200"/>
              </a:spcBef>
              <a:spcAft>
                <a:spcPts val="0"/>
              </a:spcAft>
              <a:buNone/>
            </a:pPr>
            <a:r>
              <a:rPr lang="en">
                <a:solidFill>
                  <a:schemeClr val="dk1"/>
                </a:solidFill>
              </a:rPr>
              <a:t>   C</a:t>
            </a:r>
            <a:r>
              <a:rPr lang="en">
                <a:solidFill>
                  <a:schemeClr val="dk1"/>
                </a:solidFill>
              </a:rPr>
              <a:t>onnected</a:t>
            </a:r>
            <a:r>
              <a:rPr lang="en">
                <a:solidFill>
                  <a:schemeClr val="dk1"/>
                </a:solidFill>
              </a:rPr>
              <a:t>.</a:t>
            </a:r>
            <a:endParaRPr>
              <a:solidFill>
                <a:schemeClr val="dk1"/>
              </a:solidFill>
            </a:endParaRPr>
          </a:p>
          <a:p>
            <a:pPr indent="0" lvl="0" marL="0" rtl="0" algn="l">
              <a:spcBef>
                <a:spcPts val="1200"/>
              </a:spcBef>
              <a:spcAft>
                <a:spcPts val="0"/>
              </a:spcAft>
              <a:buNone/>
            </a:pPr>
            <a:r>
              <a:rPr lang="en">
                <a:solidFill>
                  <a:schemeClr val="dk1"/>
                </a:solidFill>
              </a:rPr>
              <a:t>4.find subset of edges that includes every vertex of the graph such that the sum of the weights of the edges that can be minimized.</a:t>
            </a:r>
            <a:endParaRPr>
              <a:solidFill>
                <a:schemeClr val="dk1"/>
              </a:solidFill>
            </a:endParaRPr>
          </a:p>
          <a:p>
            <a:pPr indent="0" lvl="0" marL="0" rtl="0" algn="l">
              <a:spcBef>
                <a:spcPts val="1200"/>
              </a:spcBef>
              <a:spcAft>
                <a:spcPts val="0"/>
              </a:spcAft>
              <a:buNone/>
            </a:pPr>
            <a:r>
              <a:rPr lang="en">
                <a:solidFill>
                  <a:schemeClr val="dk1"/>
                </a:solidFill>
              </a:rPr>
              <a:t>5.The edges with the minimal weights causing no cycles in the graph got selected.</a:t>
            </a:r>
            <a:endParaRPr>
              <a:solidFill>
                <a:schemeClr val="dk1"/>
              </a:solidFill>
            </a:endParaRPr>
          </a:p>
          <a:p>
            <a:pPr indent="0" lvl="0" marL="0" rtl="0" algn="l">
              <a:spcBef>
                <a:spcPts val="1200"/>
              </a:spcBef>
              <a:spcAft>
                <a:spcPts val="1200"/>
              </a:spcAft>
              <a:buNone/>
            </a:pPr>
            <a:r>
              <a:rPr lang="en">
                <a:solidFill>
                  <a:schemeClr val="dk1"/>
                </a:solidFill>
              </a:rPr>
              <a:t>6.Time complexity is O(E+log V)</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8"/>
          <p:cNvSpPr txBox="1"/>
          <p:nvPr>
            <p:ph type="title"/>
          </p:nvPr>
        </p:nvSpPr>
        <p:spPr>
          <a:xfrm>
            <a:off x="311700" y="99225"/>
            <a:ext cx="85206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 Algorithm Implementation</a:t>
            </a:r>
            <a:endParaRPr/>
          </a:p>
        </p:txBody>
      </p:sp>
      <p:sp>
        <p:nvSpPr>
          <p:cNvPr id="365" name="Google Shape;365;p58"/>
          <p:cNvSpPr txBox="1"/>
          <p:nvPr>
            <p:ph idx="1" type="body"/>
          </p:nvPr>
        </p:nvSpPr>
        <p:spPr>
          <a:xfrm>
            <a:off x="311700" y="712575"/>
            <a:ext cx="8520600" cy="4175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Step 1: </a:t>
            </a:r>
            <a:endParaRPr/>
          </a:p>
          <a:p>
            <a:pPr indent="0" lvl="0" marL="0" rtl="0" algn="l">
              <a:spcBef>
                <a:spcPts val="1200"/>
              </a:spcBef>
              <a:spcAft>
                <a:spcPts val="0"/>
              </a:spcAft>
              <a:buNone/>
            </a:pPr>
            <a:r>
              <a:rPr lang="en"/>
              <a:t>a.Randomly choose any vertex</a:t>
            </a:r>
            <a:endParaRPr/>
          </a:p>
          <a:p>
            <a:pPr indent="0" lvl="0" marL="0" rtl="0" algn="l">
              <a:spcBef>
                <a:spcPts val="1200"/>
              </a:spcBef>
              <a:spcAft>
                <a:spcPts val="0"/>
              </a:spcAft>
              <a:buNone/>
            </a:pPr>
            <a:r>
              <a:rPr lang="en"/>
              <a:t>b. The vertex connecting with least edge is selected </a:t>
            </a:r>
            <a:endParaRPr/>
          </a:p>
          <a:p>
            <a:pPr indent="0" lvl="0" marL="0" rtl="0" algn="l">
              <a:spcBef>
                <a:spcPts val="1200"/>
              </a:spcBef>
              <a:spcAft>
                <a:spcPts val="0"/>
              </a:spcAft>
              <a:buNone/>
            </a:pPr>
            <a:r>
              <a:rPr lang="en"/>
              <a:t>Step 2:</a:t>
            </a:r>
            <a:endParaRPr/>
          </a:p>
          <a:p>
            <a:pPr indent="0" lvl="0" marL="0" rtl="0" algn="l">
              <a:spcBef>
                <a:spcPts val="1200"/>
              </a:spcBef>
              <a:spcAft>
                <a:spcPts val="0"/>
              </a:spcAft>
              <a:buNone/>
            </a:pPr>
            <a:r>
              <a:rPr lang="en"/>
              <a:t>a.Find all the edges that connect the tree to new vertices</a:t>
            </a:r>
            <a:endParaRPr/>
          </a:p>
          <a:p>
            <a:pPr indent="0" lvl="0" marL="0" rtl="0" algn="l">
              <a:spcBef>
                <a:spcPts val="1200"/>
              </a:spcBef>
              <a:spcAft>
                <a:spcPts val="0"/>
              </a:spcAft>
              <a:buNone/>
            </a:pPr>
            <a:r>
              <a:rPr lang="en"/>
              <a:t>b.Find the least weight edge among those edges and include in the tree</a:t>
            </a:r>
            <a:endParaRPr/>
          </a:p>
          <a:p>
            <a:pPr indent="0" lvl="0" marL="0" rtl="0" algn="l">
              <a:spcBef>
                <a:spcPts val="1200"/>
              </a:spcBef>
              <a:spcAft>
                <a:spcPts val="0"/>
              </a:spcAft>
              <a:buNone/>
            </a:pPr>
            <a:r>
              <a:rPr lang="en"/>
              <a:t>c.If including that edge creates a cycle, then reject that edge and look for the next least weight edge.</a:t>
            </a:r>
            <a:endParaRPr/>
          </a:p>
          <a:p>
            <a:pPr indent="0" lvl="0" marL="0" rtl="0" algn="l">
              <a:spcBef>
                <a:spcPts val="1200"/>
              </a:spcBef>
              <a:spcAft>
                <a:spcPts val="0"/>
              </a:spcAft>
              <a:buNone/>
            </a:pPr>
            <a:r>
              <a:rPr lang="en"/>
              <a:t>Step 3 :</a:t>
            </a:r>
            <a:endParaRPr/>
          </a:p>
          <a:p>
            <a:pPr indent="0" lvl="0" marL="0" rtl="0" algn="l">
              <a:spcBef>
                <a:spcPts val="1200"/>
              </a:spcBef>
              <a:spcAft>
                <a:spcPts val="0"/>
              </a:spcAft>
              <a:buNone/>
            </a:pPr>
            <a:r>
              <a:rPr lang="en"/>
              <a:t>Keep repeating step 2 until all the vertices are included and Minimum spanning tree is obtained.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9"/>
          <p:cNvPicPr preferRelativeResize="0"/>
          <p:nvPr/>
        </p:nvPicPr>
        <p:blipFill>
          <a:blip r:embed="rId3">
            <a:alphaModFix/>
          </a:blip>
          <a:stretch>
            <a:fillRect/>
          </a:stretch>
        </p:blipFill>
        <p:spPr>
          <a:xfrm>
            <a:off x="152400" y="152400"/>
            <a:ext cx="3838575" cy="2143125"/>
          </a:xfrm>
          <a:prstGeom prst="rect">
            <a:avLst/>
          </a:prstGeom>
          <a:noFill/>
          <a:ln>
            <a:noFill/>
          </a:ln>
        </p:spPr>
      </p:pic>
      <p:pic>
        <p:nvPicPr>
          <p:cNvPr id="371" name="Google Shape;371;p59"/>
          <p:cNvPicPr preferRelativeResize="0"/>
          <p:nvPr/>
        </p:nvPicPr>
        <p:blipFill>
          <a:blip r:embed="rId4">
            <a:alphaModFix/>
          </a:blip>
          <a:stretch>
            <a:fillRect/>
          </a:stretch>
        </p:blipFill>
        <p:spPr>
          <a:xfrm>
            <a:off x="4272525" y="550525"/>
            <a:ext cx="1352550" cy="1162050"/>
          </a:xfrm>
          <a:prstGeom prst="rect">
            <a:avLst/>
          </a:prstGeom>
          <a:noFill/>
          <a:ln>
            <a:noFill/>
          </a:ln>
        </p:spPr>
      </p:pic>
      <p:pic>
        <p:nvPicPr>
          <p:cNvPr id="372" name="Google Shape;372;p59"/>
          <p:cNvPicPr preferRelativeResize="0"/>
          <p:nvPr/>
        </p:nvPicPr>
        <p:blipFill>
          <a:blip r:embed="rId5">
            <a:alphaModFix/>
          </a:blip>
          <a:stretch>
            <a:fillRect/>
          </a:stretch>
        </p:blipFill>
        <p:spPr>
          <a:xfrm>
            <a:off x="5844700" y="261938"/>
            <a:ext cx="1352550" cy="1924050"/>
          </a:xfrm>
          <a:prstGeom prst="rect">
            <a:avLst/>
          </a:prstGeom>
          <a:noFill/>
          <a:ln>
            <a:noFill/>
          </a:ln>
        </p:spPr>
      </p:pic>
      <p:pic>
        <p:nvPicPr>
          <p:cNvPr id="373" name="Google Shape;373;p59"/>
          <p:cNvPicPr preferRelativeResize="0"/>
          <p:nvPr/>
        </p:nvPicPr>
        <p:blipFill>
          <a:blip r:embed="rId6">
            <a:alphaModFix/>
          </a:blip>
          <a:stretch>
            <a:fillRect/>
          </a:stretch>
        </p:blipFill>
        <p:spPr>
          <a:xfrm>
            <a:off x="152400" y="2615650"/>
            <a:ext cx="2182900" cy="1463550"/>
          </a:xfrm>
          <a:prstGeom prst="rect">
            <a:avLst/>
          </a:prstGeom>
          <a:noFill/>
          <a:ln>
            <a:noFill/>
          </a:ln>
        </p:spPr>
      </p:pic>
      <p:pic>
        <p:nvPicPr>
          <p:cNvPr id="374" name="Google Shape;374;p59"/>
          <p:cNvPicPr preferRelativeResize="0"/>
          <p:nvPr/>
        </p:nvPicPr>
        <p:blipFill>
          <a:blip r:embed="rId7">
            <a:alphaModFix/>
          </a:blip>
          <a:stretch>
            <a:fillRect/>
          </a:stretch>
        </p:blipFill>
        <p:spPr>
          <a:xfrm>
            <a:off x="2752325" y="2615650"/>
            <a:ext cx="2749275" cy="1463550"/>
          </a:xfrm>
          <a:prstGeom prst="rect">
            <a:avLst/>
          </a:prstGeom>
          <a:noFill/>
          <a:ln>
            <a:noFill/>
          </a:ln>
        </p:spPr>
      </p:pic>
      <p:pic>
        <p:nvPicPr>
          <p:cNvPr id="375" name="Google Shape;375;p59"/>
          <p:cNvPicPr preferRelativeResize="0"/>
          <p:nvPr/>
        </p:nvPicPr>
        <p:blipFill>
          <a:blip r:embed="rId8">
            <a:alphaModFix/>
          </a:blip>
          <a:stretch>
            <a:fillRect/>
          </a:stretch>
        </p:blipFill>
        <p:spPr>
          <a:xfrm>
            <a:off x="7347950" y="217600"/>
            <a:ext cx="1639900" cy="1818525"/>
          </a:xfrm>
          <a:prstGeom prst="rect">
            <a:avLst/>
          </a:prstGeom>
          <a:noFill/>
          <a:ln>
            <a:noFill/>
          </a:ln>
        </p:spPr>
      </p:pic>
      <p:pic>
        <p:nvPicPr>
          <p:cNvPr id="376" name="Google Shape;376;p59"/>
          <p:cNvPicPr preferRelativeResize="0"/>
          <p:nvPr/>
        </p:nvPicPr>
        <p:blipFill>
          <a:blip r:embed="rId9">
            <a:alphaModFix/>
          </a:blip>
          <a:stretch>
            <a:fillRect/>
          </a:stretch>
        </p:blipFill>
        <p:spPr>
          <a:xfrm>
            <a:off x="5654000" y="2338388"/>
            <a:ext cx="3337600" cy="1776732"/>
          </a:xfrm>
          <a:prstGeom prst="rect">
            <a:avLst/>
          </a:prstGeom>
          <a:noFill/>
          <a:ln>
            <a:noFill/>
          </a:ln>
        </p:spPr>
      </p:pic>
      <p:sp>
        <p:nvSpPr>
          <p:cNvPr id="377" name="Google Shape;377;p59"/>
          <p:cNvSpPr txBox="1"/>
          <p:nvPr/>
        </p:nvSpPr>
        <p:spPr>
          <a:xfrm>
            <a:off x="453125" y="4618625"/>
            <a:ext cx="619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=Sum of all edges = 99 units</a:t>
            </a:r>
            <a:endParaRPr sz="180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a:t>
            </a:r>
            <a:endParaRPr/>
          </a:p>
        </p:txBody>
      </p:sp>
      <p:sp>
        <p:nvSpPr>
          <p:cNvPr id="383" name="Google Shape;383;p60"/>
          <p:cNvSpPr txBox="1"/>
          <p:nvPr>
            <p:ph idx="1" type="body"/>
          </p:nvPr>
        </p:nvSpPr>
        <p:spPr>
          <a:xfrm>
            <a:off x="194875" y="960075"/>
            <a:ext cx="8845200" cy="36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1.This is a famous greedy algorithm</a:t>
            </a:r>
            <a:endParaRPr>
              <a:solidFill>
                <a:schemeClr val="dk1"/>
              </a:solidFill>
            </a:endParaRPr>
          </a:p>
          <a:p>
            <a:pPr indent="0" lvl="0" marL="0" rtl="0" algn="l">
              <a:spcBef>
                <a:spcPts val="1200"/>
              </a:spcBef>
              <a:spcAft>
                <a:spcPts val="0"/>
              </a:spcAft>
              <a:buNone/>
            </a:pPr>
            <a:r>
              <a:rPr lang="en">
                <a:solidFill>
                  <a:schemeClr val="dk1"/>
                </a:solidFill>
              </a:rPr>
              <a:t>2.It is used for finding Minimum Spanning Tree of a given graph.</a:t>
            </a:r>
            <a:endParaRPr>
              <a:solidFill>
                <a:schemeClr val="dk1"/>
              </a:solidFill>
            </a:endParaRPr>
          </a:p>
          <a:p>
            <a:pPr indent="0" lvl="0" marL="0" rtl="0" algn="l">
              <a:spcBef>
                <a:spcPts val="1200"/>
              </a:spcBef>
              <a:spcAft>
                <a:spcPts val="0"/>
              </a:spcAft>
              <a:buNone/>
            </a:pPr>
            <a:r>
              <a:rPr lang="en">
                <a:solidFill>
                  <a:schemeClr val="dk1"/>
                </a:solidFill>
              </a:rPr>
              <a:t>3.To apply Kruskal's Algorithm,the given graph must me weighted, undirected and      </a:t>
            </a:r>
            <a:endParaRPr>
              <a:solidFill>
                <a:schemeClr val="dk1"/>
              </a:solidFill>
            </a:endParaRPr>
          </a:p>
          <a:p>
            <a:pPr indent="0" lvl="0" marL="0" rtl="0" algn="l">
              <a:spcBef>
                <a:spcPts val="1200"/>
              </a:spcBef>
              <a:spcAft>
                <a:spcPts val="0"/>
              </a:spcAft>
              <a:buNone/>
            </a:pPr>
            <a:r>
              <a:rPr lang="en">
                <a:solidFill>
                  <a:schemeClr val="dk1"/>
                </a:solidFill>
              </a:rPr>
              <a:t>   Connected.</a:t>
            </a:r>
            <a:endParaRPr>
              <a:solidFill>
                <a:schemeClr val="dk1"/>
              </a:solidFill>
            </a:endParaRPr>
          </a:p>
          <a:p>
            <a:pPr indent="0" lvl="0" marL="0" rtl="0" algn="l">
              <a:spcBef>
                <a:spcPts val="1200"/>
              </a:spcBef>
              <a:spcAft>
                <a:spcPts val="0"/>
              </a:spcAft>
              <a:buNone/>
            </a:pPr>
            <a:r>
              <a:rPr lang="en">
                <a:solidFill>
                  <a:schemeClr val="dk1"/>
                </a:solidFill>
              </a:rPr>
              <a:t>4.find subset of edges that by </a:t>
            </a:r>
            <a:r>
              <a:rPr lang="en">
                <a:solidFill>
                  <a:schemeClr val="dk1"/>
                </a:solidFill>
              </a:rPr>
              <a:t>using</a:t>
            </a:r>
            <a:r>
              <a:rPr lang="en">
                <a:solidFill>
                  <a:schemeClr val="dk1"/>
                </a:solidFill>
              </a:rPr>
              <a:t> which we can traverse every vertex of the graph.</a:t>
            </a:r>
            <a:endParaRPr>
              <a:solidFill>
                <a:schemeClr val="dk1"/>
              </a:solidFill>
            </a:endParaRPr>
          </a:p>
          <a:p>
            <a:pPr indent="0" lvl="0" marL="0" rtl="0" algn="l">
              <a:spcBef>
                <a:spcPts val="1200"/>
              </a:spcBef>
              <a:spcAft>
                <a:spcPts val="0"/>
              </a:spcAft>
              <a:buNone/>
            </a:pPr>
            <a:r>
              <a:rPr lang="en">
                <a:solidFill>
                  <a:schemeClr val="dk1"/>
                </a:solidFill>
              </a:rPr>
              <a:t>5.It finds optimum solution at every stage.The edges with the minimal weights causing no cycles in the graph should not be </a:t>
            </a:r>
            <a:r>
              <a:rPr lang="en">
                <a:solidFill>
                  <a:schemeClr val="dk1"/>
                </a:solidFill>
              </a:rPr>
              <a:t>considered</a:t>
            </a:r>
            <a:r>
              <a:rPr lang="en">
                <a:solidFill>
                  <a:schemeClr val="dk1"/>
                </a:solidFill>
              </a:rPr>
              <a:t>.</a:t>
            </a:r>
            <a:endParaRPr>
              <a:solidFill>
                <a:schemeClr val="dk1"/>
              </a:solidFill>
            </a:endParaRPr>
          </a:p>
          <a:p>
            <a:pPr indent="0" lvl="0" marL="0" rtl="0" algn="l">
              <a:spcBef>
                <a:spcPts val="1200"/>
              </a:spcBef>
              <a:spcAft>
                <a:spcPts val="1200"/>
              </a:spcAft>
              <a:buNone/>
            </a:pPr>
            <a:r>
              <a:rPr lang="en">
                <a:solidFill>
                  <a:schemeClr val="dk1"/>
                </a:solidFill>
              </a:rPr>
              <a:t>6.Time complexity is O(Elog V)</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1"/>
          <p:cNvSpPr txBox="1"/>
          <p:nvPr>
            <p:ph type="title"/>
          </p:nvPr>
        </p:nvSpPr>
        <p:spPr>
          <a:xfrm>
            <a:off x="311700" y="99225"/>
            <a:ext cx="85206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a:t>
            </a:r>
            <a:r>
              <a:rPr lang="en"/>
              <a:t> Algorithm Implementation</a:t>
            </a:r>
            <a:endParaRPr/>
          </a:p>
        </p:txBody>
      </p:sp>
      <p:sp>
        <p:nvSpPr>
          <p:cNvPr id="389" name="Google Shape;389;p61"/>
          <p:cNvSpPr txBox="1"/>
          <p:nvPr>
            <p:ph idx="1" type="body"/>
          </p:nvPr>
        </p:nvSpPr>
        <p:spPr>
          <a:xfrm>
            <a:off x="311700" y="712575"/>
            <a:ext cx="8520600" cy="4175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Step 1: </a:t>
            </a:r>
            <a:endParaRPr/>
          </a:p>
          <a:p>
            <a:pPr indent="0" lvl="0" marL="0" rtl="0" algn="l">
              <a:spcBef>
                <a:spcPts val="1200"/>
              </a:spcBef>
              <a:spcAft>
                <a:spcPts val="0"/>
              </a:spcAft>
              <a:buNone/>
            </a:pPr>
            <a:r>
              <a:rPr lang="en"/>
              <a:t>A.sort all the edges from low to high weight</a:t>
            </a:r>
            <a:endParaRPr/>
          </a:p>
          <a:p>
            <a:pPr indent="0" lvl="0" marL="0" rtl="0" algn="l">
              <a:spcBef>
                <a:spcPts val="1200"/>
              </a:spcBef>
              <a:spcAft>
                <a:spcPts val="0"/>
              </a:spcAft>
              <a:buNone/>
            </a:pPr>
            <a:r>
              <a:rPr lang="en"/>
              <a:t>Step 2:</a:t>
            </a:r>
            <a:endParaRPr/>
          </a:p>
          <a:p>
            <a:pPr indent="0" lvl="0" marL="0" rtl="0" algn="l">
              <a:spcBef>
                <a:spcPts val="1200"/>
              </a:spcBef>
              <a:spcAft>
                <a:spcPts val="0"/>
              </a:spcAft>
              <a:buNone/>
            </a:pPr>
            <a:r>
              <a:rPr lang="en"/>
              <a:t>a.Take the edge of the lowest weight and use it to connect vertices with the graph</a:t>
            </a:r>
            <a:endParaRPr/>
          </a:p>
          <a:p>
            <a:pPr indent="0" lvl="0" marL="0" rtl="0" algn="l">
              <a:spcBef>
                <a:spcPts val="1200"/>
              </a:spcBef>
              <a:spcAft>
                <a:spcPts val="0"/>
              </a:spcAft>
              <a:buNone/>
            </a:pPr>
            <a:r>
              <a:rPr lang="en"/>
              <a:t>b.Find the least weight edge among those edges and include in the tree</a:t>
            </a:r>
            <a:endParaRPr/>
          </a:p>
          <a:p>
            <a:pPr indent="0" lvl="0" marL="0" rtl="0" algn="l">
              <a:spcBef>
                <a:spcPts val="1200"/>
              </a:spcBef>
              <a:spcAft>
                <a:spcPts val="0"/>
              </a:spcAft>
              <a:buNone/>
            </a:pPr>
            <a:r>
              <a:rPr lang="en"/>
              <a:t>c.If adding that edge creates a cycle, then reject that edge and look for the next least weight edge.</a:t>
            </a:r>
            <a:endParaRPr/>
          </a:p>
          <a:p>
            <a:pPr indent="0" lvl="0" marL="0" rtl="0" algn="l">
              <a:spcBef>
                <a:spcPts val="1200"/>
              </a:spcBef>
              <a:spcAft>
                <a:spcPts val="0"/>
              </a:spcAft>
              <a:buNone/>
            </a:pPr>
            <a:r>
              <a:rPr lang="en"/>
              <a:t>Step 3 :</a:t>
            </a:r>
            <a:endParaRPr/>
          </a:p>
          <a:p>
            <a:pPr indent="0" lvl="0" marL="0" rtl="0" algn="l">
              <a:spcBef>
                <a:spcPts val="1200"/>
              </a:spcBef>
              <a:spcAft>
                <a:spcPts val="0"/>
              </a:spcAft>
              <a:buNone/>
            </a:pPr>
            <a:r>
              <a:rPr lang="en"/>
              <a:t>Keep adding edges until all the vertices are connected and Minimum spanning tree is obtained.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Applications of Greedy Algorithm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Clr>
                <a:schemeClr val="dk1"/>
              </a:buClr>
              <a:buSzPct val="50634"/>
              <a:buFont typeface="Arial"/>
              <a:buNone/>
            </a:pPr>
            <a:r>
              <a:rPr lang="en" sz="2172">
                <a:solidFill>
                  <a:schemeClr val="dk1"/>
                </a:solidFill>
              </a:rPr>
              <a:t>📌 Graph Algorithms:</a:t>
            </a:r>
            <a:br>
              <a:rPr lang="en" sz="2172">
                <a:solidFill>
                  <a:schemeClr val="dk1"/>
                </a:solidFill>
              </a:rPr>
            </a:br>
            <a:r>
              <a:rPr lang="en" sz="2172">
                <a:solidFill>
                  <a:schemeClr val="dk1"/>
                </a:solidFill>
              </a:rPr>
              <a:t>✔ Dijkstra’s Algorithm – Shortest path in GPS navigation.</a:t>
            </a:r>
            <a:br>
              <a:rPr lang="en" sz="2172">
                <a:solidFill>
                  <a:schemeClr val="dk1"/>
                </a:solidFill>
              </a:rPr>
            </a:br>
            <a:r>
              <a:rPr lang="en" sz="2172">
                <a:solidFill>
                  <a:schemeClr val="dk1"/>
                </a:solidFill>
              </a:rPr>
              <a:t>✔ Prim’s &amp; Kruskal’s Algorithm – Minimum Spanning Tree (MST) for network design.</a:t>
            </a:r>
            <a:endParaRPr sz="2172">
              <a:solidFill>
                <a:schemeClr val="dk1"/>
              </a:solidFill>
            </a:endParaRPr>
          </a:p>
          <a:p>
            <a:pPr indent="0" lvl="0" marL="0" rtl="0" algn="l">
              <a:spcBef>
                <a:spcPts val="1200"/>
              </a:spcBef>
              <a:spcAft>
                <a:spcPts val="0"/>
              </a:spcAft>
              <a:buClr>
                <a:schemeClr val="dk1"/>
              </a:buClr>
              <a:buSzPct val="50634"/>
              <a:buFont typeface="Arial"/>
              <a:buNone/>
            </a:pPr>
            <a:r>
              <a:rPr lang="en" sz="2172">
                <a:solidFill>
                  <a:schemeClr val="dk1"/>
                </a:solidFill>
              </a:rPr>
              <a:t>📌 Data Compression:</a:t>
            </a:r>
            <a:br>
              <a:rPr lang="en" sz="2172">
                <a:solidFill>
                  <a:schemeClr val="dk1"/>
                </a:solidFill>
              </a:rPr>
            </a:br>
            <a:r>
              <a:rPr lang="en" sz="2172">
                <a:solidFill>
                  <a:schemeClr val="dk1"/>
                </a:solidFill>
              </a:rPr>
              <a:t>✔ Huffman Coding – Used in ZIP files, MP3, JPEG.</a:t>
            </a:r>
            <a:endParaRPr sz="2172">
              <a:solidFill>
                <a:schemeClr val="dk1"/>
              </a:solidFill>
            </a:endParaRPr>
          </a:p>
          <a:p>
            <a:pPr indent="0" lvl="0" marL="0" rtl="0" algn="l">
              <a:spcBef>
                <a:spcPts val="1200"/>
              </a:spcBef>
              <a:spcAft>
                <a:spcPts val="0"/>
              </a:spcAft>
              <a:buClr>
                <a:schemeClr val="dk1"/>
              </a:buClr>
              <a:buSzPct val="50634"/>
              <a:buFont typeface="Arial"/>
              <a:buNone/>
            </a:pPr>
            <a:r>
              <a:rPr lang="en" sz="2172">
                <a:solidFill>
                  <a:schemeClr val="dk1"/>
                </a:solidFill>
              </a:rPr>
              <a:t>📌 Scheduling &amp; Optimization:</a:t>
            </a:r>
            <a:br>
              <a:rPr lang="en" sz="2172">
                <a:solidFill>
                  <a:schemeClr val="dk1"/>
                </a:solidFill>
              </a:rPr>
            </a:br>
            <a:r>
              <a:rPr lang="en" sz="2172">
                <a:solidFill>
                  <a:schemeClr val="dk1"/>
                </a:solidFill>
              </a:rPr>
              <a:t>✔ Job Scheduling Problem – Optimizing CPU task execution.</a:t>
            </a:r>
            <a:br>
              <a:rPr lang="en" sz="2172">
                <a:solidFill>
                  <a:schemeClr val="dk1"/>
                </a:solidFill>
              </a:rPr>
            </a:br>
            <a:r>
              <a:rPr lang="en" sz="2172">
                <a:solidFill>
                  <a:schemeClr val="dk1"/>
                </a:solidFill>
              </a:rPr>
              <a:t>✔ Activity Selection Problem – Maximizing non-overlapping events.</a:t>
            </a:r>
            <a:endParaRPr sz="2172">
              <a:solidFill>
                <a:schemeClr val="dk1"/>
              </a:solidFill>
            </a:endParaRPr>
          </a:p>
          <a:p>
            <a:pPr indent="0" lvl="0" marL="0" rtl="0" algn="l">
              <a:spcBef>
                <a:spcPts val="1200"/>
              </a:spcBef>
              <a:spcAft>
                <a:spcPts val="0"/>
              </a:spcAft>
              <a:buClr>
                <a:schemeClr val="dk1"/>
              </a:buClr>
              <a:buSzPct val="50634"/>
              <a:buFont typeface="Arial"/>
              <a:buNone/>
            </a:pPr>
            <a:r>
              <a:rPr lang="en" sz="2172">
                <a:solidFill>
                  <a:schemeClr val="dk1"/>
                </a:solidFill>
              </a:rPr>
              <a:t>📌 Resource Allocation:</a:t>
            </a:r>
            <a:br>
              <a:rPr lang="en" sz="2172">
                <a:solidFill>
                  <a:schemeClr val="dk1"/>
                </a:solidFill>
              </a:rPr>
            </a:br>
            <a:r>
              <a:rPr lang="en" sz="2172">
                <a:solidFill>
                  <a:schemeClr val="dk1"/>
                </a:solidFill>
              </a:rPr>
              <a:t>✔ Knapsack Problem – Packing a bag efficiently within weight constraints.</a:t>
            </a:r>
            <a:endParaRPr sz="2172">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62"/>
          <p:cNvPicPr preferRelativeResize="0"/>
          <p:nvPr/>
        </p:nvPicPr>
        <p:blipFill>
          <a:blip r:embed="rId3">
            <a:alphaModFix/>
          </a:blip>
          <a:stretch>
            <a:fillRect/>
          </a:stretch>
        </p:blipFill>
        <p:spPr>
          <a:xfrm>
            <a:off x="152400" y="152400"/>
            <a:ext cx="3838575" cy="2143125"/>
          </a:xfrm>
          <a:prstGeom prst="rect">
            <a:avLst/>
          </a:prstGeom>
          <a:noFill/>
          <a:ln>
            <a:noFill/>
          </a:ln>
        </p:spPr>
      </p:pic>
      <p:pic>
        <p:nvPicPr>
          <p:cNvPr id="395" name="Google Shape;395;p62"/>
          <p:cNvPicPr preferRelativeResize="0"/>
          <p:nvPr/>
        </p:nvPicPr>
        <p:blipFill>
          <a:blip r:embed="rId4">
            <a:alphaModFix/>
          </a:blip>
          <a:stretch>
            <a:fillRect/>
          </a:stretch>
        </p:blipFill>
        <p:spPr>
          <a:xfrm>
            <a:off x="4907350" y="216975"/>
            <a:ext cx="3448050" cy="1924050"/>
          </a:xfrm>
          <a:prstGeom prst="rect">
            <a:avLst/>
          </a:prstGeom>
          <a:noFill/>
          <a:ln>
            <a:noFill/>
          </a:ln>
        </p:spPr>
      </p:pic>
      <p:pic>
        <p:nvPicPr>
          <p:cNvPr id="396" name="Google Shape;396;p62"/>
          <p:cNvPicPr preferRelativeResize="0"/>
          <p:nvPr/>
        </p:nvPicPr>
        <p:blipFill>
          <a:blip r:embed="rId5">
            <a:alphaModFix/>
          </a:blip>
          <a:stretch>
            <a:fillRect/>
          </a:stretch>
        </p:blipFill>
        <p:spPr>
          <a:xfrm>
            <a:off x="152400" y="2447925"/>
            <a:ext cx="3448050" cy="1924050"/>
          </a:xfrm>
          <a:prstGeom prst="rect">
            <a:avLst/>
          </a:prstGeom>
          <a:noFill/>
          <a:ln>
            <a:noFill/>
          </a:ln>
        </p:spPr>
      </p:pic>
      <p:pic>
        <p:nvPicPr>
          <p:cNvPr id="397" name="Google Shape;397;p62"/>
          <p:cNvPicPr preferRelativeResize="0"/>
          <p:nvPr/>
        </p:nvPicPr>
        <p:blipFill>
          <a:blip r:embed="rId6">
            <a:alphaModFix/>
          </a:blip>
          <a:stretch>
            <a:fillRect/>
          </a:stretch>
        </p:blipFill>
        <p:spPr>
          <a:xfrm>
            <a:off x="4572000" y="2523250"/>
            <a:ext cx="3448050" cy="19240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3"/>
          <p:cNvPicPr preferRelativeResize="0"/>
          <p:nvPr/>
        </p:nvPicPr>
        <p:blipFill>
          <a:blip r:embed="rId3">
            <a:alphaModFix/>
          </a:blip>
          <a:stretch>
            <a:fillRect/>
          </a:stretch>
        </p:blipFill>
        <p:spPr>
          <a:xfrm>
            <a:off x="152400" y="152400"/>
            <a:ext cx="3448050" cy="1924050"/>
          </a:xfrm>
          <a:prstGeom prst="rect">
            <a:avLst/>
          </a:prstGeom>
          <a:noFill/>
          <a:ln>
            <a:noFill/>
          </a:ln>
        </p:spPr>
      </p:pic>
      <p:pic>
        <p:nvPicPr>
          <p:cNvPr id="403" name="Google Shape;403;p63"/>
          <p:cNvPicPr preferRelativeResize="0"/>
          <p:nvPr/>
        </p:nvPicPr>
        <p:blipFill>
          <a:blip r:embed="rId4">
            <a:alphaModFix/>
          </a:blip>
          <a:stretch>
            <a:fillRect/>
          </a:stretch>
        </p:blipFill>
        <p:spPr>
          <a:xfrm>
            <a:off x="4624450" y="152400"/>
            <a:ext cx="3448050" cy="1924050"/>
          </a:xfrm>
          <a:prstGeom prst="rect">
            <a:avLst/>
          </a:prstGeom>
          <a:noFill/>
          <a:ln>
            <a:noFill/>
          </a:ln>
        </p:spPr>
      </p:pic>
      <p:pic>
        <p:nvPicPr>
          <p:cNvPr id="404" name="Google Shape;404;p63"/>
          <p:cNvPicPr preferRelativeResize="0"/>
          <p:nvPr/>
        </p:nvPicPr>
        <p:blipFill>
          <a:blip r:embed="rId5">
            <a:alphaModFix/>
          </a:blip>
          <a:stretch>
            <a:fillRect/>
          </a:stretch>
        </p:blipFill>
        <p:spPr>
          <a:xfrm>
            <a:off x="152400" y="2228850"/>
            <a:ext cx="3448050" cy="1933575"/>
          </a:xfrm>
          <a:prstGeom prst="rect">
            <a:avLst/>
          </a:prstGeom>
          <a:noFill/>
          <a:ln>
            <a:noFill/>
          </a:ln>
        </p:spPr>
      </p:pic>
      <p:pic>
        <p:nvPicPr>
          <p:cNvPr id="405" name="Google Shape;405;p63"/>
          <p:cNvPicPr preferRelativeResize="0"/>
          <p:nvPr/>
        </p:nvPicPr>
        <p:blipFill>
          <a:blip r:embed="rId6">
            <a:alphaModFix/>
          </a:blip>
          <a:stretch>
            <a:fillRect/>
          </a:stretch>
        </p:blipFill>
        <p:spPr>
          <a:xfrm>
            <a:off x="4839650" y="2282650"/>
            <a:ext cx="3448050" cy="1933575"/>
          </a:xfrm>
          <a:prstGeom prst="rect">
            <a:avLst/>
          </a:prstGeom>
          <a:noFill/>
          <a:ln>
            <a:noFill/>
          </a:ln>
        </p:spPr>
      </p:pic>
      <p:sp>
        <p:nvSpPr>
          <p:cNvPr id="406" name="Google Shape;406;p63"/>
          <p:cNvSpPr txBox="1"/>
          <p:nvPr/>
        </p:nvSpPr>
        <p:spPr>
          <a:xfrm>
            <a:off x="388575" y="4575575"/>
            <a:ext cx="619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sum of all the edges = 99 units</a:t>
            </a:r>
            <a:endParaRPr sz="18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endParaRPr/>
          </a:p>
        </p:txBody>
      </p:sp>
      <p:sp>
        <p:nvSpPr>
          <p:cNvPr id="412" name="Google Shape;412;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3" name="Google Shape;413;p64"/>
          <p:cNvPicPr preferRelativeResize="0"/>
          <p:nvPr/>
        </p:nvPicPr>
        <p:blipFill>
          <a:blip r:embed="rId3">
            <a:alphaModFix/>
          </a:blip>
          <a:stretch>
            <a:fillRect/>
          </a:stretch>
        </p:blipFill>
        <p:spPr>
          <a:xfrm>
            <a:off x="394950" y="1152463"/>
            <a:ext cx="3619500" cy="3209925"/>
          </a:xfrm>
          <a:prstGeom prst="rect">
            <a:avLst/>
          </a:prstGeom>
          <a:noFill/>
          <a:ln>
            <a:noFill/>
          </a:ln>
        </p:spPr>
      </p:pic>
      <p:pic>
        <p:nvPicPr>
          <p:cNvPr id="414" name="Google Shape;414;p64"/>
          <p:cNvPicPr preferRelativeResize="0"/>
          <p:nvPr/>
        </p:nvPicPr>
        <p:blipFill>
          <a:blip r:embed="rId4">
            <a:alphaModFix/>
          </a:blip>
          <a:stretch>
            <a:fillRect/>
          </a:stretch>
        </p:blipFill>
        <p:spPr>
          <a:xfrm>
            <a:off x="4768450" y="1407025"/>
            <a:ext cx="3333750" cy="2522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311700" y="0"/>
            <a:ext cx="8520600" cy="41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 Ride sharing App</a:t>
            </a:r>
            <a:endParaRPr/>
          </a:p>
        </p:txBody>
      </p:sp>
      <p:sp>
        <p:nvSpPr>
          <p:cNvPr id="420" name="Google Shape;420;p65"/>
          <p:cNvSpPr txBox="1"/>
          <p:nvPr>
            <p:ph idx="1" type="body"/>
          </p:nvPr>
        </p:nvSpPr>
        <p:spPr>
          <a:xfrm>
            <a:off x="311700" y="414225"/>
            <a:ext cx="8832300" cy="4729200"/>
          </a:xfrm>
          <a:prstGeom prst="rect">
            <a:avLst/>
          </a:prstGeom>
        </p:spPr>
        <p:txBody>
          <a:bodyPr anchorCtr="0" anchor="t" bIns="91425" lIns="91425" spcFirstLastPara="1" rIns="91425" wrap="square" tIns="91425">
            <a:normAutofit fontScale="77500" lnSpcReduction="10000"/>
          </a:bodyPr>
          <a:lstStyle/>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1.Finding the closest driver to a rider</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2. Optimizing road networks dynamically</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3.Long-term city-wide ride-sharing network design</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4.Minimizing driver-rider connection time</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5.Reducing overall surge pricing</a:t>
            </a:r>
            <a:endParaRPr sz="4800">
              <a:solidFill>
                <a:schemeClr val="dk1"/>
              </a:solidFill>
              <a:latin typeface="Times New Roman"/>
              <a:ea typeface="Times New Roman"/>
              <a:cs typeface="Times New Roman"/>
              <a:sym typeface="Times New Roman"/>
            </a:endParaRPr>
          </a:p>
          <a:p>
            <a:pPr indent="0" lvl="0" marL="0" rtl="0" algn="l">
              <a:spcBef>
                <a:spcPts val="4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6"/>
          <p:cNvSpPr txBox="1"/>
          <p:nvPr>
            <p:ph type="title"/>
          </p:nvPr>
        </p:nvSpPr>
        <p:spPr>
          <a:xfrm>
            <a:off x="311700" y="0"/>
            <a:ext cx="8520600" cy="41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 Ride sharing App</a:t>
            </a:r>
            <a:endParaRPr/>
          </a:p>
        </p:txBody>
      </p:sp>
      <p:sp>
        <p:nvSpPr>
          <p:cNvPr id="426" name="Google Shape;426;p66"/>
          <p:cNvSpPr txBox="1"/>
          <p:nvPr>
            <p:ph idx="1" type="body"/>
          </p:nvPr>
        </p:nvSpPr>
        <p:spPr>
          <a:xfrm>
            <a:off x="311700" y="414225"/>
            <a:ext cx="8695200" cy="4729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Finding the closest driver to a rider</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Prim’s Algorithm: ✅ Yes</a:t>
            </a:r>
            <a:r>
              <a:rPr lang="en" sz="4800">
                <a:solidFill>
                  <a:schemeClr val="dk1"/>
                </a:solidFill>
                <a:latin typeface="Times New Roman"/>
                <a:ea typeface="Times New Roman"/>
                <a:cs typeface="Times New Roman"/>
                <a:sym typeface="Times New Roman"/>
              </a:rPr>
              <a:t> – If the problem is modeled as a graph where drivers and riders are nodes, Prim’s can be used to build a minimal connection network from the rider.</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Kruskal’s Algorithm: ❌ No</a:t>
            </a:r>
            <a:r>
              <a:rPr lang="en" sz="4800">
                <a:solidFill>
                  <a:schemeClr val="dk1"/>
                </a:solidFill>
                <a:latin typeface="Times New Roman"/>
                <a:ea typeface="Times New Roman"/>
                <a:cs typeface="Times New Roman"/>
                <a:sym typeface="Times New Roman"/>
              </a:rPr>
              <a:t> – Kruskal’s focuses on globally minimizing the sum of all edge weights, which isn’t useful for a localized nearest-driver search.</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Optimizing road networks dynamically</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Prim’s Algorithm: ✅ Yes</a:t>
            </a:r>
            <a:r>
              <a:rPr lang="en" sz="4800">
                <a:solidFill>
                  <a:schemeClr val="dk1"/>
                </a:solidFill>
                <a:latin typeface="Times New Roman"/>
                <a:ea typeface="Times New Roman"/>
                <a:cs typeface="Times New Roman"/>
                <a:sym typeface="Times New Roman"/>
              </a:rPr>
              <a:t> – Can help in dynamically constructing an optimal road network for real-time updates.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Kruskal’s Algorithm: ❌ No</a:t>
            </a:r>
            <a:r>
              <a:rPr lang="en" sz="4800">
                <a:solidFill>
                  <a:schemeClr val="dk1"/>
                </a:solidFill>
                <a:latin typeface="Times New Roman"/>
                <a:ea typeface="Times New Roman"/>
                <a:cs typeface="Times New Roman"/>
                <a:sym typeface="Times New Roman"/>
              </a:rPr>
              <a:t> – Since Kruskal’s works on sorting and merging edges, it is less suited for dynamic real-time updates.</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Long-term city-wide ride-sharing network design</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Prim’s Algorithm: ❌ No</a:t>
            </a:r>
            <a:r>
              <a:rPr lang="en" sz="4800">
                <a:solidFill>
                  <a:schemeClr val="dk1"/>
                </a:solidFill>
                <a:latin typeface="Times New Roman"/>
                <a:ea typeface="Times New Roman"/>
                <a:cs typeface="Times New Roman"/>
                <a:sym typeface="Times New Roman"/>
              </a:rPr>
              <a:t> – Works best for local optimization rather than city-wide planning.</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Kruskal’s Algorithm: ✅ Yes</a:t>
            </a:r>
            <a:r>
              <a:rPr lang="en" sz="4800">
                <a:solidFill>
                  <a:schemeClr val="dk1"/>
                </a:solidFill>
                <a:latin typeface="Times New Roman"/>
                <a:ea typeface="Times New Roman"/>
                <a:cs typeface="Times New Roman"/>
                <a:sym typeface="Times New Roman"/>
              </a:rPr>
              <a:t> – Ideal for minimizing overall connection costs in a large-scale transportation network.</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Minimizing driver-rider connection time</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Prim’s Algorithm: ✅ Yes</a:t>
            </a:r>
            <a:r>
              <a:rPr lang="en" sz="4800">
                <a:solidFill>
                  <a:schemeClr val="dk1"/>
                </a:solidFill>
                <a:latin typeface="Times New Roman"/>
                <a:ea typeface="Times New Roman"/>
                <a:cs typeface="Times New Roman"/>
                <a:sym typeface="Times New Roman"/>
              </a:rPr>
              <a:t> – Can help in dynamically connecting riders to nearby drivers with minimal connection time.</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Kruskal’s Algorithm: ❌ No</a:t>
            </a:r>
            <a:r>
              <a:rPr lang="en" sz="4800">
                <a:solidFill>
                  <a:schemeClr val="dk1"/>
                </a:solidFill>
                <a:latin typeface="Times New Roman"/>
                <a:ea typeface="Times New Roman"/>
                <a:cs typeface="Times New Roman"/>
                <a:sym typeface="Times New Roman"/>
              </a:rPr>
              <a:t> – Doesn’t prioritize individual connections.</a:t>
            </a:r>
            <a:endParaRPr sz="4800">
              <a:solidFill>
                <a:schemeClr val="dk1"/>
              </a:solidFill>
              <a:latin typeface="Times New Roman"/>
              <a:ea typeface="Times New Roman"/>
              <a:cs typeface="Times New Roman"/>
              <a:sym typeface="Times New Roman"/>
            </a:endParaRPr>
          </a:p>
          <a:p>
            <a:pPr indent="0" lvl="0" marL="0" rtl="0" algn="l">
              <a:spcBef>
                <a:spcPts val="1400"/>
              </a:spcBef>
              <a:spcAft>
                <a:spcPts val="0"/>
              </a:spcAft>
              <a:buNone/>
            </a:pPr>
            <a:r>
              <a:rPr b="1" lang="en" sz="4800">
                <a:solidFill>
                  <a:schemeClr val="dk1"/>
                </a:solidFill>
                <a:latin typeface="Times New Roman"/>
                <a:ea typeface="Times New Roman"/>
                <a:cs typeface="Times New Roman"/>
                <a:sym typeface="Times New Roman"/>
              </a:rPr>
              <a:t>Reducing overall surge pricing</a:t>
            </a:r>
            <a:endParaRPr b="1"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Prim’s Algorithm: ❌ No</a:t>
            </a:r>
            <a:r>
              <a:rPr lang="en" sz="4800">
                <a:solidFill>
                  <a:schemeClr val="dk1"/>
                </a:solidFill>
                <a:latin typeface="Times New Roman"/>
                <a:ea typeface="Times New Roman"/>
                <a:cs typeface="Times New Roman"/>
                <a:sym typeface="Times New Roman"/>
              </a:rPr>
              <a:t> – Focuses on local optimization rather than balancing supply-demand over a city.</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Char char="●"/>
            </a:pPr>
            <a:r>
              <a:rPr b="1" lang="en" sz="4800">
                <a:solidFill>
                  <a:schemeClr val="dk1"/>
                </a:solidFill>
                <a:latin typeface="Times New Roman"/>
                <a:ea typeface="Times New Roman"/>
                <a:cs typeface="Times New Roman"/>
                <a:sym typeface="Times New Roman"/>
              </a:rPr>
              <a:t>Kruskal’s Algorithm: ✅ Yes</a:t>
            </a:r>
            <a:r>
              <a:rPr lang="en" sz="4800">
                <a:solidFill>
                  <a:schemeClr val="dk1"/>
                </a:solidFill>
                <a:latin typeface="Times New Roman"/>
                <a:ea typeface="Times New Roman"/>
                <a:cs typeface="Times New Roman"/>
                <a:sym typeface="Times New Roman"/>
              </a:rPr>
              <a:t> – Helps in structuring efficient city-wide ride-sharing networks, reducing congestion and demand spikes.</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7"/>
          <p:cNvSpPr txBox="1"/>
          <p:nvPr>
            <p:ph type="title"/>
          </p:nvPr>
        </p:nvSpPr>
        <p:spPr>
          <a:xfrm>
            <a:off x="311700" y="102625"/>
            <a:ext cx="8520600" cy="49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Dynamic</a:t>
            </a:r>
            <a:r>
              <a:rPr lang="en"/>
              <a:t> Programming</a:t>
            </a:r>
            <a:endParaRPr/>
          </a:p>
        </p:txBody>
      </p:sp>
      <p:sp>
        <p:nvSpPr>
          <p:cNvPr id="432" name="Google Shape;432;p67"/>
          <p:cNvSpPr txBox="1"/>
          <p:nvPr>
            <p:ph idx="1" type="body"/>
          </p:nvPr>
        </p:nvSpPr>
        <p:spPr>
          <a:xfrm>
            <a:off x="311700" y="674125"/>
            <a:ext cx="9031200" cy="42960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2500">
                <a:solidFill>
                  <a:schemeClr val="dk1"/>
                </a:solidFill>
                <a:latin typeface="Times New Roman"/>
                <a:ea typeface="Times New Roman"/>
                <a:cs typeface="Times New Roman"/>
                <a:sym typeface="Times New Roman"/>
              </a:rPr>
              <a:t>•Dynamic Programming (DP) is an optimization technique used in algorithms to solve problems by breaking them down into overlapping subproblems and storing their solutions to avoid redundant computations.</a:t>
            </a:r>
            <a:endParaRPr sz="25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i="1" lang="en" sz="2500">
                <a:solidFill>
                  <a:schemeClr val="dk1"/>
                </a:solidFill>
                <a:latin typeface="Times New Roman"/>
                <a:ea typeface="Times New Roman"/>
                <a:cs typeface="Times New Roman"/>
                <a:sym typeface="Times New Roman"/>
              </a:rPr>
              <a:t>It is particularly useful for problems that exhibit </a:t>
            </a:r>
            <a:r>
              <a:rPr b="1" i="1" lang="en" sz="2500">
                <a:solidFill>
                  <a:schemeClr val="dk1"/>
                </a:solidFill>
                <a:latin typeface="Times New Roman"/>
                <a:ea typeface="Times New Roman"/>
                <a:cs typeface="Times New Roman"/>
                <a:sym typeface="Times New Roman"/>
              </a:rPr>
              <a:t>optimal substructure</a:t>
            </a:r>
            <a:r>
              <a:rPr i="1" lang="en" sz="2500">
                <a:solidFill>
                  <a:schemeClr val="dk1"/>
                </a:solidFill>
                <a:latin typeface="Times New Roman"/>
                <a:ea typeface="Times New Roman"/>
                <a:cs typeface="Times New Roman"/>
                <a:sym typeface="Times New Roman"/>
              </a:rPr>
              <a:t> (i.e., an optimal solution can be built from optimal solutions of subproblems) and </a:t>
            </a:r>
            <a:r>
              <a:rPr b="1" i="1" lang="en" sz="2500">
                <a:solidFill>
                  <a:schemeClr val="dk1"/>
                </a:solidFill>
                <a:latin typeface="Times New Roman"/>
                <a:ea typeface="Times New Roman"/>
                <a:cs typeface="Times New Roman"/>
                <a:sym typeface="Times New Roman"/>
              </a:rPr>
              <a:t>overlapping subproblems</a:t>
            </a:r>
            <a:r>
              <a:rPr i="1" lang="en" sz="2500">
                <a:solidFill>
                  <a:schemeClr val="dk1"/>
                </a:solidFill>
                <a:latin typeface="Times New Roman"/>
                <a:ea typeface="Times New Roman"/>
                <a:cs typeface="Times New Roman"/>
                <a:sym typeface="Times New Roman"/>
              </a:rPr>
              <a:t> (i.e., the same subproblems are solved multiple times).</a:t>
            </a:r>
            <a:endParaRPr i="1" sz="2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t>
            </a:r>
            <a:r>
              <a:rPr lang="en"/>
              <a:t>Fibonacci</a:t>
            </a:r>
            <a:r>
              <a:rPr lang="en"/>
              <a:t> series</a:t>
            </a:r>
            <a:endParaRPr/>
          </a:p>
        </p:txBody>
      </p:sp>
      <p:sp>
        <p:nvSpPr>
          <p:cNvPr id="438" name="Google Shape;438;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882"/>
              </a:lnSpc>
              <a:spcBef>
                <a:spcPts val="2900"/>
              </a:spcBef>
              <a:spcAft>
                <a:spcPts val="0"/>
              </a:spcAft>
              <a:buClr>
                <a:schemeClr val="dk1"/>
              </a:buClr>
              <a:buSzPts val="1100"/>
              <a:buFont typeface="Arial"/>
              <a:buNone/>
            </a:pPr>
            <a:r>
              <a:rPr b="1" lang="en" sz="1400">
                <a:solidFill>
                  <a:srgbClr val="242424"/>
                </a:solidFill>
                <a:highlight>
                  <a:srgbClr val="FFFFFF"/>
                </a:highlight>
                <a:latin typeface="Times New Roman"/>
                <a:ea typeface="Times New Roman"/>
                <a:cs typeface="Times New Roman"/>
                <a:sym typeface="Times New Roman"/>
              </a:rPr>
              <a:t>Optimal Substructure</a:t>
            </a:r>
            <a:endParaRPr b="1" sz="1400">
              <a:solidFill>
                <a:srgbClr val="242424"/>
              </a:solidFill>
              <a:highlight>
                <a:srgbClr val="FFFFFF"/>
              </a:highlight>
              <a:latin typeface="Times New Roman"/>
              <a:ea typeface="Times New Roman"/>
              <a:cs typeface="Times New Roman"/>
              <a:sym typeface="Times New Roman"/>
            </a:endParaRPr>
          </a:p>
          <a:p>
            <a:pPr indent="0" lvl="0" marL="0" rtl="0" algn="l">
              <a:lnSpc>
                <a:spcPct val="218181"/>
              </a:lnSpc>
              <a:spcBef>
                <a:spcPts val="1400"/>
              </a:spcBef>
              <a:spcAft>
                <a:spcPts val="0"/>
              </a:spcAft>
              <a:buNone/>
            </a:pPr>
            <a:r>
              <a:rPr lang="en" sz="1400">
                <a:solidFill>
                  <a:srgbClr val="242424"/>
                </a:solidFill>
                <a:highlight>
                  <a:srgbClr val="FFFFFF"/>
                </a:highlight>
                <a:latin typeface="Times New Roman"/>
                <a:ea typeface="Times New Roman"/>
                <a:cs typeface="Times New Roman"/>
                <a:sym typeface="Times New Roman"/>
              </a:rPr>
              <a:t>Optimal substructure means an optimal solution can be constructed from optimal solutions of its subproblems.</a:t>
            </a:r>
            <a:endParaRPr sz="1400">
              <a:solidFill>
                <a:srgbClr val="242424"/>
              </a:solidFill>
              <a:highlight>
                <a:srgbClr val="FFFFFF"/>
              </a:highlight>
              <a:latin typeface="Times New Roman"/>
              <a:ea typeface="Times New Roman"/>
              <a:cs typeface="Times New Roman"/>
              <a:sym typeface="Times New Roman"/>
            </a:endParaRPr>
          </a:p>
          <a:p>
            <a:pPr indent="0" lvl="0" marL="0" rtl="0" algn="l">
              <a:lnSpc>
                <a:spcPct val="218181"/>
              </a:lnSpc>
              <a:spcBef>
                <a:spcPts val="1400"/>
              </a:spcBef>
              <a:spcAft>
                <a:spcPts val="0"/>
              </a:spcAft>
              <a:buNone/>
            </a:pPr>
            <a:r>
              <a:rPr b="1" lang="en" sz="1400">
                <a:solidFill>
                  <a:srgbClr val="242424"/>
                </a:solidFill>
                <a:highlight>
                  <a:srgbClr val="FFFFFF"/>
                </a:highlight>
                <a:latin typeface="Times New Roman"/>
                <a:ea typeface="Times New Roman"/>
                <a:cs typeface="Times New Roman"/>
                <a:sym typeface="Times New Roman"/>
              </a:rPr>
              <a:t>Overlapping Subproblems</a:t>
            </a:r>
            <a:endParaRPr b="1" sz="1400">
              <a:solidFill>
                <a:srgbClr val="242424"/>
              </a:solidFill>
              <a:highlight>
                <a:srgbClr val="FFFFFF"/>
              </a:highlight>
              <a:latin typeface="Times New Roman"/>
              <a:ea typeface="Times New Roman"/>
              <a:cs typeface="Times New Roman"/>
              <a:sym typeface="Times New Roman"/>
            </a:endParaRPr>
          </a:p>
          <a:p>
            <a:pPr indent="0" lvl="0" marL="0" rtl="0" algn="l">
              <a:lnSpc>
                <a:spcPct val="218181"/>
              </a:lnSpc>
              <a:spcBef>
                <a:spcPts val="1400"/>
              </a:spcBef>
              <a:spcAft>
                <a:spcPts val="0"/>
              </a:spcAft>
              <a:buNone/>
            </a:pPr>
            <a:r>
              <a:rPr i="1" lang="en" sz="1400">
                <a:solidFill>
                  <a:srgbClr val="242424"/>
                </a:solidFill>
                <a:highlight>
                  <a:srgbClr val="FFFFFF"/>
                </a:highlight>
                <a:latin typeface="Times New Roman"/>
                <a:ea typeface="Times New Roman"/>
                <a:cs typeface="Times New Roman"/>
                <a:sym typeface="Times New Roman"/>
              </a:rPr>
              <a:t>Subproblems are smaller versions of the original problem. Any problem has overlapping sub-problems if finding its solution involves solving the same subproblem multiple times.</a:t>
            </a:r>
            <a:endParaRPr i="1" sz="1400">
              <a:solidFill>
                <a:srgbClr val="2424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 sz="1400">
                <a:solidFill>
                  <a:srgbClr val="242424"/>
                </a:solidFill>
                <a:highlight>
                  <a:srgbClr val="F2F2F2"/>
                </a:highlight>
                <a:latin typeface="Times New Roman"/>
                <a:ea typeface="Times New Roman"/>
                <a:cs typeface="Times New Roman"/>
                <a:sym typeface="Times New Roman"/>
              </a:rPr>
              <a:t>fib(n) = fib(n-1) + fib(n-2)</a:t>
            </a:r>
            <a:endParaRPr b="1" i="1" sz="1400">
              <a:solidFill>
                <a:srgbClr val="242424"/>
              </a:solidFill>
              <a:highlight>
                <a:srgbClr val="FFFFFF"/>
              </a:highlight>
              <a:latin typeface="Times New Roman"/>
              <a:ea typeface="Times New Roman"/>
              <a:cs typeface="Times New Roman"/>
              <a:sym typeface="Times New Roman"/>
            </a:endParaRPr>
          </a:p>
          <a:p>
            <a:pPr indent="0" lvl="0" marL="0" rtl="0" algn="l">
              <a:lnSpc>
                <a:spcPct val="218181"/>
              </a:lnSpc>
              <a:spcBef>
                <a:spcPts val="1400"/>
              </a:spcBef>
              <a:spcAft>
                <a:spcPts val="0"/>
              </a:spcAft>
              <a:buClr>
                <a:schemeClr val="dk1"/>
              </a:buClr>
              <a:buSzPts val="1100"/>
              <a:buFont typeface="Arial"/>
              <a:buNone/>
            </a:pPr>
            <a:r>
              <a:t/>
            </a:r>
            <a:endParaRPr sz="1400">
              <a:solidFill>
                <a:srgbClr val="2424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42424"/>
              </a:solidFill>
              <a:highlight>
                <a:srgbClr val="F2F2F2"/>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242424"/>
              </a:solidFill>
              <a:highlight>
                <a:srgbClr val="F2F2F2"/>
              </a:highlight>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242424"/>
              </a:solidFill>
              <a:highlight>
                <a:srgbClr val="F2F2F2"/>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9"/>
          <p:cNvPicPr preferRelativeResize="0"/>
          <p:nvPr/>
        </p:nvPicPr>
        <p:blipFill>
          <a:blip r:embed="rId3">
            <a:alphaModFix/>
          </a:blip>
          <a:stretch>
            <a:fillRect/>
          </a:stretch>
        </p:blipFill>
        <p:spPr>
          <a:xfrm>
            <a:off x="336875" y="142025"/>
            <a:ext cx="8595850" cy="50014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0/1 Knapsack Problem</a:t>
            </a:r>
            <a:endParaRPr/>
          </a:p>
        </p:txBody>
      </p:sp>
      <p:sp>
        <p:nvSpPr>
          <p:cNvPr id="449" name="Google Shape;449;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rPr>
              <a:t>The </a:t>
            </a:r>
            <a:r>
              <a:rPr b="1" lang="en" sz="2000">
                <a:solidFill>
                  <a:schemeClr val="dk1"/>
                </a:solidFill>
              </a:rPr>
              <a:t>0/1 Knapsack Problem</a:t>
            </a:r>
            <a:r>
              <a:rPr lang="en" sz="2000">
                <a:solidFill>
                  <a:schemeClr val="dk1"/>
                </a:solidFill>
              </a:rPr>
              <a:t> is a classic </a:t>
            </a:r>
            <a:r>
              <a:rPr b="1" lang="en" sz="2000">
                <a:solidFill>
                  <a:schemeClr val="dk1"/>
                </a:solidFill>
              </a:rPr>
              <a:t>Dynamic Programming</a:t>
            </a:r>
            <a:r>
              <a:rPr lang="en" sz="2000">
                <a:solidFill>
                  <a:schemeClr val="dk1"/>
                </a:solidFill>
              </a:rPr>
              <a:t> problem where you have a set of items, each with a weight and a value, and a knapsack with a weight capacity. The goal is to determine the maximum value that can be obtained by selecting items, ensuring that the total weight does not exceed the </a:t>
            </a:r>
            <a:r>
              <a:rPr lang="en" sz="2000">
                <a:solidFill>
                  <a:schemeClr val="dk1"/>
                </a:solidFill>
              </a:rPr>
              <a:t>knapsack</a:t>
            </a:r>
            <a:r>
              <a:rPr lang="en" sz="2000">
                <a:solidFill>
                  <a:schemeClr val="dk1"/>
                </a:solidFill>
              </a:rPr>
              <a:t> capacity. </a:t>
            </a:r>
            <a:endParaRPr sz="2000">
              <a:solidFill>
                <a:schemeClr val="dk1"/>
              </a:solidFill>
            </a:endParaRPr>
          </a:p>
          <a:p>
            <a:pPr indent="0" lvl="0" marL="0" rtl="0" algn="l">
              <a:spcBef>
                <a:spcPts val="1200"/>
              </a:spcBef>
              <a:spcAft>
                <a:spcPts val="1200"/>
              </a:spcAft>
              <a:buNone/>
            </a:pPr>
            <a:r>
              <a:rPr lang="en" sz="2000">
                <a:solidFill>
                  <a:schemeClr val="dk1"/>
                </a:solidFill>
              </a:rPr>
              <a:t>Each item can either be </a:t>
            </a:r>
            <a:r>
              <a:rPr b="1" lang="en" sz="2000">
                <a:solidFill>
                  <a:schemeClr val="dk1"/>
                </a:solidFill>
              </a:rPr>
              <a:t>included (1) or excluded (0)</a:t>
            </a:r>
            <a:r>
              <a:rPr lang="en" sz="2000">
                <a:solidFill>
                  <a:schemeClr val="dk1"/>
                </a:solidFill>
              </a:rPr>
              <a:t>—hence the name </a:t>
            </a:r>
            <a:r>
              <a:rPr b="1" lang="en" sz="2000">
                <a:solidFill>
                  <a:schemeClr val="dk1"/>
                </a:solidFill>
              </a:rPr>
              <a:t>0/1 Knapsack</a:t>
            </a:r>
            <a:r>
              <a:rPr lang="en" sz="2000">
                <a:solidFill>
                  <a:schemeClr val="dk1"/>
                </a:solidFill>
              </a:rPr>
              <a:t>.</a:t>
            </a:r>
            <a:endParaRPr sz="27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ph type="title"/>
          </p:nvPr>
        </p:nvSpPr>
        <p:spPr>
          <a:xfrm>
            <a:off x="508775" y="149425"/>
            <a:ext cx="8520600" cy="50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55" name="Google Shape;455;p71"/>
          <p:cNvSpPr txBox="1"/>
          <p:nvPr>
            <p:ph idx="1" type="body"/>
          </p:nvPr>
        </p:nvSpPr>
        <p:spPr>
          <a:xfrm>
            <a:off x="311700" y="752950"/>
            <a:ext cx="8520600" cy="38160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1200"/>
              </a:spcAft>
              <a:buNone/>
            </a:pPr>
            <a:r>
              <a:t/>
            </a:r>
            <a:endParaRPr/>
          </a:p>
        </p:txBody>
      </p:sp>
      <p:graphicFrame>
        <p:nvGraphicFramePr>
          <p:cNvPr id="456" name="Google Shape;456;p71"/>
          <p:cNvGraphicFramePr/>
          <p:nvPr/>
        </p:nvGraphicFramePr>
        <p:xfrm>
          <a:off x="508875" y="161925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381000">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Greedy Algorithm Example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Suppose a person wants to </a:t>
            </a:r>
            <a:r>
              <a:rPr lang="en">
                <a:solidFill>
                  <a:schemeClr val="dk1"/>
                </a:solidFill>
              </a:rPr>
              <a:t>reach</a:t>
            </a:r>
            <a:r>
              <a:rPr lang="en">
                <a:solidFill>
                  <a:schemeClr val="dk1"/>
                </a:solidFill>
              </a:rPr>
              <a:t> from point A to B in </a:t>
            </a:r>
            <a:r>
              <a:rPr lang="en">
                <a:solidFill>
                  <a:schemeClr val="dk1"/>
                </a:solidFill>
              </a:rPr>
              <a:t>12 hrs</a:t>
            </a:r>
            <a:r>
              <a:rPr lang="en">
                <a:solidFill>
                  <a:schemeClr val="dk1"/>
                </a:solidFill>
              </a:rPr>
              <a:t> </a:t>
            </a:r>
            <a:endParaRPr>
              <a:solidFill>
                <a:schemeClr val="dk1"/>
              </a:solidFill>
            </a:endParaRPr>
          </a:p>
          <a:p>
            <a:pPr indent="0" lvl="0" marL="0" rtl="0" algn="l">
              <a:spcBef>
                <a:spcPts val="1200"/>
              </a:spcBef>
              <a:spcAft>
                <a:spcPts val="0"/>
              </a:spcAft>
              <a:buNone/>
            </a:pPr>
            <a:r>
              <a:rPr lang="en">
                <a:solidFill>
                  <a:schemeClr val="dk1"/>
                </a:solidFill>
              </a:rPr>
              <a:t>The best </a:t>
            </a:r>
            <a:r>
              <a:rPr lang="en">
                <a:solidFill>
                  <a:schemeClr val="dk1"/>
                </a:solidFill>
              </a:rPr>
              <a:t>possible</a:t>
            </a:r>
            <a:r>
              <a:rPr lang="en">
                <a:solidFill>
                  <a:schemeClr val="dk1"/>
                </a:solidFill>
              </a:rPr>
              <a:t> </a:t>
            </a:r>
            <a:r>
              <a:rPr lang="en">
                <a:solidFill>
                  <a:schemeClr val="dk1"/>
                </a:solidFill>
              </a:rPr>
              <a:t>solution</a:t>
            </a:r>
            <a:r>
              <a:rPr lang="en">
                <a:solidFill>
                  <a:schemeClr val="dk1"/>
                </a:solidFill>
              </a:rPr>
              <a:t> are S1,S2,</a:t>
            </a:r>
            <a:r>
              <a:rPr b="1" lang="en">
                <a:solidFill>
                  <a:schemeClr val="dk1"/>
                </a:solidFill>
              </a:rPr>
              <a:t>S3,S4</a:t>
            </a:r>
            <a:r>
              <a:rPr lang="en">
                <a:solidFill>
                  <a:schemeClr val="dk1"/>
                </a:solidFill>
              </a:rPr>
              <a:t> ,S5</a:t>
            </a:r>
            <a:endParaRPr>
              <a:solidFill>
                <a:schemeClr val="dk1"/>
              </a:solidFill>
            </a:endParaRPr>
          </a:p>
          <a:p>
            <a:pPr indent="0" lvl="0" marL="0" rtl="0" algn="l">
              <a:spcBef>
                <a:spcPts val="1200"/>
              </a:spcBef>
              <a:spcAft>
                <a:spcPts val="0"/>
              </a:spcAft>
              <a:buNone/>
            </a:pPr>
            <a:r>
              <a:rPr lang="en">
                <a:solidFill>
                  <a:schemeClr val="dk1"/>
                </a:solidFill>
              </a:rPr>
              <a:t>S3,S4 are feasible solution.</a:t>
            </a:r>
            <a:endParaRPr>
              <a:solidFill>
                <a:schemeClr val="dk1"/>
              </a:solidFill>
            </a:endParaRPr>
          </a:p>
          <a:p>
            <a:pPr indent="0" lvl="0" marL="0" rtl="0" algn="l">
              <a:spcBef>
                <a:spcPts val="1200"/>
              </a:spcBef>
              <a:spcAft>
                <a:spcPts val="0"/>
              </a:spcAft>
              <a:buNone/>
            </a:pPr>
            <a:r>
              <a:rPr lang="en">
                <a:solidFill>
                  <a:schemeClr val="dk1"/>
                </a:solidFill>
              </a:rPr>
              <a:t>Constraint  minimum cost; S3 is </a:t>
            </a:r>
            <a:r>
              <a:rPr b="1" lang="en">
                <a:solidFill>
                  <a:schemeClr val="dk1"/>
                </a:solidFill>
              </a:rPr>
              <a:t>optimal solution.</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2"/>
          <p:cNvSpPr txBox="1"/>
          <p:nvPr>
            <p:ph type="title"/>
          </p:nvPr>
        </p:nvSpPr>
        <p:spPr>
          <a:xfrm>
            <a:off x="508775" y="149425"/>
            <a:ext cx="8520600" cy="50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62" name="Google Shape;462;p72"/>
          <p:cNvSpPr txBox="1"/>
          <p:nvPr>
            <p:ph idx="1" type="body"/>
          </p:nvPr>
        </p:nvSpPr>
        <p:spPr>
          <a:xfrm>
            <a:off x="311700" y="752950"/>
            <a:ext cx="8520600" cy="38160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1200"/>
              </a:spcAft>
              <a:buNone/>
            </a:pPr>
            <a:r>
              <a:t/>
            </a:r>
            <a:endParaRPr/>
          </a:p>
        </p:txBody>
      </p:sp>
      <p:graphicFrame>
        <p:nvGraphicFramePr>
          <p:cNvPr id="463" name="Google Shape;463;p72"/>
          <p:cNvGraphicFramePr/>
          <p:nvPr/>
        </p:nvGraphicFramePr>
        <p:xfrm>
          <a:off x="508875" y="161925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381000">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3"/>
          <p:cNvSpPr txBox="1"/>
          <p:nvPr>
            <p:ph type="title"/>
          </p:nvPr>
        </p:nvSpPr>
        <p:spPr>
          <a:xfrm>
            <a:off x="508775" y="149425"/>
            <a:ext cx="8520600" cy="504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69" name="Google Shape;469;p73"/>
          <p:cNvSpPr txBox="1"/>
          <p:nvPr>
            <p:ph idx="1" type="body"/>
          </p:nvPr>
        </p:nvSpPr>
        <p:spPr>
          <a:xfrm>
            <a:off x="311700" y="752950"/>
            <a:ext cx="8520600" cy="43905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1200"/>
              </a:spcAft>
              <a:buNone/>
            </a:pPr>
            <a:r>
              <a:t/>
            </a:r>
            <a:endParaRPr/>
          </a:p>
        </p:txBody>
      </p:sp>
      <p:graphicFrame>
        <p:nvGraphicFramePr>
          <p:cNvPr id="470" name="Google Shape;470;p73"/>
          <p:cNvGraphicFramePr/>
          <p:nvPr/>
        </p:nvGraphicFramePr>
        <p:xfrm>
          <a:off x="508875" y="161925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381000">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4"/>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76" name="Google Shape;476;p74"/>
          <p:cNvSpPr txBox="1"/>
          <p:nvPr>
            <p:ph idx="1" type="body"/>
          </p:nvPr>
        </p:nvSpPr>
        <p:spPr>
          <a:xfrm>
            <a:off x="311700" y="615000"/>
            <a:ext cx="8520600" cy="4670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t/>
            </a:r>
            <a:endParaRPr sz="6014"/>
          </a:p>
          <a:p>
            <a:pPr indent="0" lvl="0" marL="0" rtl="0" algn="l">
              <a:spcBef>
                <a:spcPts val="1200"/>
              </a:spcBef>
              <a:spcAft>
                <a:spcPts val="0"/>
              </a:spcAft>
              <a:buNone/>
            </a:pPr>
            <a:r>
              <a:rPr lang="en" sz="6014"/>
              <a:t>Profit  </a:t>
            </a:r>
            <a:r>
              <a:rPr b="1" lang="en" sz="6014"/>
              <a:t>Max (3 + 0(0 th col, top most value) ,2 (immediate top value))     -&gt; Max(3,2) -&gt;3</a:t>
            </a:r>
            <a:endParaRPr b="1" sz="6014"/>
          </a:p>
          <a:p>
            <a:pPr indent="0" lvl="0" marL="0" rtl="0" algn="l">
              <a:spcBef>
                <a:spcPts val="1200"/>
              </a:spcBef>
              <a:spcAft>
                <a:spcPts val="0"/>
              </a:spcAft>
              <a:buNone/>
            </a:pPr>
            <a:r>
              <a:rPr lang="en" sz="6014"/>
              <a:t>                                                              4(i)-4(w)=0</a:t>
            </a:r>
            <a:endParaRPr sz="6014"/>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477" name="Google Shape;477;p74"/>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5"/>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83" name="Google Shape;483;p75"/>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+ 0(0 th col, value) ,2 (immediate top value))     -&gt; Max(3,2) -&gt;3</a:t>
            </a:r>
            <a:endParaRPr b="1" sz="4600"/>
          </a:p>
          <a:p>
            <a:pPr indent="0" lvl="0" marL="0" rtl="0" algn="l">
              <a:spcBef>
                <a:spcPts val="1200"/>
              </a:spcBef>
              <a:spcAft>
                <a:spcPts val="0"/>
              </a:spcAft>
              <a:buNone/>
            </a:pPr>
            <a:r>
              <a:rPr lang="en" sz="4600"/>
              <a:t>                                                              4(i)-4(w)=0</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484" name="Google Shape;484;p75"/>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76"/>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90" name="Google Shape;490;p76"/>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+ 0 (1st col, value) ,2 (immediate top value))     -&gt; Max(3,2) -&gt;3</a:t>
            </a:r>
            <a:endParaRPr b="1" sz="4600"/>
          </a:p>
          <a:p>
            <a:pPr indent="0" lvl="0" marL="0" rtl="0" algn="l">
              <a:spcBef>
                <a:spcPts val="1200"/>
              </a:spcBef>
              <a:spcAft>
                <a:spcPts val="0"/>
              </a:spcAft>
              <a:buNone/>
            </a:pPr>
            <a:r>
              <a:rPr lang="en" sz="4600"/>
              <a:t>                                                              5(i)-4(w)=1</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491" name="Google Shape;491;p76"/>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7"/>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497" name="Google Shape;497;p77"/>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+ 0 (1st col, value) ,2 (immediate top value))     -&gt; Max(3,2) -&gt;3</a:t>
            </a:r>
            <a:endParaRPr b="1" sz="4600"/>
          </a:p>
          <a:p>
            <a:pPr indent="0" lvl="0" marL="0" rtl="0" algn="l">
              <a:spcBef>
                <a:spcPts val="1200"/>
              </a:spcBef>
              <a:spcAft>
                <a:spcPts val="0"/>
              </a:spcAft>
              <a:buNone/>
            </a:pPr>
            <a:r>
              <a:rPr lang="en" sz="4600"/>
              <a:t>                                                              5(i)-4(w)=1</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498" name="Google Shape;498;p77"/>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8"/>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04" name="Google Shape;504;p78"/>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+ 0 (2nd col, value) ,2 (immediate top value))     -&gt; Max(3,2) -&gt;3</a:t>
            </a:r>
            <a:endParaRPr b="1" sz="4600"/>
          </a:p>
          <a:p>
            <a:pPr indent="0" lvl="0" marL="0" rtl="0" algn="l">
              <a:spcBef>
                <a:spcPts val="1200"/>
              </a:spcBef>
              <a:spcAft>
                <a:spcPts val="0"/>
              </a:spcAft>
              <a:buNone/>
            </a:pPr>
            <a:r>
              <a:rPr lang="en" sz="4600"/>
              <a:t>                                                              6(i)-4(w)=2</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05" name="Google Shape;505;p78"/>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9"/>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11" name="Google Shape;511;p79"/>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+ 0 (2nd col, value) ,2 (immediate top value))     -&gt; Max(3,2) -&gt;3</a:t>
            </a:r>
            <a:endParaRPr b="1" sz="4600"/>
          </a:p>
          <a:p>
            <a:pPr indent="0" lvl="0" marL="0" rtl="0" algn="l">
              <a:spcBef>
                <a:spcPts val="1200"/>
              </a:spcBef>
              <a:spcAft>
                <a:spcPts val="0"/>
              </a:spcAft>
              <a:buNone/>
            </a:pPr>
            <a:r>
              <a:rPr lang="en" sz="4600"/>
              <a:t>                                                              6(i)-4(w)=2</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12" name="Google Shape;512;p79"/>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0"/>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18" name="Google Shape;518;p80"/>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4600"/>
          </a:p>
          <a:p>
            <a:pPr indent="0" lvl="0" marL="0" rtl="0" algn="l">
              <a:spcBef>
                <a:spcPts val="1200"/>
              </a:spcBef>
              <a:spcAft>
                <a:spcPts val="0"/>
              </a:spcAft>
              <a:buNone/>
            </a:pPr>
            <a:r>
              <a:rPr lang="en" sz="4600"/>
              <a:t>Profit  </a:t>
            </a:r>
            <a:r>
              <a:rPr b="1" lang="en" sz="4600"/>
              <a:t>Max (3 + 2(3rd col, value) ,2 (immediate top value))     -&gt; Max(5,2) -&gt;5</a:t>
            </a:r>
            <a:endParaRPr b="1" sz="4600"/>
          </a:p>
          <a:p>
            <a:pPr indent="0" lvl="0" marL="0" rtl="0" algn="l">
              <a:spcBef>
                <a:spcPts val="1200"/>
              </a:spcBef>
              <a:spcAft>
                <a:spcPts val="0"/>
              </a:spcAft>
              <a:buNone/>
            </a:pPr>
            <a:r>
              <a:rPr lang="en" sz="4600"/>
              <a:t>                                                              7(i)-4(w)=3</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19" name="Google Shape;519;p80"/>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1"/>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25" name="Google Shape;525;p81"/>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+ 2(3rd col, value) ,2 (immediate top value))     -&gt; Max(5,2) -&gt;5</a:t>
            </a:r>
            <a:endParaRPr b="1" sz="4600"/>
          </a:p>
          <a:p>
            <a:pPr indent="0" lvl="0" marL="0" rtl="0" algn="l">
              <a:spcBef>
                <a:spcPts val="1200"/>
              </a:spcBef>
              <a:spcAft>
                <a:spcPts val="0"/>
              </a:spcAft>
              <a:buNone/>
            </a:pPr>
            <a:r>
              <a:rPr lang="en" sz="4600"/>
              <a:t>                                                              7(i)-4(w)=3</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26" name="Google Shape;526;p81"/>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4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20"/>
              <a:t>Example for minimization and </a:t>
            </a:r>
            <a:r>
              <a:rPr lang="en" sz="2420"/>
              <a:t>maximization</a:t>
            </a:r>
            <a:r>
              <a:rPr lang="en" sz="2420"/>
              <a:t> for Greedy Algo</a:t>
            </a:r>
            <a:endParaRPr sz="2420"/>
          </a:p>
        </p:txBody>
      </p:sp>
      <p:sp>
        <p:nvSpPr>
          <p:cNvPr id="91" name="Google Shape;91;p19"/>
          <p:cNvSpPr txBox="1"/>
          <p:nvPr>
            <p:ph idx="1" type="body"/>
          </p:nvPr>
        </p:nvSpPr>
        <p:spPr>
          <a:xfrm>
            <a:off x="311700" y="927800"/>
            <a:ext cx="8520600" cy="39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2" name="Google Shape;92;p19"/>
          <p:cNvSpPr/>
          <p:nvPr/>
        </p:nvSpPr>
        <p:spPr>
          <a:xfrm>
            <a:off x="2606850" y="1152475"/>
            <a:ext cx="4734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3" name="Google Shape;93;p19"/>
          <p:cNvSpPr/>
          <p:nvPr/>
        </p:nvSpPr>
        <p:spPr>
          <a:xfrm>
            <a:off x="1660050" y="2141250"/>
            <a:ext cx="4734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4" name="Google Shape;94;p19"/>
          <p:cNvSpPr/>
          <p:nvPr/>
        </p:nvSpPr>
        <p:spPr>
          <a:xfrm>
            <a:off x="3867700" y="2141250"/>
            <a:ext cx="4734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95" name="Google Shape;95;p19"/>
          <p:cNvSpPr/>
          <p:nvPr/>
        </p:nvSpPr>
        <p:spPr>
          <a:xfrm>
            <a:off x="695125" y="3289575"/>
            <a:ext cx="4734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96" name="Google Shape;96;p19"/>
          <p:cNvSpPr/>
          <p:nvPr/>
        </p:nvSpPr>
        <p:spPr>
          <a:xfrm>
            <a:off x="2133450" y="3289575"/>
            <a:ext cx="6423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20</a:t>
            </a:r>
            <a:endParaRPr/>
          </a:p>
        </p:txBody>
      </p:sp>
      <p:sp>
        <p:nvSpPr>
          <p:cNvPr id="97" name="Google Shape;97;p19"/>
          <p:cNvSpPr/>
          <p:nvPr/>
        </p:nvSpPr>
        <p:spPr>
          <a:xfrm>
            <a:off x="3087475" y="3289575"/>
            <a:ext cx="4734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8" name="Google Shape;98;p19"/>
          <p:cNvSpPr/>
          <p:nvPr/>
        </p:nvSpPr>
        <p:spPr>
          <a:xfrm>
            <a:off x="4757075" y="3317500"/>
            <a:ext cx="642300" cy="43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cxnSp>
        <p:nvCxnSpPr>
          <p:cNvPr id="99" name="Google Shape;99;p19"/>
          <p:cNvCxnSpPr>
            <a:stCxn id="92" idx="2"/>
            <a:endCxn id="93" idx="7"/>
          </p:cNvCxnSpPr>
          <p:nvPr/>
        </p:nvCxnSpPr>
        <p:spPr>
          <a:xfrm flipH="1">
            <a:off x="2064150" y="1367725"/>
            <a:ext cx="542700" cy="8367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9"/>
          <p:cNvCxnSpPr>
            <a:stCxn id="93" idx="3"/>
            <a:endCxn id="95" idx="0"/>
          </p:cNvCxnSpPr>
          <p:nvPr/>
        </p:nvCxnSpPr>
        <p:spPr>
          <a:xfrm flipH="1">
            <a:off x="931678" y="2508705"/>
            <a:ext cx="797700" cy="7809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9"/>
          <p:cNvCxnSpPr>
            <a:stCxn id="94" idx="3"/>
          </p:cNvCxnSpPr>
          <p:nvPr/>
        </p:nvCxnSpPr>
        <p:spPr>
          <a:xfrm flipH="1">
            <a:off x="3178328" y="2508705"/>
            <a:ext cx="758700" cy="8439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9"/>
          <p:cNvCxnSpPr>
            <a:stCxn id="92" idx="6"/>
            <a:endCxn id="94" idx="1"/>
          </p:cNvCxnSpPr>
          <p:nvPr/>
        </p:nvCxnSpPr>
        <p:spPr>
          <a:xfrm>
            <a:off x="3080250" y="1367725"/>
            <a:ext cx="856800" cy="8367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9"/>
          <p:cNvCxnSpPr>
            <a:stCxn id="94" idx="5"/>
          </p:cNvCxnSpPr>
          <p:nvPr/>
        </p:nvCxnSpPr>
        <p:spPr>
          <a:xfrm>
            <a:off x="4271772" y="2508705"/>
            <a:ext cx="728700" cy="8088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9"/>
          <p:cNvCxnSpPr>
            <a:endCxn id="96" idx="0"/>
          </p:cNvCxnSpPr>
          <p:nvPr/>
        </p:nvCxnSpPr>
        <p:spPr>
          <a:xfrm>
            <a:off x="2055600" y="2494875"/>
            <a:ext cx="399000" cy="794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2"/>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32" name="Google Shape;532;p82"/>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+ 2(4th  col, value) ,2 (immediate top value))     -&gt; Max(5,2) -&gt;5</a:t>
            </a:r>
            <a:endParaRPr b="1" sz="4600"/>
          </a:p>
          <a:p>
            <a:pPr indent="0" lvl="0" marL="0" rtl="0" algn="l">
              <a:spcBef>
                <a:spcPts val="1200"/>
              </a:spcBef>
              <a:spcAft>
                <a:spcPts val="0"/>
              </a:spcAft>
              <a:buNone/>
            </a:pPr>
            <a:r>
              <a:rPr lang="en" sz="4600"/>
              <a:t>                                                              8(i)-4(w)=4</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33" name="Google Shape;533;p82"/>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3"/>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39" name="Google Shape;539;p83"/>
          <p:cNvSpPr txBox="1"/>
          <p:nvPr>
            <p:ph idx="1" type="body"/>
          </p:nvPr>
        </p:nvSpPr>
        <p:spPr>
          <a:xfrm>
            <a:off x="311700" y="615000"/>
            <a:ext cx="8520600" cy="4670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+ 2(4th  col, value) ,2 (immediate top value))     -&gt; Max(5,2) -&gt;5</a:t>
            </a:r>
            <a:endParaRPr b="1" sz="4600"/>
          </a:p>
          <a:p>
            <a:pPr indent="0" lvl="0" marL="0" rtl="0" algn="l">
              <a:spcBef>
                <a:spcPts val="1200"/>
              </a:spcBef>
              <a:spcAft>
                <a:spcPts val="0"/>
              </a:spcAft>
              <a:buNone/>
            </a:pPr>
            <a:r>
              <a:rPr lang="en" sz="4600"/>
              <a:t>                                                              8(i)-4(w)=4</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40" name="Google Shape;540;p83"/>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6"/>
                    </a:solidFill>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4"/>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46" name="Google Shape;546;p84"/>
          <p:cNvSpPr txBox="1"/>
          <p:nvPr>
            <p:ph idx="1" type="body"/>
          </p:nvPr>
        </p:nvSpPr>
        <p:spPr>
          <a:xfrm>
            <a:off x="311700" y="615000"/>
            <a:ext cx="8520600" cy="4631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+ 2(4th  col, value) ,2 (immediate top value))     -&gt; Max(5,2) -&gt;5</a:t>
            </a:r>
            <a:endParaRPr b="1" sz="4600"/>
          </a:p>
          <a:p>
            <a:pPr indent="0" lvl="0" marL="0" rtl="0" algn="l">
              <a:spcBef>
                <a:spcPts val="1200"/>
              </a:spcBef>
              <a:spcAft>
                <a:spcPts val="0"/>
              </a:spcAft>
              <a:buNone/>
            </a:pPr>
            <a:r>
              <a:rPr lang="en" sz="4600"/>
              <a:t>                                                              8(i)-4(w)=4</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47" name="Google Shape;547;p84"/>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5"/>
          <p:cNvSpPr txBox="1"/>
          <p:nvPr>
            <p:ph type="title"/>
          </p:nvPr>
        </p:nvSpPr>
        <p:spPr>
          <a:xfrm>
            <a:off x="508775" y="149425"/>
            <a:ext cx="8520600" cy="28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1</a:t>
            </a:r>
            <a:endParaRPr/>
          </a:p>
        </p:txBody>
      </p:sp>
      <p:sp>
        <p:nvSpPr>
          <p:cNvPr id="553" name="Google Shape;553;p85"/>
          <p:cNvSpPr txBox="1"/>
          <p:nvPr>
            <p:ph idx="1" type="body"/>
          </p:nvPr>
        </p:nvSpPr>
        <p:spPr>
          <a:xfrm>
            <a:off x="311700" y="615000"/>
            <a:ext cx="8520600" cy="4631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
              <a:t>Weight (W)  ={3,4,6,5}    Profit (P) = {2,3,1,4} ;Total weight  = 8 kg total items = 4</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3984"/>
          </a:p>
          <a:p>
            <a:pPr indent="0" lvl="0" marL="0" rtl="0" algn="l">
              <a:spcBef>
                <a:spcPts val="1200"/>
              </a:spcBef>
              <a:spcAft>
                <a:spcPts val="0"/>
              </a:spcAft>
              <a:buNone/>
            </a:pPr>
            <a:r>
              <a:rPr lang="en" sz="4600"/>
              <a:t>Profit  </a:t>
            </a:r>
            <a:r>
              <a:rPr b="1" lang="en" sz="4600"/>
              <a:t>Max (3 + 2(4th  col, value) ,2 (immediate top value))     -&gt; Max(5,2) -&gt;5</a:t>
            </a:r>
            <a:endParaRPr b="1" sz="4600"/>
          </a:p>
          <a:p>
            <a:pPr indent="0" lvl="0" marL="0" rtl="0" algn="l">
              <a:spcBef>
                <a:spcPts val="1200"/>
              </a:spcBef>
              <a:spcAft>
                <a:spcPts val="0"/>
              </a:spcAft>
              <a:buNone/>
            </a:pPr>
            <a:r>
              <a:rPr lang="en" sz="4600"/>
              <a:t>                                                              8(i)-4(w)=4</a:t>
            </a:r>
            <a:endParaRPr sz="4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54" name="Google Shape;554;p85"/>
          <p:cNvGraphicFramePr/>
          <p:nvPr/>
        </p:nvGraphicFramePr>
        <p:xfrm>
          <a:off x="508875" y="1087200"/>
          <a:ext cx="3000000" cy="3000000"/>
        </p:xfrm>
        <a:graphic>
          <a:graphicData uri="http://schemas.openxmlformats.org/drawingml/2006/table">
            <a:tbl>
              <a:tblPr>
                <a:noFill/>
                <a:tableStyleId>{9CC9E332-820A-4484-B223-6804B0C77D02}</a:tableStyleId>
              </a:tblPr>
              <a:tblGrid>
                <a:gridCol w="682925"/>
                <a:gridCol w="682925"/>
                <a:gridCol w="682925"/>
                <a:gridCol w="682925"/>
                <a:gridCol w="682925"/>
                <a:gridCol w="682925"/>
                <a:gridCol w="682925"/>
                <a:gridCol w="682925"/>
                <a:gridCol w="682925"/>
                <a:gridCol w="682925"/>
                <a:gridCol w="682925"/>
                <a:gridCol w="682925"/>
              </a:tblGrid>
              <a:tr h="461625">
                <a:tc>
                  <a:txBody>
                    <a:bodyPr/>
                    <a:lstStyle/>
                    <a:p>
                      <a:pPr indent="0" lvl="0" marL="0" rtl="0" algn="l">
                        <a:spcBef>
                          <a:spcPts val="0"/>
                        </a:spcBef>
                        <a:spcAft>
                          <a:spcPts val="0"/>
                        </a:spcAft>
                        <a:buNone/>
                      </a:pPr>
                      <a:r>
                        <a:rPr lang="en" sz="1700"/>
                        <a:t>p</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w</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i</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rgbClr val="FF0000"/>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7</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sz="1700"/>
                        <a:t>8</a:t>
                      </a:r>
                      <a:endParaRPr sz="17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r h="461625">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2</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b="1" lang="en" sz="1700"/>
                        <a:t>3</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4</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r>
              <a:tr h="461625">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r h="461625">
                <a:tc>
                  <a:txBody>
                    <a:bodyPr/>
                    <a:lstStyle/>
                    <a:p>
                      <a:pPr indent="0" lvl="0" marL="0" rtl="0" algn="l">
                        <a:spcBef>
                          <a:spcPts val="0"/>
                        </a:spcBef>
                        <a:spcAft>
                          <a:spcPts val="0"/>
                        </a:spcAft>
                        <a:buNone/>
                      </a:pPr>
                      <a:r>
                        <a:rPr lang="en" sz="1700"/>
                        <a:t>1</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6</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2</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3</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4</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5</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sz="1700"/>
                        <a:t>6</a:t>
                      </a:r>
                      <a:endParaRPr b="1"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6"/>
          <p:cNvSpPr txBox="1"/>
          <p:nvPr>
            <p:ph type="title"/>
          </p:nvPr>
        </p:nvSpPr>
        <p:spPr>
          <a:xfrm>
            <a:off x="311700" y="-70850"/>
            <a:ext cx="85206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2</a:t>
            </a:r>
            <a:endParaRPr/>
          </a:p>
        </p:txBody>
      </p:sp>
      <p:sp>
        <p:nvSpPr>
          <p:cNvPr id="560" name="Google Shape;560;p86"/>
          <p:cNvSpPr txBox="1"/>
          <p:nvPr>
            <p:ph idx="1" type="body"/>
          </p:nvPr>
        </p:nvSpPr>
        <p:spPr>
          <a:xfrm>
            <a:off x="311700" y="493675"/>
            <a:ext cx="8520600" cy="407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3700"/>
              <a:t>Profit ={1,2,5,6} </a:t>
            </a:r>
            <a:endParaRPr sz="3700"/>
          </a:p>
          <a:p>
            <a:pPr indent="0" lvl="0" marL="0" rtl="0" algn="l">
              <a:spcBef>
                <a:spcPts val="1200"/>
              </a:spcBef>
              <a:spcAft>
                <a:spcPts val="0"/>
              </a:spcAft>
              <a:buNone/>
            </a:pPr>
            <a:r>
              <a:rPr lang="en" sz="3700"/>
              <a:t>weight = {2,3,4,5} </a:t>
            </a:r>
            <a:endParaRPr sz="3700"/>
          </a:p>
          <a:p>
            <a:pPr indent="0" lvl="0" marL="0" rtl="0" algn="l">
              <a:spcBef>
                <a:spcPts val="1200"/>
              </a:spcBef>
              <a:spcAft>
                <a:spcPts val="0"/>
              </a:spcAft>
              <a:buNone/>
            </a:pPr>
            <a:r>
              <a:rPr lang="en" sz="3700"/>
              <a:t>Total weight = 8,</a:t>
            </a:r>
            <a:endParaRPr sz="3700"/>
          </a:p>
          <a:p>
            <a:pPr indent="0" lvl="0" marL="0" rtl="0" algn="l">
              <a:spcBef>
                <a:spcPts val="1200"/>
              </a:spcBef>
              <a:spcAft>
                <a:spcPts val="0"/>
              </a:spcAft>
              <a:buNone/>
            </a:pPr>
            <a:r>
              <a:rPr lang="en" sz="3700"/>
              <a:t> n =4</a:t>
            </a:r>
            <a:endParaRPr sz="37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7"/>
          <p:cNvSpPr txBox="1"/>
          <p:nvPr>
            <p:ph type="title"/>
          </p:nvPr>
        </p:nvSpPr>
        <p:spPr>
          <a:xfrm>
            <a:off x="311700" y="-70850"/>
            <a:ext cx="8520600" cy="52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2</a:t>
            </a:r>
            <a:endParaRPr/>
          </a:p>
        </p:txBody>
      </p:sp>
      <p:sp>
        <p:nvSpPr>
          <p:cNvPr id="566" name="Google Shape;566;p87"/>
          <p:cNvSpPr txBox="1"/>
          <p:nvPr>
            <p:ph idx="1" type="body"/>
          </p:nvPr>
        </p:nvSpPr>
        <p:spPr>
          <a:xfrm>
            <a:off x="311700" y="493675"/>
            <a:ext cx="8520600" cy="40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Profit ={1,2,5,6} weight = {2,3,4,5} Total weight = 8, n =4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567" name="Google Shape;567;p87"/>
          <p:cNvGraphicFramePr/>
          <p:nvPr/>
        </p:nvGraphicFramePr>
        <p:xfrm>
          <a:off x="311750" y="939750"/>
          <a:ext cx="3000000" cy="3000000"/>
        </p:xfrm>
        <a:graphic>
          <a:graphicData uri="http://schemas.openxmlformats.org/drawingml/2006/table">
            <a:tbl>
              <a:tblPr>
                <a:noFill/>
                <a:tableStyleId>{9CC9E332-820A-4484-B223-6804B0C77D02}</a:tableStyleId>
              </a:tblPr>
              <a:tblGrid>
                <a:gridCol w="656650"/>
                <a:gridCol w="656650"/>
                <a:gridCol w="656650"/>
                <a:gridCol w="656650"/>
                <a:gridCol w="656650"/>
                <a:gridCol w="656650"/>
                <a:gridCol w="656650"/>
                <a:gridCol w="656650"/>
                <a:gridCol w="656650"/>
                <a:gridCol w="656650"/>
                <a:gridCol w="656650"/>
                <a:gridCol w="656650"/>
              </a:tblGrid>
              <a:tr h="686250">
                <a:tc>
                  <a:txBody>
                    <a:bodyPr/>
                    <a:lstStyle/>
                    <a:p>
                      <a:pPr indent="0" lvl="0" marL="0" rtl="0" algn="l">
                        <a:spcBef>
                          <a:spcPts val="0"/>
                        </a:spcBef>
                        <a:spcAft>
                          <a:spcPts val="0"/>
                        </a:spcAft>
                        <a:buNone/>
                      </a:pPr>
                      <a:r>
                        <a:rPr lang="en"/>
                        <a:t>p</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B cap="flat" cmpd="sng" w="9525">
                      <a:solidFill>
                        <a:srgbClr val="FF0000"/>
                      </a:solidFill>
                      <a:prstDash val="solid"/>
                      <a:round/>
                      <a:headEnd len="sm" w="sm" type="none"/>
                      <a:tailEnd len="sm" w="sm" type="none"/>
                    </a:lnB>
                  </a:tcPr>
                </a:tc>
              </a:tr>
              <a:tr h="68625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chemeClr val="accent2"/>
                      </a:solidFill>
                      <a:prstDash val="solid"/>
                      <a:round/>
                      <a:headEnd len="sm" w="sm" type="none"/>
                      <a:tailEnd len="sm" w="sm" type="none"/>
                    </a:lnR>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sz="1700"/>
                        <a:t>0</a:t>
                      </a:r>
                      <a:endParaRPr sz="1700"/>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chemeClr val="accent2"/>
                      </a:solidFill>
                      <a:prstDash val="solid"/>
                      <a:round/>
                      <a:headEnd len="sm" w="sm" type="none"/>
                      <a:tailEnd len="sm" w="sm" type="none"/>
                    </a:lnB>
                  </a:tcPr>
                </a:tc>
              </a:tr>
              <a:tr h="686250">
                <a:tc>
                  <a:txBody>
                    <a:bodyPr/>
                    <a:lstStyle/>
                    <a:p>
                      <a:pPr indent="0" lvl="0" marL="0" rtl="0" algn="l">
                        <a:spcBef>
                          <a:spcPts val="0"/>
                        </a:spcBef>
                        <a:spcAft>
                          <a:spcPts val="0"/>
                        </a:spcAft>
                        <a:buNone/>
                      </a:pPr>
                      <a:r>
                        <a:rPr lang="en"/>
                        <a:t>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T cap="flat" cmpd="sng" w="9525">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a:t>1</a:t>
                      </a:r>
                      <a:endParaRPr/>
                    </a:p>
                  </a:txBody>
                  <a:tcPr marT="91425" marB="91425" marR="91425" marL="91425">
                    <a:lnT cap="flat" cmpd="sng" w="9525">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a:t>1</a:t>
                      </a:r>
                      <a:endParaRPr/>
                    </a:p>
                  </a:txBody>
                  <a:tcPr marT="91425" marB="91425" marR="91425" marL="91425">
                    <a:lnT cap="flat" cmpd="sng" w="9525">
                      <a:solidFill>
                        <a:schemeClr val="accent2"/>
                      </a:solidFill>
                      <a:prstDash val="solid"/>
                      <a:round/>
                      <a:headEnd len="sm" w="sm" type="none"/>
                      <a:tailEnd len="sm" w="sm" type="none"/>
                    </a:lnT>
                  </a:tcPr>
                </a:tc>
                <a:tc>
                  <a:txBody>
                    <a:bodyPr/>
                    <a:lstStyle/>
                    <a:p>
                      <a:pPr indent="0" lvl="0" marL="0" rtl="0" algn="l">
                        <a:spcBef>
                          <a:spcPts val="0"/>
                        </a:spcBef>
                        <a:spcAft>
                          <a:spcPts val="0"/>
                        </a:spcAft>
                        <a:buNone/>
                      </a:pPr>
                      <a:r>
                        <a:rPr lang="en"/>
                        <a:t>1</a:t>
                      </a:r>
                      <a:endParaRPr/>
                    </a:p>
                  </a:txBody>
                  <a:tcPr marT="91425" marB="91425" marR="91425" marL="91425">
                    <a:lnT cap="flat" cmpd="sng" w="9525">
                      <a:solidFill>
                        <a:schemeClr val="accent2"/>
                      </a:solidFill>
                      <a:prstDash val="solid"/>
                      <a:round/>
                      <a:headEnd len="sm" w="sm" type="none"/>
                      <a:tailEnd len="sm" w="sm" type="none"/>
                    </a:lnT>
                  </a:tcPr>
                </a:tc>
              </a:tr>
              <a:tr h="686250">
                <a:tc>
                  <a:txBody>
                    <a:bodyPr/>
                    <a:lstStyle/>
                    <a:p>
                      <a:pPr indent="0" lvl="0" marL="0" rtl="0" algn="l">
                        <a:spcBef>
                          <a:spcPts val="0"/>
                        </a:spcBef>
                        <a:spcAft>
                          <a:spcPts val="0"/>
                        </a:spcAft>
                        <a:buNone/>
                      </a:pPr>
                      <a:r>
                        <a:rPr lang="en"/>
                        <a:t>2</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r>
              <a:tr h="686250">
                <a:tc>
                  <a:txBody>
                    <a:bodyPr/>
                    <a:lstStyle/>
                    <a:p>
                      <a:pPr indent="0" lvl="0" marL="0" rtl="0" algn="l">
                        <a:spcBef>
                          <a:spcPts val="0"/>
                        </a:spcBef>
                        <a:spcAft>
                          <a:spcPts val="0"/>
                        </a:spcAft>
                        <a:buNone/>
                      </a:pPr>
                      <a:r>
                        <a:rPr lang="en"/>
                        <a:t>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r>
              <a:tr h="686250">
                <a:tc>
                  <a:txBody>
                    <a:bodyPr/>
                    <a:lstStyle/>
                    <a:p>
                      <a:pPr indent="0" lvl="0" marL="0" rtl="0" algn="l">
                        <a:spcBef>
                          <a:spcPts val="0"/>
                        </a:spcBef>
                        <a:spcAft>
                          <a:spcPts val="0"/>
                        </a:spcAft>
                        <a:buNone/>
                      </a:pPr>
                      <a:r>
                        <a:rPr lang="en"/>
                        <a:t>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b="1" lang="en"/>
                        <a:t>8</a:t>
                      </a:r>
                      <a:endParaRPr b="1"/>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8"/>
          <p:cNvSpPr txBox="1"/>
          <p:nvPr>
            <p:ph type="title"/>
          </p:nvPr>
        </p:nvSpPr>
        <p:spPr>
          <a:xfrm>
            <a:off x="311700" y="-70850"/>
            <a:ext cx="8520600" cy="49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3</a:t>
            </a:r>
            <a:endParaRPr/>
          </a:p>
        </p:txBody>
      </p:sp>
      <p:sp>
        <p:nvSpPr>
          <p:cNvPr id="573" name="Google Shape;573;p88"/>
          <p:cNvSpPr txBox="1"/>
          <p:nvPr>
            <p:ph idx="1" type="body"/>
          </p:nvPr>
        </p:nvSpPr>
        <p:spPr>
          <a:xfrm>
            <a:off x="311700" y="420550"/>
            <a:ext cx="8520600" cy="4148400"/>
          </a:xfrm>
          <a:prstGeom prst="rect">
            <a:avLst/>
          </a:prstGeom>
        </p:spPr>
        <p:txBody>
          <a:bodyPr anchorCtr="0" anchor="t" bIns="91425" lIns="91425" spcFirstLastPara="1" rIns="91425" wrap="square" tIns="91425">
            <a:normAutofit/>
          </a:bodyPr>
          <a:lstStyle/>
          <a:p>
            <a:pPr indent="-393700" lvl="0" marL="457200" rtl="0" algn="l">
              <a:spcBef>
                <a:spcPts val="1200"/>
              </a:spcBef>
              <a:spcAft>
                <a:spcPts val="0"/>
              </a:spcAft>
              <a:buClr>
                <a:schemeClr val="dk1"/>
              </a:buClr>
              <a:buSzPts val="2600"/>
              <a:buChar char="●"/>
            </a:pPr>
            <a:r>
              <a:rPr lang="en" sz="2600">
                <a:solidFill>
                  <a:schemeClr val="dk1"/>
                </a:solidFill>
              </a:rPr>
              <a:t>Profits (P) = {3, 4, 8, 6}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Weights (W) = {2, 3, 5, 7}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Knapsack Capacity (C) = 10 kg ,</a:t>
            </a:r>
            <a:endParaRPr sz="2600">
              <a:solidFill>
                <a:schemeClr val="dk1"/>
              </a:solidFill>
            </a:endParaRPr>
          </a:p>
          <a:p>
            <a:pPr indent="-393700" lvl="0" marL="457200" rtl="0" algn="l">
              <a:spcBef>
                <a:spcPts val="0"/>
              </a:spcBef>
              <a:spcAft>
                <a:spcPts val="0"/>
              </a:spcAft>
              <a:buClr>
                <a:schemeClr val="dk1"/>
              </a:buClr>
              <a:buSzPts val="2600"/>
              <a:buChar char="●"/>
            </a:pPr>
            <a:r>
              <a:rPr lang="en" sz="2600">
                <a:solidFill>
                  <a:schemeClr val="dk1"/>
                </a:solidFill>
              </a:rPr>
              <a:t>Number of Items (n) = 4</a:t>
            </a:r>
            <a:endParaRPr sz="26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9"/>
          <p:cNvSpPr txBox="1"/>
          <p:nvPr>
            <p:ph type="title"/>
          </p:nvPr>
        </p:nvSpPr>
        <p:spPr>
          <a:xfrm>
            <a:off x="311700" y="-70850"/>
            <a:ext cx="8520600" cy="491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3</a:t>
            </a:r>
            <a:endParaRPr/>
          </a:p>
        </p:txBody>
      </p:sp>
      <p:sp>
        <p:nvSpPr>
          <p:cNvPr id="579" name="Google Shape;579;p89"/>
          <p:cNvSpPr txBox="1"/>
          <p:nvPr>
            <p:ph idx="1" type="body"/>
          </p:nvPr>
        </p:nvSpPr>
        <p:spPr>
          <a:xfrm>
            <a:off x="311700" y="420550"/>
            <a:ext cx="8520600" cy="4148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sz="1100">
                <a:solidFill>
                  <a:schemeClr val="dk1"/>
                </a:solidFill>
              </a:rPr>
              <a:t>Profits (P) = {3, 4, 8, 6} ,Weights (W) = {2, 3, 5, 7} ,Knapsack Capacity (C) = 10 kg ,Number of Items (n) = 4</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graphicFrame>
        <p:nvGraphicFramePr>
          <p:cNvPr id="580" name="Google Shape;580;p89"/>
          <p:cNvGraphicFramePr/>
          <p:nvPr/>
        </p:nvGraphicFramePr>
        <p:xfrm>
          <a:off x="311575" y="950125"/>
          <a:ext cx="3000000" cy="3000000"/>
        </p:xfrm>
        <a:graphic>
          <a:graphicData uri="http://schemas.openxmlformats.org/drawingml/2006/table">
            <a:tbl>
              <a:tblPr>
                <a:noFill/>
                <a:tableStyleId>{9CC9E332-820A-4484-B223-6804B0C77D02}</a:tableStyleId>
              </a:tblPr>
              <a:tblGrid>
                <a:gridCol w="564375"/>
                <a:gridCol w="564375"/>
                <a:gridCol w="564375"/>
                <a:gridCol w="564375"/>
                <a:gridCol w="564375"/>
                <a:gridCol w="564375"/>
                <a:gridCol w="564375"/>
                <a:gridCol w="564375"/>
                <a:gridCol w="564375"/>
                <a:gridCol w="564375"/>
                <a:gridCol w="564375"/>
                <a:gridCol w="564375"/>
                <a:gridCol w="564375"/>
                <a:gridCol w="564375"/>
              </a:tblGrid>
              <a:tr h="514825">
                <a:tc>
                  <a:txBody>
                    <a:bodyPr/>
                    <a:lstStyle/>
                    <a:p>
                      <a:pPr indent="0" lvl="0" marL="0" rtl="0" algn="l">
                        <a:spcBef>
                          <a:spcPts val="0"/>
                        </a:spcBef>
                        <a:spcAft>
                          <a:spcPts val="0"/>
                        </a:spcAft>
                        <a:buNone/>
                      </a:pPr>
                      <a:r>
                        <a:rPr lang="en"/>
                        <a:t>p</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w</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514825">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t> 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chemeClr val="accent2"/>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lang="en"/>
                        <a:t>0</a:t>
                      </a:r>
                      <a:endParaRPr/>
                    </a:p>
                  </a:txBody>
                  <a:tcPr marT="91425" marB="91425" marR="91425" marL="91425">
                    <a:lnT cap="flat" cmpd="sng" w="952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tc>
              </a:tr>
              <a:tr h="5148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r>
              <a:tr h="514825">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tcPr>
                </a:tc>
              </a:tr>
              <a:tr h="514825">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13</a:t>
                      </a:r>
                      <a:endParaRPr/>
                    </a:p>
                  </a:txBody>
                  <a:tcPr marT="91425" marB="91425" marR="91425" marL="91425">
                    <a:lnL cap="flat" cmpd="sng" w="9525">
                      <a:solidFill>
                        <a:srgbClr val="9E9E9E"/>
                      </a:solidFill>
                      <a:prstDash val="solid"/>
                      <a:round/>
                      <a:headEnd len="sm" w="sm" type="none"/>
                      <a:tailEnd len="sm" w="sm" type="none"/>
                    </a:lnL>
                  </a:tcPr>
                </a:tc>
              </a:tr>
              <a:tr h="514825">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13</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0"/>
          <p:cNvSpPr txBox="1"/>
          <p:nvPr>
            <p:ph type="title"/>
          </p:nvPr>
        </p:nvSpPr>
        <p:spPr>
          <a:xfrm>
            <a:off x="311700" y="0"/>
            <a:ext cx="8520600" cy="51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4</a:t>
            </a:r>
            <a:endParaRPr/>
          </a:p>
        </p:txBody>
      </p:sp>
      <p:sp>
        <p:nvSpPr>
          <p:cNvPr id="586" name="Google Shape;586;p90"/>
          <p:cNvSpPr txBox="1"/>
          <p:nvPr>
            <p:ph idx="1" type="body"/>
          </p:nvPr>
        </p:nvSpPr>
        <p:spPr>
          <a:xfrm>
            <a:off x="311700" y="608675"/>
            <a:ext cx="8631600" cy="3960300"/>
          </a:xfrm>
          <a:prstGeom prst="rect">
            <a:avLst/>
          </a:prstGeom>
        </p:spPr>
        <p:txBody>
          <a:bodyPr anchorCtr="0" anchor="t" bIns="91425" lIns="91425" spcFirstLastPara="1" rIns="91425" wrap="square" tIns="91425">
            <a:normAutofit/>
          </a:bodyPr>
          <a:lstStyle/>
          <a:p>
            <a:pPr indent="-400050" lvl="0" marL="457200" rtl="0" algn="l">
              <a:spcBef>
                <a:spcPts val="1200"/>
              </a:spcBef>
              <a:spcAft>
                <a:spcPts val="0"/>
              </a:spcAft>
              <a:buClr>
                <a:schemeClr val="dk1"/>
              </a:buClr>
              <a:buSzPts val="2700"/>
              <a:buChar char="●"/>
            </a:pPr>
            <a:r>
              <a:rPr b="1" lang="en" sz="2700">
                <a:solidFill>
                  <a:schemeClr val="dk1"/>
                </a:solidFill>
              </a:rPr>
              <a:t>Profits (P) = {5, 6, 3, 7} </a:t>
            </a:r>
            <a:endParaRPr b="1" sz="2700">
              <a:solidFill>
                <a:schemeClr val="dk1"/>
              </a:solidFill>
            </a:endParaRPr>
          </a:p>
          <a:p>
            <a:pPr indent="-400050" lvl="0" marL="457200" rtl="0" algn="l">
              <a:spcBef>
                <a:spcPts val="0"/>
              </a:spcBef>
              <a:spcAft>
                <a:spcPts val="0"/>
              </a:spcAft>
              <a:buClr>
                <a:schemeClr val="dk1"/>
              </a:buClr>
              <a:buSzPts val="2700"/>
              <a:buChar char="●"/>
            </a:pPr>
            <a:r>
              <a:rPr b="1" lang="en" sz="2700">
                <a:solidFill>
                  <a:schemeClr val="dk1"/>
                </a:solidFill>
              </a:rPr>
              <a:t>Weights (W) = {3, 5, 2, 6} </a:t>
            </a:r>
            <a:endParaRPr b="1" sz="2700">
              <a:solidFill>
                <a:schemeClr val="dk1"/>
              </a:solidFill>
            </a:endParaRPr>
          </a:p>
          <a:p>
            <a:pPr indent="-400050" lvl="0" marL="457200" rtl="0" algn="l">
              <a:spcBef>
                <a:spcPts val="0"/>
              </a:spcBef>
              <a:spcAft>
                <a:spcPts val="0"/>
              </a:spcAft>
              <a:buClr>
                <a:schemeClr val="dk1"/>
              </a:buClr>
              <a:buSzPts val="2700"/>
              <a:buChar char="●"/>
            </a:pPr>
            <a:r>
              <a:rPr b="1" lang="en" sz="2700">
                <a:solidFill>
                  <a:schemeClr val="dk1"/>
                </a:solidFill>
              </a:rPr>
              <a:t>Knapsack Capacity (C) = 12 kg </a:t>
            </a:r>
            <a:endParaRPr b="1" sz="2700">
              <a:solidFill>
                <a:schemeClr val="dk1"/>
              </a:solidFill>
            </a:endParaRPr>
          </a:p>
          <a:p>
            <a:pPr indent="-400050" lvl="0" marL="457200" rtl="0" algn="l">
              <a:spcBef>
                <a:spcPts val="0"/>
              </a:spcBef>
              <a:spcAft>
                <a:spcPts val="0"/>
              </a:spcAft>
              <a:buClr>
                <a:schemeClr val="dk1"/>
              </a:buClr>
              <a:buSzPts val="2700"/>
              <a:buChar char="●"/>
            </a:pPr>
            <a:r>
              <a:rPr b="1" lang="en" sz="2700">
                <a:solidFill>
                  <a:schemeClr val="dk1"/>
                </a:solidFill>
              </a:rPr>
              <a:t>Number of Items (n) = 4</a:t>
            </a:r>
            <a:endParaRPr b="1" sz="2700">
              <a:solidFill>
                <a:schemeClr val="dk1"/>
              </a:solidFill>
            </a:endParaRPr>
          </a:p>
          <a:p>
            <a:pPr indent="0" lvl="0" marL="457200" rtl="0" algn="l">
              <a:spcBef>
                <a:spcPts val="1200"/>
              </a:spcBef>
              <a:spcAft>
                <a:spcPts val="0"/>
              </a:spcAft>
              <a:buNone/>
            </a:pPr>
            <a:r>
              <a:t/>
            </a:r>
            <a:endParaRPr b="1" sz="1100">
              <a:solidFill>
                <a:schemeClr val="dk1"/>
              </a:solidFill>
            </a:endParaRPr>
          </a:p>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0" lvl="0" marL="0" rtl="0" algn="l">
              <a:spcBef>
                <a:spcPts val="4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1"/>
          <p:cNvSpPr txBox="1"/>
          <p:nvPr>
            <p:ph type="title"/>
          </p:nvPr>
        </p:nvSpPr>
        <p:spPr>
          <a:xfrm>
            <a:off x="311700" y="66950"/>
            <a:ext cx="8520600" cy="50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4</a:t>
            </a:r>
            <a:endParaRPr/>
          </a:p>
        </p:txBody>
      </p:sp>
      <p:sp>
        <p:nvSpPr>
          <p:cNvPr id="592" name="Google Shape;592;p91"/>
          <p:cNvSpPr txBox="1"/>
          <p:nvPr>
            <p:ph idx="1" type="body"/>
          </p:nvPr>
        </p:nvSpPr>
        <p:spPr>
          <a:xfrm>
            <a:off x="311700" y="572750"/>
            <a:ext cx="8520600" cy="397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593" name="Google Shape;593;p91"/>
          <p:cNvGraphicFramePr/>
          <p:nvPr/>
        </p:nvGraphicFramePr>
        <p:xfrm>
          <a:off x="382000" y="664800"/>
          <a:ext cx="3000000" cy="3000000"/>
        </p:xfrm>
        <a:graphic>
          <a:graphicData uri="http://schemas.openxmlformats.org/drawingml/2006/table">
            <a:tbl>
              <a:tblPr>
                <a:noFill/>
                <a:tableStyleId>{9CC9E332-820A-4484-B223-6804B0C77D02}</a:tableStyleId>
              </a:tblPr>
              <a:tblGrid>
                <a:gridCol w="521725"/>
                <a:gridCol w="521725"/>
                <a:gridCol w="521725"/>
                <a:gridCol w="521725"/>
                <a:gridCol w="521725"/>
                <a:gridCol w="521725"/>
                <a:gridCol w="521725"/>
                <a:gridCol w="521725"/>
                <a:gridCol w="521725"/>
                <a:gridCol w="521725"/>
                <a:gridCol w="521725"/>
                <a:gridCol w="521725"/>
                <a:gridCol w="521725"/>
                <a:gridCol w="521725"/>
                <a:gridCol w="521725"/>
                <a:gridCol w="521725"/>
              </a:tblGrid>
              <a:tr h="615000">
                <a:tc>
                  <a:txBody>
                    <a:bodyPr/>
                    <a:lstStyle/>
                    <a:p>
                      <a:pPr indent="0" lvl="0" marL="0" rtl="0" algn="l">
                        <a:spcBef>
                          <a:spcPts val="0"/>
                        </a:spcBef>
                        <a:spcAft>
                          <a:spcPts val="0"/>
                        </a:spcAft>
                        <a:buNone/>
                      </a:pPr>
                      <a:r>
                        <a:rPr lang="en"/>
                        <a:t>p</a:t>
                      </a:r>
                      <a:endParaRPr/>
                    </a:p>
                  </a:txBody>
                  <a:tcPr marT="91425" marB="91425" marR="91425" marL="91425"/>
                </a:tc>
                <a:tc>
                  <a:txBody>
                    <a:bodyPr/>
                    <a:lstStyle/>
                    <a:p>
                      <a:pPr indent="0" lvl="0" marL="0" rtl="0" algn="l">
                        <a:spcBef>
                          <a:spcPts val="0"/>
                        </a:spcBef>
                        <a:spcAft>
                          <a:spcPts val="0"/>
                        </a:spcAft>
                        <a:buNone/>
                      </a:pPr>
                      <a:r>
                        <a:rPr lang="en"/>
                        <a:t>w</a:t>
                      </a:r>
                      <a:endParaRPr/>
                    </a:p>
                  </a:txBody>
                  <a:tcPr marT="91425" marB="91425" marR="91425" marL="91425"/>
                </a:tc>
                <a:tc>
                  <a:txBody>
                    <a:bodyPr/>
                    <a:lstStyle/>
                    <a:p>
                      <a:pPr indent="0" lvl="0" marL="0" rtl="0" algn="l">
                        <a:spcBef>
                          <a:spcPts val="0"/>
                        </a:spcBef>
                        <a:spcAft>
                          <a:spcPts val="0"/>
                        </a:spcAft>
                        <a:buNone/>
                      </a:pPr>
                      <a:r>
                        <a:rPr lang="en"/>
                        <a:t>i</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9</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r>
              <a:tr h="615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615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r>
              <a:tr h="615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r>
              <a:tr h="615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r>
              <a:tr h="6150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12</a:t>
                      </a:r>
                      <a:endParaRPr/>
                    </a:p>
                  </a:txBody>
                  <a:tcPr marT="91425" marB="91425" marR="91425" marL="91425"/>
                </a:tc>
                <a:tc>
                  <a:txBody>
                    <a:bodyPr/>
                    <a:lstStyle/>
                    <a:p>
                      <a:pPr indent="0" lvl="0" marL="0" rtl="0" algn="l">
                        <a:spcBef>
                          <a:spcPts val="0"/>
                        </a:spcBef>
                        <a:spcAft>
                          <a:spcPts val="0"/>
                        </a:spcAft>
                        <a:buNone/>
                      </a:pPr>
                      <a:r>
                        <a:rPr lang="en"/>
                        <a:t>14</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Finding Minimal optimal : 3+4+6 = 13</a:t>
            </a:r>
            <a:endParaRPr>
              <a:solidFill>
                <a:schemeClr val="dk1"/>
              </a:solidFill>
            </a:endParaRPr>
          </a:p>
          <a:p>
            <a:pPr indent="0" lvl="0" marL="0" rtl="0" algn="l">
              <a:spcBef>
                <a:spcPts val="1200"/>
              </a:spcBef>
              <a:spcAft>
                <a:spcPts val="0"/>
              </a:spcAft>
              <a:buNone/>
            </a:pPr>
            <a:r>
              <a:rPr lang="en">
                <a:solidFill>
                  <a:schemeClr val="dk1"/>
                </a:solidFill>
              </a:rPr>
              <a:t>Finding Maximal optimal : 3+7+11 =21</a:t>
            </a:r>
            <a:endParaRPr>
              <a:solidFill>
                <a:schemeClr val="dk1"/>
              </a:solidFill>
            </a:endParaRPr>
          </a:p>
          <a:p>
            <a:pPr indent="0" lvl="0" marL="0" rtl="0" algn="l">
              <a:spcBef>
                <a:spcPts val="1200"/>
              </a:spcBef>
              <a:spcAft>
                <a:spcPts val="0"/>
              </a:spcAft>
              <a:buNone/>
            </a:pPr>
            <a:r>
              <a:rPr lang="en">
                <a:solidFill>
                  <a:schemeClr val="dk1"/>
                </a:solidFill>
              </a:rPr>
              <a:t>Actual traverse -</a:t>
            </a:r>
            <a:endParaRPr>
              <a:solidFill>
                <a:schemeClr val="dk1"/>
              </a:solidFill>
            </a:endParaRPr>
          </a:p>
          <a:p>
            <a:pPr indent="0" lvl="0" marL="0" rtl="0" algn="l">
              <a:spcBef>
                <a:spcPts val="1200"/>
              </a:spcBef>
              <a:spcAft>
                <a:spcPts val="0"/>
              </a:spcAft>
              <a:buNone/>
            </a:pPr>
            <a:r>
              <a:rPr lang="en">
                <a:solidFill>
                  <a:schemeClr val="dk1"/>
                </a:solidFill>
              </a:rPr>
              <a:t>3 +4+20= 27</a:t>
            </a:r>
            <a:endParaRPr>
              <a:solidFill>
                <a:schemeClr val="dk1"/>
              </a:solidFill>
            </a:endParaRPr>
          </a:p>
          <a:p>
            <a:pPr indent="0" lvl="0" marL="0" rtl="0" algn="l">
              <a:spcBef>
                <a:spcPts val="1200"/>
              </a:spcBef>
              <a:spcAft>
                <a:spcPts val="0"/>
              </a:spcAft>
              <a:buNone/>
            </a:pPr>
            <a:r>
              <a:rPr lang="en">
                <a:solidFill>
                  <a:schemeClr val="dk1"/>
                </a:solidFill>
              </a:rPr>
              <a:t>3 +7+2 =12</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Matrix Chain Applications</a:t>
            </a:r>
            <a:endParaRPr/>
          </a:p>
        </p:txBody>
      </p:sp>
      <p:sp>
        <p:nvSpPr>
          <p:cNvPr id="599" name="Google Shape;599;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Computer Graphics &amp; Image Processing</a:t>
            </a:r>
            <a:r>
              <a:rPr lang="en" sz="1300">
                <a:solidFill>
                  <a:schemeClr val="dk1"/>
                </a:solidFill>
                <a:latin typeface="Times New Roman"/>
                <a:ea typeface="Times New Roman"/>
                <a:cs typeface="Times New Roman"/>
                <a:sym typeface="Times New Roman"/>
              </a:rPr>
              <a:t> – Efficiently applies transformations.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Compiler Optimization</a:t>
            </a:r>
            <a:r>
              <a:rPr lang="en" sz="1300">
                <a:solidFill>
                  <a:schemeClr val="dk1"/>
                </a:solidFill>
                <a:latin typeface="Times New Roman"/>
                <a:ea typeface="Times New Roman"/>
                <a:cs typeface="Times New Roman"/>
                <a:sym typeface="Times New Roman"/>
              </a:rPr>
              <a:t> – Optimizes expression evaluation and parsing.</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Database Query Optimization</a:t>
            </a:r>
            <a:r>
              <a:rPr lang="en" sz="1300">
                <a:solidFill>
                  <a:schemeClr val="dk1"/>
                </a:solidFill>
                <a:latin typeface="Times New Roman"/>
                <a:ea typeface="Times New Roman"/>
                <a:cs typeface="Times New Roman"/>
                <a:sym typeface="Times New Roman"/>
              </a:rPr>
              <a:t> – Determines the best join order for queries.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Machine Learning &amp; Deep Learning</a:t>
            </a:r>
            <a:r>
              <a:rPr lang="en" sz="1300">
                <a:solidFill>
                  <a:schemeClr val="dk1"/>
                </a:solidFill>
                <a:latin typeface="Times New Roman"/>
                <a:ea typeface="Times New Roman"/>
                <a:cs typeface="Times New Roman"/>
                <a:sym typeface="Times New Roman"/>
              </a:rPr>
              <a:t> – Optimizes neural network computations.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Robotics &amp; CAD</a:t>
            </a:r>
            <a:r>
              <a:rPr lang="en" sz="1300">
                <a:solidFill>
                  <a:schemeClr val="dk1"/>
                </a:solidFill>
                <a:latin typeface="Times New Roman"/>
                <a:ea typeface="Times New Roman"/>
                <a:cs typeface="Times New Roman"/>
                <a:sym typeface="Times New Roman"/>
              </a:rPr>
              <a:t> – Efficiently computes transformations for motion planning.</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Network Routing</a:t>
            </a:r>
            <a:r>
              <a:rPr lang="en" sz="1300">
                <a:solidFill>
                  <a:schemeClr val="dk1"/>
                </a:solidFill>
                <a:latin typeface="Times New Roman"/>
                <a:ea typeface="Times New Roman"/>
                <a:cs typeface="Times New Roman"/>
                <a:sym typeface="Times New Roman"/>
              </a:rPr>
              <a:t> – Optimizes data transmission and error correction.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Bioinformatics</a:t>
            </a:r>
            <a:r>
              <a:rPr lang="en" sz="1300">
                <a:solidFill>
                  <a:schemeClr val="dk1"/>
                </a:solidFill>
                <a:latin typeface="Times New Roman"/>
                <a:ea typeface="Times New Roman"/>
                <a:cs typeface="Times New Roman"/>
                <a:sym typeface="Times New Roman"/>
              </a:rPr>
              <a:t> – Enhances DNA sequence alignment and phylogenetics.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Cryptography</a:t>
            </a:r>
            <a:r>
              <a:rPr lang="en" sz="1300">
                <a:solidFill>
                  <a:schemeClr val="dk1"/>
                </a:solidFill>
                <a:latin typeface="Times New Roman"/>
                <a:ea typeface="Times New Roman"/>
                <a:cs typeface="Times New Roman"/>
                <a:sym typeface="Times New Roman"/>
              </a:rPr>
              <a:t> – Improves encryption algorithms and secure computations.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3"/>
          <p:cNvSpPr txBox="1"/>
          <p:nvPr>
            <p:ph type="title"/>
          </p:nvPr>
        </p:nvSpPr>
        <p:spPr>
          <a:xfrm>
            <a:off x="311700" y="445025"/>
            <a:ext cx="8520600" cy="318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470"/>
              <a:t>Real-Time Applications of Matrix Chain Multiplication (MCM) in Stock Market</a:t>
            </a:r>
            <a:endParaRPr b="1" sz="1470"/>
          </a:p>
          <a:p>
            <a:pPr indent="0" lvl="0" marL="0" rtl="0" algn="l">
              <a:spcBef>
                <a:spcPts val="400"/>
              </a:spcBef>
              <a:spcAft>
                <a:spcPts val="0"/>
              </a:spcAft>
              <a:buSzPts val="990"/>
              <a:buNone/>
            </a:pPr>
            <a:r>
              <a:t/>
            </a:r>
            <a:endParaRPr sz="2520"/>
          </a:p>
        </p:txBody>
      </p:sp>
      <p:sp>
        <p:nvSpPr>
          <p:cNvPr id="605" name="Google Shape;605;p93"/>
          <p:cNvSpPr txBox="1"/>
          <p:nvPr>
            <p:ph idx="1" type="body"/>
          </p:nvPr>
        </p:nvSpPr>
        <p:spPr>
          <a:xfrm>
            <a:off x="311700" y="897425"/>
            <a:ext cx="8520600" cy="3671400"/>
          </a:xfrm>
          <a:prstGeom prst="rect">
            <a:avLst/>
          </a:prstGeom>
        </p:spPr>
        <p:txBody>
          <a:bodyPr anchorCtr="0" anchor="t" bIns="91425" lIns="91425" spcFirstLastPara="1" rIns="91425" wrap="square" tIns="91425">
            <a:normAutofit fontScale="32500"/>
          </a:bodyPr>
          <a:lstStyle/>
          <a:p>
            <a:pPr indent="-303926" lvl="0" marL="457200" rtl="0" algn="l">
              <a:spcBef>
                <a:spcPts val="120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Portfolio Optimization</a:t>
            </a:r>
            <a:r>
              <a:rPr lang="en" sz="3650">
                <a:solidFill>
                  <a:schemeClr val="dk1"/>
                </a:solidFill>
                <a:latin typeface="Times New Roman"/>
                <a:ea typeface="Times New Roman"/>
                <a:cs typeface="Times New Roman"/>
                <a:sym typeface="Times New Roman"/>
              </a:rPr>
              <a:t> – Efficiently processes large financial matrices to find the best asset allocation with minimal risk.</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High-Frequency Trading (HFT)</a:t>
            </a:r>
            <a:r>
              <a:rPr lang="en" sz="3650">
                <a:solidFill>
                  <a:schemeClr val="dk1"/>
                </a:solidFill>
                <a:latin typeface="Times New Roman"/>
                <a:ea typeface="Times New Roman"/>
                <a:cs typeface="Times New Roman"/>
                <a:sym typeface="Times New Roman"/>
              </a:rPr>
              <a:t> – Speeds up real-time decision-making for algorithmic trading by optimizing matrix operations in predictive models.</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Risk Management &amp; Market Forecasting</a:t>
            </a:r>
            <a:r>
              <a:rPr lang="en" sz="3650">
                <a:solidFill>
                  <a:schemeClr val="dk1"/>
                </a:solidFill>
                <a:latin typeface="Times New Roman"/>
                <a:ea typeface="Times New Roman"/>
                <a:cs typeface="Times New Roman"/>
                <a:sym typeface="Times New Roman"/>
              </a:rPr>
              <a:t> – Enhances financial models (e.g., Monte Carlo simulations) to predict stock price fluctuations.</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Correlation Analysis</a:t>
            </a:r>
            <a:r>
              <a:rPr lang="en" sz="3650">
                <a:solidFill>
                  <a:schemeClr val="dk1"/>
                </a:solidFill>
                <a:latin typeface="Times New Roman"/>
                <a:ea typeface="Times New Roman"/>
                <a:cs typeface="Times New Roman"/>
                <a:sym typeface="Times New Roman"/>
              </a:rPr>
              <a:t> – Helps in identifying relationships between multiple stocks by efficiently computing covariance matrices.</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Sentiment Analysis for Market Trends</a:t>
            </a:r>
            <a:r>
              <a:rPr lang="en" sz="3650">
                <a:solidFill>
                  <a:schemeClr val="dk1"/>
                </a:solidFill>
                <a:latin typeface="Times New Roman"/>
                <a:ea typeface="Times New Roman"/>
                <a:cs typeface="Times New Roman"/>
                <a:sym typeface="Times New Roman"/>
              </a:rPr>
              <a:t> – Improves NLP-based stock sentiment analysis by optimizing deep learning computations.</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Option Pricing Models (Black-Scholes, Binomial Trees)</a:t>
            </a:r>
            <a:r>
              <a:rPr lang="en" sz="3650">
                <a:solidFill>
                  <a:schemeClr val="dk1"/>
                </a:solidFill>
                <a:latin typeface="Times New Roman"/>
                <a:ea typeface="Times New Roman"/>
                <a:cs typeface="Times New Roman"/>
                <a:sym typeface="Times New Roman"/>
              </a:rPr>
              <a:t> – Speeds up complex mathematical computations required for derivative pricing.</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Fraud Detection &amp; Anomaly Detection</a:t>
            </a:r>
            <a:r>
              <a:rPr lang="en" sz="3650">
                <a:solidFill>
                  <a:schemeClr val="dk1"/>
                </a:solidFill>
                <a:latin typeface="Times New Roman"/>
                <a:ea typeface="Times New Roman"/>
                <a:cs typeface="Times New Roman"/>
                <a:sym typeface="Times New Roman"/>
              </a:rPr>
              <a:t> – Optimizes real-time fraud analysis by processing large transaction datasets efficiently.</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Stock Market Data Compression</a:t>
            </a:r>
            <a:r>
              <a:rPr lang="en" sz="3650">
                <a:solidFill>
                  <a:schemeClr val="dk1"/>
                </a:solidFill>
                <a:latin typeface="Times New Roman"/>
                <a:ea typeface="Times New Roman"/>
                <a:cs typeface="Times New Roman"/>
                <a:sym typeface="Times New Roman"/>
              </a:rPr>
              <a:t> – Enhances real-time data transmission and storage using optimized matrix multiplications.</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Quantitative Finance Models</a:t>
            </a:r>
            <a:r>
              <a:rPr lang="en" sz="3650">
                <a:solidFill>
                  <a:schemeClr val="dk1"/>
                </a:solidFill>
                <a:latin typeface="Times New Roman"/>
                <a:ea typeface="Times New Roman"/>
                <a:cs typeface="Times New Roman"/>
                <a:sym typeface="Times New Roman"/>
              </a:rPr>
              <a:t> – Speeds up real-time computations in factor models (e.g., CAPM, Fama-French).</a:t>
            </a:r>
            <a:endParaRPr sz="3650">
              <a:solidFill>
                <a:schemeClr val="dk1"/>
              </a:solidFill>
              <a:latin typeface="Times New Roman"/>
              <a:ea typeface="Times New Roman"/>
              <a:cs typeface="Times New Roman"/>
              <a:sym typeface="Times New Roman"/>
            </a:endParaRPr>
          </a:p>
          <a:p>
            <a:pPr indent="-303926" lvl="0" marL="457200" rtl="0" algn="l">
              <a:spcBef>
                <a:spcPts val="0"/>
              </a:spcBef>
              <a:spcAft>
                <a:spcPts val="0"/>
              </a:spcAft>
              <a:buClr>
                <a:schemeClr val="dk1"/>
              </a:buClr>
              <a:buSzPct val="100000"/>
              <a:buAutoNum type="arabicPeriod"/>
            </a:pPr>
            <a:r>
              <a:rPr b="1" lang="en" sz="3650">
                <a:solidFill>
                  <a:schemeClr val="dk1"/>
                </a:solidFill>
                <a:latin typeface="Times New Roman"/>
                <a:ea typeface="Times New Roman"/>
                <a:cs typeface="Times New Roman"/>
                <a:sym typeface="Times New Roman"/>
              </a:rPr>
              <a:t>Hedge Fund Strategy Optimization</a:t>
            </a:r>
            <a:r>
              <a:rPr lang="en" sz="3650">
                <a:solidFill>
                  <a:schemeClr val="dk1"/>
                </a:solidFill>
                <a:latin typeface="Times New Roman"/>
                <a:ea typeface="Times New Roman"/>
                <a:cs typeface="Times New Roman"/>
                <a:sym typeface="Times New Roman"/>
              </a:rPr>
              <a:t> – Helps funds process large-scale matrix computations to analyze market patterns in real-time.</a:t>
            </a:r>
            <a:endParaRPr sz="365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Longest common subsequence</a:t>
            </a:r>
            <a:endParaRPr/>
          </a:p>
        </p:txBody>
      </p:sp>
      <p:sp>
        <p:nvSpPr>
          <p:cNvPr id="611" name="Google Shape;611;p94"/>
          <p:cNvSpPr txBox="1"/>
          <p:nvPr>
            <p:ph idx="1" type="body"/>
          </p:nvPr>
        </p:nvSpPr>
        <p:spPr>
          <a:xfrm>
            <a:off x="311700" y="1098350"/>
            <a:ext cx="8520600" cy="38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a:t>
            </a:r>
            <a:r>
              <a:rPr lang="en">
                <a:solidFill>
                  <a:schemeClr val="dk1"/>
                </a:solidFill>
              </a:rPr>
              <a:t>ABCD</a:t>
            </a:r>
            <a:endParaRPr>
              <a:solidFill>
                <a:schemeClr val="dk1"/>
              </a:solidFill>
            </a:endParaRPr>
          </a:p>
          <a:p>
            <a:pPr indent="0" lvl="0" marL="0" rtl="0" algn="l">
              <a:spcBef>
                <a:spcPts val="1200"/>
              </a:spcBef>
              <a:spcAft>
                <a:spcPts val="0"/>
              </a:spcAft>
              <a:buNone/>
            </a:pPr>
            <a:r>
              <a:rPr lang="en">
                <a:solidFill>
                  <a:schemeClr val="dk1"/>
                </a:solidFill>
              </a:rPr>
              <a:t>Substring -  AB, BC , CD ,ABC,BCD</a:t>
            </a:r>
            <a:endParaRPr>
              <a:solidFill>
                <a:schemeClr val="dk1"/>
              </a:solidFill>
            </a:endParaRPr>
          </a:p>
          <a:p>
            <a:pPr indent="0" lvl="0" marL="0" rtl="0" algn="l">
              <a:spcBef>
                <a:spcPts val="1200"/>
              </a:spcBef>
              <a:spcAft>
                <a:spcPts val="0"/>
              </a:spcAft>
              <a:buNone/>
            </a:pPr>
            <a:r>
              <a:rPr lang="en">
                <a:solidFill>
                  <a:schemeClr val="dk1"/>
                </a:solidFill>
              </a:rPr>
              <a:t>Subsequence -  AD ,BD,AC,ACD,ABC                  </a:t>
            </a:r>
            <a:r>
              <a:rPr lang="en">
                <a:solidFill>
                  <a:srgbClr val="FF0000"/>
                </a:solidFill>
              </a:rPr>
              <a:t>DC ,BA</a:t>
            </a:r>
            <a:endParaRPr>
              <a:solidFill>
                <a:srgbClr val="FF0000"/>
              </a:solidFill>
            </a:endParaRPr>
          </a:p>
          <a:p>
            <a:pPr indent="0" lvl="0" marL="0" rtl="0" algn="l">
              <a:spcBef>
                <a:spcPts val="1200"/>
              </a:spcBef>
              <a:spcAft>
                <a:spcPts val="0"/>
              </a:spcAft>
              <a:buNone/>
            </a:pPr>
            <a:r>
              <a:rPr lang="en">
                <a:solidFill>
                  <a:srgbClr val="0000FF"/>
                </a:solidFill>
              </a:rPr>
              <a:t>2. X: A  B C D H F</a:t>
            </a:r>
            <a:endParaRPr>
              <a:solidFill>
                <a:srgbClr val="0000FF"/>
              </a:solidFill>
            </a:endParaRPr>
          </a:p>
          <a:p>
            <a:pPr indent="0" lvl="0" marL="0" rtl="0" algn="l">
              <a:spcBef>
                <a:spcPts val="1200"/>
              </a:spcBef>
              <a:spcAft>
                <a:spcPts val="0"/>
              </a:spcAft>
              <a:buNone/>
            </a:pPr>
            <a:r>
              <a:rPr lang="en">
                <a:solidFill>
                  <a:srgbClr val="0000FF"/>
                </a:solidFill>
              </a:rPr>
              <a:t>    Y: A E D F K                  AD,DF,AF,</a:t>
            </a:r>
            <a:r>
              <a:rPr b="1" lang="en">
                <a:solidFill>
                  <a:srgbClr val="0000FF"/>
                </a:solidFill>
              </a:rPr>
              <a:t>ADF</a:t>
            </a:r>
            <a:endParaRPr b="1">
              <a:solidFill>
                <a:srgbClr val="0000FF"/>
              </a:solidFill>
            </a:endParaRPr>
          </a:p>
          <a:p>
            <a:pPr indent="0" lvl="0" marL="0" rtl="0" algn="l">
              <a:spcBef>
                <a:spcPts val="1200"/>
              </a:spcBef>
              <a:spcAft>
                <a:spcPts val="0"/>
              </a:spcAft>
              <a:buNone/>
            </a:pPr>
            <a:r>
              <a:rPr lang="en">
                <a:solidFill>
                  <a:srgbClr val="0000FF"/>
                </a:solidFill>
              </a:rPr>
              <a:t>3. X: A G G T A B</a:t>
            </a:r>
            <a:endParaRPr>
              <a:solidFill>
                <a:srgbClr val="0000FF"/>
              </a:solidFill>
            </a:endParaRPr>
          </a:p>
          <a:p>
            <a:pPr indent="0" lvl="0" marL="0" rtl="0" algn="l">
              <a:spcBef>
                <a:spcPts val="1200"/>
              </a:spcBef>
              <a:spcAft>
                <a:spcPts val="0"/>
              </a:spcAft>
              <a:buNone/>
            </a:pPr>
            <a:r>
              <a:rPr lang="en">
                <a:solidFill>
                  <a:srgbClr val="0000FF"/>
                </a:solidFill>
              </a:rPr>
              <a:t>    Y: G X T X A Y B          </a:t>
            </a:r>
            <a:r>
              <a:rPr b="1" lang="en">
                <a:solidFill>
                  <a:srgbClr val="0000FF"/>
                </a:solidFill>
              </a:rPr>
              <a:t>GTAB </a:t>
            </a:r>
            <a:endParaRPr b="1">
              <a:solidFill>
                <a:srgbClr val="0000FF"/>
              </a:solidFill>
            </a:endParaRPr>
          </a:p>
          <a:p>
            <a:pPr indent="0" lvl="0" marL="0" rtl="0" algn="l">
              <a:spcBef>
                <a:spcPts val="1200"/>
              </a:spcBef>
              <a:spcAft>
                <a:spcPts val="1200"/>
              </a:spcAft>
              <a:buNone/>
            </a:pPr>
            <a:r>
              <a:t/>
            </a:r>
            <a:endParaRPr>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5"/>
          <p:cNvSpPr txBox="1"/>
          <p:nvPr>
            <p:ph type="title"/>
          </p:nvPr>
        </p:nvSpPr>
        <p:spPr>
          <a:xfrm>
            <a:off x="311700" y="445025"/>
            <a:ext cx="8520600" cy="532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Longest Common Subsequence</a:t>
            </a:r>
            <a:endParaRPr/>
          </a:p>
        </p:txBody>
      </p:sp>
      <p:sp>
        <p:nvSpPr>
          <p:cNvPr id="617" name="Google Shape;617;p95"/>
          <p:cNvSpPr txBox="1"/>
          <p:nvPr>
            <p:ph idx="1" type="body"/>
          </p:nvPr>
        </p:nvSpPr>
        <p:spPr>
          <a:xfrm>
            <a:off x="311700" y="1084950"/>
            <a:ext cx="8520600" cy="348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Applications :</a:t>
            </a:r>
            <a:endParaRPr sz="1400">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Bioinformatics</a:t>
            </a:r>
            <a:r>
              <a:rPr lang="en" sz="1400">
                <a:solidFill>
                  <a:schemeClr val="dk1"/>
                </a:solidFill>
                <a:latin typeface="Times New Roman"/>
                <a:ea typeface="Times New Roman"/>
                <a:cs typeface="Times New Roman"/>
                <a:sym typeface="Times New Roman"/>
              </a:rPr>
              <a:t> – DNA/protein sequence alignment and evolutionary studies.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Plagiarism Detection</a:t>
            </a:r>
            <a:r>
              <a:rPr lang="en" sz="1400">
                <a:solidFill>
                  <a:schemeClr val="dk1"/>
                </a:solidFill>
                <a:latin typeface="Times New Roman"/>
                <a:ea typeface="Times New Roman"/>
                <a:cs typeface="Times New Roman"/>
                <a:sym typeface="Times New Roman"/>
              </a:rPr>
              <a:t> – Identifies similarities in text and code.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Data Compression</a:t>
            </a:r>
            <a:r>
              <a:rPr lang="en" sz="1400">
                <a:solidFill>
                  <a:schemeClr val="dk1"/>
                </a:solidFill>
                <a:latin typeface="Times New Roman"/>
                <a:ea typeface="Times New Roman"/>
                <a:cs typeface="Times New Roman"/>
                <a:sym typeface="Times New Roman"/>
              </a:rPr>
              <a:t> – Used in </a:t>
            </a:r>
            <a:r>
              <a:rPr lang="en" sz="1400">
                <a:solidFill>
                  <a:srgbClr val="188038"/>
                </a:solidFill>
                <a:latin typeface="Times New Roman"/>
                <a:ea typeface="Times New Roman"/>
                <a:cs typeface="Times New Roman"/>
                <a:sym typeface="Times New Roman"/>
              </a:rPr>
              <a:t>diff</a:t>
            </a:r>
            <a:r>
              <a:rPr lang="en" sz="1400">
                <a:solidFill>
                  <a:schemeClr val="dk1"/>
                </a:solidFill>
                <a:latin typeface="Times New Roman"/>
                <a:ea typeface="Times New Roman"/>
                <a:cs typeface="Times New Roman"/>
                <a:sym typeface="Times New Roman"/>
              </a:rPr>
              <a:t> and </a:t>
            </a:r>
            <a:r>
              <a:rPr lang="en" sz="1400">
                <a:solidFill>
                  <a:srgbClr val="188038"/>
                </a:solidFill>
                <a:latin typeface="Times New Roman"/>
                <a:ea typeface="Times New Roman"/>
                <a:cs typeface="Times New Roman"/>
                <a:sym typeface="Times New Roman"/>
              </a:rPr>
              <a:t>rsync</a:t>
            </a:r>
            <a:r>
              <a:rPr lang="en" sz="1400">
                <a:solidFill>
                  <a:schemeClr val="dk1"/>
                </a:solidFill>
                <a:latin typeface="Times New Roman"/>
                <a:ea typeface="Times New Roman"/>
                <a:cs typeface="Times New Roman"/>
                <a:sym typeface="Times New Roman"/>
              </a:rPr>
              <a:t> for file comparison.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Spell Checking &amp; NLP</a:t>
            </a:r>
            <a:r>
              <a:rPr lang="en" sz="1400">
                <a:solidFill>
                  <a:schemeClr val="dk1"/>
                </a:solidFill>
                <a:latin typeface="Times New Roman"/>
                <a:ea typeface="Times New Roman"/>
                <a:cs typeface="Times New Roman"/>
                <a:sym typeface="Times New Roman"/>
              </a:rPr>
              <a:t> – Improves text correction and autocomplete.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Version Control (Git, SVN)</a:t>
            </a:r>
            <a:r>
              <a:rPr lang="en" sz="1400">
                <a:solidFill>
                  <a:schemeClr val="dk1"/>
                </a:solidFill>
                <a:latin typeface="Times New Roman"/>
                <a:ea typeface="Times New Roman"/>
                <a:cs typeface="Times New Roman"/>
                <a:sym typeface="Times New Roman"/>
              </a:rPr>
              <a:t> – Tracks code changes efficiently.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Speech &amp; OCR Recognition</a:t>
            </a:r>
            <a:r>
              <a:rPr lang="en" sz="1400">
                <a:solidFill>
                  <a:schemeClr val="dk1"/>
                </a:solidFill>
                <a:latin typeface="Times New Roman"/>
                <a:ea typeface="Times New Roman"/>
                <a:cs typeface="Times New Roman"/>
                <a:sym typeface="Times New Roman"/>
              </a:rPr>
              <a:t> – Enhances text matching accuracy.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Database &amp; Search Optimization</a:t>
            </a:r>
            <a:r>
              <a:rPr lang="en" sz="1400">
                <a:solidFill>
                  <a:schemeClr val="dk1"/>
                </a:solidFill>
                <a:latin typeface="Times New Roman"/>
                <a:ea typeface="Times New Roman"/>
                <a:cs typeface="Times New Roman"/>
                <a:sym typeface="Times New Roman"/>
              </a:rPr>
              <a:t> – Improves query result ranking.</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b="1" lang="en" sz="1400">
                <a:solidFill>
                  <a:schemeClr val="dk1"/>
                </a:solidFill>
                <a:latin typeface="Times New Roman"/>
                <a:ea typeface="Times New Roman"/>
                <a:cs typeface="Times New Roman"/>
                <a:sym typeface="Times New Roman"/>
              </a:rPr>
              <a:t>Computational Biology</a:t>
            </a:r>
            <a:r>
              <a:rPr lang="en" sz="1400">
                <a:solidFill>
                  <a:schemeClr val="dk1"/>
                </a:solidFill>
                <a:latin typeface="Times New Roman"/>
                <a:ea typeface="Times New Roman"/>
                <a:cs typeface="Times New Roman"/>
                <a:sym typeface="Times New Roman"/>
              </a:rPr>
              <a:t> – Helps in genome sequencing and phylogenetics.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 the uploaded pdf. o</a:t>
            </a:r>
            <a:r>
              <a:rPr lang="en"/>
              <a:t>n moodle for following topics</a:t>
            </a:r>
            <a:endParaRPr/>
          </a:p>
        </p:txBody>
      </p:sp>
      <p:sp>
        <p:nvSpPr>
          <p:cNvPr id="623" name="Google Shape;623;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1.Matrix chain Multiplication</a:t>
            </a:r>
            <a:endParaRPr/>
          </a:p>
          <a:p>
            <a:pPr indent="0" lvl="0" marL="0" rtl="0" algn="l">
              <a:spcBef>
                <a:spcPts val="1200"/>
              </a:spcBef>
              <a:spcAft>
                <a:spcPts val="1200"/>
              </a:spcAft>
              <a:buNone/>
            </a:pPr>
            <a:r>
              <a:rPr lang="en"/>
              <a:t>2. Longest common Subsequence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on MCM and LCS</a:t>
            </a:r>
            <a:endParaRPr/>
          </a:p>
        </p:txBody>
      </p:sp>
      <p:sp>
        <p:nvSpPr>
          <p:cNvPr id="629" name="Google Shape;629;p97"/>
          <p:cNvSpPr txBox="1"/>
          <p:nvPr>
            <p:ph idx="1" type="body"/>
          </p:nvPr>
        </p:nvSpPr>
        <p:spPr>
          <a:xfrm>
            <a:off x="311700" y="1017725"/>
            <a:ext cx="8520600" cy="41259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Clr>
                <a:schemeClr val="dk1"/>
              </a:buClr>
              <a:buSzPts val="3000"/>
              <a:buFont typeface="Times New Roman"/>
              <a:buAutoNum type="arabicPeriod"/>
            </a:pPr>
            <a:r>
              <a:rPr lang="en" sz="3000">
                <a:solidFill>
                  <a:schemeClr val="dk1"/>
                </a:solidFill>
                <a:latin typeface="Times New Roman"/>
                <a:ea typeface="Times New Roman"/>
                <a:cs typeface="Times New Roman"/>
                <a:sym typeface="Times New Roman"/>
              </a:rPr>
              <a:t>A1 (10 ×30) , A2 (30× 5 ), A3 (  5× 60)</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AutoNum type="arabicPeriod"/>
            </a:pPr>
            <a:r>
              <a:rPr lang="en" sz="3000">
                <a:solidFill>
                  <a:schemeClr val="dk1"/>
                </a:solidFill>
                <a:latin typeface="Times New Roman"/>
                <a:ea typeface="Times New Roman"/>
                <a:cs typeface="Times New Roman"/>
                <a:sym typeface="Times New Roman"/>
              </a:rPr>
              <a:t>A1​(40×20) , A2​(20×30) , A3​(30×10) , A4​(10×30)</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AutoNum type="arabicPeriod"/>
            </a:pPr>
            <a:r>
              <a:rPr lang="en" sz="3000">
                <a:solidFill>
                  <a:schemeClr val="dk1"/>
                </a:solidFill>
                <a:latin typeface="Times New Roman"/>
                <a:ea typeface="Times New Roman"/>
                <a:cs typeface="Times New Roman"/>
                <a:sym typeface="Times New Roman"/>
              </a:rPr>
              <a:t>X = "AGGTAB"    Y = "</a:t>
            </a:r>
            <a:r>
              <a:rPr lang="en" sz="3000">
                <a:solidFill>
                  <a:schemeClr val="dk1"/>
                </a:solidFill>
                <a:latin typeface="Times New Roman"/>
                <a:ea typeface="Times New Roman"/>
                <a:cs typeface="Times New Roman"/>
                <a:sym typeface="Times New Roman"/>
              </a:rPr>
              <a:t>GTXTYB</a:t>
            </a:r>
            <a:r>
              <a:rPr lang="en" sz="3000">
                <a:solidFill>
                  <a:schemeClr val="dk1"/>
                </a:solidFill>
                <a:latin typeface="Times New Roman"/>
                <a:ea typeface="Times New Roman"/>
                <a:cs typeface="Times New Roman"/>
                <a:sym typeface="Times New Roman"/>
              </a:rPr>
              <a:t>"</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AutoNum type="arabicPeriod"/>
            </a:pPr>
            <a:r>
              <a:rPr lang="en" sz="3000">
                <a:solidFill>
                  <a:schemeClr val="dk1"/>
                </a:solidFill>
                <a:latin typeface="Times New Roman"/>
                <a:ea typeface="Times New Roman"/>
                <a:cs typeface="Times New Roman"/>
                <a:sym typeface="Times New Roman"/>
              </a:rPr>
              <a:t>X = "ABCBDAB"  </a:t>
            </a:r>
            <a:r>
              <a:rPr lang="en" sz="3000">
                <a:solidFill>
                  <a:schemeClr val="dk1"/>
                </a:solidFill>
                <a:latin typeface="Times New Roman"/>
                <a:ea typeface="Times New Roman"/>
                <a:cs typeface="Times New Roman"/>
                <a:sym typeface="Times New Roman"/>
              </a:rPr>
              <a:t>Y = "BDCAB"</a:t>
            </a:r>
            <a:endParaRPr sz="3000">
              <a:solidFill>
                <a:schemeClr val="dk1"/>
              </a:solidFill>
              <a:latin typeface="Times New Roman"/>
              <a:ea typeface="Times New Roman"/>
              <a:cs typeface="Times New Roman"/>
              <a:sym typeface="Times New Roman"/>
            </a:endParaRPr>
          </a:p>
          <a:p>
            <a:pPr indent="-419100" lvl="0" marL="457200" rtl="0" algn="l">
              <a:spcBef>
                <a:spcPts val="0"/>
              </a:spcBef>
              <a:spcAft>
                <a:spcPts val="0"/>
              </a:spcAft>
              <a:buClr>
                <a:schemeClr val="dk1"/>
              </a:buClr>
              <a:buSzPts val="3000"/>
              <a:buFont typeface="Times New Roman"/>
              <a:buAutoNum type="arabicPeriod"/>
            </a:pPr>
            <a:r>
              <a:rPr lang="en" sz="3000">
                <a:solidFill>
                  <a:schemeClr val="dk1"/>
                </a:solidFill>
                <a:latin typeface="Times New Roman"/>
                <a:ea typeface="Times New Roman"/>
                <a:cs typeface="Times New Roman"/>
                <a:sym typeface="Times New Roman"/>
              </a:rPr>
              <a:t>X = "ACDBE"   </a:t>
            </a:r>
            <a:r>
              <a:rPr lang="en" sz="3000">
                <a:solidFill>
                  <a:schemeClr val="dk1"/>
                </a:solidFill>
                <a:latin typeface="Times New Roman"/>
                <a:ea typeface="Times New Roman"/>
                <a:cs typeface="Times New Roman"/>
                <a:sym typeface="Times New Roman"/>
              </a:rPr>
              <a:t>Y = "ABCDE"</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Greedy Algorithm</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1.Activity Selection</a:t>
            </a:r>
            <a:endParaRPr>
              <a:solidFill>
                <a:schemeClr val="dk1"/>
              </a:solidFill>
            </a:endParaRPr>
          </a:p>
          <a:p>
            <a:pPr indent="0" lvl="0" marL="0" rtl="0" algn="l">
              <a:spcBef>
                <a:spcPts val="1200"/>
              </a:spcBef>
              <a:spcAft>
                <a:spcPts val="0"/>
              </a:spcAft>
              <a:buNone/>
            </a:pPr>
            <a:r>
              <a:rPr lang="en">
                <a:solidFill>
                  <a:schemeClr val="dk1"/>
                </a:solidFill>
              </a:rPr>
              <a:t>2.Huffman coding</a:t>
            </a:r>
            <a:endParaRPr>
              <a:solidFill>
                <a:schemeClr val="dk1"/>
              </a:solidFill>
            </a:endParaRPr>
          </a:p>
          <a:p>
            <a:pPr indent="0" lvl="0" marL="0" rtl="0" algn="l">
              <a:spcBef>
                <a:spcPts val="1200"/>
              </a:spcBef>
              <a:spcAft>
                <a:spcPts val="0"/>
              </a:spcAft>
              <a:buNone/>
            </a:pPr>
            <a:r>
              <a:rPr lang="en">
                <a:solidFill>
                  <a:schemeClr val="dk1"/>
                </a:solidFill>
              </a:rPr>
              <a:t>3.Job Sequencing</a:t>
            </a:r>
            <a:endParaRPr>
              <a:solidFill>
                <a:schemeClr val="dk1"/>
              </a:solidFill>
            </a:endParaRPr>
          </a:p>
          <a:p>
            <a:pPr indent="0" lvl="0" marL="0" rtl="0" algn="l">
              <a:spcBef>
                <a:spcPts val="1200"/>
              </a:spcBef>
              <a:spcAft>
                <a:spcPts val="0"/>
              </a:spcAft>
              <a:buNone/>
            </a:pPr>
            <a:r>
              <a:rPr lang="en">
                <a:solidFill>
                  <a:schemeClr val="dk1"/>
                </a:solidFill>
              </a:rPr>
              <a:t>4.Knapsack problem</a:t>
            </a:r>
            <a:endParaRPr>
              <a:solidFill>
                <a:schemeClr val="dk1"/>
              </a:solidFill>
            </a:endParaRPr>
          </a:p>
          <a:p>
            <a:pPr indent="0" lvl="0" marL="0" rtl="0" algn="l">
              <a:spcBef>
                <a:spcPts val="1200"/>
              </a:spcBef>
              <a:spcAft>
                <a:spcPts val="0"/>
              </a:spcAft>
              <a:buNone/>
            </a:pPr>
            <a:r>
              <a:rPr lang="en">
                <a:solidFill>
                  <a:schemeClr val="dk1"/>
                </a:solidFill>
              </a:rPr>
              <a:t>5.</a:t>
            </a:r>
            <a:r>
              <a:rPr lang="en">
                <a:solidFill>
                  <a:schemeClr val="dk1"/>
                </a:solidFill>
              </a:rPr>
              <a:t>Kruskal's Algorithm</a:t>
            </a:r>
            <a:endParaRPr>
              <a:solidFill>
                <a:schemeClr val="dk1"/>
              </a:solidFill>
            </a:endParaRPr>
          </a:p>
          <a:p>
            <a:pPr indent="0" lvl="0" marL="0" rtl="0" algn="l">
              <a:spcBef>
                <a:spcPts val="1200"/>
              </a:spcBef>
              <a:spcAft>
                <a:spcPts val="1200"/>
              </a:spcAft>
              <a:buNone/>
            </a:pPr>
            <a:r>
              <a:rPr lang="en">
                <a:solidFill>
                  <a:schemeClr val="dk1"/>
                </a:solidFill>
              </a:rPr>
              <a:t>6.Prim's Algorithm</a:t>
            </a:r>
            <a:r>
              <a:rPr lang="en">
                <a:solidFill>
                  <a:schemeClr val="dk1"/>
                </a:solidFill>
              </a:rPr>
              <a:t>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