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64" r:id="rId2"/>
    <p:sldId id="258" r:id="rId3"/>
    <p:sldId id="265" r:id="rId4"/>
    <p:sldId id="292" r:id="rId5"/>
    <p:sldId id="266" r:id="rId6"/>
    <p:sldId id="271" r:id="rId7"/>
    <p:sldId id="286" r:id="rId8"/>
    <p:sldId id="287" r:id="rId9"/>
    <p:sldId id="288" r:id="rId10"/>
    <p:sldId id="293" r:id="rId11"/>
    <p:sldId id="289" r:id="rId12"/>
    <p:sldId id="294" r:id="rId13"/>
    <p:sldId id="290" r:id="rId14"/>
    <p:sldId id="291" r:id="rId15"/>
    <p:sldId id="285" r:id="rId16"/>
    <p:sldId id="272" r:id="rId1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k Soomin" initials="PS" lastIdx="1" clrIdx="0">
    <p:extLst>
      <p:ext uri="{19B8F6BF-5375-455C-9EA6-DF929625EA0E}">
        <p15:presenceInfo xmlns:p15="http://schemas.microsoft.com/office/powerpoint/2012/main" userId="68114c5a32fc70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660066"/>
    <a:srgbClr val="F05BB2"/>
    <a:srgbClr val="AFABAB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83972" autoAdjust="0"/>
  </p:normalViewPr>
  <p:slideViewPr>
    <p:cSldViewPr snapToGrid="0" showGuides="1">
      <p:cViewPr varScale="1">
        <p:scale>
          <a:sx n="72" d="100"/>
          <a:sy n="72" d="100"/>
        </p:scale>
        <p:origin x="105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793DA-B02C-4C42-9760-40F495DA40F8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04385-C842-4B65-9336-64B8CDEF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943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570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786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802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449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507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178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822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147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77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550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599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718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096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345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023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356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12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2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392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01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23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8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78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2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27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42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64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fld id="{D7D657F1-E26E-4878-8FB9-A33707A39A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93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651277"/>
            <a:ext cx="12192000" cy="1047747"/>
          </a:xfrm>
          <a:prstGeom prst="rect">
            <a:avLst/>
          </a:prstGeom>
          <a:solidFill>
            <a:srgbClr val="F05B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3356518" y="2898246"/>
            <a:ext cx="83201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자스민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(JASMINE)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95835" y="3939873"/>
            <a:ext cx="10857965" cy="2196733"/>
            <a:chOff x="495835" y="3792393"/>
            <a:chExt cx="10857965" cy="2196733"/>
          </a:xfrm>
        </p:grpSpPr>
        <p:sp>
          <p:nvSpPr>
            <p:cNvPr id="10" name="AutoShape 256" descr="04"/>
            <p:cNvSpPr>
              <a:spLocks noChangeArrowheads="1"/>
            </p:cNvSpPr>
            <p:nvPr/>
          </p:nvSpPr>
          <p:spPr bwMode="auto">
            <a:xfrm>
              <a:off x="495835" y="3792393"/>
              <a:ext cx="10653946" cy="2196733"/>
            </a:xfrm>
            <a:prstGeom prst="roundRect">
              <a:avLst>
                <a:gd name="adj" fmla="val 16667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15875" algn="ctr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 b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8" name="내용 개체 틀 2"/>
            <p:cNvSpPr txBox="1">
              <a:spLocks/>
            </p:cNvSpPr>
            <p:nvPr/>
          </p:nvSpPr>
          <p:spPr>
            <a:xfrm>
              <a:off x="838200" y="4059243"/>
              <a:ext cx="10515600" cy="1926696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팀 명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20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자스민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(Jasmine)</a:t>
              </a:r>
            </a:p>
            <a:p>
              <a:r>
                <a: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팀원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김진욱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목민수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박수민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0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성시영</a:t>
              </a:r>
              <a:endPara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훈련과정명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프로젝트형 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IoT </a:t>
              </a:r>
              <a:r>
                <a: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서비스 개발</a:t>
              </a:r>
              <a:r>
                <a:rPr lang="en-US" altLang="ko-KR" sz="2000" b="1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</a:p>
            <a:p>
              <a:r>
                <a: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운영기관명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멀티캠퍼스</a:t>
              </a:r>
              <a:endParaRPr lang="en-US" altLang="ko-KR" sz="2000" b="1" i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4747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660066"/>
                </a:solidFill>
                <a:latin typeface="Impact"/>
              </a:rPr>
              <a:t>Ⅳ.  </a:t>
            </a:r>
            <a:r>
              <a:rPr lang="ko-KR" altLang="en-US" sz="3600" b="1" dirty="0">
                <a:solidFill>
                  <a:srgbClr val="660066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660066"/>
              </a:solidFill>
              <a:latin typeface="Impact"/>
            </a:endParaRPr>
          </a:p>
          <a:p>
            <a:pPr lvl="0"/>
            <a:r>
              <a:rPr lang="ko-KR" altLang="en-US" sz="1600" b="1" dirty="0">
                <a:solidFill>
                  <a:srgbClr val="660066"/>
                </a:solidFill>
                <a:latin typeface="Impact"/>
              </a:rPr>
              <a:t>결과 </a:t>
            </a:r>
            <a:r>
              <a:rPr lang="ko-KR" altLang="en-US" sz="1600" b="1" dirty="0">
                <a:solidFill>
                  <a:srgbClr val="660066"/>
                </a:solidFill>
              </a:rPr>
              <a:t>제시 </a:t>
            </a:r>
            <a:r>
              <a:rPr lang="en-US" altLang="ko-KR" sz="1600" b="1" dirty="0">
                <a:solidFill>
                  <a:srgbClr val="660066"/>
                </a:solidFill>
              </a:rPr>
              <a:t>3-1.  </a:t>
            </a:r>
            <a:r>
              <a:rPr lang="ko-KR" altLang="en-US" sz="1600" b="1" dirty="0">
                <a:solidFill>
                  <a:srgbClr val="660066"/>
                </a:solidFill>
              </a:rPr>
              <a:t>아이템 선택</a:t>
            </a:r>
            <a:endParaRPr lang="zh-CN" altLang="en-US" sz="1600" b="1" dirty="0">
              <a:solidFill>
                <a:srgbClr val="660066"/>
              </a:solidFill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rgbClr val="F05BB2"/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052418E-EE5D-4692-AD6C-4601B42E1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181" y="1498196"/>
            <a:ext cx="4968972" cy="49272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7B13BE-E72D-49C3-9C7F-D3E8B88D022B}"/>
              </a:ext>
            </a:extLst>
          </p:cNvPr>
          <p:cNvSpPr txBox="1"/>
          <p:nvPr/>
        </p:nvSpPr>
        <p:spPr>
          <a:xfrm>
            <a:off x="6496493" y="1498196"/>
            <a:ext cx="4678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아이템 선택했을 때 나오는 상세페이지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즉시 구매 클릭 </a:t>
            </a:r>
            <a:r>
              <a:rPr lang="en-US" altLang="ko-KR" dirty="0"/>
              <a:t>→ </a:t>
            </a:r>
            <a:r>
              <a:rPr lang="ko-KR" altLang="en-US" dirty="0"/>
              <a:t>결제 페이지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장바구니 담기 클릭 </a:t>
            </a:r>
            <a:r>
              <a:rPr lang="en-US" altLang="ko-KR" dirty="0"/>
              <a:t>→ </a:t>
            </a:r>
            <a:r>
              <a:rPr lang="ko-KR" altLang="en-US" dirty="0"/>
              <a:t>장바구니 페이지</a:t>
            </a:r>
          </a:p>
        </p:txBody>
      </p:sp>
    </p:spTree>
    <p:extLst>
      <p:ext uri="{BB962C8B-B14F-4D97-AF65-F5344CB8AC3E}">
        <p14:creationId xmlns:p14="http://schemas.microsoft.com/office/powerpoint/2010/main" val="896947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660066"/>
                </a:solidFill>
                <a:latin typeface="Impact"/>
              </a:rPr>
              <a:t>Ⅳ.  </a:t>
            </a:r>
            <a:r>
              <a:rPr lang="ko-KR" altLang="en-US" sz="3600" b="1" dirty="0">
                <a:solidFill>
                  <a:srgbClr val="660066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660066"/>
              </a:solidFill>
              <a:latin typeface="Impact"/>
            </a:endParaRPr>
          </a:p>
          <a:p>
            <a:pPr lvl="0"/>
            <a:r>
              <a:rPr lang="ko-KR" altLang="en-US" sz="1600" b="1" dirty="0">
                <a:solidFill>
                  <a:srgbClr val="660066"/>
                </a:solidFill>
                <a:latin typeface="Impact"/>
              </a:rPr>
              <a:t>결과 </a:t>
            </a:r>
            <a:r>
              <a:rPr lang="ko-KR" altLang="en-US" sz="1600" b="1" dirty="0">
                <a:solidFill>
                  <a:srgbClr val="660066"/>
                </a:solidFill>
              </a:rPr>
              <a:t>제시 </a:t>
            </a:r>
            <a:r>
              <a:rPr lang="en-US" altLang="ko-KR" sz="1600" b="1" dirty="0">
                <a:solidFill>
                  <a:srgbClr val="660066"/>
                </a:solidFill>
              </a:rPr>
              <a:t>3-1.  </a:t>
            </a:r>
            <a:r>
              <a:rPr lang="ko-KR" altLang="en-US" sz="1600" b="1" dirty="0">
                <a:solidFill>
                  <a:srgbClr val="660066"/>
                </a:solidFill>
              </a:rPr>
              <a:t>아이템 검색 기능</a:t>
            </a:r>
            <a:endParaRPr lang="zh-CN" altLang="en-US" sz="1600" b="1" dirty="0">
              <a:solidFill>
                <a:srgbClr val="660066"/>
              </a:solidFill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rgbClr val="F05BB2"/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A7AA7B-07A8-4750-B7C9-2D0CF33BBC75}"/>
              </a:ext>
            </a:extLst>
          </p:cNvPr>
          <p:cNvSpPr txBox="1"/>
          <p:nvPr/>
        </p:nvSpPr>
        <p:spPr>
          <a:xfrm>
            <a:off x="7060299" y="2025651"/>
            <a:ext cx="4380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검색창에 </a:t>
            </a:r>
            <a:r>
              <a:rPr lang="en-US" altLang="ko-KR" dirty="0"/>
              <a:t>‘</a:t>
            </a:r>
            <a:r>
              <a:rPr lang="ko-KR" altLang="en-US" dirty="0"/>
              <a:t>헌화</a:t>
            </a:r>
            <a:r>
              <a:rPr lang="en-US" altLang="ko-KR" dirty="0"/>
              <a:t>’ </a:t>
            </a:r>
            <a:r>
              <a:rPr lang="ko-KR" altLang="en-US" dirty="0"/>
              <a:t>작가를 검색했을 때 나오는 화면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관련된 아이템이 검색된다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정렬 기준 변경 가능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5407F16-0431-4920-9935-D706A4AAE16A}"/>
              </a:ext>
            </a:extLst>
          </p:cNvPr>
          <p:cNvGrpSpPr/>
          <p:nvPr/>
        </p:nvGrpSpPr>
        <p:grpSpPr>
          <a:xfrm>
            <a:off x="828370" y="2124323"/>
            <a:ext cx="5578757" cy="3875568"/>
            <a:chOff x="988827" y="1738423"/>
            <a:chExt cx="5578757" cy="387556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8F8D2BB-C5B2-4DF1-B068-769C2461F8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579" t="41839"/>
            <a:stretch/>
          </p:blipFill>
          <p:spPr>
            <a:xfrm>
              <a:off x="988827" y="1738423"/>
              <a:ext cx="5578757" cy="3875568"/>
            </a:xfrm>
            <a:prstGeom prst="rect">
              <a:avLst/>
            </a:prstGeom>
          </p:spPr>
        </p:pic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22D81F9-79D6-42B6-A6BA-6008826DDCAB}"/>
                </a:ext>
              </a:extLst>
            </p:cNvPr>
            <p:cNvSpPr/>
            <p:nvPr/>
          </p:nvSpPr>
          <p:spPr>
            <a:xfrm>
              <a:off x="2339163" y="1738423"/>
              <a:ext cx="850604" cy="40935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6901C3AF-83F8-4964-9563-6F1D0C405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386" y="3779977"/>
            <a:ext cx="1619153" cy="221980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CC1AC55-0815-48B2-AC0C-F01D7C968C86}"/>
              </a:ext>
            </a:extLst>
          </p:cNvPr>
          <p:cNvCxnSpPr>
            <a:cxnSpLocks/>
          </p:cNvCxnSpPr>
          <p:nvPr/>
        </p:nvCxnSpPr>
        <p:spPr>
          <a:xfrm>
            <a:off x="3184768" y="2666583"/>
            <a:ext cx="3446818" cy="11133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95AEEB17-C610-4B9B-AC20-C73F058CA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4031" y="341166"/>
            <a:ext cx="5476882" cy="53516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19E6AE3-1C86-4FA1-8EE6-E0A62C6B16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8245" y="1113529"/>
            <a:ext cx="2187130" cy="624894"/>
          </a:xfrm>
          <a:prstGeom prst="rect">
            <a:avLst/>
          </a:prstGeom>
        </p:spPr>
      </p:pic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5F7BA777-EEFC-4411-8C79-B58A38E63238}"/>
              </a:ext>
            </a:extLst>
          </p:cNvPr>
          <p:cNvSpPr/>
          <p:nvPr/>
        </p:nvSpPr>
        <p:spPr>
          <a:xfrm>
            <a:off x="8266456" y="756472"/>
            <a:ext cx="288083" cy="34679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DE0AF5-CBEA-4A40-A54B-A572BE588556}"/>
              </a:ext>
            </a:extLst>
          </p:cNvPr>
          <p:cNvSpPr txBox="1"/>
          <p:nvPr/>
        </p:nvSpPr>
        <p:spPr>
          <a:xfrm>
            <a:off x="9409814" y="1113529"/>
            <a:ext cx="2296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2E75B6"/>
                </a:solidFill>
              </a:rPr>
              <a:t>: </a:t>
            </a:r>
            <a:r>
              <a:rPr lang="ko-KR" altLang="en-US" sz="1600" dirty="0">
                <a:solidFill>
                  <a:srgbClr val="2E75B6"/>
                </a:solidFill>
              </a:rPr>
              <a:t>검색 조건 변경 가능</a:t>
            </a:r>
          </a:p>
        </p:txBody>
      </p:sp>
    </p:spTree>
    <p:extLst>
      <p:ext uri="{BB962C8B-B14F-4D97-AF65-F5344CB8AC3E}">
        <p14:creationId xmlns:p14="http://schemas.microsoft.com/office/powerpoint/2010/main" val="2870702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660066"/>
                </a:solidFill>
                <a:latin typeface="Impact"/>
              </a:rPr>
              <a:t>Ⅳ.  </a:t>
            </a:r>
            <a:r>
              <a:rPr lang="ko-KR" altLang="en-US" sz="3600" b="1" dirty="0">
                <a:solidFill>
                  <a:srgbClr val="660066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660066"/>
              </a:solidFill>
              <a:latin typeface="Impact"/>
            </a:endParaRPr>
          </a:p>
          <a:p>
            <a:pPr lvl="0"/>
            <a:r>
              <a:rPr lang="ko-KR" altLang="en-US" sz="1600" b="1" dirty="0">
                <a:solidFill>
                  <a:srgbClr val="660066"/>
                </a:solidFill>
                <a:latin typeface="Impact"/>
              </a:rPr>
              <a:t>결과 </a:t>
            </a:r>
            <a:r>
              <a:rPr lang="ko-KR" altLang="en-US" sz="1600" b="1" dirty="0">
                <a:solidFill>
                  <a:srgbClr val="660066"/>
                </a:solidFill>
              </a:rPr>
              <a:t>제시 </a:t>
            </a:r>
            <a:r>
              <a:rPr lang="en-US" altLang="ko-KR" sz="1600" b="1" dirty="0">
                <a:solidFill>
                  <a:srgbClr val="660066"/>
                </a:solidFill>
              </a:rPr>
              <a:t>3-2.  </a:t>
            </a:r>
            <a:r>
              <a:rPr lang="ko-KR" altLang="en-US" sz="1600" b="1" dirty="0">
                <a:solidFill>
                  <a:srgbClr val="660066"/>
                </a:solidFill>
              </a:rPr>
              <a:t>구매</a:t>
            </a:r>
            <a:endParaRPr lang="zh-CN" altLang="en-US" sz="1600" b="1" dirty="0">
              <a:solidFill>
                <a:srgbClr val="660066"/>
              </a:solidFill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rgbClr val="F05BB2"/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3C06299-7183-48CF-85D2-C0875D290F8A}"/>
              </a:ext>
            </a:extLst>
          </p:cNvPr>
          <p:cNvGrpSpPr/>
          <p:nvPr/>
        </p:nvGrpSpPr>
        <p:grpSpPr>
          <a:xfrm>
            <a:off x="751087" y="1622913"/>
            <a:ext cx="4879958" cy="4089970"/>
            <a:chOff x="726763" y="1476348"/>
            <a:chExt cx="4879958" cy="408997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41F66D0-7D9D-4B8B-B96A-32F68452C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763" y="1476348"/>
              <a:ext cx="4879958" cy="324703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6BAE2B-CEE2-4268-9E90-0EE5E0E7A8EB}"/>
                </a:ext>
              </a:extLst>
            </p:cNvPr>
            <p:cNvSpPr txBox="1"/>
            <p:nvPr/>
          </p:nvSpPr>
          <p:spPr>
            <a:xfrm>
              <a:off x="2009553" y="5196986"/>
              <a:ext cx="2126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2E75B6"/>
                  </a:solidFill>
                </a:rPr>
                <a:t>결제 수단 선택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9E9101E-CE7E-4527-8100-0B2AE4735212}"/>
              </a:ext>
            </a:extLst>
          </p:cNvPr>
          <p:cNvGrpSpPr/>
          <p:nvPr/>
        </p:nvGrpSpPr>
        <p:grpSpPr>
          <a:xfrm>
            <a:off x="5946110" y="1622913"/>
            <a:ext cx="5328980" cy="3990233"/>
            <a:chOff x="5946110" y="1622913"/>
            <a:chExt cx="5328980" cy="399023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7FCF62C-E5D8-4899-938B-6449EFAF0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6110" y="1622913"/>
              <a:ext cx="5328980" cy="324703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6639A6-411A-460C-96B4-05E55B6A01B7}"/>
                </a:ext>
              </a:extLst>
            </p:cNvPr>
            <p:cNvSpPr txBox="1"/>
            <p:nvPr/>
          </p:nvSpPr>
          <p:spPr>
            <a:xfrm>
              <a:off x="7547344" y="5243814"/>
              <a:ext cx="2126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2E75B6"/>
                  </a:solidFill>
                </a:rPr>
                <a:t>결제 완료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9988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660066"/>
                </a:solidFill>
                <a:latin typeface="Impact"/>
              </a:rPr>
              <a:t>Ⅳ.  </a:t>
            </a:r>
            <a:r>
              <a:rPr lang="ko-KR" altLang="en-US" sz="3600" b="1" dirty="0">
                <a:solidFill>
                  <a:srgbClr val="660066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660066"/>
              </a:solidFill>
              <a:latin typeface="Impact"/>
            </a:endParaRPr>
          </a:p>
          <a:p>
            <a:pPr lvl="0"/>
            <a:r>
              <a:rPr lang="ko-KR" altLang="en-US" sz="1600" b="1" dirty="0">
                <a:solidFill>
                  <a:srgbClr val="660066"/>
                </a:solidFill>
                <a:latin typeface="Impact"/>
              </a:rPr>
              <a:t>결과 </a:t>
            </a:r>
            <a:r>
              <a:rPr lang="ko-KR" altLang="en-US" sz="1600" b="1" dirty="0">
                <a:solidFill>
                  <a:srgbClr val="660066"/>
                </a:solidFill>
              </a:rPr>
              <a:t>제시 </a:t>
            </a:r>
            <a:r>
              <a:rPr lang="en-US" altLang="ko-KR" sz="1600" b="1" dirty="0">
                <a:solidFill>
                  <a:srgbClr val="660066"/>
                </a:solidFill>
              </a:rPr>
              <a:t>4-1.  </a:t>
            </a:r>
            <a:r>
              <a:rPr lang="ko-KR" altLang="en-US" sz="1600" b="1" dirty="0">
                <a:solidFill>
                  <a:srgbClr val="660066"/>
                </a:solidFill>
              </a:rPr>
              <a:t>관리자 화면</a:t>
            </a:r>
            <a:endParaRPr lang="zh-CN" altLang="en-US" sz="1600" b="1" dirty="0">
              <a:solidFill>
                <a:srgbClr val="660066"/>
              </a:solidFill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rgbClr val="F05BB2"/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8AE5E28-65FE-4997-A02E-4E548C16F14F}"/>
              </a:ext>
            </a:extLst>
          </p:cNvPr>
          <p:cNvSpPr/>
          <p:nvPr/>
        </p:nvSpPr>
        <p:spPr>
          <a:xfrm>
            <a:off x="4219717" y="1370606"/>
            <a:ext cx="917132" cy="20201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C7BD46E-0F53-48A3-8EDD-7E6176A144AB}"/>
              </a:ext>
            </a:extLst>
          </p:cNvPr>
          <p:cNvGrpSpPr/>
          <p:nvPr/>
        </p:nvGrpSpPr>
        <p:grpSpPr>
          <a:xfrm>
            <a:off x="322425" y="2176949"/>
            <a:ext cx="3490191" cy="3812725"/>
            <a:chOff x="322425" y="2176949"/>
            <a:chExt cx="3490191" cy="381272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B2AEAA9-C350-41FE-B60F-70F8A512B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2425" y="2176949"/>
              <a:ext cx="3490191" cy="319863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487F2D-9904-452C-A9F2-76FE53DEF808}"/>
                </a:ext>
              </a:extLst>
            </p:cNvPr>
            <p:cNvSpPr txBox="1"/>
            <p:nvPr/>
          </p:nvSpPr>
          <p:spPr>
            <a:xfrm>
              <a:off x="1441219" y="5620342"/>
              <a:ext cx="1881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0070C0"/>
                  </a:solidFill>
                </a:rPr>
                <a:t>회원조회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ABC159E-15CA-4BFF-97A1-B6D200CB3381}"/>
              </a:ext>
            </a:extLst>
          </p:cNvPr>
          <p:cNvGrpSpPr/>
          <p:nvPr/>
        </p:nvGrpSpPr>
        <p:grpSpPr>
          <a:xfrm>
            <a:off x="4335454" y="2176949"/>
            <a:ext cx="2954079" cy="3812725"/>
            <a:chOff x="4335454" y="2176949"/>
            <a:chExt cx="2954079" cy="381272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D865443-49D5-415A-9EC7-70CC5601E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35454" y="2176949"/>
              <a:ext cx="2954079" cy="332110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BBC14B-D6E9-477C-B9A4-EB0891568C65}"/>
                </a:ext>
              </a:extLst>
            </p:cNvPr>
            <p:cNvSpPr txBox="1"/>
            <p:nvPr/>
          </p:nvSpPr>
          <p:spPr>
            <a:xfrm>
              <a:off x="4855086" y="5620342"/>
              <a:ext cx="1881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0070C0"/>
                  </a:solidFill>
                </a:rPr>
                <a:t>아이템조회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680EBEF-14B7-48D6-A1CE-7426E09A0559}"/>
              </a:ext>
            </a:extLst>
          </p:cNvPr>
          <p:cNvGrpSpPr/>
          <p:nvPr/>
        </p:nvGrpSpPr>
        <p:grpSpPr>
          <a:xfrm>
            <a:off x="7812371" y="1989107"/>
            <a:ext cx="3274058" cy="4000567"/>
            <a:chOff x="8078728" y="2176949"/>
            <a:chExt cx="3007701" cy="3812725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AA17B92-C5E9-47FE-BCD1-D9940AB0C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78728" y="2176949"/>
              <a:ext cx="3007701" cy="332110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FAED8C-E937-45D4-8728-20684B33B9CC}"/>
                </a:ext>
              </a:extLst>
            </p:cNvPr>
            <p:cNvSpPr txBox="1"/>
            <p:nvPr/>
          </p:nvSpPr>
          <p:spPr>
            <a:xfrm>
              <a:off x="8610600" y="5620342"/>
              <a:ext cx="1881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0070C0"/>
                  </a:solidFill>
                </a:rPr>
                <a:t>아이템추가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CE1BA3F-880F-421F-9780-AC33BF029A1F}"/>
              </a:ext>
            </a:extLst>
          </p:cNvPr>
          <p:cNvGrpSpPr/>
          <p:nvPr/>
        </p:nvGrpSpPr>
        <p:grpSpPr>
          <a:xfrm>
            <a:off x="853249" y="1197746"/>
            <a:ext cx="3057905" cy="600899"/>
            <a:chOff x="853249" y="1197746"/>
            <a:chExt cx="3057905" cy="60089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2B91659-6034-4E90-86A8-6CDEB86E0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3249" y="1197746"/>
              <a:ext cx="3057905" cy="600899"/>
            </a:xfrm>
            <a:prstGeom prst="rect">
              <a:avLst/>
            </a:prstGeom>
          </p:spPr>
        </p:pic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0BC5508-D5EA-4D5A-99A6-65165C296D2B}"/>
                </a:ext>
              </a:extLst>
            </p:cNvPr>
            <p:cNvSpPr/>
            <p:nvPr/>
          </p:nvSpPr>
          <p:spPr>
            <a:xfrm>
              <a:off x="2307265" y="1293952"/>
              <a:ext cx="712382" cy="376922"/>
            </a:xfrm>
            <a:prstGeom prst="ellipse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24700E3-1035-45EB-B543-BDB83ED0683A}"/>
              </a:ext>
            </a:extLst>
          </p:cNvPr>
          <p:cNvGrpSpPr/>
          <p:nvPr/>
        </p:nvGrpSpPr>
        <p:grpSpPr>
          <a:xfrm>
            <a:off x="5318925" y="1197745"/>
            <a:ext cx="2836248" cy="600900"/>
            <a:chOff x="5318925" y="1197745"/>
            <a:chExt cx="2836248" cy="6009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BC0FBE3-41CD-4C1B-9DAB-19713CF9F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18925" y="1197745"/>
              <a:ext cx="2836248" cy="600900"/>
            </a:xfrm>
            <a:prstGeom prst="rect">
              <a:avLst/>
            </a:prstGeom>
          </p:spPr>
        </p:pic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BB48736-4ABC-4241-B41A-BAA2E30BFC49}"/>
                </a:ext>
              </a:extLst>
            </p:cNvPr>
            <p:cNvSpPr/>
            <p:nvPr/>
          </p:nvSpPr>
          <p:spPr>
            <a:xfrm>
              <a:off x="6737049" y="1293952"/>
              <a:ext cx="712382" cy="376922"/>
            </a:xfrm>
            <a:prstGeom prst="ellipse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E27DFBE-4255-4347-B1B0-4B442EED64B4}"/>
              </a:ext>
            </a:extLst>
          </p:cNvPr>
          <p:cNvSpPr txBox="1"/>
          <p:nvPr/>
        </p:nvSpPr>
        <p:spPr>
          <a:xfrm>
            <a:off x="8337249" y="1193801"/>
            <a:ext cx="35382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E75B6"/>
                </a:solidFill>
              </a:rPr>
              <a:t>관리자 로그인 시</a:t>
            </a:r>
            <a:r>
              <a:rPr lang="en-US" altLang="ko-KR" sz="1500" dirty="0">
                <a:solidFill>
                  <a:srgbClr val="2E75B6"/>
                </a:solidFill>
              </a:rPr>
              <a:t>,</a:t>
            </a:r>
            <a:r>
              <a:rPr lang="ko-KR" altLang="en-US" sz="1500" dirty="0">
                <a:solidFill>
                  <a:srgbClr val="2E75B6"/>
                </a:solidFill>
              </a:rPr>
              <a:t> 네비게이션 바 메뉴 변경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26918-104C-4E1A-802B-5CF8A722416A}"/>
              </a:ext>
            </a:extLst>
          </p:cNvPr>
          <p:cNvSpPr txBox="1"/>
          <p:nvPr/>
        </p:nvSpPr>
        <p:spPr>
          <a:xfrm>
            <a:off x="526819" y="6048573"/>
            <a:ext cx="3835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파란 아이디를 누르면 회원 상세 조회 가능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3B0BA4B-D4FB-4F54-9C60-3468223DEF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96405" y="2830527"/>
            <a:ext cx="2573170" cy="2013944"/>
          </a:xfrm>
          <a:prstGeom prst="rect">
            <a:avLst/>
          </a:prstGeom>
          <a:ln w="508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3587393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660066"/>
                </a:solidFill>
                <a:latin typeface="Impact"/>
              </a:rPr>
              <a:t>Ⅳ.  </a:t>
            </a:r>
            <a:r>
              <a:rPr lang="ko-KR" altLang="en-US" sz="3600" b="1" dirty="0">
                <a:solidFill>
                  <a:srgbClr val="660066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660066"/>
              </a:solidFill>
              <a:latin typeface="Impact"/>
            </a:endParaRPr>
          </a:p>
          <a:p>
            <a:pPr lvl="0"/>
            <a:r>
              <a:rPr lang="ko-KR" altLang="en-US" sz="1600" b="1" dirty="0">
                <a:solidFill>
                  <a:srgbClr val="660066"/>
                </a:solidFill>
                <a:latin typeface="Impact"/>
              </a:rPr>
              <a:t>결과 </a:t>
            </a:r>
            <a:r>
              <a:rPr lang="ko-KR" altLang="en-US" sz="1600" b="1" dirty="0">
                <a:solidFill>
                  <a:srgbClr val="660066"/>
                </a:solidFill>
              </a:rPr>
              <a:t>제시 </a:t>
            </a:r>
            <a:r>
              <a:rPr lang="en-US" altLang="ko-KR" sz="1600" b="1" dirty="0">
                <a:solidFill>
                  <a:srgbClr val="660066"/>
                </a:solidFill>
              </a:rPr>
              <a:t>4-2. </a:t>
            </a:r>
            <a:r>
              <a:rPr lang="ko-KR" altLang="en-US" sz="1600" b="1" dirty="0">
                <a:solidFill>
                  <a:srgbClr val="660066"/>
                </a:solidFill>
              </a:rPr>
              <a:t>카카오 맵 활용</a:t>
            </a:r>
            <a:r>
              <a:rPr lang="en-US" altLang="ko-KR" sz="1600" b="1" dirty="0">
                <a:solidFill>
                  <a:srgbClr val="660066"/>
                </a:solidFill>
              </a:rPr>
              <a:t> </a:t>
            </a:r>
            <a:endParaRPr lang="zh-CN" altLang="en-US" sz="1600" b="1" dirty="0">
              <a:solidFill>
                <a:srgbClr val="660066"/>
              </a:solidFill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rgbClr val="F05BB2"/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C1107C-D7BB-4E75-BADE-2DFD6160B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76" y="1256093"/>
            <a:ext cx="4618641" cy="5037913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41DFF205-7927-45A6-8739-B1D0EEB28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5496" y="1923175"/>
            <a:ext cx="6016257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script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javascript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src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="//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dapi.kakao.com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/v2/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maps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sdk.js?appkey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=376508184b07f8aec6285dd6ebfdf05c"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&gt;&lt;/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script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F8474-BDA3-40FC-B189-646B911A6B58}"/>
              </a:ext>
            </a:extLst>
          </p:cNvPr>
          <p:cNvSpPr txBox="1"/>
          <p:nvPr/>
        </p:nvSpPr>
        <p:spPr>
          <a:xfrm>
            <a:off x="6315739" y="2668078"/>
            <a:ext cx="5518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카카오 맵 스크립트를 활용하여 서점 오프라인 위치 안내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09C35B1-7D58-4750-96C5-BFA60E58FF0C}"/>
              </a:ext>
            </a:extLst>
          </p:cNvPr>
          <p:cNvGrpSpPr/>
          <p:nvPr/>
        </p:nvGrpSpPr>
        <p:grpSpPr>
          <a:xfrm>
            <a:off x="6042416" y="960163"/>
            <a:ext cx="2941208" cy="609038"/>
            <a:chOff x="5482301" y="969345"/>
            <a:chExt cx="2941208" cy="60903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863D63E-C398-4AF6-BF82-64EEE6AAF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82301" y="969345"/>
              <a:ext cx="2941208" cy="609038"/>
            </a:xfrm>
            <a:prstGeom prst="rect">
              <a:avLst/>
            </a:prstGeom>
          </p:spPr>
        </p:pic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1E81DD0-B144-4C7A-84AD-C0CC2F7540DB}"/>
                </a:ext>
              </a:extLst>
            </p:cNvPr>
            <p:cNvSpPr/>
            <p:nvPr/>
          </p:nvSpPr>
          <p:spPr>
            <a:xfrm>
              <a:off x="6096000" y="1057508"/>
              <a:ext cx="942753" cy="463798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3022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660066"/>
                </a:solidFill>
                <a:latin typeface="Impact"/>
              </a:rPr>
              <a:t>Ⅴ. </a:t>
            </a:r>
            <a:r>
              <a:rPr lang="ko-KR" altLang="en-US" sz="3600" b="1" dirty="0">
                <a:solidFill>
                  <a:srgbClr val="660066"/>
                </a:solidFill>
                <a:latin typeface="Impact"/>
              </a:rPr>
              <a:t>느낀 점</a:t>
            </a:r>
            <a:endParaRPr lang="zh-CN" altLang="en-US" sz="1600" b="1" dirty="0">
              <a:solidFill>
                <a:srgbClr val="660066"/>
              </a:solidFill>
              <a:latin typeface="Impact"/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rgbClr val="F05BB2"/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288298"/>
              </p:ext>
            </p:extLst>
          </p:nvPr>
        </p:nvGraphicFramePr>
        <p:xfrm>
          <a:off x="648925" y="1290829"/>
          <a:ext cx="11187475" cy="5065521"/>
        </p:xfrm>
        <a:graphic>
          <a:graphicData uri="http://schemas.openxmlformats.org/drawingml/2006/table">
            <a:tbl>
              <a:tblPr/>
              <a:tblGrid>
                <a:gridCol w="1710817">
                  <a:extLst>
                    <a:ext uri="{9D8B030D-6E8A-4147-A177-3AD203B41FA5}">
                      <a16:colId xmlns:a16="http://schemas.microsoft.com/office/drawing/2014/main" val="1053143411"/>
                    </a:ext>
                  </a:extLst>
                </a:gridCol>
                <a:gridCol w="9476658">
                  <a:extLst>
                    <a:ext uri="{9D8B030D-6E8A-4147-A177-3AD203B41FA5}">
                      <a16:colId xmlns:a16="http://schemas.microsoft.com/office/drawing/2014/main" val="1518255068"/>
                    </a:ext>
                  </a:extLst>
                </a:gridCol>
              </a:tblGrid>
              <a:tr h="45510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5B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4215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5B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581919"/>
                  </a:ext>
                </a:extLst>
              </a:tr>
              <a:tr h="18780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</a:t>
                      </a:r>
                      <a:endParaRPr lang="en-US" altLang="ko-KR" sz="18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수행상 어려움  극복 사례</a:t>
                      </a:r>
                    </a:p>
                  </a:txBody>
                  <a:tcPr marL="0" marR="0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파이썬 코드 구조 파악이 부족해 </a:t>
                      </a:r>
                      <a:r>
                        <a:rPr lang="en-US" altLang="ko-KR" sz="180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80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연동하는 작업이 처음에 힘들었지만 강사님께 다시 배우면서 공부한 결과 맡은 작업을 완수 할 수 있었다</a:t>
                      </a:r>
                      <a:r>
                        <a:rPr lang="en-US" altLang="ko-KR" sz="180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에러가 나면 전에 공부했던 </a:t>
                      </a:r>
                      <a:r>
                        <a:rPr lang="en-US" altLang="ko-KR" sz="180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shop</a:t>
                      </a:r>
                      <a:r>
                        <a:rPr lang="ko-KR" altLang="en-US" sz="180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보고 인터넷에 검색하면서 잘못된 부분을 수정 할 수 있었다</a:t>
                      </a:r>
                      <a:r>
                        <a:rPr lang="en-US" altLang="ko-KR" sz="180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i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871514"/>
                  </a:ext>
                </a:extLst>
              </a:tr>
              <a:tr h="112912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프로젝트에서 </a:t>
                      </a:r>
                      <a:endParaRPr lang="en-US" altLang="ko-KR" sz="18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잘한 부분</a:t>
                      </a:r>
                    </a:p>
                  </a:txBody>
                  <a:tcPr marL="0" marR="0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크게 </a:t>
                      </a:r>
                      <a:r>
                        <a:rPr lang="en-US" altLang="ko-KR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r>
                        <a:rPr lang="ko-KR" alt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</a:t>
                      </a:r>
                      <a:r>
                        <a:rPr lang="ko-KR" alt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두 파트로 나눠 일을 분배했고 이 안에서도 세부적으로 기능들을 각자 분배해 능률을 높였다</a:t>
                      </a:r>
                      <a:r>
                        <a:rPr lang="en-US" altLang="ko-KR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SHOP</a:t>
                      </a:r>
                      <a:r>
                        <a:rPr lang="ko-KR" alt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했던 것 말고 새로운 기능 추가를 한 것</a:t>
                      </a:r>
                      <a:endParaRPr lang="ko-KR" altLang="ko-KR" sz="180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842892"/>
                  </a:ext>
                </a:extLst>
              </a:tr>
              <a:tr h="160325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프로젝트에서 </a:t>
                      </a:r>
                      <a:endParaRPr lang="en-US" altLang="ko-KR" sz="18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아쉬운 부분</a:t>
                      </a:r>
                    </a:p>
                  </a:txBody>
                  <a:tcPr marL="0" marR="0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생소한 부트스트랩을 이용하는 게 아쉬움이 있었다</a:t>
                      </a:r>
                      <a:r>
                        <a:rPr lang="en-US" altLang="ko-KR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많은 예외들을 다 다루지 못한 점이 부족하다</a:t>
                      </a:r>
                      <a:r>
                        <a:rPr lang="en-US" altLang="ko-KR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endParaRPr lang="ko-KR" altLang="ko-KR" sz="180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81674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993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660066"/>
                </a:solidFill>
                <a:latin typeface="Impact"/>
              </a:rPr>
              <a:t>Ⅴ. </a:t>
            </a:r>
            <a:r>
              <a:rPr lang="ko-KR" altLang="en-US" sz="3600" b="1" dirty="0">
                <a:solidFill>
                  <a:srgbClr val="660066"/>
                </a:solidFill>
                <a:latin typeface="Impact"/>
              </a:rPr>
              <a:t>느낀 점</a:t>
            </a:r>
            <a:endParaRPr lang="zh-CN" altLang="en-US" sz="1600" b="1" dirty="0">
              <a:solidFill>
                <a:srgbClr val="660066"/>
              </a:solidFill>
              <a:latin typeface="Impact"/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rgbClr val="F05BB2"/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259020"/>
              </p:ext>
            </p:extLst>
          </p:nvPr>
        </p:nvGraphicFramePr>
        <p:xfrm>
          <a:off x="648925" y="1290828"/>
          <a:ext cx="11187475" cy="4642833"/>
        </p:xfrm>
        <a:graphic>
          <a:graphicData uri="http://schemas.openxmlformats.org/drawingml/2006/table">
            <a:tbl>
              <a:tblPr/>
              <a:tblGrid>
                <a:gridCol w="1710817">
                  <a:extLst>
                    <a:ext uri="{9D8B030D-6E8A-4147-A177-3AD203B41FA5}">
                      <a16:colId xmlns:a16="http://schemas.microsoft.com/office/drawing/2014/main" val="1053143411"/>
                    </a:ext>
                  </a:extLst>
                </a:gridCol>
                <a:gridCol w="9476658">
                  <a:extLst>
                    <a:ext uri="{9D8B030D-6E8A-4147-A177-3AD203B41FA5}">
                      <a16:colId xmlns:a16="http://schemas.microsoft.com/office/drawing/2014/main" val="1518255068"/>
                    </a:ext>
                  </a:extLst>
                </a:gridCol>
              </a:tblGrid>
              <a:tr h="37894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5B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4215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5B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581919"/>
                  </a:ext>
                </a:extLst>
              </a:tr>
              <a:tr h="263241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프로젝트를 통한 진로설계</a:t>
                      </a:r>
                      <a:r>
                        <a:rPr lang="en-US" altLang="ko-KR" sz="18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취업분야 탐색 및 결정 등 도움</a:t>
                      </a:r>
                    </a:p>
                  </a:txBody>
                  <a:tcPr marL="0" marR="0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많은 데이터들이 어떻게 관리되는지 처음으로 경험해봤다</a:t>
                      </a:r>
                      <a:r>
                        <a:rPr lang="en-US" altLang="ko-KR" sz="180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프로젝트를 통해 웹 개발부터 디자인까지 해볼 수 있어서 많은 도움이 될 것 같다</a:t>
                      </a:r>
                      <a:r>
                        <a:rPr lang="en-US" altLang="ko-KR" sz="180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i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871514"/>
                  </a:ext>
                </a:extLst>
              </a:tr>
              <a:tr h="163147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처음으로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다뤄본 좋은 기회였다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아직 부족하지만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쪽에 조금 더 익숙해진 거 같다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722263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43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847300"/>
              </p:ext>
            </p:extLst>
          </p:nvPr>
        </p:nvGraphicFramePr>
        <p:xfrm>
          <a:off x="3546088" y="1302451"/>
          <a:ext cx="7214838" cy="4589814"/>
        </p:xfrm>
        <a:graphic>
          <a:graphicData uri="http://schemas.openxmlformats.org/drawingml/2006/table">
            <a:tbl>
              <a:tblPr/>
              <a:tblGrid>
                <a:gridCol w="7214838">
                  <a:extLst>
                    <a:ext uri="{9D8B030D-6E8A-4147-A177-3AD203B41FA5}">
                      <a16:colId xmlns:a16="http://schemas.microsoft.com/office/drawing/2014/main" val="1053143411"/>
                    </a:ext>
                  </a:extLst>
                </a:gridCol>
              </a:tblGrid>
              <a:tr h="32897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5B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581919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I.</a:t>
                      </a:r>
                      <a:r>
                        <a:rPr lang="en-US" altLang="ko-KR" sz="1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배경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675285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Ⅱ. </a:t>
                      </a:r>
                      <a:r>
                        <a:rPr lang="ko-KR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팀 구성 및 역할</a:t>
                      </a:r>
                      <a:endParaRPr lang="en-US" altLang="ko-KR" sz="18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830664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Ⅲ.</a:t>
                      </a:r>
                      <a:r>
                        <a:rPr lang="en-US" altLang="ko-KR" sz="1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수행절차 및 방법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871514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Ⅳ. </a:t>
                      </a:r>
                      <a:r>
                        <a:rPr lang="ko-KR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수행 결과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980399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Ⅴ. </a:t>
                      </a:r>
                      <a:r>
                        <a:rPr lang="ko-KR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느낀 점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333981"/>
                  </a:ext>
                </a:extLst>
              </a:tr>
            </a:tbl>
          </a:graphicData>
        </a:graphic>
      </p:graphicFrame>
      <p:sp>
        <p:nvSpPr>
          <p:cNvPr id="9" name="矩形 2"/>
          <p:cNvSpPr/>
          <p:nvPr/>
        </p:nvSpPr>
        <p:spPr>
          <a:xfrm>
            <a:off x="1074172" y="520918"/>
            <a:ext cx="4774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3600" b="1" dirty="0">
                <a:solidFill>
                  <a:srgbClr val="660066"/>
                </a:solidFill>
                <a:latin typeface="Impact"/>
              </a:rPr>
              <a:t>목차</a:t>
            </a:r>
            <a:endParaRPr lang="zh-CN" altLang="en-US" sz="3600" b="1" dirty="0">
              <a:solidFill>
                <a:srgbClr val="660066"/>
              </a:solidFill>
              <a:latin typeface="Impact"/>
            </a:endParaRPr>
          </a:p>
        </p:txBody>
      </p:sp>
      <p:grpSp>
        <p:nvGrpSpPr>
          <p:cNvPr id="13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rgbClr val="F05BB2"/>
          </a:solidFill>
        </p:grpSpPr>
        <p:sp>
          <p:nvSpPr>
            <p:cNvPr id="14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5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20844" cy="365125"/>
          </a:xfrm>
        </p:spPr>
        <p:txBody>
          <a:bodyPr/>
          <a:lstStyle/>
          <a:p>
            <a:fld id="{D7D657F1-E26E-4878-8FB9-A33707A39A08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25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rgbClr val="F05BB2"/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288105"/>
              </p:ext>
            </p:extLst>
          </p:nvPr>
        </p:nvGraphicFramePr>
        <p:xfrm>
          <a:off x="648924" y="1297860"/>
          <a:ext cx="10735136" cy="5249943"/>
        </p:xfrm>
        <a:graphic>
          <a:graphicData uri="http://schemas.openxmlformats.org/drawingml/2006/table">
            <a:tbl>
              <a:tblPr/>
              <a:tblGrid>
                <a:gridCol w="1857797">
                  <a:extLst>
                    <a:ext uri="{9D8B030D-6E8A-4147-A177-3AD203B41FA5}">
                      <a16:colId xmlns:a16="http://schemas.microsoft.com/office/drawing/2014/main" val="1518255068"/>
                    </a:ext>
                  </a:extLst>
                </a:gridCol>
                <a:gridCol w="8877339">
                  <a:extLst>
                    <a:ext uri="{9D8B030D-6E8A-4147-A177-3AD203B41FA5}">
                      <a16:colId xmlns:a16="http://schemas.microsoft.com/office/drawing/2014/main" val="214799246"/>
                    </a:ext>
                  </a:extLst>
                </a:gridCol>
              </a:tblGrid>
              <a:tr h="613451"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ko-KR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15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5BB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ko-KR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5B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581919"/>
                  </a:ext>
                </a:extLst>
              </a:tr>
              <a:tr h="115912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주제</a:t>
                      </a:r>
                      <a:endParaRPr lang="en-US" altLang="ko-KR" sz="18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오프라인 서점 알라딘을 모티브로 한 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E-book 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서점 </a:t>
                      </a:r>
                      <a:r>
                        <a:rPr lang="ko-KR" altLang="en-US" sz="1800" b="0" i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자스민</a:t>
                      </a:r>
                      <a:endParaRPr lang="en-US" altLang="ko-KR" sz="18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035900"/>
                  </a:ext>
                </a:extLst>
              </a:tr>
              <a:tr h="115912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목적</a:t>
                      </a:r>
                      <a:endParaRPr lang="en-US" altLang="ko-KR" sz="18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서점 개발 프로젝트를 통해 웹 개발에 필요한 애플리케이션 공부 및 활용</a:t>
                      </a:r>
                      <a:endParaRPr lang="en-US" altLang="ko-KR" sz="18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869406"/>
                  </a:ext>
                </a:extLst>
              </a:tr>
              <a:tr h="115912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개요</a:t>
                      </a:r>
                      <a:endParaRPr lang="en-US" altLang="ko-KR" sz="18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Django 3.1.6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 개발환경에서 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HTML, CSS, JAVA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script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등 을 이용해 웹 화면 구성</a:t>
                      </a:r>
                      <a:endParaRPr lang="en-US" altLang="ko-KR" sz="18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MYSQL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이용해 데이터베이스 생성 및 삽입</a:t>
                      </a:r>
                      <a:endParaRPr lang="en-US" altLang="ko-KR" sz="18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225215"/>
                  </a:ext>
                </a:extLst>
              </a:tr>
              <a:tr h="115912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기대효과</a:t>
                      </a:r>
                      <a:endParaRPr lang="en-US" altLang="ko-KR" sz="18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활동을 바탕으로 다양한 툴을 활용해 웹 개발이 가능하다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36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7992053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9" name="矩形 2">
            <a:extLst>
              <a:ext uri="{FF2B5EF4-FFF2-40B4-BE49-F238E27FC236}">
                <a16:creationId xmlns:a16="http://schemas.microsoft.com/office/drawing/2014/main" id="{A4CD1975-8980-421F-AE76-3E9AB91C9969}"/>
              </a:ext>
            </a:extLst>
          </p:cNvPr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660066"/>
                </a:solidFill>
                <a:latin typeface="Impact"/>
              </a:rPr>
              <a:t>Ⅰ. </a:t>
            </a:r>
            <a:r>
              <a:rPr lang="ko-KR" altLang="en-US" sz="3600" b="1" dirty="0">
                <a:solidFill>
                  <a:srgbClr val="660066"/>
                </a:solidFill>
                <a:latin typeface="Impact"/>
              </a:rPr>
              <a:t>프로젝트 배경</a:t>
            </a:r>
            <a:endParaRPr lang="en-US" altLang="ko-KR" sz="3600" b="1" dirty="0">
              <a:solidFill>
                <a:srgbClr val="660066"/>
              </a:soli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67576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660066"/>
                </a:solidFill>
                <a:latin typeface="Impact"/>
              </a:rPr>
              <a:t>Ⅱ. </a:t>
            </a:r>
            <a:r>
              <a:rPr lang="ko-KR" altLang="en-US" sz="3600" b="1" dirty="0">
                <a:solidFill>
                  <a:srgbClr val="660066"/>
                </a:solidFill>
                <a:latin typeface="Impact"/>
              </a:rPr>
              <a:t>프로젝트 팀 구성 및 역할</a:t>
            </a:r>
            <a:endParaRPr lang="zh-CN" altLang="en-US" sz="1600" b="1" dirty="0">
              <a:solidFill>
                <a:srgbClr val="660066"/>
              </a:solidFill>
              <a:latin typeface="Impact"/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rgbClr val="F05BB2"/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449987"/>
              </p:ext>
            </p:extLst>
          </p:nvPr>
        </p:nvGraphicFramePr>
        <p:xfrm>
          <a:off x="648924" y="1297860"/>
          <a:ext cx="10735136" cy="5521499"/>
        </p:xfrm>
        <a:graphic>
          <a:graphicData uri="http://schemas.openxmlformats.org/drawingml/2006/table">
            <a:tbl>
              <a:tblPr/>
              <a:tblGrid>
                <a:gridCol w="1857797">
                  <a:extLst>
                    <a:ext uri="{9D8B030D-6E8A-4147-A177-3AD203B41FA5}">
                      <a16:colId xmlns:a16="http://schemas.microsoft.com/office/drawing/2014/main" val="1518255068"/>
                    </a:ext>
                  </a:extLst>
                </a:gridCol>
                <a:gridCol w="8877339">
                  <a:extLst>
                    <a:ext uri="{9D8B030D-6E8A-4147-A177-3AD203B41FA5}">
                      <a16:colId xmlns:a16="http://schemas.microsoft.com/office/drawing/2014/main" val="214799246"/>
                    </a:ext>
                  </a:extLst>
                </a:gridCol>
              </a:tblGrid>
              <a:tr h="61345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훈련생 명</a:t>
                      </a:r>
                    </a:p>
                  </a:txBody>
                  <a:tcPr marL="4215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5B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역할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5B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581919"/>
                  </a:ext>
                </a:extLst>
              </a:tr>
              <a:tr h="115912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김진욱</a:t>
                      </a:r>
                      <a:endParaRPr lang="en-US" altLang="ko-KR" sz="18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 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구현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 관리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회원정보조회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주문내역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디테일조정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전체적인 수정 및 보완</a:t>
                      </a:r>
                      <a:endParaRPr lang="en-US" altLang="ko-KR" sz="18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035900"/>
                  </a:ext>
                </a:extLst>
              </a:tr>
              <a:tr h="115912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목민수</a:t>
                      </a:r>
                      <a:endParaRPr lang="en-US" altLang="ko-KR" sz="18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데이터베이스 작성 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&amp;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삽입 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&amp; 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endParaRPr lang="en-US" altLang="ko-KR" sz="18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ERD 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제작</a:t>
                      </a:r>
                      <a:endParaRPr lang="en-US" altLang="ko-KR" sz="18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Item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구현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홈페이지 구성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아이템리스트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정렬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아이템상세조회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검색기능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 아이템추가기능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869406"/>
                  </a:ext>
                </a:extLst>
              </a:tr>
              <a:tr h="115912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박수민</a:t>
                      </a:r>
                      <a:endParaRPr lang="en-US" altLang="ko-KR" sz="18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PPT 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제작</a:t>
                      </a:r>
                      <a:endParaRPr lang="en-US" altLang="ko-KR" sz="18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 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구현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로그아웃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관리자기능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지도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회원정보 업데이트 및 탈퇴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225215"/>
                  </a:ext>
                </a:extLst>
              </a:tr>
              <a:tr h="115912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성시영</a:t>
                      </a:r>
                      <a:endParaRPr lang="en-US" altLang="ko-KR" sz="18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계획 구성</a:t>
                      </a:r>
                      <a:endParaRPr lang="en-US" altLang="ko-KR" sz="18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Item 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구현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결제기능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홈페이지 로고제작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GIT 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endParaRPr lang="en-US" altLang="ko-KR" sz="18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7992053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07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rgbClr val="F05BB2"/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414770"/>
              </p:ext>
            </p:extLst>
          </p:nvPr>
        </p:nvGraphicFramePr>
        <p:xfrm>
          <a:off x="648925" y="1327190"/>
          <a:ext cx="10989797" cy="5238436"/>
        </p:xfrm>
        <a:graphic>
          <a:graphicData uri="http://schemas.openxmlformats.org/drawingml/2006/table">
            <a:tbl>
              <a:tblPr/>
              <a:tblGrid>
                <a:gridCol w="1885553">
                  <a:extLst>
                    <a:ext uri="{9D8B030D-6E8A-4147-A177-3AD203B41FA5}">
                      <a16:colId xmlns:a16="http://schemas.microsoft.com/office/drawing/2014/main" val="1053143411"/>
                    </a:ext>
                  </a:extLst>
                </a:gridCol>
                <a:gridCol w="3095589">
                  <a:extLst>
                    <a:ext uri="{9D8B030D-6E8A-4147-A177-3AD203B41FA5}">
                      <a16:colId xmlns:a16="http://schemas.microsoft.com/office/drawing/2014/main" val="1518255068"/>
                    </a:ext>
                  </a:extLst>
                </a:gridCol>
                <a:gridCol w="3678797">
                  <a:extLst>
                    <a:ext uri="{9D8B030D-6E8A-4147-A177-3AD203B41FA5}">
                      <a16:colId xmlns:a16="http://schemas.microsoft.com/office/drawing/2014/main" val="3319531251"/>
                    </a:ext>
                  </a:extLst>
                </a:gridCol>
                <a:gridCol w="2329858">
                  <a:extLst>
                    <a:ext uri="{9D8B030D-6E8A-4147-A177-3AD203B41FA5}">
                      <a16:colId xmlns:a16="http://schemas.microsoft.com/office/drawing/2014/main" val="584824119"/>
                    </a:ext>
                  </a:extLst>
                </a:gridCol>
              </a:tblGrid>
              <a:tr h="47926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05B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기간</a:t>
                      </a:r>
                    </a:p>
                  </a:txBody>
                  <a:tcPr marL="4215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05B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활동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05B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05B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581919"/>
                  </a:ext>
                </a:extLst>
              </a:tr>
              <a:tr h="147338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사전 기획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2/2(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방향 토의</a:t>
                      </a:r>
                      <a:endParaRPr lang="en-US" altLang="ko-KR" sz="18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기획안 작성</a:t>
                      </a:r>
                      <a:endParaRPr lang="en-US" altLang="ko-KR" sz="18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구축</a:t>
                      </a:r>
                      <a:endParaRPr lang="en-US" altLang="ko-KR" sz="18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ERD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제작</a:t>
                      </a:r>
                      <a:endParaRPr lang="en-US" altLang="ko-KR" sz="18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컨셉에 적합한 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bootstrap 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아이디어 선정</a:t>
                      </a:r>
                      <a:endParaRPr lang="en-US" altLang="ko-KR" sz="18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데이터 생성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675285"/>
                  </a:ext>
                </a:extLst>
              </a:tr>
              <a:tr h="14859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2/3(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2/9(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Django </a:t>
                      </a:r>
                      <a:r>
                        <a:rPr lang="ko-KR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</a:t>
                      </a:r>
                      <a:r>
                        <a:rPr lang="en-US" altLang="ko-K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bootstrap</a:t>
                      </a:r>
                      <a:r>
                        <a:rPr lang="ko-KR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활용하여 웹페이지 제작</a:t>
                      </a:r>
                      <a:endParaRPr lang="en-US" altLang="ko-KR" sz="1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Html </a:t>
                      </a:r>
                      <a:r>
                        <a:rPr lang="ko-KR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 을 이용하여 화면 및 기능 구현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핵심 내용 개발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508895"/>
                  </a:ext>
                </a:extLst>
              </a:tr>
              <a:tr h="7429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</a:t>
                      </a:r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보완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2/15(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2/16(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피드백 의견 반영하여 프로젝트 완성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통합 및 수정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513718"/>
                  </a:ext>
                </a:extLst>
              </a:tr>
              <a:tr h="7429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개발기간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2/2(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2/16(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)(3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92908"/>
                  </a:ext>
                </a:extLst>
              </a:tr>
            </a:tbl>
          </a:graphicData>
        </a:graphic>
      </p:graphicFrame>
      <p:sp>
        <p:nvSpPr>
          <p:cNvPr id="9" name="矩形 2"/>
          <p:cNvSpPr/>
          <p:nvPr/>
        </p:nvSpPr>
        <p:spPr>
          <a:xfrm>
            <a:off x="790006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660066"/>
                </a:solidFill>
                <a:latin typeface="Impact"/>
              </a:rPr>
              <a:t>Ⅲ. </a:t>
            </a:r>
            <a:r>
              <a:rPr lang="ko-KR" altLang="en-US" sz="3600" b="1" dirty="0">
                <a:solidFill>
                  <a:srgbClr val="660066"/>
                </a:solidFill>
                <a:latin typeface="Impact"/>
              </a:rPr>
              <a:t>프로젝트 수행절차 및 방법</a:t>
            </a:r>
            <a:endParaRPr lang="en-US" altLang="ko-KR" sz="3600" b="1" dirty="0">
              <a:solidFill>
                <a:srgbClr val="660066"/>
              </a:solidFill>
              <a:latin typeface="Impac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255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660066"/>
                </a:solidFill>
                <a:latin typeface="Impact"/>
              </a:rPr>
              <a:t>Ⅳ.  </a:t>
            </a:r>
            <a:r>
              <a:rPr lang="ko-KR" altLang="en-US" sz="3600" b="1" dirty="0">
                <a:solidFill>
                  <a:srgbClr val="660066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660066"/>
              </a:solidFill>
              <a:latin typeface="Impact"/>
            </a:endParaRPr>
          </a:p>
          <a:p>
            <a:pPr lvl="0"/>
            <a:r>
              <a:rPr lang="ko-KR" altLang="en-US" sz="1600" b="1" dirty="0">
                <a:solidFill>
                  <a:srgbClr val="660066"/>
                </a:solidFill>
                <a:latin typeface="Impact"/>
              </a:rPr>
              <a:t>결과 </a:t>
            </a:r>
            <a:r>
              <a:rPr lang="ko-KR" altLang="en-US" sz="1600" b="1" dirty="0">
                <a:solidFill>
                  <a:srgbClr val="660066"/>
                </a:solidFill>
              </a:rPr>
              <a:t>제시 </a:t>
            </a:r>
            <a:r>
              <a:rPr lang="en-US" altLang="ko-KR" sz="1600" b="1" dirty="0">
                <a:solidFill>
                  <a:srgbClr val="660066"/>
                </a:solidFill>
              </a:rPr>
              <a:t>1.  ERD &amp; SQL</a:t>
            </a:r>
            <a:endParaRPr lang="zh-CN" altLang="en-US" sz="1600" b="1" dirty="0">
              <a:solidFill>
                <a:srgbClr val="660066"/>
              </a:solidFill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rgbClr val="F05BB2"/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9D00CF-109C-4851-A662-A919ABDD2F2F}"/>
              </a:ext>
            </a:extLst>
          </p:cNvPr>
          <p:cNvSpPr txBox="1"/>
          <p:nvPr/>
        </p:nvSpPr>
        <p:spPr>
          <a:xfrm>
            <a:off x="7538484" y="1414129"/>
            <a:ext cx="3997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회원</a:t>
            </a:r>
            <a:r>
              <a:rPr lang="en-US" altLang="ko-KR" dirty="0"/>
              <a:t>, </a:t>
            </a:r>
            <a:r>
              <a:rPr lang="ko-KR" altLang="en-US" dirty="0"/>
              <a:t>상품</a:t>
            </a:r>
            <a:r>
              <a:rPr lang="en-US" altLang="ko-KR" dirty="0"/>
              <a:t>, </a:t>
            </a:r>
            <a:r>
              <a:rPr lang="ko-KR" altLang="en-US" dirty="0"/>
              <a:t>카테고리</a:t>
            </a:r>
            <a:r>
              <a:rPr lang="en-US" altLang="ko-KR" dirty="0"/>
              <a:t>, </a:t>
            </a:r>
            <a:r>
              <a:rPr lang="ko-KR" altLang="en-US" dirty="0"/>
              <a:t>저자</a:t>
            </a:r>
            <a:r>
              <a:rPr lang="en-US" altLang="ko-KR" dirty="0"/>
              <a:t>, </a:t>
            </a:r>
            <a:r>
              <a:rPr lang="ko-KR" altLang="en-US" dirty="0"/>
              <a:t>주문</a:t>
            </a:r>
            <a:r>
              <a:rPr lang="en-US" altLang="ko-KR" dirty="0"/>
              <a:t>, </a:t>
            </a:r>
            <a:r>
              <a:rPr lang="ko-KR" altLang="en-US" dirty="0"/>
              <a:t>주문정보</a:t>
            </a:r>
            <a:r>
              <a:rPr lang="en-US" altLang="ko-KR" dirty="0"/>
              <a:t>, </a:t>
            </a:r>
            <a:r>
              <a:rPr lang="ko-KR" altLang="en-US" dirty="0"/>
              <a:t>장바구니</a:t>
            </a:r>
            <a:r>
              <a:rPr lang="en-US" altLang="ko-KR" dirty="0"/>
              <a:t>, </a:t>
            </a:r>
            <a:r>
              <a:rPr lang="ko-KR" altLang="en-US" dirty="0"/>
              <a:t>결제 테이블 생성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31BB80A-6757-47F1-8215-A234F3CF95AC}"/>
              </a:ext>
            </a:extLst>
          </p:cNvPr>
          <p:cNvGrpSpPr/>
          <p:nvPr/>
        </p:nvGrpSpPr>
        <p:grpSpPr>
          <a:xfrm>
            <a:off x="7538484" y="3125972"/>
            <a:ext cx="4417771" cy="2418832"/>
            <a:chOff x="7538484" y="3125972"/>
            <a:chExt cx="4417771" cy="2418832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E35AC93-1333-4A11-A09F-E397D2648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38484" y="3125972"/>
              <a:ext cx="4417771" cy="1918243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6EAFAFA-1062-45BB-8614-F738A918FF90}"/>
                </a:ext>
              </a:extLst>
            </p:cNvPr>
            <p:cNvSpPr txBox="1"/>
            <p:nvPr/>
          </p:nvSpPr>
          <p:spPr>
            <a:xfrm>
              <a:off x="7538484" y="5221639"/>
              <a:ext cx="422628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→제약조건은 각각 지정함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2148976-8873-4E33-B793-AA3DA4FD38E0}"/>
              </a:ext>
            </a:extLst>
          </p:cNvPr>
          <p:cNvGrpSpPr/>
          <p:nvPr/>
        </p:nvGrpSpPr>
        <p:grpSpPr>
          <a:xfrm>
            <a:off x="335880" y="1482247"/>
            <a:ext cx="6988354" cy="5303677"/>
            <a:chOff x="335880" y="1482247"/>
            <a:chExt cx="6988354" cy="530367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12D1AC1-B989-4C7E-BDB0-0E5E87EF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880" y="1482247"/>
              <a:ext cx="6988354" cy="483951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5110C52-822A-40DA-89D5-04949D8E42B2}"/>
                </a:ext>
              </a:extLst>
            </p:cNvPr>
            <p:cNvSpPr txBox="1"/>
            <p:nvPr/>
          </p:nvSpPr>
          <p:spPr>
            <a:xfrm>
              <a:off x="3234634" y="6416592"/>
              <a:ext cx="1379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&lt;ERD&gt;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1519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660066"/>
                </a:solidFill>
                <a:latin typeface="Impact"/>
              </a:rPr>
              <a:t>Ⅳ.  </a:t>
            </a:r>
            <a:r>
              <a:rPr lang="ko-KR" altLang="en-US" sz="3600" b="1" dirty="0">
                <a:solidFill>
                  <a:srgbClr val="660066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660066"/>
              </a:solidFill>
              <a:latin typeface="Impact"/>
            </a:endParaRPr>
          </a:p>
          <a:p>
            <a:pPr lvl="0"/>
            <a:r>
              <a:rPr lang="ko-KR" altLang="en-US" sz="1600" b="1" dirty="0">
                <a:solidFill>
                  <a:srgbClr val="660066"/>
                </a:solidFill>
                <a:latin typeface="Impact"/>
              </a:rPr>
              <a:t>결과 </a:t>
            </a:r>
            <a:r>
              <a:rPr lang="ko-KR" altLang="en-US" sz="1600" b="1" dirty="0">
                <a:solidFill>
                  <a:srgbClr val="660066"/>
                </a:solidFill>
              </a:rPr>
              <a:t>제시 </a:t>
            </a:r>
            <a:r>
              <a:rPr lang="en-US" altLang="ko-KR" sz="1600" b="1" dirty="0">
                <a:solidFill>
                  <a:srgbClr val="660066"/>
                </a:solidFill>
              </a:rPr>
              <a:t>2-1. </a:t>
            </a:r>
            <a:r>
              <a:rPr lang="ko-KR" altLang="en-US" sz="1600" b="1" dirty="0">
                <a:solidFill>
                  <a:srgbClr val="660066"/>
                </a:solidFill>
              </a:rPr>
              <a:t>유저 로그인</a:t>
            </a:r>
            <a:r>
              <a:rPr lang="en-US" altLang="ko-KR" sz="1600" b="1" dirty="0">
                <a:solidFill>
                  <a:srgbClr val="660066"/>
                </a:solidFill>
              </a:rPr>
              <a:t>, </a:t>
            </a:r>
            <a:r>
              <a:rPr lang="ko-KR" altLang="en-US" sz="1600" b="1" dirty="0">
                <a:solidFill>
                  <a:srgbClr val="660066"/>
                </a:solidFill>
              </a:rPr>
              <a:t>회원가입</a:t>
            </a:r>
            <a:r>
              <a:rPr lang="en-US" altLang="ko-KR" sz="1600" b="1" dirty="0">
                <a:solidFill>
                  <a:srgbClr val="660066"/>
                </a:solidFill>
              </a:rPr>
              <a:t>, </a:t>
            </a:r>
            <a:r>
              <a:rPr lang="ko-KR" altLang="en-US" sz="1600" b="1" dirty="0">
                <a:solidFill>
                  <a:srgbClr val="660066"/>
                </a:solidFill>
              </a:rPr>
              <a:t>로그아웃</a:t>
            </a:r>
            <a:r>
              <a:rPr lang="en-US" altLang="ko-KR" sz="1600" b="1" dirty="0">
                <a:solidFill>
                  <a:srgbClr val="660066"/>
                </a:solidFill>
              </a:rPr>
              <a:t>  </a:t>
            </a:r>
            <a:endParaRPr lang="zh-CN" altLang="en-US" sz="1600" b="1" dirty="0">
              <a:solidFill>
                <a:srgbClr val="660066"/>
              </a:solidFill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rgbClr val="F05BB2"/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C9A363-51CD-48C4-A83C-5C27BCF415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57" t="500" r="9646" b="52343"/>
          <a:stretch/>
        </p:blipFill>
        <p:spPr>
          <a:xfrm>
            <a:off x="6646127" y="589119"/>
            <a:ext cx="5272798" cy="1393904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978DAB6E-B9A9-4D39-8AF6-42ABF179E2A6}"/>
              </a:ext>
            </a:extLst>
          </p:cNvPr>
          <p:cNvGrpSpPr/>
          <p:nvPr/>
        </p:nvGrpSpPr>
        <p:grpSpPr>
          <a:xfrm>
            <a:off x="465249" y="1312639"/>
            <a:ext cx="9763272" cy="2487478"/>
            <a:chOff x="465249" y="1312639"/>
            <a:chExt cx="9763272" cy="248747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17C7D72-1AB5-4D56-B5A7-7763D6AA3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249" y="1312639"/>
              <a:ext cx="4901615" cy="248747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A411A5-1D27-42A4-A5B5-1B52DCD5EAA8}"/>
                </a:ext>
              </a:extLst>
            </p:cNvPr>
            <p:cNvSpPr txBox="1"/>
            <p:nvPr/>
          </p:nvSpPr>
          <p:spPr>
            <a:xfrm>
              <a:off x="5531005" y="2371712"/>
              <a:ext cx="46975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/>
                <a:t>로그인 화면</a:t>
              </a: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JOIN</a:t>
              </a:r>
              <a:r>
                <a:rPr lang="ko-KR" altLang="en-US" dirty="0"/>
                <a:t>버튼을 누르면 회원가입창으로 이동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428D381-F940-4B1C-A09E-873810BC624B}"/>
              </a:ext>
            </a:extLst>
          </p:cNvPr>
          <p:cNvGrpSpPr/>
          <p:nvPr/>
        </p:nvGrpSpPr>
        <p:grpSpPr>
          <a:xfrm>
            <a:off x="519703" y="3963082"/>
            <a:ext cx="7241546" cy="2758393"/>
            <a:chOff x="519703" y="3963082"/>
            <a:chExt cx="7241546" cy="275839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0960FE6-8119-4210-8223-171C01B93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9703" y="3963082"/>
              <a:ext cx="4792706" cy="275839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2F7319-6F58-4C17-8AC0-A7B4ADA4C141}"/>
                </a:ext>
              </a:extLst>
            </p:cNvPr>
            <p:cNvSpPr txBox="1"/>
            <p:nvPr/>
          </p:nvSpPr>
          <p:spPr>
            <a:xfrm>
              <a:off x="5531005" y="4972946"/>
              <a:ext cx="2230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/>
                <a:t>회원가입 화면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7315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660066"/>
                </a:solidFill>
                <a:latin typeface="Impact"/>
              </a:rPr>
              <a:t>Ⅳ.  </a:t>
            </a:r>
            <a:r>
              <a:rPr lang="ko-KR" altLang="en-US" sz="3600" b="1" dirty="0">
                <a:solidFill>
                  <a:srgbClr val="660066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660066"/>
              </a:solidFill>
              <a:latin typeface="Impact"/>
            </a:endParaRPr>
          </a:p>
          <a:p>
            <a:pPr lvl="0"/>
            <a:r>
              <a:rPr lang="ko-KR" altLang="en-US" sz="1600" b="1" dirty="0">
                <a:solidFill>
                  <a:srgbClr val="660066"/>
                </a:solidFill>
                <a:latin typeface="Impact"/>
              </a:rPr>
              <a:t>결과 </a:t>
            </a:r>
            <a:r>
              <a:rPr lang="ko-KR" altLang="en-US" sz="1600" b="1" dirty="0">
                <a:solidFill>
                  <a:srgbClr val="660066"/>
                </a:solidFill>
              </a:rPr>
              <a:t>제시 </a:t>
            </a:r>
            <a:r>
              <a:rPr lang="en-US" altLang="ko-KR" sz="1600" b="1" dirty="0">
                <a:solidFill>
                  <a:srgbClr val="660066"/>
                </a:solidFill>
              </a:rPr>
              <a:t>2-2.</a:t>
            </a:r>
            <a:r>
              <a:rPr lang="ko-KR" altLang="en-US" sz="1600" b="1" dirty="0">
                <a:solidFill>
                  <a:srgbClr val="660066"/>
                </a:solidFill>
              </a:rPr>
              <a:t>마이페이지</a:t>
            </a:r>
            <a:r>
              <a:rPr lang="en-US" altLang="ko-KR" sz="1600" b="1" dirty="0">
                <a:solidFill>
                  <a:srgbClr val="660066"/>
                </a:solidFill>
              </a:rPr>
              <a:t>  </a:t>
            </a:r>
            <a:endParaRPr lang="zh-CN" altLang="en-US" sz="1600" b="1" dirty="0">
              <a:solidFill>
                <a:srgbClr val="660066"/>
              </a:solidFill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rgbClr val="F05BB2"/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1C8F909-E588-4F80-B0A2-C4E3E5C6E89C}"/>
              </a:ext>
            </a:extLst>
          </p:cNvPr>
          <p:cNvGrpSpPr/>
          <p:nvPr/>
        </p:nvGrpSpPr>
        <p:grpSpPr>
          <a:xfrm>
            <a:off x="656901" y="959876"/>
            <a:ext cx="10606251" cy="2162593"/>
            <a:chOff x="687844" y="776776"/>
            <a:chExt cx="10606251" cy="2162593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FC455A5-6387-4D1E-A1ED-484421B28099}"/>
                </a:ext>
              </a:extLst>
            </p:cNvPr>
            <p:cNvGrpSpPr/>
            <p:nvPr/>
          </p:nvGrpSpPr>
          <p:grpSpPr>
            <a:xfrm>
              <a:off x="687844" y="776776"/>
              <a:ext cx="10606251" cy="2162593"/>
              <a:chOff x="687844" y="776776"/>
              <a:chExt cx="10606251" cy="2162593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46910C67-531B-4432-A03B-A4C5B05C06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7844" y="1239962"/>
                <a:ext cx="6195597" cy="1699407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73357E-7376-4284-AD5F-348B591B6382}"/>
                  </a:ext>
                </a:extLst>
              </p:cNvPr>
              <p:cNvSpPr txBox="1"/>
              <p:nvPr/>
            </p:nvSpPr>
            <p:spPr>
              <a:xfrm>
                <a:off x="7562067" y="776776"/>
                <a:ext cx="37320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마이페이지의 회원정보조회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개인정보 수정과 회원탈퇴 가능</a:t>
                </a:r>
              </a:p>
            </p:txBody>
          </p:sp>
        </p:grp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48D38C58-FC72-4728-8EBC-F92EF80660BC}"/>
                </a:ext>
              </a:extLst>
            </p:cNvPr>
            <p:cNvSpPr/>
            <p:nvPr/>
          </p:nvSpPr>
          <p:spPr>
            <a:xfrm>
              <a:off x="828370" y="2089665"/>
              <a:ext cx="532597" cy="20201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1E9B355-49AF-4019-A0A9-8D2F2FBD67A3}"/>
              </a:ext>
            </a:extLst>
          </p:cNvPr>
          <p:cNvGrpSpPr/>
          <p:nvPr/>
        </p:nvGrpSpPr>
        <p:grpSpPr>
          <a:xfrm>
            <a:off x="726763" y="3118962"/>
            <a:ext cx="10462233" cy="1707028"/>
            <a:chOff x="726763" y="2939369"/>
            <a:chExt cx="10462233" cy="1707028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496D494-1891-4316-B307-82B4460DC4FE}"/>
                </a:ext>
              </a:extLst>
            </p:cNvPr>
            <p:cNvGrpSpPr/>
            <p:nvPr/>
          </p:nvGrpSpPr>
          <p:grpSpPr>
            <a:xfrm>
              <a:off x="726763" y="2939369"/>
              <a:ext cx="10462233" cy="1707028"/>
              <a:chOff x="726763" y="2939369"/>
              <a:chExt cx="10462233" cy="1707028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37C6F221-7DDF-4004-A9B9-4A836A4213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6763" y="2939369"/>
                <a:ext cx="6195597" cy="1707028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DA8DC7-F395-4074-8F8F-CFFDD531AC4E}"/>
                  </a:ext>
                </a:extLst>
              </p:cNvPr>
              <p:cNvSpPr txBox="1"/>
              <p:nvPr/>
            </p:nvSpPr>
            <p:spPr>
              <a:xfrm>
                <a:off x="7456968" y="3244334"/>
                <a:ext cx="37320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마이페이지의 장바구니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장바구니 목록 삭제 가능</a:t>
                </a:r>
              </a:p>
            </p:txBody>
          </p:sp>
        </p:grp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21BD0DC8-7663-4E0A-A3D5-90362734453F}"/>
                </a:ext>
              </a:extLst>
            </p:cNvPr>
            <p:cNvSpPr/>
            <p:nvPr/>
          </p:nvSpPr>
          <p:spPr>
            <a:xfrm>
              <a:off x="816937" y="4028304"/>
              <a:ext cx="331379" cy="20201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55E880B-3EE1-44B7-8C5D-6C8719F0DC04}"/>
              </a:ext>
            </a:extLst>
          </p:cNvPr>
          <p:cNvGrpSpPr/>
          <p:nvPr/>
        </p:nvGrpSpPr>
        <p:grpSpPr>
          <a:xfrm>
            <a:off x="726763" y="4886500"/>
            <a:ext cx="10501152" cy="1661304"/>
            <a:chOff x="687844" y="4675990"/>
            <a:chExt cx="10501152" cy="1661304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2E3811B-0EC7-4673-889D-4EE448F68FEA}"/>
                </a:ext>
              </a:extLst>
            </p:cNvPr>
            <p:cNvGrpSpPr/>
            <p:nvPr/>
          </p:nvGrpSpPr>
          <p:grpSpPr>
            <a:xfrm>
              <a:off x="687844" y="4675990"/>
              <a:ext cx="10501152" cy="1661304"/>
              <a:chOff x="687844" y="4675990"/>
              <a:chExt cx="10501152" cy="1661304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6EF7C280-1C4A-4C0F-A110-91D8026698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7844" y="4675990"/>
                <a:ext cx="6584826" cy="1661304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F4B950-CF0B-45B1-B075-998C2B38E0A6}"/>
                  </a:ext>
                </a:extLst>
              </p:cNvPr>
              <p:cNvSpPr txBox="1"/>
              <p:nvPr/>
            </p:nvSpPr>
            <p:spPr>
              <a:xfrm>
                <a:off x="7456968" y="4949231"/>
                <a:ext cx="3732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마이페이지의 주문내역조회</a:t>
                </a:r>
              </a:p>
            </p:txBody>
          </p:sp>
        </p:grp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B675945D-7D53-411D-B4C0-E17C140582A9}"/>
                </a:ext>
              </a:extLst>
            </p:cNvPr>
            <p:cNvSpPr/>
            <p:nvPr/>
          </p:nvSpPr>
          <p:spPr>
            <a:xfrm>
              <a:off x="828370" y="5966943"/>
              <a:ext cx="532597" cy="20201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DEC9DD3E-3497-4CC4-AF38-5930B00332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6362" y="1687066"/>
            <a:ext cx="3661553" cy="1416884"/>
          </a:xfrm>
          <a:prstGeom prst="rect">
            <a:avLst/>
          </a:prstGeom>
          <a:ln w="31750">
            <a:solidFill>
              <a:srgbClr val="FFFF00"/>
            </a:solidFill>
          </a:ln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B6567EFE-13DD-4E4B-860C-42B95C3F84AD}"/>
              </a:ext>
            </a:extLst>
          </p:cNvPr>
          <p:cNvGrpSpPr/>
          <p:nvPr/>
        </p:nvGrpSpPr>
        <p:grpSpPr>
          <a:xfrm>
            <a:off x="6266375" y="123402"/>
            <a:ext cx="2881490" cy="605557"/>
            <a:chOff x="6527931" y="145791"/>
            <a:chExt cx="2516889" cy="429321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1DD8C14F-F008-475D-B4B7-A394601E19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3600"/>
            <a:stretch/>
          </p:blipFill>
          <p:spPr>
            <a:xfrm>
              <a:off x="6527931" y="145791"/>
              <a:ext cx="2516889" cy="429321"/>
            </a:xfrm>
            <a:prstGeom prst="rect">
              <a:avLst/>
            </a:prstGeom>
          </p:spPr>
        </p:pic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F9E5DCFD-0FAF-4022-BA15-B316BEA866B7}"/>
                </a:ext>
              </a:extLst>
            </p:cNvPr>
            <p:cNvSpPr/>
            <p:nvPr/>
          </p:nvSpPr>
          <p:spPr>
            <a:xfrm>
              <a:off x="7629837" y="245946"/>
              <a:ext cx="706089" cy="273257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4501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660066"/>
                </a:solidFill>
                <a:latin typeface="Impact"/>
              </a:rPr>
              <a:t>Ⅳ.  </a:t>
            </a:r>
            <a:r>
              <a:rPr lang="ko-KR" altLang="en-US" sz="3600" b="1" dirty="0">
                <a:solidFill>
                  <a:srgbClr val="660066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660066"/>
              </a:solidFill>
              <a:latin typeface="Impact"/>
            </a:endParaRPr>
          </a:p>
          <a:p>
            <a:pPr lvl="0"/>
            <a:r>
              <a:rPr lang="ko-KR" altLang="en-US" sz="1600" b="1" dirty="0">
                <a:solidFill>
                  <a:srgbClr val="660066"/>
                </a:solidFill>
                <a:latin typeface="Impact"/>
              </a:rPr>
              <a:t>결과 </a:t>
            </a:r>
            <a:r>
              <a:rPr lang="ko-KR" altLang="en-US" sz="1600" b="1" dirty="0">
                <a:solidFill>
                  <a:srgbClr val="660066"/>
                </a:solidFill>
              </a:rPr>
              <a:t>제시 </a:t>
            </a:r>
            <a:r>
              <a:rPr lang="en-US" altLang="ko-KR" sz="1600" b="1" dirty="0">
                <a:solidFill>
                  <a:srgbClr val="660066"/>
                </a:solidFill>
              </a:rPr>
              <a:t>3-1.  </a:t>
            </a:r>
            <a:r>
              <a:rPr lang="ko-KR" altLang="en-US" sz="1600" b="1" dirty="0">
                <a:solidFill>
                  <a:srgbClr val="660066"/>
                </a:solidFill>
              </a:rPr>
              <a:t>홈페이지 카테고리</a:t>
            </a:r>
            <a:endParaRPr lang="zh-CN" altLang="en-US" sz="1600" b="1" dirty="0">
              <a:solidFill>
                <a:srgbClr val="660066"/>
              </a:solidFill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rgbClr val="F05BB2"/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F3E8410-B22F-4132-9C4B-F49221EB9FE0}"/>
              </a:ext>
            </a:extLst>
          </p:cNvPr>
          <p:cNvGrpSpPr/>
          <p:nvPr/>
        </p:nvGrpSpPr>
        <p:grpSpPr>
          <a:xfrm>
            <a:off x="6887512" y="729764"/>
            <a:ext cx="3541868" cy="5818040"/>
            <a:chOff x="6887512" y="729764"/>
            <a:chExt cx="3541868" cy="581804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B1B2D54-0D97-4B41-8844-C2FD3A589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87512" y="729764"/>
              <a:ext cx="3446175" cy="527503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DD3DFD-67BB-43A9-BD22-BFB26147D934}"/>
                </a:ext>
              </a:extLst>
            </p:cNvPr>
            <p:cNvSpPr txBox="1"/>
            <p:nvPr/>
          </p:nvSpPr>
          <p:spPr>
            <a:xfrm>
              <a:off x="7283302" y="6178472"/>
              <a:ext cx="3146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2E75B6"/>
                  </a:solidFill>
                </a:rPr>
                <a:t>홈페이지 메인 페이지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32E19F0-4D47-431B-9670-86C921F478CF}"/>
              </a:ext>
            </a:extLst>
          </p:cNvPr>
          <p:cNvGrpSpPr/>
          <p:nvPr/>
        </p:nvGrpSpPr>
        <p:grpSpPr>
          <a:xfrm>
            <a:off x="1256305" y="1420592"/>
            <a:ext cx="4926638" cy="4838919"/>
            <a:chOff x="1118082" y="4302015"/>
            <a:chExt cx="4926638" cy="4838919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79BCA087-9E81-46AD-9A6B-8DABC1A84C03}"/>
                </a:ext>
              </a:extLst>
            </p:cNvPr>
            <p:cNvGrpSpPr/>
            <p:nvPr/>
          </p:nvGrpSpPr>
          <p:grpSpPr>
            <a:xfrm>
              <a:off x="1118082" y="4302015"/>
              <a:ext cx="4926638" cy="4838919"/>
              <a:chOff x="1169362" y="1318437"/>
              <a:chExt cx="4926638" cy="4838919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172AEF1B-7F82-4D2C-A5F7-98A4E28D7E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2046" r="1149" b="449"/>
              <a:stretch/>
            </p:blipFill>
            <p:spPr>
              <a:xfrm>
                <a:off x="1169362" y="1318437"/>
                <a:ext cx="4926638" cy="4099193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75F0A8-F54A-4D61-8A88-91D2ABFEAD1F}"/>
                  </a:ext>
                </a:extLst>
              </p:cNvPr>
              <p:cNvSpPr txBox="1"/>
              <p:nvPr/>
            </p:nvSpPr>
            <p:spPr>
              <a:xfrm>
                <a:off x="2121878" y="5788024"/>
                <a:ext cx="3370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rgbClr val="2E75B6"/>
                    </a:solidFill>
                  </a:rPr>
                  <a:t>일반 소설 카테고리 화면</a:t>
                </a:r>
              </a:p>
            </p:txBody>
          </p:sp>
        </p:grp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35BCF74-1096-4E49-A8F9-293F0683B3E4}"/>
                </a:ext>
              </a:extLst>
            </p:cNvPr>
            <p:cNvSpPr/>
            <p:nvPr/>
          </p:nvSpPr>
          <p:spPr>
            <a:xfrm>
              <a:off x="1199095" y="4938823"/>
              <a:ext cx="603671" cy="15948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079B6BC-1FD8-4BDC-9775-3FC919F9F2F2}"/>
              </a:ext>
            </a:extLst>
          </p:cNvPr>
          <p:cNvGrpSpPr/>
          <p:nvPr/>
        </p:nvGrpSpPr>
        <p:grpSpPr>
          <a:xfrm>
            <a:off x="564752" y="2630413"/>
            <a:ext cx="1993134" cy="921535"/>
            <a:chOff x="564752" y="2630413"/>
            <a:chExt cx="1993134" cy="92153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A34C13-DE3B-4C5E-9FF4-813020C3DB50}"/>
                </a:ext>
              </a:extLst>
            </p:cNvPr>
            <p:cNvSpPr txBox="1"/>
            <p:nvPr/>
          </p:nvSpPr>
          <p:spPr>
            <a:xfrm>
              <a:off x="564752" y="3182616"/>
              <a:ext cx="1993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2E75B6"/>
                  </a:solidFill>
                </a:rPr>
                <a:t>장르별 조회 가능</a:t>
              </a:r>
            </a:p>
          </p:txBody>
        </p:sp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7D3B0438-D069-4AD5-A66B-3B7B99D7628B}"/>
                </a:ext>
              </a:extLst>
            </p:cNvPr>
            <p:cNvSpPr/>
            <p:nvPr/>
          </p:nvSpPr>
          <p:spPr>
            <a:xfrm>
              <a:off x="1419917" y="2630413"/>
              <a:ext cx="327225" cy="446568"/>
            </a:xfrm>
            <a:prstGeom prst="down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8136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2348</TotalTime>
  <Words>761</Words>
  <Application>Microsoft Office PowerPoint</Application>
  <PresentationFormat>와이드스크린</PresentationFormat>
  <Paragraphs>169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Arial Unicode MS</vt:lpstr>
      <vt:lpstr>KoPub돋움체 Bold</vt:lpstr>
      <vt:lpstr>나눔고딕</vt:lpstr>
      <vt:lpstr>맑은 고딕</vt:lpstr>
      <vt:lpstr>Arial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이현민</dc:creator>
  <cp:lastModifiedBy>Park Soomin</cp:lastModifiedBy>
  <cp:revision>172</cp:revision>
  <cp:lastPrinted>2020-01-30T02:26:31Z</cp:lastPrinted>
  <dcterms:created xsi:type="dcterms:W3CDTF">2020-01-16T02:16:59Z</dcterms:created>
  <dcterms:modified xsi:type="dcterms:W3CDTF">2021-02-16T05:59:35Z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