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62" r:id="rId5"/>
    <p:sldId id="259" r:id="rId6"/>
    <p:sldId id="260" r:id="rId7"/>
    <p:sldId id="261" r:id="rId8"/>
    <p:sldId id="263" r:id="rId9"/>
    <p:sldId id="264" r:id="rId10"/>
    <p:sldId id="265" r:id="rId1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E54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987" y="-4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7509C8FC-0C13-40C2-A4C0-78BBA30F9CC3}" type="datetimeFigureOut">
              <a:rPr lang="zh-CN" altLang="en-US" smtClean="0"/>
              <a:t>2014/1/8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785A7121-EE70-49F7-81BA-8F5C8CE60043}"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7509C8FC-0C13-40C2-A4C0-78BBA30F9CC3}" type="datetimeFigureOut">
              <a:rPr lang="zh-CN" altLang="en-US" smtClean="0"/>
              <a:t>2014/1/8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85A7121-EE70-49F7-81BA-8F5C8CE60043}"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7509C8FC-0C13-40C2-A4C0-78BBA30F9CC3}" type="datetimeFigureOut">
              <a:rPr lang="zh-CN" altLang="en-US" smtClean="0"/>
              <a:t>2014/1/8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85A7121-EE70-49F7-81BA-8F5C8CE60043}"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509C8FC-0C13-40C2-A4C0-78BBA30F9CC3}" type="datetimeFigureOut">
              <a:rPr lang="zh-CN" altLang="en-US" smtClean="0"/>
              <a:t>2014/1/8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85A7121-EE70-49F7-81BA-8F5C8CE60043}" type="slidenum">
              <a:rPr lang="zh-CN" altLang="en-US" smtClean="0"/>
              <a:t>‹#›</a:t>
            </a:fld>
            <a:endParaRPr lang="zh-CN" altLang="en-US"/>
          </a:p>
        </p:txBody>
      </p:sp>
      <p:cxnSp>
        <p:nvCxnSpPr>
          <p:cNvPr id="8" name="直接连接符 7"/>
          <p:cNvCxnSpPr/>
          <p:nvPr userDrawn="1"/>
        </p:nvCxnSpPr>
        <p:spPr>
          <a:xfrm flipV="1">
            <a:off x="467544" y="1556792"/>
            <a:ext cx="7632848" cy="72008"/>
          </a:xfrm>
          <a:prstGeom prst="line">
            <a:avLst/>
          </a:prstGeom>
          <a:ln>
            <a:solidFill>
              <a:srgbClr val="DE5457"/>
            </a:solidFill>
          </a:ln>
        </p:spPr>
        <p:style>
          <a:lnRef idx="2">
            <a:schemeClr val="accent5"/>
          </a:lnRef>
          <a:fillRef idx="0">
            <a:schemeClr val="accent5"/>
          </a:fillRef>
          <a:effectRef idx="1">
            <a:schemeClr val="accent5"/>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7" name="Date Placeholder 6"/>
          <p:cNvSpPr>
            <a:spLocks noGrp="1"/>
          </p:cNvSpPr>
          <p:nvPr>
            <p:ph type="dt" sz="half" idx="10"/>
          </p:nvPr>
        </p:nvSpPr>
        <p:spPr/>
        <p:txBody>
          <a:bodyPr/>
          <a:lstStyle/>
          <a:p>
            <a:fld id="{7509C8FC-0C13-40C2-A4C0-78BBA30F9CC3}" type="datetimeFigureOut">
              <a:rPr lang="zh-CN" altLang="en-US" smtClean="0"/>
              <a:t>2014/1/8</a:t>
            </a:fld>
            <a:endParaRPr lang="zh-CN" altLang="en-US"/>
          </a:p>
        </p:txBody>
      </p:sp>
      <p:sp>
        <p:nvSpPr>
          <p:cNvPr id="8" name="Slide Number Placeholder 7"/>
          <p:cNvSpPr>
            <a:spLocks noGrp="1"/>
          </p:cNvSpPr>
          <p:nvPr>
            <p:ph type="sldNum" sz="quarter" idx="11"/>
          </p:nvPr>
        </p:nvSpPr>
        <p:spPr/>
        <p:txBody>
          <a:bodyPr/>
          <a:lstStyle/>
          <a:p>
            <a:fld id="{785A7121-EE70-49F7-81BA-8F5C8CE60043}" type="slidenum">
              <a:rPr lang="zh-CN" altLang="en-US" smtClean="0"/>
              <a:t>‹#›</a:t>
            </a:fld>
            <a:endParaRPr lang="zh-CN" altLang="en-US"/>
          </a:p>
        </p:txBody>
      </p:sp>
      <p:sp>
        <p:nvSpPr>
          <p:cNvPr id="9" name="Footer Placeholder 8"/>
          <p:cNvSpPr>
            <a:spLocks noGrp="1"/>
          </p:cNvSpPr>
          <p:nvPr>
            <p:ph type="ftr" sz="quarter" idx="12"/>
          </p:nvPr>
        </p:nvSpPr>
        <p:spPr/>
        <p:txBody>
          <a:bodyPr/>
          <a:lstStyle/>
          <a:p>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7509C8FC-0C13-40C2-A4C0-78BBA30F9CC3}" type="datetimeFigureOut">
              <a:rPr lang="zh-CN" altLang="en-US" smtClean="0"/>
              <a:t>2014/1/8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85A7121-EE70-49F7-81BA-8F5C8CE60043}"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zh-CN" altLang="en-US" smtClean="0"/>
              <a:t>单击此处编辑母版文本样式</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7509C8FC-0C13-40C2-A4C0-78BBA30F9CC3}" type="datetimeFigureOut">
              <a:rPr lang="zh-CN" altLang="en-US" smtClean="0"/>
              <a:t>2014/1/8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85A7121-EE70-49F7-81BA-8F5C8CE60043}"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7509C8FC-0C13-40C2-A4C0-78BBA30F9CC3}" type="datetimeFigureOut">
              <a:rPr lang="zh-CN" altLang="en-US" smtClean="0"/>
              <a:t>2014/1/8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85A7121-EE70-49F7-81BA-8F5C8CE60043}"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09C8FC-0C13-40C2-A4C0-78BBA30F9CC3}" type="datetimeFigureOut">
              <a:rPr lang="zh-CN" altLang="en-US" smtClean="0"/>
              <a:t>2014/1/8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85A7121-EE70-49F7-81BA-8F5C8CE60043}"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509C8FC-0C13-40C2-A4C0-78BBA30F9CC3}" type="datetimeFigureOut">
              <a:rPr lang="zh-CN" altLang="en-US" smtClean="0"/>
              <a:t>2014/1/8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85A7121-EE70-49F7-81BA-8F5C8CE60043}" type="slidenum">
              <a:rPr lang="zh-CN" altLang="en-US" smtClean="0"/>
              <a:t>‹#›</a:t>
            </a:fld>
            <a:endParaRPr lang="zh-CN" altLang="en-US"/>
          </a:p>
        </p:txBody>
      </p:sp>
      <p:sp>
        <p:nvSpPr>
          <p:cNvPr id="8" name="Title 7"/>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509C8FC-0C13-40C2-A4C0-78BBA30F9CC3}" type="datetimeFigureOut">
              <a:rPr lang="zh-CN" altLang="en-US" smtClean="0"/>
              <a:t>2014/1/8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785A7121-EE70-49F7-81BA-8F5C8CE60043}" type="slidenum">
              <a:rPr lang="zh-CN" altLang="en-US" smtClean="0"/>
              <a:t>‹#›</a:t>
            </a:fld>
            <a:endParaRPr lang="zh-CN" alt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zh-CN" altLang="en-US" smtClean="0"/>
              <a:t>单击此处编辑母版标题样式</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7509C8FC-0C13-40C2-A4C0-78BBA30F9CC3}" type="datetimeFigureOut">
              <a:rPr lang="zh-CN" altLang="en-US" smtClean="0"/>
              <a:t>2014/1/8</a:t>
            </a:fld>
            <a:endParaRPr lang="zh-CN" alt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zh-CN" altLang="en-US"/>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785A7121-EE70-49F7-81BA-8F5C8CE60043}" type="slidenum">
              <a:rPr lang="zh-CN" altLang="en-US" smtClean="0"/>
              <a:t>‹#›</a:t>
            </a:fld>
            <a:endParaRPr lang="zh-CN" altLang="en-US"/>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image" Target="../media/image2.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6.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7.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5400" dirty="0"/>
              <a:t>在线股票交易</a:t>
            </a:r>
            <a:r>
              <a:rPr lang="zh-CN" altLang="en-US" sz="5400" dirty="0" smtClean="0"/>
              <a:t>系统</a:t>
            </a:r>
            <a:r>
              <a:rPr lang="en-US" altLang="zh-CN" sz="5400" dirty="0" smtClean="0">
                <a:latin typeface="+mn-lt"/>
              </a:rPr>
              <a:t>(OSTS)</a:t>
            </a:r>
            <a:endParaRPr lang="zh-CN" altLang="en-US" sz="5400" dirty="0">
              <a:latin typeface="+mn-lt"/>
            </a:endParaRPr>
          </a:p>
        </p:txBody>
      </p:sp>
      <p:sp>
        <p:nvSpPr>
          <p:cNvPr id="3" name="副标题 2"/>
          <p:cNvSpPr>
            <a:spLocks noGrp="1"/>
          </p:cNvSpPr>
          <p:nvPr>
            <p:ph type="subTitle" idx="1"/>
          </p:nvPr>
        </p:nvSpPr>
        <p:spPr/>
        <p:txBody>
          <a:bodyPr/>
          <a:lstStyle/>
          <a:p>
            <a:r>
              <a:rPr lang="zh-CN" altLang="en-US" dirty="0" smtClean="0"/>
              <a:t>主讲人：严弘鹤</a:t>
            </a:r>
            <a:endParaRPr lang="en-US" altLang="zh-CN" dirty="0" smtClean="0"/>
          </a:p>
          <a:p>
            <a:r>
              <a:rPr lang="zh-CN" altLang="en-US" dirty="0" smtClean="0"/>
              <a:t>组员：邓正宇、张裔杰、喻凯莉、戚盼飞、毛达林</a:t>
            </a:r>
            <a:endParaRPr lang="zh-CN" altLang="en-US" dirty="0"/>
          </a:p>
        </p:txBody>
      </p:sp>
      <p:cxnSp>
        <p:nvCxnSpPr>
          <p:cNvPr id="9" name="直接连接符 8"/>
          <p:cNvCxnSpPr/>
          <p:nvPr/>
        </p:nvCxnSpPr>
        <p:spPr>
          <a:xfrm>
            <a:off x="539552" y="4509120"/>
            <a:ext cx="7632848" cy="0"/>
          </a:xfrm>
          <a:prstGeom prst="line">
            <a:avLst/>
          </a:prstGeom>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9301081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项目原型</a:t>
            </a:r>
            <a:endParaRPr lang="zh-CN" alt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786981"/>
            <a:ext cx="7578997" cy="401828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354397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成员配置</a:t>
            </a:r>
            <a:r>
              <a:rPr lang="en-US" altLang="zh-CN" dirty="0" smtClean="0"/>
              <a:t>&amp;</a:t>
            </a:r>
            <a:r>
              <a:rPr lang="zh-CN" altLang="en-US" dirty="0" smtClean="0"/>
              <a:t>项目时间线</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580241787"/>
              </p:ext>
            </p:extLst>
          </p:nvPr>
        </p:nvGraphicFramePr>
        <p:xfrm>
          <a:off x="1763688" y="2051488"/>
          <a:ext cx="5737696" cy="2180654"/>
        </p:xfrm>
        <a:graphic>
          <a:graphicData uri="http://schemas.openxmlformats.org/drawingml/2006/table">
            <a:tbl>
              <a:tblPr firstRow="1">
                <a:tableStyleId>{5FD0F851-EC5A-4D38-B0AD-8093EC10F338}</a:tableStyleId>
              </a:tblPr>
              <a:tblGrid>
                <a:gridCol w="1633240"/>
                <a:gridCol w="1800200"/>
                <a:gridCol w="2304256"/>
              </a:tblGrid>
              <a:tr h="0">
                <a:tc>
                  <a:txBody>
                    <a:bodyPr/>
                    <a:lstStyle/>
                    <a:p>
                      <a:pPr indent="127000" algn="ctr">
                        <a:lnSpc>
                          <a:spcPct val="125000"/>
                        </a:lnSpc>
                        <a:spcAft>
                          <a:spcPts val="0"/>
                        </a:spcAft>
                      </a:pPr>
                      <a:r>
                        <a:rPr lang="zh-CN" sz="1050" kern="100" dirty="0">
                          <a:effectLst/>
                        </a:rPr>
                        <a:t>角色</a:t>
                      </a:r>
                      <a:endParaRPr lang="zh-CN" sz="1050" kern="100" dirty="0">
                        <a:effectLst/>
                        <a:latin typeface="Times New Roman"/>
                        <a:ea typeface="宋体"/>
                      </a:endParaRPr>
                    </a:p>
                  </a:txBody>
                  <a:tcPr marL="68580" marR="68580" marT="0" marB="0"/>
                </a:tc>
                <a:tc>
                  <a:txBody>
                    <a:bodyPr/>
                    <a:lstStyle/>
                    <a:p>
                      <a:pPr indent="127000" algn="ctr">
                        <a:lnSpc>
                          <a:spcPct val="125000"/>
                        </a:lnSpc>
                        <a:spcAft>
                          <a:spcPts val="0"/>
                        </a:spcAft>
                      </a:pPr>
                      <a:r>
                        <a:rPr lang="zh-CN" sz="1050" kern="100" dirty="0">
                          <a:effectLst/>
                        </a:rPr>
                        <a:t>用户名</a:t>
                      </a:r>
                      <a:endParaRPr lang="zh-CN" sz="1050" kern="100" dirty="0">
                        <a:effectLst/>
                        <a:latin typeface="Times New Roman"/>
                        <a:ea typeface="宋体"/>
                      </a:endParaRPr>
                    </a:p>
                  </a:txBody>
                  <a:tcPr marL="68580" marR="68580" marT="0" marB="0"/>
                </a:tc>
                <a:tc>
                  <a:txBody>
                    <a:bodyPr/>
                    <a:lstStyle/>
                    <a:p>
                      <a:pPr indent="127000" algn="ctr">
                        <a:lnSpc>
                          <a:spcPct val="125000"/>
                        </a:lnSpc>
                        <a:spcAft>
                          <a:spcPts val="0"/>
                        </a:spcAft>
                      </a:pPr>
                      <a:r>
                        <a:rPr lang="zh-CN" sz="1050" kern="100">
                          <a:effectLst/>
                        </a:rPr>
                        <a:t>用户标识</a:t>
                      </a:r>
                      <a:endParaRPr lang="zh-CN" sz="1050" kern="100">
                        <a:effectLst/>
                        <a:latin typeface="Times New Roman"/>
                        <a:ea typeface="宋体"/>
                      </a:endParaRPr>
                    </a:p>
                  </a:txBody>
                  <a:tcPr marL="68580" marR="68580" marT="0" marB="0"/>
                </a:tc>
              </a:tr>
              <a:tr h="0">
                <a:tc>
                  <a:txBody>
                    <a:bodyPr/>
                    <a:lstStyle/>
                    <a:p>
                      <a:pPr indent="127000" algn="ctr">
                        <a:lnSpc>
                          <a:spcPct val="125000"/>
                        </a:lnSpc>
                        <a:spcAft>
                          <a:spcPts val="0"/>
                        </a:spcAft>
                      </a:pPr>
                      <a:r>
                        <a:rPr lang="zh-CN" sz="1050" kern="100">
                          <a:effectLst/>
                        </a:rPr>
                        <a:t>项目总监</a:t>
                      </a:r>
                      <a:endParaRPr lang="zh-CN" sz="1050" kern="100">
                        <a:effectLst/>
                        <a:latin typeface="Times New Roman"/>
                        <a:ea typeface="宋体"/>
                      </a:endParaRPr>
                    </a:p>
                  </a:txBody>
                  <a:tcPr marL="68580" marR="68580" marT="0" marB="0"/>
                </a:tc>
                <a:tc>
                  <a:txBody>
                    <a:bodyPr/>
                    <a:lstStyle/>
                    <a:p>
                      <a:pPr indent="127000" algn="ctr">
                        <a:lnSpc>
                          <a:spcPct val="125000"/>
                        </a:lnSpc>
                        <a:spcAft>
                          <a:spcPts val="0"/>
                        </a:spcAft>
                      </a:pPr>
                      <a:r>
                        <a:rPr lang="zh-CN" sz="1050" kern="100">
                          <a:effectLst/>
                        </a:rPr>
                        <a:t>严弘鹤</a:t>
                      </a:r>
                      <a:endParaRPr lang="zh-CN" sz="1050" kern="100">
                        <a:effectLst/>
                        <a:latin typeface="Times New Roman"/>
                        <a:ea typeface="宋体"/>
                      </a:endParaRPr>
                    </a:p>
                  </a:txBody>
                  <a:tcPr marL="68580" marR="68580" marT="0" marB="0"/>
                </a:tc>
                <a:tc>
                  <a:txBody>
                    <a:bodyPr/>
                    <a:lstStyle/>
                    <a:p>
                      <a:pPr indent="127000" algn="ctr">
                        <a:lnSpc>
                          <a:spcPct val="125000"/>
                        </a:lnSpc>
                        <a:spcAft>
                          <a:spcPts val="0"/>
                        </a:spcAft>
                      </a:pPr>
                      <a:r>
                        <a:rPr lang="en-US" sz="1050" kern="100">
                          <a:effectLst/>
                        </a:rPr>
                        <a:t>Admin</a:t>
                      </a:r>
                      <a:endParaRPr lang="zh-CN" sz="1050" kern="100">
                        <a:effectLst/>
                        <a:latin typeface="Times New Roman"/>
                        <a:ea typeface="宋体"/>
                      </a:endParaRPr>
                    </a:p>
                  </a:txBody>
                  <a:tcPr marL="68580" marR="68580" marT="0" marB="0"/>
                </a:tc>
              </a:tr>
              <a:tr h="0">
                <a:tc>
                  <a:txBody>
                    <a:bodyPr/>
                    <a:lstStyle/>
                    <a:p>
                      <a:pPr indent="127000" algn="ctr">
                        <a:lnSpc>
                          <a:spcPct val="125000"/>
                        </a:lnSpc>
                        <a:spcAft>
                          <a:spcPts val="0"/>
                        </a:spcAft>
                      </a:pPr>
                      <a:r>
                        <a:rPr lang="zh-CN" sz="1050" kern="100">
                          <a:effectLst/>
                        </a:rPr>
                        <a:t>项目经理</a:t>
                      </a:r>
                      <a:endParaRPr lang="zh-CN" sz="1050" kern="100">
                        <a:effectLst/>
                        <a:latin typeface="Times New Roman"/>
                        <a:ea typeface="宋体"/>
                      </a:endParaRPr>
                    </a:p>
                  </a:txBody>
                  <a:tcPr marL="68580" marR="68580" marT="0" marB="0"/>
                </a:tc>
                <a:tc>
                  <a:txBody>
                    <a:bodyPr/>
                    <a:lstStyle/>
                    <a:p>
                      <a:pPr indent="127000" algn="ctr">
                        <a:lnSpc>
                          <a:spcPct val="125000"/>
                        </a:lnSpc>
                        <a:spcAft>
                          <a:spcPts val="0"/>
                        </a:spcAft>
                      </a:pPr>
                      <a:r>
                        <a:rPr lang="zh-CN" sz="1050" kern="100">
                          <a:effectLst/>
                        </a:rPr>
                        <a:t>严弘鹤</a:t>
                      </a:r>
                      <a:endParaRPr lang="zh-CN" sz="1050" kern="100">
                        <a:effectLst/>
                        <a:latin typeface="Times New Roman"/>
                        <a:ea typeface="宋体"/>
                      </a:endParaRPr>
                    </a:p>
                  </a:txBody>
                  <a:tcPr marL="68580" marR="68580" marT="0" marB="0"/>
                </a:tc>
                <a:tc>
                  <a:txBody>
                    <a:bodyPr/>
                    <a:lstStyle/>
                    <a:p>
                      <a:pPr indent="127000" algn="ctr">
                        <a:lnSpc>
                          <a:spcPct val="125000"/>
                        </a:lnSpc>
                        <a:spcAft>
                          <a:spcPts val="0"/>
                        </a:spcAft>
                      </a:pPr>
                      <a:r>
                        <a:rPr lang="en-US" sz="1050" kern="100">
                          <a:effectLst/>
                        </a:rPr>
                        <a:t>Manager</a:t>
                      </a:r>
                      <a:endParaRPr lang="zh-CN" sz="1050" kern="100">
                        <a:effectLst/>
                        <a:latin typeface="Times New Roman"/>
                        <a:ea typeface="宋体"/>
                      </a:endParaRPr>
                    </a:p>
                  </a:txBody>
                  <a:tcPr marL="68580" marR="68580" marT="0" marB="0"/>
                </a:tc>
              </a:tr>
              <a:tr h="0">
                <a:tc>
                  <a:txBody>
                    <a:bodyPr/>
                    <a:lstStyle/>
                    <a:p>
                      <a:pPr indent="127000" algn="ctr">
                        <a:lnSpc>
                          <a:spcPct val="125000"/>
                        </a:lnSpc>
                        <a:spcAft>
                          <a:spcPts val="0"/>
                        </a:spcAft>
                      </a:pPr>
                      <a:r>
                        <a:rPr lang="zh-CN" sz="1050" kern="100">
                          <a:effectLst/>
                        </a:rPr>
                        <a:t>开发经理</a:t>
                      </a:r>
                      <a:endParaRPr lang="zh-CN" sz="1050" kern="100">
                        <a:effectLst/>
                        <a:latin typeface="Times New Roman"/>
                        <a:ea typeface="宋体"/>
                      </a:endParaRPr>
                    </a:p>
                  </a:txBody>
                  <a:tcPr marL="68580" marR="68580" marT="0" marB="0"/>
                </a:tc>
                <a:tc>
                  <a:txBody>
                    <a:bodyPr/>
                    <a:lstStyle/>
                    <a:p>
                      <a:pPr indent="127000" algn="ctr">
                        <a:lnSpc>
                          <a:spcPct val="125000"/>
                        </a:lnSpc>
                        <a:spcAft>
                          <a:spcPts val="0"/>
                        </a:spcAft>
                      </a:pPr>
                      <a:r>
                        <a:rPr lang="zh-CN" sz="1050" kern="100">
                          <a:effectLst/>
                        </a:rPr>
                        <a:t>严弘鹤</a:t>
                      </a:r>
                      <a:endParaRPr lang="zh-CN" sz="1050" kern="100">
                        <a:effectLst/>
                        <a:latin typeface="Times New Roman"/>
                        <a:ea typeface="宋体"/>
                      </a:endParaRPr>
                    </a:p>
                  </a:txBody>
                  <a:tcPr marL="68580" marR="68580" marT="0" marB="0"/>
                </a:tc>
                <a:tc>
                  <a:txBody>
                    <a:bodyPr/>
                    <a:lstStyle/>
                    <a:p>
                      <a:pPr indent="127000" algn="ctr">
                        <a:lnSpc>
                          <a:spcPct val="125000"/>
                        </a:lnSpc>
                        <a:spcAft>
                          <a:spcPts val="0"/>
                        </a:spcAft>
                      </a:pPr>
                      <a:r>
                        <a:rPr lang="en-US" sz="1050" kern="100">
                          <a:effectLst/>
                        </a:rPr>
                        <a:t>Developer</a:t>
                      </a:r>
                      <a:endParaRPr lang="zh-CN" sz="1050" kern="100">
                        <a:effectLst/>
                        <a:latin typeface="Times New Roman"/>
                        <a:ea typeface="宋体"/>
                      </a:endParaRPr>
                    </a:p>
                  </a:txBody>
                  <a:tcPr marL="68580" marR="68580" marT="0" marB="0"/>
                </a:tc>
              </a:tr>
              <a:tr h="0">
                <a:tc>
                  <a:txBody>
                    <a:bodyPr/>
                    <a:lstStyle/>
                    <a:p>
                      <a:pPr indent="127000" algn="ctr">
                        <a:lnSpc>
                          <a:spcPct val="125000"/>
                        </a:lnSpc>
                        <a:spcAft>
                          <a:spcPts val="0"/>
                        </a:spcAft>
                      </a:pPr>
                      <a:r>
                        <a:rPr lang="zh-CN" sz="1050" kern="100">
                          <a:effectLst/>
                        </a:rPr>
                        <a:t>测试经理</a:t>
                      </a:r>
                      <a:endParaRPr lang="zh-CN" sz="1050" kern="100">
                        <a:effectLst/>
                        <a:latin typeface="Times New Roman"/>
                        <a:ea typeface="宋体"/>
                      </a:endParaRPr>
                    </a:p>
                  </a:txBody>
                  <a:tcPr marL="68580" marR="68580" marT="0" marB="0"/>
                </a:tc>
                <a:tc>
                  <a:txBody>
                    <a:bodyPr/>
                    <a:lstStyle/>
                    <a:p>
                      <a:pPr indent="127000" algn="ctr">
                        <a:lnSpc>
                          <a:spcPct val="125000"/>
                        </a:lnSpc>
                        <a:spcAft>
                          <a:spcPts val="0"/>
                        </a:spcAft>
                      </a:pPr>
                      <a:r>
                        <a:rPr lang="zh-CN" sz="1050" kern="100">
                          <a:effectLst/>
                        </a:rPr>
                        <a:t>毛达林</a:t>
                      </a:r>
                      <a:endParaRPr lang="zh-CN" sz="1050" kern="100">
                        <a:effectLst/>
                        <a:latin typeface="Times New Roman"/>
                        <a:ea typeface="宋体"/>
                      </a:endParaRPr>
                    </a:p>
                  </a:txBody>
                  <a:tcPr marL="68580" marR="68580" marT="0" marB="0"/>
                </a:tc>
                <a:tc>
                  <a:txBody>
                    <a:bodyPr/>
                    <a:lstStyle/>
                    <a:p>
                      <a:pPr indent="127000" algn="ctr">
                        <a:lnSpc>
                          <a:spcPct val="125000"/>
                        </a:lnSpc>
                        <a:spcAft>
                          <a:spcPts val="0"/>
                        </a:spcAft>
                      </a:pPr>
                      <a:r>
                        <a:rPr lang="en-US" sz="1050" kern="100">
                          <a:effectLst/>
                        </a:rPr>
                        <a:t>Test</a:t>
                      </a:r>
                      <a:endParaRPr lang="zh-CN" sz="1050" kern="100">
                        <a:effectLst/>
                        <a:latin typeface="Times New Roman"/>
                        <a:ea typeface="宋体"/>
                      </a:endParaRPr>
                    </a:p>
                  </a:txBody>
                  <a:tcPr marL="68580" marR="68580" marT="0" marB="0"/>
                </a:tc>
              </a:tr>
              <a:tr h="0">
                <a:tc>
                  <a:txBody>
                    <a:bodyPr/>
                    <a:lstStyle/>
                    <a:p>
                      <a:pPr indent="127000" algn="ctr">
                        <a:lnSpc>
                          <a:spcPct val="125000"/>
                        </a:lnSpc>
                        <a:spcAft>
                          <a:spcPts val="0"/>
                        </a:spcAft>
                      </a:pPr>
                      <a:r>
                        <a:rPr lang="zh-CN" sz="1050" kern="100" dirty="0">
                          <a:effectLst/>
                        </a:rPr>
                        <a:t>配置管理员</a:t>
                      </a:r>
                      <a:endParaRPr lang="zh-CN" sz="1050" kern="100" dirty="0">
                        <a:effectLst/>
                        <a:latin typeface="Times New Roman"/>
                        <a:ea typeface="宋体"/>
                      </a:endParaRPr>
                    </a:p>
                  </a:txBody>
                  <a:tcPr marL="68580" marR="68580" marT="0" marB="0"/>
                </a:tc>
                <a:tc>
                  <a:txBody>
                    <a:bodyPr/>
                    <a:lstStyle/>
                    <a:p>
                      <a:pPr indent="127000" algn="ctr">
                        <a:lnSpc>
                          <a:spcPct val="125000"/>
                        </a:lnSpc>
                        <a:spcAft>
                          <a:spcPts val="0"/>
                        </a:spcAft>
                      </a:pPr>
                      <a:r>
                        <a:rPr lang="zh-CN" sz="1050" kern="100" dirty="0">
                          <a:effectLst/>
                        </a:rPr>
                        <a:t>毛达林</a:t>
                      </a:r>
                      <a:endParaRPr lang="zh-CN" sz="1050" kern="100" dirty="0">
                        <a:effectLst/>
                        <a:latin typeface="Times New Roman"/>
                        <a:ea typeface="宋体"/>
                      </a:endParaRPr>
                    </a:p>
                  </a:txBody>
                  <a:tcPr marL="68580" marR="68580" marT="0" marB="0"/>
                </a:tc>
                <a:tc>
                  <a:txBody>
                    <a:bodyPr/>
                    <a:lstStyle/>
                    <a:p>
                      <a:pPr indent="127000" algn="ctr">
                        <a:lnSpc>
                          <a:spcPct val="125000"/>
                        </a:lnSpc>
                        <a:spcAft>
                          <a:spcPts val="0"/>
                        </a:spcAft>
                      </a:pPr>
                      <a:r>
                        <a:rPr lang="en-US" sz="1050" kern="100" dirty="0" err="1">
                          <a:effectLst/>
                        </a:rPr>
                        <a:t>Config</a:t>
                      </a:r>
                      <a:endParaRPr lang="zh-CN" sz="1050" kern="100" dirty="0">
                        <a:effectLst/>
                        <a:latin typeface="Times New Roman"/>
                        <a:ea typeface="宋体"/>
                      </a:endParaRPr>
                    </a:p>
                  </a:txBody>
                  <a:tcPr marL="68580" marR="68580" marT="0" marB="0"/>
                </a:tc>
              </a:tr>
              <a:tr h="0">
                <a:tc>
                  <a:txBody>
                    <a:bodyPr/>
                    <a:lstStyle/>
                    <a:p>
                      <a:pPr indent="127000" algn="ctr">
                        <a:lnSpc>
                          <a:spcPct val="125000"/>
                        </a:lnSpc>
                        <a:spcAft>
                          <a:spcPts val="0"/>
                        </a:spcAft>
                      </a:pPr>
                      <a:r>
                        <a:rPr lang="zh-CN" altLang="en-US" sz="1050" kern="100" dirty="0" smtClean="0">
                          <a:solidFill>
                            <a:schemeClr val="tx1"/>
                          </a:solidFill>
                          <a:effectLst/>
                          <a:latin typeface="+mn-lt"/>
                          <a:ea typeface="+mn-ea"/>
                          <a:cs typeface="+mn-cs"/>
                        </a:rPr>
                        <a:t>需求工程师</a:t>
                      </a:r>
                      <a:endParaRPr lang="zh-CN" sz="1050" kern="100" dirty="0">
                        <a:solidFill>
                          <a:schemeClr val="tx1"/>
                        </a:solidFill>
                        <a:effectLst/>
                        <a:latin typeface="+mn-lt"/>
                        <a:ea typeface="+mn-ea"/>
                        <a:cs typeface="+mn-cs"/>
                      </a:endParaRPr>
                    </a:p>
                  </a:txBody>
                  <a:tcPr marL="68580" marR="68580" marT="0" marB="0"/>
                </a:tc>
                <a:tc>
                  <a:txBody>
                    <a:bodyPr/>
                    <a:lstStyle/>
                    <a:p>
                      <a:pPr indent="127000" algn="ctr">
                        <a:lnSpc>
                          <a:spcPct val="125000"/>
                        </a:lnSpc>
                        <a:spcAft>
                          <a:spcPts val="0"/>
                        </a:spcAft>
                      </a:pPr>
                      <a:r>
                        <a:rPr lang="zh-CN" altLang="en-US" sz="1050" kern="100" dirty="0" smtClean="0">
                          <a:solidFill>
                            <a:schemeClr val="tx1"/>
                          </a:solidFill>
                          <a:effectLst/>
                          <a:latin typeface="+mn-lt"/>
                          <a:ea typeface="+mn-ea"/>
                          <a:cs typeface="+mn-cs"/>
                        </a:rPr>
                        <a:t>喻凯莉</a:t>
                      </a:r>
                      <a:endParaRPr lang="zh-CN" sz="1050" kern="100" dirty="0">
                        <a:solidFill>
                          <a:schemeClr val="tx1"/>
                        </a:solidFill>
                        <a:effectLst/>
                        <a:latin typeface="+mn-lt"/>
                        <a:ea typeface="+mn-ea"/>
                        <a:cs typeface="+mn-cs"/>
                      </a:endParaRPr>
                    </a:p>
                  </a:txBody>
                  <a:tcPr marL="68580" marR="68580" marT="0" marB="0"/>
                </a:tc>
                <a:tc>
                  <a:txBody>
                    <a:bodyPr/>
                    <a:lstStyle/>
                    <a:p>
                      <a:pPr indent="127000" algn="ctr">
                        <a:lnSpc>
                          <a:spcPct val="125000"/>
                        </a:lnSpc>
                        <a:spcAft>
                          <a:spcPts val="0"/>
                        </a:spcAft>
                      </a:pPr>
                      <a:r>
                        <a:rPr lang="en-US" altLang="zh-CN" sz="1050" kern="100" dirty="0" smtClean="0">
                          <a:solidFill>
                            <a:schemeClr val="tx1"/>
                          </a:solidFill>
                          <a:effectLst/>
                          <a:latin typeface="+mn-lt"/>
                          <a:ea typeface="+mn-ea"/>
                          <a:cs typeface="+mn-cs"/>
                        </a:rPr>
                        <a:t>RE</a:t>
                      </a:r>
                      <a:endParaRPr lang="zh-CN" sz="1050" kern="100" dirty="0">
                        <a:solidFill>
                          <a:schemeClr val="tx1"/>
                        </a:solidFill>
                        <a:effectLst/>
                        <a:latin typeface="+mn-lt"/>
                        <a:ea typeface="+mn-ea"/>
                        <a:cs typeface="+mn-cs"/>
                      </a:endParaRPr>
                    </a:p>
                  </a:txBody>
                  <a:tcPr marL="68580" marR="68580" marT="0" marB="0"/>
                </a:tc>
              </a:tr>
              <a:tr h="0">
                <a:tc>
                  <a:txBody>
                    <a:bodyPr/>
                    <a:lstStyle/>
                    <a:p>
                      <a:pPr indent="127000" algn="ctr">
                        <a:lnSpc>
                          <a:spcPct val="125000"/>
                        </a:lnSpc>
                        <a:spcAft>
                          <a:spcPts val="0"/>
                        </a:spcAft>
                      </a:pPr>
                      <a:r>
                        <a:rPr lang="zh-CN" sz="1050" kern="100">
                          <a:effectLst/>
                        </a:rPr>
                        <a:t>开发工程师</a:t>
                      </a:r>
                      <a:endParaRPr lang="zh-CN" sz="1050" kern="100">
                        <a:effectLst/>
                        <a:latin typeface="Times New Roman"/>
                        <a:ea typeface="宋体"/>
                      </a:endParaRPr>
                    </a:p>
                  </a:txBody>
                  <a:tcPr marL="68580" marR="68580" marT="0" marB="0"/>
                </a:tc>
                <a:tc>
                  <a:txBody>
                    <a:bodyPr/>
                    <a:lstStyle/>
                    <a:p>
                      <a:pPr indent="127000" algn="ctr">
                        <a:lnSpc>
                          <a:spcPct val="125000"/>
                        </a:lnSpc>
                        <a:spcAft>
                          <a:spcPts val="0"/>
                        </a:spcAft>
                      </a:pPr>
                      <a:r>
                        <a:rPr lang="zh-CN" sz="1050" kern="100" dirty="0">
                          <a:effectLst/>
                        </a:rPr>
                        <a:t>戚盼飞</a:t>
                      </a:r>
                      <a:endParaRPr lang="zh-CN" sz="1050" kern="100" dirty="0">
                        <a:effectLst/>
                        <a:latin typeface="Times New Roman"/>
                        <a:ea typeface="宋体"/>
                      </a:endParaRPr>
                    </a:p>
                  </a:txBody>
                  <a:tcPr marL="68580" marR="68580" marT="0" marB="0"/>
                </a:tc>
                <a:tc>
                  <a:txBody>
                    <a:bodyPr/>
                    <a:lstStyle/>
                    <a:p>
                      <a:pPr indent="127000" algn="ctr">
                        <a:lnSpc>
                          <a:spcPct val="125000"/>
                        </a:lnSpc>
                        <a:spcAft>
                          <a:spcPts val="0"/>
                        </a:spcAft>
                      </a:pPr>
                      <a:r>
                        <a:rPr lang="en-US" sz="1050" kern="100" dirty="0">
                          <a:effectLst/>
                        </a:rPr>
                        <a:t>DE</a:t>
                      </a:r>
                      <a:endParaRPr lang="zh-CN" sz="1050" kern="100" dirty="0">
                        <a:effectLst/>
                        <a:latin typeface="Times New Roman"/>
                        <a:ea typeface="宋体"/>
                      </a:endParaRPr>
                    </a:p>
                  </a:txBody>
                  <a:tcPr marL="68580" marR="68580" marT="0" marB="0"/>
                </a:tc>
              </a:tr>
              <a:tr h="0">
                <a:tc>
                  <a:txBody>
                    <a:bodyPr/>
                    <a:lstStyle/>
                    <a:p>
                      <a:pPr indent="127000" algn="ctr">
                        <a:lnSpc>
                          <a:spcPct val="125000"/>
                        </a:lnSpc>
                        <a:spcAft>
                          <a:spcPts val="0"/>
                        </a:spcAft>
                      </a:pPr>
                      <a:r>
                        <a:rPr lang="zh-CN" sz="1050" kern="100">
                          <a:effectLst/>
                        </a:rPr>
                        <a:t>测试工程师</a:t>
                      </a:r>
                      <a:endParaRPr lang="zh-CN" sz="1050" kern="100">
                        <a:effectLst/>
                        <a:latin typeface="Times New Roman"/>
                        <a:ea typeface="宋体"/>
                      </a:endParaRPr>
                    </a:p>
                  </a:txBody>
                  <a:tcPr marL="68580" marR="68580" marT="0" marB="0"/>
                </a:tc>
                <a:tc>
                  <a:txBody>
                    <a:bodyPr/>
                    <a:lstStyle/>
                    <a:p>
                      <a:pPr indent="127000" algn="ctr">
                        <a:lnSpc>
                          <a:spcPct val="125000"/>
                        </a:lnSpc>
                        <a:spcAft>
                          <a:spcPts val="0"/>
                        </a:spcAft>
                      </a:pPr>
                      <a:r>
                        <a:rPr lang="zh-CN" sz="1050" kern="100">
                          <a:effectLst/>
                        </a:rPr>
                        <a:t>章裔杰</a:t>
                      </a:r>
                      <a:endParaRPr lang="zh-CN" sz="1050" kern="100">
                        <a:effectLst/>
                        <a:latin typeface="Times New Roman"/>
                        <a:ea typeface="宋体"/>
                      </a:endParaRPr>
                    </a:p>
                  </a:txBody>
                  <a:tcPr marL="68580" marR="68580" marT="0" marB="0"/>
                </a:tc>
                <a:tc>
                  <a:txBody>
                    <a:bodyPr/>
                    <a:lstStyle/>
                    <a:p>
                      <a:pPr indent="127000" algn="ctr">
                        <a:lnSpc>
                          <a:spcPct val="125000"/>
                        </a:lnSpc>
                        <a:spcAft>
                          <a:spcPts val="0"/>
                        </a:spcAft>
                      </a:pPr>
                      <a:r>
                        <a:rPr lang="en-US" sz="1050" kern="100">
                          <a:effectLst/>
                        </a:rPr>
                        <a:t>TE</a:t>
                      </a:r>
                      <a:endParaRPr lang="zh-CN" sz="1050" kern="100">
                        <a:effectLst/>
                        <a:latin typeface="Times New Roman"/>
                        <a:ea typeface="宋体"/>
                      </a:endParaRPr>
                    </a:p>
                  </a:txBody>
                  <a:tcPr marL="68580" marR="68580" marT="0" marB="0"/>
                </a:tc>
              </a:tr>
              <a:tr h="0">
                <a:tc>
                  <a:txBody>
                    <a:bodyPr/>
                    <a:lstStyle/>
                    <a:p>
                      <a:pPr indent="127000" algn="ctr">
                        <a:lnSpc>
                          <a:spcPct val="125000"/>
                        </a:lnSpc>
                        <a:spcAft>
                          <a:spcPts val="0"/>
                        </a:spcAft>
                      </a:pPr>
                      <a:r>
                        <a:rPr lang="zh-CN" sz="1050" kern="100">
                          <a:effectLst/>
                        </a:rPr>
                        <a:t>构建工程师</a:t>
                      </a:r>
                      <a:endParaRPr lang="zh-CN" sz="1050" kern="100">
                        <a:effectLst/>
                        <a:latin typeface="Times New Roman"/>
                        <a:ea typeface="宋体"/>
                      </a:endParaRPr>
                    </a:p>
                  </a:txBody>
                  <a:tcPr marL="68580" marR="68580" marT="0" marB="0"/>
                </a:tc>
                <a:tc>
                  <a:txBody>
                    <a:bodyPr/>
                    <a:lstStyle/>
                    <a:p>
                      <a:pPr indent="127000" algn="ctr">
                        <a:lnSpc>
                          <a:spcPct val="125000"/>
                        </a:lnSpc>
                        <a:spcAft>
                          <a:spcPts val="0"/>
                        </a:spcAft>
                      </a:pPr>
                      <a:r>
                        <a:rPr lang="zh-CN" sz="1050" kern="100" dirty="0">
                          <a:effectLst/>
                        </a:rPr>
                        <a:t>邓正宇</a:t>
                      </a:r>
                      <a:endParaRPr lang="zh-CN" sz="1050" kern="100" dirty="0">
                        <a:effectLst/>
                        <a:latin typeface="Times New Roman"/>
                        <a:ea typeface="宋体"/>
                      </a:endParaRPr>
                    </a:p>
                  </a:txBody>
                  <a:tcPr marL="68580" marR="68580" marT="0" marB="0"/>
                </a:tc>
                <a:tc>
                  <a:txBody>
                    <a:bodyPr/>
                    <a:lstStyle/>
                    <a:p>
                      <a:pPr indent="127000" algn="ctr">
                        <a:lnSpc>
                          <a:spcPct val="125000"/>
                        </a:lnSpc>
                        <a:spcAft>
                          <a:spcPts val="0"/>
                        </a:spcAft>
                      </a:pPr>
                      <a:r>
                        <a:rPr lang="en-US" sz="1050" kern="100">
                          <a:effectLst/>
                        </a:rPr>
                        <a:t>CE</a:t>
                      </a:r>
                      <a:endParaRPr lang="zh-CN" sz="1050" kern="100">
                        <a:effectLst/>
                        <a:latin typeface="Times New Roman"/>
                        <a:ea typeface="宋体"/>
                      </a:endParaRPr>
                    </a:p>
                  </a:txBody>
                  <a:tcPr marL="68580" marR="68580" marT="0" marB="0"/>
                </a:tc>
              </a:tr>
              <a:tr h="0">
                <a:tc>
                  <a:txBody>
                    <a:bodyPr/>
                    <a:lstStyle/>
                    <a:p>
                      <a:pPr indent="127000" algn="ctr">
                        <a:lnSpc>
                          <a:spcPct val="125000"/>
                        </a:lnSpc>
                        <a:spcAft>
                          <a:spcPts val="0"/>
                        </a:spcAft>
                      </a:pPr>
                      <a:r>
                        <a:rPr lang="zh-CN" sz="1050" kern="100">
                          <a:effectLst/>
                        </a:rPr>
                        <a:t>数据库管理员</a:t>
                      </a:r>
                      <a:endParaRPr lang="zh-CN" sz="1050" kern="100">
                        <a:effectLst/>
                        <a:latin typeface="Times New Roman"/>
                        <a:ea typeface="宋体"/>
                      </a:endParaRPr>
                    </a:p>
                  </a:txBody>
                  <a:tcPr marL="68580" marR="68580" marT="0" marB="0"/>
                </a:tc>
                <a:tc>
                  <a:txBody>
                    <a:bodyPr/>
                    <a:lstStyle/>
                    <a:p>
                      <a:pPr indent="127000" algn="ctr">
                        <a:lnSpc>
                          <a:spcPct val="125000"/>
                        </a:lnSpc>
                        <a:spcAft>
                          <a:spcPts val="0"/>
                        </a:spcAft>
                      </a:pPr>
                      <a:r>
                        <a:rPr lang="zh-CN" sz="1050" kern="100" dirty="0">
                          <a:effectLst/>
                        </a:rPr>
                        <a:t>邓正宇</a:t>
                      </a:r>
                      <a:endParaRPr lang="zh-CN" sz="1050" kern="100" dirty="0">
                        <a:effectLst/>
                        <a:latin typeface="Times New Roman"/>
                        <a:ea typeface="宋体"/>
                      </a:endParaRPr>
                    </a:p>
                  </a:txBody>
                  <a:tcPr marL="68580" marR="68580" marT="0" marB="0"/>
                </a:tc>
                <a:tc>
                  <a:txBody>
                    <a:bodyPr/>
                    <a:lstStyle/>
                    <a:p>
                      <a:pPr indent="127000" algn="ctr">
                        <a:lnSpc>
                          <a:spcPct val="125000"/>
                        </a:lnSpc>
                        <a:spcAft>
                          <a:spcPts val="0"/>
                        </a:spcAft>
                      </a:pPr>
                      <a:r>
                        <a:rPr lang="en-US" sz="1050" kern="100" dirty="0">
                          <a:effectLst/>
                        </a:rPr>
                        <a:t>DBA</a:t>
                      </a:r>
                      <a:endParaRPr lang="zh-CN" sz="1050" kern="100" dirty="0">
                        <a:effectLst/>
                        <a:latin typeface="Times New Roman"/>
                        <a:ea typeface="宋体"/>
                      </a:endParaRPr>
                    </a:p>
                  </a:txBody>
                  <a:tcPr marL="68580" marR="68580" marT="0" marB="0"/>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3911459989"/>
              </p:ext>
            </p:extLst>
          </p:nvPr>
        </p:nvGraphicFramePr>
        <p:xfrm>
          <a:off x="1547664" y="4869160"/>
          <a:ext cx="6120680" cy="1257494"/>
        </p:xfrm>
        <a:graphic>
          <a:graphicData uri="http://schemas.openxmlformats.org/drawingml/2006/table">
            <a:tbl>
              <a:tblPr firstRow="1">
                <a:tableStyleId>{5FD0F851-EC5A-4D38-B0AD-8093EC10F338}</a:tableStyleId>
              </a:tblPr>
              <a:tblGrid>
                <a:gridCol w="3060340"/>
                <a:gridCol w="3060340"/>
              </a:tblGrid>
              <a:tr h="0">
                <a:tc>
                  <a:txBody>
                    <a:bodyPr/>
                    <a:lstStyle/>
                    <a:p>
                      <a:pPr indent="267970" algn="ctr">
                        <a:lnSpc>
                          <a:spcPct val="125000"/>
                        </a:lnSpc>
                        <a:spcAft>
                          <a:spcPts val="0"/>
                        </a:spcAft>
                      </a:pPr>
                      <a:r>
                        <a:rPr lang="zh-CN" sz="1050" kern="100" dirty="0">
                          <a:effectLst/>
                        </a:rPr>
                        <a:t>实训开发过程</a:t>
                      </a:r>
                      <a:endParaRPr lang="zh-CN" sz="1050" kern="100" dirty="0">
                        <a:effectLst/>
                        <a:latin typeface="Times New Roman"/>
                        <a:ea typeface="宋体"/>
                      </a:endParaRPr>
                    </a:p>
                  </a:txBody>
                  <a:tcPr marL="68580" marR="68580" marT="0" marB="0"/>
                </a:tc>
                <a:tc>
                  <a:txBody>
                    <a:bodyPr/>
                    <a:lstStyle/>
                    <a:p>
                      <a:pPr indent="127000" algn="ctr">
                        <a:lnSpc>
                          <a:spcPct val="125000"/>
                        </a:lnSpc>
                        <a:spcAft>
                          <a:spcPts val="0"/>
                        </a:spcAft>
                      </a:pPr>
                      <a:r>
                        <a:rPr lang="zh-CN" sz="1050" kern="100" dirty="0">
                          <a:effectLst/>
                        </a:rPr>
                        <a:t>时间（</a:t>
                      </a:r>
                      <a:r>
                        <a:rPr lang="zh-CN" sz="1050" kern="100" dirty="0" smtClean="0">
                          <a:effectLst/>
                        </a:rPr>
                        <a:t>自</a:t>
                      </a:r>
                      <a:r>
                        <a:rPr lang="en-US" sz="1050" kern="100" dirty="0" smtClean="0">
                          <a:effectLst/>
                        </a:rPr>
                        <a:t>2013</a:t>
                      </a:r>
                      <a:r>
                        <a:rPr lang="zh-CN" sz="1050" kern="100" dirty="0" smtClean="0">
                          <a:effectLst/>
                        </a:rPr>
                        <a:t>年</a:t>
                      </a:r>
                      <a:r>
                        <a:rPr lang="en-US" sz="1050" kern="100" dirty="0" smtClean="0">
                          <a:effectLst/>
                        </a:rPr>
                        <a:t>12</a:t>
                      </a:r>
                      <a:r>
                        <a:rPr lang="zh-CN" sz="1050" kern="100" dirty="0" smtClean="0">
                          <a:effectLst/>
                        </a:rPr>
                        <a:t>月</a:t>
                      </a:r>
                      <a:r>
                        <a:rPr lang="en-US" sz="1050" kern="100" dirty="0" smtClean="0">
                          <a:effectLst/>
                        </a:rPr>
                        <a:t>9</a:t>
                      </a:r>
                      <a:r>
                        <a:rPr lang="zh-CN" sz="1050" kern="100" dirty="0" smtClean="0">
                          <a:effectLst/>
                        </a:rPr>
                        <a:t>日 </a:t>
                      </a:r>
                      <a:r>
                        <a:rPr lang="zh-CN" sz="1050" kern="100" dirty="0">
                          <a:effectLst/>
                        </a:rPr>
                        <a:t>到</a:t>
                      </a:r>
                      <a:r>
                        <a:rPr lang="en-US" sz="1050" kern="100" dirty="0">
                          <a:effectLst/>
                        </a:rPr>
                        <a:t> </a:t>
                      </a:r>
                      <a:r>
                        <a:rPr lang="en-US" sz="1050" kern="100" dirty="0" smtClean="0">
                          <a:effectLst/>
                        </a:rPr>
                        <a:t>2014</a:t>
                      </a:r>
                      <a:r>
                        <a:rPr lang="zh-CN" sz="1050" kern="100" dirty="0" smtClean="0">
                          <a:effectLst/>
                        </a:rPr>
                        <a:t>年</a:t>
                      </a:r>
                      <a:r>
                        <a:rPr lang="en-US" altLang="zh-CN" sz="1050" kern="100" dirty="0" smtClean="0">
                          <a:effectLst/>
                        </a:rPr>
                        <a:t>3</a:t>
                      </a:r>
                      <a:r>
                        <a:rPr lang="zh-CN" sz="1050" kern="100" dirty="0" smtClean="0">
                          <a:effectLst/>
                        </a:rPr>
                        <a:t>月</a:t>
                      </a:r>
                      <a:r>
                        <a:rPr lang="en-US" sz="1050" kern="100" dirty="0" smtClean="0">
                          <a:effectLst/>
                        </a:rPr>
                        <a:t>15</a:t>
                      </a:r>
                      <a:r>
                        <a:rPr lang="zh-CN" sz="1050" kern="100" dirty="0" smtClean="0">
                          <a:effectLst/>
                        </a:rPr>
                        <a:t>日</a:t>
                      </a:r>
                      <a:r>
                        <a:rPr lang="zh-CN" sz="1050" kern="100" dirty="0">
                          <a:effectLst/>
                        </a:rPr>
                        <a:t>）</a:t>
                      </a:r>
                      <a:endParaRPr lang="zh-CN" sz="1050" kern="100" dirty="0">
                        <a:effectLst/>
                        <a:latin typeface="Times New Roman"/>
                        <a:ea typeface="宋体"/>
                      </a:endParaRPr>
                    </a:p>
                  </a:txBody>
                  <a:tcPr marL="68580" marR="68580" marT="0" marB="0"/>
                </a:tc>
              </a:tr>
              <a:tr h="0">
                <a:tc>
                  <a:txBody>
                    <a:bodyPr/>
                    <a:lstStyle/>
                    <a:p>
                      <a:pPr indent="266700" algn="ctr">
                        <a:lnSpc>
                          <a:spcPct val="125000"/>
                        </a:lnSpc>
                        <a:spcAft>
                          <a:spcPts val="0"/>
                        </a:spcAft>
                      </a:pPr>
                      <a:r>
                        <a:rPr lang="zh-CN" sz="1050" kern="100" dirty="0">
                          <a:effectLst/>
                        </a:rPr>
                        <a:t>计划</a:t>
                      </a:r>
                      <a:endParaRPr lang="zh-CN" sz="1050" kern="100" dirty="0">
                        <a:effectLst/>
                        <a:latin typeface="Times New Roman"/>
                        <a:ea typeface="宋体"/>
                      </a:endParaRPr>
                    </a:p>
                  </a:txBody>
                  <a:tcPr marL="68580" marR="68580" marT="0" marB="0"/>
                </a:tc>
                <a:tc>
                  <a:txBody>
                    <a:bodyPr/>
                    <a:lstStyle/>
                    <a:p>
                      <a:pPr indent="266700" algn="ctr">
                        <a:lnSpc>
                          <a:spcPct val="125000"/>
                        </a:lnSpc>
                        <a:spcAft>
                          <a:spcPts val="0"/>
                        </a:spcAft>
                      </a:pPr>
                      <a:r>
                        <a:rPr lang="en-US" sz="1050" kern="100" dirty="0">
                          <a:effectLst/>
                        </a:rPr>
                        <a:t>2013</a:t>
                      </a:r>
                      <a:r>
                        <a:rPr lang="zh-CN" sz="1050" kern="100" dirty="0">
                          <a:effectLst/>
                        </a:rPr>
                        <a:t>年</a:t>
                      </a:r>
                      <a:r>
                        <a:rPr lang="en-US" sz="1050" kern="100" dirty="0">
                          <a:effectLst/>
                        </a:rPr>
                        <a:t>12</a:t>
                      </a:r>
                      <a:r>
                        <a:rPr lang="zh-CN" sz="1050" kern="100" dirty="0" smtClean="0">
                          <a:effectLst/>
                        </a:rPr>
                        <a:t>月</a:t>
                      </a:r>
                      <a:r>
                        <a:rPr lang="en-US" altLang="zh-CN" sz="1050" kern="100" dirty="0" smtClean="0">
                          <a:effectLst/>
                        </a:rPr>
                        <a:t>0</a:t>
                      </a:r>
                      <a:r>
                        <a:rPr lang="en-US" sz="1050" kern="100" dirty="0" smtClean="0">
                          <a:effectLst/>
                        </a:rPr>
                        <a:t>9</a:t>
                      </a:r>
                      <a:r>
                        <a:rPr lang="zh-CN" sz="1050" kern="100" dirty="0">
                          <a:effectLst/>
                        </a:rPr>
                        <a:t>日 到</a:t>
                      </a:r>
                      <a:r>
                        <a:rPr lang="en-US" sz="1050" kern="100" dirty="0">
                          <a:effectLst/>
                        </a:rPr>
                        <a:t>2013</a:t>
                      </a:r>
                      <a:r>
                        <a:rPr lang="zh-CN" sz="1050" kern="100" dirty="0">
                          <a:effectLst/>
                        </a:rPr>
                        <a:t>年</a:t>
                      </a:r>
                      <a:r>
                        <a:rPr lang="en-US" sz="1050" kern="100" dirty="0">
                          <a:effectLst/>
                        </a:rPr>
                        <a:t>12</a:t>
                      </a:r>
                      <a:r>
                        <a:rPr lang="zh-CN" sz="1050" kern="100" dirty="0">
                          <a:effectLst/>
                        </a:rPr>
                        <a:t>月</a:t>
                      </a:r>
                      <a:r>
                        <a:rPr lang="en-US" sz="1050" kern="100" dirty="0">
                          <a:effectLst/>
                        </a:rPr>
                        <a:t>20</a:t>
                      </a:r>
                      <a:r>
                        <a:rPr lang="zh-CN" sz="1050" kern="100" dirty="0">
                          <a:effectLst/>
                        </a:rPr>
                        <a:t>日</a:t>
                      </a:r>
                      <a:endParaRPr lang="zh-CN" sz="1050" kern="100" dirty="0">
                        <a:effectLst/>
                        <a:latin typeface="Times New Roman"/>
                        <a:ea typeface="宋体"/>
                      </a:endParaRPr>
                    </a:p>
                  </a:txBody>
                  <a:tcPr marL="68580" marR="68580" marT="0" marB="0"/>
                </a:tc>
              </a:tr>
              <a:tr h="0">
                <a:tc>
                  <a:txBody>
                    <a:bodyPr/>
                    <a:lstStyle/>
                    <a:p>
                      <a:pPr indent="266700" algn="ctr">
                        <a:lnSpc>
                          <a:spcPct val="125000"/>
                        </a:lnSpc>
                        <a:spcAft>
                          <a:spcPts val="0"/>
                        </a:spcAft>
                      </a:pPr>
                      <a:r>
                        <a:rPr lang="zh-CN" sz="1050" kern="100">
                          <a:effectLst/>
                        </a:rPr>
                        <a:t>需求分析</a:t>
                      </a:r>
                      <a:endParaRPr lang="zh-CN" sz="1050" kern="100">
                        <a:effectLst/>
                        <a:latin typeface="Times New Roman"/>
                        <a:ea typeface="宋体"/>
                      </a:endParaRPr>
                    </a:p>
                  </a:txBody>
                  <a:tcPr marL="68580" marR="68580" marT="0" marB="0"/>
                </a:tc>
                <a:tc>
                  <a:txBody>
                    <a:bodyPr/>
                    <a:lstStyle/>
                    <a:p>
                      <a:pPr indent="266700" algn="ctr">
                        <a:lnSpc>
                          <a:spcPct val="125000"/>
                        </a:lnSpc>
                        <a:spcAft>
                          <a:spcPts val="0"/>
                        </a:spcAft>
                      </a:pPr>
                      <a:r>
                        <a:rPr lang="en-US" sz="1050" kern="100" dirty="0">
                          <a:effectLst/>
                        </a:rPr>
                        <a:t>2013</a:t>
                      </a:r>
                      <a:r>
                        <a:rPr lang="zh-CN" sz="1050" kern="100" dirty="0">
                          <a:effectLst/>
                        </a:rPr>
                        <a:t>年</a:t>
                      </a:r>
                      <a:r>
                        <a:rPr lang="en-US" sz="1050" kern="100" dirty="0">
                          <a:effectLst/>
                        </a:rPr>
                        <a:t>12</a:t>
                      </a:r>
                      <a:r>
                        <a:rPr lang="zh-CN" sz="1050" kern="100" dirty="0">
                          <a:effectLst/>
                        </a:rPr>
                        <a:t>月</a:t>
                      </a:r>
                      <a:r>
                        <a:rPr lang="en-US" sz="1050" kern="100" dirty="0">
                          <a:effectLst/>
                        </a:rPr>
                        <a:t>21</a:t>
                      </a:r>
                      <a:r>
                        <a:rPr lang="zh-CN" sz="1050" kern="100" dirty="0">
                          <a:effectLst/>
                        </a:rPr>
                        <a:t>日 到</a:t>
                      </a:r>
                      <a:r>
                        <a:rPr lang="en-US" sz="1050" kern="100" dirty="0">
                          <a:effectLst/>
                        </a:rPr>
                        <a:t>2014</a:t>
                      </a:r>
                      <a:r>
                        <a:rPr lang="zh-CN" sz="1050" kern="100" dirty="0" smtClean="0">
                          <a:effectLst/>
                        </a:rPr>
                        <a:t>年</a:t>
                      </a:r>
                      <a:r>
                        <a:rPr lang="en-US" altLang="zh-CN" sz="1050" kern="100" dirty="0" smtClean="0">
                          <a:effectLst/>
                        </a:rPr>
                        <a:t>0</a:t>
                      </a:r>
                      <a:r>
                        <a:rPr lang="en-US" sz="1050" kern="100" dirty="0" smtClean="0">
                          <a:effectLst/>
                        </a:rPr>
                        <a:t>1</a:t>
                      </a:r>
                      <a:r>
                        <a:rPr lang="zh-CN" sz="1050" kern="100" dirty="0" smtClean="0">
                          <a:effectLst/>
                        </a:rPr>
                        <a:t>月</a:t>
                      </a:r>
                      <a:r>
                        <a:rPr lang="en-US" altLang="zh-CN" sz="1050" kern="100" smtClean="0">
                          <a:effectLst/>
                        </a:rPr>
                        <a:t>0</a:t>
                      </a:r>
                      <a:r>
                        <a:rPr lang="en-US" sz="1050" kern="100" smtClean="0">
                          <a:effectLst/>
                        </a:rPr>
                        <a:t>9</a:t>
                      </a:r>
                      <a:r>
                        <a:rPr lang="zh-CN" sz="1050" kern="100" dirty="0">
                          <a:effectLst/>
                        </a:rPr>
                        <a:t>日</a:t>
                      </a:r>
                      <a:endParaRPr lang="zh-CN" sz="1050" kern="100" dirty="0">
                        <a:effectLst/>
                        <a:latin typeface="Times New Roman"/>
                        <a:ea typeface="宋体"/>
                      </a:endParaRPr>
                    </a:p>
                  </a:txBody>
                  <a:tcPr marL="68580" marR="68580" marT="0" marB="0"/>
                </a:tc>
              </a:tr>
              <a:tr h="0">
                <a:tc>
                  <a:txBody>
                    <a:bodyPr/>
                    <a:lstStyle/>
                    <a:p>
                      <a:pPr indent="266700" algn="ctr">
                        <a:lnSpc>
                          <a:spcPct val="125000"/>
                        </a:lnSpc>
                        <a:spcAft>
                          <a:spcPts val="0"/>
                        </a:spcAft>
                      </a:pPr>
                      <a:r>
                        <a:rPr lang="zh-CN" sz="1050" kern="100">
                          <a:effectLst/>
                        </a:rPr>
                        <a:t>设计</a:t>
                      </a:r>
                      <a:endParaRPr lang="zh-CN" sz="1050" kern="100">
                        <a:effectLst/>
                        <a:latin typeface="Times New Roman"/>
                        <a:ea typeface="宋体"/>
                      </a:endParaRPr>
                    </a:p>
                  </a:txBody>
                  <a:tcPr marL="68580" marR="68580" marT="0" marB="0"/>
                </a:tc>
                <a:tc>
                  <a:txBody>
                    <a:bodyPr/>
                    <a:lstStyle/>
                    <a:p>
                      <a:pPr indent="266700" algn="ctr">
                        <a:lnSpc>
                          <a:spcPct val="125000"/>
                        </a:lnSpc>
                        <a:spcAft>
                          <a:spcPts val="0"/>
                        </a:spcAft>
                      </a:pPr>
                      <a:r>
                        <a:rPr lang="en-US" sz="1050" kern="100" dirty="0" smtClean="0">
                          <a:effectLst/>
                        </a:rPr>
                        <a:t>2014</a:t>
                      </a:r>
                      <a:r>
                        <a:rPr lang="zh-CN" sz="1050" kern="100" dirty="0" smtClean="0">
                          <a:effectLst/>
                        </a:rPr>
                        <a:t>年</a:t>
                      </a:r>
                      <a:r>
                        <a:rPr lang="en-US" altLang="zh-CN" sz="1050" kern="100" dirty="0" smtClean="0">
                          <a:effectLst/>
                        </a:rPr>
                        <a:t>0</a:t>
                      </a:r>
                      <a:r>
                        <a:rPr lang="en-US" sz="1050" kern="100" dirty="0" smtClean="0">
                          <a:effectLst/>
                        </a:rPr>
                        <a:t>1</a:t>
                      </a:r>
                      <a:r>
                        <a:rPr lang="zh-CN" sz="1050" kern="100" dirty="0">
                          <a:effectLst/>
                        </a:rPr>
                        <a:t>月</a:t>
                      </a:r>
                      <a:r>
                        <a:rPr lang="en-US" sz="1050" kern="100" dirty="0">
                          <a:effectLst/>
                        </a:rPr>
                        <a:t>10</a:t>
                      </a:r>
                      <a:r>
                        <a:rPr lang="zh-CN" sz="1050" kern="100" dirty="0">
                          <a:effectLst/>
                        </a:rPr>
                        <a:t>日 到</a:t>
                      </a:r>
                      <a:r>
                        <a:rPr lang="en-US" sz="1050" kern="100" dirty="0">
                          <a:effectLst/>
                        </a:rPr>
                        <a:t>2014</a:t>
                      </a:r>
                      <a:r>
                        <a:rPr lang="zh-CN" sz="1050" kern="100" dirty="0" smtClean="0">
                          <a:effectLst/>
                        </a:rPr>
                        <a:t>年</a:t>
                      </a:r>
                      <a:r>
                        <a:rPr lang="en-US" altLang="zh-CN" sz="1050" kern="100" dirty="0" smtClean="0">
                          <a:effectLst/>
                        </a:rPr>
                        <a:t>0</a:t>
                      </a:r>
                      <a:r>
                        <a:rPr lang="en-US" sz="1050" kern="100" dirty="0" smtClean="0">
                          <a:effectLst/>
                        </a:rPr>
                        <a:t>1</a:t>
                      </a:r>
                      <a:r>
                        <a:rPr lang="zh-CN" sz="1050" kern="100" dirty="0">
                          <a:effectLst/>
                        </a:rPr>
                        <a:t>月</a:t>
                      </a:r>
                      <a:r>
                        <a:rPr lang="en-US" sz="1050" kern="100" dirty="0">
                          <a:effectLst/>
                        </a:rPr>
                        <a:t>21</a:t>
                      </a:r>
                      <a:r>
                        <a:rPr lang="zh-CN" sz="1050" kern="100" dirty="0">
                          <a:effectLst/>
                        </a:rPr>
                        <a:t>日</a:t>
                      </a:r>
                      <a:endParaRPr lang="zh-CN" sz="1050" kern="100" dirty="0">
                        <a:effectLst/>
                        <a:latin typeface="Times New Roman"/>
                        <a:ea typeface="宋体"/>
                      </a:endParaRPr>
                    </a:p>
                  </a:txBody>
                  <a:tcPr marL="68580" marR="68580" marT="0" marB="0"/>
                </a:tc>
              </a:tr>
              <a:tr h="0">
                <a:tc>
                  <a:txBody>
                    <a:bodyPr/>
                    <a:lstStyle/>
                    <a:p>
                      <a:pPr indent="266700" algn="ctr">
                        <a:lnSpc>
                          <a:spcPct val="125000"/>
                        </a:lnSpc>
                        <a:spcAft>
                          <a:spcPts val="0"/>
                        </a:spcAft>
                      </a:pPr>
                      <a:r>
                        <a:rPr lang="zh-CN" sz="1050" kern="100" dirty="0">
                          <a:effectLst/>
                        </a:rPr>
                        <a:t>编码</a:t>
                      </a:r>
                      <a:endParaRPr lang="zh-CN" sz="1050" kern="100" dirty="0">
                        <a:effectLst/>
                        <a:latin typeface="Times New Roman"/>
                        <a:ea typeface="宋体"/>
                      </a:endParaRPr>
                    </a:p>
                  </a:txBody>
                  <a:tcPr marL="68580" marR="68580" marT="0" marB="0"/>
                </a:tc>
                <a:tc>
                  <a:txBody>
                    <a:bodyPr/>
                    <a:lstStyle/>
                    <a:p>
                      <a:pPr indent="266700" algn="ctr">
                        <a:lnSpc>
                          <a:spcPct val="125000"/>
                        </a:lnSpc>
                        <a:spcAft>
                          <a:spcPts val="0"/>
                        </a:spcAft>
                      </a:pPr>
                      <a:r>
                        <a:rPr lang="en-US" sz="1050" kern="100" dirty="0" smtClean="0">
                          <a:effectLst/>
                        </a:rPr>
                        <a:t>2014</a:t>
                      </a:r>
                      <a:r>
                        <a:rPr lang="zh-CN" sz="1050" kern="100" dirty="0" smtClean="0">
                          <a:effectLst/>
                        </a:rPr>
                        <a:t>年</a:t>
                      </a:r>
                      <a:r>
                        <a:rPr lang="en-US" altLang="zh-CN" sz="1050" kern="100" dirty="0" smtClean="0">
                          <a:effectLst/>
                        </a:rPr>
                        <a:t>0</a:t>
                      </a:r>
                      <a:r>
                        <a:rPr lang="en-US" sz="1050" kern="100" dirty="0" smtClean="0">
                          <a:effectLst/>
                        </a:rPr>
                        <a:t>1</a:t>
                      </a:r>
                      <a:r>
                        <a:rPr lang="zh-CN" sz="1050" kern="100" dirty="0">
                          <a:effectLst/>
                        </a:rPr>
                        <a:t>月</a:t>
                      </a:r>
                      <a:r>
                        <a:rPr lang="en-US" sz="1050" kern="100" dirty="0">
                          <a:effectLst/>
                        </a:rPr>
                        <a:t>22</a:t>
                      </a:r>
                      <a:r>
                        <a:rPr lang="zh-CN" sz="1050" kern="100" dirty="0">
                          <a:effectLst/>
                        </a:rPr>
                        <a:t>日 到</a:t>
                      </a:r>
                      <a:r>
                        <a:rPr lang="en-US" sz="1050" kern="100" dirty="0">
                          <a:effectLst/>
                        </a:rPr>
                        <a:t>2014</a:t>
                      </a:r>
                      <a:r>
                        <a:rPr lang="zh-CN" sz="1050" kern="100" dirty="0" smtClean="0">
                          <a:effectLst/>
                        </a:rPr>
                        <a:t>年</a:t>
                      </a:r>
                      <a:r>
                        <a:rPr lang="en-US" altLang="zh-CN" sz="1050" kern="100" dirty="0" smtClean="0">
                          <a:effectLst/>
                        </a:rPr>
                        <a:t>0</a:t>
                      </a:r>
                      <a:r>
                        <a:rPr lang="en-US" sz="1050" kern="100" dirty="0" smtClean="0">
                          <a:effectLst/>
                        </a:rPr>
                        <a:t>2</a:t>
                      </a:r>
                      <a:r>
                        <a:rPr lang="zh-CN" sz="1050" kern="100" dirty="0">
                          <a:effectLst/>
                        </a:rPr>
                        <a:t>月</a:t>
                      </a:r>
                      <a:r>
                        <a:rPr lang="en-US" sz="1050" kern="100" dirty="0">
                          <a:effectLst/>
                        </a:rPr>
                        <a:t>20</a:t>
                      </a:r>
                      <a:r>
                        <a:rPr lang="zh-CN" sz="1050" kern="100" dirty="0">
                          <a:effectLst/>
                        </a:rPr>
                        <a:t>日</a:t>
                      </a:r>
                      <a:endParaRPr lang="zh-CN" sz="1050" kern="100" dirty="0">
                        <a:effectLst/>
                        <a:latin typeface="Times New Roman"/>
                        <a:ea typeface="宋体"/>
                      </a:endParaRPr>
                    </a:p>
                  </a:txBody>
                  <a:tcPr marL="68580" marR="68580" marT="0" marB="0"/>
                </a:tc>
              </a:tr>
              <a:tr h="0">
                <a:tc>
                  <a:txBody>
                    <a:bodyPr/>
                    <a:lstStyle/>
                    <a:p>
                      <a:pPr indent="266700" algn="ctr">
                        <a:lnSpc>
                          <a:spcPct val="125000"/>
                        </a:lnSpc>
                        <a:spcAft>
                          <a:spcPts val="0"/>
                        </a:spcAft>
                      </a:pPr>
                      <a:r>
                        <a:rPr lang="zh-CN" sz="1050" kern="100">
                          <a:effectLst/>
                        </a:rPr>
                        <a:t>测试</a:t>
                      </a:r>
                      <a:endParaRPr lang="zh-CN" sz="1050" kern="100">
                        <a:effectLst/>
                        <a:latin typeface="Times New Roman"/>
                        <a:ea typeface="宋体"/>
                      </a:endParaRPr>
                    </a:p>
                  </a:txBody>
                  <a:tcPr marL="68580" marR="68580" marT="0" marB="0"/>
                </a:tc>
                <a:tc>
                  <a:txBody>
                    <a:bodyPr/>
                    <a:lstStyle/>
                    <a:p>
                      <a:pPr indent="266700" algn="ctr">
                        <a:lnSpc>
                          <a:spcPct val="125000"/>
                        </a:lnSpc>
                        <a:spcAft>
                          <a:spcPts val="0"/>
                        </a:spcAft>
                      </a:pPr>
                      <a:r>
                        <a:rPr lang="en-US" sz="1050" kern="100" dirty="0" smtClean="0">
                          <a:effectLst/>
                        </a:rPr>
                        <a:t>2014</a:t>
                      </a:r>
                      <a:r>
                        <a:rPr lang="zh-CN" sz="1050" kern="100" dirty="0" smtClean="0">
                          <a:effectLst/>
                        </a:rPr>
                        <a:t>年</a:t>
                      </a:r>
                      <a:r>
                        <a:rPr lang="en-US" altLang="zh-CN" sz="1050" kern="100" dirty="0" smtClean="0">
                          <a:effectLst/>
                        </a:rPr>
                        <a:t>0</a:t>
                      </a:r>
                      <a:r>
                        <a:rPr lang="en-US" sz="1050" kern="100" dirty="0" smtClean="0">
                          <a:effectLst/>
                        </a:rPr>
                        <a:t>2</a:t>
                      </a:r>
                      <a:r>
                        <a:rPr lang="zh-CN" sz="1050" kern="100" dirty="0">
                          <a:effectLst/>
                        </a:rPr>
                        <a:t>月</a:t>
                      </a:r>
                      <a:r>
                        <a:rPr lang="en-US" sz="1050" kern="100" dirty="0">
                          <a:effectLst/>
                        </a:rPr>
                        <a:t>21</a:t>
                      </a:r>
                      <a:r>
                        <a:rPr lang="zh-CN" sz="1050" kern="100" dirty="0">
                          <a:effectLst/>
                        </a:rPr>
                        <a:t>日 到</a:t>
                      </a:r>
                      <a:r>
                        <a:rPr lang="en-US" sz="1050" kern="100" dirty="0">
                          <a:effectLst/>
                        </a:rPr>
                        <a:t>2014</a:t>
                      </a:r>
                      <a:r>
                        <a:rPr lang="zh-CN" sz="1050" kern="100" dirty="0" smtClean="0">
                          <a:effectLst/>
                        </a:rPr>
                        <a:t>年</a:t>
                      </a:r>
                      <a:r>
                        <a:rPr lang="en-US" altLang="zh-CN" sz="1050" kern="100" dirty="0" smtClean="0">
                          <a:effectLst/>
                        </a:rPr>
                        <a:t>0</a:t>
                      </a:r>
                      <a:r>
                        <a:rPr lang="en-US" sz="1050" kern="100" dirty="0" smtClean="0">
                          <a:effectLst/>
                        </a:rPr>
                        <a:t>3</a:t>
                      </a:r>
                      <a:r>
                        <a:rPr lang="zh-CN" sz="1050" kern="100" dirty="0">
                          <a:effectLst/>
                        </a:rPr>
                        <a:t>月</a:t>
                      </a:r>
                      <a:r>
                        <a:rPr lang="en-US" sz="1050" kern="100" dirty="0">
                          <a:effectLst/>
                        </a:rPr>
                        <a:t>10</a:t>
                      </a:r>
                      <a:r>
                        <a:rPr lang="zh-CN" sz="1050" kern="100" dirty="0">
                          <a:effectLst/>
                        </a:rPr>
                        <a:t>日</a:t>
                      </a:r>
                      <a:endParaRPr lang="zh-CN" sz="1050" kern="100" dirty="0">
                        <a:effectLst/>
                        <a:latin typeface="Times New Roman"/>
                        <a:ea typeface="宋体"/>
                      </a:endParaRPr>
                    </a:p>
                  </a:txBody>
                  <a:tcPr marL="68580" marR="68580" marT="0" marB="0"/>
                </a:tc>
              </a:tr>
              <a:tr h="0">
                <a:tc>
                  <a:txBody>
                    <a:bodyPr/>
                    <a:lstStyle/>
                    <a:p>
                      <a:pPr indent="266700" algn="ctr">
                        <a:lnSpc>
                          <a:spcPct val="125000"/>
                        </a:lnSpc>
                        <a:spcAft>
                          <a:spcPts val="0"/>
                        </a:spcAft>
                      </a:pPr>
                      <a:r>
                        <a:rPr lang="zh-CN" sz="1050" kern="100">
                          <a:effectLst/>
                        </a:rPr>
                        <a:t>项目总结</a:t>
                      </a:r>
                      <a:endParaRPr lang="zh-CN" sz="1050" kern="100">
                        <a:effectLst/>
                        <a:latin typeface="Times New Roman"/>
                        <a:ea typeface="宋体"/>
                      </a:endParaRPr>
                    </a:p>
                  </a:txBody>
                  <a:tcPr marL="68580" marR="68580" marT="0" marB="0"/>
                </a:tc>
                <a:tc>
                  <a:txBody>
                    <a:bodyPr/>
                    <a:lstStyle/>
                    <a:p>
                      <a:pPr indent="266700" algn="ctr">
                        <a:lnSpc>
                          <a:spcPct val="125000"/>
                        </a:lnSpc>
                        <a:spcAft>
                          <a:spcPts val="0"/>
                        </a:spcAft>
                      </a:pPr>
                      <a:r>
                        <a:rPr lang="en-US" sz="1050" kern="100" dirty="0" smtClean="0">
                          <a:effectLst/>
                        </a:rPr>
                        <a:t>2014</a:t>
                      </a:r>
                      <a:r>
                        <a:rPr lang="zh-CN" sz="1050" kern="100" dirty="0" smtClean="0">
                          <a:effectLst/>
                        </a:rPr>
                        <a:t>年</a:t>
                      </a:r>
                      <a:r>
                        <a:rPr lang="en-US" altLang="zh-CN" sz="1050" kern="100" dirty="0" smtClean="0">
                          <a:effectLst/>
                        </a:rPr>
                        <a:t>0</a:t>
                      </a:r>
                      <a:r>
                        <a:rPr lang="en-US" sz="1050" kern="100" dirty="0" smtClean="0">
                          <a:effectLst/>
                        </a:rPr>
                        <a:t>3</a:t>
                      </a:r>
                      <a:r>
                        <a:rPr lang="zh-CN" sz="1050" kern="100" dirty="0">
                          <a:effectLst/>
                        </a:rPr>
                        <a:t>月</a:t>
                      </a:r>
                      <a:r>
                        <a:rPr lang="en-US" sz="1050" kern="100" dirty="0">
                          <a:effectLst/>
                        </a:rPr>
                        <a:t>11</a:t>
                      </a:r>
                      <a:r>
                        <a:rPr lang="zh-CN" sz="1050" kern="100" dirty="0">
                          <a:effectLst/>
                        </a:rPr>
                        <a:t>日 到</a:t>
                      </a:r>
                      <a:r>
                        <a:rPr lang="en-US" sz="1050" kern="100" dirty="0">
                          <a:effectLst/>
                        </a:rPr>
                        <a:t>2014</a:t>
                      </a:r>
                      <a:r>
                        <a:rPr lang="zh-CN" sz="1050" kern="100" dirty="0" smtClean="0">
                          <a:effectLst/>
                        </a:rPr>
                        <a:t>年</a:t>
                      </a:r>
                      <a:r>
                        <a:rPr lang="en-US" altLang="zh-CN" sz="1050" kern="100" dirty="0" smtClean="0">
                          <a:effectLst/>
                        </a:rPr>
                        <a:t>0</a:t>
                      </a:r>
                      <a:r>
                        <a:rPr lang="en-US" sz="1050" kern="100" dirty="0" smtClean="0">
                          <a:effectLst/>
                        </a:rPr>
                        <a:t>3</a:t>
                      </a:r>
                      <a:r>
                        <a:rPr lang="zh-CN" sz="1050" kern="100" dirty="0">
                          <a:effectLst/>
                        </a:rPr>
                        <a:t>月</a:t>
                      </a:r>
                      <a:r>
                        <a:rPr lang="en-US" sz="1050" kern="100" dirty="0">
                          <a:effectLst/>
                        </a:rPr>
                        <a:t>15</a:t>
                      </a:r>
                      <a:r>
                        <a:rPr lang="zh-CN" sz="1050" kern="100" dirty="0">
                          <a:effectLst/>
                        </a:rPr>
                        <a:t>日</a:t>
                      </a:r>
                      <a:endParaRPr lang="zh-CN" sz="1050" kern="100" dirty="0">
                        <a:effectLst/>
                        <a:latin typeface="Times New Roman"/>
                        <a:ea typeface="宋体"/>
                      </a:endParaRPr>
                    </a:p>
                  </a:txBody>
                  <a:tcPr marL="68580" marR="68580" marT="0" marB="0"/>
                </a:tc>
              </a:tr>
            </a:tbl>
          </a:graphicData>
        </a:graphic>
      </p:graphicFrame>
    </p:spTree>
    <p:extLst>
      <p:ext uri="{BB962C8B-B14F-4D97-AF65-F5344CB8AC3E}">
        <p14:creationId xmlns:p14="http://schemas.microsoft.com/office/powerpoint/2010/main" val="5347365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系统框架（范围）</a:t>
            </a:r>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982827221"/>
              </p:ext>
            </p:extLst>
          </p:nvPr>
        </p:nvGraphicFramePr>
        <p:xfrm>
          <a:off x="1403648" y="2509614"/>
          <a:ext cx="1495425" cy="3295650"/>
        </p:xfrm>
        <a:graphic>
          <a:graphicData uri="http://schemas.openxmlformats.org/presentationml/2006/ole">
            <mc:AlternateContent xmlns:mc="http://schemas.openxmlformats.org/markup-compatibility/2006">
              <mc:Choice xmlns:v="urn:schemas-microsoft-com:vml" Requires="v">
                <p:oleObj spid="_x0000_s1043" r:id="rId3" imgW="1493313" imgH="3293190" progId="">
                  <p:embed/>
                </p:oleObj>
              </mc:Choice>
              <mc:Fallback>
                <p:oleObj r:id="rId3" imgW="1493313" imgH="3293190" progId="">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648" y="2509614"/>
                        <a:ext cx="1495425" cy="3295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2"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1920" y="2636912"/>
            <a:ext cx="4057650" cy="305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94466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顶层数据流图</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3732242053"/>
              </p:ext>
            </p:extLst>
          </p:nvPr>
        </p:nvGraphicFramePr>
        <p:xfrm>
          <a:off x="1259632" y="1772816"/>
          <a:ext cx="6471934" cy="4896272"/>
        </p:xfrm>
        <a:graphic>
          <a:graphicData uri="http://schemas.openxmlformats.org/presentationml/2006/ole">
            <mc:AlternateContent xmlns:mc="http://schemas.openxmlformats.org/markup-compatibility/2006">
              <mc:Choice xmlns:v="urn:schemas-microsoft-com:vml" Requires="v">
                <p:oleObj spid="_x0000_s6149" r:id="rId3" imgW="7489509" imgH="5665636" progId="">
                  <p:embed/>
                </p:oleObj>
              </mc:Choice>
              <mc:Fallback>
                <p:oleObj r:id="rId3" imgW="7489509" imgH="5665636" progId="">
                  <p:embed/>
                  <p:pic>
                    <p:nvPicPr>
                      <p:cNvPr id="0" name="对象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2" y="1772816"/>
                        <a:ext cx="6471934" cy="489627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2177567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用户系统</a:t>
            </a:r>
            <a:endParaRPr lang="zh-CN" altLang="en-US" dirty="0"/>
          </a:p>
        </p:txBody>
      </p:sp>
      <p:sp>
        <p:nvSpPr>
          <p:cNvPr id="7"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3072720083"/>
              </p:ext>
            </p:extLst>
          </p:nvPr>
        </p:nvGraphicFramePr>
        <p:xfrm>
          <a:off x="971600" y="1916832"/>
          <a:ext cx="6825564" cy="2016224"/>
        </p:xfrm>
        <a:graphic>
          <a:graphicData uri="http://schemas.openxmlformats.org/presentationml/2006/ole">
            <mc:AlternateContent xmlns:mc="http://schemas.openxmlformats.org/markup-compatibility/2006">
              <mc:Choice xmlns:v="urn:schemas-microsoft-com:vml" Requires="v">
                <p:oleObj spid="_x0000_s3092" r:id="rId3" imgW="6641085" imgH="1961337" progId="Visio.Drawing.11">
                  <p:embed/>
                </p:oleObj>
              </mc:Choice>
              <mc:Fallback>
                <p:oleObj r:id="rId3" imgW="6641085" imgH="1961337" progId="Visio.Drawing.11">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600" y="1916832"/>
                        <a:ext cx="6825564" cy="2016224"/>
                      </a:xfrm>
                      <a:prstGeom prst="rect">
                        <a:avLst/>
                      </a:prstGeom>
                      <a:noFill/>
                    </p:spPr>
                  </p:pic>
                </p:oleObj>
              </mc:Fallback>
            </mc:AlternateContent>
          </a:graphicData>
        </a:graphic>
      </p:graphicFrame>
      <p:sp>
        <p:nvSpPr>
          <p:cNvPr id="11" name="TextBox 10"/>
          <p:cNvSpPr txBox="1"/>
          <p:nvPr/>
        </p:nvSpPr>
        <p:spPr>
          <a:xfrm>
            <a:off x="1209690" y="4352460"/>
            <a:ext cx="1338828" cy="369332"/>
          </a:xfrm>
          <a:prstGeom prst="rect">
            <a:avLst/>
          </a:prstGeom>
          <a:noFill/>
        </p:spPr>
        <p:txBody>
          <a:bodyPr wrap="none" rtlCol="0">
            <a:spAutoFit/>
          </a:bodyPr>
          <a:lstStyle/>
          <a:p>
            <a:r>
              <a:rPr lang="zh-CN" altLang="en-US" dirty="0" smtClean="0"/>
              <a:t>查看个股：</a:t>
            </a:r>
            <a:endParaRPr lang="zh-CN" altLang="en-US" dirty="0"/>
          </a:p>
        </p:txBody>
      </p:sp>
      <p:sp>
        <p:nvSpPr>
          <p:cNvPr id="12" name="TextBox 11"/>
          <p:cNvSpPr txBox="1"/>
          <p:nvPr/>
        </p:nvSpPr>
        <p:spPr>
          <a:xfrm>
            <a:off x="1763688" y="4784508"/>
            <a:ext cx="1550424" cy="738664"/>
          </a:xfrm>
          <a:prstGeom prst="rect">
            <a:avLst/>
          </a:prstGeom>
          <a:noFill/>
        </p:spPr>
        <p:txBody>
          <a:bodyPr wrap="none" rtlCol="0">
            <a:spAutoFit/>
          </a:bodyPr>
          <a:lstStyle/>
          <a:p>
            <a:pPr marL="285750" indent="-285750">
              <a:buFont typeface="Arial" panose="020B0604020202020204" pitchFamily="34" charset="0"/>
              <a:buChar char="•"/>
            </a:pPr>
            <a:r>
              <a:rPr lang="zh-CN" altLang="en-US" sz="1400" dirty="0" smtClean="0"/>
              <a:t>查看实时走势</a:t>
            </a:r>
            <a:endParaRPr lang="en-US" altLang="zh-CN" sz="1400" dirty="0" smtClean="0"/>
          </a:p>
          <a:p>
            <a:pPr marL="285750" indent="-285750">
              <a:buFont typeface="Arial" panose="020B0604020202020204" pitchFamily="34" charset="0"/>
              <a:buChar char="•"/>
            </a:pPr>
            <a:r>
              <a:rPr lang="zh-CN" altLang="en-US" sz="1400" dirty="0" smtClean="0"/>
              <a:t>查看历史走势</a:t>
            </a:r>
            <a:endParaRPr lang="en-US" altLang="zh-CN" sz="1400" dirty="0" smtClean="0"/>
          </a:p>
          <a:p>
            <a:pPr marL="285750" indent="-285750">
              <a:buFont typeface="Arial" panose="020B0604020202020204" pitchFamily="34" charset="0"/>
              <a:buChar char="•"/>
            </a:pPr>
            <a:r>
              <a:rPr lang="zh-CN" altLang="en-US" sz="1400" dirty="0" smtClean="0"/>
              <a:t>查看个股资料</a:t>
            </a:r>
            <a:endParaRPr lang="en-US" altLang="zh-CN" sz="1400" dirty="0" smtClean="0"/>
          </a:p>
        </p:txBody>
      </p:sp>
      <p:sp>
        <p:nvSpPr>
          <p:cNvPr id="14" name="TextBox 13"/>
          <p:cNvSpPr txBox="1"/>
          <p:nvPr/>
        </p:nvSpPr>
        <p:spPr>
          <a:xfrm>
            <a:off x="4483802" y="4352460"/>
            <a:ext cx="1338828" cy="369332"/>
          </a:xfrm>
          <a:prstGeom prst="rect">
            <a:avLst/>
          </a:prstGeom>
          <a:noFill/>
        </p:spPr>
        <p:txBody>
          <a:bodyPr wrap="none" rtlCol="0">
            <a:spAutoFit/>
          </a:bodyPr>
          <a:lstStyle/>
          <a:p>
            <a:r>
              <a:rPr lang="zh-CN" altLang="en-US" dirty="0" smtClean="0"/>
              <a:t>账户注册：</a:t>
            </a:r>
            <a:endParaRPr lang="zh-CN" altLang="en-US" dirty="0"/>
          </a:p>
        </p:txBody>
      </p:sp>
      <p:sp>
        <p:nvSpPr>
          <p:cNvPr id="15" name="TextBox 14"/>
          <p:cNvSpPr txBox="1"/>
          <p:nvPr/>
        </p:nvSpPr>
        <p:spPr>
          <a:xfrm>
            <a:off x="5037800" y="4784508"/>
            <a:ext cx="2448106" cy="307777"/>
          </a:xfrm>
          <a:prstGeom prst="rect">
            <a:avLst/>
          </a:prstGeom>
          <a:noFill/>
        </p:spPr>
        <p:txBody>
          <a:bodyPr wrap="none" rtlCol="0">
            <a:spAutoFit/>
          </a:bodyPr>
          <a:lstStyle/>
          <a:p>
            <a:pPr marL="285750" indent="-285750">
              <a:buFont typeface="Arial" panose="020B0604020202020204" pitchFamily="34" charset="0"/>
              <a:buChar char="•"/>
            </a:pPr>
            <a:r>
              <a:rPr lang="zh-CN" altLang="en-US" sz="1400" dirty="0" smtClean="0"/>
              <a:t>绑定事先开户的券商账户</a:t>
            </a:r>
            <a:endParaRPr lang="en-US" altLang="zh-CN" sz="1400" dirty="0" smtClean="0"/>
          </a:p>
        </p:txBody>
      </p:sp>
    </p:spTree>
    <p:extLst>
      <p:ext uri="{BB962C8B-B14F-4D97-AF65-F5344CB8AC3E}">
        <p14:creationId xmlns:p14="http://schemas.microsoft.com/office/powerpoint/2010/main" val="14968360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券商系统</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2987555550"/>
              </p:ext>
            </p:extLst>
          </p:nvPr>
        </p:nvGraphicFramePr>
        <p:xfrm>
          <a:off x="1175547" y="1844824"/>
          <a:ext cx="6644288" cy="1944216"/>
        </p:xfrm>
        <a:graphic>
          <a:graphicData uri="http://schemas.openxmlformats.org/presentationml/2006/ole">
            <mc:AlternateContent xmlns:mc="http://schemas.openxmlformats.org/markup-compatibility/2006">
              <mc:Choice xmlns:v="urn:schemas-microsoft-com:vml" Requires="v">
                <p:oleObj spid="_x0000_s4109" r:id="rId3" imgW="6353328" imgH="1853094" progId="">
                  <p:embed/>
                </p:oleObj>
              </mc:Choice>
              <mc:Fallback>
                <p:oleObj r:id="rId3" imgW="6353328" imgH="1853094" progId="">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5547" y="1844824"/>
                        <a:ext cx="6644288" cy="1944216"/>
                      </a:xfrm>
                      <a:prstGeom prst="rect">
                        <a:avLst/>
                      </a:prstGeom>
                      <a:noFill/>
                      <a:ln>
                        <a:noFill/>
                      </a:ln>
                    </p:spPr>
                  </p:pic>
                </p:oleObj>
              </mc:Fallback>
            </mc:AlternateContent>
          </a:graphicData>
        </a:graphic>
      </p:graphicFrame>
      <p:sp>
        <p:nvSpPr>
          <p:cNvPr id="6"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1209690" y="4352460"/>
            <a:ext cx="1338828" cy="369332"/>
          </a:xfrm>
          <a:prstGeom prst="rect">
            <a:avLst/>
          </a:prstGeom>
          <a:noFill/>
        </p:spPr>
        <p:txBody>
          <a:bodyPr wrap="none" rtlCol="0">
            <a:spAutoFit/>
          </a:bodyPr>
          <a:lstStyle/>
          <a:p>
            <a:r>
              <a:rPr lang="zh-CN" altLang="en-US" dirty="0" smtClean="0"/>
              <a:t>委托交易：</a:t>
            </a:r>
            <a:endParaRPr lang="zh-CN" altLang="en-US" dirty="0"/>
          </a:p>
        </p:txBody>
      </p:sp>
      <p:sp>
        <p:nvSpPr>
          <p:cNvPr id="11" name="TextBox 10"/>
          <p:cNvSpPr txBox="1"/>
          <p:nvPr/>
        </p:nvSpPr>
        <p:spPr>
          <a:xfrm>
            <a:off x="1763688" y="4784508"/>
            <a:ext cx="1600118" cy="738664"/>
          </a:xfrm>
          <a:prstGeom prst="rect">
            <a:avLst/>
          </a:prstGeom>
          <a:noFill/>
        </p:spPr>
        <p:txBody>
          <a:bodyPr wrap="none" rtlCol="0">
            <a:spAutoFit/>
          </a:bodyPr>
          <a:lstStyle/>
          <a:p>
            <a:pPr marL="285750" indent="-285750">
              <a:buFont typeface="Arial" panose="020B0604020202020204" pitchFamily="34" charset="0"/>
              <a:buChar char="•"/>
            </a:pPr>
            <a:r>
              <a:rPr lang="zh-CN" altLang="en-US" sz="1400" dirty="0" smtClean="0"/>
              <a:t>市价</a:t>
            </a:r>
            <a:r>
              <a:rPr lang="en-US" altLang="zh-CN" sz="1400" dirty="0" smtClean="0"/>
              <a:t>/</a:t>
            </a:r>
            <a:r>
              <a:rPr lang="zh-CN" altLang="en-US" sz="1400" dirty="0" smtClean="0"/>
              <a:t>限价委托</a:t>
            </a:r>
            <a:endParaRPr lang="en-US" altLang="zh-CN" sz="1400" dirty="0" smtClean="0"/>
          </a:p>
          <a:p>
            <a:pPr marL="285750" indent="-285750">
              <a:buFont typeface="Arial" panose="020B0604020202020204" pitchFamily="34" charset="0"/>
              <a:buChar char="•"/>
            </a:pPr>
            <a:r>
              <a:rPr lang="zh-CN" altLang="en-US" sz="1400" dirty="0" smtClean="0"/>
              <a:t>当天</a:t>
            </a:r>
            <a:r>
              <a:rPr lang="en-US" altLang="zh-CN" sz="1400" dirty="0" smtClean="0"/>
              <a:t>/</a:t>
            </a:r>
            <a:r>
              <a:rPr lang="zh-CN" altLang="en-US" sz="1400" dirty="0" smtClean="0"/>
              <a:t>隔夜委托</a:t>
            </a:r>
            <a:endParaRPr lang="en-US" altLang="zh-CN" sz="1400" dirty="0" smtClean="0"/>
          </a:p>
          <a:p>
            <a:pPr marL="285750" indent="-285750">
              <a:buFont typeface="Arial" panose="020B0604020202020204" pitchFamily="34" charset="0"/>
              <a:buChar char="•"/>
            </a:pPr>
            <a:r>
              <a:rPr lang="zh-CN" altLang="en-US" sz="1400" dirty="0" smtClean="0"/>
              <a:t>委托管理</a:t>
            </a:r>
            <a:endParaRPr lang="en-US" altLang="zh-CN" sz="1400" dirty="0" smtClean="0"/>
          </a:p>
        </p:txBody>
      </p:sp>
    </p:spTree>
    <p:extLst>
      <p:ext uri="{BB962C8B-B14F-4D97-AF65-F5344CB8AC3E}">
        <p14:creationId xmlns:p14="http://schemas.microsoft.com/office/powerpoint/2010/main" val="21951435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中央撮合系统</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2874525161"/>
              </p:ext>
            </p:extLst>
          </p:nvPr>
        </p:nvGraphicFramePr>
        <p:xfrm>
          <a:off x="2195736" y="1772816"/>
          <a:ext cx="4351209" cy="2016224"/>
        </p:xfrm>
        <a:graphic>
          <a:graphicData uri="http://schemas.openxmlformats.org/presentationml/2006/ole">
            <mc:AlternateContent xmlns:mc="http://schemas.openxmlformats.org/markup-compatibility/2006">
              <mc:Choice xmlns:v="urn:schemas-microsoft-com:vml" Requires="v">
                <p:oleObj spid="_x0000_s5126" r:id="rId3" imgW="4013211" imgH="1853094" progId="">
                  <p:embed/>
                </p:oleObj>
              </mc:Choice>
              <mc:Fallback>
                <p:oleObj r:id="rId3" imgW="4013211" imgH="1853094" progId="">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736" y="1772816"/>
                        <a:ext cx="4351209" cy="2016224"/>
                      </a:xfrm>
                      <a:prstGeom prst="rect">
                        <a:avLst/>
                      </a:prstGeom>
                      <a:noFill/>
                      <a:ln>
                        <a:noFill/>
                      </a:ln>
                    </p:spPr>
                  </p:pic>
                </p:oleObj>
              </mc:Fallback>
            </mc:AlternateContent>
          </a:graphicData>
        </a:graphic>
      </p:graphicFrame>
      <p:sp>
        <p:nvSpPr>
          <p:cNvPr id="5" name="TextBox 4"/>
          <p:cNvSpPr txBox="1"/>
          <p:nvPr/>
        </p:nvSpPr>
        <p:spPr>
          <a:xfrm>
            <a:off x="1209690" y="4352460"/>
            <a:ext cx="1338828" cy="369332"/>
          </a:xfrm>
          <a:prstGeom prst="rect">
            <a:avLst/>
          </a:prstGeom>
          <a:noFill/>
        </p:spPr>
        <p:txBody>
          <a:bodyPr wrap="none" rtlCol="0">
            <a:spAutoFit/>
          </a:bodyPr>
          <a:lstStyle/>
          <a:p>
            <a:r>
              <a:rPr lang="zh-CN" altLang="en-US" dirty="0" smtClean="0"/>
              <a:t>撮合交易：</a:t>
            </a:r>
            <a:endParaRPr lang="zh-CN" altLang="en-US" dirty="0"/>
          </a:p>
        </p:txBody>
      </p:sp>
      <p:sp>
        <p:nvSpPr>
          <p:cNvPr id="6" name="TextBox 5"/>
          <p:cNvSpPr txBox="1"/>
          <p:nvPr/>
        </p:nvSpPr>
        <p:spPr>
          <a:xfrm>
            <a:off x="1763688" y="4784508"/>
            <a:ext cx="2448106" cy="307777"/>
          </a:xfrm>
          <a:prstGeom prst="rect">
            <a:avLst/>
          </a:prstGeom>
          <a:noFill/>
        </p:spPr>
        <p:txBody>
          <a:bodyPr wrap="none" rtlCol="0">
            <a:spAutoFit/>
          </a:bodyPr>
          <a:lstStyle/>
          <a:p>
            <a:pPr marL="285750" indent="-285750">
              <a:buFont typeface="Arial" panose="020B0604020202020204" pitchFamily="34" charset="0"/>
              <a:buChar char="•"/>
            </a:pPr>
            <a:r>
              <a:rPr lang="zh-CN" altLang="en-US" sz="1400" dirty="0" smtClean="0"/>
              <a:t>时间优先、价格优先原则</a:t>
            </a:r>
            <a:endParaRPr lang="en-US" altLang="zh-CN" sz="1400" dirty="0" smtClean="0"/>
          </a:p>
        </p:txBody>
      </p:sp>
    </p:spTree>
    <p:extLst>
      <p:ext uri="{BB962C8B-B14F-4D97-AF65-F5344CB8AC3E}">
        <p14:creationId xmlns:p14="http://schemas.microsoft.com/office/powerpoint/2010/main" val="29824535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功能优先级</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917965944"/>
              </p:ext>
            </p:extLst>
          </p:nvPr>
        </p:nvGraphicFramePr>
        <p:xfrm>
          <a:off x="467543" y="1916832"/>
          <a:ext cx="7632848" cy="4354480"/>
        </p:xfrm>
        <a:graphic>
          <a:graphicData uri="http://schemas.openxmlformats.org/drawingml/2006/table">
            <a:tbl>
              <a:tblPr firstRow="1">
                <a:tableStyleId>{F5AB1C69-6EDB-4FF4-983F-18BD219EF322}</a:tableStyleId>
              </a:tblPr>
              <a:tblGrid>
                <a:gridCol w="731757"/>
                <a:gridCol w="1788524"/>
                <a:gridCol w="4320480"/>
                <a:gridCol w="792087"/>
              </a:tblGrid>
              <a:tr h="364464">
                <a:tc>
                  <a:txBody>
                    <a:bodyPr/>
                    <a:lstStyle/>
                    <a:p>
                      <a:pPr marL="0" indent="0" algn="ctr">
                        <a:lnSpc>
                          <a:spcPct val="150000"/>
                        </a:lnSpc>
                        <a:spcAft>
                          <a:spcPts val="0"/>
                        </a:spcAft>
                      </a:pPr>
                      <a:r>
                        <a:rPr lang="zh-CN" sz="1400" kern="100" dirty="0">
                          <a:effectLst/>
                        </a:rPr>
                        <a:t>编号</a:t>
                      </a:r>
                      <a:endParaRPr lang="zh-CN" sz="1400" kern="100" dirty="0">
                        <a:effectLst/>
                        <a:latin typeface="Calibri"/>
                        <a:ea typeface="宋体"/>
                        <a:cs typeface="Times New Roman"/>
                      </a:endParaRPr>
                    </a:p>
                  </a:txBody>
                  <a:tcPr marL="52066" marR="52066" marT="0" marB="0"/>
                </a:tc>
                <a:tc>
                  <a:txBody>
                    <a:bodyPr/>
                    <a:lstStyle/>
                    <a:p>
                      <a:pPr marL="0" indent="0" algn="ctr">
                        <a:lnSpc>
                          <a:spcPct val="150000"/>
                        </a:lnSpc>
                        <a:spcAft>
                          <a:spcPts val="0"/>
                        </a:spcAft>
                      </a:pPr>
                      <a:r>
                        <a:rPr lang="zh-CN" sz="1400" kern="100" dirty="0">
                          <a:effectLst/>
                        </a:rPr>
                        <a:t>系统特性</a:t>
                      </a:r>
                      <a:endParaRPr lang="zh-CN" sz="1400" kern="100" dirty="0">
                        <a:effectLst/>
                        <a:latin typeface="Calibri"/>
                        <a:ea typeface="宋体"/>
                        <a:cs typeface="Times New Roman"/>
                      </a:endParaRPr>
                    </a:p>
                  </a:txBody>
                  <a:tcPr marL="52066" marR="52066" marT="0" marB="0"/>
                </a:tc>
                <a:tc>
                  <a:txBody>
                    <a:bodyPr/>
                    <a:lstStyle/>
                    <a:p>
                      <a:pPr indent="266700" algn="ctr">
                        <a:lnSpc>
                          <a:spcPct val="150000"/>
                        </a:lnSpc>
                        <a:spcAft>
                          <a:spcPts val="0"/>
                        </a:spcAft>
                      </a:pPr>
                      <a:r>
                        <a:rPr lang="zh-CN" sz="1400" kern="100">
                          <a:effectLst/>
                        </a:rPr>
                        <a:t>特性说明</a:t>
                      </a:r>
                      <a:endParaRPr lang="zh-CN" sz="1400" kern="100">
                        <a:effectLst/>
                        <a:latin typeface="Calibri"/>
                        <a:ea typeface="宋体"/>
                        <a:cs typeface="Times New Roman"/>
                      </a:endParaRPr>
                    </a:p>
                  </a:txBody>
                  <a:tcPr marL="52066" marR="52066" marT="0" marB="0"/>
                </a:tc>
                <a:tc>
                  <a:txBody>
                    <a:bodyPr/>
                    <a:lstStyle/>
                    <a:p>
                      <a:pPr marL="0" indent="0" algn="ctr">
                        <a:lnSpc>
                          <a:spcPct val="150000"/>
                        </a:lnSpc>
                        <a:spcAft>
                          <a:spcPts val="0"/>
                        </a:spcAft>
                      </a:pPr>
                      <a:r>
                        <a:rPr lang="zh-CN" sz="1400" kern="100" dirty="0">
                          <a:effectLst/>
                        </a:rPr>
                        <a:t>优先级</a:t>
                      </a:r>
                      <a:endParaRPr lang="zh-CN" sz="1400" kern="100" dirty="0">
                        <a:effectLst/>
                        <a:latin typeface="Calibri"/>
                        <a:ea typeface="宋体"/>
                        <a:cs typeface="Times New Roman"/>
                      </a:endParaRPr>
                    </a:p>
                  </a:txBody>
                  <a:tcPr marL="52066" marR="52066" marT="0" marB="0"/>
                </a:tc>
              </a:tr>
              <a:tr h="643648">
                <a:tc>
                  <a:txBody>
                    <a:bodyPr/>
                    <a:lstStyle/>
                    <a:p>
                      <a:pPr indent="266700" algn="ctr">
                        <a:lnSpc>
                          <a:spcPct val="150000"/>
                        </a:lnSpc>
                        <a:spcAft>
                          <a:spcPts val="0"/>
                        </a:spcAft>
                      </a:pPr>
                      <a:r>
                        <a:rPr lang="en-US" sz="1000" kern="100" dirty="0">
                          <a:effectLst/>
                        </a:rPr>
                        <a:t>1</a:t>
                      </a:r>
                      <a:endParaRPr lang="zh-CN" sz="1000" kern="100" dirty="0">
                        <a:effectLst/>
                        <a:latin typeface="Calibri"/>
                        <a:ea typeface="宋体"/>
                        <a:cs typeface="Times New Roman"/>
                      </a:endParaRPr>
                    </a:p>
                  </a:txBody>
                  <a:tcPr marL="52066" marR="52066" marT="0" marB="0"/>
                </a:tc>
                <a:tc>
                  <a:txBody>
                    <a:bodyPr/>
                    <a:lstStyle/>
                    <a:p>
                      <a:pPr marL="0" indent="0" algn="just">
                        <a:lnSpc>
                          <a:spcPct val="150000"/>
                        </a:lnSpc>
                        <a:spcAft>
                          <a:spcPts val="0"/>
                        </a:spcAft>
                      </a:pPr>
                      <a:r>
                        <a:rPr lang="zh-CN" sz="1000" kern="100" dirty="0">
                          <a:effectLst/>
                        </a:rPr>
                        <a:t>用户注册和登录</a:t>
                      </a:r>
                      <a:endParaRPr lang="zh-CN" sz="1000" kern="100" dirty="0">
                        <a:effectLst/>
                        <a:latin typeface="Calibri"/>
                        <a:ea typeface="宋体"/>
                        <a:cs typeface="Times New Roman"/>
                      </a:endParaRPr>
                    </a:p>
                  </a:txBody>
                  <a:tcPr marL="52066" marR="52066" marT="0" marB="0"/>
                </a:tc>
                <a:tc>
                  <a:txBody>
                    <a:bodyPr/>
                    <a:lstStyle/>
                    <a:p>
                      <a:pPr indent="266700" algn="just">
                        <a:lnSpc>
                          <a:spcPct val="150000"/>
                        </a:lnSpc>
                        <a:spcAft>
                          <a:spcPts val="0"/>
                        </a:spcAft>
                      </a:pPr>
                      <a:r>
                        <a:rPr lang="zh-CN" sz="1000" kern="100" dirty="0">
                          <a:effectLst/>
                        </a:rPr>
                        <a:t>用户需要先开户后才能进行系统的注册，注册时需要绑定开户的券商，开户用户注册一次后即可在本网站上进行交易，用户每次交易前需先进行登录后才进行操作。</a:t>
                      </a:r>
                      <a:endParaRPr lang="zh-CN" sz="1000" kern="100" dirty="0">
                        <a:effectLst/>
                        <a:latin typeface="Calibri"/>
                        <a:ea typeface="宋体"/>
                        <a:cs typeface="Times New Roman"/>
                      </a:endParaRPr>
                    </a:p>
                  </a:txBody>
                  <a:tcPr marL="52066" marR="52066" marT="0" marB="0"/>
                </a:tc>
                <a:tc>
                  <a:txBody>
                    <a:bodyPr/>
                    <a:lstStyle/>
                    <a:p>
                      <a:pPr marL="0" indent="0" algn="ctr">
                        <a:lnSpc>
                          <a:spcPct val="150000"/>
                        </a:lnSpc>
                        <a:spcAft>
                          <a:spcPts val="0"/>
                        </a:spcAft>
                      </a:pPr>
                      <a:r>
                        <a:rPr lang="en-US" sz="1000" kern="100" dirty="0">
                          <a:effectLst/>
                        </a:rPr>
                        <a:t>1</a:t>
                      </a:r>
                      <a:endParaRPr lang="zh-CN" sz="1000" kern="100" dirty="0">
                        <a:effectLst/>
                        <a:latin typeface="Calibri"/>
                        <a:ea typeface="宋体"/>
                        <a:cs typeface="Times New Roman"/>
                      </a:endParaRPr>
                    </a:p>
                  </a:txBody>
                  <a:tcPr marL="52066" marR="52066" marT="0" marB="0"/>
                </a:tc>
              </a:tr>
              <a:tr h="546695">
                <a:tc>
                  <a:txBody>
                    <a:bodyPr/>
                    <a:lstStyle/>
                    <a:p>
                      <a:pPr indent="266700" algn="ctr">
                        <a:lnSpc>
                          <a:spcPct val="150000"/>
                        </a:lnSpc>
                        <a:spcAft>
                          <a:spcPts val="0"/>
                        </a:spcAft>
                      </a:pPr>
                      <a:r>
                        <a:rPr lang="en-US" sz="1000" kern="100">
                          <a:effectLst/>
                        </a:rPr>
                        <a:t>2</a:t>
                      </a:r>
                      <a:endParaRPr lang="zh-CN" sz="1000" kern="100">
                        <a:effectLst/>
                        <a:latin typeface="Calibri"/>
                        <a:ea typeface="宋体"/>
                        <a:cs typeface="Times New Roman"/>
                      </a:endParaRPr>
                    </a:p>
                  </a:txBody>
                  <a:tcPr marL="52066" marR="52066" marT="0" marB="0"/>
                </a:tc>
                <a:tc>
                  <a:txBody>
                    <a:bodyPr/>
                    <a:lstStyle/>
                    <a:p>
                      <a:pPr marL="0" indent="0" algn="just">
                        <a:lnSpc>
                          <a:spcPct val="150000"/>
                        </a:lnSpc>
                        <a:spcAft>
                          <a:spcPts val="0"/>
                        </a:spcAft>
                      </a:pPr>
                      <a:r>
                        <a:rPr lang="zh-CN" sz="1000" kern="100" dirty="0">
                          <a:effectLst/>
                        </a:rPr>
                        <a:t>委托交易</a:t>
                      </a:r>
                      <a:endParaRPr lang="zh-CN" sz="1000" kern="100" dirty="0">
                        <a:effectLst/>
                        <a:latin typeface="Calibri"/>
                        <a:ea typeface="宋体"/>
                        <a:cs typeface="Times New Roman"/>
                      </a:endParaRPr>
                    </a:p>
                  </a:txBody>
                  <a:tcPr marL="52066" marR="52066" marT="0" marB="0"/>
                </a:tc>
                <a:tc>
                  <a:txBody>
                    <a:bodyPr/>
                    <a:lstStyle/>
                    <a:p>
                      <a:pPr indent="266700" algn="just">
                        <a:lnSpc>
                          <a:spcPct val="150000"/>
                        </a:lnSpc>
                        <a:spcAft>
                          <a:spcPts val="0"/>
                        </a:spcAft>
                      </a:pPr>
                      <a:r>
                        <a:rPr lang="zh-CN" sz="1000" kern="100">
                          <a:effectLst/>
                        </a:rPr>
                        <a:t>系统的主要交易功能，可分为市价委托、限价委托以及撤销未成交的委托几种，同时还提供隔夜挂单等交易方式以方便用户。</a:t>
                      </a:r>
                      <a:endParaRPr lang="zh-CN" sz="1000" kern="100">
                        <a:effectLst/>
                        <a:latin typeface="Calibri"/>
                        <a:ea typeface="宋体"/>
                        <a:cs typeface="Times New Roman"/>
                      </a:endParaRPr>
                    </a:p>
                  </a:txBody>
                  <a:tcPr marL="52066" marR="52066" marT="0" marB="0"/>
                </a:tc>
                <a:tc>
                  <a:txBody>
                    <a:bodyPr/>
                    <a:lstStyle/>
                    <a:p>
                      <a:pPr marL="0" indent="0" algn="ctr">
                        <a:lnSpc>
                          <a:spcPct val="150000"/>
                        </a:lnSpc>
                        <a:spcAft>
                          <a:spcPts val="0"/>
                        </a:spcAft>
                      </a:pPr>
                      <a:r>
                        <a:rPr lang="en-US" sz="1000" kern="100" dirty="0">
                          <a:effectLst/>
                        </a:rPr>
                        <a:t>1</a:t>
                      </a:r>
                      <a:endParaRPr lang="zh-CN" sz="1000" kern="100" dirty="0">
                        <a:effectLst/>
                        <a:latin typeface="Calibri"/>
                        <a:ea typeface="宋体"/>
                        <a:cs typeface="Times New Roman"/>
                      </a:endParaRPr>
                    </a:p>
                  </a:txBody>
                  <a:tcPr marL="52066" marR="52066" marT="0" marB="0"/>
                </a:tc>
              </a:tr>
              <a:tr h="546695">
                <a:tc>
                  <a:txBody>
                    <a:bodyPr/>
                    <a:lstStyle/>
                    <a:p>
                      <a:pPr indent="266700" algn="ctr">
                        <a:lnSpc>
                          <a:spcPct val="150000"/>
                        </a:lnSpc>
                        <a:spcAft>
                          <a:spcPts val="0"/>
                        </a:spcAft>
                      </a:pPr>
                      <a:r>
                        <a:rPr lang="en-US" sz="1000" kern="100">
                          <a:effectLst/>
                        </a:rPr>
                        <a:t>3</a:t>
                      </a:r>
                      <a:endParaRPr lang="zh-CN" sz="1000" kern="100">
                        <a:effectLst/>
                        <a:latin typeface="Calibri"/>
                        <a:ea typeface="宋体"/>
                        <a:cs typeface="Times New Roman"/>
                      </a:endParaRPr>
                    </a:p>
                  </a:txBody>
                  <a:tcPr marL="52066" marR="52066" marT="0" marB="0"/>
                </a:tc>
                <a:tc>
                  <a:txBody>
                    <a:bodyPr/>
                    <a:lstStyle/>
                    <a:p>
                      <a:pPr marL="0" indent="0" algn="just">
                        <a:lnSpc>
                          <a:spcPct val="150000"/>
                        </a:lnSpc>
                        <a:spcAft>
                          <a:spcPts val="0"/>
                        </a:spcAft>
                      </a:pPr>
                      <a:r>
                        <a:rPr lang="zh-CN" sz="1000" kern="100" dirty="0">
                          <a:effectLst/>
                        </a:rPr>
                        <a:t>个股实时显示</a:t>
                      </a:r>
                      <a:endParaRPr lang="zh-CN" sz="1000" kern="100" dirty="0">
                        <a:effectLst/>
                        <a:latin typeface="Calibri"/>
                        <a:ea typeface="宋体"/>
                        <a:cs typeface="Times New Roman"/>
                      </a:endParaRPr>
                    </a:p>
                  </a:txBody>
                  <a:tcPr marL="52066" marR="52066" marT="0" marB="0"/>
                </a:tc>
                <a:tc>
                  <a:txBody>
                    <a:bodyPr/>
                    <a:lstStyle/>
                    <a:p>
                      <a:pPr indent="266700" algn="just">
                        <a:lnSpc>
                          <a:spcPct val="150000"/>
                        </a:lnSpc>
                        <a:spcAft>
                          <a:spcPts val="0"/>
                        </a:spcAft>
                      </a:pPr>
                      <a:r>
                        <a:rPr lang="zh-CN" sz="1000" kern="100">
                          <a:effectLst/>
                        </a:rPr>
                        <a:t>对于个股查询结果实现股票价格变动的实时显示，实时性要求高，可能会在技术上存在一定的困难，开发有一定的风险。</a:t>
                      </a:r>
                      <a:endParaRPr lang="zh-CN" sz="1000" kern="100">
                        <a:effectLst/>
                        <a:latin typeface="Calibri"/>
                        <a:ea typeface="宋体"/>
                        <a:cs typeface="Times New Roman"/>
                      </a:endParaRPr>
                    </a:p>
                  </a:txBody>
                  <a:tcPr marL="52066" marR="52066" marT="0" marB="0"/>
                </a:tc>
                <a:tc>
                  <a:txBody>
                    <a:bodyPr/>
                    <a:lstStyle/>
                    <a:p>
                      <a:pPr marL="0" indent="0" algn="ctr">
                        <a:lnSpc>
                          <a:spcPct val="150000"/>
                        </a:lnSpc>
                        <a:spcAft>
                          <a:spcPts val="0"/>
                        </a:spcAft>
                      </a:pPr>
                      <a:r>
                        <a:rPr lang="en-US" sz="1000" kern="100" dirty="0">
                          <a:effectLst/>
                        </a:rPr>
                        <a:t>2</a:t>
                      </a:r>
                      <a:endParaRPr lang="zh-CN" sz="1000" kern="100" dirty="0">
                        <a:effectLst/>
                        <a:latin typeface="Calibri"/>
                        <a:ea typeface="宋体"/>
                        <a:cs typeface="Times New Roman"/>
                      </a:endParaRPr>
                    </a:p>
                  </a:txBody>
                  <a:tcPr marL="52066" marR="52066" marT="0" marB="0"/>
                </a:tc>
              </a:tr>
              <a:tr h="1024698">
                <a:tc>
                  <a:txBody>
                    <a:bodyPr/>
                    <a:lstStyle/>
                    <a:p>
                      <a:pPr indent="266700" algn="ctr">
                        <a:lnSpc>
                          <a:spcPct val="150000"/>
                        </a:lnSpc>
                        <a:spcAft>
                          <a:spcPts val="0"/>
                        </a:spcAft>
                      </a:pPr>
                      <a:r>
                        <a:rPr lang="en-US" sz="1000" kern="100">
                          <a:effectLst/>
                        </a:rPr>
                        <a:t>4</a:t>
                      </a:r>
                      <a:endParaRPr lang="zh-CN" sz="1000" kern="100">
                        <a:effectLst/>
                        <a:latin typeface="Calibri"/>
                        <a:ea typeface="宋体"/>
                        <a:cs typeface="Times New Roman"/>
                      </a:endParaRPr>
                    </a:p>
                  </a:txBody>
                  <a:tcPr marL="52066" marR="52066" marT="0" marB="0"/>
                </a:tc>
                <a:tc>
                  <a:txBody>
                    <a:bodyPr/>
                    <a:lstStyle/>
                    <a:p>
                      <a:pPr marL="0" indent="0" algn="just">
                        <a:lnSpc>
                          <a:spcPct val="150000"/>
                        </a:lnSpc>
                        <a:spcAft>
                          <a:spcPts val="0"/>
                        </a:spcAft>
                      </a:pPr>
                      <a:r>
                        <a:rPr lang="zh-CN" sz="1000" kern="100" dirty="0">
                          <a:effectLst/>
                        </a:rPr>
                        <a:t>中央交易系统</a:t>
                      </a:r>
                      <a:endParaRPr lang="zh-CN" sz="1000" kern="100" dirty="0">
                        <a:effectLst/>
                        <a:latin typeface="Calibri"/>
                        <a:ea typeface="宋体"/>
                        <a:cs typeface="Times New Roman"/>
                      </a:endParaRPr>
                    </a:p>
                  </a:txBody>
                  <a:tcPr marL="52066" marR="52066" marT="0" marB="0"/>
                </a:tc>
                <a:tc>
                  <a:txBody>
                    <a:bodyPr/>
                    <a:lstStyle/>
                    <a:p>
                      <a:pPr indent="266700" algn="just">
                        <a:lnSpc>
                          <a:spcPct val="150000"/>
                        </a:lnSpc>
                        <a:spcAft>
                          <a:spcPts val="0"/>
                        </a:spcAft>
                      </a:pPr>
                      <a:r>
                        <a:rPr lang="zh-CN" sz="1000" kern="100" dirty="0">
                          <a:effectLst/>
                        </a:rPr>
                        <a:t>所有投资者发出的买卖股票指令都在这个自动撮合系统参加集合竟价或连续竟价，交易系统根据时间优先及价格优先的原则，对符合条件的指令予以成交。中央交易系统会在撮合后将成交记录反馈到相关的股票帐户和证券经纪商的资金帐户。</a:t>
                      </a:r>
                      <a:endParaRPr lang="zh-CN" sz="1000" kern="100" dirty="0">
                        <a:effectLst/>
                        <a:latin typeface="Calibri"/>
                        <a:ea typeface="宋体"/>
                        <a:cs typeface="Times New Roman"/>
                      </a:endParaRPr>
                    </a:p>
                  </a:txBody>
                  <a:tcPr marL="52066" marR="52066" marT="0" marB="0"/>
                </a:tc>
                <a:tc>
                  <a:txBody>
                    <a:bodyPr/>
                    <a:lstStyle/>
                    <a:p>
                      <a:pPr marL="0" indent="0" algn="ctr">
                        <a:lnSpc>
                          <a:spcPct val="150000"/>
                        </a:lnSpc>
                        <a:spcAft>
                          <a:spcPts val="0"/>
                        </a:spcAft>
                      </a:pPr>
                      <a:r>
                        <a:rPr lang="en-US" sz="1000" kern="100" dirty="0">
                          <a:effectLst/>
                        </a:rPr>
                        <a:t>1</a:t>
                      </a:r>
                      <a:endParaRPr lang="zh-CN" sz="1000" kern="100" dirty="0">
                        <a:effectLst/>
                        <a:latin typeface="Calibri"/>
                        <a:ea typeface="宋体"/>
                        <a:cs typeface="Times New Roman"/>
                      </a:endParaRPr>
                    </a:p>
                  </a:txBody>
                  <a:tcPr marL="52066" marR="52066" marT="0" marB="0"/>
                </a:tc>
              </a:tr>
              <a:tr h="364464">
                <a:tc>
                  <a:txBody>
                    <a:bodyPr/>
                    <a:lstStyle/>
                    <a:p>
                      <a:pPr indent="266700" algn="ctr">
                        <a:lnSpc>
                          <a:spcPct val="150000"/>
                        </a:lnSpc>
                        <a:spcAft>
                          <a:spcPts val="0"/>
                        </a:spcAft>
                      </a:pPr>
                      <a:r>
                        <a:rPr lang="en-US" sz="1000" kern="100">
                          <a:effectLst/>
                        </a:rPr>
                        <a:t>5</a:t>
                      </a:r>
                      <a:endParaRPr lang="zh-CN" sz="1000" kern="100">
                        <a:effectLst/>
                        <a:latin typeface="Calibri"/>
                        <a:ea typeface="宋体"/>
                        <a:cs typeface="Times New Roman"/>
                      </a:endParaRPr>
                    </a:p>
                  </a:txBody>
                  <a:tcPr marL="52066" marR="52066" marT="0" marB="0"/>
                </a:tc>
                <a:tc>
                  <a:txBody>
                    <a:bodyPr/>
                    <a:lstStyle/>
                    <a:p>
                      <a:pPr marL="0" indent="0" algn="just">
                        <a:lnSpc>
                          <a:spcPct val="150000"/>
                        </a:lnSpc>
                        <a:spcAft>
                          <a:spcPts val="0"/>
                        </a:spcAft>
                      </a:pPr>
                      <a:r>
                        <a:rPr lang="zh-CN" sz="1000" kern="100" dirty="0">
                          <a:effectLst/>
                        </a:rPr>
                        <a:t>查看用户个人持仓及操作记录</a:t>
                      </a:r>
                      <a:endParaRPr lang="zh-CN" sz="1000" kern="100" dirty="0">
                        <a:effectLst/>
                        <a:latin typeface="Calibri"/>
                        <a:ea typeface="宋体"/>
                        <a:cs typeface="Times New Roman"/>
                      </a:endParaRPr>
                    </a:p>
                  </a:txBody>
                  <a:tcPr marL="52066" marR="52066" marT="0" marB="0"/>
                </a:tc>
                <a:tc>
                  <a:txBody>
                    <a:bodyPr/>
                    <a:lstStyle/>
                    <a:p>
                      <a:pPr indent="266700" algn="just">
                        <a:lnSpc>
                          <a:spcPct val="150000"/>
                        </a:lnSpc>
                        <a:spcAft>
                          <a:spcPts val="0"/>
                        </a:spcAft>
                      </a:pPr>
                      <a:r>
                        <a:rPr lang="zh-CN" sz="1000" kern="100" dirty="0">
                          <a:effectLst/>
                        </a:rPr>
                        <a:t>主要提供对用户当前个人交易信息的统计。</a:t>
                      </a:r>
                      <a:endParaRPr lang="zh-CN" sz="1000" kern="100" dirty="0">
                        <a:effectLst/>
                        <a:latin typeface="Calibri"/>
                        <a:ea typeface="宋体"/>
                        <a:cs typeface="Times New Roman"/>
                      </a:endParaRPr>
                    </a:p>
                  </a:txBody>
                  <a:tcPr marL="52066" marR="52066" marT="0" marB="0"/>
                </a:tc>
                <a:tc>
                  <a:txBody>
                    <a:bodyPr/>
                    <a:lstStyle/>
                    <a:p>
                      <a:pPr marL="0" indent="0" algn="ctr">
                        <a:lnSpc>
                          <a:spcPct val="150000"/>
                        </a:lnSpc>
                        <a:spcAft>
                          <a:spcPts val="0"/>
                        </a:spcAft>
                      </a:pPr>
                      <a:r>
                        <a:rPr lang="en-US" sz="1000" kern="100" dirty="0">
                          <a:effectLst/>
                        </a:rPr>
                        <a:t>2</a:t>
                      </a:r>
                      <a:endParaRPr lang="zh-CN" sz="1000" kern="100" dirty="0">
                        <a:effectLst/>
                        <a:latin typeface="Calibri"/>
                        <a:ea typeface="宋体"/>
                        <a:cs typeface="Times New Roman"/>
                      </a:endParaRPr>
                    </a:p>
                  </a:txBody>
                  <a:tcPr marL="52066" marR="52066" marT="0" marB="0"/>
                </a:tc>
              </a:tr>
              <a:tr h="364464">
                <a:tc>
                  <a:txBody>
                    <a:bodyPr/>
                    <a:lstStyle/>
                    <a:p>
                      <a:pPr indent="266700" algn="ctr">
                        <a:lnSpc>
                          <a:spcPct val="150000"/>
                        </a:lnSpc>
                        <a:spcAft>
                          <a:spcPts val="0"/>
                        </a:spcAft>
                      </a:pPr>
                      <a:r>
                        <a:rPr lang="en-US" sz="1000" kern="100">
                          <a:effectLst/>
                        </a:rPr>
                        <a:t>6</a:t>
                      </a:r>
                      <a:endParaRPr lang="zh-CN" sz="1000" kern="100">
                        <a:effectLst/>
                        <a:latin typeface="Calibri"/>
                        <a:ea typeface="宋体"/>
                        <a:cs typeface="Times New Roman"/>
                      </a:endParaRPr>
                    </a:p>
                  </a:txBody>
                  <a:tcPr marL="52066" marR="52066" marT="0" marB="0"/>
                </a:tc>
                <a:tc>
                  <a:txBody>
                    <a:bodyPr/>
                    <a:lstStyle/>
                    <a:p>
                      <a:pPr marL="0" indent="0" algn="just">
                        <a:lnSpc>
                          <a:spcPct val="150000"/>
                        </a:lnSpc>
                        <a:spcAft>
                          <a:spcPts val="0"/>
                        </a:spcAft>
                      </a:pPr>
                      <a:r>
                        <a:rPr lang="zh-CN" sz="1000" kern="100" dirty="0">
                          <a:effectLst/>
                        </a:rPr>
                        <a:t>查看个股信息及自选股</a:t>
                      </a:r>
                      <a:endParaRPr lang="zh-CN" sz="1000" kern="100" dirty="0">
                        <a:effectLst/>
                        <a:latin typeface="Calibri"/>
                        <a:ea typeface="宋体"/>
                        <a:cs typeface="Times New Roman"/>
                      </a:endParaRPr>
                    </a:p>
                  </a:txBody>
                  <a:tcPr marL="52066" marR="52066" marT="0" marB="0"/>
                </a:tc>
                <a:tc>
                  <a:txBody>
                    <a:bodyPr/>
                    <a:lstStyle/>
                    <a:p>
                      <a:pPr indent="266700" algn="just">
                        <a:lnSpc>
                          <a:spcPct val="150000"/>
                        </a:lnSpc>
                        <a:spcAft>
                          <a:spcPts val="0"/>
                        </a:spcAft>
                      </a:pPr>
                      <a:r>
                        <a:rPr lang="zh-CN" sz="1000" kern="100" dirty="0">
                          <a:effectLst/>
                        </a:rPr>
                        <a:t>提供对用户所关心的股票相关信息的</a:t>
                      </a:r>
                      <a:r>
                        <a:rPr lang="zh-CN" sz="1000" kern="100" dirty="0" smtClean="0">
                          <a:effectLst/>
                        </a:rPr>
                        <a:t>查看</a:t>
                      </a:r>
                      <a:r>
                        <a:rPr lang="zh-CN" altLang="en-US" sz="1000" kern="100" dirty="0" smtClean="0">
                          <a:effectLst/>
                        </a:rPr>
                        <a:t>。</a:t>
                      </a:r>
                      <a:endParaRPr lang="zh-CN" sz="1000" kern="100" dirty="0">
                        <a:effectLst/>
                        <a:latin typeface="Calibri"/>
                        <a:ea typeface="宋体"/>
                        <a:cs typeface="Times New Roman"/>
                      </a:endParaRPr>
                    </a:p>
                  </a:txBody>
                  <a:tcPr marL="52066" marR="52066" marT="0" marB="0"/>
                </a:tc>
                <a:tc>
                  <a:txBody>
                    <a:bodyPr/>
                    <a:lstStyle/>
                    <a:p>
                      <a:pPr marL="0" indent="0" algn="ctr">
                        <a:lnSpc>
                          <a:spcPct val="150000"/>
                        </a:lnSpc>
                        <a:spcAft>
                          <a:spcPts val="0"/>
                        </a:spcAft>
                      </a:pPr>
                      <a:r>
                        <a:rPr lang="en-US" sz="1000" kern="100" dirty="0">
                          <a:effectLst/>
                        </a:rPr>
                        <a:t>2</a:t>
                      </a:r>
                      <a:endParaRPr lang="zh-CN" sz="1000" kern="100" dirty="0">
                        <a:effectLst/>
                        <a:latin typeface="Calibri"/>
                        <a:ea typeface="宋体"/>
                        <a:cs typeface="Times New Roman"/>
                      </a:endParaRPr>
                    </a:p>
                  </a:txBody>
                  <a:tcPr marL="52066" marR="52066" marT="0" marB="0"/>
                </a:tc>
              </a:tr>
              <a:tr h="364464">
                <a:tc>
                  <a:txBody>
                    <a:bodyPr/>
                    <a:lstStyle/>
                    <a:p>
                      <a:pPr indent="266700" algn="ctr">
                        <a:lnSpc>
                          <a:spcPct val="150000"/>
                        </a:lnSpc>
                        <a:spcAft>
                          <a:spcPts val="0"/>
                        </a:spcAft>
                      </a:pPr>
                      <a:r>
                        <a:rPr lang="en-US" sz="1000" kern="100">
                          <a:effectLst/>
                        </a:rPr>
                        <a:t>7</a:t>
                      </a:r>
                      <a:endParaRPr lang="zh-CN" sz="1000" kern="100">
                        <a:effectLst/>
                        <a:latin typeface="Calibri"/>
                        <a:ea typeface="宋体"/>
                        <a:cs typeface="Times New Roman"/>
                      </a:endParaRPr>
                    </a:p>
                  </a:txBody>
                  <a:tcPr marL="52066" marR="52066" marT="0" marB="0"/>
                </a:tc>
                <a:tc>
                  <a:txBody>
                    <a:bodyPr/>
                    <a:lstStyle/>
                    <a:p>
                      <a:pPr marL="0" indent="0" algn="just">
                        <a:lnSpc>
                          <a:spcPct val="150000"/>
                        </a:lnSpc>
                        <a:spcAft>
                          <a:spcPts val="0"/>
                        </a:spcAft>
                      </a:pPr>
                      <a:r>
                        <a:rPr lang="zh-CN" sz="1000" kern="100" dirty="0">
                          <a:effectLst/>
                        </a:rPr>
                        <a:t>开户</a:t>
                      </a:r>
                      <a:endParaRPr lang="zh-CN" sz="1000" kern="100" dirty="0">
                        <a:effectLst/>
                        <a:latin typeface="Calibri"/>
                        <a:ea typeface="宋体"/>
                        <a:cs typeface="Times New Roman"/>
                      </a:endParaRPr>
                    </a:p>
                  </a:txBody>
                  <a:tcPr marL="52066" marR="52066" marT="0" marB="0"/>
                </a:tc>
                <a:tc>
                  <a:txBody>
                    <a:bodyPr/>
                    <a:lstStyle/>
                    <a:p>
                      <a:pPr indent="266700" algn="just">
                        <a:lnSpc>
                          <a:spcPct val="150000"/>
                        </a:lnSpc>
                        <a:spcAft>
                          <a:spcPts val="0"/>
                        </a:spcAft>
                      </a:pPr>
                      <a:r>
                        <a:rPr lang="zh-CN" sz="1000" kern="100" dirty="0">
                          <a:effectLst/>
                        </a:rPr>
                        <a:t>用于模拟线下开户过程。管理员登陆后可以进行开户，并提供给用户券商账户账号。</a:t>
                      </a:r>
                      <a:endParaRPr lang="zh-CN" sz="1000" kern="100" dirty="0">
                        <a:effectLst/>
                        <a:latin typeface="Calibri"/>
                        <a:ea typeface="宋体"/>
                        <a:cs typeface="Times New Roman"/>
                      </a:endParaRPr>
                    </a:p>
                  </a:txBody>
                  <a:tcPr marL="52066" marR="52066" marT="0" marB="0"/>
                </a:tc>
                <a:tc>
                  <a:txBody>
                    <a:bodyPr/>
                    <a:lstStyle/>
                    <a:p>
                      <a:pPr marL="0" indent="0" algn="ctr">
                        <a:lnSpc>
                          <a:spcPct val="150000"/>
                        </a:lnSpc>
                        <a:spcAft>
                          <a:spcPts val="0"/>
                        </a:spcAft>
                      </a:pPr>
                      <a:r>
                        <a:rPr lang="en-US" sz="1000" kern="100" dirty="0">
                          <a:effectLst/>
                        </a:rPr>
                        <a:t>3</a:t>
                      </a:r>
                      <a:endParaRPr lang="zh-CN" sz="1000" kern="100" dirty="0">
                        <a:effectLst/>
                        <a:latin typeface="Calibri"/>
                        <a:ea typeface="宋体"/>
                        <a:cs typeface="Times New Roman"/>
                      </a:endParaRPr>
                    </a:p>
                  </a:txBody>
                  <a:tcPr marL="52066" marR="52066" marT="0" marB="0"/>
                </a:tc>
              </a:tr>
            </a:tbl>
          </a:graphicData>
        </a:graphic>
      </p:graphicFrame>
    </p:spTree>
    <p:extLst>
      <p:ext uri="{BB962C8B-B14F-4D97-AF65-F5344CB8AC3E}">
        <p14:creationId xmlns:p14="http://schemas.microsoft.com/office/powerpoint/2010/main" val="13273105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非功能性需求</a:t>
            </a:r>
            <a:r>
              <a:rPr lang="en-US" altLang="zh-CN" dirty="0" smtClean="0"/>
              <a:t>&amp;</a:t>
            </a:r>
            <a:r>
              <a:rPr lang="zh-CN" altLang="en-US" dirty="0" smtClean="0"/>
              <a:t>开发环境</a:t>
            </a:r>
            <a:endParaRPr lang="zh-CN" altLang="en-US" dirty="0"/>
          </a:p>
        </p:txBody>
      </p:sp>
      <p:sp>
        <p:nvSpPr>
          <p:cNvPr id="3" name="内容占位符 2"/>
          <p:cNvSpPr>
            <a:spLocks noGrp="1"/>
          </p:cNvSpPr>
          <p:nvPr>
            <p:ph idx="1"/>
          </p:nvPr>
        </p:nvSpPr>
        <p:spPr>
          <a:xfrm>
            <a:off x="899592" y="2132856"/>
            <a:ext cx="2602632" cy="2016224"/>
          </a:xfrm>
        </p:spPr>
        <p:txBody>
          <a:bodyPr/>
          <a:lstStyle/>
          <a:p>
            <a:pPr marL="342900" indent="-342900">
              <a:buFont typeface="Wingdings" panose="05000000000000000000" pitchFamily="2" charset="2"/>
              <a:buChar char="ü"/>
            </a:pPr>
            <a:r>
              <a:rPr lang="zh-CN" altLang="en-US" dirty="0" smtClean="0"/>
              <a:t>性能需求</a:t>
            </a:r>
            <a:endParaRPr lang="en-US" altLang="zh-CN" dirty="0" smtClean="0"/>
          </a:p>
          <a:p>
            <a:pPr marL="342900" indent="-342900">
              <a:buFont typeface="Wingdings" panose="05000000000000000000" pitchFamily="2" charset="2"/>
              <a:buChar char="ü"/>
            </a:pPr>
            <a:r>
              <a:rPr lang="zh-CN" altLang="en-US" dirty="0" smtClean="0"/>
              <a:t>安全设施需求</a:t>
            </a:r>
            <a:endParaRPr lang="en-US" altLang="zh-CN" dirty="0" smtClean="0"/>
          </a:p>
          <a:p>
            <a:pPr marL="342900" indent="-342900">
              <a:buFont typeface="Wingdings" panose="05000000000000000000" pitchFamily="2" charset="2"/>
              <a:buChar char="ü"/>
            </a:pPr>
            <a:r>
              <a:rPr lang="zh-CN" altLang="en-US" dirty="0" smtClean="0"/>
              <a:t>安全性需求</a:t>
            </a:r>
            <a:endParaRPr lang="en-US" altLang="zh-CN" dirty="0" smtClean="0"/>
          </a:p>
          <a:p>
            <a:pPr marL="342900" indent="-342900">
              <a:buFont typeface="Wingdings" panose="05000000000000000000" pitchFamily="2" charset="2"/>
              <a:buChar char="ü"/>
            </a:pPr>
            <a:r>
              <a:rPr lang="zh-CN" altLang="en-US" dirty="0" smtClean="0"/>
              <a:t>软件质量属性</a:t>
            </a:r>
            <a:endParaRPr lang="zh-CN" altLang="en-US" dirty="0"/>
          </a:p>
        </p:txBody>
      </p:sp>
      <p:sp>
        <p:nvSpPr>
          <p:cNvPr id="4" name="内容占位符 2"/>
          <p:cNvSpPr txBox="1">
            <a:spLocks/>
          </p:cNvSpPr>
          <p:nvPr/>
        </p:nvSpPr>
        <p:spPr>
          <a:xfrm>
            <a:off x="4716016" y="2060848"/>
            <a:ext cx="3168352" cy="2592288"/>
          </a:xfrm>
          <a:prstGeom prst="rect">
            <a:avLst/>
          </a:prstGeom>
        </p:spPr>
        <p:txBody>
          <a:bodyPr vert="horz" lIns="91440" tIns="45720" rIns="91440" bIns="45720" rtlCol="0">
            <a:normAutofit lnSpcReduction="10000"/>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marL="342900" indent="-342900">
              <a:buFont typeface="Wingdings" panose="05000000000000000000" pitchFamily="2" charset="2"/>
              <a:buChar char="ü"/>
            </a:pPr>
            <a:r>
              <a:rPr lang="en-US" altLang="zh-CN" dirty="0" err="1" smtClean="0"/>
              <a:t>MyEclipse</a:t>
            </a:r>
            <a:r>
              <a:rPr lang="en-US" altLang="zh-CN" dirty="0" smtClean="0"/>
              <a:t> 10</a:t>
            </a:r>
          </a:p>
          <a:p>
            <a:pPr marL="342900" indent="-342900">
              <a:buFont typeface="Wingdings" panose="05000000000000000000" pitchFamily="2" charset="2"/>
              <a:buChar char="ü"/>
            </a:pPr>
            <a:r>
              <a:rPr lang="en-US" altLang="zh-CN" dirty="0" err="1" smtClean="0"/>
              <a:t>MySql</a:t>
            </a:r>
            <a:r>
              <a:rPr lang="en-US" altLang="zh-CN" dirty="0" smtClean="0"/>
              <a:t> 5.6</a:t>
            </a:r>
          </a:p>
          <a:p>
            <a:pPr marL="342900" indent="-342900">
              <a:buFont typeface="Wingdings" panose="05000000000000000000" pitchFamily="2" charset="2"/>
              <a:buChar char="ü"/>
            </a:pPr>
            <a:r>
              <a:rPr lang="en-US" altLang="zh-CN" dirty="0" smtClean="0"/>
              <a:t>Tomcat 7</a:t>
            </a:r>
          </a:p>
          <a:p>
            <a:pPr marL="342900" indent="-342900">
              <a:buFont typeface="Wingdings" panose="05000000000000000000" pitchFamily="2" charset="2"/>
              <a:buChar char="ü"/>
            </a:pPr>
            <a:r>
              <a:rPr lang="en-US" altLang="zh-CN" dirty="0" smtClean="0"/>
              <a:t>Coda 2</a:t>
            </a:r>
          </a:p>
          <a:p>
            <a:pPr marL="342900" indent="-342900">
              <a:buFont typeface="Wingdings" panose="05000000000000000000" pitchFamily="2" charset="2"/>
              <a:buChar char="ü"/>
            </a:pPr>
            <a:r>
              <a:rPr lang="en-US" altLang="zh-CN" dirty="0" err="1" smtClean="0"/>
              <a:t>Axure</a:t>
            </a:r>
            <a:r>
              <a:rPr lang="en-US" altLang="zh-CN" dirty="0" smtClean="0"/>
              <a:t> RP 7</a:t>
            </a:r>
          </a:p>
          <a:p>
            <a:pPr marL="342900" indent="-342900">
              <a:buFont typeface="Wingdings" panose="05000000000000000000" pitchFamily="2" charset="2"/>
              <a:buChar char="ü"/>
            </a:pPr>
            <a:r>
              <a:rPr lang="en-US" altLang="zh-CN" dirty="0" err="1" smtClean="0"/>
              <a:t>Git</a:t>
            </a:r>
            <a:r>
              <a:rPr lang="en-US" altLang="zh-CN" dirty="0" smtClean="0"/>
              <a:t> with </a:t>
            </a:r>
            <a:r>
              <a:rPr lang="en-US" altLang="zh-CN" dirty="0" err="1" smtClean="0"/>
              <a:t>SourceTree</a:t>
            </a:r>
            <a:endParaRPr lang="zh-CN" altLang="en-US" dirty="0"/>
          </a:p>
        </p:txBody>
      </p:sp>
    </p:spTree>
    <p:extLst>
      <p:ext uri="{BB962C8B-B14F-4D97-AF65-F5344CB8AC3E}">
        <p14:creationId xmlns:p14="http://schemas.microsoft.com/office/powerpoint/2010/main" val="237249262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基本">
  <a:themeElements>
    <a:clrScheme name="基本">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基本">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基本">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110</TotalTime>
  <Words>538</Words>
  <Application>Microsoft Office PowerPoint</Application>
  <PresentationFormat>全屏显示(4:3)</PresentationFormat>
  <Paragraphs>113</Paragraphs>
  <Slides>10</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10</vt:i4>
      </vt:variant>
    </vt:vector>
  </HeadingPairs>
  <TitlesOfParts>
    <vt:vector size="12" baseType="lpstr">
      <vt:lpstr>基本</vt:lpstr>
      <vt:lpstr>Visio.Drawing.11</vt:lpstr>
      <vt:lpstr>在线股票交易系统(OSTS)</vt:lpstr>
      <vt:lpstr>成员配置&amp;项目时间线</vt:lpstr>
      <vt:lpstr>系统框架（范围）</vt:lpstr>
      <vt:lpstr>顶层数据流图</vt:lpstr>
      <vt:lpstr>用户系统</vt:lpstr>
      <vt:lpstr>券商系统</vt:lpstr>
      <vt:lpstr>中央撮合系统</vt:lpstr>
      <vt:lpstr>功能优先级</vt:lpstr>
      <vt:lpstr>非功能性需求&amp;开发环境</vt:lpstr>
      <vt:lpstr>项目原型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Norsie</dc:creator>
  <cp:lastModifiedBy>Norsie</cp:lastModifiedBy>
  <cp:revision>10</cp:revision>
  <dcterms:created xsi:type="dcterms:W3CDTF">2014-01-08T02:26:26Z</dcterms:created>
  <dcterms:modified xsi:type="dcterms:W3CDTF">2014-01-08T04:16:32Z</dcterms:modified>
</cp:coreProperties>
</file>