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1B8"/>
    <a:srgbClr val="11A0B1"/>
    <a:srgbClr val="20BFD7"/>
    <a:srgbClr val="28D9E6"/>
    <a:srgbClr val="5AF8FF"/>
    <a:srgbClr val="308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8" autoAdjust="0"/>
    <p:restoredTop sz="96395" autoAdjust="0"/>
  </p:normalViewPr>
  <p:slideViewPr>
    <p:cSldViewPr snapToGrid="0">
      <p:cViewPr>
        <p:scale>
          <a:sx n="71" d="100"/>
          <a:sy n="71" d="100"/>
        </p:scale>
        <p:origin x="20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8FDE-B95C-490B-BF75-91016D555D8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DD989-C70D-4FB2-A95E-E34406C71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3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66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3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1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5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9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B75F-C9D0-46BB-8950-188EAA0C456E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5B4F-1CC4-4596-9137-7F028AE3C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2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8584" y="8227190"/>
            <a:ext cx="5760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Roboto" panose="02000000000000000000" pitchFamily="2" charset="0"/>
              </a:rPr>
              <a:t>14 мая 2025 (среда)</a:t>
            </a:r>
            <a:r>
              <a:rPr lang="en-US" sz="3200" b="1" dirty="0">
                <a:latin typeface="Roboto" panose="02000000000000000000" pitchFamily="2" charset="0"/>
              </a:rPr>
              <a:t> </a:t>
            </a:r>
            <a:r>
              <a:rPr lang="ru-RU" sz="3200" b="1" dirty="0">
                <a:latin typeface="Roboto" panose="02000000000000000000" pitchFamily="2" charset="0"/>
              </a:rPr>
              <a:t>10</a:t>
            </a:r>
            <a:r>
              <a:rPr lang="ru-RU" sz="3200" b="1" dirty="0">
                <a:latin typeface="New York" panose="02020502060305060204" pitchFamily="18" charset="0"/>
              </a:rPr>
              <a:t>:</a:t>
            </a:r>
            <a:r>
              <a:rPr lang="ru-RU" sz="3200" b="1" dirty="0">
                <a:latin typeface="Roboto" panose="02000000000000000000" pitchFamily="2" charset="0"/>
              </a:rPr>
              <a:t>00</a:t>
            </a:r>
            <a:br>
              <a:rPr lang="ru-RU" sz="3200" b="1" dirty="0">
                <a:latin typeface="Roboto" panose="02000000000000000000" pitchFamily="2" charset="0"/>
              </a:rPr>
            </a:br>
            <a:r>
              <a:rPr lang="ru-RU" sz="2400" dirty="0"/>
              <a:t>Ленинградский проспект 49</a:t>
            </a:r>
            <a:endParaRPr lang="ru-RU" sz="14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5E3CD4C8-345A-3FCC-0F4E-69C9A3ABE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290307"/>
              </p:ext>
            </p:extLst>
          </p:nvPr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0A7031-E1B5-A641-5289-33F18173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3C93B2-1F3A-8A06-7D18-87E482D244EE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8803F28-0FD1-A149-2B84-754BA6154E71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6B14DE8-E1D7-DA55-34EE-250F38F61F8C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3D8ECEF-132B-4960-1D3E-3D9A2F09E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5527164-6165-18D7-90D7-A0DDEDCB1E10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A1BF7-C369-3719-861C-9C7261157CB8}"/>
              </a:ext>
            </a:extLst>
          </p:cNvPr>
          <p:cNvSpPr txBox="1"/>
          <p:nvPr/>
        </p:nvSpPr>
        <p:spPr>
          <a:xfrm>
            <a:off x="191080" y="4385387"/>
            <a:ext cx="64795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Пленарная дискуссия: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Игровая индустрия как драйвер цифровой экономики: </a:t>
            </a:r>
            <a:br>
              <a:rPr lang="ru-RU" sz="2000" dirty="0"/>
            </a:br>
            <a:r>
              <a:rPr lang="ru-RU" sz="2000" dirty="0"/>
              <a:t>влияние </a:t>
            </a:r>
            <a:r>
              <a:rPr lang="ru-RU" sz="2000" dirty="0" err="1"/>
              <a:t>геймдева</a:t>
            </a:r>
            <a:r>
              <a:rPr lang="ru-RU" sz="2000" dirty="0"/>
              <a:t> и киберспорта на экономику</a:t>
            </a:r>
          </a:p>
          <a:p>
            <a:endParaRPr lang="ru-RU" sz="2000" b="1" dirty="0"/>
          </a:p>
          <a:p>
            <a:r>
              <a:rPr lang="ru-RU" sz="2000" b="1" dirty="0"/>
              <a:t>Круглые столы: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Правовой аспект инвестиций </a:t>
            </a:r>
            <a:br>
              <a:rPr lang="ru-RU" sz="2000" dirty="0"/>
            </a:br>
            <a:r>
              <a:rPr lang="ru-RU" sz="2000" dirty="0"/>
              <a:t>в </a:t>
            </a:r>
            <a:r>
              <a:rPr lang="ru-RU" sz="2000" dirty="0" err="1"/>
              <a:t>геймдев</a:t>
            </a:r>
            <a:r>
              <a:rPr lang="ru-RU" sz="2000" dirty="0"/>
              <a:t> и компьютерный спорт </a:t>
            </a:r>
            <a:br>
              <a:rPr lang="ru-RU" sz="2000" dirty="0"/>
            </a:br>
            <a:r>
              <a:rPr lang="ru-RU" sz="2000" dirty="0"/>
              <a:t>с использованием финансовых технологий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Стратегии привлечения внешних инвестиций </a:t>
            </a:r>
            <a:br>
              <a:rPr lang="ru-RU" sz="2000" dirty="0"/>
            </a:br>
            <a:r>
              <a:rPr lang="ru-RU" sz="2000" dirty="0"/>
              <a:t>студенческими киберспортивными организациями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Цифровые </a:t>
            </a:r>
            <a:r>
              <a:rPr lang="ru-RU" sz="2000" dirty="0" err="1"/>
              <a:t>ассистивные</a:t>
            </a:r>
            <a:r>
              <a:rPr lang="ru-RU" sz="2000" dirty="0"/>
              <a:t> технологии: </a:t>
            </a:r>
            <a:br>
              <a:rPr lang="ru-RU" sz="2000" dirty="0"/>
            </a:br>
            <a:r>
              <a:rPr lang="ru-RU" sz="2000" dirty="0"/>
              <a:t>проблемы и перспективы развития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0C0643-E5A9-357B-B03E-C3340B0C79C0}"/>
              </a:ext>
            </a:extLst>
          </p:cNvPr>
          <p:cNvSpPr txBox="1"/>
          <p:nvPr/>
        </p:nvSpPr>
        <p:spPr>
          <a:xfrm>
            <a:off x="644311" y="11518074"/>
            <a:ext cx="5569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Регистрация</a:t>
            </a:r>
            <a:r>
              <a:rPr lang="en-US" sz="2800" b="1" dirty="0"/>
              <a:t> </a:t>
            </a:r>
            <a:r>
              <a:rPr lang="ru-RU" sz="32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295421-39C0-378C-7503-BADE8B6F7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114975"/>
            <a:ext cx="2491154" cy="24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36B7-152C-B4AF-0059-31FE7F9E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E256EFE-FF4F-93F1-1D7C-585AB0D65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8" t="-217" r="13443" b="3192"/>
          <a:stretch/>
        </p:blipFill>
        <p:spPr bwMode="auto">
          <a:xfrm>
            <a:off x="3461" y="4151909"/>
            <a:ext cx="3121338" cy="42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F57E38A5-D0B9-CCF8-872B-07A22E9B6C8B}"/>
              </a:ext>
            </a:extLst>
          </p:cNvPr>
          <p:cNvGraphicFramePr>
            <a:graphicFrameLocks/>
          </p:cNvGraphicFramePr>
          <p:nvPr/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988D3B-F868-3C50-E976-AF9C725CF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27DD1B-AB6D-C566-CFF0-64246366A5CB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8E4600E-9C52-2674-3AB7-E2FB2CBCAAB0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831ADE4E-789D-A4FC-E556-8E12C0A29C7C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CA2410E-40CF-7E1D-1B48-826F4F550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01FB559-077E-3F00-9393-592E7F965DFD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985F8-E9DA-2110-104D-6A5A74325690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630D8-02B9-6A1D-7D23-E395BA51F89B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3C3CAE-D2CA-BDBC-1EB1-6E11871C7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2B8CF-3832-8617-4CED-7258282EA73A}"/>
              </a:ext>
            </a:extLst>
          </p:cNvPr>
          <p:cNvSpPr txBox="1"/>
          <p:nvPr/>
        </p:nvSpPr>
        <p:spPr>
          <a:xfrm>
            <a:off x="3368564" y="4811088"/>
            <a:ext cx="3489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Модератор: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Славин Борис Борисович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Председатель Союза 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ИТ-директоров России, 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профессор Кафедры бизнес-информатики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Финуниверситета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5875CD-A55E-A895-3868-D8139BABC696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202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FDD3E-4D80-6FCA-00E4-1F43D0EFB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6">
            <a:extLst>
              <a:ext uri="{FF2B5EF4-FFF2-40B4-BE49-F238E27FC236}">
                <a16:creationId xmlns:a16="http://schemas.microsoft.com/office/drawing/2014/main" id="{96E2BD46-9499-84B8-67AA-95D0ED7A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1" r="32449" b="33069"/>
          <a:stretch/>
        </p:blipFill>
        <p:spPr>
          <a:xfrm flipH="1">
            <a:off x="-1" y="4152868"/>
            <a:ext cx="3024554" cy="4282287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A5F0AFE-E4AF-F48D-2126-6ECD4E5EBB11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7588F1F3-7808-3F6E-9282-A705BDC83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898420"/>
              </p:ext>
            </p:extLst>
          </p:nvPr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EDAA84-9110-2EFF-E8F1-10207045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01F524-C481-EB71-41D0-3E7BFBF0A1D9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BC26D34-F0DF-CB0B-D1FD-499C3A875829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4738A5B-766A-E704-2F61-07D9A5EFE97D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2F066257-9A9B-1F71-6E52-243456AC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08DBF72-6415-CAA4-85E8-4558A1A3C5D2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5C0B2-3281-3BBA-CE2D-72BA846FF686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0B079-34C4-EB69-81FA-E4810643725B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6D1C955-B11F-551D-8EB7-C89B0A146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544982-C37C-50C9-FEA7-979F3009CBE7}"/>
              </a:ext>
            </a:extLst>
          </p:cNvPr>
          <p:cNvSpPr txBox="1"/>
          <p:nvPr/>
        </p:nvSpPr>
        <p:spPr>
          <a:xfrm>
            <a:off x="3368564" y="4811088"/>
            <a:ext cx="34894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Спикеры: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Шабаев Никита Александрович 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Вице-президент НСЛКС, член правления 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Федерации 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компьютерного спорта России</a:t>
            </a:r>
          </a:p>
        </p:txBody>
      </p:sp>
    </p:spTree>
    <p:extLst>
      <p:ext uri="{BB962C8B-B14F-4D97-AF65-F5344CB8AC3E}">
        <p14:creationId xmlns:p14="http://schemas.microsoft.com/office/powerpoint/2010/main" val="21281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4141-CDCF-061D-558F-4DA1B3B6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C78AF972-3662-19B1-49B4-69BD690D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0" r="31485" b="19815"/>
          <a:stretch/>
        </p:blipFill>
        <p:spPr>
          <a:xfrm>
            <a:off x="0" y="4146046"/>
            <a:ext cx="3176897" cy="394360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F02961-D661-8AFF-2B9F-DA52DEAA5F50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9FA13B79-5084-2094-76B5-8BD5BC90B9BA}"/>
              </a:ext>
            </a:extLst>
          </p:cNvPr>
          <p:cNvGraphicFramePr>
            <a:graphicFrameLocks/>
          </p:cNvGraphicFramePr>
          <p:nvPr/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2AA82E-8F49-A2DA-30FB-1466CC8C2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E0BDF9-B955-0D84-02CA-4F9FA8AF97A0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5127DFC-A6B5-19FD-E54C-FEF5CD51FC4F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AB7A855-5DF1-B578-407F-99D4BF5211EE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EDC337F8-F66F-ADD1-50A2-82918FE90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FC7BFB-D2B5-21E6-244D-0486681B04F9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214A89-043D-18E5-F3B3-40D13D48C72E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75CD07-0A77-CDDD-CD2B-5D9E8026A3F3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4CA74EF-3B67-2F17-6234-FC2C1CF01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5C980-451F-9072-B42D-F00767A6E141}"/>
              </a:ext>
            </a:extLst>
          </p:cNvPr>
          <p:cNvSpPr txBox="1"/>
          <p:nvPr/>
        </p:nvSpPr>
        <p:spPr>
          <a:xfrm>
            <a:off x="3368564" y="4811088"/>
            <a:ext cx="3489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Спикеры: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Мешалкин Ярослав Игоревич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Управляющий партнер </a:t>
            </a:r>
            <a:r>
              <a:rPr lang="e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Heads'made</a:t>
            </a:r>
            <a:endParaRPr lang="e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AFF8D-8AF0-15B4-3CCC-D30C9FDD2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4D4D81B-A712-9FC7-0BCA-5EEF6318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6740" r="31500" b="63478"/>
          <a:stretch/>
        </p:blipFill>
        <p:spPr bwMode="auto">
          <a:xfrm>
            <a:off x="0" y="4144833"/>
            <a:ext cx="3253339" cy="416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49F7E4-65F2-9D83-07CA-D3ADCA15C764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699B84AA-E55A-2F01-63B6-897B96480043}"/>
              </a:ext>
            </a:extLst>
          </p:cNvPr>
          <p:cNvGraphicFramePr>
            <a:graphicFrameLocks/>
          </p:cNvGraphicFramePr>
          <p:nvPr/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90EC4C-7E12-AD42-2C46-FB8087CA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E6B092-8AF6-BEE5-8B82-C25713489579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33E9113-EE18-2DB4-470C-178F4A07825B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DB65979-75CF-D875-561C-C9C69E4B30BD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F4A0C50-EEF8-8821-371B-50C83D2A3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0129757-54F1-85B1-9B57-E2727068C4B1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80260A-4BB0-7634-0E4C-92988B5CB093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F58B3-BD2A-6047-E336-C697BAA4DA56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7CD29B5-8EB0-0860-642B-782736F0C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27E094-E498-0944-7156-DCBAF69F261C}"/>
              </a:ext>
            </a:extLst>
          </p:cNvPr>
          <p:cNvSpPr txBox="1"/>
          <p:nvPr/>
        </p:nvSpPr>
        <p:spPr>
          <a:xfrm>
            <a:off x="3368564" y="4811088"/>
            <a:ext cx="34894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Спикеры: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Нагорный Никита Владимирович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Президент Всероссийской Федерации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фиджитал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-спорта</a:t>
            </a:r>
          </a:p>
          <a:p>
            <a:endParaRPr lang="ru-RU" sz="16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Заслуженный мастер спорта России, Олимпийский чемпион, трёхкратный чемпион мира, восьмикратный чемпион Европы</a:t>
            </a:r>
          </a:p>
          <a:p>
            <a:endParaRPr lang="ru-RU" sz="16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7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09290-5D7E-90B8-64BF-BE9D1EB2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>
            <a:extLst>
              <a:ext uri="{FF2B5EF4-FFF2-40B4-BE49-F238E27FC236}">
                <a16:creationId xmlns:a16="http://schemas.microsoft.com/office/drawing/2014/main" id="{CC7625C1-A930-B72E-0B0C-DB3020E04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4" t="4676" r="21361" b="26017"/>
          <a:stretch/>
        </p:blipFill>
        <p:spPr>
          <a:xfrm flipH="1">
            <a:off x="10222" y="4146047"/>
            <a:ext cx="3031770" cy="3826901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EA45AC-EC39-C16C-C8A3-3F041D851F00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B59BC633-9D7D-60CC-379B-9E98629EBB70}"/>
              </a:ext>
            </a:extLst>
          </p:cNvPr>
          <p:cNvGraphicFramePr>
            <a:graphicFrameLocks/>
          </p:cNvGraphicFramePr>
          <p:nvPr/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013E3-D14D-1B68-1AA1-05AD7BC05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FDED8-55DF-F8BE-EDDE-901B53FDF3A5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7E72713-794A-2A4C-137E-F69B9FB8670F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44B5D28-10CA-F8CC-CEB8-0CE7978A972B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BBC28A2D-7D4A-8DE1-7D04-11C504D4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18B8B7-512B-A8D0-DD24-EDD5DCDE6CB2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97BA54-8FA3-E172-6007-8036A3353E0B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06D30-8DA1-9E61-4F3A-CFFEC1827D0D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F72EC9B-C57B-7CDF-D381-039FF3291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BCA6D9-C515-ED29-FAFC-537548140869}"/>
              </a:ext>
            </a:extLst>
          </p:cNvPr>
          <p:cNvSpPr txBox="1"/>
          <p:nvPr/>
        </p:nvSpPr>
        <p:spPr>
          <a:xfrm>
            <a:off x="3368564" y="4811088"/>
            <a:ext cx="34894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Спикеры: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Мустафаев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Акшин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Ровшан Оглы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Владелец продукта 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МТС Оплата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ПАО «МТС Банк»</a:t>
            </a:r>
          </a:p>
        </p:txBody>
      </p:sp>
    </p:spTree>
    <p:extLst>
      <p:ext uri="{BB962C8B-B14F-4D97-AF65-F5344CB8AC3E}">
        <p14:creationId xmlns:p14="http://schemas.microsoft.com/office/powerpoint/2010/main" val="734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5186-90E5-D976-B806-C153882F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7C19D3E-0EED-AA73-A1B2-9E0108B6E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4" t="5695" r="29939" b="44828"/>
          <a:stretch/>
        </p:blipFill>
        <p:spPr bwMode="auto">
          <a:xfrm>
            <a:off x="0" y="4152868"/>
            <a:ext cx="3176897" cy="37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01CC5E-6CB6-0E61-951B-67E689BF9CFC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BE5AA10A-5992-3988-CDEA-05F7CE417720}"/>
              </a:ext>
            </a:extLst>
          </p:cNvPr>
          <p:cNvGraphicFramePr>
            <a:graphicFrameLocks/>
          </p:cNvGraphicFramePr>
          <p:nvPr/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7E4AFE-D841-F6D3-27B0-67F33C16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A45A5F-9B04-6763-BF2B-34699BBFD71C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E8CF432-5FC9-A12E-5155-2B3AD7111CEF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DCAC905B-DC1F-33E8-CE63-F452E44EEBD6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BCEE7518-A838-C098-3F64-961F8A1C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861A71E-4349-24BA-1032-0D82C71D4D87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D6B4BA-A0BA-4B4B-8DCE-3245711E3F85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71E74-54AB-6774-E9A1-652F19C8ECB6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4545089-A8F8-C13B-1C93-72D8D44F6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A6FA5D-A62A-D0E8-A166-5D5117A1A80C}"/>
              </a:ext>
            </a:extLst>
          </p:cNvPr>
          <p:cNvSpPr txBox="1"/>
          <p:nvPr/>
        </p:nvSpPr>
        <p:spPr>
          <a:xfrm>
            <a:off x="3368564" y="4811088"/>
            <a:ext cx="3489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Спикеры: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Малинина Елена Александровна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к.э.н., директор центра экономического анализа</a:t>
            </a:r>
          </a:p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АО "Интерфакс",</a:t>
            </a:r>
          </a:p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финалист "Лидеры России"</a:t>
            </a:r>
          </a:p>
        </p:txBody>
      </p:sp>
    </p:spTree>
    <p:extLst>
      <p:ext uri="{BB962C8B-B14F-4D97-AF65-F5344CB8AC3E}">
        <p14:creationId xmlns:p14="http://schemas.microsoft.com/office/powerpoint/2010/main" val="85032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32C33-7536-EDF8-E8F8-47F6B89F3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C029ECD-CC6F-3805-7DC4-1693FAEF5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2" t="20861" r="25693" b="52679"/>
          <a:stretch/>
        </p:blipFill>
        <p:spPr bwMode="auto">
          <a:xfrm flipH="1">
            <a:off x="-1" y="4154906"/>
            <a:ext cx="2861187" cy="421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77FC84-4E28-0387-D793-4AAC7FCF9599}"/>
              </a:ext>
            </a:extLst>
          </p:cNvPr>
          <p:cNvSpPr/>
          <p:nvPr/>
        </p:nvSpPr>
        <p:spPr>
          <a:xfrm>
            <a:off x="548582" y="8544909"/>
            <a:ext cx="576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Roboto" panose="02000000000000000000" pitchFamily="2" charset="0"/>
              </a:rPr>
              <a:t>14 мая 2025 (среда)</a:t>
            </a:r>
            <a:r>
              <a:rPr lang="en-US" sz="2800" b="1" dirty="0">
                <a:latin typeface="Roboto" panose="02000000000000000000" pitchFamily="2" charset="0"/>
              </a:rPr>
              <a:t> </a:t>
            </a:r>
            <a:r>
              <a:rPr lang="ru-RU" sz="2800" b="1" dirty="0">
                <a:latin typeface="Roboto" panose="02000000000000000000" pitchFamily="2" charset="0"/>
              </a:rPr>
              <a:t>10</a:t>
            </a:r>
            <a:r>
              <a:rPr lang="ru-RU" sz="2800" b="1" dirty="0">
                <a:latin typeface="New York" panose="02020502060305060204" pitchFamily="18" charset="0"/>
              </a:rPr>
              <a:t>:</a:t>
            </a:r>
            <a:r>
              <a:rPr lang="ru-RU" sz="2800" b="1" dirty="0">
                <a:latin typeface="Roboto" panose="02000000000000000000" pitchFamily="2" charset="0"/>
              </a:rPr>
              <a:t>00</a:t>
            </a:r>
            <a:br>
              <a:rPr lang="ru-RU" sz="2800" b="1" dirty="0">
                <a:latin typeface="Roboto" panose="02000000000000000000" pitchFamily="2" charset="0"/>
              </a:rPr>
            </a:br>
            <a:r>
              <a:rPr lang="ru-RU" sz="2000" dirty="0"/>
              <a:t>Ленинградский проспект 49</a:t>
            </a:r>
            <a:endParaRPr lang="ru-RU" sz="1200" dirty="0"/>
          </a:p>
        </p:txBody>
      </p:sp>
      <p:graphicFrame>
        <p:nvGraphicFramePr>
          <p:cNvPr id="5" name="Объект 6">
            <a:extLst>
              <a:ext uri="{FF2B5EF4-FFF2-40B4-BE49-F238E27FC236}">
                <a16:creationId xmlns:a16="http://schemas.microsoft.com/office/drawing/2014/main" id="{E6013C16-5F6E-B537-9850-E3E052CD8BD2}"/>
              </a:ext>
            </a:extLst>
          </p:cNvPr>
          <p:cNvGraphicFramePr>
            <a:graphicFrameLocks/>
          </p:cNvGraphicFramePr>
          <p:nvPr/>
        </p:nvGraphicFramePr>
        <p:xfrm>
          <a:off x="0" y="3085762"/>
          <a:ext cx="6858000" cy="1083731"/>
        </p:xfrm>
        <a:graphic>
          <a:graphicData uri="http://schemas.openxmlformats.org/drawingml/2006/table">
            <a:tbl>
              <a:tblPr firstRow="1" firstCol="1" bandRow="1"/>
              <a:tblGrid>
                <a:gridCol w="6858000">
                  <a:extLst>
                    <a:ext uri="{9D8B030D-6E8A-4147-A177-3AD203B41FA5}">
                      <a16:colId xmlns:a16="http://schemas.microsoft.com/office/drawing/2014/main" val="3358546099"/>
                    </a:ext>
                  </a:extLst>
                </a:gridCol>
              </a:tblGrid>
              <a:tr h="1083731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bg1"/>
                          </a:solidFill>
                        </a:rPr>
                        <a:t>E-PLAY FORUM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025" marT="0" marB="184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 flip="none" rotWithShape="1">
                      <a:gsLst>
                        <a:gs pos="2000">
                          <a:srgbClr val="11A0B1"/>
                        </a:gs>
                        <a:gs pos="45000">
                          <a:srgbClr val="08A1B8"/>
                        </a:gs>
                        <a:gs pos="100000">
                          <a:srgbClr val="11A0B1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5096189"/>
                  </a:ext>
                </a:extLst>
              </a:tr>
            </a:tbl>
          </a:graphicData>
        </a:graphic>
      </p:graphicFrame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8EC2AF-8E35-3FEC-E994-38C6A264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7724" r="14645" b="7104"/>
          <a:stretch/>
        </p:blipFill>
        <p:spPr>
          <a:xfrm>
            <a:off x="793628" y="0"/>
            <a:ext cx="1780719" cy="21734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28503-E1C1-360A-8620-C1A8F4CCAA86}"/>
              </a:ext>
            </a:extLst>
          </p:cNvPr>
          <p:cNvSpPr txBox="1"/>
          <p:nvPr/>
        </p:nvSpPr>
        <p:spPr>
          <a:xfrm>
            <a:off x="191080" y="2173425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Кафедра</a:t>
            </a:r>
          </a:p>
          <a:p>
            <a:pPr algn="ctr"/>
            <a:r>
              <a:rPr lang="ru-RU" sz="2400" dirty="0"/>
              <a:t>бизнес-информатики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84C5C99-5E1F-BDE9-B3FE-4ED4331AE93B}"/>
              </a:ext>
            </a:extLst>
          </p:cNvPr>
          <p:cNvGrpSpPr/>
          <p:nvPr/>
        </p:nvGrpSpPr>
        <p:grpSpPr>
          <a:xfrm>
            <a:off x="4156250" y="177357"/>
            <a:ext cx="1996068" cy="1996068"/>
            <a:chOff x="4024222" y="101540"/>
            <a:chExt cx="1820174" cy="1820174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C9ACA5B-17C0-9472-804B-EFC8F2189EA2}"/>
                </a:ext>
              </a:extLst>
            </p:cNvPr>
            <p:cNvSpPr/>
            <p:nvPr/>
          </p:nvSpPr>
          <p:spPr>
            <a:xfrm>
              <a:off x="4088921" y="166239"/>
              <a:ext cx="1690777" cy="169077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9DCA4E3E-894E-F80C-2BAD-99B6DA4CE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22" y="101540"/>
              <a:ext cx="1820174" cy="1820174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7306912-DDE3-81B9-C6D8-ACFDB0494C92}"/>
              </a:ext>
            </a:extLst>
          </p:cNvPr>
          <p:cNvSpPr txBox="1"/>
          <p:nvPr/>
        </p:nvSpPr>
        <p:spPr>
          <a:xfrm>
            <a:off x="3825395" y="2173425"/>
            <a:ext cx="265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Студенческий клуб</a:t>
            </a:r>
          </a:p>
          <a:p>
            <a:pPr algn="ctr"/>
            <a:r>
              <a:rPr lang="en" sz="2400" dirty="0"/>
              <a:t>Fin E-Sport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A0FA2-7DD4-F0A2-E313-85F67C2D975C}"/>
              </a:ext>
            </a:extLst>
          </p:cNvPr>
          <p:cNvSpPr txBox="1"/>
          <p:nvPr/>
        </p:nvSpPr>
        <p:spPr>
          <a:xfrm>
            <a:off x="191080" y="4385387"/>
            <a:ext cx="6479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endParaRPr lang="ru-RU" sz="2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20F79-375F-A51B-1B7C-FA40BE7B1D16}"/>
              </a:ext>
            </a:extLst>
          </p:cNvPr>
          <p:cNvSpPr txBox="1"/>
          <p:nvPr/>
        </p:nvSpPr>
        <p:spPr>
          <a:xfrm>
            <a:off x="644311" y="11799431"/>
            <a:ext cx="55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Регистрация</a:t>
            </a:r>
            <a:r>
              <a:rPr lang="en-US" b="1" dirty="0"/>
              <a:t> </a:t>
            </a:r>
            <a:r>
              <a:rPr lang="ru-RU" sz="2000" b="1" dirty="0"/>
              <a:t>до 13 мая 15:00</a:t>
            </a:r>
          </a:p>
        </p:txBody>
      </p:sp>
      <p:pic>
        <p:nvPicPr>
          <p:cNvPr id="9" name="Рисунок 8" descr="Изображение выглядит как Графика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9EEB61-3BE9-D85A-6679-52B61A053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1" y="9396332"/>
            <a:ext cx="2491154" cy="249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C4C724-D614-DC5F-4BDA-0DA87EE3DA86}"/>
              </a:ext>
            </a:extLst>
          </p:cNvPr>
          <p:cNvSpPr txBox="1"/>
          <p:nvPr/>
        </p:nvSpPr>
        <p:spPr>
          <a:xfrm>
            <a:off x="3368564" y="4811088"/>
            <a:ext cx="3489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Спикеры:</a:t>
            </a:r>
            <a:br>
              <a:rPr lang="ru-RU" sz="20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sz="20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Кошкин Андрей Николаевич</a:t>
            </a:r>
            <a:b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Главный методолог цифровой трансформации</a:t>
            </a:r>
          </a:p>
          <a:p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Государственный советник РФ 1 класса</a:t>
            </a:r>
          </a:p>
        </p:txBody>
      </p:sp>
    </p:spTree>
    <p:extLst>
      <p:ext uri="{BB962C8B-B14F-4D97-AF65-F5344CB8AC3E}">
        <p14:creationId xmlns:p14="http://schemas.microsoft.com/office/powerpoint/2010/main" val="3816701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</TotalTime>
  <Words>376</Words>
  <Application>Microsoft Macintosh PowerPoint</Application>
  <PresentationFormat>Широкоэкранный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New York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Деева Елена Алексеевна</dc:creator>
  <cp:lastModifiedBy>Office</cp:lastModifiedBy>
  <cp:revision>37</cp:revision>
  <dcterms:created xsi:type="dcterms:W3CDTF">2023-05-24T09:50:02Z</dcterms:created>
  <dcterms:modified xsi:type="dcterms:W3CDTF">2025-04-28T12:12:35Z</dcterms:modified>
</cp:coreProperties>
</file>