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  <Override PartName="/ppt/media/image2.jpeg" ContentType="image/jpeg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4869"/>
          <c:y val="0.287907"/>
          <c:w val="0.940131"/>
          <c:h val="0.6417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네이밍규칙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14300" dist="63780" dir="2530346">
                <a:srgbClr val="000000">
                  <a:alpha val="26853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220" u="none">
                    <a:solidFill>
                      <a:srgbClr val="FFFFFF"/>
                    </a:solidFill>
                    <a:latin typeface="NanumSquare Regular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Sheet1!$B$2:$B$2</c:f>
              <c:numCache>
                <c:ptCount val="1"/>
                <c:pt idx="0">
                  <c:v>12.000000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HTML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14300" dist="63780" dir="2530346">
                <a:srgbClr val="000000">
                  <a:alpha val="26853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220" u="none">
                    <a:solidFill>
                      <a:srgbClr val="FFFFFF"/>
                    </a:solidFill>
                    <a:latin typeface="NanumSquare Regular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Sheet1!$B$3:$B$3</c:f>
              <c:numCache>
                <c:ptCount val="1"/>
                <c:pt idx="0">
                  <c:v>22.000000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CSS</c:v>
                </c:pt>
              </c:strCache>
            </c:strRef>
          </c:tx>
          <c:spPr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14300" dist="63780" dir="2530346">
                <a:srgbClr val="000000">
                  <a:alpha val="26853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220" u="none">
                    <a:solidFill>
                      <a:srgbClr val="FFFFFF"/>
                    </a:solidFill>
                    <a:latin typeface="NanumSquare Regular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Sheet1!$B$4:$B$4</c:f>
              <c:numCache>
                <c:ptCount val="1"/>
                <c:pt idx="0">
                  <c:v>31.000000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JS</c:v>
                </c:pt>
              </c:strCache>
            </c:strRef>
          </c:tx>
          <c:spPr>
            <a:solidFill>
              <a:srgbClr val="FF2600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14300" dist="63780" dir="2530346">
                <a:srgbClr val="000000">
                  <a:alpha val="26853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220" u="none">
                    <a:solidFill>
                      <a:srgbClr val="FFFFFF"/>
                    </a:solidFill>
                    <a:latin typeface="NanumSquare Regular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Sheet1!$B$5:$B$5</c:f>
              <c:numCache>
                <c:ptCount val="1"/>
                <c:pt idx="0">
                  <c:v>2.000000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git</c:v>
                </c:pt>
              </c:strCache>
            </c:strRef>
          </c:tx>
          <c:spPr>
            <a:solidFill>
              <a:srgbClr val="C24885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14300" dist="63780" dir="2530346">
                <a:srgbClr val="000000">
                  <a:alpha val="26853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220" u="none">
                    <a:solidFill>
                      <a:srgbClr val="FFFFFF"/>
                    </a:solidFill>
                    <a:latin typeface="NanumSquare Regular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Sheet1!$B$6:$B$6</c:f>
              <c:numCache>
                <c:ptCount val="1"/>
                <c:pt idx="0">
                  <c:v>10.000000</c:v>
                </c:pt>
              </c:numCache>
            </c:numRef>
          </c:val>
        </c:ser>
        <c:gapWidth val="2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440" u="none">
                <a:solidFill>
                  <a:srgbClr val="000000"/>
                </a:solidFill>
                <a:latin typeface="NanumSquare Regular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440" u="none">
                <a:solidFill>
                  <a:srgbClr val="000000"/>
                </a:solidFill>
                <a:latin typeface="NanumSquare Regular"/>
              </a:defRPr>
            </a:pPr>
          </a:p>
        </c:txPr>
        <c:crossAx val="2094734552"/>
        <c:crosses val="autoZero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987651"/>
          <c:h val="0.18570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510" u="none">
              <a:solidFill>
                <a:srgbClr val="000000"/>
              </a:solidFill>
              <a:latin typeface="NanumSquare Regular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F2600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C24885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5F5F5F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000000"/>
                      </a:solidFill>
                      <a:latin typeface="NanumSquare ExtraBold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000000"/>
                      </a:solidFill>
                      <a:latin typeface="NanumSquare ExtraBold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000000"/>
                      </a:solidFill>
                      <a:latin typeface="NanumSquare ExtraBold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000000"/>
                      </a:solidFill>
                      <a:latin typeface="NanumSquare ExtraBold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000000"/>
                      </a:solidFill>
                      <a:latin typeface="NanumSquare ExtraBold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NanumSquare ExtraBold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Sheet1!$B$1:$G$1</c:f>
              <c:strCache>
                <c:ptCount val="5"/>
                <c:pt idx="0">
                  <c:v>CSS</c:v>
                </c:pt>
                <c:pt idx="1">
                  <c:v>코딩컨벤션</c:v>
                </c:pt>
                <c:pt idx="2">
                  <c:v>JS</c:v>
                </c:pt>
                <c:pt idx="3">
                  <c:v>HTML</c:v>
                </c:pt>
                <c:pt idx="5">
                  <c:v>디버깅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13.000000</c:v>
                </c:pt>
                <c:pt idx="1">
                  <c:v>8.000000</c:v>
                </c:pt>
                <c:pt idx="2">
                  <c:v>2.000000</c:v>
                </c:pt>
                <c:pt idx="3">
                  <c:v>9.000000</c:v>
                </c:pt>
                <c:pt idx="4">
                  <c:v>0.000000</c:v>
                </c:pt>
                <c:pt idx="5">
                  <c:v>1.000000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chart" Target="../charts/char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"/>
          <p:cNvGrpSpPr/>
          <p:nvPr/>
        </p:nvGrpSpPr>
        <p:grpSpPr>
          <a:xfrm>
            <a:off x="1163770" y="4027807"/>
            <a:ext cx="10967630" cy="1485305"/>
            <a:chOff x="0" y="0"/>
            <a:chExt cx="10967628" cy="1485304"/>
          </a:xfrm>
        </p:grpSpPr>
        <p:sp>
          <p:nvSpPr>
            <p:cNvPr id="119" name="사각형"/>
            <p:cNvSpPr/>
            <p:nvPr/>
          </p:nvSpPr>
          <p:spPr>
            <a:xfrm>
              <a:off x="9697628" y="107652"/>
              <a:ext cx="1270001" cy="1270001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381929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" name="사각형"/>
            <p:cNvSpPr/>
            <p:nvPr/>
          </p:nvSpPr>
          <p:spPr>
            <a:xfrm>
              <a:off x="0" y="107652"/>
              <a:ext cx="1270000" cy="1270001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" name="Team MISO Mini Project"/>
            <p:cNvSpPr txBox="1"/>
            <p:nvPr/>
          </p:nvSpPr>
          <p:spPr>
            <a:xfrm>
              <a:off x="165307" y="0"/>
              <a:ext cx="10464801" cy="1485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defTabSz="502412">
                <a:defRPr b="0" sz="9804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  <a:r>
                <a:rPr sz="6966"/>
                <a:t>Team </a:t>
              </a:r>
              <a:r>
                <a:rPr sz="6966">
                  <a:solidFill>
                    <a:schemeClr val="accent1"/>
                  </a:solidFill>
                </a:rPr>
                <a:t>MISO</a:t>
              </a:r>
              <a:r>
                <a:rPr sz="6966"/>
                <a:t> Mini Project</a:t>
              </a:r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논리 구조…"/>
          <p:cNvSpPr/>
          <p:nvPr/>
        </p:nvSpPr>
        <p:spPr>
          <a:xfrm>
            <a:off x="8993278" y="2264395"/>
            <a:ext cx="3637169" cy="6540451"/>
          </a:xfrm>
          <a:prstGeom prst="roundRect">
            <a:avLst>
              <a:gd name="adj" fmla="val 15897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52400" dist="52038" dir="2700000">
              <a:srgbClr val="000000">
                <a:alpha val="2674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b="0" sz="2000"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t>논리 구조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1. Header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1) 로고 이미지(h1 heading text)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2) navigation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(1) nav open button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(2) ul (menu-list)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- list item (메뉴)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- list item (이디야 멤버스)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- list item (이디야 커피랩)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- list item (이디야 컬쳐랩)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- list item (공지사항)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- list item (매장찾기)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(3) nav close button</a:t>
            </a:r>
          </a:p>
        </p:txBody>
      </p:sp>
      <p:sp>
        <p:nvSpPr>
          <p:cNvPr id="244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Mark up 구조 설계"/>
          <p:cNvSpPr txBox="1"/>
          <p:nvPr/>
        </p:nvSpPr>
        <p:spPr>
          <a:xfrm>
            <a:off x="10609622" y="276324"/>
            <a:ext cx="2136395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Mark up 구조 설계</a:t>
            </a:r>
          </a:p>
        </p:txBody>
      </p:sp>
      <p:sp>
        <p:nvSpPr>
          <p:cNvPr id="246" name="10 / 28"/>
          <p:cNvSpPr txBox="1"/>
          <p:nvPr/>
        </p:nvSpPr>
        <p:spPr>
          <a:xfrm>
            <a:off x="6085490" y="9342262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10 / 28</a:t>
            </a:r>
          </a:p>
        </p:txBody>
      </p:sp>
      <p:sp>
        <p:nvSpPr>
          <p:cNvPr id="247" name="header 영역 구조 설계"/>
          <p:cNvSpPr txBox="1"/>
          <p:nvPr/>
        </p:nvSpPr>
        <p:spPr>
          <a:xfrm>
            <a:off x="4574159" y="1308278"/>
            <a:ext cx="3780283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000"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header</a:t>
            </a:r>
            <a:r>
              <a:t> 영역 구조 설계</a:t>
            </a:r>
          </a:p>
        </p:txBody>
      </p:sp>
      <p:sp>
        <p:nvSpPr>
          <p:cNvPr id="248" name="화살표"/>
          <p:cNvSpPr/>
          <p:nvPr/>
        </p:nvSpPr>
        <p:spPr>
          <a:xfrm>
            <a:off x="8158276" y="4926781"/>
            <a:ext cx="716211" cy="1215679"/>
          </a:xfrm>
          <a:prstGeom prst="rightArrow">
            <a:avLst>
              <a:gd name="adj1" fmla="val 100000"/>
              <a:gd name="adj2" fmla="val 51067"/>
            </a:avLst>
          </a:prstGeom>
          <a:gradFill>
            <a:gsLst>
              <a:gs pos="0">
                <a:srgbClr val="FFFFFF"/>
              </a:gs>
              <a:gs pos="100000">
                <a:schemeClr val="accent1">
                  <a:lumOff val="16847"/>
                </a:schemeClr>
              </a:gs>
            </a:gsLst>
            <a:lin ang="21430782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64" name="그룹"/>
          <p:cNvGrpSpPr/>
          <p:nvPr/>
        </p:nvGrpSpPr>
        <p:grpSpPr>
          <a:xfrm>
            <a:off x="474848" y="2264395"/>
            <a:ext cx="7564637" cy="6540451"/>
            <a:chOff x="0" y="0"/>
            <a:chExt cx="7564635" cy="6540450"/>
          </a:xfrm>
        </p:grpSpPr>
        <p:sp>
          <p:nvSpPr>
            <p:cNvPr id="249" name="모서리가 둥근 직사각형"/>
            <p:cNvSpPr/>
            <p:nvPr/>
          </p:nvSpPr>
          <p:spPr>
            <a:xfrm>
              <a:off x="0" y="0"/>
              <a:ext cx="7564636" cy="6540451"/>
            </a:xfrm>
            <a:prstGeom prst="roundRect">
              <a:avLst>
                <a:gd name="adj" fmla="val 9844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52400" dist="52038" dir="2700000">
                <a:srgbClr val="000000">
                  <a:alpha val="2674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50000"/>
                </a:lnSpc>
                <a:defRPr b="0" sz="20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</a:p>
          </p:txBody>
        </p:sp>
        <p:grpSp>
          <p:nvGrpSpPr>
            <p:cNvPr id="263" name="그룹"/>
            <p:cNvGrpSpPr/>
            <p:nvPr/>
          </p:nvGrpSpPr>
          <p:grpSpPr>
            <a:xfrm>
              <a:off x="220984" y="341527"/>
              <a:ext cx="7240689" cy="5857397"/>
              <a:chOff x="0" y="0"/>
              <a:chExt cx="7240687" cy="5857395"/>
            </a:xfrm>
          </p:grpSpPr>
          <p:grpSp>
            <p:nvGrpSpPr>
              <p:cNvPr id="252" name="그룹"/>
              <p:cNvGrpSpPr/>
              <p:nvPr/>
            </p:nvGrpSpPr>
            <p:grpSpPr>
              <a:xfrm>
                <a:off x="381055" y="574365"/>
                <a:ext cx="6321288" cy="5042540"/>
                <a:chOff x="0" y="0"/>
                <a:chExt cx="6321287" cy="5042539"/>
              </a:xfrm>
            </p:grpSpPr>
            <p:pic>
              <p:nvPicPr>
                <p:cNvPr id="250" name="이미지" descr="이미지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6321288" cy="147517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51" name="이미지" descr="이미지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845" y="1952485"/>
                  <a:ext cx="6307597" cy="309005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253" name="직사각형"/>
              <p:cNvSpPr/>
              <p:nvPr/>
            </p:nvSpPr>
            <p:spPr>
              <a:xfrm>
                <a:off x="135545" y="266550"/>
                <a:ext cx="6812309" cy="559084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54" name="직사각형"/>
              <p:cNvSpPr/>
              <p:nvPr/>
            </p:nvSpPr>
            <p:spPr>
              <a:xfrm>
                <a:off x="314883" y="2459660"/>
                <a:ext cx="6433813" cy="3233971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55" name="1. header"/>
              <p:cNvSpPr txBox="1"/>
              <p:nvPr/>
            </p:nvSpPr>
            <p:spPr>
              <a:xfrm>
                <a:off x="0" y="0"/>
                <a:ext cx="1205519" cy="2756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4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1. header</a:t>
                </a:r>
              </a:p>
            </p:txBody>
          </p:sp>
          <p:sp>
            <p:nvSpPr>
              <p:cNvPr id="256" name="1) 로고이미지"/>
              <p:cNvSpPr txBox="1"/>
              <p:nvPr/>
            </p:nvSpPr>
            <p:spPr>
              <a:xfrm>
                <a:off x="1483176" y="906096"/>
                <a:ext cx="1352687" cy="275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4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1) 로고이미지</a:t>
                </a:r>
              </a:p>
            </p:txBody>
          </p:sp>
          <p:sp>
            <p:nvSpPr>
              <p:cNvPr id="257" name="2) navigation"/>
              <p:cNvSpPr txBox="1"/>
              <p:nvPr/>
            </p:nvSpPr>
            <p:spPr>
              <a:xfrm>
                <a:off x="272516" y="2173738"/>
                <a:ext cx="1345158" cy="2756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4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2) navigation</a:t>
                </a:r>
              </a:p>
            </p:txBody>
          </p:sp>
          <p:sp>
            <p:nvSpPr>
              <p:cNvPr id="258" name="(1) nav open button"/>
              <p:cNvSpPr txBox="1"/>
              <p:nvPr/>
            </p:nvSpPr>
            <p:spPr>
              <a:xfrm>
                <a:off x="5249295" y="1174113"/>
                <a:ext cx="1991393" cy="275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4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(1) nav open button</a:t>
                </a:r>
              </a:p>
            </p:txBody>
          </p:sp>
          <p:sp>
            <p:nvSpPr>
              <p:cNvPr id="259" name="직사각형"/>
              <p:cNvSpPr/>
              <p:nvPr/>
            </p:nvSpPr>
            <p:spPr>
              <a:xfrm>
                <a:off x="441702" y="3067818"/>
                <a:ext cx="2435817" cy="2008119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60" name="(2) ul manu-list"/>
              <p:cNvSpPr txBox="1"/>
              <p:nvPr/>
            </p:nvSpPr>
            <p:spPr>
              <a:xfrm>
                <a:off x="961132" y="2799160"/>
                <a:ext cx="1448716" cy="2756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4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(2) ul manu-list</a:t>
                </a:r>
              </a:p>
            </p:txBody>
          </p:sp>
          <p:sp>
            <p:nvSpPr>
              <p:cNvPr id="261" name="(3) nav close button"/>
              <p:cNvSpPr txBox="1"/>
              <p:nvPr/>
            </p:nvSpPr>
            <p:spPr>
              <a:xfrm>
                <a:off x="5189658" y="3114817"/>
                <a:ext cx="1845912" cy="2756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4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(3) nav close button</a:t>
                </a:r>
              </a:p>
            </p:txBody>
          </p:sp>
          <p:sp>
            <p:nvSpPr>
              <p:cNvPr id="262" name="list item"/>
              <p:cNvSpPr txBox="1"/>
              <p:nvPr/>
            </p:nvSpPr>
            <p:spPr>
              <a:xfrm>
                <a:off x="1645950" y="3934040"/>
                <a:ext cx="948707" cy="275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4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list item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28507 0.000000" origin="layout" pathEditMode="relative">
                                      <p:cBhvr>
                                        <p:cTn id="2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2"/>
      <p:bldP build="whole" bldLvl="1" animBg="1" rev="0" advAuto="0" spid="247" grpId="1"/>
      <p:bldP build="whole" bldLvl="1" animBg="1" rev="0" advAuto="0" spid="248" grpId="3"/>
      <p:bldP build="whole" bldLvl="1" animBg="1" rev="0" advAuto="0" spid="243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Mark up 구조 설계"/>
          <p:cNvSpPr txBox="1"/>
          <p:nvPr/>
        </p:nvSpPr>
        <p:spPr>
          <a:xfrm>
            <a:off x="10609622" y="276324"/>
            <a:ext cx="2136395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Mark up 구조 설계</a:t>
            </a:r>
          </a:p>
        </p:txBody>
      </p:sp>
      <p:sp>
        <p:nvSpPr>
          <p:cNvPr id="268" name="12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12 / 28</a:t>
            </a:r>
          </a:p>
        </p:txBody>
      </p:sp>
      <p:sp>
        <p:nvSpPr>
          <p:cNvPr id="269" name="화살표"/>
          <p:cNvSpPr/>
          <p:nvPr/>
        </p:nvSpPr>
        <p:spPr>
          <a:xfrm>
            <a:off x="5725648" y="4872454"/>
            <a:ext cx="716211" cy="1215679"/>
          </a:xfrm>
          <a:prstGeom prst="rightArrow">
            <a:avLst>
              <a:gd name="adj1" fmla="val 100000"/>
              <a:gd name="adj2" fmla="val 51067"/>
            </a:avLst>
          </a:prstGeom>
          <a:gradFill>
            <a:gsLst>
              <a:gs pos="0">
                <a:srgbClr val="FFFFFF"/>
              </a:gs>
              <a:gs pos="100000">
                <a:schemeClr val="accent1">
                  <a:lumOff val="16847"/>
                </a:schemeClr>
              </a:gs>
            </a:gsLst>
            <a:lin ang="21430782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73" name="그룹"/>
          <p:cNvGrpSpPr/>
          <p:nvPr/>
        </p:nvGrpSpPr>
        <p:grpSpPr>
          <a:xfrm>
            <a:off x="6706032" y="1531429"/>
            <a:ext cx="5567810" cy="7447606"/>
            <a:chOff x="0" y="0"/>
            <a:chExt cx="5567808" cy="7447605"/>
          </a:xfrm>
        </p:grpSpPr>
        <p:sp>
          <p:nvSpPr>
            <p:cNvPr id="270" name="모서리가 둥근 직사각형"/>
            <p:cNvSpPr/>
            <p:nvPr/>
          </p:nvSpPr>
          <p:spPr>
            <a:xfrm>
              <a:off x="0" y="0"/>
              <a:ext cx="5567809" cy="7447606"/>
            </a:xfrm>
            <a:prstGeom prst="roundRect">
              <a:avLst>
                <a:gd name="adj" fmla="val 1238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52400" dist="52038" dir="2700000">
                <a:srgbClr val="000000">
                  <a:alpha val="2674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50000"/>
                </a:lnSpc>
                <a:defRPr b="0" sz="20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</a:p>
          </p:txBody>
        </p:sp>
        <p:pic>
          <p:nvPicPr>
            <p:cNvPr id="271" name="header 복사.png" descr="header 복사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8807" y="487086"/>
              <a:ext cx="5056499" cy="67443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2" name="Simentic mark up"/>
            <p:cNvSpPr txBox="1"/>
            <p:nvPr/>
          </p:nvSpPr>
          <p:spPr>
            <a:xfrm>
              <a:off x="1598755" y="347483"/>
              <a:ext cx="2276603" cy="3860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0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Simentic mark up</a:t>
              </a:r>
            </a:p>
          </p:txBody>
        </p:sp>
      </p:grpSp>
      <p:sp>
        <p:nvSpPr>
          <p:cNvPr id="274" name="논리 구조…"/>
          <p:cNvSpPr/>
          <p:nvPr/>
        </p:nvSpPr>
        <p:spPr>
          <a:xfrm>
            <a:off x="-3970104" y="1531429"/>
            <a:ext cx="3854749" cy="744760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52400" dist="52038" dir="2700000">
              <a:srgbClr val="000000">
                <a:alpha val="2674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b="0" sz="2000"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t>논리 구조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1. Header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1) 로고 이미지(h1 heading text)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2) navigation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(1) nav open button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(2) ul (menu-list)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- list item (메뉴)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- list item (이디야 멤버스)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- list item (이디야 커피랩)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- list item (이디야 컬쳐랩)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- list item (공지사항)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- list item (매장찾기)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(3) nav close button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02855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2"/>
      <p:bldP build="whole" bldLvl="1" animBg="1" rev="0" advAuto="0" spid="273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Mark up 구조 설계"/>
          <p:cNvSpPr txBox="1"/>
          <p:nvPr/>
        </p:nvSpPr>
        <p:spPr>
          <a:xfrm>
            <a:off x="10609622" y="276324"/>
            <a:ext cx="2136395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Mark up 구조 설계</a:t>
            </a:r>
          </a:p>
        </p:txBody>
      </p:sp>
      <p:sp>
        <p:nvSpPr>
          <p:cNvPr id="278" name="13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13 / 28</a:t>
            </a:r>
          </a:p>
        </p:txBody>
      </p:sp>
      <p:sp>
        <p:nvSpPr>
          <p:cNvPr id="279" name="Main 영역 구조 설계"/>
          <p:cNvSpPr txBox="1"/>
          <p:nvPr/>
        </p:nvSpPr>
        <p:spPr>
          <a:xfrm>
            <a:off x="4887905" y="1224035"/>
            <a:ext cx="3376042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000"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Main</a:t>
            </a:r>
            <a:r>
              <a:t> 영역 구조 설계</a:t>
            </a:r>
          </a:p>
        </p:txBody>
      </p:sp>
      <p:sp>
        <p:nvSpPr>
          <p:cNvPr id="280" name="화살표"/>
          <p:cNvSpPr/>
          <p:nvPr/>
        </p:nvSpPr>
        <p:spPr>
          <a:xfrm>
            <a:off x="7690413" y="4787092"/>
            <a:ext cx="716212" cy="1215679"/>
          </a:xfrm>
          <a:prstGeom prst="rightArrow">
            <a:avLst>
              <a:gd name="adj1" fmla="val 100000"/>
              <a:gd name="adj2" fmla="val 51067"/>
            </a:avLst>
          </a:prstGeom>
          <a:gradFill>
            <a:gsLst>
              <a:gs pos="0">
                <a:srgbClr val="FFFFFF"/>
              </a:gs>
              <a:gs pos="100000">
                <a:schemeClr val="accent1">
                  <a:lumOff val="16847"/>
                </a:schemeClr>
              </a:gs>
            </a:gsLst>
            <a:lin ang="21430782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97" name="그룹"/>
          <p:cNvGrpSpPr/>
          <p:nvPr/>
        </p:nvGrpSpPr>
        <p:grpSpPr>
          <a:xfrm>
            <a:off x="381730" y="2039793"/>
            <a:ext cx="7078379" cy="6986247"/>
            <a:chOff x="0" y="0"/>
            <a:chExt cx="7078377" cy="6986246"/>
          </a:xfrm>
        </p:grpSpPr>
        <p:sp>
          <p:nvSpPr>
            <p:cNvPr id="281" name="모서리가 둥근 직사각형"/>
            <p:cNvSpPr/>
            <p:nvPr/>
          </p:nvSpPr>
          <p:spPr>
            <a:xfrm>
              <a:off x="0" y="0"/>
              <a:ext cx="7078378" cy="6986247"/>
            </a:xfrm>
            <a:prstGeom prst="roundRect">
              <a:avLst>
                <a:gd name="adj" fmla="val 803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52400" dist="53868" dir="2700000">
                <a:srgbClr val="000000">
                  <a:alpha val="24364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50000"/>
                </a:lnSpc>
                <a:defRPr b="0" sz="20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</a:p>
          </p:txBody>
        </p:sp>
        <p:grpSp>
          <p:nvGrpSpPr>
            <p:cNvPr id="296" name="그룹"/>
            <p:cNvGrpSpPr/>
            <p:nvPr/>
          </p:nvGrpSpPr>
          <p:grpSpPr>
            <a:xfrm>
              <a:off x="309261" y="262477"/>
              <a:ext cx="6378004" cy="6305830"/>
              <a:chOff x="0" y="0"/>
              <a:chExt cx="6378002" cy="6305829"/>
            </a:xfrm>
          </p:grpSpPr>
          <p:sp>
            <p:nvSpPr>
              <p:cNvPr id="282" name="직사각형"/>
              <p:cNvSpPr/>
              <p:nvPr/>
            </p:nvSpPr>
            <p:spPr>
              <a:xfrm>
                <a:off x="47104" y="302534"/>
                <a:ext cx="6330899" cy="600329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3" name="1. main"/>
              <p:cNvSpPr txBox="1"/>
              <p:nvPr/>
            </p:nvSpPr>
            <p:spPr>
              <a:xfrm>
                <a:off x="0" y="-1"/>
                <a:ext cx="905124" cy="276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4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1. main</a:t>
                </a:r>
              </a:p>
            </p:txBody>
          </p:sp>
          <p:grpSp>
            <p:nvGrpSpPr>
              <p:cNvPr id="287" name="그룹"/>
              <p:cNvGrpSpPr/>
              <p:nvPr/>
            </p:nvGrpSpPr>
            <p:grpSpPr>
              <a:xfrm>
                <a:off x="314528" y="1129299"/>
                <a:ext cx="5796051" cy="4832928"/>
                <a:chOff x="0" y="0"/>
                <a:chExt cx="5796049" cy="4832926"/>
              </a:xfrm>
            </p:grpSpPr>
            <p:pic>
              <p:nvPicPr>
                <p:cNvPr id="284" name="이미지" descr="이미지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5796050" cy="289802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85" name="이미지" descr="이미지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594049" y="2800262"/>
                  <a:ext cx="2284648" cy="20326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86" name="직사각형"/>
                <p:cNvSpPr/>
                <p:nvPr/>
              </p:nvSpPr>
              <p:spPr>
                <a:xfrm>
                  <a:off x="18531" y="261258"/>
                  <a:ext cx="5755044" cy="53922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288" name="직사각형"/>
              <p:cNvSpPr/>
              <p:nvPr/>
            </p:nvSpPr>
            <p:spPr>
              <a:xfrm>
                <a:off x="235028" y="1067124"/>
                <a:ext cx="5955051" cy="511412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9" name="1) h2 이디야 메뉴"/>
              <p:cNvSpPr txBox="1"/>
              <p:nvPr/>
            </p:nvSpPr>
            <p:spPr>
              <a:xfrm>
                <a:off x="211990" y="388470"/>
                <a:ext cx="1535156" cy="276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4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1) h2 이디야 메뉴</a:t>
                </a:r>
              </a:p>
            </p:txBody>
          </p:sp>
          <p:sp>
            <p:nvSpPr>
              <p:cNvPr id="290" name="2) section"/>
              <p:cNvSpPr txBox="1"/>
              <p:nvPr/>
            </p:nvSpPr>
            <p:spPr>
              <a:xfrm>
                <a:off x="214750" y="776941"/>
                <a:ext cx="1077242" cy="276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4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2) section </a:t>
                </a:r>
              </a:p>
            </p:txBody>
          </p:sp>
          <p:sp>
            <p:nvSpPr>
              <p:cNvPr id="291" name="(1) h3 이디야 음료"/>
              <p:cNvSpPr txBox="1"/>
              <p:nvPr/>
            </p:nvSpPr>
            <p:spPr>
              <a:xfrm>
                <a:off x="243009" y="1156938"/>
                <a:ext cx="1631057" cy="2769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4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(1) h3 이디야 음료</a:t>
                </a:r>
              </a:p>
            </p:txBody>
          </p:sp>
          <p:sp>
            <p:nvSpPr>
              <p:cNvPr id="292" name="직사각형"/>
              <p:cNvSpPr/>
              <p:nvPr/>
            </p:nvSpPr>
            <p:spPr>
              <a:xfrm>
                <a:off x="881018" y="1854056"/>
                <a:ext cx="4663071" cy="4191894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3" name="(2) ul (음료 list)"/>
              <p:cNvSpPr txBox="1"/>
              <p:nvPr/>
            </p:nvSpPr>
            <p:spPr>
              <a:xfrm>
                <a:off x="855243" y="1568022"/>
                <a:ext cx="1405867" cy="276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4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(2) ul (음료 list)</a:t>
                </a:r>
              </a:p>
            </p:txBody>
          </p:sp>
          <p:sp>
            <p:nvSpPr>
              <p:cNvPr id="294" name="직사각형"/>
              <p:cNvSpPr/>
              <p:nvPr/>
            </p:nvSpPr>
            <p:spPr>
              <a:xfrm>
                <a:off x="998471" y="1971509"/>
                <a:ext cx="2153300" cy="3956988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5" name="List item"/>
              <p:cNvSpPr txBox="1"/>
              <p:nvPr/>
            </p:nvSpPr>
            <p:spPr>
              <a:xfrm>
                <a:off x="1008730" y="2014342"/>
                <a:ext cx="937984" cy="276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4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List item</a:t>
                </a:r>
              </a:p>
            </p:txBody>
          </p:sp>
        </p:grpSp>
      </p:grpSp>
      <p:sp>
        <p:nvSpPr>
          <p:cNvPr id="298" name="논리 구조…"/>
          <p:cNvSpPr/>
          <p:nvPr/>
        </p:nvSpPr>
        <p:spPr>
          <a:xfrm>
            <a:off x="8636929" y="2017477"/>
            <a:ext cx="3854749" cy="703088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52400" dist="53868" dir="2700000">
              <a:srgbClr val="000000">
                <a:alpha val="2436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b="0" sz="2000"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t>논리 구조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1. main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1) h2 이디야 메뉴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2) section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(1) h3 이디야 음료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(2)  ul (음료 list)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a. list item 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i. h4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   - 음료 썸네일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   - 음료 이름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b. 자세한 내용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   - 음료이름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   - 음료 설명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   - 성분명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   - 수치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c. 나가기 button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45238 0.000000" origin="layout" pathEditMode="relative">
                                      <p:cBhvr>
                                        <p:cTn id="26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4"/>
      <p:bldP build="whole" bldLvl="1" animBg="1" rev="0" advAuto="0" spid="297" grpId="2"/>
      <p:bldP build="whole" bldLvl="1" animBg="1" rev="0" advAuto="0" spid="279" grpId="1"/>
      <p:bldP build="whole" bldLvl="1" animBg="1" rev="0" advAuto="0" spid="280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" name="Mark up 구조 설계"/>
          <p:cNvSpPr txBox="1"/>
          <p:nvPr/>
        </p:nvSpPr>
        <p:spPr>
          <a:xfrm>
            <a:off x="10609622" y="276324"/>
            <a:ext cx="2136395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Mark up 구조 설계</a:t>
            </a:r>
          </a:p>
        </p:txBody>
      </p:sp>
      <p:sp>
        <p:nvSpPr>
          <p:cNvPr id="302" name="14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14 / 28</a:t>
            </a:r>
          </a:p>
        </p:txBody>
      </p:sp>
      <p:sp>
        <p:nvSpPr>
          <p:cNvPr id="303" name="화살표"/>
          <p:cNvSpPr/>
          <p:nvPr/>
        </p:nvSpPr>
        <p:spPr>
          <a:xfrm>
            <a:off x="5518682" y="4589933"/>
            <a:ext cx="716211" cy="1215679"/>
          </a:xfrm>
          <a:prstGeom prst="rightArrow">
            <a:avLst>
              <a:gd name="adj1" fmla="val 100000"/>
              <a:gd name="adj2" fmla="val 51067"/>
            </a:avLst>
          </a:prstGeom>
          <a:gradFill>
            <a:gsLst>
              <a:gs pos="0">
                <a:srgbClr val="FFFFFF"/>
              </a:gs>
              <a:gs pos="100000">
                <a:schemeClr val="accent1">
                  <a:lumOff val="16847"/>
                </a:schemeClr>
              </a:gs>
            </a:gsLst>
            <a:lin ang="21430782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논리 구조…"/>
          <p:cNvSpPr/>
          <p:nvPr/>
        </p:nvSpPr>
        <p:spPr>
          <a:xfrm>
            <a:off x="-3977111" y="1489620"/>
            <a:ext cx="3854748" cy="741630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52400" dist="53868" dir="2700000">
              <a:srgbClr val="000000">
                <a:alpha val="2436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b="0" sz="2000"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t>논리 구조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1. main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1) h2 이디야 메뉴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2) section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(1) h3 이디야 음료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(2)  ul (음료 list)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a. list item 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i. h4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   - 음료 썸네일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   - 음료 이름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b. 자세한 내용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   - 음료이름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   - 음료 설명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   - 성분명</a:t>
            </a:r>
          </a:p>
          <a:p>
            <a:pPr lvl="1" indent="0"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        - 수치</a:t>
            </a:r>
          </a:p>
          <a:p>
            <a:pPr algn="l">
              <a:lnSpc>
                <a:spcPct val="150000"/>
              </a:lnSpc>
              <a:defRPr b="0" sz="18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         c. 나가기 button</a:t>
            </a:r>
          </a:p>
        </p:txBody>
      </p:sp>
      <p:grpSp>
        <p:nvGrpSpPr>
          <p:cNvPr id="308" name="그룹"/>
          <p:cNvGrpSpPr/>
          <p:nvPr/>
        </p:nvGrpSpPr>
        <p:grpSpPr>
          <a:xfrm>
            <a:off x="6528135" y="1489620"/>
            <a:ext cx="5588348" cy="7416305"/>
            <a:chOff x="0" y="0"/>
            <a:chExt cx="5588347" cy="7416303"/>
          </a:xfrm>
        </p:grpSpPr>
        <p:sp>
          <p:nvSpPr>
            <p:cNvPr id="305" name="모서리가 둥근 직사각형"/>
            <p:cNvSpPr/>
            <p:nvPr/>
          </p:nvSpPr>
          <p:spPr>
            <a:xfrm>
              <a:off x="0" y="0"/>
              <a:ext cx="5588348" cy="7416304"/>
            </a:xfrm>
            <a:prstGeom prst="roundRect">
              <a:avLst>
                <a:gd name="adj" fmla="val 1034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52400" dist="53868" dir="2700000">
                <a:srgbClr val="000000">
                  <a:alpha val="24364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50000"/>
                </a:lnSpc>
                <a:defRPr b="0" sz="20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</a:p>
          </p:txBody>
        </p:sp>
        <p:pic>
          <p:nvPicPr>
            <p:cNvPr id="306" name="main.png" descr="mai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2721" y="551233"/>
              <a:ext cx="4962905" cy="66195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Simentic mark up"/>
            <p:cNvSpPr txBox="1"/>
            <p:nvPr/>
          </p:nvSpPr>
          <p:spPr>
            <a:xfrm>
              <a:off x="1655872" y="274534"/>
              <a:ext cx="2276603" cy="3860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0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Simentic mark up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83118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3"/>
      <p:bldP build="whole" bldLvl="1" animBg="1" rev="0" advAuto="0" spid="30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CSS Layout 설계"/>
          <p:cNvSpPr txBox="1"/>
          <p:nvPr/>
        </p:nvSpPr>
        <p:spPr>
          <a:xfrm>
            <a:off x="10694843" y="276324"/>
            <a:ext cx="1990599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CSS Layout 설계</a:t>
            </a:r>
          </a:p>
        </p:txBody>
      </p:sp>
      <p:sp>
        <p:nvSpPr>
          <p:cNvPr id="312" name="15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15 / 28</a:t>
            </a:r>
          </a:p>
        </p:txBody>
      </p:sp>
      <p:grpSp>
        <p:nvGrpSpPr>
          <p:cNvPr id="316" name="그룹"/>
          <p:cNvGrpSpPr/>
          <p:nvPr/>
        </p:nvGrpSpPr>
        <p:grpSpPr>
          <a:xfrm>
            <a:off x="3613283" y="4424107"/>
            <a:ext cx="5959486" cy="905385"/>
            <a:chOff x="0" y="0"/>
            <a:chExt cx="5959485" cy="905384"/>
          </a:xfrm>
        </p:grpSpPr>
        <p:sp>
          <p:nvSpPr>
            <p:cNvPr id="313" name="사각형"/>
            <p:cNvSpPr/>
            <p:nvPr/>
          </p:nvSpPr>
          <p:spPr>
            <a:xfrm>
              <a:off x="5054101" y="0"/>
              <a:ext cx="905385" cy="905384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358925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4" name="사각형"/>
            <p:cNvSpPr/>
            <p:nvPr/>
          </p:nvSpPr>
          <p:spPr>
            <a:xfrm>
              <a:off x="0" y="0"/>
              <a:ext cx="905384" cy="905384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5" name="CSS Layout 설계"/>
            <p:cNvSpPr txBox="1"/>
            <p:nvPr/>
          </p:nvSpPr>
          <p:spPr>
            <a:xfrm>
              <a:off x="171321" y="0"/>
              <a:ext cx="5582642" cy="905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57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CSS Layout 설계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16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16 / 28</a:t>
            </a:r>
          </a:p>
        </p:txBody>
      </p:sp>
      <p:sp>
        <p:nvSpPr>
          <p:cNvPr id="320" name="CSS 레이아웃 설계"/>
          <p:cNvSpPr txBox="1"/>
          <p:nvPr/>
        </p:nvSpPr>
        <p:spPr>
          <a:xfrm>
            <a:off x="10637820" y="276324"/>
            <a:ext cx="2104645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CSS 레이아웃 설계</a:t>
            </a:r>
          </a:p>
        </p:txBody>
      </p:sp>
      <p:pic>
        <p:nvPicPr>
          <p:cNvPr id="321" name="8C2AB672-32D3-450A-93FA-E2F3788FEF8D.jpeg" descr="8C2AB672-32D3-450A-93FA-E2F3788FEF8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4398" y="2005677"/>
            <a:ext cx="9323056" cy="699229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9860" dir="2700000">
              <a:srgbClr val="000000">
                <a:alpha val="31901"/>
              </a:srgbClr>
            </a:outerShdw>
          </a:effectLst>
        </p:spPr>
      </p:pic>
      <p:sp>
        <p:nvSpPr>
          <p:cNvPr id="322" name="header 영역 CSS Layout 설계"/>
          <p:cNvSpPr txBox="1"/>
          <p:nvPr/>
        </p:nvSpPr>
        <p:spPr>
          <a:xfrm>
            <a:off x="3864715" y="1239570"/>
            <a:ext cx="5176267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000"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header</a:t>
            </a:r>
            <a:r>
              <a:t> 영역 CSS Layout 설계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2"/>
      <p:bldP build="whole" bldLvl="1" animBg="1" rev="0" advAuto="0" spid="32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16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16 / 28</a:t>
            </a:r>
          </a:p>
        </p:txBody>
      </p:sp>
      <p:sp>
        <p:nvSpPr>
          <p:cNvPr id="326" name="CSS 레이아웃 설계"/>
          <p:cNvSpPr txBox="1"/>
          <p:nvPr/>
        </p:nvSpPr>
        <p:spPr>
          <a:xfrm>
            <a:off x="10637820" y="276324"/>
            <a:ext cx="2104645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CSS 레이아웃 설계</a:t>
            </a:r>
          </a:p>
        </p:txBody>
      </p:sp>
      <p:sp>
        <p:nvSpPr>
          <p:cNvPr id="327" name="Main 영역 CSS Layout 설계"/>
          <p:cNvSpPr txBox="1"/>
          <p:nvPr/>
        </p:nvSpPr>
        <p:spPr>
          <a:xfrm>
            <a:off x="4066836" y="1239570"/>
            <a:ext cx="4772026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000"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Main</a:t>
            </a:r>
            <a:r>
              <a:t> 영역 CSS Layout 설계</a:t>
            </a:r>
          </a:p>
        </p:txBody>
      </p:sp>
      <p:pic>
        <p:nvPicPr>
          <p:cNvPr id="32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7562" y="1967033"/>
            <a:ext cx="9290574" cy="696793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43416" dir="27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"/>
      <p:bldP build="whole" bldLvl="1" animBg="1" rev="0" advAuto="0" spid="328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웹 접근성 Check List"/>
          <p:cNvSpPr txBox="1"/>
          <p:nvPr/>
        </p:nvSpPr>
        <p:spPr>
          <a:xfrm>
            <a:off x="10381153" y="276324"/>
            <a:ext cx="2389379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웹 접근성 Check List</a:t>
            </a:r>
          </a:p>
        </p:txBody>
      </p:sp>
      <p:sp>
        <p:nvSpPr>
          <p:cNvPr id="332" name="17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17 / 28</a:t>
            </a:r>
          </a:p>
        </p:txBody>
      </p:sp>
      <p:grpSp>
        <p:nvGrpSpPr>
          <p:cNvPr id="336" name="그룹"/>
          <p:cNvGrpSpPr/>
          <p:nvPr/>
        </p:nvGrpSpPr>
        <p:grpSpPr>
          <a:xfrm>
            <a:off x="2975241" y="4424107"/>
            <a:ext cx="7117415" cy="905385"/>
            <a:chOff x="0" y="0"/>
            <a:chExt cx="7117413" cy="905384"/>
          </a:xfrm>
        </p:grpSpPr>
        <p:sp>
          <p:nvSpPr>
            <p:cNvPr id="333" name="사각형"/>
            <p:cNvSpPr/>
            <p:nvPr/>
          </p:nvSpPr>
          <p:spPr>
            <a:xfrm>
              <a:off x="6212029" y="0"/>
              <a:ext cx="905385" cy="905384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358925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4" name="사각형"/>
            <p:cNvSpPr/>
            <p:nvPr/>
          </p:nvSpPr>
          <p:spPr>
            <a:xfrm>
              <a:off x="0" y="0"/>
              <a:ext cx="905384" cy="905384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5" name="웹 접근성 Check List"/>
            <p:cNvSpPr txBox="1"/>
            <p:nvPr/>
          </p:nvSpPr>
          <p:spPr>
            <a:xfrm>
              <a:off x="166128" y="0"/>
              <a:ext cx="6722060" cy="905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57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웹 접근성 Check List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웹 접근성 Check List"/>
          <p:cNvSpPr txBox="1"/>
          <p:nvPr/>
        </p:nvSpPr>
        <p:spPr>
          <a:xfrm>
            <a:off x="10381153" y="276324"/>
            <a:ext cx="2389379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웹 접근성 Check List</a:t>
            </a:r>
          </a:p>
        </p:txBody>
      </p:sp>
      <p:sp>
        <p:nvSpPr>
          <p:cNvPr id="340" name="18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18 / 28</a:t>
            </a:r>
          </a:p>
        </p:txBody>
      </p:sp>
      <p:sp>
        <p:nvSpPr>
          <p:cNvPr id="341" name="2월 13일 22:00 기준 17개 항목 중 OK항목 14개, 비대상 2개,…"/>
          <p:cNvSpPr txBox="1"/>
          <p:nvPr/>
        </p:nvSpPr>
        <p:spPr>
          <a:xfrm>
            <a:off x="2809836" y="7309316"/>
            <a:ext cx="7385128" cy="817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b="0" sz="22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2월 13일 22:00 기준 17개 항목 중 OK항목 14개, 비대상 2개, </a:t>
            </a:r>
          </a:p>
          <a:p>
            <a:pPr>
              <a:lnSpc>
                <a:spcPct val="120000"/>
              </a:lnSpc>
              <a:defRPr b="0" sz="2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defRPr>
            </a:pPr>
            <a:r>
              <a:t>NG항목 1개 </a:t>
            </a:r>
            <a:r>
              <a:rPr>
                <a:solidFill>
                  <a:srgbClr val="000000"/>
                </a:solidFill>
                <a:latin typeface="NanumSquare Bold"/>
                <a:ea typeface="NanumSquare Bold"/>
                <a:cs typeface="NanumSquare Bold"/>
                <a:sym typeface="NanumSquare Bold"/>
              </a:rPr>
              <a:t>- (스크립트 구현 실패로 해결 안됨)</a:t>
            </a:r>
          </a:p>
        </p:txBody>
      </p:sp>
      <p:grpSp>
        <p:nvGrpSpPr>
          <p:cNvPr id="346" name="그룹"/>
          <p:cNvGrpSpPr/>
          <p:nvPr/>
        </p:nvGrpSpPr>
        <p:grpSpPr>
          <a:xfrm>
            <a:off x="413766" y="1522241"/>
            <a:ext cx="12297806" cy="5236089"/>
            <a:chOff x="0" y="0"/>
            <a:chExt cx="12297805" cy="5236087"/>
          </a:xfrm>
        </p:grpSpPr>
        <p:sp>
          <p:nvSpPr>
            <p:cNvPr id="342" name="웹 접근성 Check List"/>
            <p:cNvSpPr txBox="1"/>
            <p:nvPr/>
          </p:nvSpPr>
          <p:spPr>
            <a:xfrm>
              <a:off x="0" y="0"/>
              <a:ext cx="3592069" cy="534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30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웹 접근성 Check List</a:t>
              </a:r>
            </a:p>
          </p:txBody>
        </p:sp>
        <p:sp>
          <p:nvSpPr>
            <p:cNvPr id="343" name="웹 접근성 Check List 17개 항목 구글 스프레드 시트에 추가 후 전체 공유 관리 함"/>
            <p:cNvSpPr txBox="1"/>
            <p:nvPr/>
          </p:nvSpPr>
          <p:spPr>
            <a:xfrm>
              <a:off x="1738223" y="4775029"/>
              <a:ext cx="8700822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rPr b="0" sz="2000">
                  <a:latin typeface="NanumSquare Bold"/>
                  <a:ea typeface="NanumSquare Bold"/>
                  <a:cs typeface="NanumSquare Bold"/>
                  <a:sym typeface="NanumSquare Bold"/>
                </a:rPr>
                <a:t>웹 접근성 </a:t>
              </a:r>
              <a:r>
                <a:rPr b="0" sz="2000">
                  <a:solidFill>
                    <a:schemeClr val="accent1">
                      <a:lumOff val="-13575"/>
                    </a:schemeClr>
                  </a:solidFill>
                  <a:latin typeface="NanumSquare ExtraBold"/>
                  <a:ea typeface="NanumSquare ExtraBold"/>
                  <a:cs typeface="NanumSquare ExtraBold"/>
                  <a:sym typeface="NanumSquare ExtraBold"/>
                </a:rPr>
                <a:t>Check List 17개 항목</a:t>
              </a:r>
              <a:r>
                <a:rPr b="0" sz="2000">
                  <a:latin typeface="NanumSquare Bold"/>
                  <a:ea typeface="NanumSquare Bold"/>
                  <a:cs typeface="NanumSquare Bold"/>
                  <a:sym typeface="NanumSquare Bold"/>
                </a:rPr>
                <a:t> 구글 스프레드 시트에 추가 후 전체 공유 관리 함</a:t>
              </a:r>
              <a:r>
                <a:t>  </a:t>
              </a:r>
            </a:p>
          </p:txBody>
        </p:sp>
        <p:pic>
          <p:nvPicPr>
            <p:cNvPr id="344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513" y="754750"/>
              <a:ext cx="12271293" cy="4028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5" name="직사각형"/>
            <p:cNvSpPr/>
            <p:nvPr/>
          </p:nvSpPr>
          <p:spPr>
            <a:xfrm>
              <a:off x="26513" y="3532358"/>
              <a:ext cx="12271293" cy="386081"/>
            </a:xfrm>
            <a:prstGeom prst="rect">
              <a:avLst/>
            </a:prstGeom>
            <a:solidFill>
              <a:srgbClr val="E5F811">
                <a:alpha val="186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" grpId="1"/>
      <p:bldP build="whole" bldLvl="1" animBg="1" rev="0" advAuto="0" spid="341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Project 진행 결과"/>
          <p:cNvSpPr txBox="1"/>
          <p:nvPr/>
        </p:nvSpPr>
        <p:spPr>
          <a:xfrm>
            <a:off x="10757327" y="276324"/>
            <a:ext cx="2018031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Project 진행 결과</a:t>
            </a:r>
          </a:p>
        </p:txBody>
      </p:sp>
      <p:sp>
        <p:nvSpPr>
          <p:cNvPr id="350" name="19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19 / 28</a:t>
            </a:r>
          </a:p>
        </p:txBody>
      </p:sp>
      <p:grpSp>
        <p:nvGrpSpPr>
          <p:cNvPr id="354" name="그룹"/>
          <p:cNvGrpSpPr/>
          <p:nvPr/>
        </p:nvGrpSpPr>
        <p:grpSpPr>
          <a:xfrm>
            <a:off x="3613283" y="4424107"/>
            <a:ext cx="5959486" cy="905385"/>
            <a:chOff x="0" y="0"/>
            <a:chExt cx="5959485" cy="905384"/>
          </a:xfrm>
        </p:grpSpPr>
        <p:sp>
          <p:nvSpPr>
            <p:cNvPr id="351" name="사각형"/>
            <p:cNvSpPr/>
            <p:nvPr/>
          </p:nvSpPr>
          <p:spPr>
            <a:xfrm>
              <a:off x="5054101" y="0"/>
              <a:ext cx="905385" cy="905384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358925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2" name="사각형"/>
            <p:cNvSpPr/>
            <p:nvPr/>
          </p:nvSpPr>
          <p:spPr>
            <a:xfrm>
              <a:off x="0" y="0"/>
              <a:ext cx="905384" cy="905384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3" name="Project 진행 결과"/>
            <p:cNvSpPr txBox="1"/>
            <p:nvPr/>
          </p:nvSpPr>
          <p:spPr>
            <a:xfrm>
              <a:off x="136936" y="0"/>
              <a:ext cx="5651412" cy="905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57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Project 진행 결과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팀원소개"/>
          <p:cNvSpPr txBox="1"/>
          <p:nvPr/>
        </p:nvSpPr>
        <p:spPr>
          <a:xfrm>
            <a:off x="11750117" y="276324"/>
            <a:ext cx="1038861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팀원소개</a:t>
            </a:r>
          </a:p>
        </p:txBody>
      </p:sp>
      <p:grpSp>
        <p:nvGrpSpPr>
          <p:cNvPr id="129" name="그룹"/>
          <p:cNvGrpSpPr/>
          <p:nvPr/>
        </p:nvGrpSpPr>
        <p:grpSpPr>
          <a:xfrm>
            <a:off x="764892" y="1734833"/>
            <a:ext cx="5410158" cy="3259720"/>
            <a:chOff x="0" y="0"/>
            <a:chExt cx="5410157" cy="3259719"/>
          </a:xfrm>
        </p:grpSpPr>
        <p:sp>
          <p:nvSpPr>
            <p:cNvPr id="126" name="사각형"/>
            <p:cNvSpPr/>
            <p:nvPr/>
          </p:nvSpPr>
          <p:spPr>
            <a:xfrm>
              <a:off x="4498768" y="2348330"/>
              <a:ext cx="911390" cy="911390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3023792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" name="사각형"/>
            <p:cNvSpPr/>
            <p:nvPr/>
          </p:nvSpPr>
          <p:spPr>
            <a:xfrm>
              <a:off x="0" y="0"/>
              <a:ext cx="911389" cy="911389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" name="송 부 용…"/>
            <p:cNvSpPr/>
            <p:nvPr/>
          </p:nvSpPr>
          <p:spPr>
            <a:xfrm>
              <a:off x="215801" y="181925"/>
              <a:ext cx="5042951" cy="2877294"/>
            </a:xfrm>
            <a:prstGeom prst="roundRect">
              <a:avLst>
                <a:gd name="adj" fmla="val 1423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38387" dir="2700000">
                <a:srgbClr val="000000">
                  <a:alpha val="36802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b="0" sz="300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  <a:r>
                <a:t>송 부 용</a:t>
              </a:r>
            </a:p>
            <a:p>
              <a:pPr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</a:p>
            <a:p>
              <a:pPr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git master branch 관리</a:t>
              </a:r>
            </a:p>
            <a:p>
              <a:pPr lvl="1" indent="0"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Project sheet 관리 및 scheduling</a:t>
              </a:r>
            </a:p>
            <a:p>
              <a:pPr lvl="1" indent="0"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웹 접근성 검토</a:t>
              </a:r>
            </a:p>
            <a:p>
              <a:pPr lvl="2" indent="0"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Key Note 자료 준비</a:t>
              </a:r>
            </a:p>
          </p:txBody>
        </p:sp>
      </p:grpSp>
      <p:grpSp>
        <p:nvGrpSpPr>
          <p:cNvPr id="133" name="그룹"/>
          <p:cNvGrpSpPr/>
          <p:nvPr/>
        </p:nvGrpSpPr>
        <p:grpSpPr>
          <a:xfrm>
            <a:off x="6755210" y="1734833"/>
            <a:ext cx="5419189" cy="3259720"/>
            <a:chOff x="0" y="0"/>
            <a:chExt cx="5419187" cy="3259719"/>
          </a:xfrm>
        </p:grpSpPr>
        <p:sp>
          <p:nvSpPr>
            <p:cNvPr id="130" name="사각형"/>
            <p:cNvSpPr/>
            <p:nvPr/>
          </p:nvSpPr>
          <p:spPr>
            <a:xfrm>
              <a:off x="4507799" y="2348330"/>
              <a:ext cx="911389" cy="911390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3023792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" name="사각형"/>
            <p:cNvSpPr/>
            <p:nvPr/>
          </p:nvSpPr>
          <p:spPr>
            <a:xfrm>
              <a:off x="0" y="0"/>
              <a:ext cx="911389" cy="911389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" name="이 광 일…"/>
            <p:cNvSpPr/>
            <p:nvPr/>
          </p:nvSpPr>
          <p:spPr>
            <a:xfrm>
              <a:off x="205657" y="181925"/>
              <a:ext cx="5042951" cy="2877294"/>
            </a:xfrm>
            <a:prstGeom prst="roundRect">
              <a:avLst>
                <a:gd name="adj" fmla="val 1423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38387" dir="2700000">
                <a:srgbClr val="000000">
                  <a:alpha val="36802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b="0" sz="300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  <a:r>
                <a:t>이 광 일</a:t>
              </a:r>
            </a:p>
            <a:p>
              <a:pPr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</a:p>
            <a:p>
              <a:pPr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HTML Mark up</a:t>
              </a:r>
            </a:p>
            <a:p>
              <a:pPr lvl="1" indent="0"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JavaScrip 기능 구현</a:t>
              </a:r>
            </a:p>
            <a:p>
              <a:pPr lvl="2" indent="0"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Debugging</a:t>
              </a:r>
            </a:p>
          </p:txBody>
        </p:sp>
      </p:grpSp>
      <p:grpSp>
        <p:nvGrpSpPr>
          <p:cNvPr id="137" name="그룹"/>
          <p:cNvGrpSpPr/>
          <p:nvPr/>
        </p:nvGrpSpPr>
        <p:grpSpPr>
          <a:xfrm>
            <a:off x="764892" y="5442717"/>
            <a:ext cx="5410158" cy="3270776"/>
            <a:chOff x="0" y="0"/>
            <a:chExt cx="5410157" cy="3270774"/>
          </a:xfrm>
        </p:grpSpPr>
        <p:sp>
          <p:nvSpPr>
            <p:cNvPr id="134" name="사각형"/>
            <p:cNvSpPr/>
            <p:nvPr/>
          </p:nvSpPr>
          <p:spPr>
            <a:xfrm>
              <a:off x="4498768" y="2359385"/>
              <a:ext cx="911390" cy="911390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3023792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" name="사각형"/>
            <p:cNvSpPr/>
            <p:nvPr/>
          </p:nvSpPr>
          <p:spPr>
            <a:xfrm>
              <a:off x="0" y="0"/>
              <a:ext cx="911389" cy="911389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" name="송 치 원…"/>
            <p:cNvSpPr/>
            <p:nvPr/>
          </p:nvSpPr>
          <p:spPr>
            <a:xfrm>
              <a:off x="215801" y="188186"/>
              <a:ext cx="5042951" cy="2877294"/>
            </a:xfrm>
            <a:prstGeom prst="roundRect">
              <a:avLst>
                <a:gd name="adj" fmla="val 1423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38387" dir="2700000">
                <a:srgbClr val="000000">
                  <a:alpha val="36802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b="0" sz="300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  <a:r>
                <a:t>송 치 원</a:t>
              </a:r>
            </a:p>
            <a:p>
              <a:pPr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</a:p>
            <a:p>
              <a:pPr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HTML Mark up</a:t>
              </a:r>
            </a:p>
            <a:p>
              <a:pPr lvl="1" indent="0"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CSS Layout설계</a:t>
              </a:r>
            </a:p>
            <a:p>
              <a:pPr lvl="1" indent="0"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CSS 애니메이션 기능 구현</a:t>
              </a:r>
            </a:p>
            <a:p>
              <a:pPr lvl="2" indent="0"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 Project 발표</a:t>
              </a:r>
            </a:p>
          </p:txBody>
        </p:sp>
      </p:grpSp>
      <p:grpSp>
        <p:nvGrpSpPr>
          <p:cNvPr id="141" name="그룹"/>
          <p:cNvGrpSpPr/>
          <p:nvPr/>
        </p:nvGrpSpPr>
        <p:grpSpPr>
          <a:xfrm>
            <a:off x="6755210" y="5442717"/>
            <a:ext cx="5419189" cy="3270776"/>
            <a:chOff x="0" y="0"/>
            <a:chExt cx="5419187" cy="3270774"/>
          </a:xfrm>
        </p:grpSpPr>
        <p:sp>
          <p:nvSpPr>
            <p:cNvPr id="138" name="사각형"/>
            <p:cNvSpPr/>
            <p:nvPr/>
          </p:nvSpPr>
          <p:spPr>
            <a:xfrm>
              <a:off x="4507799" y="2359385"/>
              <a:ext cx="911389" cy="911390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3023792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9" name="사각형"/>
            <p:cNvSpPr/>
            <p:nvPr/>
          </p:nvSpPr>
          <p:spPr>
            <a:xfrm>
              <a:off x="0" y="0"/>
              <a:ext cx="911389" cy="911389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0" name="최 석 진…"/>
            <p:cNvSpPr/>
            <p:nvPr/>
          </p:nvSpPr>
          <p:spPr>
            <a:xfrm>
              <a:off x="205657" y="188186"/>
              <a:ext cx="5042951" cy="2877294"/>
            </a:xfrm>
            <a:prstGeom prst="roundRect">
              <a:avLst>
                <a:gd name="adj" fmla="val 1423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38387" dir="2700000">
                <a:srgbClr val="000000">
                  <a:alpha val="36802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b="0" sz="300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  <a:r>
                <a:t>최 석 진</a:t>
              </a:r>
            </a:p>
            <a:p>
              <a:pPr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</a:p>
            <a:p>
              <a:pPr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HTML Mark up</a:t>
              </a:r>
            </a:p>
            <a:p>
              <a:pPr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CSS Main Styling</a:t>
              </a:r>
            </a:p>
            <a:p>
              <a:pPr lvl="2" indent="0">
                <a:lnSpc>
                  <a:spcPct val="12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Debugging</a:t>
              </a:r>
            </a:p>
          </p:txBody>
        </p:sp>
      </p:grpSp>
      <p:sp>
        <p:nvSpPr>
          <p:cNvPr id="142" name="2 / 28"/>
          <p:cNvSpPr txBox="1"/>
          <p:nvPr/>
        </p:nvSpPr>
        <p:spPr>
          <a:xfrm>
            <a:off x="6181693" y="9356784"/>
            <a:ext cx="641414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2 / 28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33" grpId="2"/>
      <p:bldP build="whole" bldLvl="1" animBg="1" rev="0" advAuto="0" spid="137" grpId="3"/>
      <p:bldP build="whole" bldLvl="1" animBg="1" rev="0" advAuto="0" spid="141" grpId="4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Project 진행 결과"/>
          <p:cNvSpPr txBox="1"/>
          <p:nvPr/>
        </p:nvSpPr>
        <p:spPr>
          <a:xfrm>
            <a:off x="10689653" y="276324"/>
            <a:ext cx="2018031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Project 진행 결과</a:t>
            </a:r>
          </a:p>
        </p:txBody>
      </p:sp>
      <p:sp>
        <p:nvSpPr>
          <p:cNvPr id="358" name="20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20 / 28</a:t>
            </a:r>
          </a:p>
        </p:txBody>
      </p:sp>
      <p:grpSp>
        <p:nvGrpSpPr>
          <p:cNvPr id="362" name="그룹"/>
          <p:cNvGrpSpPr/>
          <p:nvPr/>
        </p:nvGrpSpPr>
        <p:grpSpPr>
          <a:xfrm>
            <a:off x="3836603" y="2114638"/>
            <a:ext cx="5331593" cy="1270001"/>
            <a:chOff x="0" y="0"/>
            <a:chExt cx="5331592" cy="1270000"/>
          </a:xfrm>
        </p:grpSpPr>
        <p:sp>
          <p:nvSpPr>
            <p:cNvPr id="359" name="사각형"/>
            <p:cNvSpPr/>
            <p:nvPr/>
          </p:nvSpPr>
          <p:spPr>
            <a:xfrm>
              <a:off x="4061592" y="0"/>
              <a:ext cx="1270001" cy="1270000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709584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0" name="사각형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1" name="Project의 목적"/>
            <p:cNvSpPr txBox="1"/>
            <p:nvPr/>
          </p:nvSpPr>
          <p:spPr>
            <a:xfrm>
              <a:off x="215088" y="182308"/>
              <a:ext cx="4811688" cy="905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57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Project의 목적</a:t>
              </a:r>
            </a:p>
          </p:txBody>
        </p:sp>
      </p:grpSp>
      <p:grpSp>
        <p:nvGrpSpPr>
          <p:cNvPr id="366" name="그룹"/>
          <p:cNvGrpSpPr/>
          <p:nvPr/>
        </p:nvGrpSpPr>
        <p:grpSpPr>
          <a:xfrm>
            <a:off x="2914598" y="4175879"/>
            <a:ext cx="7175603" cy="2925842"/>
            <a:chOff x="0" y="0"/>
            <a:chExt cx="7175601" cy="2925840"/>
          </a:xfrm>
        </p:grpSpPr>
        <p:sp>
          <p:nvSpPr>
            <p:cNvPr id="363" name="1. 학습한 내용을 바탕으로 주어진 과제 완성"/>
            <p:cNvSpPr txBox="1"/>
            <p:nvPr/>
          </p:nvSpPr>
          <p:spPr>
            <a:xfrm>
              <a:off x="806653" y="0"/>
              <a:ext cx="5562296" cy="435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lvl1pPr>
            </a:lstStyle>
            <a:p>
              <a:pPr/>
              <a:r>
                <a:t>1. 학습한 내용을 바탕으로 주어진 과제 완성</a:t>
              </a:r>
            </a:p>
          </p:txBody>
        </p:sp>
        <p:sp>
          <p:nvSpPr>
            <p:cNvPr id="364" name="2. Project 중 발생한 문제에 대한 문제 원인 분석과 해결"/>
            <p:cNvSpPr txBox="1"/>
            <p:nvPr/>
          </p:nvSpPr>
          <p:spPr>
            <a:xfrm>
              <a:off x="-1" y="1226597"/>
              <a:ext cx="7175603" cy="472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rPr b="0">
                  <a:latin typeface="NanumSquare Bold"/>
                  <a:ea typeface="NanumSquare Bold"/>
                  <a:cs typeface="NanumSquare Bold"/>
                  <a:sym typeface="NanumSquare Bold"/>
                </a:rPr>
                <a:t>2. Project 중 발생한 문제에 대한 문제 원인 분석과 해결</a:t>
              </a:r>
              <a:r>
                <a:t> </a:t>
              </a:r>
            </a:p>
          </p:txBody>
        </p:sp>
        <p:sp>
          <p:nvSpPr>
            <p:cNvPr id="365" name="3. Team 단위 협업을 통한 협업 능력 향상"/>
            <p:cNvSpPr txBox="1"/>
            <p:nvPr/>
          </p:nvSpPr>
          <p:spPr>
            <a:xfrm>
              <a:off x="938631" y="2490483"/>
              <a:ext cx="5298340" cy="435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lvl1pPr>
            </a:lstStyle>
            <a:p>
              <a:pPr/>
              <a:r>
                <a:t>3. Team 단위 협업을 통한 협업 능력 향상</a:t>
              </a:r>
            </a:p>
          </p:txBody>
        </p:sp>
      </p:grpSp>
      <p:grpSp>
        <p:nvGrpSpPr>
          <p:cNvPr id="369" name="그룹"/>
          <p:cNvGrpSpPr/>
          <p:nvPr/>
        </p:nvGrpSpPr>
        <p:grpSpPr>
          <a:xfrm>
            <a:off x="6575925" y="5050506"/>
            <a:ext cx="1270001" cy="2490237"/>
            <a:chOff x="4004919" y="217678"/>
            <a:chExt cx="1270000" cy="2490236"/>
          </a:xfrm>
        </p:grpSpPr>
        <p:sp>
          <p:nvSpPr>
            <p:cNvPr id="367" name="1. 작업 퍼포먼스 저하로 디버깅 등 크로스 브라우징 확인이 미흡"/>
            <p:cNvSpPr/>
            <p:nvPr/>
          </p:nvSpPr>
          <p:spPr>
            <a:xfrm>
              <a:off x="4004919" y="21767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NanumSquare Bold"/>
                  <a:ea typeface="NanumSquare Bold"/>
                  <a:cs typeface="NanumSquare Bold"/>
                  <a:sym typeface="NanumSquare Bold"/>
                </a:defRPr>
              </a:lvl1pPr>
            </a:lstStyle>
            <a:p>
              <a:pPr/>
              <a:r>
                <a:t>1. 작업 퍼포먼스 저하로 디버깅 등 크로스 브라우징 확인이 미흡</a:t>
              </a:r>
            </a:p>
          </p:txBody>
        </p:sp>
        <p:sp>
          <p:nvSpPr>
            <p:cNvPr id="368" name="2. 시간 부족 문제와 의견 충돌 문제가 지속적으로 발생 함"/>
            <p:cNvSpPr/>
            <p:nvPr/>
          </p:nvSpPr>
          <p:spPr>
            <a:xfrm>
              <a:off x="4004919" y="143791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NanumSquare Bold"/>
                  <a:ea typeface="NanumSquare Bold"/>
                  <a:cs typeface="NanumSquare Bold"/>
                  <a:sym typeface="NanumSquare Bold"/>
                </a:defRPr>
              </a:lvl1pPr>
            </a:lstStyle>
            <a:p>
              <a:pPr/>
              <a:r>
                <a:t>2. 시간 부족 문제와 의견 충돌 문제가 지속적으로 발생 함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1000" fill="hold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6" grpId="2"/>
      <p:bldP build="whole" bldLvl="1" animBg="1" rev="0" advAuto="0" spid="366" grpId="3"/>
      <p:bldP build="whole" bldLvl="1" animBg="1" rev="0" advAuto="0" spid="369" grpId="4"/>
      <p:bldP build="whole" bldLvl="1" animBg="1" rev="0" advAuto="0" spid="36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Project 진행 결과"/>
          <p:cNvSpPr txBox="1"/>
          <p:nvPr/>
        </p:nvSpPr>
        <p:spPr>
          <a:xfrm>
            <a:off x="10724007" y="276324"/>
            <a:ext cx="2018031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Project 진행 결과</a:t>
            </a:r>
          </a:p>
        </p:txBody>
      </p:sp>
      <p:sp>
        <p:nvSpPr>
          <p:cNvPr id="373" name="21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21 / 28</a:t>
            </a:r>
          </a:p>
        </p:txBody>
      </p:sp>
      <p:sp>
        <p:nvSpPr>
          <p:cNvPr id="374" name="왜 시간 문제가 발생 하는가?"/>
          <p:cNvSpPr txBox="1"/>
          <p:nvPr/>
        </p:nvSpPr>
        <p:spPr>
          <a:xfrm>
            <a:off x="2552376" y="4448746"/>
            <a:ext cx="7900048" cy="856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300"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pPr/>
            <a:r>
              <a:t>왜 시간 문제가 발생 하는가?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Project 진행 결과"/>
          <p:cNvSpPr txBox="1"/>
          <p:nvPr/>
        </p:nvSpPr>
        <p:spPr>
          <a:xfrm>
            <a:off x="10757327" y="276324"/>
            <a:ext cx="2018031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Project 진행 결과</a:t>
            </a:r>
          </a:p>
        </p:txBody>
      </p:sp>
      <p:sp>
        <p:nvSpPr>
          <p:cNvPr id="378" name="22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22 / 28</a:t>
            </a:r>
          </a:p>
        </p:txBody>
      </p:sp>
      <p:grpSp>
        <p:nvGrpSpPr>
          <p:cNvPr id="410" name="그룹"/>
          <p:cNvGrpSpPr/>
          <p:nvPr/>
        </p:nvGrpSpPr>
        <p:grpSpPr>
          <a:xfrm>
            <a:off x="511613" y="1665274"/>
            <a:ext cx="11981574" cy="4098865"/>
            <a:chOff x="0" y="0"/>
            <a:chExt cx="11981572" cy="4098863"/>
          </a:xfrm>
        </p:grpSpPr>
        <p:sp>
          <p:nvSpPr>
            <p:cNvPr id="379" name="작업 시간 별 Timing Chart"/>
            <p:cNvSpPr txBox="1"/>
            <p:nvPr/>
          </p:nvSpPr>
          <p:spPr>
            <a:xfrm>
              <a:off x="4204810" y="0"/>
              <a:ext cx="3571952" cy="435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lvl1pPr>
            </a:lstStyle>
            <a:p>
              <a:pPr/>
              <a:r>
                <a:t>작업 시간 별 Timing Chart</a:t>
              </a:r>
            </a:p>
          </p:txBody>
        </p:sp>
        <p:grpSp>
          <p:nvGrpSpPr>
            <p:cNvPr id="409" name="그룹"/>
            <p:cNvGrpSpPr/>
            <p:nvPr/>
          </p:nvGrpSpPr>
          <p:grpSpPr>
            <a:xfrm>
              <a:off x="0" y="709947"/>
              <a:ext cx="11981573" cy="3388917"/>
              <a:chOff x="0" y="56818"/>
              <a:chExt cx="11981572" cy="3388916"/>
            </a:xfrm>
          </p:grpSpPr>
          <p:sp>
            <p:nvSpPr>
              <p:cNvPr id="380" name="모서리가 둥근 직사각형"/>
              <p:cNvSpPr/>
              <p:nvPr/>
            </p:nvSpPr>
            <p:spPr>
              <a:xfrm>
                <a:off x="0" y="56818"/>
                <a:ext cx="11981573" cy="3388918"/>
              </a:xfrm>
              <a:prstGeom prst="roundRect">
                <a:avLst>
                  <a:gd name="adj" fmla="val 1413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39700" dist="19929" dir="2700000">
                  <a:srgbClr val="000000">
                    <a:alpha val="13407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394" name="그룹"/>
              <p:cNvGrpSpPr/>
              <p:nvPr/>
            </p:nvGrpSpPr>
            <p:grpSpPr>
              <a:xfrm>
                <a:off x="1034057" y="187447"/>
                <a:ext cx="10742962" cy="445496"/>
                <a:chOff x="0" y="0"/>
                <a:chExt cx="10742960" cy="445495"/>
              </a:xfrm>
            </p:grpSpPr>
            <p:sp>
              <p:nvSpPr>
                <p:cNvPr id="381" name="2/10…"/>
                <p:cNvSpPr txBox="1"/>
                <p:nvPr/>
              </p:nvSpPr>
              <p:spPr>
                <a:xfrm>
                  <a:off x="0" y="-1"/>
                  <a:ext cx="554483" cy="4356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300">
                      <a:latin typeface="NanumSquare ExtraBold"/>
                      <a:ea typeface="NanumSquare ExtraBold"/>
                      <a:cs typeface="NanumSquare ExtraBold"/>
                      <a:sym typeface="NanumSquare ExtraBold"/>
                    </a:defRPr>
                  </a:pPr>
                  <a:r>
                    <a:t>2/10</a:t>
                  </a:r>
                </a:p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  <a:r>
                    <a:t>20:00</a:t>
                  </a:r>
                </a:p>
              </p:txBody>
            </p:sp>
            <p:sp>
              <p:nvSpPr>
                <p:cNvPr id="382" name="2/11…"/>
                <p:cNvSpPr txBox="1"/>
                <p:nvPr/>
              </p:nvSpPr>
              <p:spPr>
                <a:xfrm>
                  <a:off x="847961" y="9832"/>
                  <a:ext cx="554484" cy="435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300">
                      <a:latin typeface="NanumSquare ExtraBold"/>
                      <a:ea typeface="NanumSquare ExtraBold"/>
                      <a:cs typeface="NanumSquare ExtraBold"/>
                      <a:sym typeface="NanumSquare ExtraBold"/>
                    </a:defRPr>
                  </a:pPr>
                  <a:r>
                    <a:t>2/11</a:t>
                  </a:r>
                </a:p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  <a:r>
                    <a:t>10:00</a:t>
                  </a:r>
                </a:p>
              </p:txBody>
            </p:sp>
            <p:sp>
              <p:nvSpPr>
                <p:cNvPr id="383" name="13:00"/>
                <p:cNvSpPr txBox="1"/>
                <p:nvPr/>
              </p:nvSpPr>
              <p:spPr>
                <a:xfrm>
                  <a:off x="1700099" y="9832"/>
                  <a:ext cx="554484" cy="435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</a:p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  <a:r>
                    <a:t>13:00</a:t>
                  </a:r>
                </a:p>
              </p:txBody>
            </p:sp>
            <p:sp>
              <p:nvSpPr>
                <p:cNvPr id="384" name="18:00"/>
                <p:cNvSpPr txBox="1"/>
                <p:nvPr/>
              </p:nvSpPr>
              <p:spPr>
                <a:xfrm>
                  <a:off x="2548061" y="9832"/>
                  <a:ext cx="554484" cy="435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</a:p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  <a:r>
                    <a:t>18:00</a:t>
                  </a:r>
                </a:p>
              </p:txBody>
            </p:sp>
            <p:sp>
              <p:nvSpPr>
                <p:cNvPr id="385" name="22:00"/>
                <p:cNvSpPr txBox="1"/>
                <p:nvPr/>
              </p:nvSpPr>
              <p:spPr>
                <a:xfrm>
                  <a:off x="3368014" y="-1"/>
                  <a:ext cx="554484" cy="4356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</a:p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  <a:r>
                    <a:t>22:00</a:t>
                  </a:r>
                </a:p>
              </p:txBody>
            </p:sp>
            <p:sp>
              <p:nvSpPr>
                <p:cNvPr id="386" name="2/12…"/>
                <p:cNvSpPr txBox="1"/>
                <p:nvPr/>
              </p:nvSpPr>
              <p:spPr>
                <a:xfrm>
                  <a:off x="4248161" y="9832"/>
                  <a:ext cx="554484" cy="435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300">
                      <a:latin typeface="NanumSquare ExtraBold"/>
                      <a:ea typeface="NanumSquare ExtraBold"/>
                      <a:cs typeface="NanumSquare ExtraBold"/>
                      <a:sym typeface="NanumSquare ExtraBold"/>
                    </a:defRPr>
                  </a:pPr>
                  <a:r>
                    <a:t>2/12</a:t>
                  </a:r>
                </a:p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  <a:r>
                    <a:t>10:00</a:t>
                  </a:r>
                </a:p>
              </p:txBody>
            </p:sp>
            <p:sp>
              <p:nvSpPr>
                <p:cNvPr id="387" name="13:00"/>
                <p:cNvSpPr txBox="1"/>
                <p:nvPr/>
              </p:nvSpPr>
              <p:spPr>
                <a:xfrm>
                  <a:off x="5068114" y="9832"/>
                  <a:ext cx="554484" cy="435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</a:p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  <a:r>
                    <a:t>13:00</a:t>
                  </a:r>
                </a:p>
              </p:txBody>
            </p:sp>
            <p:sp>
              <p:nvSpPr>
                <p:cNvPr id="388" name="18:00"/>
                <p:cNvSpPr txBox="1"/>
                <p:nvPr/>
              </p:nvSpPr>
              <p:spPr>
                <a:xfrm>
                  <a:off x="5928196" y="9832"/>
                  <a:ext cx="554484" cy="435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</a:p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  <a:r>
                    <a:t>18:00</a:t>
                  </a:r>
                </a:p>
              </p:txBody>
            </p:sp>
            <p:sp>
              <p:nvSpPr>
                <p:cNvPr id="389" name="22:00"/>
                <p:cNvSpPr txBox="1"/>
                <p:nvPr/>
              </p:nvSpPr>
              <p:spPr>
                <a:xfrm>
                  <a:off x="6796223" y="9832"/>
                  <a:ext cx="554484" cy="435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</a:p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  <a:r>
                    <a:t>22:00</a:t>
                  </a:r>
                </a:p>
              </p:txBody>
            </p:sp>
            <p:sp>
              <p:nvSpPr>
                <p:cNvPr id="390" name="2/13…"/>
                <p:cNvSpPr txBox="1"/>
                <p:nvPr/>
              </p:nvSpPr>
              <p:spPr>
                <a:xfrm>
                  <a:off x="7628297" y="9832"/>
                  <a:ext cx="554483" cy="435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300">
                      <a:latin typeface="NanumSquare ExtraBold"/>
                      <a:ea typeface="NanumSquare ExtraBold"/>
                      <a:cs typeface="NanumSquare ExtraBold"/>
                      <a:sym typeface="NanumSquare ExtraBold"/>
                    </a:defRPr>
                  </a:pPr>
                  <a:r>
                    <a:t>2/13</a:t>
                  </a:r>
                </a:p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  <a:r>
                    <a:t>10:00</a:t>
                  </a:r>
                </a:p>
              </p:txBody>
            </p:sp>
            <p:sp>
              <p:nvSpPr>
                <p:cNvPr id="391" name="13:00"/>
                <p:cNvSpPr txBox="1"/>
                <p:nvPr/>
              </p:nvSpPr>
              <p:spPr>
                <a:xfrm>
                  <a:off x="8492350" y="9832"/>
                  <a:ext cx="554484" cy="435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</a:p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  <a:r>
                    <a:t>13:00</a:t>
                  </a:r>
                </a:p>
              </p:txBody>
            </p:sp>
            <p:sp>
              <p:nvSpPr>
                <p:cNvPr id="392" name="18:00"/>
                <p:cNvSpPr txBox="1"/>
                <p:nvPr/>
              </p:nvSpPr>
              <p:spPr>
                <a:xfrm>
                  <a:off x="9356404" y="9832"/>
                  <a:ext cx="554484" cy="435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</a:p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  <a:r>
                    <a:t>18:00</a:t>
                  </a:r>
                </a:p>
              </p:txBody>
            </p:sp>
            <p:sp>
              <p:nvSpPr>
                <p:cNvPr id="393" name="22:00"/>
                <p:cNvSpPr txBox="1"/>
                <p:nvPr/>
              </p:nvSpPr>
              <p:spPr>
                <a:xfrm>
                  <a:off x="10188478" y="-1"/>
                  <a:ext cx="554483" cy="4356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</a:p>
                <a:p>
                  <a:pPr>
                    <a:defRPr b="0" sz="12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pPr>
                  <a:r>
                    <a:t>22:00</a:t>
                  </a:r>
                </a:p>
              </p:txBody>
            </p:sp>
          </p:grpSp>
          <p:grpSp>
            <p:nvGrpSpPr>
              <p:cNvPr id="408" name="그룹"/>
              <p:cNvGrpSpPr/>
              <p:nvPr/>
            </p:nvGrpSpPr>
            <p:grpSpPr>
              <a:xfrm>
                <a:off x="81800" y="639578"/>
                <a:ext cx="11519455" cy="2679701"/>
                <a:chOff x="0" y="0"/>
                <a:chExt cx="11519454" cy="2679700"/>
              </a:xfrm>
            </p:grpSpPr>
            <p:sp>
              <p:nvSpPr>
                <p:cNvPr id="395" name="HTML"/>
                <p:cNvSpPr txBox="1"/>
                <p:nvPr/>
              </p:nvSpPr>
              <p:spPr>
                <a:xfrm>
                  <a:off x="219201" y="627862"/>
                  <a:ext cx="729361" cy="360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 sz="17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lvl1pPr>
                </a:lstStyle>
                <a:p>
                  <a:pPr/>
                  <a:r>
                    <a:t>HTML</a:t>
                  </a:r>
                </a:p>
              </p:txBody>
            </p:sp>
            <p:sp>
              <p:nvSpPr>
                <p:cNvPr id="396" name="CSS"/>
                <p:cNvSpPr txBox="1"/>
                <p:nvPr/>
              </p:nvSpPr>
              <p:spPr>
                <a:xfrm>
                  <a:off x="310787" y="1158368"/>
                  <a:ext cx="546189" cy="360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 sz="17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lvl1pPr>
                </a:lstStyle>
                <a:p>
                  <a:pPr/>
                  <a:r>
                    <a:t>CSS</a:t>
                  </a:r>
                </a:p>
              </p:txBody>
            </p:sp>
            <p:grpSp>
              <p:nvGrpSpPr>
                <p:cNvPr id="405" name="그룹"/>
                <p:cNvGrpSpPr/>
                <p:nvPr/>
              </p:nvGrpSpPr>
              <p:grpSpPr>
                <a:xfrm>
                  <a:off x="-1" y="0"/>
                  <a:ext cx="11519456" cy="2679700"/>
                  <a:chOff x="0" y="0"/>
                  <a:chExt cx="11519453" cy="2679700"/>
                </a:xfrm>
              </p:grpSpPr>
              <p:graphicFrame>
                <p:nvGraphicFramePr>
                  <p:cNvPr id="397" name="표"/>
                  <p:cNvGraphicFramePr/>
                  <p:nvPr/>
                </p:nvGraphicFramePr>
                <p:xfrm>
                  <a:off x="1281140" y="0"/>
                  <a:ext cx="10210801" cy="2679700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{2708684C-4D16-4618-839F-0558EEFCDFE6}</a:tableStyleId>
                      </a:tblPr>
                      <a:tblGrid>
                        <a:gridCol w="848492"/>
                        <a:gridCol w="848492"/>
                        <a:gridCol w="848492"/>
                        <a:gridCol w="848492"/>
                        <a:gridCol w="848492"/>
                        <a:gridCol w="848492"/>
                        <a:gridCol w="848492"/>
                        <a:gridCol w="848492"/>
                        <a:gridCol w="848492"/>
                        <a:gridCol w="848492"/>
                        <a:gridCol w="848492"/>
                        <a:gridCol w="848492"/>
                      </a:tblGrid>
                      <a:tr h="529550"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</a:tr>
                      <a:tr h="529550"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</a:tr>
                      <a:tr h="529550"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</a:tr>
                      <a:tr h="529550"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</a:tr>
                      <a:tr h="529550"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defTabSz="914400">
                                <a:defRPr sz="2200"/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lnL w="12700">
                              <a:miter lim="400000"/>
                            </a:lnL>
                            <a:lnR w="12700">
                              <a:miter lim="400000"/>
                            </a:lnR>
                            <a:lnT w="12700">
                              <a:miter lim="400000"/>
                            </a:lnT>
                            <a:lnB w="12700">
                              <a:miter lim="400000"/>
                            </a:lnB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398" name="8hr"/>
                  <p:cNvSpPr/>
                  <p:nvPr/>
                </p:nvSpPr>
                <p:spPr>
                  <a:xfrm>
                    <a:off x="1284475" y="43123"/>
                    <a:ext cx="2325700" cy="468525"/>
                  </a:xfrm>
                  <a:prstGeom prst="rightArrow">
                    <a:avLst>
                      <a:gd name="adj1" fmla="val 100000"/>
                      <a:gd name="adj2" fmla="val 40543"/>
                    </a:avLst>
                  </a:prstGeom>
                  <a:solidFill>
                    <a:schemeClr val="accent3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400">
                        <a:latin typeface="NanumSquare ExtraBold"/>
                        <a:ea typeface="NanumSquare ExtraBold"/>
                        <a:cs typeface="NanumSquare ExtraBold"/>
                        <a:sym typeface="NanumSquare ExtraBold"/>
                      </a:defRPr>
                    </a:lvl1pPr>
                  </a:lstStyle>
                  <a:p>
                    <a:pPr/>
                    <a:r>
                      <a:t>8hr</a:t>
                    </a:r>
                  </a:p>
                </p:txBody>
              </p:sp>
              <p:sp>
                <p:nvSpPr>
                  <p:cNvPr id="399" name="9hr"/>
                  <p:cNvSpPr/>
                  <p:nvPr/>
                </p:nvSpPr>
                <p:spPr>
                  <a:xfrm>
                    <a:off x="3580018" y="573628"/>
                    <a:ext cx="2799322" cy="468525"/>
                  </a:xfrm>
                  <a:prstGeom prst="rightArrow">
                    <a:avLst>
                      <a:gd name="adj1" fmla="val 100000"/>
                      <a:gd name="adj2" fmla="val 40543"/>
                    </a:avLst>
                  </a:prstGeom>
                  <a:solidFill>
                    <a:schemeClr val="accent5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400">
                        <a:latin typeface="NanumSquare ExtraBold"/>
                        <a:ea typeface="NanumSquare ExtraBold"/>
                        <a:cs typeface="NanumSquare ExtraBold"/>
                        <a:sym typeface="NanumSquare ExtraBold"/>
                      </a:defRPr>
                    </a:lvl1pPr>
                  </a:lstStyle>
                  <a:p>
                    <a:pPr/>
                    <a:r>
                      <a:t>9hr</a:t>
                    </a:r>
                  </a:p>
                </p:txBody>
              </p:sp>
              <p:sp>
                <p:nvSpPr>
                  <p:cNvPr id="400" name="코딩컨벤션"/>
                  <p:cNvSpPr txBox="1"/>
                  <p:nvPr/>
                </p:nvSpPr>
                <p:spPr>
                  <a:xfrm>
                    <a:off x="0" y="97357"/>
                    <a:ext cx="1167764" cy="36005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700">
                        <a:latin typeface="NanumSquare Bold"/>
                        <a:ea typeface="NanumSquare Bold"/>
                        <a:cs typeface="NanumSquare Bold"/>
                        <a:sym typeface="NanumSquare Bold"/>
                      </a:defRPr>
                    </a:lvl1pPr>
                  </a:lstStyle>
                  <a:p>
                    <a:pPr/>
                    <a:r>
                      <a:t>코딩컨벤션</a:t>
                    </a:r>
                  </a:p>
                </p:txBody>
              </p:sp>
              <p:sp>
                <p:nvSpPr>
                  <p:cNvPr id="401" name="13hr"/>
                  <p:cNvSpPr/>
                  <p:nvPr/>
                </p:nvSpPr>
                <p:spPr>
                  <a:xfrm>
                    <a:off x="6405072" y="1104134"/>
                    <a:ext cx="4214840" cy="468525"/>
                  </a:xfrm>
                  <a:prstGeom prst="rightArrow">
                    <a:avLst>
                      <a:gd name="adj1" fmla="val 100000"/>
                      <a:gd name="adj2" fmla="val 40543"/>
                    </a:avLst>
                  </a:pr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400">
                        <a:latin typeface="NanumSquare ExtraBold"/>
                        <a:ea typeface="NanumSquare ExtraBold"/>
                        <a:cs typeface="NanumSquare ExtraBold"/>
                        <a:sym typeface="NanumSquare ExtraBold"/>
                      </a:defRPr>
                    </a:lvl1pPr>
                  </a:lstStyle>
                  <a:p>
                    <a:pPr/>
                    <a:r>
                      <a:t>13hr</a:t>
                    </a:r>
                  </a:p>
                </p:txBody>
              </p:sp>
              <p:sp>
                <p:nvSpPr>
                  <p:cNvPr id="402" name="5hr"/>
                  <p:cNvSpPr/>
                  <p:nvPr/>
                </p:nvSpPr>
                <p:spPr>
                  <a:xfrm>
                    <a:off x="6405072" y="1634641"/>
                    <a:ext cx="824041" cy="468525"/>
                  </a:xfrm>
                  <a:prstGeom prst="rightArrow">
                    <a:avLst>
                      <a:gd name="adj1" fmla="val 100000"/>
                      <a:gd name="adj2" fmla="val 40543"/>
                    </a:avLst>
                  </a:prstGeom>
                  <a:solidFill>
                    <a:schemeClr val="accent4">
                      <a:hueOff val="-461056"/>
                      <a:satOff val="4338"/>
                      <a:lumOff val="-10225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400">
                        <a:latin typeface="NanumSquare ExtraBold"/>
                        <a:ea typeface="NanumSquare ExtraBold"/>
                        <a:cs typeface="NanumSquare ExtraBold"/>
                        <a:sym typeface="NanumSquare ExtraBold"/>
                      </a:defRPr>
                    </a:lvl1pPr>
                  </a:lstStyle>
                  <a:p>
                    <a:pPr/>
                    <a:r>
                      <a:t>5hr</a:t>
                    </a:r>
                  </a:p>
                </p:txBody>
              </p:sp>
              <p:sp>
                <p:nvSpPr>
                  <p:cNvPr id="403" name="2hr"/>
                  <p:cNvSpPr/>
                  <p:nvPr/>
                </p:nvSpPr>
                <p:spPr>
                  <a:xfrm>
                    <a:off x="10653186" y="1634641"/>
                    <a:ext cx="514435" cy="468525"/>
                  </a:xfrm>
                  <a:prstGeom prst="rightArrow">
                    <a:avLst>
                      <a:gd name="adj1" fmla="val 100000"/>
                      <a:gd name="adj2" fmla="val 40543"/>
                    </a:avLst>
                  </a:prstGeom>
                  <a:solidFill>
                    <a:schemeClr val="accent4">
                      <a:hueOff val="-461056"/>
                      <a:satOff val="4338"/>
                      <a:lumOff val="-10225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400">
                        <a:latin typeface="NanumSquare ExtraBold"/>
                        <a:ea typeface="NanumSquare ExtraBold"/>
                        <a:cs typeface="NanumSquare ExtraBold"/>
                        <a:sym typeface="NanumSquare ExtraBold"/>
                      </a:defRPr>
                    </a:lvl1pPr>
                  </a:lstStyle>
                  <a:p>
                    <a:pPr/>
                    <a:r>
                      <a:t>2hr</a:t>
                    </a:r>
                  </a:p>
                </p:txBody>
              </p:sp>
              <p:sp>
                <p:nvSpPr>
                  <p:cNvPr id="404" name="1hr"/>
                  <p:cNvSpPr/>
                  <p:nvPr/>
                </p:nvSpPr>
                <p:spPr>
                  <a:xfrm>
                    <a:off x="10983490" y="2165481"/>
                    <a:ext cx="535964" cy="468525"/>
                  </a:xfrm>
                  <a:prstGeom prst="rightArrow">
                    <a:avLst>
                      <a:gd name="adj1" fmla="val 100000"/>
                      <a:gd name="adj2" fmla="val 40543"/>
                    </a:avLst>
                  </a:prstGeom>
                  <a:solidFill>
                    <a:srgbClr val="929292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400">
                        <a:latin typeface="NanumSquare ExtraBold"/>
                        <a:ea typeface="NanumSquare ExtraBold"/>
                        <a:cs typeface="NanumSquare ExtraBold"/>
                        <a:sym typeface="NanumSquare ExtraBold"/>
                      </a:defRPr>
                    </a:lvl1pPr>
                  </a:lstStyle>
                  <a:p>
                    <a:pPr/>
                    <a:r>
                      <a:t>1hr</a:t>
                    </a:r>
                  </a:p>
                </p:txBody>
              </p:sp>
            </p:grpSp>
            <p:sp>
              <p:nvSpPr>
                <p:cNvPr id="406" name="JS"/>
                <p:cNvSpPr txBox="1"/>
                <p:nvPr/>
              </p:nvSpPr>
              <p:spPr>
                <a:xfrm>
                  <a:off x="402373" y="1688874"/>
                  <a:ext cx="363017" cy="360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 sz="17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lvl1pPr>
                </a:lstStyle>
                <a:p>
                  <a:pPr/>
                  <a:r>
                    <a:t>JS</a:t>
                  </a:r>
                </a:p>
              </p:txBody>
            </p:sp>
            <p:sp>
              <p:nvSpPr>
                <p:cNvPr id="407" name="디버깅"/>
                <p:cNvSpPr txBox="1"/>
                <p:nvPr/>
              </p:nvSpPr>
              <p:spPr>
                <a:xfrm>
                  <a:off x="211530" y="2208352"/>
                  <a:ext cx="744703" cy="360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 sz="1700">
                      <a:latin typeface="NanumSquare Bold"/>
                      <a:ea typeface="NanumSquare Bold"/>
                      <a:cs typeface="NanumSquare Bold"/>
                      <a:sym typeface="NanumSquare Bold"/>
                    </a:defRPr>
                  </a:lvl1pPr>
                </a:lstStyle>
                <a:p>
                  <a:pPr/>
                  <a:r>
                    <a:t>디버깅</a:t>
                  </a:r>
                </a:p>
              </p:txBody>
            </p:sp>
          </p:grpSp>
        </p:grpSp>
      </p:grpSp>
      <p:grpSp>
        <p:nvGrpSpPr>
          <p:cNvPr id="413" name="그룹"/>
          <p:cNvGrpSpPr/>
          <p:nvPr/>
        </p:nvGrpSpPr>
        <p:grpSpPr>
          <a:xfrm>
            <a:off x="1681303" y="6460317"/>
            <a:ext cx="9637791" cy="1904524"/>
            <a:chOff x="0" y="0"/>
            <a:chExt cx="9637790" cy="1904522"/>
          </a:xfrm>
        </p:grpSpPr>
        <p:graphicFrame>
          <p:nvGraphicFramePr>
            <p:cNvPr id="411" name="2D 원형 차트"/>
            <p:cNvGraphicFramePr/>
            <p:nvPr/>
          </p:nvGraphicFramePr>
          <p:xfrm>
            <a:off x="0" y="0"/>
            <a:ext cx="1904523" cy="1904523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2"/>
            </a:graphicData>
          </a:graphic>
        </p:graphicFrame>
        <p:sp>
          <p:nvSpPr>
            <p:cNvPr id="412" name="작업 시간 비율로는 CSS가 가장 많은 비율을 차지함"/>
            <p:cNvSpPr txBox="1"/>
            <p:nvPr/>
          </p:nvSpPr>
          <p:spPr>
            <a:xfrm>
              <a:off x="2339734" y="709754"/>
              <a:ext cx="7298056" cy="485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 sz="27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  <a:r>
                <a:t>작업 시간 비율로는 </a:t>
              </a:r>
              <a:r>
                <a:rPr>
                  <a:solidFill>
                    <a:schemeClr val="accent1">
                      <a:lumOff val="-13575"/>
                    </a:schemeClr>
                  </a:solidFill>
                </a:rPr>
                <a:t>CSS</a:t>
              </a:r>
              <a:r>
                <a:t>가 가장 많은 비율을 차지함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0" grpId="1"/>
      <p:bldP build="whole" bldLvl="1" animBg="1" rev="0" advAuto="0" spid="413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" name="23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23 / 28</a:t>
            </a:r>
          </a:p>
        </p:txBody>
      </p:sp>
      <p:grpSp>
        <p:nvGrpSpPr>
          <p:cNvPr id="421" name="그룹"/>
          <p:cNvGrpSpPr/>
          <p:nvPr/>
        </p:nvGrpSpPr>
        <p:grpSpPr>
          <a:xfrm>
            <a:off x="297736" y="1401892"/>
            <a:ext cx="12409328" cy="5424313"/>
            <a:chOff x="0" y="0"/>
            <a:chExt cx="12409327" cy="5424312"/>
          </a:xfrm>
        </p:grpSpPr>
        <p:pic>
          <p:nvPicPr>
            <p:cNvPr id="417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727554"/>
              <a:ext cx="12409328" cy="46967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8" name="Man hour 분석"/>
            <p:cNvSpPr txBox="1"/>
            <p:nvPr/>
          </p:nvSpPr>
          <p:spPr>
            <a:xfrm>
              <a:off x="5153865" y="0"/>
              <a:ext cx="2101597" cy="435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lvl1pPr>
            </a:lstStyle>
            <a:p>
              <a:pPr/>
              <a:r>
                <a:t>Man hour 분석</a:t>
              </a:r>
            </a:p>
          </p:txBody>
        </p:sp>
        <p:sp>
          <p:nvSpPr>
            <p:cNvPr id="419" name="직사각형"/>
            <p:cNvSpPr/>
            <p:nvPr/>
          </p:nvSpPr>
          <p:spPr>
            <a:xfrm>
              <a:off x="1263938" y="3309414"/>
              <a:ext cx="6884675" cy="873028"/>
            </a:xfrm>
            <a:prstGeom prst="rect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0" name="직사각형"/>
            <p:cNvSpPr/>
            <p:nvPr/>
          </p:nvSpPr>
          <p:spPr>
            <a:xfrm>
              <a:off x="1263938" y="4547199"/>
              <a:ext cx="6884675" cy="873028"/>
            </a:xfrm>
            <a:prstGeom prst="rect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22" name="CSS 작업 전체 Man hour 26시간 중 중복 작업으로 인한 공수 중복이 11시간 발생함"/>
          <p:cNvSpPr txBox="1"/>
          <p:nvPr/>
        </p:nvSpPr>
        <p:spPr>
          <a:xfrm>
            <a:off x="1143863" y="7387605"/>
            <a:ext cx="10717074" cy="435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CSS 작업 전체 Man hour 26시간 중 중복 작업으로 인한 </a:t>
            </a:r>
            <a:r>
              <a:rPr>
                <a:solidFill>
                  <a:schemeClr val="accent1">
                    <a:lumOff val="-13575"/>
                  </a:schemeClr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rPr>
              <a:t>공수 중복이 11시간</a:t>
            </a:r>
            <a:r>
              <a:t> 발생함 </a:t>
            </a:r>
          </a:p>
        </p:txBody>
      </p:sp>
      <p:sp>
        <p:nvSpPr>
          <p:cNvPr id="423" name="→ 명확한 작업 영역 분배와 Slack을 활용한 업무 영역 공유"/>
          <p:cNvSpPr txBox="1"/>
          <p:nvPr/>
        </p:nvSpPr>
        <p:spPr>
          <a:xfrm>
            <a:off x="1547926" y="8211424"/>
            <a:ext cx="9908948" cy="546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200">
                <a:solidFill>
                  <a:schemeClr val="accent1">
                    <a:lumOff val="-13575"/>
                  </a:schemeClr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→ 명확한 작업 영역 분배와 Slack을 활용한 업무 영역 공유 </a:t>
            </a:r>
          </a:p>
        </p:txBody>
      </p:sp>
      <p:sp>
        <p:nvSpPr>
          <p:cNvPr id="424" name="Project 진행 결과"/>
          <p:cNvSpPr txBox="1"/>
          <p:nvPr/>
        </p:nvSpPr>
        <p:spPr>
          <a:xfrm>
            <a:off x="10757327" y="276324"/>
            <a:ext cx="2018031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Project 진행 결과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2" grpId="2"/>
      <p:bldP build="whole" bldLvl="1" animBg="1" rev="0" advAuto="0" spid="423" grpId="3"/>
      <p:bldP build="whole" bldLvl="1" animBg="1" rev="0" advAuto="0" spid="42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" name="24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24 / 28</a:t>
            </a:r>
          </a:p>
        </p:txBody>
      </p:sp>
      <p:sp>
        <p:nvSpPr>
          <p:cNvPr id="428" name="의견 충돌을 막는 방법은?"/>
          <p:cNvSpPr txBox="1"/>
          <p:nvPr/>
        </p:nvSpPr>
        <p:spPr>
          <a:xfrm>
            <a:off x="2942774" y="4448746"/>
            <a:ext cx="7119252" cy="856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300">
                <a:latin typeface="NanumSquare ExtraBold"/>
                <a:ea typeface="NanumSquare ExtraBold"/>
                <a:cs typeface="NanumSquare ExtraBold"/>
                <a:sym typeface="NanumSquare ExtraBold"/>
              </a:defRPr>
            </a:lvl1pPr>
          </a:lstStyle>
          <a:p>
            <a:pPr/>
            <a:r>
              <a:t>의견 충돌을 막는 방법은?</a:t>
            </a:r>
          </a:p>
        </p:txBody>
      </p:sp>
      <p:sp>
        <p:nvSpPr>
          <p:cNvPr id="429" name="Project 진행 결과"/>
          <p:cNvSpPr txBox="1"/>
          <p:nvPr/>
        </p:nvSpPr>
        <p:spPr>
          <a:xfrm>
            <a:off x="10757327" y="276324"/>
            <a:ext cx="2018031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Project 진행 결과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그룹"/>
          <p:cNvGrpSpPr/>
          <p:nvPr/>
        </p:nvGrpSpPr>
        <p:grpSpPr>
          <a:xfrm>
            <a:off x="558076" y="1924128"/>
            <a:ext cx="12207328" cy="3561724"/>
            <a:chOff x="0" y="0"/>
            <a:chExt cx="12207326" cy="3561722"/>
          </a:xfrm>
        </p:grpSpPr>
        <p:pic>
          <p:nvPicPr>
            <p:cNvPr id="431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854914"/>
              <a:ext cx="12169407" cy="2686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2" name="Communication 문제로 인한 작업 지연"/>
            <p:cNvSpPr txBox="1"/>
            <p:nvPr/>
          </p:nvSpPr>
          <p:spPr>
            <a:xfrm>
              <a:off x="2417234" y="0"/>
              <a:ext cx="7054178" cy="5589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3300">
                  <a:latin typeface="NanumSquare Bold"/>
                  <a:ea typeface="NanumSquare Bold"/>
                  <a:cs typeface="NanumSquare Bold"/>
                  <a:sym typeface="NanumSquare Bold"/>
                </a:defRPr>
              </a:lvl1pPr>
            </a:lstStyle>
            <a:p>
              <a:pPr/>
              <a:r>
                <a:t>Communication 문제로 인한 작업 지연</a:t>
              </a:r>
            </a:p>
          </p:txBody>
        </p:sp>
        <p:sp>
          <p:nvSpPr>
            <p:cNvPr id="433" name="직사각형"/>
            <p:cNvSpPr/>
            <p:nvPr/>
          </p:nvSpPr>
          <p:spPr>
            <a:xfrm>
              <a:off x="1186820" y="1911521"/>
              <a:ext cx="11020507" cy="1650202"/>
            </a:xfrm>
            <a:prstGeom prst="rect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35" name="Communication 문제로 실제 Project에 영향을 주는 Critical한 문제 3건을 포함…"/>
          <p:cNvSpPr txBox="1"/>
          <p:nvPr/>
        </p:nvSpPr>
        <p:spPr>
          <a:xfrm>
            <a:off x="1378559" y="5945124"/>
            <a:ext cx="10247682" cy="1454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Communication 문제로 실제 Project에 영향을 주는 Critical한 문제 3건을 포함</a:t>
            </a:r>
          </a:p>
          <a:p>
            <a:pPr>
              <a:lnSpc>
                <a:spcPct val="150000"/>
              </a:lnSpc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기록되지 않은 작은 문제들이 발생 함 </a:t>
            </a:r>
          </a:p>
          <a:p>
            <a:pPr>
              <a:lnSpc>
                <a:spcPct val="150000"/>
              </a:lnSpc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(의견 통합 지연으로 </a:t>
            </a:r>
            <a:r>
              <a:rPr>
                <a:solidFill>
                  <a:schemeClr val="accent1">
                    <a:lumOff val="-13575"/>
                  </a:schemeClr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rPr>
              <a:t>작업시간 4시간</a:t>
            </a:r>
            <a:r>
              <a:t> 지연, </a:t>
            </a:r>
            <a:r>
              <a:rPr>
                <a:solidFill>
                  <a:schemeClr val="accent1">
                    <a:lumOff val="-13575"/>
                  </a:schemeClr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rPr>
              <a:t>Man hour 11시간</a:t>
            </a:r>
            <a:r>
              <a:t>이 추가 소모됨)</a:t>
            </a:r>
          </a:p>
        </p:txBody>
      </p:sp>
      <p:sp>
        <p:nvSpPr>
          <p:cNvPr id="436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" name="Project 진행 결과"/>
          <p:cNvSpPr txBox="1"/>
          <p:nvPr/>
        </p:nvSpPr>
        <p:spPr>
          <a:xfrm>
            <a:off x="10757327" y="276324"/>
            <a:ext cx="2018031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Project 진행 결과</a:t>
            </a:r>
          </a:p>
        </p:txBody>
      </p:sp>
      <p:sp>
        <p:nvSpPr>
          <p:cNvPr id="438" name="25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25 / 28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4" grpId="1"/>
      <p:bldP build="whole" bldLvl="1" animBg="1" rev="0" advAuto="0" spid="435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의견 대립은 잘못된 회의문화에서 시작됨"/>
          <p:cNvSpPr txBox="1"/>
          <p:nvPr/>
        </p:nvSpPr>
        <p:spPr>
          <a:xfrm>
            <a:off x="818133" y="6269517"/>
            <a:ext cx="11368533" cy="856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30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의견 대립은 </a:t>
            </a:r>
            <a:r>
              <a:rPr>
                <a:solidFill>
                  <a:schemeClr val="accent1">
                    <a:lumOff val="-13575"/>
                  </a:schemeClr>
                </a:solidFill>
                <a:latin typeface="NanumSquare ExtraBold"/>
                <a:ea typeface="NanumSquare ExtraBold"/>
                <a:cs typeface="NanumSquare ExtraBold"/>
                <a:sym typeface="NanumSquare ExtraBold"/>
              </a:rPr>
              <a:t>잘못된 회의문화</a:t>
            </a:r>
            <a:r>
              <a:t>에서 시작됨 </a:t>
            </a:r>
          </a:p>
        </p:txBody>
      </p:sp>
      <p:sp>
        <p:nvSpPr>
          <p:cNvPr id="441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2" name="Project 진행 결과"/>
          <p:cNvSpPr txBox="1"/>
          <p:nvPr/>
        </p:nvSpPr>
        <p:spPr>
          <a:xfrm>
            <a:off x="10757327" y="276324"/>
            <a:ext cx="2018031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Project 진행 결과</a:t>
            </a:r>
          </a:p>
        </p:txBody>
      </p:sp>
      <p:sp>
        <p:nvSpPr>
          <p:cNvPr id="443" name="사소한 경우에도 회의와 의논을 통하여 문제를 해결하려 함"/>
          <p:cNvSpPr txBox="1"/>
          <p:nvPr/>
        </p:nvSpPr>
        <p:spPr>
          <a:xfrm>
            <a:off x="2850134" y="2733802"/>
            <a:ext cx="7304533" cy="4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사소한 경우에도 회의와 의논을 통하여 문제를 해결하려 함</a:t>
            </a:r>
          </a:p>
        </p:txBody>
      </p:sp>
      <p:sp>
        <p:nvSpPr>
          <p:cNvPr id="444" name="의견 교류가 많은 만큼 의견 대립도 함께 발생"/>
          <p:cNvSpPr txBox="1"/>
          <p:nvPr/>
        </p:nvSpPr>
        <p:spPr>
          <a:xfrm>
            <a:off x="3682238" y="4501660"/>
            <a:ext cx="5640325" cy="4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의견 교류가 많은 만큼 의견 대립도 함께 발생</a:t>
            </a:r>
          </a:p>
        </p:txBody>
      </p:sp>
      <p:sp>
        <p:nvSpPr>
          <p:cNvPr id="445" name="삼각형"/>
          <p:cNvSpPr/>
          <p:nvPr/>
        </p:nvSpPr>
        <p:spPr>
          <a:xfrm>
            <a:off x="6207953" y="3524975"/>
            <a:ext cx="735945" cy="620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BDF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" name="삼각형"/>
          <p:cNvSpPr/>
          <p:nvPr/>
        </p:nvSpPr>
        <p:spPr>
          <a:xfrm>
            <a:off x="6134427" y="5292833"/>
            <a:ext cx="735946" cy="620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BDF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" name="26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26 / 28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4" grpId="3"/>
      <p:bldP build="whole" bldLvl="1" animBg="1" rev="0" advAuto="0" spid="443" grpId="1"/>
      <p:bldP build="whole" bldLvl="1" animBg="1" rev="0" advAuto="0" spid="445" grpId="2"/>
      <p:bldP build="whole" bldLvl="1" animBg="1" rev="0" advAuto="0" spid="446" grpId="4"/>
      <p:bldP build="whole" bldLvl="1" animBg="1" rev="0" advAuto="0" spid="440" grpId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0" name="Project 진행 결과"/>
          <p:cNvSpPr txBox="1"/>
          <p:nvPr/>
        </p:nvSpPr>
        <p:spPr>
          <a:xfrm>
            <a:off x="10757327" y="276324"/>
            <a:ext cx="2018031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Project 진행 결과</a:t>
            </a:r>
          </a:p>
        </p:txBody>
      </p:sp>
      <p:sp>
        <p:nvSpPr>
          <p:cNvPr id="451" name="회의 문화의 System화"/>
          <p:cNvSpPr txBox="1"/>
          <p:nvPr/>
        </p:nvSpPr>
        <p:spPr>
          <a:xfrm>
            <a:off x="4465002" y="1141654"/>
            <a:ext cx="4074796" cy="558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3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회의 문화의 System화</a:t>
            </a:r>
          </a:p>
        </p:txBody>
      </p:sp>
      <p:grpSp>
        <p:nvGrpSpPr>
          <p:cNvPr id="472" name="그룹"/>
          <p:cNvGrpSpPr/>
          <p:nvPr/>
        </p:nvGrpSpPr>
        <p:grpSpPr>
          <a:xfrm>
            <a:off x="1947877" y="2098008"/>
            <a:ext cx="9109046" cy="6906365"/>
            <a:chOff x="0" y="0"/>
            <a:chExt cx="9109044" cy="6906364"/>
          </a:xfrm>
        </p:grpSpPr>
        <p:grpSp>
          <p:nvGrpSpPr>
            <p:cNvPr id="465" name="그룹"/>
            <p:cNvGrpSpPr/>
            <p:nvPr/>
          </p:nvGrpSpPr>
          <p:grpSpPr>
            <a:xfrm>
              <a:off x="0" y="0"/>
              <a:ext cx="9109045" cy="6906365"/>
              <a:chOff x="0" y="0"/>
              <a:chExt cx="9109044" cy="6906364"/>
            </a:xfrm>
          </p:grpSpPr>
          <p:sp>
            <p:nvSpPr>
              <p:cNvPr id="452" name="의견 논의가 필요한가?"/>
              <p:cNvSpPr/>
              <p:nvPr/>
            </p:nvSpPr>
            <p:spPr>
              <a:xfrm>
                <a:off x="0" y="0"/>
                <a:ext cx="3954908" cy="795177"/>
              </a:xfrm>
              <a:prstGeom prst="roundRect">
                <a:avLst>
                  <a:gd name="adj" fmla="val 19496"/>
                </a:avLst>
              </a:prstGeom>
              <a:solidFill>
                <a:srgbClr val="ACD6F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77800" dist="27199" dir="2700000">
                  <a:srgbClr val="000000">
                    <a:alpha val="18917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0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의견 논의가 필요한가?</a:t>
                </a:r>
              </a:p>
            </p:txBody>
          </p:sp>
          <p:sp>
            <p:nvSpPr>
              <p:cNvPr id="453" name="꼭 구두로 논의해야 하는가?"/>
              <p:cNvSpPr/>
              <p:nvPr/>
            </p:nvSpPr>
            <p:spPr>
              <a:xfrm>
                <a:off x="0" y="1514168"/>
                <a:ext cx="3954908" cy="795178"/>
              </a:xfrm>
              <a:prstGeom prst="roundRect">
                <a:avLst>
                  <a:gd name="adj" fmla="val 19496"/>
                </a:avLst>
              </a:prstGeom>
              <a:solidFill>
                <a:srgbClr val="ACD6F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77800" dist="27199" dir="2700000">
                  <a:srgbClr val="000000">
                    <a:alpha val="18917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0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꼭 구두로 논의해야 하는가?</a:t>
                </a:r>
              </a:p>
            </p:txBody>
          </p:sp>
          <p:sp>
            <p:nvSpPr>
              <p:cNvPr id="454" name="꼭 전부가 있어야 하는가?"/>
              <p:cNvSpPr/>
              <p:nvPr/>
            </p:nvSpPr>
            <p:spPr>
              <a:xfrm>
                <a:off x="0" y="3028337"/>
                <a:ext cx="3954908" cy="795178"/>
              </a:xfrm>
              <a:prstGeom prst="roundRect">
                <a:avLst>
                  <a:gd name="adj" fmla="val 19496"/>
                </a:avLst>
              </a:prstGeom>
              <a:solidFill>
                <a:srgbClr val="ACD6F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77800" dist="27199" dir="2700000">
                  <a:srgbClr val="000000">
                    <a:alpha val="18917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0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꼭 전부가 있어야 하는가?</a:t>
                </a:r>
              </a:p>
            </p:txBody>
          </p:sp>
          <p:sp>
            <p:nvSpPr>
              <p:cNvPr id="455" name="팀장 주최 하 Meeting 진행…"/>
              <p:cNvSpPr/>
              <p:nvPr/>
            </p:nvSpPr>
            <p:spPr>
              <a:xfrm>
                <a:off x="0" y="4799160"/>
                <a:ext cx="3954908" cy="2107205"/>
              </a:xfrm>
              <a:prstGeom prst="roundRect">
                <a:avLst>
                  <a:gd name="adj" fmla="val 7357"/>
                </a:avLst>
              </a:prstGeom>
              <a:solidFill>
                <a:srgbClr val="EBF9E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77800" dist="27199" dir="2700000">
                  <a:srgbClr val="000000">
                    <a:alpha val="18917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0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pPr>
                <a:r>
                  <a:t>팀장 주최 하 Meeting 진행</a:t>
                </a:r>
              </a:p>
              <a:p>
                <a:pPr>
                  <a:defRPr b="0" sz="20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pPr>
              </a:p>
              <a:p>
                <a:pPr>
                  <a:defRPr b="0" sz="20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pPr>
                <a:r>
                  <a:t>진행시간 지정</a:t>
                </a:r>
              </a:p>
              <a:p>
                <a:pPr>
                  <a:defRPr b="0" sz="20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pPr>
              </a:p>
              <a:p>
                <a:pPr>
                  <a:defRPr b="0" sz="20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pPr>
                <a:r>
                  <a:t>의견에 대한 증빙자료는 사전 준비</a:t>
                </a:r>
              </a:p>
            </p:txBody>
          </p:sp>
          <p:sp>
            <p:nvSpPr>
              <p:cNvPr id="456" name="선"/>
              <p:cNvSpPr/>
              <p:nvPr/>
            </p:nvSpPr>
            <p:spPr>
              <a:xfrm>
                <a:off x="2000712" y="809542"/>
                <a:ext cx="1" cy="69026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7" name="선"/>
              <p:cNvSpPr/>
              <p:nvPr/>
            </p:nvSpPr>
            <p:spPr>
              <a:xfrm>
                <a:off x="2000712" y="2323711"/>
                <a:ext cx="1" cy="69026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8" name="선"/>
              <p:cNvSpPr/>
              <p:nvPr/>
            </p:nvSpPr>
            <p:spPr>
              <a:xfrm>
                <a:off x="2000712" y="3837880"/>
                <a:ext cx="1" cy="9469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9" name="선"/>
              <p:cNvSpPr/>
              <p:nvPr/>
            </p:nvSpPr>
            <p:spPr>
              <a:xfrm>
                <a:off x="3964765" y="397588"/>
                <a:ext cx="117846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60" name="작업을 우선 한 뒤 내용 공유"/>
              <p:cNvSpPr/>
              <p:nvPr/>
            </p:nvSpPr>
            <p:spPr>
              <a:xfrm>
                <a:off x="5154137" y="0"/>
                <a:ext cx="3954908" cy="795177"/>
              </a:xfrm>
              <a:prstGeom prst="roundRect">
                <a:avLst>
                  <a:gd name="adj" fmla="val 19496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77800" dist="27199" dir="2700000">
                  <a:srgbClr val="000000">
                    <a:alpha val="18917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0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작업을 우선 한 뒤 내용 공유</a:t>
                </a:r>
              </a:p>
            </p:txBody>
          </p:sp>
          <p:sp>
            <p:nvSpPr>
              <p:cNvPr id="461" name="Slack이나 Mail을 통한 논의 진행"/>
              <p:cNvSpPr/>
              <p:nvPr/>
            </p:nvSpPr>
            <p:spPr>
              <a:xfrm>
                <a:off x="5154137" y="1489003"/>
                <a:ext cx="3954908" cy="795178"/>
              </a:xfrm>
              <a:prstGeom prst="roundRect">
                <a:avLst>
                  <a:gd name="adj" fmla="val 19496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77800" dist="27199" dir="2700000">
                  <a:srgbClr val="000000">
                    <a:alpha val="18917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0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Slack이나 Mail을 통한 논의 진행</a:t>
                </a:r>
              </a:p>
            </p:txBody>
          </p:sp>
          <p:sp>
            <p:nvSpPr>
              <p:cNvPr id="462" name="선"/>
              <p:cNvSpPr/>
              <p:nvPr/>
            </p:nvSpPr>
            <p:spPr>
              <a:xfrm>
                <a:off x="3964765" y="1886592"/>
                <a:ext cx="117846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63" name="필요한 당사자만 Meeting 진행"/>
              <p:cNvSpPr/>
              <p:nvPr/>
            </p:nvSpPr>
            <p:spPr>
              <a:xfrm>
                <a:off x="5154137" y="3028337"/>
                <a:ext cx="3954908" cy="795178"/>
              </a:xfrm>
              <a:prstGeom prst="roundRect">
                <a:avLst>
                  <a:gd name="adj" fmla="val 19496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77800" dist="27199" dir="2700000">
                  <a:srgbClr val="000000">
                    <a:alpha val="18917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0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필요한 당사자만 Meeting 진행</a:t>
                </a:r>
              </a:p>
            </p:txBody>
          </p:sp>
          <p:sp>
            <p:nvSpPr>
              <p:cNvPr id="464" name="선"/>
              <p:cNvSpPr/>
              <p:nvPr/>
            </p:nvSpPr>
            <p:spPr>
              <a:xfrm>
                <a:off x="3964765" y="3425925"/>
                <a:ext cx="117846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466" name="YES"/>
            <p:cNvSpPr txBox="1"/>
            <p:nvPr/>
          </p:nvSpPr>
          <p:spPr>
            <a:xfrm>
              <a:off x="1467213" y="957154"/>
              <a:ext cx="448920" cy="299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467" name="YES"/>
            <p:cNvSpPr txBox="1"/>
            <p:nvPr/>
          </p:nvSpPr>
          <p:spPr>
            <a:xfrm>
              <a:off x="1467213" y="2504127"/>
              <a:ext cx="448920" cy="299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468" name="YES"/>
            <p:cNvSpPr txBox="1"/>
            <p:nvPr/>
          </p:nvSpPr>
          <p:spPr>
            <a:xfrm>
              <a:off x="1467213" y="4051101"/>
              <a:ext cx="448920" cy="299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469" name="NO"/>
            <p:cNvSpPr txBox="1"/>
            <p:nvPr/>
          </p:nvSpPr>
          <p:spPr>
            <a:xfrm>
              <a:off x="4369267" y="-1"/>
              <a:ext cx="370510" cy="299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470" name="NO"/>
            <p:cNvSpPr txBox="1"/>
            <p:nvPr/>
          </p:nvSpPr>
          <p:spPr>
            <a:xfrm>
              <a:off x="4369267" y="1489716"/>
              <a:ext cx="370510" cy="299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471" name="NO"/>
            <p:cNvSpPr txBox="1"/>
            <p:nvPr/>
          </p:nvSpPr>
          <p:spPr>
            <a:xfrm>
              <a:off x="4369267" y="2979432"/>
              <a:ext cx="370510" cy="299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NO</a:t>
              </a:r>
            </a:p>
          </p:txBody>
        </p:sp>
      </p:grpSp>
      <p:sp>
        <p:nvSpPr>
          <p:cNvPr id="473" name="27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27 / 28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2" grpId="2"/>
      <p:bldP build="whole" bldLvl="1" animBg="1" rev="0" advAuto="0" spid="45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6" name="Project 진행 결과"/>
          <p:cNvSpPr txBox="1"/>
          <p:nvPr/>
        </p:nvSpPr>
        <p:spPr>
          <a:xfrm>
            <a:off x="10757327" y="276324"/>
            <a:ext cx="2018031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Project 진행 결과</a:t>
            </a:r>
          </a:p>
        </p:txBody>
      </p:sp>
      <p:grpSp>
        <p:nvGrpSpPr>
          <p:cNvPr id="481" name="그룹"/>
          <p:cNvGrpSpPr/>
          <p:nvPr/>
        </p:nvGrpSpPr>
        <p:grpSpPr>
          <a:xfrm>
            <a:off x="784788" y="2023900"/>
            <a:ext cx="5949518" cy="5942213"/>
            <a:chOff x="0" y="0"/>
            <a:chExt cx="5949517" cy="5942211"/>
          </a:xfrm>
        </p:grpSpPr>
        <p:sp>
          <p:nvSpPr>
            <p:cNvPr id="477" name="사각형"/>
            <p:cNvSpPr/>
            <p:nvPr/>
          </p:nvSpPr>
          <p:spPr>
            <a:xfrm>
              <a:off x="0" y="396212"/>
              <a:ext cx="905384" cy="905385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8" name="화살표"/>
            <p:cNvSpPr/>
            <p:nvPr/>
          </p:nvSpPr>
          <p:spPr>
            <a:xfrm>
              <a:off x="165385" y="545995"/>
              <a:ext cx="5784133" cy="5396217"/>
            </a:xfrm>
            <a:prstGeom prst="rightArrow">
              <a:avLst>
                <a:gd name="adj1" fmla="val 100000"/>
                <a:gd name="adj2" fmla="val 1499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65100" dist="52620" dir="2700000">
                <a:srgbClr val="000000">
                  <a:alpha val="20509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9" name="AS-IS"/>
            <p:cNvSpPr txBox="1"/>
            <p:nvPr/>
          </p:nvSpPr>
          <p:spPr>
            <a:xfrm>
              <a:off x="2154813" y="-1"/>
              <a:ext cx="93268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AS-IS</a:t>
              </a:r>
            </a:p>
          </p:txBody>
        </p:sp>
        <p:sp>
          <p:nvSpPr>
            <p:cNvPr id="480" name="명확하지 않은 업무 지정…"/>
            <p:cNvSpPr txBox="1"/>
            <p:nvPr/>
          </p:nvSpPr>
          <p:spPr>
            <a:xfrm>
              <a:off x="468429" y="1640557"/>
              <a:ext cx="4635628" cy="35214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333375" indent="-333375" algn="l">
                <a:buSzPct val="145000"/>
                <a:buChar char="-"/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  <a:r>
                <a:t>명확하지 않은 업무 지정</a:t>
              </a:r>
            </a:p>
            <a:p>
              <a:pPr algn="l"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</a:p>
            <a:p>
              <a:pPr algn="l"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</a:p>
            <a:p>
              <a:pPr algn="l"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</a:p>
            <a:p>
              <a:pPr marL="333375" indent="-333375" algn="l">
                <a:buSzPct val="145000"/>
                <a:buChar char="-"/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  <a:r>
                <a:t>구두 대화를 통한 업무 공유</a:t>
              </a:r>
            </a:p>
            <a:p>
              <a:pPr algn="l"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</a:p>
            <a:p>
              <a:pPr algn="l"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</a:p>
            <a:p>
              <a:pPr algn="l"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</a:p>
            <a:p>
              <a:pPr marL="333375" indent="-333375" algn="l">
                <a:buSzPct val="145000"/>
                <a:buChar char="-"/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  <a:r>
                <a:t>간단한 사항도 의논을 하고 넘어감</a:t>
              </a:r>
            </a:p>
          </p:txBody>
        </p:sp>
      </p:grpSp>
      <p:grpSp>
        <p:nvGrpSpPr>
          <p:cNvPr id="486" name="그룹"/>
          <p:cNvGrpSpPr/>
          <p:nvPr/>
        </p:nvGrpSpPr>
        <p:grpSpPr>
          <a:xfrm>
            <a:off x="6774903" y="2023900"/>
            <a:ext cx="5426774" cy="5965115"/>
            <a:chOff x="0" y="0"/>
            <a:chExt cx="5426773" cy="5965113"/>
          </a:xfrm>
        </p:grpSpPr>
        <p:sp>
          <p:nvSpPr>
            <p:cNvPr id="482" name="사각형"/>
            <p:cNvSpPr/>
            <p:nvPr/>
          </p:nvSpPr>
          <p:spPr>
            <a:xfrm>
              <a:off x="0" y="396212"/>
              <a:ext cx="905384" cy="905385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3" name="직사각형"/>
            <p:cNvSpPr/>
            <p:nvPr/>
          </p:nvSpPr>
          <p:spPr>
            <a:xfrm>
              <a:off x="141448" y="523092"/>
              <a:ext cx="5285326" cy="54420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65100" dist="52620" dir="2700000">
                <a:srgbClr val="000000">
                  <a:alpha val="20509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4" name="TO-BE"/>
            <p:cNvSpPr txBox="1"/>
            <p:nvPr/>
          </p:nvSpPr>
          <p:spPr>
            <a:xfrm>
              <a:off x="2247205" y="-1"/>
              <a:ext cx="107381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TO-BE</a:t>
              </a:r>
            </a:p>
          </p:txBody>
        </p:sp>
        <p:sp>
          <p:nvSpPr>
            <p:cNvPr id="485" name="개인별 명확한 업무 영역 분배…"/>
            <p:cNvSpPr txBox="1"/>
            <p:nvPr/>
          </p:nvSpPr>
          <p:spPr>
            <a:xfrm>
              <a:off x="560041" y="1640557"/>
              <a:ext cx="4080892" cy="35214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333375" indent="-333375" algn="l">
                <a:buSzPct val="145000"/>
                <a:buChar char="-"/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  <a:r>
                <a:t>개인별 명확한 업무 영역 분배</a:t>
              </a:r>
            </a:p>
            <a:p>
              <a:pPr algn="l"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</a:p>
            <a:p>
              <a:pPr algn="l"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</a:p>
            <a:p>
              <a:pPr algn="l"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</a:p>
            <a:p>
              <a:pPr marL="333375" indent="-333375" algn="l">
                <a:buSzPct val="145000"/>
                <a:buChar char="-"/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  <a:r>
                <a:t>Slack을 통한 업무 상황 공유</a:t>
              </a:r>
            </a:p>
            <a:p>
              <a:pPr algn="l"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</a:p>
            <a:p>
              <a:pPr algn="l"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</a:p>
            <a:p>
              <a:pPr algn="l"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</a:p>
            <a:p>
              <a:pPr marL="333375" indent="-333375" algn="l">
                <a:buSzPct val="145000"/>
                <a:buChar char="-"/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  <a:r>
                <a:t>지정된 기준에 따른 회의 진행</a:t>
              </a:r>
            </a:p>
          </p:txBody>
        </p:sp>
      </p:grpSp>
      <p:sp>
        <p:nvSpPr>
          <p:cNvPr id="487" name="28 / 28"/>
          <p:cNvSpPr txBox="1"/>
          <p:nvPr/>
        </p:nvSpPr>
        <p:spPr>
          <a:xfrm>
            <a:off x="6123590" y="9356784"/>
            <a:ext cx="75762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28 / 28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6" grpId="2"/>
      <p:bldP build="whole" bldLvl="1" animBg="1" rev="0" advAuto="0" spid="48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그룹"/>
          <p:cNvGrpSpPr/>
          <p:nvPr/>
        </p:nvGrpSpPr>
        <p:grpSpPr>
          <a:xfrm>
            <a:off x="3774689" y="4039258"/>
            <a:ext cx="5677083" cy="1485306"/>
            <a:chOff x="0" y="0"/>
            <a:chExt cx="5677082" cy="1485304"/>
          </a:xfrm>
        </p:grpSpPr>
        <p:sp>
          <p:nvSpPr>
            <p:cNvPr id="489" name="사각형"/>
            <p:cNvSpPr/>
            <p:nvPr/>
          </p:nvSpPr>
          <p:spPr>
            <a:xfrm>
              <a:off x="4407082" y="96201"/>
              <a:ext cx="1270001" cy="1270001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381929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0" name="사각형"/>
            <p:cNvSpPr/>
            <p:nvPr/>
          </p:nvSpPr>
          <p:spPr>
            <a:xfrm>
              <a:off x="0" y="96201"/>
              <a:ext cx="1270000" cy="1270001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1" name="감사합니다"/>
            <p:cNvSpPr txBox="1"/>
            <p:nvPr/>
          </p:nvSpPr>
          <p:spPr>
            <a:xfrm>
              <a:off x="497397" y="0"/>
              <a:ext cx="4780927" cy="1485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78358">
                <a:defRPr b="0" sz="8019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감사합니다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개요"/>
          <p:cNvSpPr txBox="1"/>
          <p:nvPr/>
        </p:nvSpPr>
        <p:spPr>
          <a:xfrm>
            <a:off x="12163852" y="276324"/>
            <a:ext cx="576581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개요</a:t>
            </a:r>
          </a:p>
        </p:txBody>
      </p:sp>
      <p:sp>
        <p:nvSpPr>
          <p:cNvPr id="146" name="3 / 28"/>
          <p:cNvSpPr txBox="1"/>
          <p:nvPr/>
        </p:nvSpPr>
        <p:spPr>
          <a:xfrm>
            <a:off x="6181693" y="9356784"/>
            <a:ext cx="641414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3 / 28</a:t>
            </a:r>
          </a:p>
        </p:txBody>
      </p:sp>
      <p:grpSp>
        <p:nvGrpSpPr>
          <p:cNvPr id="149" name="그룹"/>
          <p:cNvGrpSpPr/>
          <p:nvPr/>
        </p:nvGrpSpPr>
        <p:grpSpPr>
          <a:xfrm>
            <a:off x="540611" y="2417704"/>
            <a:ext cx="2802164" cy="4952342"/>
            <a:chOff x="0" y="0"/>
            <a:chExt cx="2802163" cy="4952341"/>
          </a:xfrm>
        </p:grpSpPr>
        <p:sp>
          <p:nvSpPr>
            <p:cNvPr id="147" name="사각형"/>
            <p:cNvSpPr/>
            <p:nvPr/>
          </p:nvSpPr>
          <p:spPr>
            <a:xfrm>
              <a:off x="0" y="0"/>
              <a:ext cx="911389" cy="911389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" name="Intro…"/>
            <p:cNvSpPr/>
            <p:nvPr/>
          </p:nvSpPr>
          <p:spPr>
            <a:xfrm>
              <a:off x="167576" y="166996"/>
              <a:ext cx="2634588" cy="4785346"/>
            </a:xfrm>
            <a:prstGeom prst="rightArrow">
              <a:avLst>
                <a:gd name="adj1" fmla="val 100000"/>
                <a:gd name="adj2" fmla="val 3248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39700" dist="71625" dir="2700000">
                <a:srgbClr val="000000">
                  <a:alpha val="25926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50000"/>
                </a:lnSpc>
                <a:defRPr b="0" sz="34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  <a:r>
                <a:t> </a:t>
              </a:r>
            </a:p>
            <a:p>
              <a:pPr algn="l">
                <a:lnSpc>
                  <a:spcPct val="150000"/>
                </a:lnSpc>
                <a:defRPr b="0" sz="34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  <a:r>
                <a:t> Intro</a:t>
              </a:r>
            </a:p>
            <a:p>
              <a:pPr algn="l">
                <a:lnSpc>
                  <a:spcPct val="15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  1. Cover</a:t>
              </a:r>
            </a:p>
            <a:p>
              <a:pPr algn="l">
                <a:lnSpc>
                  <a:spcPct val="15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  2. 팀원소개</a:t>
              </a:r>
            </a:p>
            <a:p>
              <a:pPr algn="l">
                <a:lnSpc>
                  <a:spcPct val="15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  3. 개요</a:t>
              </a:r>
            </a:p>
          </p:txBody>
        </p:sp>
      </p:grpSp>
      <p:grpSp>
        <p:nvGrpSpPr>
          <p:cNvPr id="152" name="그룹"/>
          <p:cNvGrpSpPr/>
          <p:nvPr/>
        </p:nvGrpSpPr>
        <p:grpSpPr>
          <a:xfrm>
            <a:off x="3664494" y="2383554"/>
            <a:ext cx="4244060" cy="4952342"/>
            <a:chOff x="0" y="0"/>
            <a:chExt cx="4244059" cy="4952341"/>
          </a:xfrm>
        </p:grpSpPr>
        <p:sp>
          <p:nvSpPr>
            <p:cNvPr id="150" name="사각형"/>
            <p:cNvSpPr/>
            <p:nvPr/>
          </p:nvSpPr>
          <p:spPr>
            <a:xfrm>
              <a:off x="0" y="0"/>
              <a:ext cx="911389" cy="911389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" name="Project 과정…"/>
            <p:cNvSpPr/>
            <p:nvPr/>
          </p:nvSpPr>
          <p:spPr>
            <a:xfrm>
              <a:off x="157433" y="166996"/>
              <a:ext cx="4086627" cy="4785346"/>
            </a:xfrm>
            <a:prstGeom prst="rightArrow">
              <a:avLst>
                <a:gd name="adj1" fmla="val 100000"/>
                <a:gd name="adj2" fmla="val 209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39700" dist="71625" dir="2700000">
                <a:srgbClr val="000000">
                  <a:alpha val="25926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50000"/>
                </a:lnSpc>
                <a:defRPr b="0" sz="34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  <a:r>
                <a:t> </a:t>
              </a:r>
            </a:p>
            <a:p>
              <a:pPr algn="l">
                <a:lnSpc>
                  <a:spcPct val="150000"/>
                </a:lnSpc>
                <a:defRPr b="0" sz="34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  <a:r>
                <a:t> Project 과정</a:t>
              </a:r>
            </a:p>
            <a:p>
              <a:pPr algn="l">
                <a:lnSpc>
                  <a:spcPct val="15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  1. Project의 목적</a:t>
              </a:r>
            </a:p>
            <a:p>
              <a:pPr algn="l">
                <a:lnSpc>
                  <a:spcPct val="15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  2. Coding Convention</a:t>
              </a:r>
            </a:p>
            <a:p>
              <a:pPr algn="l">
                <a:lnSpc>
                  <a:spcPct val="15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  3. Directory 구조 설계</a:t>
              </a:r>
            </a:p>
            <a:p>
              <a:pPr algn="l">
                <a:lnSpc>
                  <a:spcPct val="15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  4. Mark up 구조 설계</a:t>
              </a:r>
            </a:p>
            <a:p>
              <a:pPr algn="l">
                <a:lnSpc>
                  <a:spcPct val="15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  5. CSS Layout 설계</a:t>
              </a:r>
            </a:p>
            <a:p>
              <a:pPr algn="l">
                <a:lnSpc>
                  <a:spcPct val="15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  6. 웹 접근성 Check List</a:t>
              </a:r>
            </a:p>
          </p:txBody>
        </p:sp>
      </p:grpSp>
      <p:grpSp>
        <p:nvGrpSpPr>
          <p:cNvPr id="155" name="그룹"/>
          <p:cNvGrpSpPr/>
          <p:nvPr/>
        </p:nvGrpSpPr>
        <p:grpSpPr>
          <a:xfrm>
            <a:off x="8230273" y="2417704"/>
            <a:ext cx="4233916" cy="4952342"/>
            <a:chOff x="0" y="0"/>
            <a:chExt cx="4233915" cy="4952341"/>
          </a:xfrm>
        </p:grpSpPr>
        <p:sp>
          <p:nvSpPr>
            <p:cNvPr id="153" name="사각형"/>
            <p:cNvSpPr/>
            <p:nvPr/>
          </p:nvSpPr>
          <p:spPr>
            <a:xfrm>
              <a:off x="0" y="0"/>
              <a:ext cx="911389" cy="911389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" name="Project 결과…"/>
            <p:cNvSpPr/>
            <p:nvPr/>
          </p:nvSpPr>
          <p:spPr>
            <a:xfrm>
              <a:off x="147288" y="166996"/>
              <a:ext cx="4086628" cy="4785346"/>
            </a:xfrm>
            <a:prstGeom prst="rightArrow">
              <a:avLst>
                <a:gd name="adj1" fmla="val 100000"/>
                <a:gd name="adj2" fmla="val 209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39700" dist="71625" dir="2700000">
                <a:srgbClr val="000000">
                  <a:alpha val="25926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50000"/>
                </a:lnSpc>
                <a:defRPr b="0" sz="34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  <a:r>
                <a:t> </a:t>
              </a:r>
            </a:p>
            <a:p>
              <a:pPr algn="l">
                <a:lnSpc>
                  <a:spcPct val="150000"/>
                </a:lnSpc>
                <a:defRPr b="0" sz="34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  <a:r>
                <a:t> Project 결과</a:t>
              </a:r>
            </a:p>
            <a:p>
              <a:pPr algn="l">
                <a:lnSpc>
                  <a:spcPct val="15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  1. Project 진행 결과 및</a:t>
              </a:r>
            </a:p>
            <a:p>
              <a:pPr algn="l">
                <a:lnSpc>
                  <a:spcPct val="15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       Reflection</a:t>
              </a:r>
            </a:p>
            <a:p>
              <a:pPr algn="l">
                <a:lnSpc>
                  <a:spcPct val="150000"/>
                </a:lnSpc>
                <a:defRPr b="0"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  2. AS-IS.  TO-BE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  <p:bldP build="whole" bldLvl="1" animBg="1" rev="0" advAuto="0" spid="152" grpId="2"/>
      <p:bldP build="whole" bldLvl="1" animBg="1" rev="0" advAuto="0" spid="155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Project의 목적"/>
          <p:cNvSpPr txBox="1"/>
          <p:nvPr/>
        </p:nvSpPr>
        <p:spPr>
          <a:xfrm>
            <a:off x="11031647" y="276324"/>
            <a:ext cx="1723391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Project의 목적</a:t>
            </a:r>
          </a:p>
        </p:txBody>
      </p:sp>
      <p:sp>
        <p:nvSpPr>
          <p:cNvPr id="159" name="4 / 28"/>
          <p:cNvSpPr txBox="1"/>
          <p:nvPr/>
        </p:nvSpPr>
        <p:spPr>
          <a:xfrm>
            <a:off x="6181693" y="9356784"/>
            <a:ext cx="641414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4 / 28</a:t>
            </a:r>
          </a:p>
        </p:txBody>
      </p:sp>
      <p:grpSp>
        <p:nvGrpSpPr>
          <p:cNvPr id="163" name="그룹"/>
          <p:cNvGrpSpPr/>
          <p:nvPr/>
        </p:nvGrpSpPr>
        <p:grpSpPr>
          <a:xfrm>
            <a:off x="3836603" y="2114638"/>
            <a:ext cx="5331593" cy="1270001"/>
            <a:chOff x="0" y="0"/>
            <a:chExt cx="5331592" cy="1270000"/>
          </a:xfrm>
        </p:grpSpPr>
        <p:sp>
          <p:nvSpPr>
            <p:cNvPr id="160" name="사각형"/>
            <p:cNvSpPr/>
            <p:nvPr/>
          </p:nvSpPr>
          <p:spPr>
            <a:xfrm>
              <a:off x="4061592" y="0"/>
              <a:ext cx="1270001" cy="1270000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709584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1" name="사각형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" name="Project의 목적"/>
            <p:cNvSpPr txBox="1"/>
            <p:nvPr/>
          </p:nvSpPr>
          <p:spPr>
            <a:xfrm>
              <a:off x="215088" y="182308"/>
              <a:ext cx="4811688" cy="905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57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Project의 목적</a:t>
              </a:r>
            </a:p>
          </p:txBody>
        </p:sp>
      </p:grpSp>
      <p:sp>
        <p:nvSpPr>
          <p:cNvPr id="164" name="1. 학습한 내용을 바탕으로 주어진 과제 완성"/>
          <p:cNvSpPr txBox="1"/>
          <p:nvPr/>
        </p:nvSpPr>
        <p:spPr>
          <a:xfrm>
            <a:off x="3721252" y="4175879"/>
            <a:ext cx="5562296" cy="435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1. 학습한 내용을 바탕으로 주어진 과제 완성</a:t>
            </a:r>
          </a:p>
        </p:txBody>
      </p:sp>
      <p:sp>
        <p:nvSpPr>
          <p:cNvPr id="165" name="2. Project 중 발생한 문제에 대한 문제 원인 분석과 해결"/>
          <p:cNvSpPr txBox="1"/>
          <p:nvPr/>
        </p:nvSpPr>
        <p:spPr>
          <a:xfrm>
            <a:off x="2914599" y="5402477"/>
            <a:ext cx="7175602" cy="472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0">
                <a:latin typeface="NanumSquare Bold"/>
                <a:ea typeface="NanumSquare Bold"/>
                <a:cs typeface="NanumSquare Bold"/>
                <a:sym typeface="NanumSquare Bold"/>
              </a:rPr>
              <a:t>2. Project 중 발생한 문제에 대한 문제 원인 분석과 해결</a:t>
            </a:r>
            <a:r>
              <a:t> </a:t>
            </a:r>
          </a:p>
        </p:txBody>
      </p:sp>
      <p:sp>
        <p:nvSpPr>
          <p:cNvPr id="166" name="3. Team 단위 협업을 통한 협업 능력 향상"/>
          <p:cNvSpPr txBox="1"/>
          <p:nvPr/>
        </p:nvSpPr>
        <p:spPr>
          <a:xfrm>
            <a:off x="3853230" y="6666363"/>
            <a:ext cx="5298340" cy="435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3. Team 단위 협업을 통한 협업 능력 향상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3"/>
      <p:bldP build="whole" bldLvl="1" animBg="1" rev="0" advAuto="0" spid="166" grpId="4"/>
      <p:bldP build="whole" bldLvl="1" animBg="1" rev="0" advAuto="0" spid="163" grpId="1"/>
      <p:bldP build="whole" bldLvl="1" animBg="1" rev="0" advAuto="0" spid="16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Coding Convention"/>
          <p:cNvSpPr txBox="1"/>
          <p:nvPr/>
        </p:nvSpPr>
        <p:spPr>
          <a:xfrm>
            <a:off x="10393345" y="276324"/>
            <a:ext cx="2364995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Coding Convention</a:t>
            </a:r>
          </a:p>
        </p:txBody>
      </p:sp>
      <p:sp>
        <p:nvSpPr>
          <p:cNvPr id="170" name="5 / 28"/>
          <p:cNvSpPr txBox="1"/>
          <p:nvPr/>
        </p:nvSpPr>
        <p:spPr>
          <a:xfrm>
            <a:off x="6181693" y="9356784"/>
            <a:ext cx="641414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5 / 28</a:t>
            </a:r>
          </a:p>
        </p:txBody>
      </p:sp>
      <p:grpSp>
        <p:nvGrpSpPr>
          <p:cNvPr id="174" name="그룹"/>
          <p:cNvGrpSpPr/>
          <p:nvPr/>
        </p:nvGrpSpPr>
        <p:grpSpPr>
          <a:xfrm>
            <a:off x="3010688" y="4424107"/>
            <a:ext cx="7011074" cy="905385"/>
            <a:chOff x="0" y="0"/>
            <a:chExt cx="7011072" cy="905384"/>
          </a:xfrm>
        </p:grpSpPr>
        <p:sp>
          <p:nvSpPr>
            <p:cNvPr id="171" name="사각형"/>
            <p:cNvSpPr/>
            <p:nvPr/>
          </p:nvSpPr>
          <p:spPr>
            <a:xfrm>
              <a:off x="6105688" y="0"/>
              <a:ext cx="905385" cy="905384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358925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" name="사각형"/>
            <p:cNvSpPr/>
            <p:nvPr/>
          </p:nvSpPr>
          <p:spPr>
            <a:xfrm>
              <a:off x="0" y="0"/>
              <a:ext cx="905384" cy="905384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3" name="Coding Convention"/>
            <p:cNvSpPr txBox="1"/>
            <p:nvPr/>
          </p:nvSpPr>
          <p:spPr>
            <a:xfrm>
              <a:off x="114393" y="0"/>
              <a:ext cx="6754636" cy="905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57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Coding Convention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Coding Convention"/>
          <p:cNvSpPr txBox="1"/>
          <p:nvPr/>
        </p:nvSpPr>
        <p:spPr>
          <a:xfrm>
            <a:off x="10407818" y="276324"/>
            <a:ext cx="2364995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Coding Convention</a:t>
            </a:r>
          </a:p>
        </p:txBody>
      </p:sp>
      <p:sp>
        <p:nvSpPr>
          <p:cNvPr id="178" name="6 / 28"/>
          <p:cNvSpPr txBox="1"/>
          <p:nvPr/>
        </p:nvSpPr>
        <p:spPr>
          <a:xfrm>
            <a:off x="6181693" y="9356784"/>
            <a:ext cx="641414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6 / 28</a:t>
            </a:r>
          </a:p>
        </p:txBody>
      </p:sp>
      <p:sp>
        <p:nvSpPr>
          <p:cNvPr id="179" name="직사각형"/>
          <p:cNvSpPr/>
          <p:nvPr/>
        </p:nvSpPr>
        <p:spPr>
          <a:xfrm>
            <a:off x="6563937" y="916904"/>
            <a:ext cx="23978" cy="826720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3" name="그룹"/>
          <p:cNvGrpSpPr/>
          <p:nvPr/>
        </p:nvGrpSpPr>
        <p:grpSpPr>
          <a:xfrm>
            <a:off x="572887" y="1382429"/>
            <a:ext cx="5545321" cy="7352819"/>
            <a:chOff x="0" y="0"/>
            <a:chExt cx="5545320" cy="7352818"/>
          </a:xfrm>
        </p:grpSpPr>
        <p:pic>
          <p:nvPicPr>
            <p:cNvPr id="180" name="70DC1A6D-D28F-4C0B-8A93-EF3A5D5E0F52.jpeg" descr="70DC1A6D-D28F-4C0B-8A93-EF3A5D5E0F52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808511"/>
              <a:ext cx="5545321" cy="571913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39700" dist="71625" dir="2700000">
                <a:srgbClr val="000000">
                  <a:alpha val="25926"/>
                </a:srgbClr>
              </a:outerShdw>
            </a:effectLst>
          </p:spPr>
        </p:pic>
        <p:sp>
          <p:nvSpPr>
            <p:cNvPr id="181" name="Coding Convention 관리 sheet"/>
            <p:cNvSpPr txBox="1"/>
            <p:nvPr/>
          </p:nvSpPr>
          <p:spPr>
            <a:xfrm>
              <a:off x="731211" y="-1"/>
              <a:ext cx="4082898" cy="4234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b="0" sz="22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Coding Convention 관리 sheet</a:t>
              </a:r>
            </a:p>
          </p:txBody>
        </p:sp>
        <p:sp>
          <p:nvSpPr>
            <p:cNvPr id="182" name="구글 스프레드시트 작성후 공유로…"/>
            <p:cNvSpPr txBox="1"/>
            <p:nvPr/>
          </p:nvSpPr>
          <p:spPr>
            <a:xfrm>
              <a:off x="311463" y="6775094"/>
              <a:ext cx="4922394" cy="577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 sz="17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구글 스프레드시트 작성후 공유로</a:t>
              </a:r>
            </a:p>
            <a:p>
              <a:pPr>
                <a:defRPr b="0" sz="17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내용 개정 시에도 인원 모두가 바로 파악이 될수 있게 함</a:t>
              </a:r>
            </a:p>
          </p:txBody>
        </p:sp>
      </p:grpSp>
      <p:grpSp>
        <p:nvGrpSpPr>
          <p:cNvPr id="193" name="그룹"/>
          <p:cNvGrpSpPr/>
          <p:nvPr/>
        </p:nvGrpSpPr>
        <p:grpSpPr>
          <a:xfrm>
            <a:off x="6654219" y="1382429"/>
            <a:ext cx="5867252" cy="3349993"/>
            <a:chOff x="-321930" y="0"/>
            <a:chExt cx="5867250" cy="3349991"/>
          </a:xfrm>
        </p:grpSpPr>
        <p:graphicFrame>
          <p:nvGraphicFramePr>
            <p:cNvPr id="184" name="2D 누적 가로형 막대 차트"/>
            <p:cNvGraphicFramePr/>
            <p:nvPr/>
          </p:nvGraphicFramePr>
          <p:xfrm>
            <a:off x="-321931" y="824951"/>
            <a:ext cx="5867252" cy="1307644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3"/>
            </a:graphicData>
          </a:graphic>
        </p:graphicFrame>
        <p:sp>
          <p:nvSpPr>
            <p:cNvPr id="185" name="Coding Convention 진행 및 관리 과정"/>
            <p:cNvSpPr txBox="1"/>
            <p:nvPr/>
          </p:nvSpPr>
          <p:spPr>
            <a:xfrm>
              <a:off x="315831" y="-1"/>
              <a:ext cx="4736416" cy="4234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b="0" sz="22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Coding Convention 진행 및 관리 과정</a:t>
              </a:r>
            </a:p>
          </p:txBody>
        </p:sp>
        <p:grpSp>
          <p:nvGrpSpPr>
            <p:cNvPr id="191" name="그룹"/>
            <p:cNvGrpSpPr/>
            <p:nvPr/>
          </p:nvGrpSpPr>
          <p:grpSpPr>
            <a:xfrm>
              <a:off x="311463" y="1491968"/>
              <a:ext cx="4887723" cy="274448"/>
              <a:chOff x="0" y="0"/>
              <a:chExt cx="4887721" cy="274447"/>
            </a:xfrm>
          </p:grpSpPr>
          <p:sp>
            <p:nvSpPr>
              <p:cNvPr id="186" name="12"/>
              <p:cNvSpPr txBox="1"/>
              <p:nvPr/>
            </p:nvSpPr>
            <p:spPr>
              <a:xfrm>
                <a:off x="0" y="0"/>
                <a:ext cx="315722" cy="274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 sz="13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12</a:t>
                </a:r>
              </a:p>
            </p:txBody>
          </p:sp>
          <p:sp>
            <p:nvSpPr>
              <p:cNvPr id="187" name="22"/>
              <p:cNvSpPr txBox="1"/>
              <p:nvPr/>
            </p:nvSpPr>
            <p:spPr>
              <a:xfrm>
                <a:off x="1155700" y="0"/>
                <a:ext cx="315722" cy="274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 sz="13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188" name="31"/>
              <p:cNvSpPr txBox="1"/>
              <p:nvPr/>
            </p:nvSpPr>
            <p:spPr>
              <a:xfrm>
                <a:off x="3035299" y="0"/>
                <a:ext cx="315723" cy="274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 sz="13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31</a:t>
                </a:r>
              </a:p>
            </p:txBody>
          </p:sp>
          <p:sp>
            <p:nvSpPr>
              <p:cNvPr id="189" name="2"/>
              <p:cNvSpPr txBox="1"/>
              <p:nvPr/>
            </p:nvSpPr>
            <p:spPr>
              <a:xfrm>
                <a:off x="4190555" y="0"/>
                <a:ext cx="215012" cy="274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 sz="13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90" name="10"/>
              <p:cNvSpPr txBox="1"/>
              <p:nvPr/>
            </p:nvSpPr>
            <p:spPr>
              <a:xfrm>
                <a:off x="4571999" y="0"/>
                <a:ext cx="315723" cy="274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 sz="13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92" name="- 네이밍 규칙 : 12개                      - HTML 작성 규칙 : 22개…"/>
            <p:cNvSpPr txBox="1"/>
            <p:nvPr/>
          </p:nvSpPr>
          <p:spPr>
            <a:xfrm>
              <a:off x="115431" y="1748457"/>
              <a:ext cx="5137215" cy="1601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 b="0" sz="17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</a:p>
            <a:p>
              <a:pPr algn="l">
                <a:lnSpc>
                  <a:spcPct val="150000"/>
                </a:lnSpc>
                <a:defRPr b="0" sz="14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- 네이밍 규칙 : 12개                      - HTML 작성 규칙 : 22개</a:t>
              </a:r>
            </a:p>
            <a:p>
              <a:pPr algn="l">
                <a:lnSpc>
                  <a:spcPct val="150000"/>
                </a:lnSpc>
                <a:defRPr b="0" sz="14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- CSS 작성 규칙 : 31개                 - JS 작성 규칙 : 2개</a:t>
              </a:r>
            </a:p>
            <a:p>
              <a:pPr algn="l">
                <a:lnSpc>
                  <a:spcPct val="150000"/>
                </a:lnSpc>
                <a:defRPr b="0" sz="14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- git 사용 규칙 : 10개</a:t>
              </a:r>
            </a:p>
            <a:p>
              <a:pPr algn="l">
                <a:lnSpc>
                  <a:spcPct val="150000"/>
                </a:lnSpc>
                <a:defRPr b="0" sz="170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  <a:r>
                <a:t>총 </a:t>
              </a:r>
              <a:r>
                <a:rPr>
                  <a:solidFill>
                    <a:schemeClr val="accent1">
                      <a:lumOff val="-13575"/>
                    </a:schemeClr>
                  </a:solidFill>
                </a:rPr>
                <a:t>77개 항목 제정</a:t>
              </a:r>
              <a:r>
                <a:t>하여 관리 sheet 에 update 후 관리 함</a:t>
              </a:r>
            </a:p>
          </p:txBody>
        </p:sp>
      </p:grpSp>
      <p:grpSp>
        <p:nvGrpSpPr>
          <p:cNvPr id="204" name="그룹"/>
          <p:cNvGrpSpPr/>
          <p:nvPr/>
        </p:nvGrpSpPr>
        <p:grpSpPr>
          <a:xfrm>
            <a:off x="6838278" y="5829630"/>
            <a:ext cx="6402906" cy="2783499"/>
            <a:chOff x="0" y="0"/>
            <a:chExt cx="6402904" cy="2783498"/>
          </a:xfrm>
        </p:grpSpPr>
        <p:sp>
          <p:nvSpPr>
            <p:cNvPr id="194" name="효과적인 Coding Convention 진행 방안"/>
            <p:cNvSpPr txBox="1"/>
            <p:nvPr/>
          </p:nvSpPr>
          <p:spPr>
            <a:xfrm>
              <a:off x="450122" y="-1"/>
              <a:ext cx="4920819" cy="4234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b="0" sz="22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효과적인 Coding Convention 진행 방안</a:t>
              </a:r>
            </a:p>
          </p:txBody>
        </p:sp>
        <p:grpSp>
          <p:nvGrpSpPr>
            <p:cNvPr id="203" name="그룹"/>
            <p:cNvGrpSpPr/>
            <p:nvPr/>
          </p:nvGrpSpPr>
          <p:grpSpPr>
            <a:xfrm>
              <a:off x="-1" y="672953"/>
              <a:ext cx="6402906" cy="2110546"/>
              <a:chOff x="0" y="0"/>
              <a:chExt cx="6402904" cy="2110545"/>
            </a:xfrm>
          </p:grpSpPr>
          <p:sp>
            <p:nvSpPr>
              <p:cNvPr id="195" name="Coding Convention 진행 시간 8시간 으로…"/>
              <p:cNvSpPr txBox="1"/>
              <p:nvPr/>
            </p:nvSpPr>
            <p:spPr>
              <a:xfrm>
                <a:off x="823588" y="-1"/>
                <a:ext cx="4900609" cy="542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20000"/>
                  </a:lnSpc>
                  <a:defRPr b="0" sz="1400">
                    <a:latin typeface="NanumSquare Regular"/>
                    <a:ea typeface="NanumSquare Regular"/>
                    <a:cs typeface="NanumSquare Regular"/>
                    <a:sym typeface="NanumSquare Regular"/>
                  </a:defRPr>
                </a:pPr>
                <a:r>
                  <a:t>Coding Convention 진행 시간 8시간 으로</a:t>
                </a:r>
              </a:p>
              <a:p>
                <a:pPr algn="l">
                  <a:lnSpc>
                    <a:spcPct val="120000"/>
                  </a:lnSpc>
                  <a:defRPr b="0" sz="1400">
                    <a:latin typeface="NanumSquare Regular"/>
                    <a:ea typeface="NanumSquare Regular"/>
                    <a:cs typeface="NanumSquare Regular"/>
                    <a:sym typeface="NanumSquare Regular"/>
                  </a:defRPr>
                </a:pPr>
                <a:r>
                  <a:t>총 계획시간 34시간 중  8시간 소요로 </a:t>
                </a:r>
                <a:r>
                  <a:rPr>
                    <a:solidFill>
                      <a:schemeClr val="accent1">
                        <a:lumOff val="-13575"/>
                      </a:schemeClr>
                    </a:solidFill>
                    <a:latin typeface="NanumSquare Bold"/>
                    <a:ea typeface="NanumSquare Bold"/>
                    <a:cs typeface="NanumSquare Bold"/>
                    <a:sym typeface="NanumSquare Bold"/>
                  </a:rPr>
                  <a:t>계획 시간의 23%</a:t>
                </a:r>
                <a:r>
                  <a:t>를 차지함</a:t>
                </a:r>
              </a:p>
            </p:txBody>
          </p:sp>
          <p:sp>
            <p:nvSpPr>
              <p:cNvPr id="196" name="본 Project 시 작성한 Coding Convention Sheet 재사용 + 누적관리"/>
              <p:cNvSpPr txBox="1"/>
              <p:nvPr/>
            </p:nvSpPr>
            <p:spPr>
              <a:xfrm>
                <a:off x="798169" y="1274113"/>
                <a:ext cx="5372107" cy="2994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lnSpc>
                    <a:spcPct val="120000"/>
                  </a:lnSpc>
                  <a:defRPr b="0" sz="1400">
                    <a:latin typeface="NanumSquare Regular"/>
                    <a:ea typeface="NanumSquare Regular"/>
                    <a:cs typeface="NanumSquare Regular"/>
                    <a:sym typeface="NanumSquare Regular"/>
                  </a:defRPr>
                </a:lvl1pPr>
              </a:lstStyle>
              <a:p>
                <a:pPr/>
                <a:r>
                  <a:t>본 Project 시 작성한 Coding Convention Sheet 재사용 + 누적관리</a:t>
                </a:r>
              </a:p>
            </p:txBody>
          </p:sp>
          <p:sp>
            <p:nvSpPr>
              <p:cNvPr id="197" name="기본 Formet 없음으로 기본 양식 구축에 공수가 많음"/>
              <p:cNvSpPr txBox="1"/>
              <p:nvPr/>
            </p:nvSpPr>
            <p:spPr>
              <a:xfrm>
                <a:off x="805775" y="758443"/>
                <a:ext cx="5597130" cy="2994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lnSpc>
                    <a:spcPct val="120000"/>
                  </a:lnSpc>
                  <a:defRPr b="0" sz="1400">
                    <a:latin typeface="NanumSquare Regular"/>
                    <a:ea typeface="NanumSquare Regular"/>
                    <a:cs typeface="NanumSquare Regular"/>
                    <a:sym typeface="NanumSquare Regular"/>
                  </a:defRPr>
                </a:lvl1pPr>
              </a:lstStyle>
              <a:p>
                <a:pPr/>
                <a:r>
                  <a:t>기본 Formet 없음으로 기본 양식 구축에 공수가 많음</a:t>
                </a:r>
              </a:p>
            </p:txBody>
          </p:sp>
          <p:sp>
            <p:nvSpPr>
              <p:cNvPr id="198" name="Issue"/>
              <p:cNvSpPr txBox="1"/>
              <p:nvPr/>
            </p:nvSpPr>
            <p:spPr>
              <a:xfrm>
                <a:off x="0" y="133896"/>
                <a:ext cx="641895" cy="274448"/>
              </a:xfrm>
              <a:prstGeom prst="rect">
                <a:avLst/>
              </a:prstGeom>
              <a:gradFill flip="none" rotWithShape="1">
                <a:gsLst>
                  <a:gs pos="0">
                    <a:srgbClr val="BFDDF9">
                      <a:alpha val="82089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3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Issue</a:t>
                </a:r>
              </a:p>
            </p:txBody>
          </p:sp>
          <p:sp>
            <p:nvSpPr>
              <p:cNvPr id="199" name="원인"/>
              <p:cNvSpPr txBox="1"/>
              <p:nvPr/>
            </p:nvSpPr>
            <p:spPr>
              <a:xfrm>
                <a:off x="0" y="762167"/>
                <a:ext cx="641895" cy="274449"/>
              </a:xfrm>
              <a:prstGeom prst="rect">
                <a:avLst/>
              </a:prstGeom>
              <a:gradFill flip="none" rotWithShape="1">
                <a:gsLst>
                  <a:gs pos="0">
                    <a:srgbClr val="BFDDF9">
                      <a:alpha val="82089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3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원인</a:t>
                </a:r>
              </a:p>
            </p:txBody>
          </p:sp>
          <p:sp>
            <p:nvSpPr>
              <p:cNvPr id="200" name="해결"/>
              <p:cNvSpPr txBox="1"/>
              <p:nvPr/>
            </p:nvSpPr>
            <p:spPr>
              <a:xfrm>
                <a:off x="0" y="1286623"/>
                <a:ext cx="641895" cy="274448"/>
              </a:xfrm>
              <a:prstGeom prst="rect">
                <a:avLst/>
              </a:prstGeom>
              <a:gradFill flip="none" rotWithShape="1">
                <a:gsLst>
                  <a:gs pos="0">
                    <a:srgbClr val="BFDDF9">
                      <a:alpha val="82089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3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해결</a:t>
                </a:r>
              </a:p>
            </p:txBody>
          </p:sp>
          <p:sp>
            <p:nvSpPr>
              <p:cNvPr id="201" name="Man hour 단축, Powerful한 Convention formet 구축"/>
              <p:cNvSpPr txBox="1"/>
              <p:nvPr/>
            </p:nvSpPr>
            <p:spPr>
              <a:xfrm>
                <a:off x="798169" y="1811078"/>
                <a:ext cx="5372107" cy="2994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20000"/>
                  </a:lnSpc>
                  <a:defRPr b="0" sz="1400">
                    <a:latin typeface="NanumSquare Regular"/>
                    <a:ea typeface="NanumSquare Regular"/>
                    <a:cs typeface="NanumSquare Regular"/>
                    <a:sym typeface="NanumSquare Regular"/>
                  </a:defRPr>
                </a:pPr>
                <a:r>
                  <a:rPr>
                    <a:solidFill>
                      <a:schemeClr val="accent1">
                        <a:lumOff val="-13575"/>
                      </a:schemeClr>
                    </a:solidFill>
                    <a:latin typeface="NanumSquare Bold"/>
                    <a:ea typeface="NanumSquare Bold"/>
                    <a:cs typeface="NanumSquare Bold"/>
                    <a:sym typeface="NanumSquare Bold"/>
                  </a:rPr>
                  <a:t>Man hour 단축</a:t>
                </a:r>
                <a:r>
                  <a:t>, </a:t>
                </a:r>
                <a:r>
                  <a:rPr>
                    <a:solidFill>
                      <a:schemeClr val="accent1">
                        <a:hueOff val="114395"/>
                        <a:lumOff val="-24975"/>
                      </a:schemeClr>
                    </a:solidFill>
                    <a:latin typeface="NanumSquare Bold"/>
                    <a:ea typeface="NanumSquare Bold"/>
                    <a:cs typeface="NanumSquare Bold"/>
                    <a:sym typeface="NanumSquare Bold"/>
                  </a:rPr>
                  <a:t>Powerful한 Convention formet</a:t>
                </a:r>
                <a:r>
                  <a:t> 구축</a:t>
                </a:r>
              </a:p>
            </p:txBody>
          </p:sp>
          <p:sp>
            <p:nvSpPr>
              <p:cNvPr id="202" name="결과"/>
              <p:cNvSpPr txBox="1"/>
              <p:nvPr/>
            </p:nvSpPr>
            <p:spPr>
              <a:xfrm>
                <a:off x="0" y="1823588"/>
                <a:ext cx="641895" cy="274448"/>
              </a:xfrm>
              <a:prstGeom prst="rect">
                <a:avLst/>
              </a:prstGeom>
              <a:gradFill flip="none" rotWithShape="1">
                <a:gsLst>
                  <a:gs pos="0">
                    <a:srgbClr val="BFDDF9">
                      <a:alpha val="82089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300">
                    <a:latin typeface="NanumSquare Bold"/>
                    <a:ea typeface="NanumSquare Bold"/>
                    <a:cs typeface="NanumSquare Bold"/>
                    <a:sym typeface="NanumSquare Bold"/>
                  </a:defRPr>
                </a:lvl1pPr>
              </a:lstStyle>
              <a:p>
                <a:pPr/>
                <a:r>
                  <a:t>결과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2"/>
      <p:bldP build="whole" bldLvl="1" animBg="1" rev="0" advAuto="0" spid="204" grpId="3"/>
      <p:bldP build="whole" bldLvl="1" animBg="1" rev="0" advAuto="0" spid="18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Directory 구조 설계"/>
          <p:cNvSpPr txBox="1"/>
          <p:nvPr/>
        </p:nvSpPr>
        <p:spPr>
          <a:xfrm>
            <a:off x="10491008" y="276324"/>
            <a:ext cx="2271269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Directory 구조 설계</a:t>
            </a:r>
          </a:p>
        </p:txBody>
      </p:sp>
      <p:sp>
        <p:nvSpPr>
          <p:cNvPr id="208" name="7/ 28"/>
          <p:cNvSpPr txBox="1"/>
          <p:nvPr/>
        </p:nvSpPr>
        <p:spPr>
          <a:xfrm>
            <a:off x="6205505" y="9356784"/>
            <a:ext cx="59379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7/ 28</a:t>
            </a:r>
          </a:p>
        </p:txBody>
      </p:sp>
      <p:grpSp>
        <p:nvGrpSpPr>
          <p:cNvPr id="212" name="그룹"/>
          <p:cNvGrpSpPr/>
          <p:nvPr/>
        </p:nvGrpSpPr>
        <p:grpSpPr>
          <a:xfrm>
            <a:off x="3247623" y="4424107"/>
            <a:ext cx="6692053" cy="905385"/>
            <a:chOff x="0" y="0"/>
            <a:chExt cx="6692051" cy="905384"/>
          </a:xfrm>
        </p:grpSpPr>
        <p:sp>
          <p:nvSpPr>
            <p:cNvPr id="209" name="사각형"/>
            <p:cNvSpPr/>
            <p:nvPr/>
          </p:nvSpPr>
          <p:spPr>
            <a:xfrm>
              <a:off x="5786668" y="0"/>
              <a:ext cx="905384" cy="905384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358925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" name="사각형"/>
            <p:cNvSpPr/>
            <p:nvPr/>
          </p:nvSpPr>
          <p:spPr>
            <a:xfrm>
              <a:off x="0" y="0"/>
              <a:ext cx="905384" cy="905384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" name="Directory 구조 설계"/>
            <p:cNvSpPr txBox="1"/>
            <p:nvPr/>
          </p:nvSpPr>
          <p:spPr>
            <a:xfrm>
              <a:off x="122187" y="0"/>
              <a:ext cx="6412231" cy="905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57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Directory 구조 설계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Directory 구조 설계"/>
          <p:cNvSpPr txBox="1"/>
          <p:nvPr/>
        </p:nvSpPr>
        <p:spPr>
          <a:xfrm>
            <a:off x="10496718" y="276324"/>
            <a:ext cx="2271269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Directory 구조 설계</a:t>
            </a:r>
          </a:p>
        </p:txBody>
      </p:sp>
      <p:sp>
        <p:nvSpPr>
          <p:cNvPr id="216" name="8 / 28"/>
          <p:cNvSpPr txBox="1"/>
          <p:nvPr/>
        </p:nvSpPr>
        <p:spPr>
          <a:xfrm>
            <a:off x="6181693" y="9344084"/>
            <a:ext cx="641414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8 / 28</a:t>
            </a:r>
          </a:p>
        </p:txBody>
      </p:sp>
      <p:grpSp>
        <p:nvGrpSpPr>
          <p:cNvPr id="233" name="그룹"/>
          <p:cNvGrpSpPr/>
          <p:nvPr/>
        </p:nvGrpSpPr>
        <p:grpSpPr>
          <a:xfrm>
            <a:off x="984130" y="1981200"/>
            <a:ext cx="11183591" cy="6158017"/>
            <a:chOff x="0" y="0"/>
            <a:chExt cx="11183590" cy="6158016"/>
          </a:xfrm>
        </p:grpSpPr>
        <p:grpSp>
          <p:nvGrpSpPr>
            <p:cNvPr id="221" name="그룹"/>
            <p:cNvGrpSpPr/>
            <p:nvPr/>
          </p:nvGrpSpPr>
          <p:grpSpPr>
            <a:xfrm>
              <a:off x="1701065" y="1499443"/>
              <a:ext cx="7781461" cy="1995042"/>
              <a:chOff x="0" y="0"/>
              <a:chExt cx="7781460" cy="1995041"/>
            </a:xfrm>
          </p:grpSpPr>
          <p:sp>
            <p:nvSpPr>
              <p:cNvPr id="217" name="선"/>
              <p:cNvSpPr/>
              <p:nvPr/>
            </p:nvSpPr>
            <p:spPr>
              <a:xfrm flipV="1">
                <a:off x="7776929" y="492124"/>
                <a:ext cx="1" cy="150291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8" name="선"/>
              <p:cNvSpPr/>
              <p:nvPr/>
            </p:nvSpPr>
            <p:spPr>
              <a:xfrm flipV="1">
                <a:off x="4529" y="492124"/>
                <a:ext cx="1" cy="150291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9" name="선"/>
              <p:cNvSpPr/>
              <p:nvPr/>
            </p:nvSpPr>
            <p:spPr>
              <a:xfrm flipV="1">
                <a:off x="3890729" y="-1"/>
                <a:ext cx="1" cy="150291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0" name="선"/>
              <p:cNvSpPr/>
              <p:nvPr/>
            </p:nvSpPr>
            <p:spPr>
              <a:xfrm flipH="1" flipV="1">
                <a:off x="0" y="508170"/>
                <a:ext cx="778146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22" name="Repository"/>
            <p:cNvSpPr/>
            <p:nvPr/>
          </p:nvSpPr>
          <p:spPr>
            <a:xfrm>
              <a:off x="3886200" y="0"/>
              <a:ext cx="3411191" cy="1502917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14300" dist="43177" dir="2700000">
                <a:srgbClr val="000000">
                  <a:alpha val="31153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0" sz="20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  <a:r>
                <a:t>Repository</a:t>
              </a:r>
            </a:p>
            <a:p>
              <a:pPr>
                <a:defRPr b="0" sz="20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pPr>
            </a:p>
          </p:txBody>
        </p:sp>
        <p:sp>
          <p:nvSpPr>
            <p:cNvPr id="223" name="Index.html…"/>
            <p:cNvSpPr/>
            <p:nvPr/>
          </p:nvSpPr>
          <p:spPr>
            <a:xfrm>
              <a:off x="4051300" y="503783"/>
              <a:ext cx="3080991" cy="867161"/>
            </a:xfrm>
            <a:prstGeom prst="roundRect">
              <a:avLst>
                <a:gd name="adj" fmla="val 22344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7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Index.html</a:t>
              </a:r>
            </a:p>
            <a:p>
              <a:pPr>
                <a:defRPr b="0" sz="17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readme.md</a:t>
              </a:r>
            </a:p>
          </p:txBody>
        </p:sp>
        <p:grpSp>
          <p:nvGrpSpPr>
            <p:cNvPr id="226" name="그룹"/>
            <p:cNvGrpSpPr/>
            <p:nvPr/>
          </p:nvGrpSpPr>
          <p:grpSpPr>
            <a:xfrm>
              <a:off x="0" y="2644283"/>
              <a:ext cx="3411191" cy="3513734"/>
              <a:chOff x="0" y="0"/>
              <a:chExt cx="3411190" cy="3513732"/>
            </a:xfrm>
          </p:grpSpPr>
          <p:sp>
            <p:nvSpPr>
              <p:cNvPr id="224" name="css"/>
              <p:cNvSpPr/>
              <p:nvPr/>
            </p:nvSpPr>
            <p:spPr>
              <a:xfrm>
                <a:off x="0" y="0"/>
                <a:ext cx="3411191" cy="3513733"/>
              </a:xfrm>
              <a:prstGeom prst="roundRect">
                <a:avLst>
                  <a:gd name="adj" fmla="val 6609"/>
                </a:avLst>
              </a:prstGeom>
              <a:solidFill>
                <a:srgbClr val="C3DD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14300" dist="43177" dir="2700000">
                  <a:srgbClr val="000000">
                    <a:alpha val="31153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0" sz="1800">
                    <a:latin typeface="NanumSquare ExtraBold"/>
                    <a:ea typeface="NanumSquare ExtraBold"/>
                    <a:cs typeface="NanumSquare ExtraBold"/>
                    <a:sym typeface="NanumSquare ExtraBold"/>
                  </a:defRPr>
                </a:lvl1pPr>
              </a:lstStyle>
              <a:p>
                <a:pPr/>
                <a:r>
                  <a:t>css</a:t>
                </a:r>
              </a:p>
            </p:txBody>
          </p:sp>
          <p:sp>
            <p:nvSpPr>
              <p:cNvPr id="225" name="style.css…"/>
              <p:cNvSpPr/>
              <p:nvPr/>
            </p:nvSpPr>
            <p:spPr>
              <a:xfrm>
                <a:off x="165099" y="473372"/>
                <a:ext cx="3080992" cy="2850395"/>
              </a:xfrm>
              <a:prstGeom prst="roundRect">
                <a:avLst>
                  <a:gd name="adj" fmla="val 679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b="0" sz="1700">
                    <a:latin typeface="NanumSquare Regular"/>
                    <a:ea typeface="NanumSquare Regular"/>
                    <a:cs typeface="NanumSquare Regular"/>
                    <a:sym typeface="NanumSquare Regular"/>
                  </a:defRPr>
                </a:pPr>
                <a:r>
                  <a:t>style.css</a:t>
                </a:r>
              </a:p>
              <a:p>
                <a:pPr defTabSz="457200">
                  <a:lnSpc>
                    <a:spcPct val="150000"/>
                  </a:lnSpc>
                  <a:defRPr b="0" sz="1700">
                    <a:latin typeface="NanumSquare Regular"/>
                    <a:ea typeface="NanumSquare Regular"/>
                    <a:cs typeface="NanumSquare Regular"/>
                    <a:sym typeface="NanumSquare Regular"/>
                  </a:defRPr>
                </a:pPr>
                <a:r>
                  <a:t>default.css </a:t>
                </a:r>
              </a:p>
              <a:p>
                <a:pPr defTabSz="457200">
                  <a:lnSpc>
                    <a:spcPct val="150000"/>
                  </a:lnSpc>
                  <a:defRPr b="0" sz="1700">
                    <a:latin typeface="NanumSquare Regular"/>
                    <a:ea typeface="NanumSquare Regular"/>
                    <a:cs typeface="NanumSquare Regular"/>
                    <a:sym typeface="NanumSquare Regular"/>
                  </a:defRPr>
                </a:pPr>
                <a:r>
                  <a:t>main.css</a:t>
                </a:r>
              </a:p>
              <a:p>
                <a:pPr defTabSz="457200">
                  <a:lnSpc>
                    <a:spcPct val="150000"/>
                  </a:lnSpc>
                  <a:defRPr b="0" sz="1700">
                    <a:latin typeface="NanumSquare Regular"/>
                    <a:ea typeface="NanumSquare Regular"/>
                    <a:cs typeface="NanumSquare Regular"/>
                    <a:sym typeface="NanumSquare Regular"/>
                  </a:defRPr>
                </a:pPr>
                <a:r>
                  <a:t>event.css</a:t>
                </a:r>
              </a:p>
              <a:p>
                <a:pPr defTabSz="457200">
                  <a:lnSpc>
                    <a:spcPct val="150000"/>
                  </a:lnSpc>
                  <a:defRPr b="0" sz="1700">
                    <a:latin typeface="NanumSquare Regular"/>
                    <a:ea typeface="NanumSquare Regular"/>
                    <a:cs typeface="NanumSquare Regular"/>
                    <a:sym typeface="NanumSquare Regular"/>
                  </a:defRPr>
                </a:pPr>
                <a:r>
                  <a:t>module.css</a:t>
                </a:r>
              </a:p>
              <a:p>
                <a:pPr defTabSz="457200">
                  <a:lnSpc>
                    <a:spcPct val="150000"/>
                  </a:lnSpc>
                  <a:defRPr b="0" sz="1700">
                    <a:latin typeface="NanumSquare Regular"/>
                    <a:ea typeface="NanumSquare Regular"/>
                    <a:cs typeface="NanumSquare Regular"/>
                    <a:sym typeface="NanumSquare Regular"/>
                  </a:defRPr>
                </a:pPr>
                <a:r>
                  <a:t>small.css</a:t>
                </a:r>
              </a:p>
            </p:txBody>
          </p:sp>
        </p:grpSp>
        <p:grpSp>
          <p:nvGrpSpPr>
            <p:cNvPr id="229" name="그룹"/>
            <p:cNvGrpSpPr/>
            <p:nvPr/>
          </p:nvGrpSpPr>
          <p:grpSpPr>
            <a:xfrm>
              <a:off x="3886200" y="2644283"/>
              <a:ext cx="3411191" cy="1597373"/>
              <a:chOff x="0" y="0"/>
              <a:chExt cx="3411190" cy="1597372"/>
            </a:xfrm>
          </p:grpSpPr>
          <p:sp>
            <p:nvSpPr>
              <p:cNvPr id="227" name="js"/>
              <p:cNvSpPr/>
              <p:nvPr/>
            </p:nvSpPr>
            <p:spPr>
              <a:xfrm>
                <a:off x="0" y="0"/>
                <a:ext cx="3411191" cy="1597373"/>
              </a:xfrm>
              <a:prstGeom prst="roundRect">
                <a:avLst>
                  <a:gd name="adj" fmla="val 14113"/>
                </a:avLst>
              </a:prstGeom>
              <a:solidFill>
                <a:srgbClr val="C3DD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14300" dist="43177" dir="2700000">
                  <a:srgbClr val="000000">
                    <a:alpha val="31153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0" sz="1800">
                    <a:latin typeface="NanumSquare ExtraBold"/>
                    <a:ea typeface="NanumSquare ExtraBold"/>
                    <a:cs typeface="NanumSquare ExtraBold"/>
                    <a:sym typeface="NanumSquare ExtraBold"/>
                  </a:defRPr>
                </a:lvl1pPr>
              </a:lstStyle>
              <a:p>
                <a:pPr/>
                <a:r>
                  <a:t>js</a:t>
                </a:r>
              </a:p>
            </p:txBody>
          </p:sp>
          <p:sp>
            <p:nvSpPr>
              <p:cNvPr id="228" name="main.js"/>
              <p:cNvSpPr/>
              <p:nvPr/>
            </p:nvSpPr>
            <p:spPr>
              <a:xfrm>
                <a:off x="165099" y="473372"/>
                <a:ext cx="3080992" cy="931653"/>
              </a:xfrm>
              <a:prstGeom prst="roundRect">
                <a:avLst>
                  <a:gd name="adj" fmla="val 2079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700">
                    <a:latin typeface="NanumSquare Regular"/>
                    <a:ea typeface="NanumSquare Regular"/>
                    <a:cs typeface="NanumSquare Regular"/>
                    <a:sym typeface="NanumSquare Regular"/>
                  </a:defRPr>
                </a:lvl1pPr>
              </a:lstStyle>
              <a:p>
                <a:pPr/>
                <a:r>
                  <a:t>main.js</a:t>
                </a:r>
              </a:p>
            </p:txBody>
          </p:sp>
        </p:grpSp>
        <p:grpSp>
          <p:nvGrpSpPr>
            <p:cNvPr id="232" name="그룹"/>
            <p:cNvGrpSpPr/>
            <p:nvPr/>
          </p:nvGrpSpPr>
          <p:grpSpPr>
            <a:xfrm>
              <a:off x="7772400" y="2644283"/>
              <a:ext cx="3411191" cy="3513734"/>
              <a:chOff x="0" y="0"/>
              <a:chExt cx="3411190" cy="3513732"/>
            </a:xfrm>
          </p:grpSpPr>
          <p:sp>
            <p:nvSpPr>
              <p:cNvPr id="230" name="image"/>
              <p:cNvSpPr/>
              <p:nvPr/>
            </p:nvSpPr>
            <p:spPr>
              <a:xfrm>
                <a:off x="0" y="0"/>
                <a:ext cx="3411191" cy="3513733"/>
              </a:xfrm>
              <a:prstGeom prst="roundRect">
                <a:avLst>
                  <a:gd name="adj" fmla="val 6609"/>
                </a:avLst>
              </a:prstGeom>
              <a:solidFill>
                <a:srgbClr val="C3DD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14300" dist="43177" dir="2700000">
                  <a:srgbClr val="000000">
                    <a:alpha val="31153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0" sz="1800">
                    <a:latin typeface="NanumSquare ExtraBold"/>
                    <a:ea typeface="NanumSquare ExtraBold"/>
                    <a:cs typeface="NanumSquare ExtraBold"/>
                    <a:sym typeface="NanumSquare ExtraBold"/>
                  </a:defRPr>
                </a:lvl1pPr>
              </a:lstStyle>
              <a:p>
                <a:pPr/>
                <a:r>
                  <a:t>image</a:t>
                </a:r>
              </a:p>
            </p:txBody>
          </p:sp>
          <p:sp>
            <p:nvSpPr>
              <p:cNvPr id="231" name="pavicon.ico…"/>
              <p:cNvSpPr/>
              <p:nvPr/>
            </p:nvSpPr>
            <p:spPr>
              <a:xfrm>
                <a:off x="165099" y="473372"/>
                <a:ext cx="3080992" cy="2850395"/>
              </a:xfrm>
              <a:prstGeom prst="roundRect">
                <a:avLst>
                  <a:gd name="adj" fmla="val 679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700">
                  <a:lnSpc>
                    <a:spcPct val="12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b="0" sz="1348"/>
                </a:pPr>
                <a:r>
                  <a:t>pavicon.ico</a:t>
                </a:r>
              </a:p>
              <a:p>
                <a:pPr defTabSz="12700">
                  <a:lnSpc>
                    <a:spcPct val="12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b="0" sz="1348"/>
                </a:pPr>
                <a:r>
                  <a:t>ediya-logo.gif</a:t>
                </a:r>
              </a:p>
              <a:p>
                <a:pPr defTabSz="12700">
                  <a:lnSpc>
                    <a:spcPct val="12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b="0" sz="1348"/>
                </a:pPr>
                <a:r>
                  <a:t>navigation-button.gif</a:t>
                </a:r>
              </a:p>
              <a:p>
                <a:pPr defTabSz="12700">
                  <a:lnSpc>
                    <a:spcPct val="12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b="0" sz="1348"/>
                </a:pPr>
                <a:r>
                  <a:t>iced-cherry-blossoms-latte.png</a:t>
                </a:r>
              </a:p>
              <a:p>
                <a:pPr defTabSz="12700">
                  <a:lnSpc>
                    <a:spcPct val="12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b="0" sz="1348"/>
                </a:pPr>
                <a:r>
                  <a:t>hot-cherry-blossoms-latte.png</a:t>
                </a:r>
              </a:p>
              <a:p>
                <a:pPr defTabSz="12700">
                  <a:lnSpc>
                    <a:spcPct val="12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b="0" sz="1348"/>
                </a:pPr>
                <a:r>
                  <a:t>iced-brownie-chocolate.png</a:t>
                </a:r>
              </a:p>
              <a:p>
                <a:pPr defTabSz="12700">
                  <a:lnSpc>
                    <a:spcPct val="12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b="0" sz="1348"/>
                </a:pPr>
                <a:r>
                  <a:t>hot-brownie-chocolate.png</a:t>
                </a:r>
              </a:p>
              <a:p>
                <a:pPr defTabSz="12700">
                  <a:lnSpc>
                    <a:spcPct val="12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b="0" sz="1348"/>
                </a:pPr>
                <a:r>
                  <a:t>jeju-green-tangerine-tea.png</a:t>
                </a:r>
              </a:p>
              <a:p>
                <a:pPr defTabSz="12700">
                  <a:lnSpc>
                    <a:spcPct val="12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b="0" sz="1348"/>
                </a:pPr>
                <a:r>
                  <a:t>jeju-green-tangerine-blossom.png</a:t>
                </a:r>
              </a:p>
              <a:p>
                <a:pPr defTabSz="12700">
                  <a:lnSpc>
                    <a:spcPct val="12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b="0" sz="1348"/>
                </a:pPr>
                <a:r>
                  <a:t>pomegranate-tea.png</a:t>
                </a:r>
              </a:p>
              <a:p>
                <a:pPr defTabSz="12700">
                  <a:lnSpc>
                    <a:spcPct val="12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b="0" sz="1348"/>
                </a:pPr>
                <a:r>
                  <a:t>pomegranate-apple-lime.png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직사각형"/>
          <p:cNvSpPr/>
          <p:nvPr/>
        </p:nvSpPr>
        <p:spPr>
          <a:xfrm>
            <a:off x="440279" y="718827"/>
            <a:ext cx="12271293" cy="254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D5D5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Mark up 구조 설계"/>
          <p:cNvSpPr txBox="1"/>
          <p:nvPr/>
        </p:nvSpPr>
        <p:spPr>
          <a:xfrm>
            <a:off x="10621945" y="276324"/>
            <a:ext cx="2136395" cy="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Mark up 구조 설계</a:t>
            </a:r>
          </a:p>
        </p:txBody>
      </p:sp>
      <p:sp>
        <p:nvSpPr>
          <p:cNvPr id="237" name="9/ 28"/>
          <p:cNvSpPr txBox="1"/>
          <p:nvPr/>
        </p:nvSpPr>
        <p:spPr>
          <a:xfrm>
            <a:off x="6205505" y="9356784"/>
            <a:ext cx="593790" cy="31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9/ 28</a:t>
            </a:r>
          </a:p>
        </p:txBody>
      </p:sp>
      <p:grpSp>
        <p:nvGrpSpPr>
          <p:cNvPr id="241" name="그룹"/>
          <p:cNvGrpSpPr/>
          <p:nvPr/>
        </p:nvGrpSpPr>
        <p:grpSpPr>
          <a:xfrm>
            <a:off x="3447865" y="4424107"/>
            <a:ext cx="6290323" cy="905385"/>
            <a:chOff x="0" y="0"/>
            <a:chExt cx="6290321" cy="905384"/>
          </a:xfrm>
        </p:grpSpPr>
        <p:sp>
          <p:nvSpPr>
            <p:cNvPr id="238" name="사각형"/>
            <p:cNvSpPr/>
            <p:nvPr/>
          </p:nvSpPr>
          <p:spPr>
            <a:xfrm>
              <a:off x="5384937" y="0"/>
              <a:ext cx="905385" cy="905384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358925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9" name="사각형"/>
            <p:cNvSpPr/>
            <p:nvPr/>
          </p:nvSpPr>
          <p:spPr>
            <a:xfrm>
              <a:off x="0" y="0"/>
              <a:ext cx="905384" cy="905384"/>
            </a:xfrm>
            <a:prstGeom prst="rect">
              <a:avLst/>
            </a:prstGeom>
            <a:gradFill flip="none" rotWithShape="1">
              <a:gsLst>
                <a:gs pos="30644">
                  <a:srgbClr val="FFFFFF"/>
                </a:gs>
                <a:gs pos="86695">
                  <a:srgbClr val="ABE0FF"/>
                </a:gs>
                <a:gs pos="100000">
                  <a:schemeClr val="accent1">
                    <a:lumOff val="16847"/>
                  </a:schemeClr>
                </a:gs>
              </a:gsLst>
              <a:lin ang="12625347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0" name="Mark up 구조 설계"/>
            <p:cNvSpPr txBox="1"/>
            <p:nvPr/>
          </p:nvSpPr>
          <p:spPr>
            <a:xfrm>
              <a:off x="140924" y="0"/>
              <a:ext cx="5974272" cy="905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5700">
                  <a:latin typeface="NanumSquare ExtraBold"/>
                  <a:ea typeface="NanumSquare ExtraBold"/>
                  <a:cs typeface="NanumSquare ExtraBold"/>
                  <a:sym typeface="NanumSquare ExtraBold"/>
                </a:defRPr>
              </a:lvl1pPr>
            </a:lstStyle>
            <a:p>
              <a:pPr/>
              <a:r>
                <a:t>Mark up 구조 설계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