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font" Target="fonts/Raleway-regular.fntdata"/><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c9fa3c8b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c9fa3c8b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c9fa3c8b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c9fa3c8b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d270f2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d270f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c9fa3c8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c9fa3c8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lassicfm.com/discover-music/instruments/violin/stradivarius-violin-history-facts-pictures/amati-alard/" TargetMode="External"/><Relationship Id="rId4" Type="http://schemas.openxmlformats.org/officeDocument/2006/relationships/hyperlink" Target="https://www.classicfm.com/lifestyle/wellbeing/what-makes-stradivarius-violin-amazing/"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en.wikipedia.org/wiki/Analysis_of_algorithms" TargetMode="External"/><Relationship Id="rId10" Type="http://schemas.openxmlformats.org/officeDocument/2006/relationships/hyperlink" Target="https://en.wikipedia.org/wiki/Scrum_(software_development)" TargetMode="External"/><Relationship Id="rId9" Type="http://schemas.openxmlformats.org/officeDocument/2006/relationships/hyperlink" Target="https://en.wikipedia.org/wiki/Planning_poker" TargetMode="External"/><Relationship Id="rId5" Type="http://schemas.openxmlformats.org/officeDocument/2006/relationships/hyperlink" Target="https://en.wikipedia.org/wiki/Greatest_common_divisor" TargetMode="External"/><Relationship Id="rId6" Type="http://schemas.openxmlformats.org/officeDocument/2006/relationships/hyperlink" Target="https://en.wikipedia.org/wiki/Binary_tree" TargetMode="External"/><Relationship Id="rId7" Type="http://schemas.openxmlformats.org/officeDocument/2006/relationships/hyperlink" Target="https://en.wikipedia.org/wiki/Tree_height" TargetMode="External"/><Relationship Id="rId8" Type="http://schemas.openxmlformats.org/officeDocument/2006/relationships/hyperlink" Target="https://en.wikipedia.org/wiki/AVL_tre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Applications of Fibonacci sequence</a:t>
            </a:r>
            <a:endParaRPr>
              <a:latin typeface="Montserrat"/>
              <a:ea typeface="Montserrat"/>
              <a:cs typeface="Montserrat"/>
              <a:sym typeface="Montserrat"/>
            </a:endParaRPr>
          </a:p>
        </p:txBody>
      </p:sp>
      <p:sp>
        <p:nvSpPr>
          <p:cNvPr id="87" name="Google Shape;87;p13"/>
          <p:cNvSpPr txBox="1"/>
          <p:nvPr>
            <p:ph idx="1" type="subTitle"/>
          </p:nvPr>
        </p:nvSpPr>
        <p:spPr>
          <a:xfrm>
            <a:off x="729625" y="3671850"/>
            <a:ext cx="4144200" cy="159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latin typeface="Montserrat"/>
                <a:ea typeface="Montserrat"/>
                <a:cs typeface="Montserrat"/>
                <a:sym typeface="Montserrat"/>
              </a:rPr>
              <a:t>FAF-193</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Aramă Radu-Vasile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Bîrsan Andreea</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Streleț Dumitru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Miron Cristian-Cătălin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88" name="Google Shape;88;p13"/>
          <p:cNvPicPr preferRelativeResize="0"/>
          <p:nvPr/>
        </p:nvPicPr>
        <p:blipFill>
          <a:blip r:embed="rId3">
            <a:alphaModFix/>
          </a:blip>
          <a:stretch>
            <a:fillRect/>
          </a:stretch>
        </p:blipFill>
        <p:spPr>
          <a:xfrm>
            <a:off x="4928775" y="2535329"/>
            <a:ext cx="4215226" cy="2608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61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Musical instruments</a:t>
            </a:r>
            <a:endParaRPr/>
          </a:p>
        </p:txBody>
      </p:sp>
      <p:sp>
        <p:nvSpPr>
          <p:cNvPr id="94" name="Google Shape;94;p14"/>
          <p:cNvSpPr txBox="1"/>
          <p:nvPr>
            <p:ph idx="1" type="body"/>
          </p:nvPr>
        </p:nvSpPr>
        <p:spPr>
          <a:xfrm>
            <a:off x="729450" y="1361200"/>
            <a:ext cx="3979500" cy="3183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Fibonacci sequence is widely used in music and also in construction of musical instruments.</a:t>
            </a:r>
            <a:endParaRPr>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a:solidFill>
                  <a:srgbClr val="000000"/>
                </a:solidFill>
                <a:latin typeface="Montserrat"/>
                <a:ea typeface="Montserrat"/>
                <a:cs typeface="Montserrat"/>
                <a:sym typeface="Montserrat"/>
              </a:rPr>
              <a:t>Hailed as the master of violin making, </a:t>
            </a:r>
            <a:r>
              <a:rPr b="1" lang="en">
                <a:solidFill>
                  <a:srgbClr val="000000"/>
                </a:solidFill>
                <a:uFill>
                  <a:noFill/>
                </a:uFill>
                <a:latin typeface="Montserrat"/>
                <a:ea typeface="Montserrat"/>
                <a:cs typeface="Montserrat"/>
                <a:sym typeface="Montserrat"/>
                <a:hlinkClick r:id="rId3">
                  <a:extLst>
                    <a:ext uri="{A12FA001-AC4F-418D-AE19-62706E023703}">
                      <ahyp:hlinkClr val="tx"/>
                    </a:ext>
                  </a:extLst>
                </a:hlinkClick>
              </a:rPr>
              <a:t>Antonio Stradivari</a:t>
            </a:r>
            <a:r>
              <a:rPr lang="en">
                <a:solidFill>
                  <a:srgbClr val="000000"/>
                </a:solidFill>
                <a:latin typeface="Montserrat"/>
                <a:ea typeface="Montserrat"/>
                <a:cs typeface="Montserrat"/>
                <a:sym typeface="Montserrat"/>
              </a:rPr>
              <a:t> has made some of the most beautiful and sonorous violins in existence.</a:t>
            </a:r>
            <a:endParaRPr>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a:solidFill>
                  <a:srgbClr val="000000"/>
                </a:solidFill>
                <a:latin typeface="Montserrat"/>
                <a:ea typeface="Montserrat"/>
                <a:cs typeface="Montserrat"/>
                <a:sym typeface="Montserrat"/>
              </a:rPr>
              <a:t>There's a reason a </a:t>
            </a:r>
            <a:r>
              <a:rPr lang="en">
                <a:solidFill>
                  <a:srgbClr val="000000"/>
                </a:solidFill>
                <a:uFill>
                  <a:noFill/>
                </a:uFill>
                <a:latin typeface="Montserrat"/>
                <a:ea typeface="Montserrat"/>
                <a:cs typeface="Montserrat"/>
                <a:sym typeface="Montserrat"/>
                <a:hlinkClick r:id="rId4">
                  <a:extLst>
                    <a:ext uri="{A12FA001-AC4F-418D-AE19-62706E023703}">
                      <ahyp:hlinkClr val="tx"/>
                    </a:ext>
                  </a:extLst>
                </a:hlinkClick>
              </a:rPr>
              <a:t>Stradivarius violin</a:t>
            </a:r>
            <a:r>
              <a:rPr lang="en">
                <a:solidFill>
                  <a:srgbClr val="000000"/>
                </a:solidFill>
                <a:latin typeface="Montserrat"/>
                <a:ea typeface="Montserrat"/>
                <a:cs typeface="Montserrat"/>
                <a:sym typeface="Montserrat"/>
              </a:rPr>
              <a:t> would cost you </a:t>
            </a:r>
            <a:r>
              <a:rPr b="1" lang="en">
                <a:solidFill>
                  <a:srgbClr val="000000"/>
                </a:solidFill>
                <a:latin typeface="Montserrat"/>
                <a:ea typeface="Montserrat"/>
                <a:cs typeface="Montserrat"/>
                <a:sym typeface="Montserrat"/>
              </a:rPr>
              <a:t>a few million pounds</a:t>
            </a:r>
            <a:r>
              <a:rPr lang="en">
                <a:solidFill>
                  <a:srgbClr val="000000"/>
                </a:solidFill>
                <a:latin typeface="Montserrat"/>
                <a:ea typeface="Montserrat"/>
                <a:cs typeface="Montserrat"/>
                <a:sym typeface="Montserrat"/>
              </a:rPr>
              <a:t> to buy – and its value is partly down to the Fibonacci Sequence and its Golden Ratio.</a:t>
            </a:r>
            <a:endParaRPr>
              <a:solidFill>
                <a:srgbClr val="000000"/>
              </a:solidFill>
              <a:latin typeface="Montserrat"/>
              <a:ea typeface="Montserrat"/>
              <a:cs typeface="Montserrat"/>
              <a:sym typeface="Montserrat"/>
            </a:endParaRPr>
          </a:p>
          <a:p>
            <a:pPr indent="0" lvl="0" marL="0" rtl="0" algn="l">
              <a:spcBef>
                <a:spcPts val="1200"/>
              </a:spcBef>
              <a:spcAft>
                <a:spcPts val="1200"/>
              </a:spcAft>
              <a:buNone/>
            </a:pPr>
            <a:r>
              <a:rPr lang="en" sz="1317">
                <a:solidFill>
                  <a:srgbClr val="000000"/>
                </a:solidFill>
                <a:latin typeface="Montserrat"/>
                <a:ea typeface="Montserrat"/>
                <a:cs typeface="Montserrat"/>
                <a:sym typeface="Montserrat"/>
              </a:rPr>
              <a:t>The Golden Ratio can be found throughout the violin by dividing lengths of specific parts of the violin. Some people think this is one of the reasons it sounds so good.</a:t>
            </a:r>
            <a:endParaRPr sz="1417">
              <a:solidFill>
                <a:srgbClr val="000000"/>
              </a:solidFill>
              <a:latin typeface="Montserrat"/>
              <a:ea typeface="Montserrat"/>
              <a:cs typeface="Montserrat"/>
              <a:sym typeface="Montserrat"/>
            </a:endParaRPr>
          </a:p>
        </p:txBody>
      </p:sp>
      <p:pic>
        <p:nvPicPr>
          <p:cNvPr id="95" name="Google Shape;95;p14"/>
          <p:cNvPicPr preferRelativeResize="0"/>
          <p:nvPr/>
        </p:nvPicPr>
        <p:blipFill>
          <a:blip r:embed="rId5">
            <a:alphaModFix/>
          </a:blip>
          <a:stretch>
            <a:fillRect/>
          </a:stretch>
        </p:blipFill>
        <p:spPr>
          <a:xfrm>
            <a:off x="4861350" y="1694950"/>
            <a:ext cx="4130250" cy="247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69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Artistic composition</a:t>
            </a:r>
            <a:endParaRPr/>
          </a:p>
        </p:txBody>
      </p:sp>
      <p:sp>
        <p:nvSpPr>
          <p:cNvPr id="101" name="Google Shape;101;p15"/>
          <p:cNvSpPr txBox="1"/>
          <p:nvPr>
            <p:ph idx="1" type="body"/>
          </p:nvPr>
        </p:nvSpPr>
        <p:spPr>
          <a:xfrm>
            <a:off x="727650" y="1483100"/>
            <a:ext cx="4445700" cy="309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Montserrat"/>
                <a:ea typeface="Montserrat"/>
                <a:cs typeface="Montserrat"/>
                <a:sym typeface="Montserrat"/>
              </a:rPr>
              <a:t>Artists recognised that the Fibonacci Spiral is an expression of an aesthetically pleasing principle – the Rule of Thirds. This is used in the composition of a picture; by balancing the features of the image by thirds, rather than strictly centring them, a more pleasing flow to the picture is achieved.</a:t>
            </a:r>
            <a:endParaRPr sz="1200">
              <a:solidFill>
                <a:srgbClr val="000000"/>
              </a:solidFill>
              <a:latin typeface="Montserrat"/>
              <a:ea typeface="Montserrat"/>
              <a:cs typeface="Montserrat"/>
              <a:sym typeface="Montserrat"/>
            </a:endParaRPr>
          </a:p>
          <a:p>
            <a:pPr indent="0" lvl="0" marL="0" rtl="0" algn="just">
              <a:spcBef>
                <a:spcPts val="1200"/>
              </a:spcBef>
              <a:spcAft>
                <a:spcPts val="0"/>
              </a:spcAft>
              <a:buNone/>
            </a:pPr>
            <a:r>
              <a:rPr lang="en" sz="1200">
                <a:solidFill>
                  <a:srgbClr val="000000"/>
                </a:solidFill>
                <a:latin typeface="Montserrat"/>
                <a:ea typeface="Montserrat"/>
                <a:cs typeface="Montserrat"/>
                <a:sym typeface="Montserrat"/>
              </a:rPr>
              <a:t>From the Renaissance onwards, artists have – whether purposefully or simply by instinct – created dramatic and attractive paintings which demonstrate the Fibonacci Spiral in their composition. One excellent example is the Girl with a Pearl Earring by Johannes Vermeer, thus the painter was able to create multiple focal points though this specific technique.</a:t>
            </a:r>
            <a:endParaRPr sz="12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sz="12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sz="1200">
              <a:solidFill>
                <a:srgbClr val="000000"/>
              </a:solidFill>
              <a:latin typeface="Montserrat"/>
              <a:ea typeface="Montserrat"/>
              <a:cs typeface="Montserrat"/>
              <a:sym typeface="Montserrat"/>
            </a:endParaRPr>
          </a:p>
          <a:p>
            <a:pPr indent="0" lvl="0" marL="0" rtl="0" algn="just">
              <a:spcBef>
                <a:spcPts val="1200"/>
              </a:spcBef>
              <a:spcAft>
                <a:spcPts val="1200"/>
              </a:spcAft>
              <a:buNone/>
            </a:pPr>
            <a:r>
              <a:t/>
            </a:r>
            <a:endParaRPr sz="1200">
              <a:solidFill>
                <a:srgbClr val="000000"/>
              </a:solidFill>
              <a:latin typeface="Montserrat"/>
              <a:ea typeface="Montserrat"/>
              <a:cs typeface="Montserrat"/>
              <a:sym typeface="Montserrat"/>
            </a:endParaRPr>
          </a:p>
        </p:txBody>
      </p:sp>
      <p:pic>
        <p:nvPicPr>
          <p:cNvPr id="102" name="Google Shape;102;p15"/>
          <p:cNvPicPr preferRelativeResize="0"/>
          <p:nvPr/>
        </p:nvPicPr>
        <p:blipFill>
          <a:blip r:embed="rId3">
            <a:alphaModFix/>
          </a:blip>
          <a:stretch>
            <a:fillRect/>
          </a:stretch>
        </p:blipFill>
        <p:spPr>
          <a:xfrm>
            <a:off x="5777241" y="1185850"/>
            <a:ext cx="2724858" cy="3189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599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Biology</a:t>
            </a:r>
            <a:endParaRPr/>
          </a:p>
        </p:txBody>
      </p:sp>
      <p:sp>
        <p:nvSpPr>
          <p:cNvPr id="108" name="Google Shape;108;p16"/>
          <p:cNvSpPr txBox="1"/>
          <p:nvPr>
            <p:ph idx="1" type="body"/>
          </p:nvPr>
        </p:nvSpPr>
        <p:spPr>
          <a:xfrm>
            <a:off x="729450" y="1776850"/>
            <a:ext cx="44574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Fibonacci sequence is a way of nature to organize the structure of an organism using some patterns.</a:t>
            </a:r>
            <a:br>
              <a:rPr lang="en"/>
            </a:br>
            <a:br>
              <a:rPr lang="en"/>
            </a:br>
            <a:r>
              <a:rPr lang="en"/>
              <a:t>Patterns are found all over the natural world. From the grasping tendrils of a plant to the dew-laden web of a spider, we can see repeated sequences as a product of living systems.</a:t>
            </a:r>
            <a:br>
              <a:rPr lang="en"/>
            </a:br>
            <a:br>
              <a:rPr lang="en"/>
            </a:br>
            <a:r>
              <a:rPr lang="en"/>
              <a:t> One pattern we will focus on in this resource is the Fibonacci sequence. The result of the sequence creates stunning swirls and grasping hands. </a:t>
            </a:r>
            <a:br>
              <a:rPr lang="en"/>
            </a:br>
            <a:br>
              <a:rPr lang="en"/>
            </a:br>
            <a:br>
              <a:rPr lang="en"/>
            </a:br>
            <a:endParaRPr/>
          </a:p>
        </p:txBody>
      </p:sp>
      <p:pic>
        <p:nvPicPr>
          <p:cNvPr id="109" name="Google Shape;109;p16"/>
          <p:cNvPicPr preferRelativeResize="0"/>
          <p:nvPr/>
        </p:nvPicPr>
        <p:blipFill>
          <a:blip r:embed="rId3">
            <a:alphaModFix/>
          </a:blip>
          <a:stretch>
            <a:fillRect/>
          </a:stretch>
        </p:blipFill>
        <p:spPr>
          <a:xfrm>
            <a:off x="5186809" y="1776850"/>
            <a:ext cx="3859216" cy="22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600350"/>
            <a:ext cx="7688700" cy="5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Computer Science</a:t>
            </a:r>
            <a:endParaRPr sz="2300"/>
          </a:p>
        </p:txBody>
      </p:sp>
      <p:pic>
        <p:nvPicPr>
          <p:cNvPr id="115" name="Google Shape;115;p17"/>
          <p:cNvPicPr preferRelativeResize="0"/>
          <p:nvPr/>
        </p:nvPicPr>
        <p:blipFill>
          <a:blip r:embed="rId3">
            <a:alphaModFix/>
          </a:blip>
          <a:stretch>
            <a:fillRect/>
          </a:stretch>
        </p:blipFill>
        <p:spPr>
          <a:xfrm>
            <a:off x="5096450" y="1912024"/>
            <a:ext cx="3780749" cy="2468099"/>
          </a:xfrm>
          <a:prstGeom prst="rect">
            <a:avLst/>
          </a:prstGeom>
          <a:noFill/>
          <a:ln>
            <a:noFill/>
          </a:ln>
        </p:spPr>
      </p:pic>
      <p:sp>
        <p:nvSpPr>
          <p:cNvPr id="116" name="Google Shape;116;p17"/>
          <p:cNvSpPr txBox="1"/>
          <p:nvPr>
            <p:ph idx="1" type="body"/>
          </p:nvPr>
        </p:nvSpPr>
        <p:spPr>
          <a:xfrm>
            <a:off x="481750" y="1482275"/>
            <a:ext cx="4572900" cy="3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Montserrat"/>
                <a:ea typeface="Montserrat"/>
                <a:cs typeface="Montserrat"/>
                <a:sym typeface="Montserrat"/>
              </a:rPr>
              <a:t>The Fibonacci numbers are important in</a:t>
            </a:r>
            <a:r>
              <a:rPr lang="en" sz="1200">
                <a:solidFill>
                  <a:srgbClr val="000000"/>
                </a:solidFill>
                <a:uFill>
                  <a:noFill/>
                </a:uFill>
                <a:latin typeface="Montserrat"/>
                <a:ea typeface="Montserrat"/>
                <a:cs typeface="Montserrat"/>
                <a:sym typeface="Montserrat"/>
                <a:hlinkClick r:id="rId4">
                  <a:extLst>
                    <a:ext uri="{A12FA001-AC4F-418D-AE19-62706E023703}">
                      <ahyp:hlinkClr val="tx"/>
                    </a:ext>
                  </a:extLst>
                </a:hlinkClick>
              </a:rPr>
              <a:t> </a:t>
            </a:r>
            <a:r>
              <a:rPr lang="en" sz="1200">
                <a:solidFill>
                  <a:srgbClr val="000000"/>
                </a:solidFill>
                <a:latin typeface="Montserrat"/>
                <a:ea typeface="Montserrat"/>
                <a:cs typeface="Montserrat"/>
                <a:sym typeface="Montserrat"/>
              </a:rPr>
              <a:t>analysis of Euclid’s algorithm to determine the</a:t>
            </a:r>
            <a:r>
              <a:rPr lang="en" sz="1200">
                <a:solidFill>
                  <a:srgbClr val="000000"/>
                </a:solidFill>
                <a:uFill>
                  <a:noFill/>
                </a:uFill>
                <a:latin typeface="Montserrat"/>
                <a:ea typeface="Montserrat"/>
                <a:cs typeface="Montserrat"/>
                <a:sym typeface="Montserrat"/>
                <a:hlinkClick r:id="rId5">
                  <a:extLst>
                    <a:ext uri="{A12FA001-AC4F-418D-AE19-62706E023703}">
                      <ahyp:hlinkClr val="tx"/>
                    </a:ext>
                  </a:extLst>
                </a:hlinkClick>
              </a:rPr>
              <a:t> </a:t>
            </a:r>
            <a:r>
              <a:rPr lang="en" sz="1200">
                <a:solidFill>
                  <a:srgbClr val="000000"/>
                </a:solidFill>
                <a:latin typeface="Montserrat"/>
                <a:ea typeface="Montserrat"/>
                <a:cs typeface="Montserrat"/>
                <a:sym typeface="Montserrat"/>
              </a:rPr>
              <a:t>GCD of two integers: the worst case input for this algorithm is a pair of consecutive Fibonacci numbers;</a:t>
            </a:r>
            <a:endParaRPr sz="12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00000"/>
                </a:solidFill>
                <a:latin typeface="Montserrat"/>
                <a:ea typeface="Montserrat"/>
                <a:cs typeface="Montserrat"/>
                <a:sym typeface="Montserrat"/>
              </a:rPr>
              <a:t>A Fibonacci tree is a</a:t>
            </a:r>
            <a:r>
              <a:rPr lang="en" sz="1200">
                <a:solidFill>
                  <a:srgbClr val="000000"/>
                </a:solidFill>
                <a:uFill>
                  <a:noFill/>
                </a:uFill>
                <a:latin typeface="Montserrat"/>
                <a:ea typeface="Montserrat"/>
                <a:cs typeface="Montserrat"/>
                <a:sym typeface="Montserrat"/>
                <a:hlinkClick r:id="rId6">
                  <a:extLst>
                    <a:ext uri="{A12FA001-AC4F-418D-AE19-62706E023703}">
                      <ahyp:hlinkClr val="tx"/>
                    </a:ext>
                  </a:extLst>
                </a:hlinkClick>
              </a:rPr>
              <a:t> </a:t>
            </a:r>
            <a:r>
              <a:rPr lang="en" sz="1200">
                <a:solidFill>
                  <a:srgbClr val="000000"/>
                </a:solidFill>
                <a:latin typeface="Montserrat"/>
                <a:ea typeface="Montserrat"/>
                <a:cs typeface="Montserrat"/>
                <a:sym typeface="Montserrat"/>
              </a:rPr>
              <a:t>binary tree whose child trees (recursively) differ in</a:t>
            </a:r>
            <a:r>
              <a:rPr lang="en" sz="1200">
                <a:solidFill>
                  <a:srgbClr val="000000"/>
                </a:solidFill>
                <a:uFill>
                  <a:noFill/>
                </a:uFill>
                <a:latin typeface="Montserrat"/>
                <a:ea typeface="Montserrat"/>
                <a:cs typeface="Montserrat"/>
                <a:sym typeface="Montserrat"/>
                <a:hlinkClick r:id="rId7">
                  <a:extLst>
                    <a:ext uri="{A12FA001-AC4F-418D-AE19-62706E023703}">
                      <ahyp:hlinkClr val="tx"/>
                    </a:ext>
                  </a:extLst>
                </a:hlinkClick>
              </a:rPr>
              <a:t> </a:t>
            </a:r>
            <a:r>
              <a:rPr lang="en" sz="1200">
                <a:solidFill>
                  <a:srgbClr val="000000"/>
                </a:solidFill>
                <a:latin typeface="Montserrat"/>
                <a:ea typeface="Montserrat"/>
                <a:cs typeface="Montserrat"/>
                <a:sym typeface="Montserrat"/>
              </a:rPr>
              <a:t>height by exactly 1. So it is an</a:t>
            </a:r>
            <a:r>
              <a:rPr lang="en" sz="1200">
                <a:solidFill>
                  <a:srgbClr val="000000"/>
                </a:solidFill>
                <a:uFill>
                  <a:noFill/>
                </a:uFill>
                <a:latin typeface="Montserrat"/>
                <a:ea typeface="Montserrat"/>
                <a:cs typeface="Montserrat"/>
                <a:sym typeface="Montserrat"/>
                <a:hlinkClick r:id="rId8">
                  <a:extLst>
                    <a:ext uri="{A12FA001-AC4F-418D-AE19-62706E023703}">
                      <ahyp:hlinkClr val="tx"/>
                    </a:ext>
                  </a:extLst>
                </a:hlinkClick>
              </a:rPr>
              <a:t> </a:t>
            </a:r>
            <a:r>
              <a:rPr lang="en" sz="1200">
                <a:solidFill>
                  <a:srgbClr val="000000"/>
                </a:solidFill>
                <a:latin typeface="Montserrat"/>
                <a:ea typeface="Montserrat"/>
                <a:cs typeface="Montserrat"/>
                <a:sym typeface="Montserrat"/>
              </a:rPr>
              <a:t>AVL tree (image to the right)                                                              In green we can see the balance factors.</a:t>
            </a:r>
            <a:endParaRPr sz="12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00000"/>
                </a:solidFill>
                <a:latin typeface="Montserrat"/>
                <a:ea typeface="Montserrat"/>
                <a:cs typeface="Montserrat"/>
                <a:sym typeface="Montserrat"/>
              </a:rPr>
              <a:t>Fibonacci numbers are used in some pseudorandom number generators.</a:t>
            </a:r>
            <a:endParaRPr sz="1200">
              <a:solidFill>
                <a:srgbClr val="000000"/>
              </a:solidFill>
              <a:latin typeface="Montserrat"/>
              <a:ea typeface="Montserrat"/>
              <a:cs typeface="Montserrat"/>
              <a:sym typeface="Montserrat"/>
            </a:endParaRPr>
          </a:p>
          <a:p>
            <a:pPr indent="0" lvl="0" marL="0" rtl="0" algn="l">
              <a:spcBef>
                <a:spcPts val="1200"/>
              </a:spcBef>
              <a:spcAft>
                <a:spcPts val="1200"/>
              </a:spcAft>
              <a:buNone/>
            </a:pPr>
            <a:r>
              <a:rPr lang="en" sz="1200">
                <a:solidFill>
                  <a:srgbClr val="000000"/>
                </a:solidFill>
                <a:latin typeface="Montserrat"/>
                <a:ea typeface="Montserrat"/>
                <a:cs typeface="Montserrat"/>
                <a:sym typeface="Montserrat"/>
              </a:rPr>
              <a:t>They are also used in</a:t>
            </a:r>
            <a:r>
              <a:rPr lang="en" sz="1200">
                <a:solidFill>
                  <a:srgbClr val="000000"/>
                </a:solidFill>
                <a:uFill>
                  <a:noFill/>
                </a:uFill>
                <a:latin typeface="Montserrat"/>
                <a:ea typeface="Montserrat"/>
                <a:cs typeface="Montserrat"/>
                <a:sym typeface="Montserrat"/>
                <a:hlinkClick r:id="rId9">
                  <a:extLst>
                    <a:ext uri="{A12FA001-AC4F-418D-AE19-62706E023703}">
                      <ahyp:hlinkClr val="tx"/>
                    </a:ext>
                  </a:extLst>
                </a:hlinkClick>
              </a:rPr>
              <a:t> </a:t>
            </a:r>
            <a:r>
              <a:rPr lang="en" sz="1200">
                <a:solidFill>
                  <a:srgbClr val="000000"/>
                </a:solidFill>
                <a:latin typeface="Montserrat"/>
                <a:ea typeface="Montserrat"/>
                <a:cs typeface="Montserrat"/>
                <a:sym typeface="Montserrat"/>
              </a:rPr>
              <a:t>planning poker, which is a step in estimating in software development projects that use the</a:t>
            </a:r>
            <a:r>
              <a:rPr lang="en" sz="1200">
                <a:solidFill>
                  <a:srgbClr val="000000"/>
                </a:solidFill>
                <a:uFill>
                  <a:noFill/>
                </a:uFill>
                <a:latin typeface="Montserrat"/>
                <a:ea typeface="Montserrat"/>
                <a:cs typeface="Montserrat"/>
                <a:sym typeface="Montserrat"/>
                <a:hlinkClick r:id="rId10">
                  <a:extLst>
                    <a:ext uri="{A12FA001-AC4F-418D-AE19-62706E023703}">
                      <ahyp:hlinkClr val="tx"/>
                    </a:ext>
                  </a:extLst>
                </a:hlinkClick>
              </a:rPr>
              <a:t> </a:t>
            </a:r>
            <a:r>
              <a:rPr lang="en" sz="1200">
                <a:solidFill>
                  <a:srgbClr val="000000"/>
                </a:solidFill>
                <a:latin typeface="Montserrat"/>
                <a:ea typeface="Montserrat"/>
                <a:cs typeface="Montserrat"/>
                <a:sym typeface="Montserrat"/>
              </a:rPr>
              <a:t>Scrum methodology.</a:t>
            </a:r>
            <a:endParaRPr sz="12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