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3" r:id="rId5"/>
    <p:sldId id="272" r:id="rId6"/>
    <p:sldId id="273" r:id="rId7"/>
    <p:sldId id="274" r:id="rId8"/>
    <p:sldId id="275" r:id="rId9"/>
    <p:sldId id="280" r:id="rId10"/>
    <p:sldId id="281" r:id="rId11"/>
    <p:sldId id="266" r:id="rId12"/>
    <p:sldId id="269" r:id="rId13"/>
    <p:sldId id="270" r:id="rId14"/>
    <p:sldId id="265" r:id="rId15"/>
    <p:sldId id="264" r:id="rId16"/>
    <p:sldId id="258" r:id="rId17"/>
    <p:sldId id="282" r:id="rId18"/>
    <p:sldId id="259" r:id="rId19"/>
    <p:sldId id="261" r:id="rId20"/>
    <p:sldId id="284" r:id="rId21"/>
    <p:sldId id="285" r:id="rId22"/>
    <p:sldId id="286" r:id="rId23"/>
    <p:sldId id="288" r:id="rId24"/>
    <p:sldId id="289" r:id="rId25"/>
    <p:sldId id="296" r:id="rId26"/>
    <p:sldId id="29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F84E"/>
    <a:srgbClr val="449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36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66288143905308"/>
          <c:y val="0.0322697706628749"/>
          <c:w val="0.966742371218939"/>
          <c:h val="0.58929382792704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0329215802773295"/>
                  <c:y val="0.00413433798831578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sz="2400"/>
                      <a:t>平时成绩</a:t>
                    </a:r>
                    <a:endParaRPr lang="en-US" sz="2400"/>
                  </a:p>
                </c:rich>
              </c:tx>
              <c:dLblPos val="ctr"/>
              <c:showLegendKey val="1"/>
              <c:showVal val="1"/>
              <c:showCatName val="1"/>
              <c:showSerName val="1"/>
              <c:showPercent val="1"/>
              <c:showBubbleSiz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1"/>
            <c:showVal val="1"/>
            <c:showCatName val="1"/>
            <c:showSerName val="1"/>
            <c:showPercent val="1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dLbls>
            <c:dLbl>
              <c:idx val="0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2400" smtClean="0"/>
                      <a:t>期中成绩</a:t>
                    </a:r>
                    <a:endParaRPr lang="en-US" altLang="en-US" sz="2400" dirty="0"/>
                  </a:p>
                </c:rich>
              </c:tx>
              <c:dLblPos val="ctr"/>
              <c:showLegendKey val="1"/>
              <c:showVal val="1"/>
              <c:showCatName val="1"/>
              <c:showSerName val="1"/>
              <c:showPercent val="1"/>
              <c:showBubbleSiz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1"/>
            <c:showVal val="1"/>
            <c:showCatName val="1"/>
            <c:showSerName val="1"/>
            <c:showPercent val="1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invertIfNegative val="0"/>
          <c:dLbls>
            <c:dLbl>
              <c:idx val="0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sz="2400"/>
                      <a:t>期末成绩</a:t>
                    </a:r>
                    <a:endParaRPr lang="en-US" sz="2400"/>
                  </a:p>
                </c:rich>
              </c:tx>
              <c:dLblPos val="ctr"/>
              <c:showLegendKey val="1"/>
              <c:showVal val="1"/>
              <c:showCatName val="1"/>
              <c:showSerName val="1"/>
              <c:showPercent val="1"/>
              <c:showBubbleSiz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1"/>
            <c:showVal val="1"/>
            <c:showCatName val="1"/>
            <c:showSerName val="1"/>
            <c:showPercent val="1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dLbls>
          <c:showLegendKey val="1"/>
          <c:showVal val="1"/>
          <c:showCatName val="1"/>
          <c:showSerName val="1"/>
          <c:showPercent val="1"/>
          <c:showBubbleSize val="1"/>
        </c:dLbls>
        <c:gapWidth val="150"/>
        <c:overlap val="100"/>
        <c:axId val="156942720"/>
        <c:axId val="156944256"/>
      </c:barChart>
      <c:catAx>
        <c:axId val="156942720"/>
        <c:scaling>
          <c:orientation val="minMax"/>
        </c:scaling>
        <c:delete val="1"/>
        <c:axPos val="l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6944256"/>
        <c:crosses val="autoZero"/>
        <c:auto val="1"/>
        <c:lblAlgn val="ctr"/>
        <c:lblOffset val="100"/>
        <c:noMultiLvlLbl val="0"/>
      </c:catAx>
      <c:valAx>
        <c:axId val="15694425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69427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dLbls>
            <c:dLbl>
              <c:idx val="0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2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2400" smtClean="0"/>
                      <a:t>课堂考勤</a:t>
                    </a:r>
                    <a:endParaRPr lang="en-US" altLang="en-US" sz="2400"/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1"/>
              <c:showVal val="1"/>
              <c:showCatName val="1"/>
              <c:showSerName val="1"/>
              <c:showPercent val="1"/>
              <c:showBubbleSiz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1"/>
            <c:showVal val="1"/>
            <c:showCatName val="1"/>
            <c:showSerName val="1"/>
            <c:showPercent val="1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dLbls>
            <c:dLbl>
              <c:idx val="0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2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2400" dirty="0" smtClean="0"/>
                      <a:t>课后作业</a:t>
                    </a:r>
                    <a:endParaRPr lang="en-US" altLang="en-US" sz="2400" dirty="0"/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1"/>
              <c:showVal val="1"/>
              <c:showCatName val="1"/>
              <c:showSerName val="1"/>
              <c:showPercent val="1"/>
              <c:showBubbleSiz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122944"/>
        <c:axId val="157124480"/>
      </c:barChart>
      <c:catAx>
        <c:axId val="157122944"/>
        <c:scaling>
          <c:orientation val="minMax"/>
        </c:scaling>
        <c:delete val="1"/>
        <c:axPos val="l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7124480"/>
        <c:crosses val="autoZero"/>
        <c:auto val="1"/>
        <c:lblAlgn val="ctr"/>
        <c:lblOffset val="100"/>
        <c:noMultiLvlLbl val="0"/>
      </c:catAx>
      <c:valAx>
        <c:axId val="157124480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71229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1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0" Type="http://schemas.openxmlformats.org/officeDocument/2006/relationships/image" Target="../media/image13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image" Target="../media/image31.wmf"/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7" Type="http://schemas.openxmlformats.org/officeDocument/2006/relationships/image" Target="../media/image40.wmf"/><Relationship Id="rId16" Type="http://schemas.openxmlformats.org/officeDocument/2006/relationships/image" Target="../media/image39.wmf"/><Relationship Id="rId15" Type="http://schemas.openxmlformats.org/officeDocument/2006/relationships/image" Target="../media/image38.wmf"/><Relationship Id="rId14" Type="http://schemas.openxmlformats.org/officeDocument/2006/relationships/image" Target="../media/image37.wmf"/><Relationship Id="rId13" Type="http://schemas.openxmlformats.org/officeDocument/2006/relationships/image" Target="../media/image36.wmf"/><Relationship Id="rId12" Type="http://schemas.openxmlformats.org/officeDocument/2006/relationships/image" Target="../media/image35.wmf"/><Relationship Id="rId11" Type="http://schemas.openxmlformats.org/officeDocument/2006/relationships/image" Target="../media/image34.wmf"/><Relationship Id="rId10" Type="http://schemas.openxmlformats.org/officeDocument/2006/relationships/image" Target="../media/image33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image" Target="../media/image46.wmf"/><Relationship Id="rId7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25.wmf"/><Relationship Id="rId11" Type="http://schemas.openxmlformats.org/officeDocument/2006/relationships/image" Target="../media/image49.wmf"/><Relationship Id="rId10" Type="http://schemas.openxmlformats.org/officeDocument/2006/relationships/image" Target="../media/image48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7.wmf"/><Relationship Id="rId8" Type="http://schemas.openxmlformats.org/officeDocument/2006/relationships/image" Target="../media/image56.wmf"/><Relationship Id="rId7" Type="http://schemas.openxmlformats.org/officeDocument/2006/relationships/image" Target="../media/image55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52.wmf"/><Relationship Id="rId11" Type="http://schemas.openxmlformats.org/officeDocument/2006/relationships/image" Target="../media/image59.wmf"/><Relationship Id="rId10" Type="http://schemas.openxmlformats.org/officeDocument/2006/relationships/image" Target="../media/image58.wmf"/><Relationship Id="rId1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7" Type="http://schemas.openxmlformats.org/officeDocument/2006/relationships/image" Target="../media/image67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75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FC186-B670-4D7A-8018-0E1777777B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4CDE5-E751-4313-809C-27090CE21D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4CDE5-E751-4313-809C-27090CE21D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4CDE5-E751-4313-809C-27090CE21D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大物</a:t>
            </a:r>
            <a:r>
              <a:rPr lang="en-US" altLang="zh-CN"/>
              <a:t>C(B)</a:t>
            </a:r>
            <a:r>
              <a:rPr lang="zh-CN" altLang="en-US"/>
              <a:t>讲完本页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大物</a:t>
            </a:r>
            <a:r>
              <a:rPr lang="en-US" altLang="zh-CN">
                <a:sym typeface="+mn-ea"/>
              </a:rPr>
              <a:t>C-A</a:t>
            </a:r>
            <a:r>
              <a:rPr lang="zh-CN" altLang="en-US">
                <a:sym typeface="+mn-ea"/>
              </a:rPr>
              <a:t>班结束本页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C3534-48E4-4FFB-8662-67DD596B8C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F33E0-1AD1-43D7-9DBC-36B45910389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方正舒体" pitchFamily="2" charset="-122"/>
          <a:ea typeface="方正舒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wmf"/><Relationship Id="rId36" Type="http://schemas.openxmlformats.org/officeDocument/2006/relationships/vmlDrawing" Target="../drawings/vmlDrawing5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40.wmf"/><Relationship Id="rId33" Type="http://schemas.openxmlformats.org/officeDocument/2006/relationships/oleObject" Target="../embeddings/oleObject36.bin"/><Relationship Id="rId32" Type="http://schemas.openxmlformats.org/officeDocument/2006/relationships/image" Target="../media/image39.wmf"/><Relationship Id="rId31" Type="http://schemas.openxmlformats.org/officeDocument/2006/relationships/oleObject" Target="../embeddings/oleObject35.bin"/><Relationship Id="rId30" Type="http://schemas.openxmlformats.org/officeDocument/2006/relationships/image" Target="../media/image38.wmf"/><Relationship Id="rId3" Type="http://schemas.openxmlformats.org/officeDocument/2006/relationships/oleObject" Target="../embeddings/oleObject21.bin"/><Relationship Id="rId29" Type="http://schemas.openxmlformats.org/officeDocument/2006/relationships/oleObject" Target="../embeddings/oleObject34.bin"/><Relationship Id="rId28" Type="http://schemas.openxmlformats.org/officeDocument/2006/relationships/image" Target="../media/image37.wmf"/><Relationship Id="rId27" Type="http://schemas.openxmlformats.org/officeDocument/2006/relationships/oleObject" Target="../embeddings/oleObject33.bin"/><Relationship Id="rId26" Type="http://schemas.openxmlformats.org/officeDocument/2006/relationships/image" Target="../media/image36.wmf"/><Relationship Id="rId25" Type="http://schemas.openxmlformats.org/officeDocument/2006/relationships/oleObject" Target="../embeddings/oleObject32.bin"/><Relationship Id="rId24" Type="http://schemas.openxmlformats.org/officeDocument/2006/relationships/image" Target="../media/image35.wmf"/><Relationship Id="rId23" Type="http://schemas.openxmlformats.org/officeDocument/2006/relationships/oleObject" Target="../embeddings/oleObject31.bin"/><Relationship Id="rId22" Type="http://schemas.openxmlformats.org/officeDocument/2006/relationships/image" Target="../media/image34.wmf"/><Relationship Id="rId21" Type="http://schemas.openxmlformats.org/officeDocument/2006/relationships/oleObject" Target="../embeddings/oleObject30.bin"/><Relationship Id="rId20" Type="http://schemas.openxmlformats.org/officeDocument/2006/relationships/image" Target="../media/image33.wmf"/><Relationship Id="rId2" Type="http://schemas.openxmlformats.org/officeDocument/2006/relationships/image" Target="../media/image24.wmf"/><Relationship Id="rId19" Type="http://schemas.openxmlformats.org/officeDocument/2006/relationships/oleObject" Target="../embeddings/oleObject29.bin"/><Relationship Id="rId18" Type="http://schemas.openxmlformats.org/officeDocument/2006/relationships/image" Target="../media/image32.wmf"/><Relationship Id="rId17" Type="http://schemas.openxmlformats.org/officeDocument/2006/relationships/oleObject" Target="../embeddings/oleObject28.bin"/><Relationship Id="rId16" Type="http://schemas.openxmlformats.org/officeDocument/2006/relationships/image" Target="../media/image31.w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38.bin"/><Relationship Id="rId24" Type="http://schemas.openxmlformats.org/officeDocument/2006/relationships/vmlDrawing" Target="../drawings/vmlDrawing6.vml"/><Relationship Id="rId23" Type="http://schemas.openxmlformats.org/officeDocument/2006/relationships/slideLayout" Target="../slideLayouts/slideLayout12.xml"/><Relationship Id="rId22" Type="http://schemas.openxmlformats.org/officeDocument/2006/relationships/image" Target="../media/image49.wmf"/><Relationship Id="rId21" Type="http://schemas.openxmlformats.org/officeDocument/2006/relationships/oleObject" Target="../embeddings/oleObject47.bin"/><Relationship Id="rId20" Type="http://schemas.openxmlformats.org/officeDocument/2006/relationships/image" Target="../media/image48.wmf"/><Relationship Id="rId2" Type="http://schemas.openxmlformats.org/officeDocument/2006/relationships/image" Target="../media/image24.wmf"/><Relationship Id="rId19" Type="http://schemas.openxmlformats.org/officeDocument/2006/relationships/oleObject" Target="../embeddings/oleObject46.bin"/><Relationship Id="rId18" Type="http://schemas.openxmlformats.org/officeDocument/2006/relationships/image" Target="../media/image47.wmf"/><Relationship Id="rId17" Type="http://schemas.openxmlformats.org/officeDocument/2006/relationships/oleObject" Target="../embeddings/oleObject45.bin"/><Relationship Id="rId16" Type="http://schemas.openxmlformats.org/officeDocument/2006/relationships/image" Target="../media/image46.w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45.w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oleObject" Target="../embeddings/oleObject51.bin"/><Relationship Id="rId7" Type="http://schemas.openxmlformats.org/officeDocument/2006/relationships/image" Target="../media/image24.wmf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9.bin"/><Relationship Id="rId3" Type="http://schemas.openxmlformats.org/officeDocument/2006/relationships/image" Target="../media/image51.wmf"/><Relationship Id="rId26" Type="http://schemas.openxmlformats.org/officeDocument/2006/relationships/vmlDrawing" Target="../drawings/vmlDrawing7.vml"/><Relationship Id="rId25" Type="http://schemas.openxmlformats.org/officeDocument/2006/relationships/slideLayout" Target="../slideLayouts/slideLayout13.xml"/><Relationship Id="rId24" Type="http://schemas.openxmlformats.org/officeDocument/2006/relationships/image" Target="../media/image60.png"/><Relationship Id="rId23" Type="http://schemas.openxmlformats.org/officeDocument/2006/relationships/image" Target="../media/image59.wmf"/><Relationship Id="rId22" Type="http://schemas.openxmlformats.org/officeDocument/2006/relationships/oleObject" Target="../embeddings/oleObject58.bin"/><Relationship Id="rId21" Type="http://schemas.openxmlformats.org/officeDocument/2006/relationships/image" Target="../media/image58.wmf"/><Relationship Id="rId20" Type="http://schemas.openxmlformats.org/officeDocument/2006/relationships/oleObject" Target="../embeddings/oleObject57.bin"/><Relationship Id="rId2" Type="http://schemas.openxmlformats.org/officeDocument/2006/relationships/oleObject" Target="../embeddings/oleObject48.bin"/><Relationship Id="rId19" Type="http://schemas.openxmlformats.org/officeDocument/2006/relationships/image" Target="../media/image57.wmf"/><Relationship Id="rId18" Type="http://schemas.openxmlformats.org/officeDocument/2006/relationships/oleObject" Target="../embeddings/oleObject56.bin"/><Relationship Id="rId17" Type="http://schemas.openxmlformats.org/officeDocument/2006/relationships/image" Target="../media/image56.wmf"/><Relationship Id="rId16" Type="http://schemas.openxmlformats.org/officeDocument/2006/relationships/oleObject" Target="../embeddings/oleObject55.bin"/><Relationship Id="rId15" Type="http://schemas.openxmlformats.org/officeDocument/2006/relationships/image" Target="../media/image55.wmf"/><Relationship Id="rId14" Type="http://schemas.openxmlformats.org/officeDocument/2006/relationships/oleObject" Target="../embeddings/oleObject54.bin"/><Relationship Id="rId13" Type="http://schemas.openxmlformats.org/officeDocument/2006/relationships/image" Target="../media/image54.wmf"/><Relationship Id="rId12" Type="http://schemas.openxmlformats.org/officeDocument/2006/relationships/oleObject" Target="../embeddings/oleObject53.bin"/><Relationship Id="rId11" Type="http://schemas.openxmlformats.org/officeDocument/2006/relationships/image" Target="../media/image53.wmf"/><Relationship Id="rId10" Type="http://schemas.openxmlformats.org/officeDocument/2006/relationships/oleObject" Target="../embeddings/oleObject52.bin"/><Relationship Id="rId1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61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15" Type="http://schemas.openxmlformats.org/officeDocument/2006/relationships/oleObject" Target="../embeddings/oleObject66.bin"/><Relationship Id="rId14" Type="http://schemas.openxmlformats.org/officeDocument/2006/relationships/image" Target="../media/image67.wmf"/><Relationship Id="rId13" Type="http://schemas.openxmlformats.org/officeDocument/2006/relationships/oleObject" Target="../embeddings/oleObject65.bin"/><Relationship Id="rId12" Type="http://schemas.openxmlformats.org/officeDocument/2006/relationships/image" Target="../media/image66.w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65.wmf"/><Relationship Id="rId1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72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9.wmf"/><Relationship Id="rId18" Type="http://schemas.openxmlformats.org/officeDocument/2006/relationships/notesSlide" Target="../notesSlides/notesSlide3.xml"/><Relationship Id="rId17" Type="http://schemas.openxmlformats.org/officeDocument/2006/relationships/vmlDrawing" Target="../drawings/vmlDrawing9.vml"/><Relationship Id="rId16" Type="http://schemas.openxmlformats.org/officeDocument/2006/relationships/slideLayout" Target="../slideLayouts/slideLayout7.xml"/><Relationship Id="rId15" Type="http://schemas.openxmlformats.org/officeDocument/2006/relationships/audio" Target="../media/audio1.wav"/><Relationship Id="rId14" Type="http://schemas.openxmlformats.org/officeDocument/2006/relationships/image" Target="../media/image75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73.wmf"/><Relationship Id="rId1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wmf"/><Relationship Id="rId8" Type="http://schemas.openxmlformats.org/officeDocument/2006/relationships/oleObject" Target="../embeddings/oleObject77.bin"/><Relationship Id="rId7" Type="http://schemas.openxmlformats.org/officeDocument/2006/relationships/image" Target="../media/image78.wmf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75.bin"/><Relationship Id="rId3" Type="http://schemas.openxmlformats.org/officeDocument/2006/relationships/tags" Target="../tags/tag2.xml"/><Relationship Id="rId2" Type="http://schemas.openxmlformats.org/officeDocument/2006/relationships/image" Target="../media/image76.wmf"/><Relationship Id="rId12" Type="http://schemas.openxmlformats.org/officeDocument/2006/relationships/notesSlide" Target="../notesSlides/notesSlide5.xml"/><Relationship Id="rId11" Type="http://schemas.openxmlformats.org/officeDocument/2006/relationships/vmlDrawing" Target="../drawings/vmlDrawing10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7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6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wmf"/><Relationship Id="rId23" Type="http://schemas.openxmlformats.org/officeDocument/2006/relationships/vmlDrawing" Target="../drawings/vmlDrawing1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13.wmf"/><Relationship Id="rId20" Type="http://schemas.openxmlformats.org/officeDocument/2006/relationships/oleObject" Target="../embeddings/oleObject10.bin"/><Relationship Id="rId2" Type="http://schemas.openxmlformats.org/officeDocument/2006/relationships/oleObject" Target="../embeddings/oleObject1.bin"/><Relationship Id="rId19" Type="http://schemas.openxmlformats.org/officeDocument/2006/relationships/image" Target="../media/image12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11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10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9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4.png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9.png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14430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latin typeface="华文行楷" pitchFamily="2" charset="-122"/>
                <a:ea typeface="华文行楷" pitchFamily="2" charset="-122"/>
              </a:rPr>
              <a:t>大学物理</a:t>
            </a:r>
            <a:r>
              <a:rPr lang="en-US" altLang="zh-CN" b="1" dirty="0" smtClean="0">
                <a:latin typeface="华文行楷" pitchFamily="2" charset="-122"/>
                <a:ea typeface="华文行楷" pitchFamily="2" charset="-122"/>
              </a:rPr>
              <a:t>C</a:t>
            </a:r>
            <a:endParaRPr lang="en-US" altLang="zh-CN" b="1" dirty="0" smtClean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38" y="2714620"/>
            <a:ext cx="7286676" cy="20717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郎佩琳</a:t>
            </a:r>
            <a:endParaRPr lang="en-US" altLang="zh-CN" sz="3600" dirty="0" smtClean="0">
              <a:latin typeface="华文新魏" pitchFamily="2" charset="-122"/>
              <a:ea typeface="华文新魏" pitchFamily="2" charset="-122"/>
            </a:endParaRPr>
          </a:p>
          <a:p>
            <a:pPr marL="0" indent="0" algn="ctr">
              <a:buNone/>
            </a:pPr>
            <a:r>
              <a:rPr lang="en-US" altLang="zh-CN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langpl</a:t>
            </a:r>
            <a:r>
              <a:rPr lang="en-US" altLang="zh-CN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@163.com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500034" y="2142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物理学方法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8662" y="1357298"/>
            <a:ext cx="1800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33CC"/>
                </a:solidFill>
              </a:rPr>
              <a:t>物理方法 ：</a:t>
            </a:r>
            <a:endParaRPr lang="zh-CN" altLang="en-US" sz="2400" b="1" dirty="0">
              <a:solidFill>
                <a:srgbClr val="0033CC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00166" y="1928802"/>
            <a:ext cx="678180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观察、实验、模拟、演绎、归纳、分析、综合、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类比、理想化、假说</a:t>
            </a:r>
            <a:r>
              <a:rPr lang="en-US" altLang="zh-CN" sz="2400" b="1" dirty="0">
                <a:latin typeface="Times New Roman" panose="02020603050405020304"/>
                <a:ea typeface="楷体_GB2312" pitchFamily="1" charset="-122"/>
              </a:rPr>
              <a:t>……</a:t>
            </a:r>
            <a:endParaRPr lang="en-US" altLang="zh-CN" sz="24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28662" y="3323112"/>
            <a:ext cx="7315200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指导性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原理</a:t>
            </a:r>
            <a:r>
              <a:rPr lang="en-US" altLang="zh-CN" sz="2400" b="1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:</a:t>
            </a:r>
            <a:endParaRPr lang="en-US" altLang="zh-CN" sz="2400" b="1" dirty="0">
              <a:solidFill>
                <a:schemeClr val="hlink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  *</a:t>
            </a:r>
            <a:r>
              <a:rPr lang="en-US" altLang="zh-CN" sz="2400" b="1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简单性原理：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逻辑前提越简单，普遍程度越高。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  *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对应原理 ：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新理论应包容在一定条件下被证实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 是正确的旧理论，并在极限条件下过渡到旧理论。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      </a:t>
            </a:r>
            <a:r>
              <a:rPr lang="en-US" altLang="zh-CN" sz="2400" b="1" dirty="0">
                <a:latin typeface="Times New Roman" panose="02020603050405020304"/>
                <a:ea typeface="楷体_GB2312" pitchFamily="1" charset="-122"/>
              </a:rPr>
              <a:t>……</a:t>
            </a:r>
            <a:endParaRPr lang="en-US" altLang="zh-CN" sz="2400" b="1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 bwMode="auto">
          <a:xfrm>
            <a:off x="785786" y="646091"/>
            <a:ext cx="7572376" cy="1905000"/>
            <a:chOff x="768" y="624"/>
            <a:chExt cx="4770" cy="120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768" y="960"/>
              <a:ext cx="864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</a:rPr>
                <a:t>理想化方法</a:t>
              </a:r>
              <a:endParaRPr lang="zh-CN" altLang="en-US" sz="2400" b="1">
                <a:solidFill>
                  <a:srgbClr val="0000FF"/>
                </a:solidFill>
              </a:endParaRP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698" y="624"/>
              <a:ext cx="3840" cy="29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_GB2312" pitchFamily="1" charset="-122"/>
                  <a:ea typeface="楷体_GB2312" pitchFamily="1" charset="-122"/>
                </a:rPr>
                <a:t>理想模型（质点、弹簧振子、理想气体</a:t>
              </a:r>
              <a:r>
                <a:rPr lang="en-US" altLang="zh-CN" sz="2400" b="1" dirty="0">
                  <a:latin typeface="Times New Roman" panose="02020603050405020304"/>
                  <a:ea typeface="楷体_GB2312" pitchFamily="1" charset="-122"/>
                </a:rPr>
                <a:t>……</a:t>
              </a:r>
              <a:r>
                <a:rPr lang="en-US" altLang="zh-CN" sz="2400" b="1" dirty="0">
                  <a:latin typeface="楷体_GB2312" pitchFamily="1" charset="-122"/>
                  <a:ea typeface="楷体_GB2312" pitchFamily="1" charset="-122"/>
                </a:rPr>
                <a:t>)</a:t>
              </a:r>
              <a:endParaRPr lang="en-US" altLang="zh-CN" sz="2400" b="1" dirty="0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680" y="1072"/>
              <a:ext cx="312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_GB2312" pitchFamily="1" charset="-122"/>
                  <a:ea typeface="楷体_GB2312" pitchFamily="1" charset="-122"/>
                </a:rPr>
                <a:t>理想实验（伽利略、牛顿</a:t>
              </a:r>
              <a:r>
                <a:rPr lang="en-US" altLang="zh-CN" sz="2400" b="1" dirty="0">
                  <a:latin typeface="Times New Roman" panose="02020603050405020304"/>
                  <a:ea typeface="楷体_GB2312" pitchFamily="1" charset="-122"/>
                </a:rPr>
                <a:t>…</a:t>
              </a:r>
              <a:r>
                <a:rPr lang="en-US" altLang="zh-CN" sz="2400" b="1" dirty="0">
                  <a:latin typeface="楷体_GB2312" pitchFamily="1" charset="-122"/>
                  <a:ea typeface="楷体_GB2312" pitchFamily="1" charset="-122"/>
                </a:rPr>
                <a:t>... </a:t>
              </a:r>
              <a:r>
                <a:rPr lang="zh-CN" altLang="en-US" sz="2400" b="1" dirty="0">
                  <a:latin typeface="楷体_GB2312" pitchFamily="1" charset="-122"/>
                  <a:ea typeface="楷体_GB2312" pitchFamily="1" charset="-122"/>
                </a:rPr>
                <a:t>）</a:t>
              </a:r>
              <a:endParaRPr lang="zh-CN" altLang="en-US" sz="2400" b="1" dirty="0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680" y="1536"/>
              <a:ext cx="336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_GB2312" pitchFamily="1" charset="-122"/>
                  <a:ea typeface="楷体_GB2312" pitchFamily="1" charset="-122"/>
                </a:rPr>
                <a:t>理想过程 </a:t>
              </a:r>
              <a:r>
                <a:rPr lang="en-US" altLang="zh-CN" sz="2400" b="1" dirty="0" smtClean="0">
                  <a:latin typeface="楷体_GB2312" pitchFamily="1" charset="-122"/>
                  <a:ea typeface="楷体_GB2312" pitchFamily="1" charset="-122"/>
                </a:rPr>
                <a:t>(</a:t>
              </a:r>
              <a:r>
                <a:rPr lang="zh-CN" altLang="en-US" sz="2400" b="1" dirty="0">
                  <a:latin typeface="楷体_GB2312" pitchFamily="1" charset="-122"/>
                  <a:ea typeface="楷体_GB2312" pitchFamily="1" charset="-122"/>
                </a:rPr>
                <a:t>准静态、绝热</a:t>
              </a:r>
              <a:r>
                <a:rPr lang="en-US" altLang="zh-CN" sz="2400" b="1" dirty="0">
                  <a:latin typeface="Times New Roman" panose="02020603050405020304"/>
                  <a:ea typeface="楷体_GB2312" pitchFamily="1" charset="-122"/>
                </a:rPr>
                <a:t>……</a:t>
              </a:r>
              <a:r>
                <a:rPr lang="en-US" altLang="zh-CN" sz="2400" b="1" dirty="0">
                  <a:latin typeface="楷体_GB2312" pitchFamily="1" charset="-122"/>
                  <a:ea typeface="楷体_GB2312" pitchFamily="1" charset="-122"/>
                </a:rPr>
                <a:t>)</a:t>
              </a:r>
              <a:endParaRPr lang="en-US" altLang="zh-CN" sz="2400" b="1" dirty="0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9" name="AutoShape 6"/>
            <p:cNvSpPr/>
            <p:nvPr/>
          </p:nvSpPr>
          <p:spPr bwMode="auto">
            <a:xfrm>
              <a:off x="1536" y="720"/>
              <a:ext cx="144" cy="1008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74699" y="428604"/>
            <a:ext cx="1143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</a:rPr>
              <a:t>[</a:t>
            </a:r>
            <a:r>
              <a:rPr lang="zh-CN" altLang="en-US" sz="2400" b="1">
                <a:solidFill>
                  <a:srgbClr val="FF3300"/>
                </a:solidFill>
              </a:rPr>
              <a:t>例</a:t>
            </a:r>
            <a:r>
              <a:rPr lang="en-US" altLang="zh-CN" sz="2400" b="1">
                <a:solidFill>
                  <a:srgbClr val="FF3300"/>
                </a:solidFill>
              </a:rPr>
              <a:t>]</a:t>
            </a:r>
            <a:endParaRPr lang="en-US" altLang="zh-CN" sz="2400" b="1">
              <a:solidFill>
                <a:schemeClr val="tx2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986186" y="2932091"/>
            <a:ext cx="4343400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</a:rPr>
              <a:t>方法实质</a:t>
            </a:r>
            <a:r>
              <a:rPr lang="en-US" altLang="zh-CN" sz="2400" b="1" dirty="0">
                <a:solidFill>
                  <a:srgbClr val="FF3300"/>
                </a:solidFill>
              </a:rPr>
              <a:t>:</a:t>
            </a:r>
            <a:r>
              <a:rPr lang="en-US" altLang="zh-CN" sz="2400" b="1" dirty="0">
                <a:solidFill>
                  <a:schemeClr val="accent2"/>
                </a:solidFill>
              </a:rPr>
              <a:t>  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r>
              <a:rPr lang="zh-CN" altLang="en-US" sz="2400" b="1" dirty="0">
                <a:solidFill>
                  <a:srgbClr val="3333CC"/>
                </a:solidFill>
                <a:ea typeface="楷体_GB2312" pitchFamily="1" charset="-122"/>
              </a:rPr>
              <a:t>简化、纯化，抓住主要矛盾，</a:t>
            </a:r>
            <a:endParaRPr lang="zh-CN" altLang="en-US" sz="2400" b="1" dirty="0">
              <a:solidFill>
                <a:srgbClr val="3333CC"/>
              </a:solidFill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CC"/>
                </a:solidFill>
                <a:ea typeface="楷体_GB2312" pitchFamily="1" charset="-122"/>
              </a:rPr>
              <a:t>摒弃次要因素。</a:t>
            </a:r>
            <a:endParaRPr lang="zh-CN" altLang="en-US" sz="2400" b="1" dirty="0">
              <a:solidFill>
                <a:srgbClr val="3333CC"/>
              </a:solidFill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</a:rPr>
              <a:t>重要意义：</a:t>
            </a:r>
            <a:endParaRPr lang="zh-CN" altLang="en-US" sz="2400" b="1" dirty="0">
              <a:solidFill>
                <a:srgbClr val="FF33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33CC"/>
                </a:solidFill>
                <a:ea typeface="楷体_GB2312" pitchFamily="1" charset="-122"/>
              </a:rPr>
              <a:t>人类认识世界的基本策略</a:t>
            </a:r>
            <a:endParaRPr lang="zh-CN" altLang="en-US" sz="2400" b="1" dirty="0">
              <a:solidFill>
                <a:srgbClr val="0033CC"/>
              </a:solidFill>
              <a:ea typeface="楷体_GB2312" pitchFamily="1" charset="-122"/>
            </a:endParaRPr>
          </a:p>
        </p:txBody>
      </p:sp>
      <p:grpSp>
        <p:nvGrpSpPr>
          <p:cNvPr id="12" name="Group 12"/>
          <p:cNvGrpSpPr/>
          <p:nvPr/>
        </p:nvGrpSpPr>
        <p:grpSpPr bwMode="auto">
          <a:xfrm>
            <a:off x="1071536" y="2932091"/>
            <a:ext cx="2686050" cy="3128963"/>
            <a:chOff x="3588" y="1968"/>
            <a:chExt cx="1692" cy="1971"/>
          </a:xfrm>
        </p:grpSpPr>
        <p:pic>
          <p:nvPicPr>
            <p:cNvPr id="13" name="Picture 10" descr="msotw9_temp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8" y="1968"/>
              <a:ext cx="1563" cy="1584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ffectLst/>
          </p:spPr>
        </p:pic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588" y="3648"/>
              <a:ext cx="1692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/>
                <a:t>牛顿的理想实验</a:t>
              </a:r>
              <a:endParaRPr lang="zh-CN" alt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500034" y="2142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400" noProof="0" dirty="0" smtClean="0">
                <a:ln>
                  <a:noFill/>
                </a:ln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  <a:sym typeface="+mn-ea"/>
              </a:rPr>
              <a:t>为什么学物理？</a:t>
            </a:r>
            <a:endParaRPr lang="zh-CN" altLang="en-US" sz="4400" dirty="0" smtClean="0"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  <p:grpSp>
        <p:nvGrpSpPr>
          <p:cNvPr id="6" name="Group 11"/>
          <p:cNvGrpSpPr/>
          <p:nvPr/>
        </p:nvGrpSpPr>
        <p:grpSpPr bwMode="auto">
          <a:xfrm>
            <a:off x="785840" y="1500207"/>
            <a:ext cx="7786688" cy="5072065"/>
            <a:chOff x="561" y="1155"/>
            <a:chExt cx="4905" cy="3195"/>
          </a:xfrm>
        </p:grpSpPr>
        <p:grpSp>
          <p:nvGrpSpPr>
            <p:cNvPr id="7" name="Group 7"/>
            <p:cNvGrpSpPr/>
            <p:nvPr/>
          </p:nvGrpSpPr>
          <p:grpSpPr bwMode="auto">
            <a:xfrm>
              <a:off x="672" y="1200"/>
              <a:ext cx="4704" cy="3060"/>
              <a:chOff x="672" y="1056"/>
              <a:chExt cx="4704" cy="3060"/>
            </a:xfrm>
          </p:grpSpPr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720" y="1056"/>
                <a:ext cx="4656" cy="8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400" b="1" dirty="0" smtClean="0">
                    <a:solidFill>
                      <a:schemeClr val="hlink"/>
                    </a:solidFill>
                    <a:latin typeface="宋体" panose="02010600030101010101" pitchFamily="2" charset="-122"/>
                  </a:rPr>
                  <a:t> 第一次</a:t>
                </a:r>
                <a:r>
                  <a:rPr lang="zh-CN" altLang="en-US" sz="2400" b="1" dirty="0">
                    <a:solidFill>
                      <a:schemeClr val="hlink"/>
                    </a:solidFill>
                    <a:latin typeface="宋体" panose="02010600030101010101" pitchFamily="2" charset="-122"/>
                  </a:rPr>
                  <a:t>工业革命（</a:t>
                </a:r>
                <a:r>
                  <a:rPr lang="en-US" altLang="zh-CN" sz="2400" b="1" dirty="0">
                    <a:solidFill>
                      <a:schemeClr val="hlink"/>
                    </a:solidFill>
                    <a:latin typeface="宋体" panose="02010600030101010101" pitchFamily="2" charset="-122"/>
                  </a:rPr>
                  <a:t>18</a:t>
                </a:r>
                <a:r>
                  <a:rPr lang="zh-CN" altLang="en-US" sz="2400" b="1" dirty="0">
                    <a:solidFill>
                      <a:schemeClr val="hlink"/>
                    </a:solidFill>
                    <a:latin typeface="宋体" panose="02010600030101010101" pitchFamily="2" charset="-122"/>
                  </a:rPr>
                  <a:t>世纪）：</a:t>
                </a:r>
                <a:endParaRPr lang="zh-CN" altLang="en-US" sz="2400" b="1" dirty="0">
                  <a:solidFill>
                    <a:schemeClr val="hlink"/>
                  </a:solidFill>
                  <a:latin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latin typeface="宋体" panose="02010600030101010101" pitchFamily="2" charset="-122"/>
                  </a:rPr>
                  <a:t>建立在牛顿力学和热力学发展的基础上，其标志是以蒸汽机为代表的一系列机械的产生和应用。</a:t>
                </a:r>
                <a:endPara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672" y="2046"/>
                <a:ext cx="4704" cy="8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400" b="1" dirty="0" smtClean="0">
                    <a:solidFill>
                      <a:schemeClr val="hlink"/>
                    </a:solidFill>
                    <a:latin typeface="宋体" panose="02010600030101010101" pitchFamily="2" charset="-122"/>
                  </a:rPr>
                  <a:t> 第二</a:t>
                </a:r>
                <a:r>
                  <a:rPr lang="zh-CN" altLang="en-US" sz="2400" b="1" dirty="0">
                    <a:solidFill>
                      <a:schemeClr val="hlink"/>
                    </a:solidFill>
                    <a:latin typeface="宋体" panose="02010600030101010101" pitchFamily="2" charset="-122"/>
                  </a:rPr>
                  <a:t>次工业革命（</a:t>
                </a:r>
                <a:r>
                  <a:rPr lang="en-US" altLang="zh-CN" sz="2400" b="1" dirty="0">
                    <a:solidFill>
                      <a:schemeClr val="hlink"/>
                    </a:solidFill>
                    <a:latin typeface="宋体" panose="02010600030101010101" pitchFamily="2" charset="-122"/>
                  </a:rPr>
                  <a:t>19</a:t>
                </a:r>
                <a:r>
                  <a:rPr lang="zh-CN" altLang="en-US" sz="2400" b="1" dirty="0">
                    <a:solidFill>
                      <a:schemeClr val="hlink"/>
                    </a:solidFill>
                    <a:latin typeface="宋体" panose="02010600030101010101" pitchFamily="2" charset="-122"/>
                  </a:rPr>
                  <a:t>世纪）：</a:t>
                </a:r>
                <a:endParaRPr lang="zh-CN" altLang="en-US" sz="2400" b="1" dirty="0">
                  <a:solidFill>
                    <a:schemeClr val="hlink"/>
                  </a:solidFill>
                  <a:latin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 b="1" dirty="0"/>
                  <a:t>建立在电磁理论发展的基础上，其标志是发电机、电动机、电讯设备的出现和应用。</a:t>
                </a:r>
                <a:endParaRPr lang="zh-CN" altLang="en-US" sz="2400" b="1" dirty="0"/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672" y="3011"/>
                <a:ext cx="4704" cy="110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722CFE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400" b="1" dirty="0" smtClean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CN" altLang="en-US" sz="2400" b="1" dirty="0" smtClean="0">
                    <a:solidFill>
                      <a:schemeClr val="hlink"/>
                    </a:solidFill>
                    <a:latin typeface="宋体" panose="02010600030101010101" pitchFamily="2" charset="-122"/>
                  </a:rPr>
                  <a:t>第三</a:t>
                </a:r>
                <a:r>
                  <a:rPr lang="zh-CN" altLang="en-US" sz="2400" b="1" dirty="0">
                    <a:solidFill>
                      <a:schemeClr val="hlink"/>
                    </a:solidFill>
                    <a:latin typeface="宋体" panose="02010600030101010101" pitchFamily="2" charset="-122"/>
                  </a:rPr>
                  <a:t>次工业革命（</a:t>
                </a:r>
                <a:r>
                  <a:rPr lang="en-US" altLang="zh-CN" sz="2400" b="1" dirty="0">
                    <a:solidFill>
                      <a:schemeClr val="hlink"/>
                    </a:solidFill>
                    <a:latin typeface="宋体" panose="02010600030101010101" pitchFamily="2" charset="-122"/>
                  </a:rPr>
                  <a:t>20</a:t>
                </a:r>
                <a:r>
                  <a:rPr lang="zh-CN" altLang="en-US" sz="2400" b="1" dirty="0">
                    <a:solidFill>
                      <a:schemeClr val="hlink"/>
                    </a:solidFill>
                    <a:latin typeface="宋体" panose="02010600030101010101" pitchFamily="2" charset="-122"/>
                  </a:rPr>
                  <a:t>世纪）：</a:t>
                </a:r>
                <a:endParaRPr lang="zh-CN" altLang="en-US" sz="2400" b="1" dirty="0">
                  <a:solidFill>
                    <a:schemeClr val="hlink"/>
                  </a:solidFill>
                  <a:latin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 b="1" dirty="0"/>
                  <a:t>建立在相对论和量子力学发展的基础上，其标志是以信息技术为代表的一系列新学科、新材料、新能源、新技术的兴起和发展。</a:t>
                </a:r>
                <a:endParaRPr lang="zh-CN" altLang="en-US" sz="2400" b="1" dirty="0"/>
              </a:p>
            </p:txBody>
          </p:sp>
        </p:grp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61" y="1155"/>
              <a:ext cx="4905" cy="3195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prstDash val="dash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500034" y="2142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为什么学物理？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6945" y="4015408"/>
            <a:ext cx="7315200" cy="19380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</a:rPr>
              <a:t>我们能够获得什么？：</a:t>
            </a:r>
            <a:endParaRPr lang="zh-CN" altLang="en-US" sz="2400" b="1" dirty="0">
              <a:solidFill>
                <a:srgbClr val="3333CC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_GB2312" pitchFamily="1" charset="-122"/>
                <a:ea typeface="楷体_GB2312" pitchFamily="1" charset="-122"/>
              </a:rPr>
              <a:t>1.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了解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  <a:sym typeface="+mn-ea"/>
              </a:rPr>
              <a:t>科学思想、培养科学精神、具备科学态度和掌握科学方法。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_GB2312" pitchFamily="1" charset="-122"/>
                <a:ea typeface="楷体_GB2312" pitchFamily="1" charset="-122"/>
              </a:rPr>
              <a:t>2.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  <a:sym typeface="+mn-ea"/>
              </a:rPr>
              <a:t>获得生活、学习、工作所需的一些基本知识和技能。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56628" y="1356981"/>
            <a:ext cx="7315200" cy="21228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</a:rPr>
              <a:t>开设大学物理的意义：</a:t>
            </a:r>
            <a:endParaRPr lang="zh-CN" altLang="en-US" sz="2400" b="1" dirty="0">
              <a:solidFill>
                <a:srgbClr val="3333CC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后续课服务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专业服务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楷体_GB2312" pitchFamily="1" charset="-122"/>
                <a:ea typeface="楷体_GB2312" pitchFamily="1" charset="-122"/>
              </a:rPr>
              <a:t>提高大学生的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科学</a:t>
            </a:r>
            <a:r>
              <a:rPr lang="zh-CN" altLang="en-US" sz="2400" b="1" dirty="0" smtClean="0">
                <a:latin typeface="楷体_GB2312" pitchFamily="1" charset="-122"/>
                <a:ea typeface="楷体_GB2312" pitchFamily="1" charset="-122"/>
              </a:rPr>
              <a:t>素质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本课程学习内容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力学（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1-4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周）</a:t>
            </a:r>
            <a:endParaRPr lang="zh-CN" altLang="en-US" sz="2400" dirty="0" smtClean="0">
              <a:latin typeface="华文新魏" pitchFamily="2" charset="-122"/>
              <a:ea typeface="华文新魏" pitchFamily="2" charset="-122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质点运动学</a:t>
            </a:r>
            <a:endParaRPr lang="zh-CN" altLang="en-US" sz="2400" dirty="0" smtClean="0">
              <a:latin typeface="华文新魏" pitchFamily="2" charset="-122"/>
              <a:ea typeface="华文新魏" pitchFamily="2" charset="-122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质点动力学</a:t>
            </a:r>
            <a:endParaRPr lang="zh-CN" altLang="en-US" sz="2400" dirty="0" smtClean="0">
              <a:latin typeface="华文新魏" pitchFamily="2" charset="-122"/>
              <a:ea typeface="华文新魏" pitchFamily="2" charset="-122"/>
            </a:endParaRPr>
          </a:p>
          <a:p>
            <a:pPr lvl="1">
              <a:buFont typeface="Wingdings" panose="05000000000000000000" charset="0"/>
              <a:buChar char="Ø"/>
            </a:pPr>
            <a:endParaRPr lang="zh-CN" altLang="en-US" sz="2400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电磁学</a:t>
            </a:r>
            <a:r>
              <a:rPr lang="zh-CN" altLang="en-US" sz="2800" dirty="0" smtClean="0">
                <a:sym typeface="+mn-ea"/>
              </a:rPr>
              <a:t>（</a:t>
            </a:r>
            <a:r>
              <a:rPr lang="en-US" altLang="zh-CN" sz="2800" dirty="0" smtClean="0">
                <a:sym typeface="+mn-ea"/>
              </a:rPr>
              <a:t>4-10</a:t>
            </a:r>
            <a:r>
              <a:rPr lang="zh-CN" altLang="en-US" sz="2800" dirty="0" smtClean="0">
                <a:sym typeface="+mn-ea"/>
              </a:rPr>
              <a:t>周）</a:t>
            </a:r>
            <a:endParaRPr lang="zh-CN" altLang="en-US" sz="2800" dirty="0" smtClean="0">
              <a:latin typeface="华文新魏" pitchFamily="2" charset="-122"/>
              <a:ea typeface="华文新魏" pitchFamily="2" charset="-122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400" dirty="0" smtClean="0"/>
              <a:t>真空中的静电场</a:t>
            </a:r>
            <a:endParaRPr lang="zh-CN" altLang="en-US" sz="2400" dirty="0" smtClean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400" dirty="0" smtClean="0"/>
              <a:t>静电场中的导体</a:t>
            </a:r>
            <a:endParaRPr lang="zh-CN" altLang="en-US" sz="2400" dirty="0" smtClean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400" dirty="0" smtClean="0"/>
              <a:t>稳恒电流中的磁场</a:t>
            </a:r>
            <a:endParaRPr lang="zh-CN" altLang="en-US" sz="2400" dirty="0" smtClean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400" dirty="0" smtClean="0"/>
              <a:t>电磁感应</a:t>
            </a:r>
            <a:endParaRPr lang="zh-CN" altLang="en-US" sz="2400" dirty="0" smtClean="0"/>
          </a:p>
          <a:p>
            <a:endParaRPr lang="zh-CN" altLang="en-US" sz="2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 sz="2800" dirty="0" smtClean="0">
                <a:sym typeface="+mn-ea"/>
              </a:rPr>
              <a:t>振动与波动</a:t>
            </a:r>
            <a:r>
              <a:rPr lang="zh-CN" altLang="en-US" sz="2800" dirty="0" smtClean="0">
                <a:sym typeface="+mn-ea"/>
              </a:rPr>
              <a:t>（</a:t>
            </a:r>
            <a:r>
              <a:rPr lang="en-US" altLang="zh-CN" sz="2800" dirty="0" smtClean="0">
                <a:sym typeface="+mn-ea"/>
              </a:rPr>
              <a:t>10-12</a:t>
            </a:r>
            <a:r>
              <a:rPr lang="zh-CN" altLang="en-US" sz="2800" dirty="0" smtClean="0">
                <a:sym typeface="+mn-ea"/>
              </a:rPr>
              <a:t>周）</a:t>
            </a:r>
            <a:endParaRPr lang="zh-CN" altLang="en-US" sz="2800" dirty="0" smtClean="0">
              <a:latin typeface="华文新魏" pitchFamily="2" charset="-122"/>
              <a:ea typeface="华文新魏" pitchFamily="2" charset="-122"/>
            </a:endParaRPr>
          </a:p>
          <a:p>
            <a:pPr lvl="1" algn="l">
              <a:buClrTx/>
              <a:buSzTx/>
              <a:buFont typeface="Wingdings" panose="05000000000000000000" charset="0"/>
              <a:buChar char="Ø"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  <a:sym typeface="+mn-ea"/>
              </a:rPr>
              <a:t>机械振动</a:t>
            </a:r>
            <a:endParaRPr lang="zh-CN" altLang="en-US" dirty="0" smtClean="0">
              <a:latin typeface="华文新魏" pitchFamily="2" charset="-122"/>
              <a:ea typeface="华文新魏" pitchFamily="2" charset="-122"/>
            </a:endParaRPr>
          </a:p>
          <a:p>
            <a:pPr lvl="1" algn="l">
              <a:buClrTx/>
              <a:buSzTx/>
              <a:buFont typeface="Wingdings" panose="05000000000000000000" charset="0"/>
              <a:buChar char="Ø"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  <a:sym typeface="+mn-ea"/>
              </a:rPr>
              <a:t>机械波</a:t>
            </a:r>
            <a:endParaRPr lang="zh-CN" altLang="en-US" dirty="0" smtClean="0">
              <a:latin typeface="华文新魏" pitchFamily="2" charset="-122"/>
              <a:ea typeface="华文新魏" pitchFamily="2" charset="-122"/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  <a:buChar char="Ø"/>
            </a:pPr>
            <a:endParaRPr lang="zh-CN" altLang="en-US" dirty="0" smtClean="0">
              <a:latin typeface="华文新魏" pitchFamily="2" charset="-122"/>
              <a:ea typeface="华文新魏" pitchFamily="2" charset="-122"/>
              <a:sym typeface="+mn-ea"/>
            </a:endParaRPr>
          </a:p>
          <a:p>
            <a:r>
              <a:rPr lang="zh-CN" altLang="en-US" sz="2800" dirty="0" smtClean="0">
                <a:sym typeface="+mn-ea"/>
              </a:rPr>
              <a:t>光学</a:t>
            </a:r>
            <a:r>
              <a:rPr lang="zh-CN" altLang="en-US" sz="2800" dirty="0" smtClean="0">
                <a:sym typeface="+mn-ea"/>
              </a:rPr>
              <a:t>（</a:t>
            </a:r>
            <a:r>
              <a:rPr lang="en-US" altLang="zh-CN" sz="2800" dirty="0" smtClean="0">
                <a:sym typeface="+mn-ea"/>
              </a:rPr>
              <a:t>13-16</a:t>
            </a:r>
            <a:r>
              <a:rPr lang="zh-CN" altLang="en-US" sz="2800" dirty="0" smtClean="0">
                <a:sym typeface="+mn-ea"/>
              </a:rPr>
              <a:t>周）</a:t>
            </a:r>
            <a:endParaRPr lang="zh-CN" altLang="en-US" sz="2800" dirty="0" smtClean="0"/>
          </a:p>
          <a:p>
            <a:pPr lvl="1" algn="l">
              <a:buClrTx/>
              <a:buSzTx/>
              <a:buFont typeface="Wingdings" panose="05000000000000000000" charset="0"/>
              <a:buChar char="Ø"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  <a:sym typeface="+mn-ea"/>
              </a:rPr>
              <a:t>光的干涉</a:t>
            </a:r>
            <a:endParaRPr lang="zh-CN" altLang="en-US" dirty="0" smtClean="0">
              <a:latin typeface="华文新魏" pitchFamily="2" charset="-122"/>
              <a:ea typeface="华文新魏" pitchFamily="2" charset="-122"/>
            </a:endParaRPr>
          </a:p>
          <a:p>
            <a:pPr lvl="1" algn="l">
              <a:buClrTx/>
              <a:buSzTx/>
              <a:buFont typeface="Wingdings" panose="05000000000000000000" charset="0"/>
              <a:buChar char="Ø"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  <a:sym typeface="+mn-ea"/>
              </a:rPr>
              <a:t>光的衍射</a:t>
            </a:r>
            <a:endParaRPr lang="zh-CN" altLang="en-US" sz="2400" dirty="0" smtClean="0">
              <a:latin typeface="华文新魏" pitchFamily="2" charset="-122"/>
              <a:ea typeface="华文新魏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学习方法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1538" y="1161635"/>
            <a:ext cx="32435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注意大学物理的特点：</a:t>
            </a:r>
            <a:endParaRPr lang="en-US" altLang="zh-CN" sz="24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1785918" y="1706880"/>
            <a:ext cx="5994400" cy="4154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 大量采用微积分：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熟悉建立微分方程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学会</a:t>
            </a:r>
            <a:r>
              <a:rPr lang="zh-CN" altLang="en-US" sz="2400" b="1" dirty="0" smtClean="0"/>
              <a:t>利用积分和微分解题</a:t>
            </a:r>
            <a:br>
              <a:rPr lang="en-US" altLang="zh-CN" sz="2400" b="1" dirty="0" smtClean="0"/>
            </a:b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矢量的广泛应用：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熟练掌握矢量的运算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会将矢量的微积分化为标量的微积分</a:t>
            </a:r>
            <a:endParaRPr lang="zh-CN" altLang="en-US" sz="2400" b="1" dirty="0" smtClean="0"/>
          </a:p>
          <a:p>
            <a:pPr indent="0">
              <a:buFont typeface="Wingdings" panose="05000000000000000000" pitchFamily="2" charset="2"/>
              <a:buNone/>
            </a:pPr>
            <a:endParaRPr lang="zh-CN" alt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掌握类比和简化的方法</a:t>
            </a:r>
            <a:endParaRPr lang="zh-CN" altLang="en-US" sz="2400" b="1" dirty="0" smtClean="0"/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              有不少类似的公式和定律</a:t>
            </a:r>
            <a:endParaRPr lang="zh-CN" altLang="en-US" sz="2400" b="1" dirty="0" smtClean="0"/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              复杂的问题需要简化处理</a:t>
            </a:r>
            <a:endParaRPr lang="zh-CN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85786" y="2714620"/>
          <a:ext cx="7715304" cy="307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成绩构成</a:t>
            </a:r>
            <a:endParaRPr lang="zh-CN" altLang="en-US" dirty="0"/>
          </a:p>
        </p:txBody>
      </p:sp>
      <p:graphicFrame>
        <p:nvGraphicFramePr>
          <p:cNvPr id="6" name="图表 5"/>
          <p:cNvGraphicFramePr/>
          <p:nvPr/>
        </p:nvGraphicFramePr>
        <p:xfrm>
          <a:off x="857224" y="4500570"/>
          <a:ext cx="7500990" cy="19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等腰三角形 13"/>
          <p:cNvSpPr/>
          <p:nvPr/>
        </p:nvSpPr>
        <p:spPr>
          <a:xfrm>
            <a:off x="1142976" y="4143380"/>
            <a:ext cx="7072362" cy="928694"/>
          </a:xfrm>
          <a:prstGeom prst="triangle">
            <a:avLst>
              <a:gd name="adj" fmla="val 13872"/>
            </a:avLst>
          </a:prstGeom>
          <a:gradFill flip="none" rotWithShape="1">
            <a:gsLst>
              <a:gs pos="7000">
                <a:schemeClr val="accent1"/>
              </a:gs>
              <a:gs pos="100000">
                <a:srgbClr val="FFEBFA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57224" y="1643050"/>
            <a:ext cx="2214578" cy="7143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总成绩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928662" y="2428868"/>
            <a:ext cx="7358114" cy="857256"/>
          </a:xfrm>
          <a:prstGeom prst="triangle">
            <a:avLst>
              <a:gd name="adj" fmla="val 13872"/>
            </a:avLst>
          </a:prstGeom>
          <a:gradFill>
            <a:gsLst>
              <a:gs pos="15000">
                <a:srgbClr val="92D050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  <p:bldP spid="14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课程要求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7224" y="3429000"/>
            <a:ext cx="1785950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充分预习</a:t>
            </a:r>
            <a:endParaRPr lang="zh-CN" altLang="en-US" sz="2800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86182" y="3071810"/>
            <a:ext cx="164307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按时上课</a:t>
            </a:r>
            <a:endParaRPr lang="zh-CN" altLang="en-US" sz="2800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86182" y="3643314"/>
            <a:ext cx="164307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认真听讲</a:t>
            </a:r>
            <a:endParaRPr lang="zh-CN" altLang="en-US" sz="2800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5140" y="2857496"/>
            <a:ext cx="164307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及时复习</a:t>
            </a:r>
            <a:endParaRPr lang="zh-CN" altLang="en-US" sz="2800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43702" y="3571876"/>
            <a:ext cx="1857388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独立</a:t>
            </a:r>
            <a:endParaRPr lang="en-US" altLang="zh-CN" sz="2800" dirty="0" smtClean="0">
              <a:solidFill>
                <a:srgbClr val="FF0000"/>
              </a:solidFill>
              <a:latin typeface="华文行楷" pitchFamily="2" charset="-122"/>
              <a:ea typeface="华文行楷" pitchFamily="2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完成作业</a:t>
            </a:r>
            <a:endParaRPr lang="zh-CN" altLang="en-US" sz="2800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071538" y="1928802"/>
            <a:ext cx="1285884" cy="714380"/>
          </a:xfrm>
          <a:prstGeom prst="roundRect">
            <a:avLst>
              <a:gd name="adj" fmla="val 41441"/>
            </a:avLst>
          </a:prstGeom>
          <a:solidFill>
            <a:srgbClr val="5AF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课前</a:t>
            </a:r>
            <a:endParaRPr lang="zh-CN" altLang="en-US" sz="32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929058" y="1928802"/>
            <a:ext cx="1285884" cy="714380"/>
          </a:xfrm>
          <a:prstGeom prst="roundRect">
            <a:avLst>
              <a:gd name="adj" fmla="val 4144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课堂</a:t>
            </a:r>
            <a:endParaRPr lang="zh-CN" altLang="en-US" sz="32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786578" y="1928802"/>
            <a:ext cx="1285884" cy="714380"/>
          </a:xfrm>
          <a:prstGeom prst="roundRect">
            <a:avLst>
              <a:gd name="adj" fmla="val 414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课后</a:t>
            </a:r>
            <a:endParaRPr lang="zh-CN" altLang="en-US" sz="32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786050" y="2071678"/>
            <a:ext cx="714380" cy="4286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643570" y="2071678"/>
            <a:ext cx="714380" cy="4286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85786" y="1692008"/>
            <a:ext cx="1857388" cy="2880000"/>
          </a:xfrm>
          <a:prstGeom prst="roundRect">
            <a:avLst/>
          </a:prstGeom>
          <a:noFill/>
          <a:ln>
            <a:solidFill>
              <a:srgbClr val="5AF84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643306" y="1692008"/>
            <a:ext cx="1857388" cy="2880000"/>
          </a:xfrm>
          <a:prstGeom prst="roundRect">
            <a:avLst/>
          </a:prstGeom>
          <a:noFill/>
          <a:ln>
            <a:solidFill>
              <a:srgbClr val="5AF84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572264" y="1692008"/>
            <a:ext cx="1857388" cy="2880000"/>
          </a:xfrm>
          <a:prstGeom prst="roundRect">
            <a:avLst/>
          </a:prstGeom>
          <a:noFill/>
          <a:ln>
            <a:solidFill>
              <a:srgbClr val="5AF84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5786" y="5157629"/>
            <a:ext cx="778674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注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zh-CN" altLang="en-US" sz="2400" b="1" dirty="0" smtClean="0">
                <a:latin typeface="+mn-ea"/>
              </a:rPr>
              <a:t>作业用课堂派交，每次批改</a:t>
            </a:r>
            <a:r>
              <a:rPr lang="en-US" altLang="zh-CN" sz="2400" b="1" dirty="0" smtClean="0">
                <a:latin typeface="+mn-ea"/>
              </a:rPr>
              <a:t>1/3</a:t>
            </a:r>
            <a:r>
              <a:rPr lang="zh-CN" altLang="en-US" sz="2400" b="1" dirty="0" smtClean="0">
                <a:latin typeface="+mn-ea"/>
              </a:rPr>
              <a:t>，超时交作业会扣减平时分数。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    </a:t>
            </a:r>
            <a:endParaRPr lang="en-US" altLang="zh-CN" sz="24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2"/>
          <p:cNvSpPr>
            <a:spLocks noChangeArrowheads="1"/>
          </p:cNvSpPr>
          <p:nvPr/>
        </p:nvSpPr>
        <p:spPr bwMode="auto">
          <a:xfrm>
            <a:off x="107950" y="188913"/>
            <a:ext cx="546418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/>
              <a:t> </a:t>
            </a:r>
            <a:r>
              <a:rPr lang="zh-CN" altLang="en-US" sz="2800" b="1" dirty="0" smtClean="0"/>
              <a:t>补充知识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矢量及其运算法则</a:t>
            </a:r>
            <a:endParaRPr lang="zh-CN" altLang="en-US" sz="2800" b="1" dirty="0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V="1">
            <a:off x="2192044" y="1156653"/>
            <a:ext cx="1295400" cy="91440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" name="Text Box 6"/>
          <p:cNvSpPr txBox="1">
            <a:spLocks noChangeArrowheads="1"/>
          </p:cNvSpPr>
          <p:nvPr/>
        </p:nvSpPr>
        <p:spPr bwMode="auto">
          <a:xfrm>
            <a:off x="9890125" y="5354638"/>
            <a:ext cx="18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endParaRPr lang="zh-CN" altLang="zh-CN" sz="2400" b="0">
              <a:solidFill>
                <a:schemeClr val="tx1"/>
              </a:solidFill>
            </a:endParaRP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4310078" y="1428736"/>
          <a:ext cx="5318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公式" r:id="rId1" imgW="3657600" imgH="4876800" progId="Equation.3">
                  <p:embed/>
                </p:oleObj>
              </mc:Choice>
              <mc:Fallback>
                <p:oleObj name="公式" r:id="rId1" imgW="3657600" imgH="48768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10078" y="1428736"/>
                        <a:ext cx="531813" cy="711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6553224" y="981075"/>
            <a:ext cx="1447800" cy="798513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6705624" y="1474788"/>
          <a:ext cx="4556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3" imgW="3657600" imgH="4876800" progId="Equation.3">
                  <p:embed/>
                </p:oleObj>
              </mc:Choice>
              <mc:Fallback>
                <p:oleObj name="公式" r:id="rId3" imgW="3657600" imgH="48768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05624" y="1474788"/>
                        <a:ext cx="455613" cy="609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3" name="Text Box 1065"/>
          <p:cNvSpPr txBox="1">
            <a:spLocks noChangeArrowheads="1"/>
          </p:cNvSpPr>
          <p:nvPr/>
        </p:nvSpPr>
        <p:spPr bwMode="auto">
          <a:xfrm>
            <a:off x="608007" y="2257420"/>
            <a:ext cx="32496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tx2"/>
                </a:solidFill>
              </a:rPr>
              <a:t>在直角坐标系中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33834" name="Object 1066"/>
          <p:cNvGraphicFramePr>
            <a:graphicFrameLocks noChangeAspect="1"/>
          </p:cNvGraphicFramePr>
          <p:nvPr/>
        </p:nvGraphicFramePr>
        <p:xfrm>
          <a:off x="1004888" y="2860675"/>
          <a:ext cx="357981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41148000" imgH="10058400" progId="Equation.DSMT4">
                  <p:embed/>
                </p:oleObj>
              </mc:Choice>
              <mc:Fallback>
                <p:oleObj name="Equation" r:id="rId5" imgW="41148000" imgH="10058400" progId="Equation.DSMT4">
                  <p:embed/>
                  <p:pic>
                    <p:nvPicPr>
                      <p:cNvPr id="0" name="Object 106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4888" y="2860675"/>
                        <a:ext cx="3579812" cy="876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Text Box 1067"/>
          <p:cNvSpPr txBox="1">
            <a:spLocks noChangeArrowheads="1"/>
          </p:cNvSpPr>
          <p:nvPr/>
        </p:nvSpPr>
        <p:spPr bwMode="auto">
          <a:xfrm>
            <a:off x="250825" y="765175"/>
            <a:ext cx="346391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FF0066"/>
                </a:solidFill>
              </a:rPr>
              <a:t>一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.</a:t>
            </a:r>
            <a:r>
              <a:rPr lang="zh-CN" altLang="en-US" sz="2400" b="1" dirty="0" smtClean="0">
                <a:solidFill>
                  <a:srgbClr val="FF0066"/>
                </a:solidFill>
              </a:rPr>
              <a:t>矢量有大小和方向</a:t>
            </a:r>
            <a:endParaRPr lang="zh-CN" altLang="en-US" sz="2400" b="1" dirty="0">
              <a:solidFill>
                <a:srgbClr val="FF0066"/>
              </a:solidFill>
            </a:endParaRPr>
          </a:p>
        </p:txBody>
      </p:sp>
      <p:grpSp>
        <p:nvGrpSpPr>
          <p:cNvPr id="2" name="Group 1068"/>
          <p:cNvGrpSpPr/>
          <p:nvPr/>
        </p:nvGrpSpPr>
        <p:grpSpPr bwMode="auto">
          <a:xfrm>
            <a:off x="5002213" y="2071678"/>
            <a:ext cx="3962400" cy="3687763"/>
            <a:chOff x="3016" y="709"/>
            <a:chExt cx="2496" cy="2323"/>
          </a:xfrm>
        </p:grpSpPr>
        <p:sp>
          <p:nvSpPr>
            <p:cNvPr id="1064" name="Line 1069"/>
            <p:cNvSpPr>
              <a:spLocks noChangeShapeType="1"/>
            </p:cNvSpPr>
            <p:nvPr/>
          </p:nvSpPr>
          <p:spPr bwMode="auto">
            <a:xfrm>
              <a:off x="3688" y="2235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" name="Line 1070"/>
            <p:cNvSpPr>
              <a:spLocks noChangeShapeType="1"/>
            </p:cNvSpPr>
            <p:nvPr/>
          </p:nvSpPr>
          <p:spPr bwMode="auto">
            <a:xfrm flipV="1">
              <a:off x="3676" y="709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" name="Line 1071"/>
            <p:cNvSpPr>
              <a:spLocks noChangeShapeType="1"/>
            </p:cNvSpPr>
            <p:nvPr/>
          </p:nvSpPr>
          <p:spPr bwMode="auto">
            <a:xfrm flipH="1">
              <a:off x="3016" y="2245"/>
              <a:ext cx="660" cy="6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0" name="Object 1072"/>
            <p:cNvGraphicFramePr>
              <a:graphicFrameLocks noChangeAspect="1"/>
            </p:cNvGraphicFramePr>
            <p:nvPr/>
          </p:nvGraphicFramePr>
          <p:xfrm>
            <a:off x="3069" y="2888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公式" r:id="rId7" imgW="5181600" imgH="5486400" progId="Equation.3">
                    <p:embed/>
                  </p:oleObj>
                </mc:Choice>
                <mc:Fallback>
                  <p:oleObj name="公式" r:id="rId7" imgW="5181600" imgH="5486400" progId="Equation.3">
                    <p:embed/>
                    <p:pic>
                      <p:nvPicPr>
                        <p:cNvPr id="0" name="Object 10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069" y="2888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1" name="Object 1073"/>
            <p:cNvGraphicFramePr>
              <a:graphicFrameLocks noChangeAspect="1"/>
            </p:cNvGraphicFramePr>
            <p:nvPr/>
          </p:nvGraphicFramePr>
          <p:xfrm>
            <a:off x="3477" y="756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公式" r:id="rId9" imgW="6400800" imgH="7620000" progId="Equation.3">
                    <p:embed/>
                  </p:oleObj>
                </mc:Choice>
                <mc:Fallback>
                  <p:oleObj name="公式" r:id="rId9" imgW="6400800" imgH="7620000" progId="Equation.3">
                    <p:embed/>
                    <p:pic>
                      <p:nvPicPr>
                        <p:cNvPr id="0" name="Object 107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77" y="756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2" name="Object 1074"/>
            <p:cNvGraphicFramePr>
              <a:graphicFrameLocks noChangeAspect="1"/>
            </p:cNvGraphicFramePr>
            <p:nvPr/>
          </p:nvGraphicFramePr>
          <p:xfrm>
            <a:off x="5337" y="2298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公式" r:id="rId11" imgW="5791200" imgH="5791200" progId="Equation.3">
                    <p:embed/>
                  </p:oleObj>
                </mc:Choice>
                <mc:Fallback>
                  <p:oleObj name="公式" r:id="rId11" imgW="5791200" imgH="5791200" progId="Equation.3">
                    <p:embed/>
                    <p:pic>
                      <p:nvPicPr>
                        <p:cNvPr id="0" name="Object 107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337" y="2298"/>
                          <a:ext cx="152" cy="152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43" name="Line 1075"/>
          <p:cNvSpPr>
            <a:spLocks noChangeShapeType="1"/>
          </p:cNvSpPr>
          <p:nvPr/>
        </p:nvSpPr>
        <p:spPr bwMode="auto">
          <a:xfrm>
            <a:off x="6030913" y="4489441"/>
            <a:ext cx="1492250" cy="7508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844" name="Object 1076"/>
          <p:cNvGraphicFramePr>
            <a:graphicFrameLocks noChangeAspect="1"/>
          </p:cNvGraphicFramePr>
          <p:nvPr/>
        </p:nvGraphicFramePr>
        <p:xfrm>
          <a:off x="6022975" y="4587866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公式" r:id="rId13" imgW="5181600" imgH="5791200" progId="Equation.3">
                  <p:embed/>
                </p:oleObj>
              </mc:Choice>
              <mc:Fallback>
                <p:oleObj name="公式" r:id="rId13" imgW="5181600" imgH="5791200" progId="Equation.3">
                  <p:embed/>
                  <p:pic>
                    <p:nvPicPr>
                      <p:cNvPr id="0" name="Object 1076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22975" y="4587866"/>
                        <a:ext cx="215900" cy="24130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5" name="Line 1077"/>
          <p:cNvSpPr>
            <a:spLocks noChangeShapeType="1"/>
          </p:cNvSpPr>
          <p:nvPr/>
        </p:nvSpPr>
        <p:spPr bwMode="auto">
          <a:xfrm flipV="1">
            <a:off x="6081713" y="3656003"/>
            <a:ext cx="1441450" cy="80962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46" name="AutoShape 1078"/>
          <p:cNvSpPr>
            <a:spLocks noChangeArrowheads="1"/>
          </p:cNvSpPr>
          <p:nvPr/>
        </p:nvSpPr>
        <p:spPr bwMode="auto">
          <a:xfrm>
            <a:off x="5291138" y="2863841"/>
            <a:ext cx="3048000" cy="2419350"/>
          </a:xfrm>
          <a:prstGeom prst="cube">
            <a:avLst>
              <a:gd name="adj" fmla="val 31569"/>
            </a:avLst>
          </a:prstGeom>
          <a:solidFill>
            <a:srgbClr val="00FFFF">
              <a:alpha val="39999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849" name="Object 1081"/>
          <p:cNvGraphicFramePr>
            <a:graphicFrameLocks noChangeAspect="1"/>
          </p:cNvGraphicFramePr>
          <p:nvPr/>
        </p:nvGraphicFramePr>
        <p:xfrm>
          <a:off x="6538913" y="3444866"/>
          <a:ext cx="4413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5" imgW="3657600" imgH="4876800" progId="Equation.DSMT4">
                  <p:embed/>
                </p:oleObj>
              </mc:Choice>
              <mc:Fallback>
                <p:oleObj name="Equation" r:id="rId15" imgW="3657600" imgH="4876800" progId="Equation.DSMT4">
                  <p:embed/>
                  <p:pic>
                    <p:nvPicPr>
                      <p:cNvPr id="0" name="Object 1081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38913" y="3444866"/>
                        <a:ext cx="441325" cy="58578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50" name="Oval 1082"/>
          <p:cNvSpPr>
            <a:spLocks noChangeAspect="1" noChangeArrowheads="1"/>
          </p:cNvSpPr>
          <p:nvPr/>
        </p:nvSpPr>
        <p:spPr bwMode="auto">
          <a:xfrm>
            <a:off x="7480300" y="3552816"/>
            <a:ext cx="147638" cy="147637"/>
          </a:xfrm>
          <a:prstGeom prst="ellipse">
            <a:avLst/>
          </a:prstGeom>
          <a:solidFill>
            <a:srgbClr val="FF00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083"/>
          <p:cNvGrpSpPr/>
          <p:nvPr/>
        </p:nvGrpSpPr>
        <p:grpSpPr bwMode="auto">
          <a:xfrm>
            <a:off x="5538788" y="3714741"/>
            <a:ext cx="1193800" cy="1176337"/>
            <a:chOff x="3360" y="1744"/>
            <a:chExt cx="752" cy="741"/>
          </a:xfrm>
        </p:grpSpPr>
        <p:sp>
          <p:nvSpPr>
            <p:cNvPr id="1061" name="Line 1084"/>
            <p:cNvSpPr>
              <a:spLocks noChangeShapeType="1"/>
            </p:cNvSpPr>
            <p:nvPr/>
          </p:nvSpPr>
          <p:spPr bwMode="auto">
            <a:xfrm>
              <a:off x="3680" y="2247"/>
              <a:ext cx="409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Line 1085"/>
            <p:cNvSpPr>
              <a:spLocks noChangeShapeType="1"/>
            </p:cNvSpPr>
            <p:nvPr/>
          </p:nvSpPr>
          <p:spPr bwMode="auto">
            <a:xfrm flipH="1">
              <a:off x="3492" y="2237"/>
              <a:ext cx="189" cy="18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Line 1086"/>
            <p:cNvSpPr>
              <a:spLocks noChangeShapeType="1"/>
            </p:cNvSpPr>
            <p:nvPr/>
          </p:nvSpPr>
          <p:spPr bwMode="auto">
            <a:xfrm flipV="1">
              <a:off x="3672" y="1911"/>
              <a:ext cx="0" cy="339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7" name="Object 1087"/>
            <p:cNvGraphicFramePr>
              <a:graphicFrameLocks noChangeAspect="1"/>
            </p:cNvGraphicFramePr>
            <p:nvPr/>
          </p:nvGraphicFramePr>
          <p:xfrm>
            <a:off x="3492" y="1744"/>
            <a:ext cx="1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公式" r:id="rId17" imgW="6096000" imgH="10668000" progId="Equation.3">
                    <p:embed/>
                  </p:oleObj>
                </mc:Choice>
                <mc:Fallback>
                  <p:oleObj name="公式" r:id="rId17" imgW="6096000" imgH="10668000" progId="Equation.3">
                    <p:embed/>
                    <p:pic>
                      <p:nvPicPr>
                        <p:cNvPr id="0" name="Object 108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492" y="1744"/>
                          <a:ext cx="160" cy="280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8" name="Object 1088"/>
            <p:cNvGraphicFramePr>
              <a:graphicFrameLocks noChangeAspect="1"/>
            </p:cNvGraphicFramePr>
            <p:nvPr/>
          </p:nvGraphicFramePr>
          <p:xfrm>
            <a:off x="3360" y="2218"/>
            <a:ext cx="1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name="公式" r:id="rId19" imgW="6096000" imgH="9448800" progId="Equation.3">
                    <p:embed/>
                  </p:oleObj>
                </mc:Choice>
                <mc:Fallback>
                  <p:oleObj name="公式" r:id="rId19" imgW="6096000" imgH="9448800" progId="Equation.3">
                    <p:embed/>
                    <p:pic>
                      <p:nvPicPr>
                        <p:cNvPr id="0" name="Object 108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360" y="2218"/>
                          <a:ext cx="160" cy="248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9" name="Object 1089"/>
            <p:cNvGraphicFramePr>
              <a:graphicFrameLocks noChangeAspect="1"/>
            </p:cNvGraphicFramePr>
            <p:nvPr/>
          </p:nvGraphicFramePr>
          <p:xfrm>
            <a:off x="3976" y="2253"/>
            <a:ext cx="13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" name="公式" r:id="rId21" imgW="5181600" imgH="8839200" progId="Equation.3">
                    <p:embed/>
                  </p:oleObj>
                </mc:Choice>
                <mc:Fallback>
                  <p:oleObj name="公式" r:id="rId21" imgW="5181600" imgH="8839200" progId="Equation.3">
                    <p:embed/>
                    <p:pic>
                      <p:nvPicPr>
                        <p:cNvPr id="0" name="Object 108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976" y="2253"/>
                          <a:ext cx="136" cy="232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90"/>
          <p:cNvGrpSpPr/>
          <p:nvPr/>
        </p:nvGrpSpPr>
        <p:grpSpPr bwMode="auto">
          <a:xfrm>
            <a:off x="5700713" y="3886191"/>
            <a:ext cx="957262" cy="752475"/>
            <a:chOff x="2517" y="1766"/>
            <a:chExt cx="603" cy="474"/>
          </a:xfrm>
        </p:grpSpPr>
        <p:graphicFrame>
          <p:nvGraphicFramePr>
            <p:cNvPr id="1034" name="Object 1091"/>
            <p:cNvGraphicFramePr>
              <a:graphicFrameLocks noChangeAspect="1"/>
            </p:cNvGraphicFramePr>
            <p:nvPr/>
          </p:nvGraphicFramePr>
          <p:xfrm>
            <a:off x="2517" y="1927"/>
            <a:ext cx="21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6" name="公式" r:id="rId23" imgW="3048000" imgH="3962400" progId="Equation.3">
                    <p:embed/>
                  </p:oleObj>
                </mc:Choice>
                <mc:Fallback>
                  <p:oleObj name="公式" r:id="rId23" imgW="3048000" imgH="3962400" progId="Equation.3">
                    <p:embed/>
                    <p:pic>
                      <p:nvPicPr>
                        <p:cNvPr id="0" name="Object 109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517" y="1927"/>
                          <a:ext cx="218" cy="27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5" name="Object 1092"/>
            <p:cNvGraphicFramePr>
              <a:graphicFrameLocks noChangeAspect="1"/>
            </p:cNvGraphicFramePr>
            <p:nvPr/>
          </p:nvGraphicFramePr>
          <p:xfrm>
            <a:off x="2968" y="1987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" name="公式" r:id="rId25" imgW="5791200" imgH="5791200" progId="Equation.3">
                    <p:embed/>
                  </p:oleObj>
                </mc:Choice>
                <mc:Fallback>
                  <p:oleObj name="公式" r:id="rId25" imgW="5791200" imgH="5791200" progId="Equation.3">
                    <p:embed/>
                    <p:pic>
                      <p:nvPicPr>
                        <p:cNvPr id="0" name="Object 109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968" y="1987"/>
                          <a:ext cx="152" cy="152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6" name="Object 1093"/>
            <p:cNvGraphicFramePr>
              <a:graphicFrameLocks noChangeAspect="1"/>
            </p:cNvGraphicFramePr>
            <p:nvPr/>
          </p:nvGraphicFramePr>
          <p:xfrm>
            <a:off x="2762" y="1766"/>
            <a:ext cx="1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" name="公式" r:id="rId27" imgW="6705600" imgH="9753600" progId="Equation.3">
                    <p:embed/>
                  </p:oleObj>
                </mc:Choice>
                <mc:Fallback>
                  <p:oleObj name="公式" r:id="rId27" imgW="6705600" imgH="9753600" progId="Equation.3">
                    <p:embed/>
                    <p:pic>
                      <p:nvPicPr>
                        <p:cNvPr id="0" name="Object 109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762" y="1766"/>
                          <a:ext cx="176" cy="256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8" name="Arc 1094"/>
            <p:cNvSpPr/>
            <p:nvPr/>
          </p:nvSpPr>
          <p:spPr bwMode="auto">
            <a:xfrm>
              <a:off x="2743" y="2024"/>
              <a:ext cx="91" cy="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Arc 1095"/>
            <p:cNvSpPr/>
            <p:nvPr/>
          </p:nvSpPr>
          <p:spPr bwMode="auto">
            <a:xfrm>
              <a:off x="2838" y="2068"/>
              <a:ext cx="46" cy="90"/>
            </a:xfrm>
            <a:custGeom>
              <a:avLst/>
              <a:gdLst>
                <a:gd name="T0" fmla="*/ 0 w 21600"/>
                <a:gd name="T1" fmla="*/ 0 h 27154"/>
                <a:gd name="T2" fmla="*/ 0 w 21600"/>
                <a:gd name="T3" fmla="*/ 0 h 27154"/>
                <a:gd name="T4" fmla="*/ 0 w 21600"/>
                <a:gd name="T5" fmla="*/ 0 h 27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7154"/>
                <a:gd name="T11" fmla="*/ 21600 w 21600"/>
                <a:gd name="T12" fmla="*/ 27154 h 27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7154" fill="none" extrusionOk="0">
                  <a:moveTo>
                    <a:pt x="6762" y="0"/>
                  </a:moveTo>
                  <a:cubicBezTo>
                    <a:pt x="15617" y="2919"/>
                    <a:pt x="21600" y="11190"/>
                    <a:pt x="21600" y="20514"/>
                  </a:cubicBezTo>
                  <a:cubicBezTo>
                    <a:pt x="21600" y="22768"/>
                    <a:pt x="21247" y="25008"/>
                    <a:pt x="20554" y="27154"/>
                  </a:cubicBezTo>
                </a:path>
                <a:path w="21600" h="27154" stroke="0" extrusionOk="0">
                  <a:moveTo>
                    <a:pt x="6762" y="0"/>
                  </a:moveTo>
                  <a:cubicBezTo>
                    <a:pt x="15617" y="2919"/>
                    <a:pt x="21600" y="11190"/>
                    <a:pt x="21600" y="20514"/>
                  </a:cubicBezTo>
                  <a:cubicBezTo>
                    <a:pt x="21600" y="22768"/>
                    <a:pt x="21247" y="25008"/>
                    <a:pt x="20554" y="27154"/>
                  </a:cubicBezTo>
                  <a:lnTo>
                    <a:pt x="0" y="20514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Arc 1096"/>
            <p:cNvSpPr/>
            <p:nvPr/>
          </p:nvSpPr>
          <p:spPr bwMode="auto">
            <a:xfrm rot="2077132" flipH="1">
              <a:off x="2715" y="2049"/>
              <a:ext cx="56" cy="191"/>
            </a:xfrm>
            <a:custGeom>
              <a:avLst/>
              <a:gdLst>
                <a:gd name="T0" fmla="*/ 0 w 21600"/>
                <a:gd name="T1" fmla="*/ 0 h 27465"/>
                <a:gd name="T2" fmla="*/ 0 w 21600"/>
                <a:gd name="T3" fmla="*/ 0 h 27465"/>
                <a:gd name="T4" fmla="*/ 0 w 21600"/>
                <a:gd name="T5" fmla="*/ 0 h 2746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7465"/>
                <a:gd name="T11" fmla="*/ 21600 w 21600"/>
                <a:gd name="T12" fmla="*/ 27465 h 27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7465" fill="none" extrusionOk="0">
                  <a:moveTo>
                    <a:pt x="784" y="0"/>
                  </a:moveTo>
                  <a:cubicBezTo>
                    <a:pt x="12401" y="422"/>
                    <a:pt x="21600" y="9962"/>
                    <a:pt x="21600" y="21586"/>
                  </a:cubicBezTo>
                  <a:cubicBezTo>
                    <a:pt x="21600" y="23573"/>
                    <a:pt x="21325" y="25552"/>
                    <a:pt x="20784" y="27464"/>
                  </a:cubicBezTo>
                </a:path>
                <a:path w="21600" h="27465" stroke="0" extrusionOk="0">
                  <a:moveTo>
                    <a:pt x="784" y="0"/>
                  </a:moveTo>
                  <a:cubicBezTo>
                    <a:pt x="12401" y="422"/>
                    <a:pt x="21600" y="9962"/>
                    <a:pt x="21600" y="21586"/>
                  </a:cubicBezTo>
                  <a:cubicBezTo>
                    <a:pt x="21600" y="23573"/>
                    <a:pt x="21325" y="25552"/>
                    <a:pt x="20784" y="27464"/>
                  </a:cubicBezTo>
                  <a:lnTo>
                    <a:pt x="0" y="2158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65" name="Text Box 1097"/>
          <p:cNvSpPr txBox="1">
            <a:spLocks noChangeArrowheads="1"/>
          </p:cNvSpPr>
          <p:nvPr/>
        </p:nvSpPr>
        <p:spPr bwMode="auto">
          <a:xfrm>
            <a:off x="622291" y="5286388"/>
            <a:ext cx="2663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2400" b="1" dirty="0" smtClean="0">
                <a:solidFill>
                  <a:schemeClr val="tx1"/>
                </a:solidFill>
                <a:ea typeface="仿宋_GB2312" pitchFamily="49" charset="-122"/>
              </a:rPr>
              <a:t>矢量的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49" charset="-122"/>
              </a:rPr>
              <a:t>方向余弦：</a:t>
            </a:r>
            <a:endParaRPr lang="zh-CN" altLang="en-US" sz="2400" b="1" dirty="0">
              <a:solidFill>
                <a:schemeClr val="tx1"/>
              </a:solidFill>
              <a:ea typeface="仿宋_GB2312" pitchFamily="49" charset="-122"/>
            </a:endParaRPr>
          </a:p>
        </p:txBody>
      </p:sp>
      <p:graphicFrame>
        <p:nvGraphicFramePr>
          <p:cNvPr id="33866" name="Object 1098"/>
          <p:cNvGraphicFramePr>
            <a:graphicFrameLocks noChangeAspect="1"/>
          </p:cNvGraphicFramePr>
          <p:nvPr/>
        </p:nvGraphicFramePr>
        <p:xfrm>
          <a:off x="833443" y="5735660"/>
          <a:ext cx="459581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29" imgW="55473600" imgH="10058400" progId="Equation.DSMT4">
                  <p:embed/>
                </p:oleObj>
              </mc:Choice>
              <mc:Fallback>
                <p:oleObj name="Equation" r:id="rId29" imgW="55473600" imgH="10058400" progId="Equation.DSMT4">
                  <p:embed/>
                  <p:pic>
                    <p:nvPicPr>
                      <p:cNvPr id="0" name="Object 1098"/>
                      <p:cNvPicPr>
                        <a:picLocks noChangeAspect="1"/>
                      </p:cNvPicPr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33443" y="5735660"/>
                        <a:ext cx="4595813" cy="83661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67" name="Text Box 1099"/>
          <p:cNvSpPr txBox="1">
            <a:spLocks noChangeArrowheads="1"/>
          </p:cNvSpPr>
          <p:nvPr/>
        </p:nvSpPr>
        <p:spPr bwMode="auto">
          <a:xfrm>
            <a:off x="571472" y="3789363"/>
            <a:ext cx="2663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2400" b="1" dirty="0" smtClean="0">
                <a:solidFill>
                  <a:schemeClr val="tx1"/>
                </a:solidFill>
                <a:ea typeface="仿宋_GB2312" pitchFamily="49" charset="-122"/>
              </a:rPr>
              <a:t>矢量的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49" charset="-122"/>
              </a:rPr>
              <a:t>大小：</a:t>
            </a:r>
            <a:endParaRPr lang="zh-CN" altLang="en-US" sz="2400" b="1" dirty="0">
              <a:solidFill>
                <a:schemeClr val="tx1"/>
              </a:solidFill>
              <a:ea typeface="仿宋_GB2312" pitchFamily="49" charset="-122"/>
            </a:endParaRPr>
          </a:p>
        </p:txBody>
      </p:sp>
      <p:graphicFrame>
        <p:nvGraphicFramePr>
          <p:cNvPr id="33868" name="Object 1100"/>
          <p:cNvGraphicFramePr>
            <a:graphicFrameLocks noChangeAspect="1"/>
          </p:cNvGraphicFramePr>
          <p:nvPr/>
        </p:nvGraphicFramePr>
        <p:xfrm>
          <a:off x="823915" y="4238636"/>
          <a:ext cx="124618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31" imgW="10972800" imgH="7315200" progId="Equation.DSMT4">
                  <p:embed/>
                </p:oleObj>
              </mc:Choice>
              <mc:Fallback>
                <p:oleObj name="Equation" r:id="rId31" imgW="10972800" imgH="7315200" progId="Equation.DSMT4">
                  <p:embed/>
                  <p:pic>
                    <p:nvPicPr>
                      <p:cNvPr id="0" name="Object 1100"/>
                      <p:cNvPicPr>
                        <a:picLocks noChangeAspect="1"/>
                      </p:cNvPicPr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23915" y="4238636"/>
                        <a:ext cx="1246187" cy="8334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69" name="Object 1101"/>
          <p:cNvGraphicFramePr>
            <a:graphicFrameLocks noChangeAspect="1"/>
          </p:cNvGraphicFramePr>
          <p:nvPr/>
        </p:nvGraphicFramePr>
        <p:xfrm>
          <a:off x="2047877" y="4276736"/>
          <a:ext cx="28813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33" imgW="28041600" imgH="7315200" progId="Equation.DSMT4">
                  <p:embed/>
                </p:oleObj>
              </mc:Choice>
              <mc:Fallback>
                <p:oleObj name="Equation" r:id="rId33" imgW="28041600" imgH="7315200" progId="Equation.DSMT4">
                  <p:embed/>
                  <p:pic>
                    <p:nvPicPr>
                      <p:cNvPr id="0" name="Object 1101"/>
                      <p:cNvPicPr>
                        <a:picLocks noChangeAspect="1"/>
                      </p:cNvPicPr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047877" y="4276736"/>
                        <a:ext cx="2881313" cy="754063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8 -0.001297 L 0.145138 0.004907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ldLvl="0" animBg="1"/>
      <p:bldP spid="30728" grpId="0" animBg="1"/>
      <p:bldP spid="33833" grpId="0" autoUpdateAnimBg="0"/>
      <p:bldP spid="33843" grpId="0" animBg="1"/>
      <p:bldP spid="33845" grpId="0" animBg="1"/>
      <p:bldP spid="33846" grpId="0" animBg="1"/>
      <p:bldP spid="33850" grpId="0" animBg="1"/>
      <p:bldP spid="33865" grpId="0"/>
      <p:bldP spid="338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 Box 4"/>
          <p:cNvSpPr txBox="1">
            <a:spLocks noChangeArrowheads="1"/>
          </p:cNvSpPr>
          <p:nvPr/>
        </p:nvSpPr>
        <p:spPr bwMode="auto">
          <a:xfrm>
            <a:off x="157163" y="185738"/>
            <a:ext cx="297497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rgbClr val="FF0066"/>
                </a:solidFill>
              </a:rPr>
              <a:t>二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.</a:t>
            </a:r>
            <a:r>
              <a:rPr lang="zh-CN" altLang="en-US" sz="2400" b="1" dirty="0" smtClean="0">
                <a:solidFill>
                  <a:srgbClr val="FF0066"/>
                </a:solidFill>
              </a:rPr>
              <a:t>矢量的运算</a:t>
            </a:r>
            <a:endParaRPr lang="zh-CN" altLang="en-US" sz="2400" b="1" dirty="0">
              <a:solidFill>
                <a:srgbClr val="FF0066"/>
              </a:solidFill>
            </a:endParaRP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250826" y="642918"/>
            <a:ext cx="410686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、加法：</a:t>
            </a:r>
            <a:endParaRPr lang="zh-CN" altLang="en-US" sz="2400" b="1" dirty="0">
              <a:latin typeface="+mn-ea"/>
            </a:endParaRPr>
          </a:p>
          <a:p>
            <a:pPr eaLnBrk="1" hangingPunct="1"/>
            <a:r>
              <a:rPr lang="en-US" altLang="zh-CN" sz="2400" b="1" dirty="0" smtClean="0">
                <a:latin typeface="+mn-ea"/>
              </a:rPr>
              <a:t>       </a:t>
            </a:r>
            <a:r>
              <a:rPr lang="zh-CN" altLang="en-US" sz="2400" b="1" dirty="0" smtClean="0">
                <a:latin typeface="+mn-ea"/>
              </a:rPr>
              <a:t>遵循</a:t>
            </a:r>
            <a:r>
              <a:rPr lang="zh-CN" altLang="en-US" sz="2400" b="1" dirty="0">
                <a:latin typeface="+mn-ea"/>
              </a:rPr>
              <a:t>平行四边形法则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79206" name="Line 6"/>
          <p:cNvSpPr>
            <a:spLocks noChangeShapeType="1"/>
          </p:cNvSpPr>
          <p:nvPr/>
        </p:nvSpPr>
        <p:spPr bwMode="auto">
          <a:xfrm flipV="1">
            <a:off x="6153150" y="407988"/>
            <a:ext cx="1295400" cy="91440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9207" name="Object 7"/>
          <p:cNvGraphicFramePr>
            <a:graphicFrameLocks noChangeAspect="1"/>
          </p:cNvGraphicFramePr>
          <p:nvPr/>
        </p:nvGraphicFramePr>
        <p:xfrm>
          <a:off x="6305550" y="331788"/>
          <a:ext cx="5318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公式" r:id="rId1" imgW="3657600" imgH="4876800" progId="Equation.3">
                  <p:embed/>
                </p:oleObj>
              </mc:Choice>
              <mc:Fallback>
                <p:oleObj name="公式" r:id="rId1" imgW="3657600" imgH="48768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05550" y="331788"/>
                        <a:ext cx="531813" cy="711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8" name="Line 8"/>
          <p:cNvSpPr>
            <a:spLocks noChangeShapeType="1"/>
          </p:cNvSpPr>
          <p:nvPr/>
        </p:nvSpPr>
        <p:spPr bwMode="auto">
          <a:xfrm>
            <a:off x="6153150" y="1322388"/>
            <a:ext cx="1447800" cy="838200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9209" name="Object 9"/>
          <p:cNvGraphicFramePr>
            <a:graphicFrameLocks noChangeAspect="1"/>
          </p:cNvGraphicFramePr>
          <p:nvPr/>
        </p:nvGraphicFramePr>
        <p:xfrm>
          <a:off x="6305550" y="1855788"/>
          <a:ext cx="4556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3" imgW="3657600" imgH="4876800" progId="Equation.3">
                  <p:embed/>
                </p:oleObj>
              </mc:Choice>
              <mc:Fallback>
                <p:oleObj name="公式" r:id="rId3" imgW="3657600" imgH="48768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5550" y="1855788"/>
                        <a:ext cx="455613" cy="609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1" name="Line 11"/>
          <p:cNvSpPr>
            <a:spLocks noChangeShapeType="1"/>
          </p:cNvSpPr>
          <p:nvPr/>
        </p:nvSpPr>
        <p:spPr bwMode="auto">
          <a:xfrm flipV="1">
            <a:off x="7524750" y="1322388"/>
            <a:ext cx="1143000" cy="8382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2" name="Line 12"/>
          <p:cNvSpPr>
            <a:spLocks noChangeShapeType="1"/>
          </p:cNvSpPr>
          <p:nvPr/>
        </p:nvSpPr>
        <p:spPr bwMode="auto">
          <a:xfrm flipV="1">
            <a:off x="6153150" y="1322388"/>
            <a:ext cx="2667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9213" name="Object 13"/>
          <p:cNvGraphicFramePr>
            <a:graphicFrameLocks noChangeAspect="1"/>
          </p:cNvGraphicFramePr>
          <p:nvPr/>
        </p:nvGraphicFramePr>
        <p:xfrm>
          <a:off x="7219950" y="788988"/>
          <a:ext cx="3984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公式" r:id="rId5" imgW="3657600" imgH="5181600" progId="Equation.3">
                  <p:embed/>
                </p:oleObj>
              </mc:Choice>
              <mc:Fallback>
                <p:oleObj name="公式" r:id="rId5" imgW="3657600" imgH="5181600" progId="Equation.3">
                  <p:embed/>
                  <p:pic>
                    <p:nvPicPr>
                      <p:cNvPr id="0" name="Object 1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19950" y="788988"/>
                        <a:ext cx="398463" cy="565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4" name="Object 14"/>
          <p:cNvGraphicFramePr>
            <a:graphicFrameLocks noChangeAspect="1"/>
          </p:cNvGraphicFramePr>
          <p:nvPr/>
        </p:nvGraphicFramePr>
        <p:xfrm>
          <a:off x="3203575" y="1449368"/>
          <a:ext cx="15001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公式" r:id="rId7" imgW="15544800" imgH="5181600" progId="Equation.3">
                  <p:embed/>
                </p:oleObj>
              </mc:Choice>
              <mc:Fallback>
                <p:oleObj name="公式" r:id="rId7" imgW="15544800" imgH="5181600" progId="Equation.3">
                  <p:embed/>
                  <p:pic>
                    <p:nvPicPr>
                      <p:cNvPr id="0" name="Object 1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3575" y="1449368"/>
                        <a:ext cx="1500188" cy="4968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5" name="Line 15"/>
          <p:cNvSpPr>
            <a:spLocks noChangeShapeType="1"/>
          </p:cNvSpPr>
          <p:nvPr/>
        </p:nvSpPr>
        <p:spPr bwMode="auto">
          <a:xfrm>
            <a:off x="6152833" y="1322388"/>
            <a:ext cx="1447800" cy="8382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620704" y="2059260"/>
            <a:ext cx="1093776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tx2"/>
                </a:solidFill>
              </a:rPr>
              <a:t>减法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179217" name="Text Box 17"/>
          <p:cNvSpPr txBox="1">
            <a:spLocks noChangeArrowheads="1"/>
          </p:cNvSpPr>
          <p:nvPr/>
        </p:nvSpPr>
        <p:spPr bwMode="auto">
          <a:xfrm>
            <a:off x="3071802" y="2520925"/>
            <a:ext cx="292895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b="1" dirty="0"/>
              <a:t>结果指向第一个</a:t>
            </a:r>
            <a:r>
              <a:rPr lang="zh-CN" altLang="en-US" sz="2000" b="1" dirty="0">
                <a:solidFill>
                  <a:srgbClr val="FF3300"/>
                </a:solidFill>
              </a:rPr>
              <a:t>减矢量</a:t>
            </a:r>
            <a:endParaRPr lang="zh-CN" altLang="en-US" sz="2000" b="1" dirty="0">
              <a:solidFill>
                <a:srgbClr val="FF3300"/>
              </a:solidFill>
            </a:endParaRPr>
          </a:p>
        </p:txBody>
      </p:sp>
      <p:graphicFrame>
        <p:nvGraphicFramePr>
          <p:cNvPr id="179218" name="Object 18"/>
          <p:cNvGraphicFramePr>
            <a:graphicFrameLocks noChangeAspect="1"/>
          </p:cNvGraphicFramePr>
          <p:nvPr/>
        </p:nvGraphicFramePr>
        <p:xfrm>
          <a:off x="3203575" y="2020868"/>
          <a:ext cx="15001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15544800" imgH="5181600" progId="Equation.DSMT4">
                  <p:embed/>
                </p:oleObj>
              </mc:Choice>
              <mc:Fallback>
                <p:oleObj name="Equation" r:id="rId9" imgW="15544800" imgH="5181600" progId="Equation.DSMT4">
                  <p:embed/>
                  <p:pic>
                    <p:nvPicPr>
                      <p:cNvPr id="0" name="Object 1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3575" y="2020868"/>
                        <a:ext cx="1500188" cy="4968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9" name="Text Box 19"/>
          <p:cNvSpPr txBox="1">
            <a:spLocks noChangeArrowheads="1"/>
          </p:cNvSpPr>
          <p:nvPr/>
        </p:nvSpPr>
        <p:spPr bwMode="auto">
          <a:xfrm>
            <a:off x="1643042" y="2989238"/>
            <a:ext cx="1285884" cy="40011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b="1" dirty="0" smtClean="0">
                <a:solidFill>
                  <a:schemeClr val="tx2"/>
                </a:solidFill>
              </a:rPr>
              <a:t>交换律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179220" name="Object 20"/>
          <p:cNvGraphicFramePr>
            <a:graphicFrameLocks noChangeAspect="1"/>
          </p:cNvGraphicFramePr>
          <p:nvPr>
            <p:ph/>
          </p:nvPr>
        </p:nvGraphicFramePr>
        <p:xfrm>
          <a:off x="3143240" y="2949553"/>
          <a:ext cx="20113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21031200" imgH="4876800" progId="Equation.DSMT4">
                  <p:embed/>
                </p:oleObj>
              </mc:Choice>
              <mc:Fallback>
                <p:oleObj name="Equation" r:id="rId11" imgW="21031200" imgH="4876800" progId="Equation.DSMT4">
                  <p:embed/>
                  <p:pic>
                    <p:nvPicPr>
                      <p:cNvPr id="0" name="Object 20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43240" y="2949553"/>
                        <a:ext cx="2011363" cy="4683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3" name="Object 23"/>
          <p:cNvGraphicFramePr>
            <a:graphicFrameLocks noChangeAspect="1"/>
          </p:cNvGraphicFramePr>
          <p:nvPr/>
        </p:nvGraphicFramePr>
        <p:xfrm>
          <a:off x="3071802" y="3489304"/>
          <a:ext cx="319246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38404800" imgH="7315200" progId="Equation.DSMT4">
                  <p:embed/>
                </p:oleObj>
              </mc:Choice>
              <mc:Fallback>
                <p:oleObj name="Equation" r:id="rId13" imgW="38404800" imgH="7315200" progId="Equation.DSMT4">
                  <p:embed/>
                  <p:pic>
                    <p:nvPicPr>
                      <p:cNvPr id="0" name="Object 23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71802" y="3489304"/>
                        <a:ext cx="3192462" cy="6080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/>
          <p:cNvSpPr/>
          <p:nvPr/>
        </p:nvSpPr>
        <p:spPr>
          <a:xfrm>
            <a:off x="1643042" y="3560742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2"/>
                </a:solidFill>
              </a:rPr>
              <a:t>结合律</a:t>
            </a:r>
            <a:endParaRPr lang="zh-CN" altLang="en-US" sz="2000" dirty="0"/>
          </a:p>
        </p:txBody>
      </p:sp>
      <p:graphicFrame>
        <p:nvGraphicFramePr>
          <p:cNvPr id="37" name="Object 15"/>
          <p:cNvGraphicFramePr>
            <a:graphicFrameLocks noChangeAspect="1"/>
          </p:cNvGraphicFramePr>
          <p:nvPr/>
        </p:nvGraphicFramePr>
        <p:xfrm>
          <a:off x="3214688" y="4522788"/>
          <a:ext cx="26733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5" imgW="42976800" imgH="10058400" progId="Equation.DSMT4">
                  <p:embed/>
                </p:oleObj>
              </mc:Choice>
              <mc:Fallback>
                <p:oleObj name="Equation" r:id="rId15" imgW="42976800" imgH="10058400" progId="Equation.DSMT4">
                  <p:embed/>
                  <p:pic>
                    <p:nvPicPr>
                      <p:cNvPr id="0" name="Object 15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14688" y="4522788"/>
                        <a:ext cx="2673350" cy="625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250824" y="4143380"/>
            <a:ext cx="503555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、数乘（标量乘矢量结果仍为矢量）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39" name="Object 11"/>
          <p:cNvGraphicFramePr>
            <a:graphicFrameLocks noChangeAspect="1"/>
          </p:cNvGraphicFramePr>
          <p:nvPr/>
        </p:nvGraphicFramePr>
        <p:xfrm>
          <a:off x="1714480" y="4560888"/>
          <a:ext cx="16160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7" imgW="17678400" imgH="6096000" progId="Equation.DSMT4">
                  <p:embed/>
                </p:oleObj>
              </mc:Choice>
              <mc:Fallback>
                <p:oleObj name="Equation" r:id="rId17" imgW="17678400" imgH="6096000" progId="Equation.DSMT4">
                  <p:embed/>
                  <p:pic>
                    <p:nvPicPr>
                      <p:cNvPr id="0" name="Object 11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14480" y="4560888"/>
                        <a:ext cx="1616075" cy="557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2112885" y="5143512"/>
            <a:ext cx="95891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2" charset="-122"/>
              </a:rPr>
              <a:t>结合律</a:t>
            </a:r>
            <a:endParaRPr lang="zh-CN" altLang="en-US" sz="2000" b="1" dirty="0">
              <a:solidFill>
                <a:srgbClr val="000000"/>
              </a:solidFill>
              <a:latin typeface="黑体" panose="02010609060101010101" pitchFamily="2" charset="-122"/>
            </a:endParaRPr>
          </a:p>
        </p:txBody>
      </p:sp>
      <p:graphicFrame>
        <p:nvGraphicFramePr>
          <p:cNvPr id="41" name="Object 3"/>
          <p:cNvGraphicFramePr>
            <a:graphicFrameLocks noChangeAspect="1"/>
          </p:cNvGraphicFramePr>
          <p:nvPr/>
        </p:nvGraphicFramePr>
        <p:xfrm>
          <a:off x="3143250" y="5041915"/>
          <a:ext cx="22050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19" imgW="24079200" imgH="5791200" progId="Equation.3">
                  <p:embed/>
                </p:oleObj>
              </mc:Choice>
              <mc:Fallback>
                <p:oleObj name="公式" r:id="rId19" imgW="24079200" imgH="57912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43250" y="5041915"/>
                        <a:ext cx="2205038" cy="530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2071670" y="5786454"/>
            <a:ext cx="95891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2" charset="-122"/>
              </a:rPr>
              <a:t>分配律</a:t>
            </a:r>
            <a:endParaRPr lang="zh-CN" altLang="en-US" sz="2000" b="1" dirty="0">
              <a:solidFill>
                <a:srgbClr val="000000"/>
              </a:solidFill>
              <a:latin typeface="黑体" panose="02010609060101010101" pitchFamily="2" charset="-122"/>
            </a:endParaRPr>
          </a:p>
        </p:txBody>
      </p:sp>
      <p:graphicFrame>
        <p:nvGraphicFramePr>
          <p:cNvPr id="43" name="Object 2"/>
          <p:cNvGraphicFramePr>
            <a:graphicFrameLocks noChangeAspect="1"/>
          </p:cNvGraphicFramePr>
          <p:nvPr/>
        </p:nvGraphicFramePr>
        <p:xfrm>
          <a:off x="3071813" y="5697561"/>
          <a:ext cx="282098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公式" r:id="rId21" imgW="30784800" imgH="11887200" progId="Equation.3">
                  <p:embed/>
                </p:oleObj>
              </mc:Choice>
              <mc:Fallback>
                <p:oleObj name="公式" r:id="rId21" imgW="30784800" imgH="1188720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71813" y="5697561"/>
                        <a:ext cx="2820987" cy="1089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03981 L 0.133819 -0.131852 " pathEditMode="relative" rAng="0" ptsTypes="">
                                      <p:cBhvr>
                                        <p:cTn id="29" dur="2000" fill="hold"/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utoUpdateAnimBg="0"/>
      <p:bldP spid="179206" grpId="0" animBg="1"/>
      <p:bldP spid="179208" grpId="0" animBg="1"/>
      <p:bldP spid="179211" grpId="0" animBg="1"/>
      <p:bldP spid="179212" grpId="0" animBg="1"/>
      <p:bldP spid="179215" grpId="0" bldLvl="0" animBg="1"/>
      <p:bldP spid="179216" grpId="0"/>
      <p:bldP spid="179217" grpId="0"/>
      <p:bldP spid="179219" grpId="0"/>
      <p:bldP spid="36" grpId="0"/>
      <p:bldP spid="38" grpId="0"/>
      <p:bldP spid="40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什么是物理？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7224" y="1285860"/>
            <a:ext cx="7786742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</a:rPr>
              <a:t>   物  理</a:t>
            </a:r>
            <a:r>
              <a:rPr lang="en-US" altLang="zh-CN" sz="2800" b="1" dirty="0" smtClean="0">
                <a:latin typeface="+mn-ea"/>
              </a:rPr>
              <a:t>——</a:t>
            </a:r>
            <a:r>
              <a:rPr lang="zh-CN" altLang="en-US" sz="2800" dirty="0" smtClean="0">
                <a:latin typeface="+mn-ea"/>
              </a:rPr>
              <a:t>万 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物 </a:t>
            </a:r>
            <a:r>
              <a:rPr lang="zh-CN" altLang="en-US" sz="2800" dirty="0" smtClean="0">
                <a:latin typeface="+mn-ea"/>
              </a:rPr>
              <a:t>之 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理</a:t>
            </a:r>
            <a:endParaRPr lang="zh-CN" altLang="en-US" sz="3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7224" y="1808151"/>
            <a:ext cx="742952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   物理学</a:t>
            </a:r>
            <a:r>
              <a:rPr lang="en-US" altLang="zh-CN" sz="2800" b="1" dirty="0" smtClean="0">
                <a:latin typeface="+mn-ea"/>
              </a:rPr>
              <a:t>——</a:t>
            </a:r>
            <a:r>
              <a:rPr lang="zh-CN" altLang="en-US" sz="2800" b="1" dirty="0" smtClean="0">
                <a:latin typeface="+mn-ea"/>
              </a:rPr>
              <a:t>研究物质的结构、相互作用和基本运动规律的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自然科学</a:t>
            </a:r>
            <a:endParaRPr lang="zh-CN" altLang="en-US" sz="28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Group 23"/>
          <p:cNvGrpSpPr/>
          <p:nvPr/>
        </p:nvGrpSpPr>
        <p:grpSpPr bwMode="auto">
          <a:xfrm>
            <a:off x="1017877" y="4156710"/>
            <a:ext cx="7268873" cy="2276475"/>
            <a:chOff x="796" y="2235"/>
            <a:chExt cx="4488" cy="1434"/>
          </a:xfrm>
        </p:grpSpPr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796" y="2235"/>
              <a:ext cx="2997" cy="143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ea typeface="楷体_GB2312" pitchFamily="1" charset="-122"/>
                </a:rPr>
                <a:t>     </a:t>
              </a:r>
              <a:r>
                <a:rPr lang="zh-CN" altLang="en-US" sz="2800" b="1" dirty="0">
                  <a:solidFill>
                    <a:srgbClr val="3333CC"/>
                  </a:solidFill>
                  <a:ea typeface="楷体_GB2312" pitchFamily="1" charset="-122"/>
                </a:rPr>
                <a:t>物理书都充满了复杂的数学公式。可是思想及理念，而非公式，才是每一物理理论的开端。</a:t>
              </a:r>
              <a:endParaRPr lang="zh-CN" altLang="en-US" sz="2000" b="1" dirty="0">
                <a:solidFill>
                  <a:srgbClr val="3333CC"/>
                </a:solidFill>
                <a:ea typeface="楷体_GB2312" pitchFamily="1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ea typeface="楷体_GB2312" pitchFamily="1" charset="-122"/>
                </a:rPr>
                <a:t>                      </a:t>
              </a:r>
              <a:r>
                <a:rPr lang="zh-CN" altLang="en-US" sz="2000" b="1" dirty="0">
                  <a:solidFill>
                    <a:srgbClr val="FF3300"/>
                  </a:solidFill>
                  <a:ea typeface="华文行楷" pitchFamily="2" charset="-122"/>
                </a:rPr>
                <a:t>－－爱因斯坦《 物理学的进化</a:t>
              </a:r>
              <a:r>
                <a:rPr lang="en-US" altLang="zh-CN" sz="2000" b="1" dirty="0">
                  <a:solidFill>
                    <a:srgbClr val="FF3300"/>
                  </a:solidFill>
                  <a:ea typeface="华文行楷" pitchFamily="2" charset="-122"/>
                </a:rPr>
                <a:t>》</a:t>
              </a:r>
              <a:endParaRPr lang="en-US" altLang="zh-CN" sz="2000" b="1" dirty="0">
                <a:solidFill>
                  <a:srgbClr val="FF3300"/>
                </a:solidFill>
                <a:ea typeface="华文行楷" pitchFamily="2" charset="-122"/>
              </a:endParaRPr>
            </a:p>
          </p:txBody>
        </p:sp>
        <p:pic>
          <p:nvPicPr>
            <p:cNvPr id="12" name="Picture 22"/>
            <p:cNvPicPr>
              <a:picLocks noChangeAspect="1" noChangeArrowheads="1"/>
            </p:cNvPicPr>
            <p:nvPr/>
          </p:nvPicPr>
          <p:blipFill>
            <a:blip r:embed="rId1">
              <a:lum bright="6000" contrast="6000"/>
            </a:blip>
            <a:srcRect/>
            <a:stretch>
              <a:fillRect/>
            </a:stretch>
          </p:blipFill>
          <p:spPr bwMode="auto">
            <a:xfrm>
              <a:off x="3915" y="2235"/>
              <a:ext cx="1369" cy="1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矩形 1"/>
          <p:cNvSpPr/>
          <p:nvPr/>
        </p:nvSpPr>
        <p:spPr>
          <a:xfrm>
            <a:off x="857224" y="2773351"/>
            <a:ext cx="7429520" cy="13836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 dirty="0" smtClean="0">
                <a:latin typeface="+mn-ea"/>
              </a:rPr>
              <a:t>   </a:t>
            </a:r>
            <a:r>
              <a:rPr lang="zh-CN" altLang="en-US" sz="2800" b="1" dirty="0" smtClean="0">
                <a:latin typeface="+mn-ea"/>
              </a:rPr>
              <a:t>科学</a:t>
            </a:r>
            <a:r>
              <a:rPr lang="en-US" altLang="zh-CN" sz="2800" b="1" dirty="0" smtClean="0">
                <a:latin typeface="+mn-ea"/>
              </a:rPr>
              <a:t>——</a:t>
            </a:r>
            <a:r>
              <a:rPr lang="zh-CN" altLang="en-US" sz="2800" b="1" dirty="0" smtClean="0">
                <a:latin typeface="+mn-ea"/>
              </a:rPr>
              <a:t>采用观察、推理和实验进行研究的学科，其中实验是任何观念正确的唯一试金石。（</a:t>
            </a:r>
            <a:r>
              <a:rPr lang="en-US" altLang="zh-CN" sz="2800" b="1" dirty="0" smtClean="0">
                <a:latin typeface="+mn-ea"/>
              </a:rPr>
              <a:t>R.</a:t>
            </a:r>
            <a:r>
              <a:rPr lang="zh-CN" altLang="en-US" sz="2800" b="1" dirty="0" smtClean="0">
                <a:latin typeface="+mn-ea"/>
              </a:rPr>
              <a:t>费曼）</a:t>
            </a:r>
            <a:endParaRPr lang="zh-CN" altLang="en-US" sz="2800" b="1" dirty="0" smtClean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0" y="3507105"/>
            <a:ext cx="2238375" cy="2028825"/>
          </a:xfrm>
          <a:prstGeom prst="rect">
            <a:avLst/>
          </a:prstGeom>
        </p:spPr>
      </p:pic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77800" y="142852"/>
            <a:ext cx="4322762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3</a:t>
            </a:r>
            <a:r>
              <a:rPr lang="zh-CN" altLang="en-US" sz="2400" b="1" dirty="0" smtClean="0">
                <a:latin typeface="+mn-ea"/>
              </a:rPr>
              <a:t>、点</a:t>
            </a:r>
            <a:r>
              <a:rPr lang="zh-CN" altLang="en-US" sz="2400" b="1" dirty="0">
                <a:latin typeface="+mn-ea"/>
              </a:rPr>
              <a:t>乘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zh-CN" altLang="en-US" sz="2400" b="1" dirty="0" smtClean="0">
                <a:latin typeface="+mn-ea"/>
              </a:rPr>
              <a:t>内积，结果为标量</a:t>
            </a:r>
            <a:r>
              <a:rPr lang="en-US" altLang="zh-CN" sz="2400" b="1" dirty="0" smtClean="0">
                <a:latin typeface="+mn-ea"/>
              </a:rPr>
              <a:t>)</a:t>
            </a:r>
            <a:endParaRPr lang="en-US" altLang="zh-CN" sz="2400" b="1" dirty="0">
              <a:latin typeface="+mn-ea"/>
            </a:endParaRPr>
          </a:p>
        </p:txBody>
      </p:sp>
      <p:graphicFrame>
        <p:nvGraphicFramePr>
          <p:cNvPr id="114694" name="Object 6"/>
          <p:cNvGraphicFramePr>
            <a:graphicFrameLocks noChangeAspect="1"/>
          </p:cNvGraphicFramePr>
          <p:nvPr>
            <p:ph sz="quarter" idx="1"/>
          </p:nvPr>
        </p:nvGraphicFramePr>
        <p:xfrm>
          <a:off x="889000" y="722296"/>
          <a:ext cx="21621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2" imgW="34442400" imgH="6705600" progId="Equation.DSMT4">
                  <p:embed/>
                </p:oleObj>
              </mc:Choice>
              <mc:Fallback>
                <p:oleObj name="Equation" r:id="rId2" imgW="34442400" imgH="6705600" progId="Equation.DSMT4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9000" y="722296"/>
                        <a:ext cx="2162175" cy="4206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0" name="Object 12"/>
          <p:cNvGraphicFramePr>
            <a:graphicFrameLocks noChangeAspect="1"/>
          </p:cNvGraphicFramePr>
          <p:nvPr>
            <p:ph sz="quarter" idx="2"/>
          </p:nvPr>
        </p:nvGraphicFramePr>
        <p:xfrm>
          <a:off x="773113" y="1214422"/>
          <a:ext cx="46640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74676000" imgH="11582400" progId="Equation.DSMT4">
                  <p:embed/>
                </p:oleObj>
              </mc:Choice>
              <mc:Fallback>
                <p:oleObj name="Equation" r:id="rId4" imgW="74676000" imgH="11582400" progId="Equation.DSMT4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3113" y="1214422"/>
                        <a:ext cx="4664075" cy="723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/>
          <p:cNvGrpSpPr/>
          <p:nvPr/>
        </p:nvGrpSpPr>
        <p:grpSpPr bwMode="auto">
          <a:xfrm>
            <a:off x="7410480" y="2000240"/>
            <a:ext cx="1447800" cy="1706563"/>
            <a:chOff x="3828" y="1797"/>
            <a:chExt cx="912" cy="1075"/>
          </a:xfrm>
        </p:grpSpPr>
        <p:sp>
          <p:nvSpPr>
            <p:cNvPr id="3088" name="Line 21"/>
            <p:cNvSpPr>
              <a:spLocks noChangeShapeType="1"/>
            </p:cNvSpPr>
            <p:nvPr/>
          </p:nvSpPr>
          <p:spPr bwMode="auto">
            <a:xfrm flipV="1">
              <a:off x="3828" y="1797"/>
              <a:ext cx="816" cy="576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9" name="Object 22"/>
            <p:cNvGraphicFramePr>
              <a:graphicFrameLocks noChangeAspect="1"/>
            </p:cNvGraphicFramePr>
            <p:nvPr/>
          </p:nvGraphicFramePr>
          <p:xfrm>
            <a:off x="3828" y="1797"/>
            <a:ext cx="335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公式" r:id="rId6" imgW="3657600" imgH="4876800" progId="Equation.3">
                    <p:embed/>
                  </p:oleObj>
                </mc:Choice>
                <mc:Fallback>
                  <p:oleObj name="公式" r:id="rId6" imgW="3657600" imgH="4876800" progId="Equation.3">
                    <p:embed/>
                    <p:pic>
                      <p:nvPicPr>
                        <p:cNvPr id="0" name="Object 2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28" y="1797"/>
                          <a:ext cx="335" cy="44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9" name="Line 23"/>
            <p:cNvSpPr>
              <a:spLocks noChangeShapeType="1"/>
            </p:cNvSpPr>
            <p:nvPr/>
          </p:nvSpPr>
          <p:spPr bwMode="auto">
            <a:xfrm>
              <a:off x="3828" y="2369"/>
              <a:ext cx="912" cy="503"/>
            </a:xfrm>
            <a:prstGeom prst="line">
              <a:avLst/>
            </a:prstGeom>
            <a:noFill/>
            <a:ln w="57150">
              <a:solidFill>
                <a:srgbClr val="3399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0" name="Object 24"/>
            <p:cNvGraphicFramePr>
              <a:graphicFrameLocks noChangeAspect="1"/>
            </p:cNvGraphicFramePr>
            <p:nvPr/>
          </p:nvGraphicFramePr>
          <p:xfrm>
            <a:off x="3873" y="2460"/>
            <a:ext cx="28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name="公式" r:id="rId8" imgW="3657600" imgH="4876800" progId="Equation.3">
                    <p:embed/>
                  </p:oleObj>
                </mc:Choice>
                <mc:Fallback>
                  <p:oleObj name="公式" r:id="rId8" imgW="3657600" imgH="4876800" progId="Equation.3">
                    <p:embed/>
                    <p:pic>
                      <p:nvPicPr>
                        <p:cNvPr id="0" name="Object 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873" y="2460"/>
                          <a:ext cx="287" cy="38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721" name="Object 33"/>
          <p:cNvGraphicFramePr>
            <a:graphicFrameLocks noChangeAspect="1"/>
          </p:cNvGraphicFramePr>
          <p:nvPr>
            <p:ph sz="quarter" idx="4"/>
          </p:nvPr>
        </p:nvGraphicFramePr>
        <p:xfrm>
          <a:off x="5500694" y="1344591"/>
          <a:ext cx="2800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10" imgW="44805600" imgH="8229600" progId="Equation.DSMT4">
                  <p:embed/>
                </p:oleObj>
              </mc:Choice>
              <mc:Fallback>
                <p:oleObj name="Equation" r:id="rId10" imgW="44805600" imgH="8229600" progId="Equation.DSMT4">
                  <p:embed/>
                  <p:pic>
                    <p:nvPicPr>
                      <p:cNvPr id="0" name="Object 33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00694" y="1344591"/>
                        <a:ext cx="2800350" cy="514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35"/>
          <p:cNvGrpSpPr/>
          <p:nvPr/>
        </p:nvGrpSpPr>
        <p:grpSpPr bwMode="auto">
          <a:xfrm>
            <a:off x="1285852" y="1874834"/>
            <a:ext cx="5637213" cy="1054100"/>
            <a:chOff x="993" y="593"/>
            <a:chExt cx="3551" cy="664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993" y="651"/>
              <a:ext cx="601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000000"/>
                  </a:solidFill>
                  <a:latin typeface="黑体" panose="02010609060101010101" pitchFamily="2" charset="-122"/>
                </a:rPr>
                <a:t>交换律</a:t>
              </a:r>
              <a:endParaRPr lang="zh-CN" altLang="en-US" sz="2000" b="1" dirty="0">
                <a:solidFill>
                  <a:srgbClr val="000000"/>
                </a:solidFill>
                <a:latin typeface="黑体" panose="02010609060101010101" pitchFamily="2" charset="-122"/>
              </a:endParaRPr>
            </a:p>
          </p:txBody>
        </p:sp>
        <p:graphicFrame>
          <p:nvGraphicFramePr>
            <p:cNvPr id="25" name="Object 8"/>
            <p:cNvGraphicFramePr>
              <a:graphicFrameLocks noChangeAspect="1"/>
            </p:cNvGraphicFramePr>
            <p:nvPr/>
          </p:nvGraphicFramePr>
          <p:xfrm>
            <a:off x="1758" y="593"/>
            <a:ext cx="118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公式" r:id="rId12" imgW="19507200" imgH="4876800" progId="Equation.3">
                    <p:embed/>
                  </p:oleObj>
                </mc:Choice>
                <mc:Fallback>
                  <p:oleObj name="公式" r:id="rId12" imgW="19507200" imgH="4876800" progId="Equation.3">
                    <p:embed/>
                    <p:pic>
                      <p:nvPicPr>
                        <p:cNvPr id="0" name="Object 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758" y="593"/>
                          <a:ext cx="1188" cy="29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" name="Group 6"/>
            <p:cNvGrpSpPr/>
            <p:nvPr/>
          </p:nvGrpSpPr>
          <p:grpSpPr bwMode="auto">
            <a:xfrm>
              <a:off x="993" y="908"/>
              <a:ext cx="3551" cy="349"/>
              <a:chOff x="1140" y="986"/>
              <a:chExt cx="3551" cy="349"/>
            </a:xfrm>
          </p:grpSpPr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1140" y="1049"/>
                <a:ext cx="601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0000"/>
                    </a:solidFill>
                    <a:latin typeface="黑体" panose="02010609060101010101" pitchFamily="2" charset="-122"/>
                  </a:rPr>
                  <a:t>分配律</a:t>
                </a:r>
                <a:endParaRPr lang="zh-CN" altLang="en-US" sz="2000" b="1" dirty="0">
                  <a:solidFill>
                    <a:srgbClr val="000000"/>
                  </a:solidFill>
                  <a:latin typeface="黑体" panose="02010609060101010101" pitchFamily="2" charset="-122"/>
                </a:endParaRPr>
              </a:p>
            </p:txBody>
          </p:sp>
          <p:graphicFrame>
            <p:nvGraphicFramePr>
              <p:cNvPr id="28" name="Object 9"/>
              <p:cNvGraphicFramePr>
                <a:graphicFrameLocks noChangeAspect="1"/>
              </p:cNvGraphicFramePr>
              <p:nvPr/>
            </p:nvGraphicFramePr>
            <p:xfrm>
              <a:off x="1860" y="986"/>
              <a:ext cx="2831" cy="3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9" name="公式" r:id="rId14" imgW="46634400" imgH="5791200" progId="Equation.3">
                      <p:embed/>
                    </p:oleObj>
                  </mc:Choice>
                  <mc:Fallback>
                    <p:oleObj name="公式" r:id="rId14" imgW="46634400" imgH="57912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860" y="986"/>
                            <a:ext cx="2831" cy="349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7" name="Group 33"/>
          <p:cNvGrpSpPr/>
          <p:nvPr/>
        </p:nvGrpSpPr>
        <p:grpSpPr bwMode="auto">
          <a:xfrm>
            <a:off x="107634" y="2870541"/>
            <a:ext cx="4194175" cy="2528888"/>
            <a:chOff x="135" y="1572"/>
            <a:chExt cx="2642" cy="1593"/>
          </a:xfrm>
        </p:grpSpPr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>
              <a:off x="135" y="1572"/>
              <a:ext cx="2642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Monotype Sorts" pitchFamily="2" charset="2"/>
                <a:buNone/>
              </a:pPr>
              <a:r>
                <a:rPr lang="en-US" altLang="zh-CN" sz="2400" b="1" dirty="0" smtClean="0">
                  <a:latin typeface="+mn-ea"/>
                </a:rPr>
                <a:t>4</a:t>
              </a:r>
              <a:r>
                <a:rPr lang="zh-CN" altLang="en-US" sz="2400" b="1" dirty="0" smtClean="0">
                  <a:latin typeface="+mn-ea"/>
                </a:rPr>
                <a:t>、</a:t>
              </a:r>
              <a:r>
                <a:rPr lang="zh-CN" altLang="en-US" sz="2400" b="1" dirty="0" smtClean="0"/>
                <a:t>叉乘（外积，结果为矢量）</a:t>
              </a:r>
              <a:endParaRPr lang="zh-CN" altLang="en-US" sz="2400" b="1" dirty="0">
                <a:latin typeface="黑体" panose="02010609060101010101" pitchFamily="2" charset="-122"/>
              </a:endParaRPr>
            </a:p>
          </p:txBody>
        </p:sp>
        <p:grpSp>
          <p:nvGrpSpPr>
            <p:cNvPr id="49" name="Group 14"/>
            <p:cNvGrpSpPr/>
            <p:nvPr/>
          </p:nvGrpSpPr>
          <p:grpSpPr bwMode="auto">
            <a:xfrm>
              <a:off x="475" y="2029"/>
              <a:ext cx="1230" cy="1136"/>
              <a:chOff x="235" y="2310"/>
              <a:chExt cx="1230" cy="1136"/>
            </a:xfrm>
          </p:grpSpPr>
          <p:graphicFrame>
            <p:nvGraphicFramePr>
              <p:cNvPr id="50" name="Object 7"/>
              <p:cNvGraphicFramePr>
                <a:graphicFrameLocks noChangeAspect="1"/>
              </p:cNvGraphicFramePr>
              <p:nvPr/>
            </p:nvGraphicFramePr>
            <p:xfrm>
              <a:off x="458" y="2310"/>
              <a:ext cx="618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0" name="公式" r:id="rId16" imgW="9753600" imgH="4876800" progId="Equation.3">
                      <p:embed/>
                    </p:oleObj>
                  </mc:Choice>
                  <mc:Fallback>
                    <p:oleObj name="公式" r:id="rId16" imgW="9753600" imgH="48768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458" y="2310"/>
                            <a:ext cx="618" cy="306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Line 16"/>
              <p:cNvSpPr>
                <a:spLocks noChangeShapeType="1"/>
              </p:cNvSpPr>
              <p:nvPr/>
            </p:nvSpPr>
            <p:spPr bwMode="auto">
              <a:xfrm>
                <a:off x="751" y="3051"/>
                <a:ext cx="384" cy="252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17"/>
              <p:cNvSpPr>
                <a:spLocks noChangeShapeType="1"/>
              </p:cNvSpPr>
              <p:nvPr/>
            </p:nvSpPr>
            <p:spPr bwMode="auto">
              <a:xfrm flipH="1">
                <a:off x="469" y="3063"/>
                <a:ext cx="282" cy="228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Text Box 18"/>
              <p:cNvSpPr txBox="1">
                <a:spLocks noChangeArrowheads="1"/>
              </p:cNvSpPr>
              <p:nvPr/>
            </p:nvSpPr>
            <p:spPr bwMode="auto">
              <a:xfrm>
                <a:off x="235" y="3057"/>
                <a:ext cx="306" cy="3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altLang="zh-CN" i="1"/>
                  <a:t>A</a:t>
                </a:r>
                <a:endParaRPr lang="en-US" altLang="zh-CN">
                  <a:solidFill>
                    <a:srgbClr val="000000"/>
                  </a:solidFill>
                  <a:latin typeface="黑体" panose="02010609060101010101" pitchFamily="2" charset="-122"/>
                </a:endParaRPr>
              </a:p>
            </p:txBody>
          </p:sp>
          <p:sp>
            <p:nvSpPr>
              <p:cNvPr id="54" name="Line 19"/>
              <p:cNvSpPr>
                <a:spLocks noChangeShapeType="1"/>
              </p:cNvSpPr>
              <p:nvPr/>
            </p:nvSpPr>
            <p:spPr bwMode="auto">
              <a:xfrm>
                <a:off x="307" y="3111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20"/>
              <p:cNvSpPr>
                <a:spLocks noChangeShapeType="1"/>
              </p:cNvSpPr>
              <p:nvPr/>
            </p:nvSpPr>
            <p:spPr bwMode="auto">
              <a:xfrm>
                <a:off x="1117" y="3123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Text Box 21"/>
              <p:cNvSpPr txBox="1">
                <a:spLocks noChangeArrowheads="1"/>
              </p:cNvSpPr>
              <p:nvPr/>
            </p:nvSpPr>
            <p:spPr bwMode="auto">
              <a:xfrm>
                <a:off x="1063" y="3081"/>
                <a:ext cx="402" cy="3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altLang="zh-CN" i="1"/>
                  <a:t>B</a:t>
                </a:r>
                <a:endParaRPr lang="en-US" altLang="zh-CN">
                  <a:solidFill>
                    <a:srgbClr val="000000"/>
                  </a:solidFill>
                  <a:latin typeface="黑体" panose="02010609060101010101" pitchFamily="2" charset="-122"/>
                </a:endParaRPr>
              </a:p>
            </p:txBody>
          </p:sp>
          <p:sp>
            <p:nvSpPr>
              <p:cNvPr id="57" name="Freeform 22"/>
              <p:cNvSpPr/>
              <p:nvPr/>
            </p:nvSpPr>
            <p:spPr bwMode="auto">
              <a:xfrm>
                <a:off x="649" y="3135"/>
                <a:ext cx="216" cy="31"/>
              </a:xfrm>
              <a:custGeom>
                <a:avLst/>
                <a:gdLst>
                  <a:gd name="T0" fmla="*/ 0 w 216"/>
                  <a:gd name="T1" fmla="*/ 6 h 31"/>
                  <a:gd name="T2" fmla="*/ 114 w 216"/>
                  <a:gd name="T3" fmla="*/ 30 h 31"/>
                  <a:gd name="T4" fmla="*/ 216 w 216"/>
                  <a:gd name="T5" fmla="*/ 0 h 31"/>
                  <a:gd name="T6" fmla="*/ 0 60000 65536"/>
                  <a:gd name="T7" fmla="*/ 0 60000 65536"/>
                  <a:gd name="T8" fmla="*/ 0 60000 65536"/>
                  <a:gd name="T9" fmla="*/ 0 w 216"/>
                  <a:gd name="T10" fmla="*/ 0 h 31"/>
                  <a:gd name="T11" fmla="*/ 216 w 216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" h="31">
                    <a:moveTo>
                      <a:pt x="0" y="6"/>
                    </a:moveTo>
                    <a:cubicBezTo>
                      <a:pt x="39" y="18"/>
                      <a:pt x="78" y="31"/>
                      <a:pt x="114" y="30"/>
                    </a:cubicBezTo>
                    <a:cubicBezTo>
                      <a:pt x="150" y="29"/>
                      <a:pt x="199" y="5"/>
                      <a:pt x="216" y="0"/>
                    </a:cubicBezTo>
                  </a:path>
                </a:pathLst>
              </a:custGeom>
              <a:noFill/>
              <a:ln w="9525" cap="flat" cmpd="sng">
                <a:solidFill>
                  <a:srgbClr val="0000CC"/>
                </a:solidFill>
                <a:prstDash val="solid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Text Box 23"/>
              <p:cNvSpPr txBox="1">
                <a:spLocks noChangeArrowheads="1"/>
              </p:cNvSpPr>
              <p:nvPr/>
            </p:nvSpPr>
            <p:spPr bwMode="auto">
              <a:xfrm>
                <a:off x="637" y="3111"/>
                <a:ext cx="42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>
                    <a:latin typeface="黑体" panose="02010609060101010101" pitchFamily="2" charset="-122"/>
                    <a:sym typeface="Symbol" panose="05050102010706020507" pitchFamily="18" charset="2"/>
                  </a:rPr>
                  <a:t></a:t>
                </a:r>
                <a:endParaRPr lang="en-US" altLang="zh-CN" sz="2400">
                  <a:solidFill>
                    <a:srgbClr val="000000"/>
                  </a:solidFill>
                  <a:latin typeface="黑体" panose="02010609060101010101" pitchFamily="2" charset="-122"/>
                </a:endParaRPr>
              </a:p>
            </p:txBody>
          </p:sp>
          <p:sp>
            <p:nvSpPr>
              <p:cNvPr id="59" name="Line 24"/>
              <p:cNvSpPr>
                <a:spLocks noChangeShapeType="1"/>
              </p:cNvSpPr>
              <p:nvPr/>
            </p:nvSpPr>
            <p:spPr bwMode="auto">
              <a:xfrm flipV="1">
                <a:off x="763" y="2613"/>
                <a:ext cx="0" cy="4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60" name="Object 3"/>
          <p:cNvGraphicFramePr>
            <a:graphicFrameLocks noChangeAspect="1"/>
          </p:cNvGraphicFramePr>
          <p:nvPr/>
        </p:nvGraphicFramePr>
        <p:xfrm>
          <a:off x="3742363" y="3168978"/>
          <a:ext cx="318135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公式" r:id="rId18" imgW="48158400" imgH="25603200" progId="Equation.3">
                  <p:embed/>
                </p:oleObj>
              </mc:Choice>
              <mc:Fallback>
                <p:oleObj name="公式" r:id="rId18" imgW="48158400" imgH="256032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42363" y="3168978"/>
                        <a:ext cx="3181350" cy="1603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4"/>
          <p:cNvGraphicFramePr>
            <a:graphicFrameLocks noChangeAspect="1"/>
          </p:cNvGraphicFramePr>
          <p:nvPr/>
        </p:nvGraphicFramePr>
        <p:xfrm>
          <a:off x="4500260" y="4955540"/>
          <a:ext cx="2865438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公式" r:id="rId20" imgW="41452800" imgH="26212800" progId="Equation.3">
                  <p:embed/>
                </p:oleObj>
              </mc:Choice>
              <mc:Fallback>
                <p:oleObj name="公式" r:id="rId20" imgW="41452800" imgH="26212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500260" y="4955540"/>
                        <a:ext cx="2865438" cy="163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5"/>
          <p:cNvGraphicFramePr>
            <a:graphicFrameLocks noChangeAspect="1"/>
          </p:cNvGraphicFramePr>
          <p:nvPr/>
        </p:nvGraphicFramePr>
        <p:xfrm>
          <a:off x="536885" y="5535627"/>
          <a:ext cx="2678112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公式" r:id="rId22" imgW="27736800" imgH="11582400" progId="Equation.3">
                  <p:embed/>
                </p:oleObj>
              </mc:Choice>
              <mc:Fallback>
                <p:oleObj name="公式" r:id="rId22" imgW="27736800" imgH="115824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36885" y="5535627"/>
                        <a:ext cx="2678112" cy="11096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7829550" y="2590165"/>
            <a:ext cx="574040" cy="556260"/>
            <a:chOff x="12330" y="4079"/>
            <a:chExt cx="904" cy="876"/>
          </a:xfrm>
        </p:grpSpPr>
        <p:sp>
          <p:nvSpPr>
            <p:cNvPr id="3087" name="Text Box 29"/>
            <p:cNvSpPr txBox="1">
              <a:spLocks noChangeArrowheads="1"/>
            </p:cNvSpPr>
            <p:nvPr/>
          </p:nvSpPr>
          <p:spPr bwMode="auto">
            <a:xfrm>
              <a:off x="12692" y="4079"/>
              <a:ext cx="543" cy="7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sym typeface="Symbol" panose="05050102010706020507" pitchFamily="18" charset="2"/>
                </a:rPr>
                <a:t></a:t>
              </a:r>
              <a:endParaRPr lang="en-US" altLang="zh-CN" sz="2400" i="1" dirty="0">
                <a:sym typeface="Symbol" panose="05050102010706020507" pitchFamily="18" charset="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2330" y="4155"/>
              <a:ext cx="201" cy="800"/>
            </a:xfrm>
            <a:custGeom>
              <a:avLst/>
              <a:gdLst>
                <a:gd name="connisteX0" fmla="*/ 0 w 127647"/>
                <a:gd name="connsiteY0" fmla="*/ 0 h 508000"/>
                <a:gd name="connisteX1" fmla="*/ 127000 w 127647"/>
                <a:gd name="connsiteY1" fmla="*/ 197485 h 508000"/>
                <a:gd name="connisteX2" fmla="*/ 42545 w 127647"/>
                <a:gd name="connsiteY2" fmla="*/ 508000 h 5080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27648" h="508000">
                  <a:moveTo>
                    <a:pt x="0" y="0"/>
                  </a:moveTo>
                  <a:cubicBezTo>
                    <a:pt x="27305" y="33020"/>
                    <a:pt x="118745" y="95885"/>
                    <a:pt x="127000" y="197485"/>
                  </a:cubicBezTo>
                  <a:cubicBezTo>
                    <a:pt x="135255" y="299085"/>
                    <a:pt x="62230" y="449580"/>
                    <a:pt x="42545" y="5080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8" name="Picture 27" descr="C动量与角动量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7481914" y="4791401"/>
            <a:ext cx="1639887" cy="1654175"/>
          </a:xfrm>
          <a:prstGeom prst="rect">
            <a:avLst/>
          </a:prstGeom>
          <a:solidFill>
            <a:srgbClr val="FEFCEA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/>
      <p:bldP spid="11469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Text Box 2"/>
          <p:cNvSpPr txBox="1">
            <a:spLocks noChangeArrowheads="1"/>
          </p:cNvSpPr>
          <p:nvPr/>
        </p:nvSpPr>
        <p:spPr bwMode="auto">
          <a:xfrm>
            <a:off x="468294" y="609881"/>
            <a:ext cx="14605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ea typeface="楷体_GB2312" pitchFamily="1" charset="-122"/>
              </a:rPr>
              <a:t>总结：</a:t>
            </a:r>
            <a:endParaRPr lang="zh-CN" altLang="en-US" sz="2400" b="1" dirty="0">
              <a:ea typeface="楷体_GB2312" pitchFamily="1" charset="-122"/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1143000" y="1175373"/>
          <a:ext cx="36004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35356800" imgH="5791200" progId="Equation.DSMT4">
                  <p:embed/>
                </p:oleObj>
              </mc:Choice>
              <mc:Fallback>
                <p:oleObj name="Equation" r:id="rId1" imgW="35356800" imgH="5791200" progId="Equation.DSMT4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1175373"/>
                        <a:ext cx="3600450" cy="555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1143000" y="2593023"/>
          <a:ext cx="28924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3" imgW="28346400" imgH="5791200" progId="Equation.DSMT4">
                  <p:embed/>
                </p:oleObj>
              </mc:Choice>
              <mc:Fallback>
                <p:oleObj name="Equation" r:id="rId3" imgW="28346400" imgH="5791200" progId="Equation.DSMT4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593023"/>
                        <a:ext cx="2892425" cy="557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6"/>
          <p:cNvGraphicFramePr>
            <a:graphicFrameLocks noChangeAspect="1"/>
          </p:cNvGraphicFramePr>
          <p:nvPr/>
        </p:nvGraphicFramePr>
        <p:xfrm>
          <a:off x="1142842" y="3290570"/>
          <a:ext cx="443738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5" imgW="39319200" imgH="5791200" progId="Equation.DSMT4">
                  <p:embed/>
                </p:oleObj>
              </mc:Choice>
              <mc:Fallback>
                <p:oleObj name="Equation" r:id="rId5" imgW="39319200" imgH="5791200" progId="Equation.DSMT4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842" y="3290570"/>
                        <a:ext cx="4437380" cy="536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1"/>
          <p:cNvGraphicFramePr>
            <a:graphicFrameLocks noChangeAspect="1"/>
          </p:cNvGraphicFramePr>
          <p:nvPr/>
        </p:nvGraphicFramePr>
        <p:xfrm>
          <a:off x="1797348" y="3967487"/>
          <a:ext cx="42481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7" imgW="43281600" imgH="5791200" progId="Equation.DSMT4">
                  <p:embed/>
                </p:oleObj>
              </mc:Choice>
              <mc:Fallback>
                <p:oleObj name="Equation" r:id="rId7" imgW="43281600" imgH="5791200" progId="Equation.DSMT4">
                  <p:embed/>
                  <p:pic>
                    <p:nvPicPr>
                      <p:cNvPr id="0" name="Object 1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7348" y="3967487"/>
                        <a:ext cx="4248150" cy="568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797050" y="5359400"/>
          <a:ext cx="46418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公式" r:id="rId9" imgW="50901600" imgH="5791200" progId="Equation.3">
                  <p:embed/>
                </p:oleObj>
              </mc:Choice>
              <mc:Fallback>
                <p:oleObj name="公式" r:id="rId9" imgW="50901600" imgH="5791200" progId="Equation.3">
                  <p:embed/>
                  <p:pic>
                    <p:nvPicPr>
                      <p:cNvPr id="0" name="图片 922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97050" y="5359400"/>
                        <a:ext cx="4641850" cy="554038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rgbClr val="00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9"/>
          <p:cNvSpPr txBox="1">
            <a:spLocks noChangeArrowheads="1"/>
          </p:cNvSpPr>
          <p:nvPr/>
        </p:nvSpPr>
        <p:spPr bwMode="auto">
          <a:xfrm>
            <a:off x="590550" y="4743402"/>
            <a:ext cx="460851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黑体" panose="02010609060101010101" pitchFamily="2" charset="-122"/>
              </a:rPr>
              <a:t>一个要用到的公式：</a:t>
            </a:r>
            <a:endParaRPr lang="zh-CN" altLang="en-US" sz="2000" b="1" dirty="0">
              <a:latin typeface="黑体" panose="02010609060101010101" pitchFamily="2" charset="-122"/>
            </a:endParaRP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2097091" y="6107121"/>
            <a:ext cx="440373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2" charset="-122"/>
              </a:rPr>
              <a:t>（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验证上式的分量式成立即可</a:t>
            </a:r>
            <a:r>
              <a:rPr lang="zh-CN" altLang="en-US" sz="2000" dirty="0">
                <a:latin typeface="黑体" panose="02010609060101010101" pitchFamily="2" charset="-122"/>
              </a:rPr>
              <a:t>）</a:t>
            </a:r>
            <a:endParaRPr lang="zh-CN" altLang="en-US" sz="20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9380" y="1175385"/>
          <a:ext cx="1507572" cy="4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1" imgW="685800" imgH="203200" progId="Equation.KSEE3">
                  <p:embed/>
                </p:oleObj>
              </mc:Choice>
              <mc:Fallback>
                <p:oleObj name="" r:id="rId11" imgW="6858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99380" y="1175385"/>
                        <a:ext cx="1507572" cy="446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60450" y="1898015"/>
            <a:ext cx="2639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θ =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/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2 </a:t>
            </a:r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时，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  <a:sym typeface="Symbol" panose="05050102010706020507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99233" y="1897839"/>
          <a:ext cx="1199515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3" imgW="545465" imgH="215900" progId="Equation.KSEE3">
                  <p:embed/>
                </p:oleObj>
              </mc:Choice>
              <mc:Fallback>
                <p:oleObj name="" r:id="rId13" imgW="545465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99233" y="1897839"/>
                        <a:ext cx="1199515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57206" y="1824497"/>
          <a:ext cx="17018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5" imgW="774065" imgH="304800" progId="Equation.KSEE3">
                  <p:embed/>
                </p:oleObj>
              </mc:Choice>
              <mc:Fallback>
                <p:oleObj name="" r:id="rId15" imgW="774065" imgH="304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57206" y="1824497"/>
                        <a:ext cx="1701800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 Box 2"/>
          <p:cNvSpPr txBox="1">
            <a:spLocks noChangeArrowheads="1"/>
          </p:cNvSpPr>
          <p:nvPr/>
        </p:nvSpPr>
        <p:spPr bwMode="auto">
          <a:xfrm>
            <a:off x="395288" y="357188"/>
            <a:ext cx="38195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楷体_GB2312" pitchFamily="1" charset="-122"/>
                <a:ea typeface="楷体_GB2312" pitchFamily="1" charset="-122"/>
              </a:rPr>
              <a:t>5</a:t>
            </a:r>
            <a:r>
              <a:rPr lang="zh-CN" altLang="en-US" sz="2400" b="1" dirty="0" smtClean="0"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矢量的微分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76835" name="Text Box 3"/>
          <p:cNvSpPr txBox="1">
            <a:spLocks noChangeArrowheads="1"/>
          </p:cNvSpPr>
          <p:nvPr/>
        </p:nvSpPr>
        <p:spPr bwMode="auto">
          <a:xfrm>
            <a:off x="428625" y="3530620"/>
            <a:ext cx="331787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楷体_GB2312" pitchFamily="1" charset="-122"/>
                <a:ea typeface="楷体_GB2312" pitchFamily="1" charset="-122"/>
              </a:rPr>
              <a:t>6</a:t>
            </a:r>
            <a:r>
              <a:rPr lang="zh-CN" altLang="en-US" sz="2400" b="1" dirty="0" smtClean="0"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矢量的积分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76836" name="Text Box 4"/>
          <p:cNvSpPr txBox="1">
            <a:spLocks noChangeArrowheads="1"/>
          </p:cNvSpPr>
          <p:nvPr/>
        </p:nvSpPr>
        <p:spPr bwMode="auto">
          <a:xfrm>
            <a:off x="285750" y="5670572"/>
            <a:ext cx="885825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 对矢量我们不能直接积分，可以先把矢量投影到</a:t>
            </a:r>
            <a:r>
              <a:rPr lang="en-US" altLang="zh-CN" sz="2400" i="1" dirty="0">
                <a:ea typeface="楷体_GB2312" pitchFamily="1" charset="-122"/>
              </a:rPr>
              <a:t>x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400" i="1" dirty="0">
                <a:ea typeface="楷体_GB2312" pitchFamily="1" charset="-122"/>
              </a:rPr>
              <a:t>y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400" i="1" dirty="0">
                <a:ea typeface="楷体_GB2312" pitchFamily="1" charset="-122"/>
              </a:rPr>
              <a:t>z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轴，对各分量分别进行积分，再对得到的各分量值进行矢量合成。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376837" name="Object 5"/>
          <p:cNvGraphicFramePr>
            <a:graphicFrameLocks noChangeAspect="1"/>
          </p:cNvGraphicFramePr>
          <p:nvPr/>
        </p:nvGraphicFramePr>
        <p:xfrm>
          <a:off x="1474788" y="4244991"/>
          <a:ext cx="186055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17068800" imgH="6705600" progId="Equation.3">
                  <p:embed/>
                </p:oleObj>
              </mc:Choice>
              <mc:Fallback>
                <p:oleObj name="Equation" r:id="rId1" imgW="17068800" imgH="67056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4788" y="4244991"/>
                        <a:ext cx="1860550" cy="731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8" name="Object 6"/>
          <p:cNvGraphicFramePr>
            <a:graphicFrameLocks noChangeAspect="1"/>
          </p:cNvGraphicFramePr>
          <p:nvPr/>
        </p:nvGraphicFramePr>
        <p:xfrm>
          <a:off x="2262188" y="4938728"/>
          <a:ext cx="32766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9565600" imgH="6400800" progId="Equation.DSMT4">
                  <p:embed/>
                </p:oleObj>
              </mc:Choice>
              <mc:Fallback>
                <p:oleObj name="Equation" r:id="rId3" imgW="29565600" imgH="6400800" progId="Equation.DSMT4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2188" y="4938728"/>
                        <a:ext cx="3276600" cy="704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9" name="Object 7"/>
          <p:cNvGraphicFramePr>
            <a:graphicFrameLocks noChangeAspect="1"/>
          </p:cNvGraphicFramePr>
          <p:nvPr/>
        </p:nvGraphicFramePr>
        <p:xfrm>
          <a:off x="3379788" y="4289441"/>
          <a:ext cx="18288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7068800" imgH="6705600" progId="Equation.DSMT4">
                  <p:embed/>
                </p:oleObj>
              </mc:Choice>
              <mc:Fallback>
                <p:oleObj name="Equation" r:id="rId5" imgW="17068800" imgH="6705600" progId="Equation.DSMT4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9788" y="4289441"/>
                        <a:ext cx="1828800" cy="717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0" name="Object 8"/>
          <p:cNvGraphicFramePr>
            <a:graphicFrameLocks noChangeAspect="1"/>
          </p:cNvGraphicFramePr>
          <p:nvPr/>
        </p:nvGraphicFramePr>
        <p:xfrm>
          <a:off x="5284788" y="4321191"/>
          <a:ext cx="17653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15849600" imgH="6705600" progId="Equation.3">
                  <p:embed/>
                </p:oleObj>
              </mc:Choice>
              <mc:Fallback>
                <p:oleObj name="Equation" r:id="rId7" imgW="15849600" imgH="6705600" progId="Equation.3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84788" y="4321191"/>
                        <a:ext cx="1765300" cy="746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1" name="Object 9"/>
          <p:cNvGraphicFramePr>
            <a:graphicFrameLocks noChangeAspect="1"/>
          </p:cNvGraphicFramePr>
          <p:nvPr/>
        </p:nvGraphicFramePr>
        <p:xfrm>
          <a:off x="1908175" y="785813"/>
          <a:ext cx="51847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45110400" imgH="6400800" progId="Equation.DSMT4">
                  <p:embed/>
                </p:oleObj>
              </mc:Choice>
              <mc:Fallback>
                <p:oleObj name="Equation" r:id="rId9" imgW="45110400" imgH="6400800" progId="Equation.DSMT4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8175" y="785813"/>
                        <a:ext cx="5184775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2" name="Object 10"/>
          <p:cNvGraphicFramePr>
            <a:graphicFrameLocks noChangeAspect="1"/>
          </p:cNvGraphicFramePr>
          <p:nvPr/>
        </p:nvGraphicFramePr>
        <p:xfrm>
          <a:off x="2411413" y="1357313"/>
          <a:ext cx="410368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39928800" imgH="10058400" progId="Equation.DSMT4">
                  <p:embed/>
                </p:oleObj>
              </mc:Choice>
              <mc:Fallback>
                <p:oleObj name="Equation" r:id="rId11" imgW="39928800" imgH="10058400" progId="Equation.DSMT4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11413" y="1357313"/>
                        <a:ext cx="4103687" cy="1031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3" name="Object 11"/>
          <p:cNvGraphicFramePr>
            <a:graphicFrameLocks noChangeAspect="1"/>
          </p:cNvGraphicFramePr>
          <p:nvPr/>
        </p:nvGraphicFramePr>
        <p:xfrm>
          <a:off x="2247900" y="2357438"/>
          <a:ext cx="47529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3" imgW="48158400" imgH="10363200" progId="Equation.DSMT4">
                  <p:embed/>
                </p:oleObj>
              </mc:Choice>
              <mc:Fallback>
                <p:oleObj name="Equation" r:id="rId13" imgW="48158400" imgH="10363200" progId="Equation.DSMT4">
                  <p:embed/>
                  <p:pic>
                    <p:nvPicPr>
                      <p:cNvPr id="0" name="Object 11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47900" y="2357438"/>
                        <a:ext cx="4752975" cy="1019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autoUpdateAnimBg="0"/>
      <p:bldP spid="37683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7" name="Text Box 4"/>
          <p:cNvSpPr txBox="1">
            <a:spLocks noChangeArrowheads="1"/>
          </p:cNvSpPr>
          <p:nvPr/>
        </p:nvSpPr>
        <p:spPr bwMode="auto">
          <a:xfrm>
            <a:off x="157163" y="185738"/>
            <a:ext cx="297497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eaLnBrk="1" hangingPunct="1"/>
            <a:r>
              <a:rPr lang="zh-CN" altLang="zh-CN" sz="2400" b="1" dirty="0" smtClean="0">
                <a:solidFill>
                  <a:srgbClr val="FF0066"/>
                </a:solidFill>
              </a:rPr>
              <a:t>三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. </a:t>
            </a:r>
            <a:r>
              <a:rPr lang="zh-CN" altLang="en-US" sz="2400" b="1" dirty="0" smtClean="0">
                <a:solidFill>
                  <a:srgbClr val="FF0066"/>
                </a:solidFill>
              </a:rPr>
              <a:t>需要注意的问题</a:t>
            </a:r>
            <a:endParaRPr lang="zh-CN" altLang="en-US" sz="2400" b="1" dirty="0" smtClean="0">
              <a:solidFill>
                <a:srgbClr val="FF0066"/>
              </a:solidFill>
            </a:endParaRP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278765" y="646430"/>
            <a:ext cx="8410575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、矢量要有大小和方向，还要满足三角形法则：</a:t>
            </a:r>
            <a:endParaRPr lang="zh-CN" altLang="en-US" sz="2400" b="1" dirty="0">
              <a:latin typeface="+mn-ea"/>
            </a:endParaRPr>
          </a:p>
          <a:p>
            <a:pPr eaLnBrk="1" hangingPunct="1"/>
            <a:r>
              <a:rPr lang="en-US" altLang="zh-CN" sz="2400" b="1" dirty="0" smtClean="0">
                <a:latin typeface="+mn-ea"/>
              </a:rPr>
              <a:t>     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反例：</a:t>
            </a:r>
            <a:r>
              <a:rPr lang="zh-CN" altLang="en-US" sz="2400" b="1" dirty="0" smtClean="0">
                <a:latin typeface="+mn-ea"/>
              </a:rPr>
              <a:t>转动有大小和方向，但不满足三角形法则</a:t>
            </a:r>
            <a:endParaRPr lang="zh-CN" altLang="en-US" sz="2400" b="1" dirty="0" smtClean="0">
              <a:latin typeface="+mn-ea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789940" y="1748155"/>
            <a:ext cx="1558290" cy="4236720"/>
            <a:chOff x="1244" y="2753"/>
            <a:chExt cx="2454" cy="6672"/>
          </a:xfrm>
        </p:grpSpPr>
        <p:grpSp>
          <p:nvGrpSpPr>
            <p:cNvPr id="44" name="组合 43"/>
            <p:cNvGrpSpPr/>
            <p:nvPr/>
          </p:nvGrpSpPr>
          <p:grpSpPr>
            <a:xfrm>
              <a:off x="1643" y="2753"/>
              <a:ext cx="2055" cy="3103"/>
              <a:chOff x="1643" y="2753"/>
              <a:chExt cx="2055" cy="3103"/>
            </a:xfrm>
          </p:grpSpPr>
          <p:sp>
            <p:nvSpPr>
              <p:cNvPr id="5" name="立方体 4"/>
              <p:cNvSpPr/>
              <p:nvPr/>
            </p:nvSpPr>
            <p:spPr>
              <a:xfrm>
                <a:off x="1844" y="3142"/>
                <a:ext cx="1855" cy="2527"/>
              </a:xfrm>
              <a:prstGeom prst="cube">
                <a:avLst>
                  <a:gd name="adj" fmla="val 1372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470" y="3455"/>
                <a:ext cx="24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711" y="2753"/>
                <a:ext cx="24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1643" y="4612"/>
                <a:ext cx="1068" cy="1244"/>
                <a:chOff x="1643" y="4612"/>
                <a:chExt cx="1068" cy="1244"/>
              </a:xfrm>
            </p:grpSpPr>
            <p:cxnSp>
              <p:nvCxnSpPr>
                <p:cNvPr id="23" name="直接箭头连接符 22"/>
                <p:cNvCxnSpPr/>
                <p:nvPr/>
              </p:nvCxnSpPr>
              <p:spPr>
                <a:xfrm flipH="1">
                  <a:off x="1643" y="4612"/>
                  <a:ext cx="1068" cy="124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弧形 25"/>
                <p:cNvSpPr/>
                <p:nvPr/>
              </p:nvSpPr>
              <p:spPr>
                <a:xfrm>
                  <a:off x="1983" y="4946"/>
                  <a:ext cx="566" cy="567"/>
                </a:xfrm>
                <a:prstGeom prst="arc">
                  <a:avLst>
                    <a:gd name="adj1" fmla="val 12647303"/>
                    <a:gd name="adj2" fmla="val 7085149"/>
                  </a:avLst>
                </a:prstGeom>
                <a:ln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3" name="组合 42"/>
            <p:cNvGrpSpPr/>
            <p:nvPr/>
          </p:nvGrpSpPr>
          <p:grpSpPr>
            <a:xfrm>
              <a:off x="1244" y="6125"/>
              <a:ext cx="2454" cy="3300"/>
              <a:chOff x="1244" y="6125"/>
              <a:chExt cx="2454" cy="3300"/>
            </a:xfrm>
          </p:grpSpPr>
          <p:sp>
            <p:nvSpPr>
              <p:cNvPr id="7" name="立方体 6"/>
              <p:cNvSpPr/>
              <p:nvPr/>
            </p:nvSpPr>
            <p:spPr>
              <a:xfrm>
                <a:off x="1844" y="6899"/>
                <a:ext cx="1855" cy="2527"/>
              </a:xfrm>
              <a:prstGeom prst="cube">
                <a:avLst>
                  <a:gd name="adj" fmla="val 1372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470" y="7800"/>
                <a:ext cx="24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244" y="7799"/>
                <a:ext cx="24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2549" y="6125"/>
                <a:ext cx="566" cy="932"/>
                <a:chOff x="2549" y="6102"/>
                <a:chExt cx="566" cy="932"/>
              </a:xfrm>
            </p:grpSpPr>
            <p:cxnSp>
              <p:nvCxnSpPr>
                <p:cNvPr id="24" name="直接箭头连接符 23"/>
                <p:cNvCxnSpPr/>
                <p:nvPr/>
              </p:nvCxnSpPr>
              <p:spPr>
                <a:xfrm flipH="1" flipV="1">
                  <a:off x="2832" y="6102"/>
                  <a:ext cx="0" cy="9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弧形 26"/>
                <p:cNvSpPr/>
                <p:nvPr/>
              </p:nvSpPr>
              <p:spPr>
                <a:xfrm>
                  <a:off x="2549" y="6416"/>
                  <a:ext cx="566" cy="305"/>
                </a:xfrm>
                <a:prstGeom prst="arc">
                  <a:avLst>
                    <a:gd name="adj1" fmla="val 18001102"/>
                    <a:gd name="adj2" fmla="val 10666614"/>
                  </a:avLst>
                </a:prstGeom>
                <a:ln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46" name="组合 45"/>
          <p:cNvGrpSpPr/>
          <p:nvPr/>
        </p:nvGrpSpPr>
        <p:grpSpPr>
          <a:xfrm>
            <a:off x="2700020" y="1682750"/>
            <a:ext cx="2414270" cy="1703070"/>
            <a:chOff x="4252" y="2650"/>
            <a:chExt cx="3802" cy="2682"/>
          </a:xfrm>
        </p:grpSpPr>
        <p:grpSp>
          <p:nvGrpSpPr>
            <p:cNvPr id="45" name="组合 44"/>
            <p:cNvGrpSpPr/>
            <p:nvPr/>
          </p:nvGrpSpPr>
          <p:grpSpPr>
            <a:xfrm>
              <a:off x="5416" y="2650"/>
              <a:ext cx="2639" cy="2682"/>
              <a:chOff x="5416" y="2650"/>
              <a:chExt cx="2639" cy="2682"/>
            </a:xfrm>
          </p:grpSpPr>
          <p:sp>
            <p:nvSpPr>
              <p:cNvPr id="6" name="立方体 5"/>
              <p:cNvSpPr/>
              <p:nvPr/>
            </p:nvSpPr>
            <p:spPr>
              <a:xfrm rot="16200000">
                <a:off x="5865" y="3142"/>
                <a:ext cx="1855" cy="2527"/>
              </a:xfrm>
              <a:prstGeom prst="cube">
                <a:avLst>
                  <a:gd name="adj" fmla="val 1372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672" y="4246"/>
                <a:ext cx="24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416" y="4043"/>
                <a:ext cx="24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6510" y="2650"/>
                <a:ext cx="566" cy="932"/>
                <a:chOff x="2549" y="6102"/>
                <a:chExt cx="566" cy="932"/>
              </a:xfrm>
            </p:grpSpPr>
            <p:cxnSp>
              <p:nvCxnSpPr>
                <p:cNvPr id="34" name="直接箭头连接符 33"/>
                <p:cNvCxnSpPr/>
                <p:nvPr/>
              </p:nvCxnSpPr>
              <p:spPr>
                <a:xfrm flipH="1" flipV="1">
                  <a:off x="2832" y="6102"/>
                  <a:ext cx="0" cy="9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弧形 34"/>
                <p:cNvSpPr/>
                <p:nvPr/>
              </p:nvSpPr>
              <p:spPr>
                <a:xfrm>
                  <a:off x="2549" y="6416"/>
                  <a:ext cx="566" cy="305"/>
                </a:xfrm>
                <a:prstGeom prst="arc">
                  <a:avLst>
                    <a:gd name="adj1" fmla="val 18001102"/>
                    <a:gd name="adj2" fmla="val 10666614"/>
                  </a:avLst>
                </a:prstGeom>
                <a:ln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6" name="右箭头 35"/>
            <p:cNvSpPr/>
            <p:nvPr/>
          </p:nvSpPr>
          <p:spPr>
            <a:xfrm>
              <a:off x="4252" y="4039"/>
              <a:ext cx="907" cy="7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346700" y="1896110"/>
            <a:ext cx="1811655" cy="1604010"/>
            <a:chOff x="8420" y="2986"/>
            <a:chExt cx="2853" cy="2526"/>
          </a:xfrm>
        </p:grpSpPr>
        <p:grpSp>
          <p:nvGrpSpPr>
            <p:cNvPr id="41" name="组合 40"/>
            <p:cNvGrpSpPr/>
            <p:nvPr/>
          </p:nvGrpSpPr>
          <p:grpSpPr>
            <a:xfrm>
              <a:off x="9707" y="2986"/>
              <a:ext cx="1566" cy="2526"/>
              <a:chOff x="9665" y="2986"/>
              <a:chExt cx="1566" cy="2526"/>
            </a:xfrm>
          </p:grpSpPr>
          <p:sp>
            <p:nvSpPr>
              <p:cNvPr id="4" name="立方体 3"/>
              <p:cNvSpPr/>
              <p:nvPr/>
            </p:nvSpPr>
            <p:spPr>
              <a:xfrm>
                <a:off x="9665" y="2986"/>
                <a:ext cx="1566" cy="2527"/>
              </a:xfrm>
              <a:prstGeom prst="cube">
                <a:avLst>
                  <a:gd name="adj" fmla="val 60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557" y="3887"/>
                <a:ext cx="24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9691" y="4309"/>
                <a:ext cx="24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右箭头 36"/>
            <p:cNvSpPr/>
            <p:nvPr/>
          </p:nvSpPr>
          <p:spPr>
            <a:xfrm>
              <a:off x="8420" y="4043"/>
              <a:ext cx="907" cy="7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700020" y="4184015"/>
            <a:ext cx="1793240" cy="1920240"/>
            <a:chOff x="4252" y="6589"/>
            <a:chExt cx="2824" cy="3024"/>
          </a:xfrm>
        </p:grpSpPr>
        <p:grpSp>
          <p:nvGrpSpPr>
            <p:cNvPr id="42" name="组合 41"/>
            <p:cNvGrpSpPr/>
            <p:nvPr/>
          </p:nvGrpSpPr>
          <p:grpSpPr>
            <a:xfrm>
              <a:off x="5106" y="6589"/>
              <a:ext cx="1970" cy="3024"/>
              <a:chOff x="5216" y="6589"/>
              <a:chExt cx="1970" cy="3024"/>
            </a:xfrm>
          </p:grpSpPr>
          <p:sp>
            <p:nvSpPr>
              <p:cNvPr id="8" name="立方体 7"/>
              <p:cNvSpPr/>
              <p:nvPr/>
            </p:nvSpPr>
            <p:spPr>
              <a:xfrm>
                <a:off x="5976" y="6589"/>
                <a:ext cx="1210" cy="2837"/>
              </a:xfrm>
              <a:prstGeom prst="cube">
                <a:avLst>
                  <a:gd name="adj" fmla="val 4859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671" y="7800"/>
                <a:ext cx="24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6122" y="7387"/>
                <a:ext cx="24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5216" y="8369"/>
                <a:ext cx="1068" cy="1244"/>
                <a:chOff x="1643" y="4612"/>
                <a:chExt cx="1068" cy="1244"/>
              </a:xfrm>
            </p:grpSpPr>
            <p:cxnSp>
              <p:nvCxnSpPr>
                <p:cNvPr id="31" name="直接箭头连接符 30"/>
                <p:cNvCxnSpPr/>
                <p:nvPr/>
              </p:nvCxnSpPr>
              <p:spPr>
                <a:xfrm flipH="1">
                  <a:off x="1643" y="4612"/>
                  <a:ext cx="1068" cy="124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弧形 31"/>
                <p:cNvSpPr/>
                <p:nvPr/>
              </p:nvSpPr>
              <p:spPr>
                <a:xfrm>
                  <a:off x="1983" y="4946"/>
                  <a:ext cx="566" cy="567"/>
                </a:xfrm>
                <a:prstGeom prst="arc">
                  <a:avLst>
                    <a:gd name="adj1" fmla="val 12647303"/>
                    <a:gd name="adj2" fmla="val 7085149"/>
                  </a:avLst>
                </a:prstGeom>
                <a:ln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8" name="右箭头 37"/>
            <p:cNvSpPr/>
            <p:nvPr/>
          </p:nvSpPr>
          <p:spPr>
            <a:xfrm>
              <a:off x="4252" y="7764"/>
              <a:ext cx="907" cy="7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916805" y="4669155"/>
            <a:ext cx="2682875" cy="843280"/>
            <a:chOff x="7743" y="7329"/>
            <a:chExt cx="4225" cy="1328"/>
          </a:xfrm>
        </p:grpSpPr>
        <p:grpSp>
          <p:nvGrpSpPr>
            <p:cNvPr id="40" name="组合 39"/>
            <p:cNvGrpSpPr/>
            <p:nvPr/>
          </p:nvGrpSpPr>
          <p:grpSpPr>
            <a:xfrm>
              <a:off x="9012" y="7329"/>
              <a:ext cx="2956" cy="1328"/>
              <a:chOff x="9125" y="7282"/>
              <a:chExt cx="2956" cy="1328"/>
            </a:xfrm>
          </p:grpSpPr>
          <p:sp>
            <p:nvSpPr>
              <p:cNvPr id="10" name="立方体 9"/>
              <p:cNvSpPr/>
              <p:nvPr/>
            </p:nvSpPr>
            <p:spPr>
              <a:xfrm>
                <a:off x="9125" y="7395"/>
                <a:ext cx="2956" cy="1082"/>
              </a:xfrm>
              <a:prstGeom prst="cube">
                <a:avLst>
                  <a:gd name="adj" fmla="val 54621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0370" y="7282"/>
                <a:ext cx="24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0145" y="7886"/>
                <a:ext cx="24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右箭头 38"/>
            <p:cNvSpPr/>
            <p:nvPr/>
          </p:nvSpPr>
          <p:spPr>
            <a:xfrm>
              <a:off x="7743" y="7766"/>
              <a:ext cx="907" cy="7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278765" y="646430"/>
            <a:ext cx="8410575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、矢量模运算和微分运算不能交换次序</a:t>
            </a:r>
            <a:endParaRPr lang="zh-CN" altLang="en-US" sz="2400" b="1" dirty="0">
              <a:latin typeface="+mn-ea"/>
            </a:endParaRPr>
          </a:p>
          <a:p>
            <a:pPr eaLnBrk="1" hangingPunct="1"/>
            <a:r>
              <a:rPr lang="en-US" altLang="zh-CN" sz="2400" b="1" dirty="0" smtClean="0">
                <a:latin typeface="+mn-ea"/>
              </a:rPr>
              <a:t>       </a:t>
            </a:r>
            <a:endParaRPr lang="zh-CN" altLang="en-US" sz="2400" b="1" dirty="0" smtClean="0">
              <a:latin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2919" y="1295300"/>
          <a:ext cx="5619115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247900" imgH="1041400" progId="Equation.KSEE3">
                  <p:embed/>
                </p:oleObj>
              </mc:Choice>
              <mc:Fallback>
                <p:oleObj name="" r:id="rId1" imgW="2247900" imgH="1041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2919" y="1295300"/>
                        <a:ext cx="5619115" cy="260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82601" y="4090570"/>
          <a:ext cx="777875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3111500" imgH="1016000" progId="Equation.KSEE3">
                  <p:embed/>
                </p:oleObj>
              </mc:Choice>
              <mc:Fallback>
                <p:oleObj name="" r:id="rId4" imgW="3111500" imgH="1016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2601" y="4090570"/>
                        <a:ext cx="7778750" cy="2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6529705" y="1831340"/>
            <a:ext cx="2320290" cy="2529840"/>
            <a:chOff x="10304" y="3123"/>
            <a:chExt cx="3654" cy="3984"/>
          </a:xfrm>
        </p:grpSpPr>
        <p:grpSp>
          <p:nvGrpSpPr>
            <p:cNvPr id="16" name="组合 15"/>
            <p:cNvGrpSpPr/>
            <p:nvPr/>
          </p:nvGrpSpPr>
          <p:grpSpPr>
            <a:xfrm>
              <a:off x="10725" y="3693"/>
              <a:ext cx="2959" cy="3414"/>
              <a:chOff x="10592" y="3699"/>
              <a:chExt cx="2959" cy="3414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 flipV="1">
                <a:off x="10592" y="5854"/>
                <a:ext cx="2137" cy="1259"/>
              </a:xfrm>
              <a:prstGeom prst="straightConnector1">
                <a:avLst/>
              </a:prstGeom>
              <a:ln w="63500" cmpd="sng">
                <a:solidFill>
                  <a:schemeClr val="accent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 flipV="1">
                <a:off x="10592" y="4039"/>
                <a:ext cx="1258" cy="3074"/>
              </a:xfrm>
              <a:prstGeom prst="straightConnector1">
                <a:avLst/>
              </a:prstGeom>
              <a:ln w="63500" cmpd="sng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 flipH="1" flipV="1">
                <a:off x="11850" y="4039"/>
                <a:ext cx="879" cy="1815"/>
              </a:xfrm>
              <a:prstGeom prst="straightConnector1">
                <a:avLst/>
              </a:prstGeom>
              <a:ln w="63500" cmpd="sng">
                <a:solidFill>
                  <a:srgbClr val="44931D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任意多边形 8"/>
              <p:cNvSpPr/>
              <p:nvPr/>
            </p:nvSpPr>
            <p:spPr>
              <a:xfrm>
                <a:off x="11472" y="4987"/>
                <a:ext cx="1257" cy="867"/>
              </a:xfrm>
              <a:custGeom>
                <a:avLst/>
                <a:gdLst>
                  <a:gd name="connisteX0" fmla="*/ 0 w 729615"/>
                  <a:gd name="connsiteY0" fmla="*/ 0 h 537210"/>
                  <a:gd name="connisteX1" fmla="*/ 261620 w 729615"/>
                  <a:gd name="connsiteY1" fmla="*/ 96520 h 537210"/>
                  <a:gd name="connisteX2" fmla="*/ 592455 w 729615"/>
                  <a:gd name="connsiteY2" fmla="*/ 344170 h 537210"/>
                  <a:gd name="connisteX3" fmla="*/ 729615 w 729615"/>
                  <a:gd name="connsiteY3" fmla="*/ 537210 h 53721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729615" h="537210">
                    <a:moveTo>
                      <a:pt x="0" y="0"/>
                    </a:moveTo>
                    <a:cubicBezTo>
                      <a:pt x="45720" y="14605"/>
                      <a:pt x="142875" y="27940"/>
                      <a:pt x="261620" y="96520"/>
                    </a:cubicBezTo>
                    <a:cubicBezTo>
                      <a:pt x="380365" y="165100"/>
                      <a:pt x="499110" y="255905"/>
                      <a:pt x="592455" y="344170"/>
                    </a:cubicBezTo>
                    <a:cubicBezTo>
                      <a:pt x="685800" y="432435"/>
                      <a:pt x="708660" y="503555"/>
                      <a:pt x="729615" y="537210"/>
                    </a:cubicBezTo>
                  </a:path>
                </a:pathLst>
              </a:custGeom>
              <a:noFill/>
              <a:ln w="6350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 flipH="1" flipV="1">
                <a:off x="11169" y="3812"/>
                <a:ext cx="660" cy="2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 flipV="1">
                <a:off x="10812" y="4766"/>
                <a:ext cx="660" cy="2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H="1">
                <a:off x="11169" y="3925"/>
                <a:ext cx="356" cy="9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11850" y="3699"/>
                <a:ext cx="793" cy="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12729" y="5400"/>
                <a:ext cx="822" cy="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12262" y="3925"/>
                <a:ext cx="835" cy="1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7" name="对象 1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078" y="3806"/>
            <a:ext cx="880" cy="1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6" imgW="279400" imgH="482600" progId="Equation.KSEE3">
                    <p:embed/>
                  </p:oleObj>
                </mc:Choice>
                <mc:Fallback>
                  <p:oleObj name="" r:id="rId6" imgW="279400" imgH="4826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3078" y="3806"/>
                          <a:ext cx="880" cy="15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304" y="3123"/>
            <a:ext cx="998" cy="1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" r:id="rId8" imgW="316865" imgH="469900" progId="Equation.KSEE3">
                    <p:embed/>
                  </p:oleObj>
                </mc:Choice>
                <mc:Fallback>
                  <p:oleObj name="" r:id="rId8" imgW="316865" imgH="469900" progId="Equation.KSEE3">
                    <p:embed/>
                    <p:pic>
                      <p:nvPicPr>
                        <p:cNvPr id="0" name="图片 102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0304" y="3123"/>
                          <a:ext cx="998" cy="14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 bwMode="auto">
          <a:xfrm>
            <a:off x="1028676" y="571522"/>
            <a:ext cx="7086600" cy="5715000"/>
            <a:chOff x="816" y="336"/>
            <a:chExt cx="4464" cy="360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816" y="336"/>
              <a:ext cx="4464" cy="24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ea typeface="楷体_GB2312" pitchFamily="1" charset="-122"/>
                </a:rPr>
                <a:t>        </a:t>
              </a:r>
              <a:r>
                <a:rPr lang="zh-CN" altLang="en-US" sz="2000" b="1" dirty="0">
                  <a:ea typeface="楷体_GB2312" pitchFamily="1" charset="-122"/>
                </a:rPr>
                <a:t>我们可以把组成这个“世界”的这些运动事物的复杂组合，想象成天神们下的一盘巨大的象棋，而我们是这局棋的观众。我们不知道奕棋的规则，允许我们做的就是观看这场棋赛。当然，如果看的时间够长，我们终归能看出几条规则来。这些奕棋规则就是我们所说的</a:t>
              </a:r>
              <a:r>
                <a:rPr lang="zh-CN" altLang="en-US" sz="2400" b="1" dirty="0">
                  <a:solidFill>
                    <a:srgbClr val="0000FF"/>
                  </a:solidFill>
                  <a:ea typeface="楷体_GB2312" pitchFamily="1" charset="-122"/>
                </a:rPr>
                <a:t>基础物理学</a:t>
              </a:r>
              <a:r>
                <a:rPr lang="zh-CN" altLang="en-US" sz="2000" b="1" dirty="0">
                  <a:ea typeface="楷体_GB2312" pitchFamily="1" charset="-122"/>
                </a:rPr>
                <a:t>。</a:t>
              </a:r>
              <a:r>
                <a:rPr lang="en-US" altLang="zh-CN" sz="2000" b="1" dirty="0">
                  <a:ea typeface="楷体_GB2312" pitchFamily="1" charset="-122"/>
                </a:rPr>
                <a:t>……</a:t>
              </a:r>
              <a:r>
                <a:rPr lang="zh-CN" altLang="en-US" sz="2000" b="1" dirty="0">
                  <a:ea typeface="楷体_GB2312" pitchFamily="1" charset="-122"/>
                </a:rPr>
                <a:t>如果你会下棋就一定知道，学会所有的规则是容易的，而要选择最佳的走法或理解人家为什么这样走则往往很困难。在自然界中也是如此，只是程度更厉害</a:t>
              </a:r>
              <a:r>
                <a:rPr lang="en-US" altLang="zh-CN" sz="2000" b="1" dirty="0">
                  <a:ea typeface="楷体_GB2312" pitchFamily="1" charset="-122"/>
                </a:rPr>
                <a:t>……</a:t>
              </a:r>
              <a:r>
                <a:rPr lang="zh-CN" altLang="en-US" sz="2000" b="1" dirty="0">
                  <a:ea typeface="楷体_GB2312" pitchFamily="1" charset="-122"/>
                </a:rPr>
                <a:t>除了我们还不知道全部规则之外，用已知的规则我们确实能解释的事物也是非常有限的，因为所有的情况都极其复杂，我们不能用这些规则领会这盘棋的走法，更不用说预言下一步将发生什么情况了。因此，我们只能满足于奕棋规则这个比较基本的问题。                                                                                  </a:t>
              </a:r>
              <a:endParaRPr lang="zh-CN" altLang="en-US" sz="2000" b="1" dirty="0">
                <a:solidFill>
                  <a:srgbClr val="FF3300"/>
                </a:solidFill>
                <a:ea typeface="华文行楷" pitchFamily="2" charset="-122"/>
              </a:endParaRPr>
            </a:p>
          </p:txBody>
        </p:sp>
        <p:pic>
          <p:nvPicPr>
            <p:cNvPr id="6" name="Picture 3" descr="msotw9_temp0"/>
            <p:cNvPicPr>
              <a:picLocks noChangeAspect="1" noChangeArrowheads="1"/>
            </p:cNvPicPr>
            <p:nvPr/>
          </p:nvPicPr>
          <p:blipFill>
            <a:blip r:embed="rId1"/>
            <a:srcRect l="44240" t="34483" r="9309"/>
            <a:stretch>
              <a:fillRect/>
            </a:stretch>
          </p:blipFill>
          <p:spPr bwMode="auto">
            <a:xfrm>
              <a:off x="4345" y="2592"/>
              <a:ext cx="836" cy="1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776" y="2928"/>
              <a:ext cx="2352" cy="5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3300"/>
                  </a:solidFill>
                  <a:latin typeface="华文行楷" pitchFamily="2" charset="-122"/>
                  <a:ea typeface="华文行楷" pitchFamily="2" charset="-122"/>
                </a:rPr>
                <a:t>－－－费曼</a:t>
              </a:r>
              <a:endParaRPr lang="zh-CN" altLang="en-US" sz="2000" b="1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华文行楷" pitchFamily="2" charset="-122"/>
                  <a:ea typeface="华文行楷" pitchFamily="2" charset="-122"/>
                </a:rPr>
                <a:t>R.P.Feynman </a:t>
              </a:r>
              <a:r>
                <a:rPr lang="zh-CN" altLang="en-US" sz="2000" b="1">
                  <a:solidFill>
                    <a:srgbClr val="FF3300"/>
                  </a:solidFill>
                  <a:latin typeface="华文行楷" pitchFamily="2" charset="-122"/>
                  <a:ea typeface="华文行楷" pitchFamily="2" charset="-122"/>
                </a:rPr>
                <a:t>（</a:t>
              </a:r>
              <a:r>
                <a:rPr lang="en-US" altLang="zh-CN" sz="2000" b="1">
                  <a:solidFill>
                    <a:srgbClr val="FF3300"/>
                  </a:solidFill>
                  <a:latin typeface="华文行楷" pitchFamily="2" charset="-122"/>
                  <a:ea typeface="华文行楷" pitchFamily="2" charset="-122"/>
                </a:rPr>
                <a:t>1918</a:t>
              </a:r>
              <a:r>
                <a:rPr lang="zh-CN" altLang="en-US" sz="2000" b="1">
                  <a:solidFill>
                    <a:srgbClr val="FF3300"/>
                  </a:solidFill>
                  <a:latin typeface="华文行楷" pitchFamily="2" charset="-122"/>
                  <a:ea typeface="华文行楷" pitchFamily="2" charset="-122"/>
                </a:rPr>
                <a:t>－</a:t>
              </a:r>
              <a:r>
                <a:rPr lang="en-US" altLang="zh-CN" sz="2000" b="1">
                  <a:solidFill>
                    <a:srgbClr val="FF3300"/>
                  </a:solidFill>
                  <a:latin typeface="华文行楷" pitchFamily="2" charset="-122"/>
                  <a:ea typeface="华文行楷" pitchFamily="2" charset="-122"/>
                </a:rPr>
                <a:t>1988</a:t>
              </a:r>
              <a:r>
                <a:rPr lang="zh-CN" altLang="en-US" sz="2000" b="1">
                  <a:solidFill>
                    <a:srgbClr val="FF3300"/>
                  </a:solidFill>
                  <a:latin typeface="华文行楷" pitchFamily="2" charset="-122"/>
                  <a:ea typeface="华文行楷" pitchFamily="2" charset="-122"/>
                </a:rPr>
                <a:t>）</a:t>
              </a:r>
              <a:endParaRPr lang="zh-CN" altLang="en-US" sz="2000" b="1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500034" y="2142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 smtClean="0">
                <a:latin typeface="华文新魏" pitchFamily="2" charset="-122"/>
                <a:ea typeface="华文新魏" pitchFamily="2" charset="-122"/>
                <a:cs typeface="+mj-cs"/>
              </a:rPr>
              <a:t>物质世界的空间尺度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  <p:grpSp>
        <p:nvGrpSpPr>
          <p:cNvPr id="6" name="Group 8"/>
          <p:cNvGrpSpPr/>
          <p:nvPr/>
        </p:nvGrpSpPr>
        <p:grpSpPr bwMode="auto">
          <a:xfrm>
            <a:off x="1916095" y="1337931"/>
            <a:ext cx="5429288" cy="5062543"/>
            <a:chOff x="1334" y="999"/>
            <a:chExt cx="3105" cy="2934"/>
          </a:xfrm>
        </p:grpSpPr>
        <p:pic>
          <p:nvPicPr>
            <p:cNvPr id="7" name="Picture 6" descr="ctu-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334" y="999"/>
              <a:ext cx="3105" cy="2634"/>
            </a:xfrm>
            <a:prstGeom prst="rect">
              <a:avLst/>
            </a:prstGeom>
            <a:noFill/>
            <a:ln w="9525">
              <a:solidFill>
                <a:srgbClr val="339966"/>
              </a:solidFill>
              <a:miter lim="800000"/>
              <a:headEnd/>
              <a:tailEnd/>
            </a:ln>
          </p:spPr>
        </p:pic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98" y="3681"/>
              <a:ext cx="2784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ea typeface="楷体_GB2312" pitchFamily="1" charset="-122"/>
                </a:rPr>
                <a:t>宇宙学、粒子物理的奇妙衔接</a:t>
              </a:r>
              <a:endParaRPr lang="zh-CN" altLang="en-US" sz="2000" b="1" dirty="0">
                <a:solidFill>
                  <a:srgbClr val="FF3300"/>
                </a:solidFill>
                <a:ea typeface="楷体_GB2312" pitchFamily="1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96215" y="4777740"/>
            <a:ext cx="13055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en-US" altLang="zh-CN" b="1">
                <a:solidFill>
                  <a:srgbClr val="3333CC"/>
                </a:solidFill>
                <a:ea typeface="楷体_GB2312" pitchFamily="1" charset="-122"/>
                <a:sym typeface="+mn-ea"/>
              </a:rPr>
              <a:t>DNA</a:t>
            </a:r>
            <a:r>
              <a:rPr lang="zh-CN" altLang="en-US" b="1">
                <a:solidFill>
                  <a:srgbClr val="3333CC"/>
                </a:solidFill>
                <a:ea typeface="楷体_GB2312" pitchFamily="1" charset="-122"/>
                <a:sym typeface="+mn-ea"/>
              </a:rPr>
              <a:t>长度</a:t>
            </a:r>
            <a:r>
              <a:rPr lang="zh-CN" altLang="en-US" b="1">
                <a:solidFill>
                  <a:srgbClr val="3333CC"/>
                </a:solidFill>
                <a:ea typeface="楷体_GB2312" pitchFamily="1" charset="-122"/>
                <a:sym typeface="+mn-ea"/>
              </a:rPr>
              <a:t>：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96215" y="5480050"/>
            <a:ext cx="872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zh-CN" altLang="en-US" b="1">
                <a:solidFill>
                  <a:srgbClr val="3333CC"/>
                </a:solidFill>
                <a:ea typeface="楷体_GB2312" pitchFamily="1" charset="-122"/>
                <a:sym typeface="+mn-ea"/>
              </a:rPr>
              <a:t>人类：</a:t>
            </a:r>
            <a:endParaRPr lang="zh-CN" altLang="en-US" b="1">
              <a:solidFill>
                <a:srgbClr val="3333CC"/>
              </a:solidFill>
              <a:ea typeface="楷体_GB2312" pitchFamily="1" charset="-122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2490" y="5848033"/>
          <a:ext cx="736560" cy="406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368300" imgH="203200" progId="Equation.KSEE3">
                  <p:embed/>
                </p:oleObj>
              </mc:Choice>
              <mc:Fallback>
                <p:oleObj name="" r:id="rId2" imgW="3683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2490" y="5848033"/>
                        <a:ext cx="736560" cy="406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2470" y="5074275"/>
          <a:ext cx="7874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393700" imgH="203200" progId="Equation.KSEE3">
                  <p:embed/>
                </p:oleObj>
              </mc:Choice>
              <mc:Fallback>
                <p:oleObj name="" r:id="rId4" imgW="393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2470" y="5074275"/>
                        <a:ext cx="7874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6215" y="4070985"/>
            <a:ext cx="872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zh-CN" b="1">
                <a:solidFill>
                  <a:srgbClr val="3333CC"/>
                </a:solidFill>
                <a:ea typeface="楷体_GB2312" pitchFamily="1" charset="-122"/>
                <a:sym typeface="+mn-ea"/>
              </a:rPr>
              <a:t>细胞</a:t>
            </a:r>
            <a:r>
              <a:rPr lang="zh-CN" altLang="en-US" b="1">
                <a:solidFill>
                  <a:srgbClr val="3333CC"/>
                </a:solidFill>
                <a:ea typeface="楷体_GB2312" pitchFamily="1" charset="-122"/>
                <a:sym typeface="+mn-ea"/>
              </a:rPr>
              <a:t>：</a:t>
            </a:r>
            <a:endParaRPr lang="zh-CN" altLang="en-US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2470" y="4262745"/>
          <a:ext cx="7874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6" imgW="393700" imgH="203200" progId="Equation.KSEE3">
                  <p:embed/>
                </p:oleObj>
              </mc:Choice>
              <mc:Fallback>
                <p:oleObj name="" r:id="rId6" imgW="393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2470" y="4262745"/>
                        <a:ext cx="7874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96215" y="3364230"/>
            <a:ext cx="872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zh-CN" b="1">
                <a:solidFill>
                  <a:srgbClr val="3333CC"/>
                </a:solidFill>
                <a:ea typeface="楷体_GB2312" pitchFamily="1" charset="-122"/>
                <a:sym typeface="+mn-ea"/>
              </a:rPr>
              <a:t>原子</a:t>
            </a:r>
            <a:r>
              <a:rPr lang="zh-CN" altLang="en-US" b="1">
                <a:solidFill>
                  <a:srgbClr val="3333CC"/>
                </a:solidFill>
                <a:ea typeface="楷体_GB2312" pitchFamily="1" charset="-122"/>
                <a:sym typeface="+mn-ea"/>
              </a:rPr>
              <a:t>：</a:t>
            </a:r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2470" y="3610600"/>
          <a:ext cx="8636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8" imgW="431800" imgH="203200" progId="Equation.KSEE3">
                  <p:embed/>
                </p:oleObj>
              </mc:Choice>
              <mc:Fallback>
                <p:oleObj name="" r:id="rId8" imgW="431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2470" y="3610600"/>
                        <a:ext cx="8636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96215" y="2590165"/>
            <a:ext cx="11023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zh-CN" b="1">
                <a:solidFill>
                  <a:srgbClr val="3333CC"/>
                </a:solidFill>
                <a:ea typeface="楷体_GB2312" pitchFamily="1" charset="-122"/>
                <a:sym typeface="+mn-ea"/>
              </a:rPr>
              <a:t>原子核</a:t>
            </a:r>
            <a:r>
              <a:rPr lang="zh-CN" altLang="en-US" b="1">
                <a:solidFill>
                  <a:srgbClr val="3333CC"/>
                </a:solidFill>
                <a:ea typeface="楷体_GB2312" pitchFamily="1" charset="-122"/>
                <a:sym typeface="+mn-ea"/>
              </a:rPr>
              <a:t>：</a:t>
            </a:r>
            <a:endParaRPr lang="zh-CN" altLang="en-US"/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2470" y="2958455"/>
          <a:ext cx="8636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0" imgW="431800" imgH="203200" progId="Equation.KSEE3">
                  <p:embed/>
                </p:oleObj>
              </mc:Choice>
              <mc:Fallback>
                <p:oleObj name="" r:id="rId10" imgW="431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2470" y="2958455"/>
                        <a:ext cx="8636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182880" y="1816100"/>
            <a:ext cx="1332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zh-CN" b="1">
                <a:solidFill>
                  <a:srgbClr val="3333CC"/>
                </a:solidFill>
                <a:ea typeface="楷体_GB2312" pitchFamily="1" charset="-122"/>
                <a:sym typeface="+mn-ea"/>
              </a:rPr>
              <a:t>基本粒子</a:t>
            </a:r>
            <a:r>
              <a:rPr lang="zh-CN" altLang="en-US" b="1">
                <a:solidFill>
                  <a:srgbClr val="3333CC"/>
                </a:solidFill>
                <a:ea typeface="楷体_GB2312" pitchFamily="1" charset="-122"/>
                <a:sym typeface="+mn-ea"/>
              </a:rPr>
              <a:t>：</a:t>
            </a:r>
            <a:endParaRPr lang="zh-CN" altLang="en-US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2470" y="2184390"/>
          <a:ext cx="8636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2" imgW="431800" imgH="203200" progId="Equation.KSEE3">
                  <p:embed/>
                </p:oleObj>
              </mc:Choice>
              <mc:Fallback>
                <p:oleObj name="" r:id="rId12" imgW="431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72470" y="2184390"/>
                        <a:ext cx="8636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7345045" y="1654175"/>
            <a:ext cx="1332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zh-CN" b="1">
                <a:solidFill>
                  <a:srgbClr val="3333CC"/>
                </a:solidFill>
                <a:ea typeface="楷体_GB2312" pitchFamily="1" charset="-122"/>
                <a:sym typeface="+mn-ea"/>
              </a:rPr>
              <a:t>哈勃半径</a:t>
            </a:r>
            <a:r>
              <a:rPr lang="zh-CN" altLang="en-US" b="1">
                <a:solidFill>
                  <a:srgbClr val="3333CC"/>
                </a:solidFill>
                <a:ea typeface="楷体_GB2312" pitchFamily="1" charset="-122"/>
                <a:sym typeface="+mn-ea"/>
              </a:rPr>
              <a:t>：</a:t>
            </a:r>
            <a:endParaRPr lang="zh-CN" altLang="en-US"/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17795" y="2022465"/>
          <a:ext cx="81153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4" imgW="405765" imgH="203200" progId="Equation.KSEE3">
                  <p:embed/>
                </p:oleObj>
              </mc:Choice>
              <mc:Fallback>
                <p:oleObj name="" r:id="rId14" imgW="4057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17795" y="2022465"/>
                        <a:ext cx="81153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7345045" y="2728595"/>
            <a:ext cx="11023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zh-CN" b="1">
                <a:solidFill>
                  <a:srgbClr val="3333CC"/>
                </a:solidFill>
                <a:ea typeface="楷体_GB2312" pitchFamily="1" charset="-122"/>
                <a:sym typeface="+mn-ea"/>
              </a:rPr>
              <a:t>银河系</a:t>
            </a:r>
            <a:r>
              <a:rPr lang="zh-CN" altLang="en-US" b="1">
                <a:solidFill>
                  <a:srgbClr val="3333CC"/>
                </a:solidFill>
                <a:ea typeface="楷体_GB2312" pitchFamily="1" charset="-122"/>
                <a:sym typeface="+mn-ea"/>
              </a:rPr>
              <a:t>：</a:t>
            </a:r>
            <a:endParaRPr lang="zh-CN" altLang="en-US"/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07000" y="3096885"/>
          <a:ext cx="81153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6" imgW="405765" imgH="203200" progId="Equation.KSEE3">
                  <p:embed/>
                </p:oleObj>
              </mc:Choice>
              <mc:Fallback>
                <p:oleObj name="" r:id="rId16" imgW="4057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907000" y="3096885"/>
                        <a:ext cx="81153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7345045" y="4300220"/>
            <a:ext cx="11023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zh-CN" b="1">
                <a:solidFill>
                  <a:srgbClr val="3333CC"/>
                </a:solidFill>
                <a:ea typeface="楷体_GB2312" pitchFamily="1" charset="-122"/>
                <a:sym typeface="+mn-ea"/>
              </a:rPr>
              <a:t>太阳系</a:t>
            </a:r>
            <a:r>
              <a:rPr lang="zh-CN" altLang="en-US" b="1">
                <a:solidFill>
                  <a:srgbClr val="3333CC"/>
                </a:solidFill>
                <a:ea typeface="楷体_GB2312" pitchFamily="1" charset="-122"/>
                <a:sym typeface="+mn-ea"/>
              </a:rPr>
              <a:t>：</a:t>
            </a:r>
            <a:endParaRPr lang="zh-CN" altLang="en-US"/>
          </a:p>
        </p:txBody>
      </p: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29860" y="4668510"/>
          <a:ext cx="7874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8" imgW="393700" imgH="203200" progId="Equation.KSEE3">
                  <p:embed/>
                </p:oleObj>
              </mc:Choice>
              <mc:Fallback>
                <p:oleObj name="" r:id="rId18" imgW="393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929860" y="4668510"/>
                        <a:ext cx="7874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7345045" y="5146040"/>
            <a:ext cx="872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zh-CN" b="1">
                <a:solidFill>
                  <a:srgbClr val="3333CC"/>
                </a:solidFill>
                <a:ea typeface="楷体_GB2312" pitchFamily="1" charset="-122"/>
                <a:sym typeface="+mn-ea"/>
              </a:rPr>
              <a:t>太阳</a:t>
            </a:r>
            <a:r>
              <a:rPr lang="zh-CN" altLang="en-US" b="1">
                <a:solidFill>
                  <a:srgbClr val="3333CC"/>
                </a:solidFill>
                <a:ea typeface="楷体_GB2312" pitchFamily="1" charset="-122"/>
                <a:sym typeface="+mn-ea"/>
              </a:rPr>
              <a:t>：</a:t>
            </a:r>
            <a:endParaRPr lang="zh-CN" altLang="en-US"/>
          </a:p>
        </p:txBody>
      </p:sp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29860" y="5514330"/>
          <a:ext cx="7366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20" imgW="368300" imgH="203200" progId="Equation.KSEE3">
                  <p:embed/>
                </p:oleObj>
              </mc:Choice>
              <mc:Fallback>
                <p:oleObj name="" r:id="rId20" imgW="3683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929860" y="5514330"/>
                        <a:ext cx="7366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295400" y="571480"/>
          <a:ext cx="247015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Photo Editor 照片" r:id="rId1" imgW="5591175" imgH="7477125" progId="">
                  <p:embed/>
                </p:oleObj>
              </mc:Choice>
              <mc:Fallback>
                <p:oleObj name="Photo Editor 照片" r:id="rId1" imgW="5591175" imgH="7477125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 l="3662" r="46649" b="8273"/>
                      <a:stretch>
                        <a:fillRect/>
                      </a:stretch>
                    </p:blipFill>
                    <p:spPr>
                      <a:xfrm>
                        <a:off x="1295400" y="571480"/>
                        <a:ext cx="2470150" cy="5715000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/>
          <p:cNvGrpSpPr/>
          <p:nvPr/>
        </p:nvGrpSpPr>
        <p:grpSpPr bwMode="auto">
          <a:xfrm>
            <a:off x="4038600" y="647680"/>
            <a:ext cx="3927475" cy="5486400"/>
            <a:chOff x="2544" y="336"/>
            <a:chExt cx="2474" cy="3456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544" y="366"/>
              <a:ext cx="1344" cy="34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33CC"/>
                  </a:solidFill>
                  <a:ea typeface="楷体_GB2312" pitchFamily="1" charset="-122"/>
                </a:rPr>
                <a:t>哈勃半径：</a:t>
              </a:r>
              <a:endParaRPr lang="zh-CN" altLang="en-US" sz="2000" b="1">
                <a:solidFill>
                  <a:srgbClr val="3333CC"/>
                </a:solidFill>
                <a:ea typeface="楷体_GB2312" pitchFamily="1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33CC"/>
                  </a:solidFill>
                  <a:ea typeface="楷体_GB2312" pitchFamily="1" charset="-122"/>
                </a:rPr>
                <a:t>星系团：</a:t>
              </a:r>
              <a:endParaRPr lang="zh-CN" altLang="en-US" sz="2000" b="1">
                <a:solidFill>
                  <a:srgbClr val="3333CC"/>
                </a:solidFill>
                <a:ea typeface="楷体_GB2312" pitchFamily="1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33CC"/>
                  </a:solidFill>
                  <a:ea typeface="楷体_GB2312" pitchFamily="1" charset="-122"/>
                </a:rPr>
                <a:t>银河系：</a:t>
              </a:r>
              <a:endParaRPr lang="zh-CN" altLang="en-US" sz="2000" b="1">
                <a:solidFill>
                  <a:srgbClr val="3333CC"/>
                </a:solidFill>
                <a:ea typeface="楷体_GB2312" pitchFamily="1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33CC"/>
                  </a:solidFill>
                  <a:ea typeface="楷体_GB2312" pitchFamily="1" charset="-122"/>
                </a:rPr>
                <a:t>地球轨道半径：</a:t>
              </a:r>
              <a:endParaRPr lang="zh-CN" altLang="en-US" sz="2000" b="1">
                <a:solidFill>
                  <a:srgbClr val="3333CC"/>
                </a:solidFill>
                <a:ea typeface="楷体_GB2312" pitchFamily="1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33CC"/>
                  </a:solidFill>
                  <a:ea typeface="楷体_GB2312" pitchFamily="1" charset="-122"/>
                </a:rPr>
                <a:t>太阳半径：</a:t>
              </a:r>
              <a:endParaRPr lang="zh-CN" altLang="en-US" sz="2000" b="1">
                <a:solidFill>
                  <a:srgbClr val="3333CC"/>
                </a:solidFill>
                <a:ea typeface="楷体_GB2312" pitchFamily="1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33CC"/>
                  </a:solidFill>
                  <a:ea typeface="楷体_GB2312" pitchFamily="1" charset="-122"/>
                </a:rPr>
                <a:t>地球半径：</a:t>
              </a:r>
              <a:endParaRPr lang="zh-CN" altLang="en-US" sz="2000" b="1">
                <a:solidFill>
                  <a:srgbClr val="3333CC"/>
                </a:solidFill>
                <a:ea typeface="楷体_GB2312" pitchFamily="1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33CC"/>
                  </a:solidFill>
                  <a:ea typeface="楷体_GB2312" pitchFamily="1" charset="-122"/>
                </a:rPr>
                <a:t>月球半径：</a:t>
              </a:r>
              <a:endParaRPr lang="zh-CN" altLang="en-US" sz="2000" b="1">
                <a:solidFill>
                  <a:srgbClr val="3333CC"/>
                </a:solidFill>
                <a:ea typeface="楷体_GB2312" pitchFamily="1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33CC"/>
                  </a:solidFill>
                  <a:ea typeface="楷体_GB2312" pitchFamily="1" charset="-122"/>
                </a:rPr>
                <a:t>大分子：</a:t>
              </a:r>
              <a:endParaRPr lang="zh-CN" altLang="en-US" sz="2000" b="1">
                <a:solidFill>
                  <a:srgbClr val="3333CC"/>
                </a:solidFill>
                <a:ea typeface="楷体_GB2312" pitchFamily="1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33CC"/>
                  </a:solidFill>
                  <a:ea typeface="楷体_GB2312" pitchFamily="1" charset="-122"/>
                </a:rPr>
                <a:t>小分子：</a:t>
              </a:r>
              <a:endParaRPr lang="zh-CN" altLang="en-US" sz="2000" b="1">
                <a:solidFill>
                  <a:srgbClr val="3333CC"/>
                </a:solidFill>
                <a:ea typeface="楷体_GB2312" pitchFamily="1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33CC"/>
                  </a:solidFill>
                  <a:ea typeface="楷体_GB2312" pitchFamily="1" charset="-122"/>
                </a:rPr>
                <a:t>原子：</a:t>
              </a:r>
              <a:endParaRPr lang="zh-CN" altLang="en-US" sz="2000" b="1">
                <a:solidFill>
                  <a:srgbClr val="3333CC"/>
                </a:solidFill>
                <a:ea typeface="楷体_GB2312" pitchFamily="1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33CC"/>
                  </a:solidFill>
                  <a:ea typeface="楷体_GB2312" pitchFamily="1" charset="-122"/>
                </a:rPr>
                <a:t>原子核：</a:t>
              </a:r>
              <a:endParaRPr lang="zh-CN" altLang="en-US" sz="2000" b="1">
                <a:solidFill>
                  <a:srgbClr val="3333CC"/>
                </a:solidFill>
                <a:ea typeface="楷体_GB2312" pitchFamily="1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33CC"/>
                  </a:solidFill>
                  <a:ea typeface="楷体_GB2312" pitchFamily="1" charset="-122"/>
                </a:rPr>
                <a:t>基本粒子：</a:t>
              </a:r>
              <a:endParaRPr lang="zh-CN" altLang="en-US" sz="2000" b="1">
                <a:solidFill>
                  <a:srgbClr val="3333CC"/>
                </a:solidFill>
                <a:ea typeface="楷体_GB2312" pitchFamily="1" charset="-122"/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4128" y="336"/>
            <a:ext cx="890" cy="3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公式" r:id="rId3" imgW="16459200" imgH="70104000" progId="Equation.3">
                    <p:embed/>
                  </p:oleObj>
                </mc:Choice>
                <mc:Fallback>
                  <p:oleObj name="公式" r:id="rId3" imgW="16459200" imgH="70104000" progId="Equation.3">
                    <p:embed/>
                    <p:pic>
                      <p:nvPicPr>
                        <p:cNvPr id="0" name="图片 102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28" y="336"/>
                          <a:ext cx="890" cy="345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500034" y="2142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400" dirty="0" smtClean="0">
                <a:latin typeface="华文新魏" pitchFamily="2" charset="-122"/>
                <a:ea typeface="华文新魏" pitchFamily="2" charset="-122"/>
                <a:cs typeface="+mj-cs"/>
              </a:rPr>
              <a:t>物质世界的时间尺度</a:t>
            </a:r>
            <a:endParaRPr lang="zh-CN" altLang="en-US" sz="4400" dirty="0" smtClean="0"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  <p:grpSp>
        <p:nvGrpSpPr>
          <p:cNvPr id="5" name="Group 18"/>
          <p:cNvGrpSpPr/>
          <p:nvPr/>
        </p:nvGrpSpPr>
        <p:grpSpPr bwMode="auto">
          <a:xfrm>
            <a:off x="1371600" y="4962508"/>
            <a:ext cx="3352800" cy="1143000"/>
            <a:chOff x="864" y="2832"/>
            <a:chExt cx="2112" cy="720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978" y="2832"/>
            <a:ext cx="121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Equation" r:id="rId1" imgW="20421600" imgH="4876800" progId="Equation.DSMT4">
                    <p:embed/>
                  </p:oleObj>
                </mc:Choice>
                <mc:Fallback>
                  <p:oleObj name="Equation" r:id="rId1" imgW="20421600" imgH="4876800" progId="Equation.DSMT4">
                    <p:embed/>
                    <p:pic>
                      <p:nvPicPr>
                        <p:cNvPr id="0" name="图片 204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8" y="2832"/>
                          <a:ext cx="1212" cy="29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864" y="3264"/>
              <a:ext cx="21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1" charset="-122"/>
                  <a:ea typeface="楷体_GB2312" pitchFamily="1" charset="-122"/>
                </a:rPr>
                <a:t>共计跨越了</a:t>
              </a:r>
              <a:r>
                <a:rPr lang="en-US" altLang="zh-CN" sz="2400" b="1">
                  <a:latin typeface="楷体_GB2312" pitchFamily="1" charset="-122"/>
                  <a:ea typeface="楷体_GB2312" pitchFamily="1" charset="-122"/>
                </a:rPr>
                <a:t>42</a:t>
              </a:r>
              <a:r>
                <a:rPr lang="zh-CN" altLang="en-US" sz="2400" b="1">
                  <a:latin typeface="楷体_GB2312" pitchFamily="1" charset="-122"/>
                  <a:ea typeface="楷体_GB2312" pitchFamily="1" charset="-122"/>
                </a:rPr>
                <a:t>个数量级</a:t>
              </a:r>
              <a:endParaRPr lang="zh-CN" altLang="en-US" sz="2400" b="1">
                <a:latin typeface="楷体_GB2312" pitchFamily="1" charset="-122"/>
                <a:ea typeface="楷体_GB2312" pitchFamily="1" charset="-122"/>
              </a:endParaRPr>
            </a:p>
          </p:txBody>
        </p:sp>
      </p:grpSp>
      <p:grpSp>
        <p:nvGrpSpPr>
          <p:cNvPr id="8" name="Group 19"/>
          <p:cNvGrpSpPr/>
          <p:nvPr/>
        </p:nvGrpSpPr>
        <p:grpSpPr bwMode="auto">
          <a:xfrm>
            <a:off x="1219200" y="1609708"/>
            <a:ext cx="6629400" cy="4648200"/>
            <a:chOff x="768" y="720"/>
            <a:chExt cx="4176" cy="2928"/>
          </a:xfrm>
        </p:grpSpPr>
        <p:grpSp>
          <p:nvGrpSpPr>
            <p:cNvPr id="9" name="Group 10"/>
            <p:cNvGrpSpPr/>
            <p:nvPr/>
          </p:nvGrpSpPr>
          <p:grpSpPr bwMode="auto">
            <a:xfrm>
              <a:off x="768" y="720"/>
              <a:ext cx="2880" cy="288"/>
              <a:chOff x="864" y="720"/>
              <a:chExt cx="2880" cy="288"/>
            </a:xfrm>
          </p:grpSpPr>
          <p:graphicFrame>
            <p:nvGraphicFramePr>
              <p:cNvPr id="17" name="Object 3"/>
              <p:cNvGraphicFramePr>
                <a:graphicFrameLocks noChangeAspect="1"/>
              </p:cNvGraphicFramePr>
              <p:nvPr/>
            </p:nvGraphicFramePr>
            <p:xfrm>
              <a:off x="2784" y="720"/>
              <a:ext cx="724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1" name="公式" r:id="rId3" imgW="11582400" imgH="4876800" progId="Equation.3">
                      <p:embed/>
                    </p:oleObj>
                  </mc:Choice>
                  <mc:Fallback>
                    <p:oleObj name="公式" r:id="rId3" imgW="11582400" imgH="4876800" progId="Equation.3">
                      <p:embed/>
                      <p:pic>
                        <p:nvPicPr>
                          <p:cNvPr id="0" name="图片 2050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784" y="720"/>
                            <a:ext cx="724" cy="279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Text Box 7"/>
              <p:cNvSpPr txBox="1">
                <a:spLocks noChangeArrowheads="1"/>
              </p:cNvSpPr>
              <p:nvPr/>
            </p:nvSpPr>
            <p:spPr bwMode="auto">
              <a:xfrm>
                <a:off x="864" y="720"/>
                <a:ext cx="110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400" b="1">
                    <a:solidFill>
                      <a:srgbClr val="3333CC"/>
                    </a:solidFill>
                    <a:latin typeface="楷体_GB2312" pitchFamily="1" charset="-122"/>
                    <a:ea typeface="楷体_GB2312" pitchFamily="1" charset="-122"/>
                  </a:rPr>
                  <a:t>宇宙年龄：</a:t>
                </a:r>
                <a:endParaRPr lang="zh-CN" altLang="en-US" sz="2400">
                  <a:solidFill>
                    <a:srgbClr val="3333CC"/>
                  </a:solidFill>
                  <a:latin typeface="楷体_GB2312" pitchFamily="1" charset="-122"/>
                  <a:ea typeface="楷体_GB2312" pitchFamily="1" charset="-122"/>
                </a:endParaRPr>
              </a:p>
            </p:txBody>
          </p:sp>
          <p:sp>
            <p:nvSpPr>
              <p:cNvPr id="19" name="Text Box 8"/>
              <p:cNvSpPr txBox="1">
                <a:spLocks noChangeArrowheads="1"/>
              </p:cNvSpPr>
              <p:nvPr/>
            </p:nvSpPr>
            <p:spPr bwMode="auto">
              <a:xfrm>
                <a:off x="1776" y="720"/>
                <a:ext cx="196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楷体_GB2312" pitchFamily="1" charset="-122"/>
                    <a:ea typeface="楷体_GB2312" pitchFamily="1" charset="-122"/>
                  </a:rPr>
                  <a:t> 150 </a:t>
                </a:r>
                <a:r>
                  <a:rPr lang="zh-CN" altLang="en-US" sz="2400" b="1">
                    <a:latin typeface="楷体_GB2312" pitchFamily="1" charset="-122"/>
                    <a:ea typeface="楷体_GB2312" pitchFamily="1" charset="-122"/>
                  </a:rPr>
                  <a:t>亿年 </a:t>
                </a:r>
                <a:endParaRPr lang="zh-CN" altLang="en-US" sz="2400" b="1">
                  <a:latin typeface="楷体_GB2312" pitchFamily="1" charset="-122"/>
                  <a:ea typeface="楷体_GB2312" pitchFamily="1" charset="-122"/>
                </a:endParaRPr>
              </a:p>
            </p:txBody>
          </p:sp>
        </p:grp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816" y="1551"/>
              <a:ext cx="2769" cy="9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3333CC"/>
                  </a:solidFill>
                  <a:latin typeface="楷体_GB2312" pitchFamily="1" charset="-122"/>
                  <a:ea typeface="楷体_GB2312" pitchFamily="1" charset="-122"/>
                </a:rPr>
                <a:t>生命的诞生：</a:t>
              </a:r>
              <a:r>
                <a:rPr lang="zh-CN" altLang="en-US" sz="2400" b="1" dirty="0">
                  <a:latin typeface="楷体_GB2312" pitchFamily="1" charset="-122"/>
                  <a:ea typeface="楷体_GB2312" pitchFamily="1" charset="-122"/>
                </a:rPr>
                <a:t>约</a:t>
              </a:r>
              <a:r>
                <a:rPr lang="en-US" altLang="zh-CN" sz="2400" b="1" dirty="0">
                  <a:latin typeface="楷体_GB2312" pitchFamily="1" charset="-122"/>
                  <a:ea typeface="楷体_GB2312" pitchFamily="1" charset="-122"/>
                </a:rPr>
                <a:t>40</a:t>
              </a:r>
              <a:r>
                <a:rPr lang="zh-CN" altLang="en-US" sz="2400" b="1" dirty="0">
                  <a:latin typeface="楷体_GB2312" pitchFamily="1" charset="-122"/>
                  <a:ea typeface="楷体_GB2312" pitchFamily="1" charset="-122"/>
                </a:rPr>
                <a:t>亿年</a:t>
              </a:r>
              <a:endParaRPr lang="zh-CN" altLang="en-US" sz="2400" b="1" dirty="0">
                <a:latin typeface="楷体_GB2312" pitchFamily="1" charset="-122"/>
                <a:ea typeface="楷体_GB2312" pitchFamily="1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3333CC"/>
                  </a:solidFill>
                  <a:latin typeface="楷体_GB2312" pitchFamily="1" charset="-122"/>
                  <a:ea typeface="楷体_GB2312" pitchFamily="1" charset="-122"/>
                </a:rPr>
                <a:t>人类：</a:t>
              </a:r>
              <a:r>
                <a:rPr lang="en-US" altLang="zh-CN" sz="2400" b="1" dirty="0">
                  <a:latin typeface="楷体_GB2312" pitchFamily="1" charset="-122"/>
                  <a:ea typeface="楷体_GB2312" pitchFamily="1" charset="-122"/>
                </a:rPr>
                <a:t>300</a:t>
              </a:r>
              <a:r>
                <a:rPr lang="zh-CN" altLang="en-US" sz="2400" b="1" dirty="0">
                  <a:latin typeface="楷体_GB2312" pitchFamily="1" charset="-122"/>
                  <a:ea typeface="楷体_GB2312" pitchFamily="1" charset="-122"/>
                </a:rPr>
                <a:t>万年（</a:t>
              </a:r>
              <a:r>
                <a:rPr lang="en-US" altLang="zh-CN" sz="2400" b="1" dirty="0">
                  <a:latin typeface="楷体_GB2312" pitchFamily="1" charset="-122"/>
                  <a:ea typeface="楷体_GB2312" pitchFamily="1" charset="-122"/>
                </a:rPr>
                <a:t>10</a:t>
              </a:r>
              <a:r>
                <a:rPr lang="en-US" altLang="zh-CN" sz="2400" b="1" baseline="30000" dirty="0">
                  <a:latin typeface="楷体_GB2312" pitchFamily="1" charset="-122"/>
                  <a:ea typeface="楷体_GB2312" pitchFamily="1" charset="-122"/>
                </a:rPr>
                <a:t>14</a:t>
              </a:r>
              <a:r>
                <a:rPr lang="en-US" altLang="zh-CN" sz="2400" b="1" dirty="0">
                  <a:latin typeface="楷体_GB2312" pitchFamily="1" charset="-122"/>
                  <a:ea typeface="楷体_GB2312" pitchFamily="1" charset="-122"/>
                </a:rPr>
                <a:t>s</a:t>
              </a:r>
              <a:r>
                <a:rPr lang="zh-CN" altLang="en-US" sz="2400" b="1" dirty="0">
                  <a:latin typeface="楷体_GB2312" pitchFamily="1" charset="-122"/>
                  <a:ea typeface="楷体_GB2312" pitchFamily="1" charset="-122"/>
                </a:rPr>
                <a:t>）</a:t>
              </a:r>
              <a:endParaRPr lang="zh-CN" altLang="en-US" sz="2400" b="1" dirty="0">
                <a:latin typeface="楷体_GB2312" pitchFamily="1" charset="-122"/>
                <a:ea typeface="楷体_GB2312" pitchFamily="1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3333CC"/>
                  </a:solidFill>
                  <a:latin typeface="楷体_GB2312" pitchFamily="1" charset="-122"/>
                  <a:ea typeface="楷体_GB2312" pitchFamily="1" charset="-122"/>
                </a:rPr>
                <a:t>中间玻色子寿命：</a:t>
              </a:r>
              <a:r>
                <a:rPr lang="en-US" altLang="zh-CN" sz="2400" b="1" dirty="0">
                  <a:latin typeface="楷体_GB2312" pitchFamily="1" charset="-122"/>
                  <a:ea typeface="楷体_GB2312" pitchFamily="1" charset="-122"/>
                </a:rPr>
                <a:t>10</a:t>
              </a:r>
              <a:r>
                <a:rPr lang="zh-CN" altLang="en-US" sz="2400" b="1" baseline="30000" dirty="0">
                  <a:latin typeface="楷体_GB2312" pitchFamily="1" charset="-122"/>
                  <a:ea typeface="楷体_GB2312" pitchFamily="1" charset="-122"/>
                </a:rPr>
                <a:t>－</a:t>
              </a:r>
              <a:r>
                <a:rPr lang="en-US" altLang="zh-CN" sz="2400" b="1" baseline="30000" dirty="0">
                  <a:latin typeface="楷体_GB2312" pitchFamily="1" charset="-122"/>
                  <a:ea typeface="楷体_GB2312" pitchFamily="1" charset="-122"/>
                </a:rPr>
                <a:t>24</a:t>
              </a:r>
              <a:r>
                <a:rPr lang="en-US" altLang="zh-CN" sz="2400" b="1" dirty="0">
                  <a:latin typeface="楷体_GB2312" pitchFamily="1" charset="-122"/>
                  <a:ea typeface="楷体_GB2312" pitchFamily="1" charset="-122"/>
                </a:rPr>
                <a:t>s</a:t>
              </a:r>
              <a:endParaRPr lang="en-US" altLang="zh-CN" sz="2400" b="1" dirty="0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816" y="1152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3333CC"/>
                  </a:solidFill>
                  <a:latin typeface="楷体_GB2312" pitchFamily="1" charset="-122"/>
                  <a:ea typeface="楷体_GB2312" pitchFamily="1" charset="-122"/>
                </a:rPr>
                <a:t>地球年龄</a:t>
              </a:r>
              <a:r>
                <a:rPr lang="en-US" altLang="zh-CN" sz="2400" b="1" dirty="0">
                  <a:solidFill>
                    <a:srgbClr val="3333CC"/>
                  </a:solidFill>
                  <a:latin typeface="楷体_GB2312" pitchFamily="1" charset="-122"/>
                  <a:ea typeface="楷体_GB2312" pitchFamily="1" charset="-122"/>
                </a:rPr>
                <a:t>:</a:t>
              </a:r>
              <a:endParaRPr lang="en-US" altLang="zh-CN" sz="2400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</a:endParaRPr>
            </a:p>
          </p:txBody>
        </p:sp>
        <p:graphicFrame>
          <p:nvGraphicFramePr>
            <p:cNvPr id="12" name="Object 0"/>
            <p:cNvGraphicFramePr>
              <a:graphicFrameLocks noChangeAspect="1"/>
            </p:cNvGraphicFramePr>
            <p:nvPr/>
          </p:nvGraphicFramePr>
          <p:xfrm>
            <a:off x="1824" y="1152"/>
            <a:ext cx="158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5" imgW="28651200" imgH="5181600" progId="Equation.3">
                    <p:embed/>
                  </p:oleObj>
                </mc:Choice>
                <mc:Fallback>
                  <p:oleObj name="Equation" r:id="rId5" imgW="28651200" imgH="5181600" progId="Equation.3">
                    <p:embed/>
                    <p:pic>
                      <p:nvPicPr>
                        <p:cNvPr id="0" name="图片 205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24" y="1152"/>
                          <a:ext cx="1584" cy="27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Group 17"/>
            <p:cNvGrpSpPr/>
            <p:nvPr/>
          </p:nvGrpSpPr>
          <p:grpSpPr bwMode="auto">
            <a:xfrm>
              <a:off x="3744" y="816"/>
              <a:ext cx="1200" cy="1440"/>
              <a:chOff x="3744" y="1104"/>
              <a:chExt cx="1200" cy="1440"/>
            </a:xfrm>
          </p:grpSpPr>
          <p:graphicFrame>
            <p:nvGraphicFramePr>
              <p:cNvPr id="15" name="Object 2"/>
              <p:cNvGraphicFramePr>
                <a:graphicFrameLocks noChangeAspect="1"/>
              </p:cNvGraphicFramePr>
              <p:nvPr/>
            </p:nvGraphicFramePr>
            <p:xfrm>
              <a:off x="3744" y="1104"/>
              <a:ext cx="1200" cy="1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3" name="BMP 图象" r:id="rId7" imgW="3618865" imgH="2626360" progId="PBrush">
                      <p:embed/>
                    </p:oleObj>
                  </mc:Choice>
                  <mc:Fallback>
                    <p:oleObj name="BMP 图象" r:id="rId7" imgW="3618865" imgH="2626360" progId="PBrush">
                      <p:embed/>
                      <p:pic>
                        <p:nvPicPr>
                          <p:cNvPr id="0" name="图片 2052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744" y="1104"/>
                            <a:ext cx="1200" cy="1123"/>
                          </a:xfrm>
                          <a:prstGeom prst="rect">
                            <a:avLst/>
                          </a:prstGeom>
                          <a:noFill/>
                          <a:ln w="28575" cap="flat" cmpd="sng">
                            <a:solidFill>
                              <a:srgbClr val="FF9900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3936" y="2256"/>
                <a:ext cx="85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FF3300"/>
                    </a:solidFill>
                    <a:ea typeface="楷体_GB2312" pitchFamily="1" charset="-122"/>
                  </a:rPr>
                  <a:t>大爆炸</a:t>
                </a:r>
                <a:endParaRPr lang="zh-CN" altLang="en-US" sz="2400" b="1">
                  <a:solidFill>
                    <a:srgbClr val="FF3300"/>
                  </a:solidFill>
                  <a:ea typeface="楷体_GB2312" pitchFamily="1" charset="-122"/>
                </a:endParaRPr>
              </a:p>
            </p:txBody>
          </p:sp>
        </p:grpSp>
        <p:graphicFrame>
          <p:nvGraphicFramePr>
            <p:cNvPr id="14" name="Object 1"/>
            <p:cNvGraphicFramePr>
              <a:graphicFrameLocks noChangeAspect="1"/>
            </p:cNvGraphicFramePr>
            <p:nvPr/>
          </p:nvGraphicFramePr>
          <p:xfrm>
            <a:off x="3744" y="2448"/>
            <a:ext cx="1185" cy="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BMP 图象" r:id="rId9" imgW="2546350" imgH="2546350" progId="PBrush">
                    <p:embed/>
                  </p:oleObj>
                </mc:Choice>
                <mc:Fallback>
                  <p:oleObj name="BMP 图象" r:id="rId9" imgW="2546350" imgH="2546350" progId="PBrush">
                    <p:embed/>
                    <p:pic>
                      <p:nvPicPr>
                        <p:cNvPr id="0" name="图片 205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44" y="2448"/>
                          <a:ext cx="1185" cy="1200"/>
                        </a:xfrm>
                        <a:prstGeom prst="rect">
                          <a:avLst/>
                        </a:prstGeom>
                        <a:noFill/>
                        <a:ln w="28575" cap="flat" cmpd="sng">
                          <a:solidFill>
                            <a:srgbClr val="FF99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500034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noProof="0" dirty="0" smtClean="0">
                <a:latin typeface="华文新魏" pitchFamily="2" charset="-122"/>
                <a:ea typeface="华文新魏" pitchFamily="2" charset="-122"/>
                <a:cs typeface="+mj-cs"/>
              </a:rPr>
              <a:t>物质世界的构成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000100" y="1165246"/>
            <a:ext cx="7239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实物：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具有质量、不可入性，以空间间断形式存在。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60500" y="1792309"/>
            <a:ext cx="608806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宏观物体（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&gt;         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）服从经典物理</a:t>
            </a:r>
            <a:endParaRPr lang="zh-CN" altLang="en-US" sz="2400" b="1"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3590900" y="1774846"/>
          <a:ext cx="8826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公式" r:id="rId1" imgW="10363200" imgH="4876800" progId="Equation.3">
                  <p:embed/>
                </p:oleObj>
              </mc:Choice>
              <mc:Fallback>
                <p:oleObj name="公式" r:id="rId1" imgW="10363200" imgH="4876800" progId="Equation.3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90900" y="1774846"/>
                        <a:ext cx="882650" cy="4302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4"/>
          <p:cNvGrpSpPr/>
          <p:nvPr/>
        </p:nvGrpSpPr>
        <p:grpSpPr bwMode="auto">
          <a:xfrm>
            <a:off x="1660500" y="2460647"/>
            <a:ext cx="6502400" cy="1014413"/>
            <a:chOff x="1232" y="1488"/>
            <a:chExt cx="4096" cy="639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232" y="1488"/>
              <a:ext cx="4096" cy="63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_GB2312" pitchFamily="1" charset="-122"/>
                  <a:ea typeface="楷体_GB2312" pitchFamily="1" charset="-122"/>
                </a:rPr>
                <a:t>微观物体（</a:t>
              </a:r>
              <a:r>
                <a:rPr lang="en-US" altLang="zh-CN" sz="2400" b="1">
                  <a:latin typeface="楷体_GB2312" pitchFamily="1" charset="-122"/>
                  <a:ea typeface="楷体_GB2312" pitchFamily="1" charset="-122"/>
                </a:rPr>
                <a:t>&lt;         </a:t>
              </a:r>
              <a:r>
                <a:rPr lang="zh-CN" altLang="en-US" sz="2400" b="1">
                  <a:latin typeface="楷体_GB2312" pitchFamily="1" charset="-122"/>
                  <a:ea typeface="楷体_GB2312" pitchFamily="1" charset="-122"/>
                </a:rPr>
                <a:t>）服从量子力学</a:t>
              </a:r>
              <a:endParaRPr lang="zh-CN" altLang="en-US" sz="2400" b="1">
                <a:latin typeface="楷体_GB2312" pitchFamily="1" charset="-122"/>
                <a:ea typeface="楷体_GB2312" pitchFamily="1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2400" b="1">
                <a:latin typeface="楷体_GB2312" pitchFamily="1" charset="-122"/>
                <a:ea typeface="楷体_GB2312" pitchFamily="1" charset="-122"/>
              </a:endParaRPr>
            </a:p>
          </p:txBody>
        </p:sp>
        <p:graphicFrame>
          <p:nvGraphicFramePr>
            <p:cNvPr id="9" name="Object 11"/>
            <p:cNvGraphicFramePr>
              <a:graphicFrameLocks noChangeAspect="1"/>
            </p:cNvGraphicFramePr>
            <p:nvPr/>
          </p:nvGraphicFramePr>
          <p:xfrm>
            <a:off x="2448" y="1488"/>
            <a:ext cx="55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公式" r:id="rId3" imgW="419100" imgH="203200" progId="Equation.3">
                    <p:embed/>
                  </p:oleObj>
                </mc:Choice>
                <mc:Fallback>
                  <p:oleObj name="公式" r:id="rId3" imgW="419100" imgH="203200" progId="Equation.3">
                    <p:embed/>
                    <p:pic>
                      <p:nvPicPr>
                        <p:cNvPr id="0" name="图片 512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48" y="1488"/>
                          <a:ext cx="558" cy="25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660500" y="3013731"/>
            <a:ext cx="6913563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介观客体 （</a:t>
            </a:r>
            <a:r>
              <a:rPr lang="en-US" altLang="zh-CN" sz="2400" b="1" dirty="0">
                <a:latin typeface="楷体_GB2312" pitchFamily="1" charset="-122"/>
                <a:ea typeface="楷体_GB2312" pitchFamily="1" charset="-122"/>
              </a:rPr>
              <a:t>10</a:t>
            </a:r>
            <a:r>
              <a:rPr lang="en-US" altLang="zh-CN" sz="2400" b="1" baseline="30000" dirty="0">
                <a:latin typeface="楷体_GB2312" pitchFamily="1" charset="-122"/>
                <a:ea typeface="楷体_GB2312" pitchFamily="1" charset="-122"/>
              </a:rPr>
              <a:t>8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－</a:t>
            </a:r>
            <a:r>
              <a:rPr lang="en-US" altLang="zh-CN" sz="2400" b="1" dirty="0">
                <a:latin typeface="楷体_GB2312" pitchFamily="1" charset="-122"/>
                <a:ea typeface="楷体_GB2312" pitchFamily="1" charset="-122"/>
              </a:rPr>
              <a:t>10</a:t>
            </a:r>
            <a:r>
              <a:rPr lang="en-US" altLang="zh-CN" sz="2400" b="1" baseline="30000" dirty="0">
                <a:latin typeface="楷体_GB2312" pitchFamily="1" charset="-122"/>
                <a:ea typeface="楷体_GB2312" pitchFamily="1" charset="-122"/>
              </a:rPr>
              <a:t>11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个原子，亚微米尺寸器件） 一定条件下出现量子效应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1" name="AutoShape 13"/>
          <p:cNvSpPr/>
          <p:nvPr/>
        </p:nvSpPr>
        <p:spPr bwMode="auto">
          <a:xfrm>
            <a:off x="1071538" y="1928802"/>
            <a:ext cx="463554" cy="1599306"/>
          </a:xfrm>
          <a:prstGeom prst="leftBrace">
            <a:avLst>
              <a:gd name="adj1" fmla="val 33480"/>
              <a:gd name="adj2" fmla="val 52958"/>
            </a:avLst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 wrap="square" anchor="ctr">
            <a:spAutoFit/>
          </a:bodyPr>
          <a:lstStyle/>
          <a:p>
            <a:endParaRPr lang="zh-CN" altLang="en-US" sz="2400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1152500" y="3984646"/>
            <a:ext cx="72390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场</a:t>
            </a:r>
            <a:r>
              <a:rPr lang="en-US" altLang="zh-CN" sz="2400" b="1" dirty="0" smtClean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: </a:t>
            </a:r>
            <a:r>
              <a:rPr lang="zh-CN" altLang="en-US" sz="2400" b="1" dirty="0" smtClean="0">
                <a:latin typeface="楷体_GB2312" pitchFamily="1" charset="-122"/>
                <a:ea typeface="楷体_GB2312" pitchFamily="1" charset="-122"/>
              </a:rPr>
              <a:t>无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静止质量</a:t>
            </a:r>
            <a:r>
              <a:rPr lang="en-US" altLang="zh-CN" sz="2400" b="1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不具有不可入性，以连续形式存在，具有可叠加性，不能作为参考系。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</p:txBody>
      </p:sp>
      <p:grpSp>
        <p:nvGrpSpPr>
          <p:cNvPr id="13" name="Group 23"/>
          <p:cNvGrpSpPr/>
          <p:nvPr/>
        </p:nvGrpSpPr>
        <p:grpSpPr bwMode="auto">
          <a:xfrm>
            <a:off x="1000100" y="4975247"/>
            <a:ext cx="7372350" cy="1668463"/>
            <a:chOff x="816" y="3072"/>
            <a:chExt cx="4644" cy="1051"/>
          </a:xfrm>
        </p:grpSpPr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816" y="3072"/>
              <a:ext cx="4644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r>
                <a:rPr lang="en-US" altLang="zh-CN" sz="2400" b="1" dirty="0" smtClean="0">
                  <a:solidFill>
                    <a:srgbClr val="FF3300"/>
                  </a:solidFill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zh-CN" altLang="en-US" sz="2400" b="1" dirty="0" smtClean="0">
                  <a:solidFill>
                    <a:srgbClr val="3333CC"/>
                  </a:solidFill>
                  <a:latin typeface="楷体_GB2312" pitchFamily="1" charset="-122"/>
                  <a:ea typeface="楷体_GB2312" pitchFamily="1" charset="-122"/>
                </a:rPr>
                <a:t>实物</a:t>
              </a:r>
              <a:r>
                <a:rPr lang="zh-CN" altLang="en-US" sz="2400" b="1" dirty="0">
                  <a:solidFill>
                    <a:srgbClr val="3333CC"/>
                  </a:solidFill>
                  <a:latin typeface="楷体_GB2312" pitchFamily="1" charset="-122"/>
                  <a:ea typeface="楷体_GB2312" pitchFamily="1" charset="-122"/>
                </a:rPr>
                <a:t>周围存在相关的场，场传递实物间的相互作用，场和实物可以相互转化</a:t>
              </a:r>
              <a:endParaRPr lang="zh-CN" altLang="en-US" sz="2400" b="1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816" y="3600"/>
              <a:ext cx="4560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r>
                <a:rPr lang="en-US" altLang="zh-CN" sz="2400" b="1" dirty="0" smtClean="0">
                  <a:solidFill>
                    <a:srgbClr val="FF3300"/>
                  </a:solidFill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zh-CN" altLang="en-US" sz="2400" b="1" dirty="0" smtClean="0">
                  <a:solidFill>
                    <a:srgbClr val="3333CC"/>
                  </a:solidFill>
                  <a:latin typeface="楷体_GB2312" pitchFamily="1" charset="-122"/>
                  <a:ea typeface="楷体_GB2312" pitchFamily="1" charset="-122"/>
                </a:rPr>
                <a:t>现代</a:t>
              </a:r>
              <a:r>
                <a:rPr lang="zh-CN" altLang="en-US" sz="2400" b="1" dirty="0">
                  <a:solidFill>
                    <a:srgbClr val="3333CC"/>
                  </a:solidFill>
                  <a:latin typeface="楷体_GB2312" pitchFamily="1" charset="-122"/>
                  <a:ea typeface="楷体_GB2312" pitchFamily="1" charset="-122"/>
                </a:rPr>
                <a:t>物理认为场是更基本的，粒子只是场处于激发态的表现。</a:t>
              </a:r>
              <a:endParaRPr lang="zh-CN" altLang="en-US" sz="2400" b="1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4"/>
          <p:cNvGrpSpPr/>
          <p:nvPr/>
        </p:nvGrpSpPr>
        <p:grpSpPr bwMode="auto">
          <a:xfrm>
            <a:off x="1276692" y="1800563"/>
            <a:ext cx="6848562" cy="4572000"/>
            <a:chOff x="960" y="816"/>
            <a:chExt cx="4411" cy="292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 rot="10800000" flipV="1">
              <a:off x="1763" y="859"/>
              <a:ext cx="629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33CC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实物</a:t>
              </a:r>
              <a:endParaRPr lang="zh-CN" altLang="en-US" b="1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008" y="1375"/>
              <a:ext cx="503" cy="3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33CC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分子</a:t>
              </a:r>
              <a:endParaRPr lang="zh-CN" altLang="en-US" b="1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099" y="1763"/>
              <a:ext cx="586" cy="2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33CC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原子</a:t>
              </a:r>
              <a:endParaRPr lang="zh-CN" altLang="en-US" b="1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960" y="2280"/>
              <a:ext cx="63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33CC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原子核</a:t>
              </a:r>
              <a:endParaRPr lang="zh-CN" altLang="en-US" b="1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092" y="2882"/>
              <a:ext cx="545" cy="3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33CC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质子</a:t>
              </a:r>
              <a:endParaRPr lang="zh-CN" altLang="en-US" b="1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721" y="3400"/>
              <a:ext cx="588" cy="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33CC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夸克</a:t>
              </a:r>
              <a:endParaRPr lang="zh-CN" altLang="en-US" b="1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50" y="3394"/>
              <a:ext cx="1108" cy="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33CC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电子（轻子）</a:t>
              </a:r>
              <a:endParaRPr lang="zh-CN" altLang="en-US" b="1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532" y="3394"/>
              <a:ext cx="839" cy="3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33CC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规范粒子</a:t>
              </a:r>
              <a:endParaRPr lang="zh-CN" altLang="en-US" b="1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573" y="816"/>
              <a:ext cx="75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33CC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场</a:t>
              </a:r>
              <a:endParaRPr lang="zh-CN" altLang="en-US" b="1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224" y="2882"/>
              <a:ext cx="588" cy="3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33CC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中子</a:t>
              </a:r>
              <a:endParaRPr lang="zh-CN" altLang="en-US" b="1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950" y="1112"/>
              <a:ext cx="0" cy="223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392" y="2016"/>
              <a:ext cx="1105" cy="137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1972" y="3179"/>
              <a:ext cx="504" cy="21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343" y="3179"/>
              <a:ext cx="629" cy="21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1386" y="1160"/>
              <a:ext cx="670" cy="21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220" y="1672"/>
              <a:ext cx="889" cy="22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056" y="1160"/>
              <a:ext cx="253" cy="60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1386" y="2016"/>
              <a:ext cx="1006" cy="25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343" y="2576"/>
              <a:ext cx="0" cy="30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1343" y="2576"/>
              <a:ext cx="1175" cy="30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" name="标题 1"/>
          <p:cNvSpPr txBox="1"/>
          <p:nvPr/>
        </p:nvSpPr>
        <p:spPr>
          <a:xfrm>
            <a:off x="500034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noProof="0" dirty="0" smtClean="0">
                <a:latin typeface="华文新魏" pitchFamily="2" charset="-122"/>
                <a:ea typeface="华文新魏" pitchFamily="2" charset="-122"/>
                <a:cs typeface="+mj-cs"/>
              </a:rPr>
              <a:t>物质结构层次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500034" y="2142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400" dirty="0" smtClean="0">
                <a:latin typeface="华文新魏" pitchFamily="2" charset="-122"/>
                <a:ea typeface="华文新魏" pitchFamily="2" charset="-122"/>
                <a:cs typeface="+mj-cs"/>
              </a:rPr>
              <a:t>物理学的基本框架</a:t>
            </a:r>
            <a:endParaRPr lang="zh-CN" altLang="en-US" sz="4400" dirty="0" smtClean="0"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  <p:grpSp>
        <p:nvGrpSpPr>
          <p:cNvPr id="3" name="Group 24"/>
          <p:cNvGrpSpPr/>
          <p:nvPr/>
        </p:nvGrpSpPr>
        <p:grpSpPr bwMode="auto">
          <a:xfrm>
            <a:off x="792137" y="1598631"/>
            <a:ext cx="7837488" cy="2935289"/>
            <a:chOff x="631" y="690"/>
            <a:chExt cx="4937" cy="1849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631" y="1200"/>
              <a:ext cx="349" cy="86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_GB2312" pitchFamily="1" charset="-122"/>
                  <a:ea typeface="楷体_GB2312" pitchFamily="1" charset="-122"/>
                </a:rPr>
                <a:t>经典物理</a:t>
              </a:r>
              <a:endParaRPr lang="zh-CN" altLang="en-US" sz="2400" b="1" dirty="0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194" y="690"/>
              <a:ext cx="1188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zh-CN" altLang="en-US" sz="2400" b="1" dirty="0" smtClean="0">
                  <a:latin typeface="楷体_GB2312" pitchFamily="1" charset="-122"/>
                  <a:ea typeface="楷体_GB2312" pitchFamily="1" charset="-122"/>
                </a:rPr>
                <a:t>力学</a:t>
              </a:r>
              <a:br>
                <a:rPr lang="en-US" altLang="zh-CN" sz="2400" b="1" dirty="0" smtClean="0">
                  <a:latin typeface="楷体_GB2312" pitchFamily="1" charset="-122"/>
                  <a:ea typeface="楷体_GB2312" pitchFamily="1" charset="-122"/>
                </a:rPr>
              </a:br>
              <a:r>
                <a:rPr lang="zh-CN" altLang="en-US" sz="2400" b="1" dirty="0" smtClean="0">
                  <a:latin typeface="楷体_GB2312" pitchFamily="1" charset="-122"/>
                  <a:ea typeface="楷体_GB2312" pitchFamily="1" charset="-122"/>
                </a:rPr>
                <a:t>（</a:t>
              </a:r>
              <a:r>
                <a:rPr lang="zh-CN" altLang="en-US" sz="2400" b="1" dirty="0">
                  <a:latin typeface="楷体_GB2312" pitchFamily="1" charset="-122"/>
                  <a:ea typeface="楷体_GB2312" pitchFamily="1" charset="-122"/>
                </a:rPr>
                <a:t>实物粒子）</a:t>
              </a:r>
              <a:endParaRPr lang="zh-CN" altLang="en-US" sz="2400" b="1" dirty="0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200" y="1488"/>
              <a:ext cx="1104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_GB2312" pitchFamily="1" charset="-122"/>
                  <a:ea typeface="楷体_GB2312" pitchFamily="1" charset="-122"/>
                </a:rPr>
                <a:t>电磁学（场）</a:t>
              </a:r>
              <a:endParaRPr lang="zh-CN" altLang="en-US" sz="2400" b="1" dirty="0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200" y="2016"/>
              <a:ext cx="1536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_GB2312" pitchFamily="1" charset="-122"/>
                  <a:ea typeface="楷体_GB2312" pitchFamily="1" charset="-122"/>
                </a:rPr>
                <a:t>热力学 统计物理（多粒子体系）</a:t>
              </a:r>
              <a:endParaRPr lang="zh-CN" altLang="en-US" sz="24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84" y="768"/>
              <a:ext cx="710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楷体_GB2312" pitchFamily="1" charset="-122"/>
                  <a:ea typeface="楷体_GB2312" pitchFamily="1" charset="-122"/>
                </a:rPr>
                <a:t>相对论力学</a:t>
              </a:r>
              <a:endParaRPr lang="zh-CN" altLang="en-US" sz="24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928" y="1488"/>
              <a:ext cx="576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_GB2312" pitchFamily="1" charset="-122"/>
                  <a:ea typeface="楷体_GB2312" pitchFamily="1" charset="-122"/>
                </a:rPr>
                <a:t>量子力学</a:t>
              </a:r>
              <a:endParaRPr lang="zh-CN" altLang="en-US" sz="24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916" y="2016"/>
              <a:ext cx="906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 smtClean="0">
                  <a:latin typeface="楷体_GB2312" pitchFamily="1" charset="-122"/>
                  <a:ea typeface="楷体_GB2312" pitchFamily="1" charset="-122"/>
                </a:rPr>
                <a:t>量子</a:t>
              </a:r>
              <a:br>
                <a:rPr lang="en-US" altLang="zh-CN" sz="2400" b="1" dirty="0" smtClean="0">
                  <a:latin typeface="楷体_GB2312" pitchFamily="1" charset="-122"/>
                  <a:ea typeface="楷体_GB2312" pitchFamily="1" charset="-122"/>
                </a:rPr>
              </a:br>
              <a:r>
                <a:rPr lang="zh-CN" altLang="en-US" sz="2400" b="1" dirty="0" smtClean="0">
                  <a:latin typeface="楷体_GB2312" pitchFamily="1" charset="-122"/>
                  <a:ea typeface="楷体_GB2312" pitchFamily="1" charset="-122"/>
                </a:rPr>
                <a:t>统计</a:t>
              </a:r>
              <a:r>
                <a:rPr lang="zh-CN" altLang="en-US" sz="2400" b="1" dirty="0">
                  <a:latin typeface="楷体_GB2312" pitchFamily="1" charset="-122"/>
                  <a:ea typeface="楷体_GB2312" pitchFamily="1" charset="-122"/>
                </a:rPr>
                <a:t>物理</a:t>
              </a:r>
              <a:endParaRPr lang="zh-CN" altLang="en-US" sz="2400" b="1" dirty="0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504" y="1104"/>
              <a:ext cx="948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 smtClean="0">
                  <a:latin typeface="楷体_GB2312" pitchFamily="1" charset="-122"/>
                  <a:ea typeface="楷体_GB2312" pitchFamily="1" charset="-122"/>
                </a:rPr>
                <a:t>相对论</a:t>
              </a:r>
              <a:br>
                <a:rPr lang="en-US" altLang="zh-CN" sz="2400" b="1" dirty="0" smtClean="0">
                  <a:latin typeface="楷体_GB2312" pitchFamily="1" charset="-122"/>
                  <a:ea typeface="楷体_GB2312" pitchFamily="1" charset="-122"/>
                </a:rPr>
              </a:br>
              <a:r>
                <a:rPr lang="zh-CN" altLang="en-US" sz="2400" b="1" dirty="0" smtClean="0">
                  <a:latin typeface="楷体_GB2312" pitchFamily="1" charset="-122"/>
                  <a:ea typeface="楷体_GB2312" pitchFamily="1" charset="-122"/>
                </a:rPr>
                <a:t>量子力学</a:t>
              </a:r>
              <a:endParaRPr lang="zh-CN" altLang="en-US" sz="2400" b="1" dirty="0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656" y="1104"/>
              <a:ext cx="912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 smtClean="0">
                  <a:latin typeface="楷体_GB2312" pitchFamily="1" charset="-122"/>
                  <a:ea typeface="楷体_GB2312" pitchFamily="1" charset="-122"/>
                </a:rPr>
                <a:t>相对论</a:t>
              </a:r>
              <a:br>
                <a:rPr lang="en-US" altLang="zh-CN" sz="2400" b="1" dirty="0" smtClean="0">
                  <a:latin typeface="楷体_GB2312" pitchFamily="1" charset="-122"/>
                  <a:ea typeface="楷体_GB2312" pitchFamily="1" charset="-122"/>
                </a:rPr>
              </a:br>
              <a:r>
                <a:rPr lang="zh-CN" altLang="en-US" sz="2400" b="1" dirty="0" smtClean="0">
                  <a:latin typeface="楷体_GB2312" pitchFamily="1" charset="-122"/>
                  <a:ea typeface="楷体_GB2312" pitchFamily="1" charset="-122"/>
                </a:rPr>
                <a:t>量子场论</a:t>
              </a:r>
              <a:endParaRPr lang="zh-CN" altLang="en-US" sz="2400" b="1" dirty="0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14" name="AutoShape 12"/>
            <p:cNvSpPr/>
            <p:nvPr/>
          </p:nvSpPr>
          <p:spPr bwMode="auto">
            <a:xfrm>
              <a:off x="960" y="864"/>
              <a:ext cx="240" cy="1488"/>
            </a:xfrm>
            <a:prstGeom prst="leftBrace">
              <a:avLst>
                <a:gd name="adj1" fmla="val 51667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2427" y="1008"/>
              <a:ext cx="453" cy="61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496" y="960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442" y="1632"/>
              <a:ext cx="48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496" y="960"/>
              <a:ext cx="528" cy="5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634" y="2248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18"/>
            <p:cNvSpPr/>
            <p:nvPr/>
          </p:nvSpPr>
          <p:spPr bwMode="auto">
            <a:xfrm>
              <a:off x="3456" y="864"/>
              <a:ext cx="96" cy="1008"/>
            </a:xfrm>
            <a:prstGeom prst="rightBrace">
              <a:avLst>
                <a:gd name="adj1" fmla="val 87500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416" y="1392"/>
              <a:ext cx="2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5136" y="1732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913" y="2064"/>
              <a:ext cx="349" cy="33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楷体_GB2312" pitchFamily="1" charset="-122"/>
                  <a:ea typeface="楷体_GB2312" pitchFamily="1" charset="-122"/>
                </a:rPr>
                <a:t>？</a:t>
              </a:r>
              <a:endParaRPr lang="zh-CN" altLang="en-US" sz="2400" b="1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endParaRP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942948" y="5133487"/>
            <a:ext cx="7772456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3333CC"/>
                </a:solidFill>
                <a:latin typeface="Verdana" panose="020B0604030504040204" pitchFamily="34" charset="0"/>
              </a:rPr>
              <a:t>分支学科：</a:t>
            </a:r>
            <a:r>
              <a:rPr lang="zh-CN" altLang="en-US" sz="2200" b="1" dirty="0">
                <a:solidFill>
                  <a:schemeClr val="tx2"/>
                </a:solidFill>
                <a:latin typeface="Verdana" panose="020B0604030504040204" pitchFamily="34" charset="0"/>
                <a:ea typeface="楷体_GB2312" pitchFamily="1" charset="-122"/>
              </a:rPr>
              <a:t>激光物理，半导体物理，原子物理，核物理</a:t>
            </a:r>
            <a:r>
              <a:rPr lang="en-US" altLang="zh-CN" sz="2200" b="1" dirty="0">
                <a:solidFill>
                  <a:schemeClr val="tx2"/>
                </a:solidFill>
                <a:latin typeface="Times New Roman" panose="02020603050405020304"/>
                <a:ea typeface="楷体_GB2312" pitchFamily="1" charset="-122"/>
              </a:rPr>
              <a:t>…</a:t>
            </a:r>
            <a:endParaRPr lang="en-US" altLang="zh-CN" sz="2200" b="1" dirty="0">
              <a:solidFill>
                <a:schemeClr val="tx2"/>
              </a:solidFill>
              <a:latin typeface="Verdana" panose="020B0604030504040204" pitchFamily="34" charset="0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3333CC"/>
                </a:solidFill>
                <a:latin typeface="Verdana" panose="020B0604030504040204" pitchFamily="34" charset="0"/>
              </a:rPr>
              <a:t>交叉学科：</a:t>
            </a:r>
            <a:r>
              <a:rPr lang="zh-CN" altLang="en-US" sz="2200" b="1" dirty="0">
                <a:solidFill>
                  <a:schemeClr val="tx2"/>
                </a:solidFill>
                <a:latin typeface="Verdana" panose="020B0604030504040204" pitchFamily="34" charset="0"/>
                <a:ea typeface="楷体_GB2312" pitchFamily="1" charset="-122"/>
              </a:rPr>
              <a:t>生物物理，量子化学，地球物理，海洋物理</a:t>
            </a:r>
            <a:r>
              <a:rPr lang="en-US" altLang="zh-CN" sz="2200" b="1" dirty="0">
                <a:solidFill>
                  <a:schemeClr val="tx2"/>
                </a:solidFill>
                <a:latin typeface="Times New Roman" panose="02020603050405020304"/>
                <a:ea typeface="楷体_GB2312" pitchFamily="1" charset="-122"/>
              </a:rPr>
              <a:t>…</a:t>
            </a:r>
            <a:endParaRPr lang="en-US" altLang="zh-CN" sz="2200" b="1" dirty="0">
              <a:solidFill>
                <a:schemeClr val="tx2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AMIC_NUM_END" val="1"/>
  <p:tag name="KSO_WM_UNIT_INDEX" val="1581305983258_1_1"/>
</p:tagLst>
</file>

<file path=ppt/tags/tag2.xml><?xml version="1.0" encoding="utf-8"?>
<p:tagLst xmlns:p="http://schemas.openxmlformats.org/presentationml/2006/main">
  <p:tag name="REFSHAPE" val="100827703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2414</Words>
  <Application>WPS 演示</Application>
  <PresentationFormat>全屏显示(4:3)</PresentationFormat>
  <Paragraphs>341</Paragraphs>
  <Slides>24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76</vt:i4>
      </vt:variant>
      <vt:variant>
        <vt:lpstr>幻灯片标题</vt:lpstr>
      </vt:variant>
      <vt:variant>
        <vt:i4>24</vt:i4>
      </vt:variant>
    </vt:vector>
  </HeadingPairs>
  <TitlesOfParts>
    <vt:vector size="122" baseType="lpstr">
      <vt:lpstr>Arial</vt:lpstr>
      <vt:lpstr>宋体</vt:lpstr>
      <vt:lpstr>Wingdings</vt:lpstr>
      <vt:lpstr>华文新魏</vt:lpstr>
      <vt:lpstr>方正舒体</vt:lpstr>
      <vt:lpstr>华文行楷</vt:lpstr>
      <vt:lpstr>微软雅黑</vt:lpstr>
      <vt:lpstr>Times New Roman</vt:lpstr>
      <vt:lpstr>楷体_GB2312</vt:lpstr>
      <vt:lpstr>新宋体</vt:lpstr>
      <vt:lpstr>Verdana</vt:lpstr>
      <vt:lpstr>Times New Roman</vt:lpstr>
      <vt:lpstr>Arial Unicode MS</vt:lpstr>
      <vt:lpstr>Calibri</vt:lpstr>
      <vt:lpstr>Wingdings</vt:lpstr>
      <vt:lpstr>仿宋_GB2312</vt:lpstr>
      <vt:lpstr>仿宋</vt:lpstr>
      <vt:lpstr>黑体</vt:lpstr>
      <vt:lpstr>Monotype Sorts</vt:lpstr>
      <vt:lpstr>Symbol</vt:lpstr>
      <vt:lpstr>Symbol</vt:lpstr>
      <vt:lpstr>Office 主题</vt:lpstr>
      <vt:lpstr>Equation.KSEE3</vt:lpstr>
      <vt:lpstr>Equation.KSEE3</vt:lpstr>
      <vt:lpstr>Equation.3</vt:lpstr>
      <vt:lpstr>Equation.DSMT4</vt:lpstr>
      <vt:lpstr>Equation.3</vt:lpstr>
      <vt:lpstr>Equation.3</vt:lpstr>
      <vt:lpstr>PBrush</vt:lpstr>
      <vt:lpstr>PBrush</vt:lpstr>
      <vt:lpstr>Equation.3</vt:lpstr>
      <vt:lpstr>Equation.3</vt:lpstr>
      <vt:lpstr>Equation.KSEE3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Equation.KSEE3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Equation.KSEE3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Equation.KSEE3</vt:lpstr>
      <vt:lpstr>Equation.DSMT4</vt:lpstr>
      <vt:lpstr>Equation.DSMT4</vt:lpstr>
      <vt:lpstr>Equation.DSMT4</vt:lpstr>
      <vt:lpstr>Equation.3</vt:lpstr>
      <vt:lpstr>Equation.KSEE3</vt:lpstr>
      <vt:lpstr>Equation.KSEE3</vt:lpstr>
      <vt:lpstr>Equation.KSEE3</vt:lpstr>
      <vt:lpstr>Equation.3</vt:lpstr>
      <vt:lpstr>Equation.DSMT4</vt:lpstr>
      <vt:lpstr>Equation.DSMT4</vt:lpstr>
      <vt:lpstr>Equation.KSEE3</vt:lpstr>
      <vt:lpstr>Equation.3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大学物理C</vt:lpstr>
      <vt:lpstr>什么是物理？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本课程学习内容</vt:lpstr>
      <vt:lpstr>学习方法</vt:lpstr>
      <vt:lpstr>成绩构成</vt:lpstr>
      <vt:lpstr>课程要求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自我介绍</dc:title>
  <dc:creator>Sillyboy</dc:creator>
  <cp:lastModifiedBy>yxy</cp:lastModifiedBy>
  <cp:revision>111</cp:revision>
  <dcterms:created xsi:type="dcterms:W3CDTF">2014-09-22T05:54:00Z</dcterms:created>
  <dcterms:modified xsi:type="dcterms:W3CDTF">2021-03-01T05:12:02Z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