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9"/>
  </p:notesMasterIdLst>
  <p:handoutMasterIdLst>
    <p:handoutMasterId r:id="rId160"/>
  </p:handoutMasterIdLst>
  <p:sldIdLst>
    <p:sldId id="664" r:id="rId3"/>
    <p:sldId id="390" r:id="rId4"/>
    <p:sldId id="507" r:id="rId5"/>
    <p:sldId id="281" r:id="rId6"/>
    <p:sldId id="391" r:id="rId7"/>
    <p:sldId id="393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92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94" r:id="rId48"/>
    <p:sldId id="320" r:id="rId49"/>
    <p:sldId id="395" r:id="rId50"/>
    <p:sldId id="396" r:id="rId51"/>
    <p:sldId id="397" r:id="rId52"/>
    <p:sldId id="398" r:id="rId53"/>
    <p:sldId id="399" r:id="rId54"/>
    <p:sldId id="329" r:id="rId55"/>
    <p:sldId id="330" r:id="rId56"/>
    <p:sldId id="400" r:id="rId57"/>
    <p:sldId id="401" r:id="rId58"/>
    <p:sldId id="402" r:id="rId59"/>
    <p:sldId id="403" r:id="rId60"/>
    <p:sldId id="404" r:id="rId61"/>
    <p:sldId id="405" r:id="rId62"/>
    <p:sldId id="406" r:id="rId63"/>
    <p:sldId id="407" r:id="rId64"/>
    <p:sldId id="408" r:id="rId65"/>
    <p:sldId id="336" r:id="rId66"/>
    <p:sldId id="338" r:id="rId67"/>
    <p:sldId id="339" r:id="rId68"/>
    <p:sldId id="409" r:id="rId69"/>
    <p:sldId id="410" r:id="rId70"/>
    <p:sldId id="411" r:id="rId71"/>
    <p:sldId id="415" r:id="rId72"/>
    <p:sldId id="416" r:id="rId73"/>
    <p:sldId id="412" r:id="rId74"/>
    <p:sldId id="413" r:id="rId75"/>
    <p:sldId id="417" r:id="rId76"/>
    <p:sldId id="418" r:id="rId77"/>
    <p:sldId id="419" r:id="rId78"/>
    <p:sldId id="420" r:id="rId79"/>
    <p:sldId id="421" r:id="rId80"/>
    <p:sldId id="483" r:id="rId81"/>
    <p:sldId id="423" r:id="rId82"/>
    <p:sldId id="424" r:id="rId83"/>
    <p:sldId id="425" r:id="rId84"/>
    <p:sldId id="426" r:id="rId85"/>
    <p:sldId id="427" r:id="rId86"/>
    <p:sldId id="482" r:id="rId87"/>
    <p:sldId id="428" r:id="rId88"/>
    <p:sldId id="484" r:id="rId89"/>
    <p:sldId id="430" r:id="rId90"/>
    <p:sldId id="431" r:id="rId91"/>
    <p:sldId id="485" r:id="rId92"/>
    <p:sldId id="486" r:id="rId93"/>
    <p:sldId id="433" r:id="rId94"/>
    <p:sldId id="434" r:id="rId95"/>
    <p:sldId id="435" r:id="rId96"/>
    <p:sldId id="436" r:id="rId97"/>
    <p:sldId id="437" r:id="rId98"/>
    <p:sldId id="438" r:id="rId99"/>
    <p:sldId id="439" r:id="rId100"/>
    <p:sldId id="440" r:id="rId101"/>
    <p:sldId id="441" r:id="rId102"/>
    <p:sldId id="442" r:id="rId103"/>
    <p:sldId id="443" r:id="rId104"/>
    <p:sldId id="444" r:id="rId105"/>
    <p:sldId id="445" r:id="rId106"/>
    <p:sldId id="446" r:id="rId107"/>
    <p:sldId id="447" r:id="rId108"/>
    <p:sldId id="448" r:id="rId109"/>
    <p:sldId id="449" r:id="rId110"/>
    <p:sldId id="450" r:id="rId111"/>
    <p:sldId id="451" r:id="rId112"/>
    <p:sldId id="452" r:id="rId113"/>
    <p:sldId id="453" r:id="rId114"/>
    <p:sldId id="454" r:id="rId115"/>
    <p:sldId id="455" r:id="rId116"/>
    <p:sldId id="456" r:id="rId117"/>
    <p:sldId id="457" r:id="rId118"/>
    <p:sldId id="458" r:id="rId119"/>
    <p:sldId id="459" r:id="rId120"/>
    <p:sldId id="460" r:id="rId121"/>
    <p:sldId id="461" r:id="rId122"/>
    <p:sldId id="462" r:id="rId123"/>
    <p:sldId id="463" r:id="rId124"/>
    <p:sldId id="464" r:id="rId125"/>
    <p:sldId id="465" r:id="rId126"/>
    <p:sldId id="466" r:id="rId127"/>
    <p:sldId id="467" r:id="rId128"/>
    <p:sldId id="468" r:id="rId129"/>
    <p:sldId id="469" r:id="rId130"/>
    <p:sldId id="470" r:id="rId131"/>
    <p:sldId id="471" r:id="rId132"/>
    <p:sldId id="472" r:id="rId133"/>
    <p:sldId id="473" r:id="rId134"/>
    <p:sldId id="474" r:id="rId135"/>
    <p:sldId id="475" r:id="rId136"/>
    <p:sldId id="476" r:id="rId137"/>
    <p:sldId id="477" r:id="rId138"/>
    <p:sldId id="478" r:id="rId139"/>
    <p:sldId id="479" r:id="rId140"/>
    <p:sldId id="480" r:id="rId141"/>
    <p:sldId id="481" r:id="rId142"/>
    <p:sldId id="432" r:id="rId143"/>
    <p:sldId id="487" r:id="rId144"/>
    <p:sldId id="488" r:id="rId145"/>
    <p:sldId id="489" r:id="rId146"/>
    <p:sldId id="490" r:id="rId147"/>
    <p:sldId id="491" r:id="rId148"/>
    <p:sldId id="497" r:id="rId149"/>
    <p:sldId id="492" r:id="rId150"/>
    <p:sldId id="493" r:id="rId151"/>
    <p:sldId id="494" r:id="rId152"/>
    <p:sldId id="495" r:id="rId153"/>
    <p:sldId id="498" r:id="rId154"/>
    <p:sldId id="499" r:id="rId155"/>
    <p:sldId id="501" r:id="rId156"/>
    <p:sldId id="502" r:id="rId157"/>
    <p:sldId id="503" r:id="rId158"/>
  </p:sldIdLst>
  <p:sldSz cx="9144000" cy="6858000" type="screen4x3"/>
  <p:notesSz cx="6858000" cy="9144000"/>
  <p:defaultTextStyle>
    <a:defPPr>
      <a:defRPr lang="zh-CN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bg1"/>
        </a:solidFill>
        <a:latin typeface="Bookman Old Style" panose="020506040505050202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CC"/>
    <a:srgbClr val="0066FF"/>
    <a:srgbClr val="CC0000"/>
    <a:srgbClr val="FF00FF"/>
    <a:srgbClr val="FF33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236" y="30"/>
      </p:cViewPr>
      <p:guideLst>
        <p:guide orient="horz" pos="2251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3" Type="http://schemas.openxmlformats.org/officeDocument/2006/relationships/tableStyles" Target="tableStyles.xml"/><Relationship Id="rId162" Type="http://schemas.openxmlformats.org/officeDocument/2006/relationships/viewProps" Target="viewProps.xml"/><Relationship Id="rId161" Type="http://schemas.openxmlformats.org/officeDocument/2006/relationships/presProps" Target="presProps.xml"/><Relationship Id="rId160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59" Type="http://schemas.openxmlformats.org/officeDocument/2006/relationships/notesMaster" Target="notesMasters/notesMaster1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2.wmf"/><Relationship Id="rId5" Type="http://schemas.openxmlformats.org/officeDocument/2006/relationships/image" Target="../media/image51.emf"/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emf"/><Relationship Id="rId3" Type="http://schemas.openxmlformats.org/officeDocument/2006/relationships/image" Target="../media/image54.wmf"/><Relationship Id="rId2" Type="http://schemas.openxmlformats.org/officeDocument/2006/relationships/image" Target="../media/image32.wmf"/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5.e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Relationship Id="rId3" Type="http://schemas.openxmlformats.org/officeDocument/2006/relationships/image" Target="../media/image68.w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76.emf"/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5.w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83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emf"/><Relationship Id="rId8" Type="http://schemas.openxmlformats.org/officeDocument/2006/relationships/image" Target="../media/image114.emf"/><Relationship Id="rId7" Type="http://schemas.openxmlformats.org/officeDocument/2006/relationships/image" Target="../media/image113.emf"/><Relationship Id="rId6" Type="http://schemas.openxmlformats.org/officeDocument/2006/relationships/image" Target="../media/image112.wmf"/><Relationship Id="rId5" Type="http://schemas.openxmlformats.org/officeDocument/2006/relationships/image" Target="../media/image100.emf"/><Relationship Id="rId4" Type="http://schemas.openxmlformats.org/officeDocument/2006/relationships/image" Target="../media/image99.emf"/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0.emf"/><Relationship Id="rId5" Type="http://schemas.openxmlformats.org/officeDocument/2006/relationships/image" Target="../media/image95.wmf"/><Relationship Id="rId4" Type="http://schemas.openxmlformats.org/officeDocument/2006/relationships/image" Target="../media/image119.wmf"/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emf"/><Relationship Id="rId1" Type="http://schemas.openxmlformats.org/officeDocument/2006/relationships/image" Target="../media/image12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3.e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wmf"/><Relationship Id="rId8" Type="http://schemas.openxmlformats.org/officeDocument/2006/relationships/image" Target="../media/image148.wmf"/><Relationship Id="rId7" Type="http://schemas.openxmlformats.org/officeDocument/2006/relationships/image" Target="../media/image141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47.emf"/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2" Type="http://schemas.openxmlformats.org/officeDocument/2006/relationships/image" Target="../media/image152.emf"/><Relationship Id="rId11" Type="http://schemas.openxmlformats.org/officeDocument/2006/relationships/image" Target="../media/image151.wmf"/><Relationship Id="rId10" Type="http://schemas.openxmlformats.org/officeDocument/2006/relationships/image" Target="../media/image150.wmf"/><Relationship Id="rId1" Type="http://schemas.openxmlformats.org/officeDocument/2006/relationships/image" Target="../media/image14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emf"/><Relationship Id="rId8" Type="http://schemas.openxmlformats.org/officeDocument/2006/relationships/image" Target="../media/image168.emf"/><Relationship Id="rId7" Type="http://schemas.openxmlformats.org/officeDocument/2006/relationships/image" Target="../media/image167.e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6.emf"/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Relationship Id="rId3" Type="http://schemas.openxmlformats.org/officeDocument/2006/relationships/image" Target="../media/image172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wmf"/><Relationship Id="rId8" Type="http://schemas.openxmlformats.org/officeDocument/2006/relationships/image" Target="../media/image184.emf"/><Relationship Id="rId7" Type="http://schemas.openxmlformats.org/officeDocument/2006/relationships/image" Target="../media/image183.emf"/><Relationship Id="rId6" Type="http://schemas.openxmlformats.org/officeDocument/2006/relationships/image" Target="../media/image182.emf"/><Relationship Id="rId5" Type="http://schemas.openxmlformats.org/officeDocument/2006/relationships/image" Target="../media/image181.emf"/><Relationship Id="rId4" Type="http://schemas.openxmlformats.org/officeDocument/2006/relationships/image" Target="../media/image180.emf"/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3" Type="http://schemas.openxmlformats.org/officeDocument/2006/relationships/image" Target="../media/image189.emf"/><Relationship Id="rId12" Type="http://schemas.openxmlformats.org/officeDocument/2006/relationships/image" Target="../media/image188.emf"/><Relationship Id="rId11" Type="http://schemas.openxmlformats.org/officeDocument/2006/relationships/image" Target="../media/image187.emf"/><Relationship Id="rId10" Type="http://schemas.openxmlformats.org/officeDocument/2006/relationships/image" Target="../media/image186.emf"/><Relationship Id="rId1" Type="http://schemas.openxmlformats.org/officeDocument/2006/relationships/image" Target="../media/image177.e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emf"/><Relationship Id="rId8" Type="http://schemas.openxmlformats.org/officeDocument/2006/relationships/image" Target="../media/image197.emf"/><Relationship Id="rId7" Type="http://schemas.openxmlformats.org/officeDocument/2006/relationships/image" Target="../media/image196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Relationship Id="rId3" Type="http://schemas.openxmlformats.org/officeDocument/2006/relationships/image" Target="../media/image192.emf"/><Relationship Id="rId2" Type="http://schemas.openxmlformats.org/officeDocument/2006/relationships/image" Target="../media/image191.wmf"/><Relationship Id="rId12" Type="http://schemas.openxmlformats.org/officeDocument/2006/relationships/image" Target="../media/image201.emf"/><Relationship Id="rId11" Type="http://schemas.openxmlformats.org/officeDocument/2006/relationships/image" Target="../media/image200.emf"/><Relationship Id="rId10" Type="http://schemas.openxmlformats.org/officeDocument/2006/relationships/image" Target="../media/image199.emf"/><Relationship Id="rId1" Type="http://schemas.openxmlformats.org/officeDocument/2006/relationships/image" Target="../media/image190.emf"/></Relationships>
</file>

<file path=ppt/drawings/_rels/vmlDrawing3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8.emf"/><Relationship Id="rId6" Type="http://schemas.openxmlformats.org/officeDocument/2006/relationships/image" Target="../media/image207.emf"/><Relationship Id="rId5" Type="http://schemas.openxmlformats.org/officeDocument/2006/relationships/image" Target="../media/image206.emf"/><Relationship Id="rId4" Type="http://schemas.openxmlformats.org/officeDocument/2006/relationships/image" Target="../media/image205.emf"/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emf"/><Relationship Id="rId1" Type="http://schemas.openxmlformats.org/officeDocument/2006/relationships/image" Target="../media/image20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1.png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0" Type="http://schemas.openxmlformats.org/officeDocument/2006/relationships/image" Target="../media/image17.wmf"/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emf"/><Relationship Id="rId1" Type="http://schemas.openxmlformats.org/officeDocument/2006/relationships/image" Target="../media/image215.emf"/></Relationships>
</file>

<file path=ppt/drawings/_rels/vmlDrawing4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3.emf"/><Relationship Id="rId3" Type="http://schemas.openxmlformats.org/officeDocument/2006/relationships/image" Target="../media/image219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/Relationships>
</file>

<file path=ppt/drawings/_rels/vmlDrawing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4.wmf"/><Relationship Id="rId4" Type="http://schemas.openxmlformats.org/officeDocument/2006/relationships/image" Target="../media/image223.emf"/><Relationship Id="rId3" Type="http://schemas.openxmlformats.org/officeDocument/2006/relationships/image" Target="../media/image222.emf"/><Relationship Id="rId2" Type="http://schemas.openxmlformats.org/officeDocument/2006/relationships/image" Target="../media/image221.emf"/><Relationship Id="rId1" Type="http://schemas.openxmlformats.org/officeDocument/2006/relationships/image" Target="../media/image220.emf"/></Relationships>
</file>

<file path=ppt/drawings/_rels/vmlDrawing4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9.emf"/><Relationship Id="rId4" Type="http://schemas.openxmlformats.org/officeDocument/2006/relationships/image" Target="../media/image228.wmf"/><Relationship Id="rId3" Type="http://schemas.openxmlformats.org/officeDocument/2006/relationships/image" Target="../media/image227.wmf"/><Relationship Id="rId2" Type="http://schemas.openxmlformats.org/officeDocument/2006/relationships/image" Target="../media/image226.emf"/><Relationship Id="rId1" Type="http://schemas.openxmlformats.org/officeDocument/2006/relationships/image" Target="../media/image225.emf"/></Relationships>
</file>

<file path=ppt/drawings/_rels/vmlDrawing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4.emf"/><Relationship Id="rId4" Type="http://schemas.openxmlformats.org/officeDocument/2006/relationships/image" Target="../media/image233.wmf"/><Relationship Id="rId3" Type="http://schemas.openxmlformats.org/officeDocument/2006/relationships/image" Target="../media/image232.wmf"/><Relationship Id="rId2" Type="http://schemas.openxmlformats.org/officeDocument/2006/relationships/image" Target="../media/image231.emf"/><Relationship Id="rId1" Type="http://schemas.openxmlformats.org/officeDocument/2006/relationships/image" Target="../media/image23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7.emf"/></Relationships>
</file>

<file path=ppt/drawings/_rels/vmlDrawing4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8.emf"/><Relationship Id="rId3" Type="http://schemas.openxmlformats.org/officeDocument/2006/relationships/image" Target="../media/image237.emf"/><Relationship Id="rId2" Type="http://schemas.openxmlformats.org/officeDocument/2006/relationships/image" Target="../media/image236.emf"/><Relationship Id="rId1" Type="http://schemas.openxmlformats.org/officeDocument/2006/relationships/image" Target="../media/image235.emf"/></Relationships>
</file>

<file path=ppt/drawings/_rels/vmlDrawing4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1.emf"/><Relationship Id="rId3" Type="http://schemas.openxmlformats.org/officeDocument/2006/relationships/image" Target="../media/image240.emf"/><Relationship Id="rId2" Type="http://schemas.openxmlformats.org/officeDocument/2006/relationships/image" Target="../media/image239.emf"/><Relationship Id="rId1" Type="http://schemas.openxmlformats.org/officeDocument/2006/relationships/image" Target="../media/image211.png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emf"/><Relationship Id="rId1" Type="http://schemas.openxmlformats.org/officeDocument/2006/relationships/image" Target="../media/image24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0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9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Relationship Id="rId3" Type="http://schemas.openxmlformats.org/officeDocument/2006/relationships/image" Target="../media/image245.wmf"/><Relationship Id="rId2" Type="http://schemas.openxmlformats.org/officeDocument/2006/relationships/image" Target="../media/image243.emf"/><Relationship Id="rId1" Type="http://schemas.openxmlformats.org/officeDocument/2006/relationships/image" Target="../media/image244.wmf"/></Relationships>
</file>

<file path=ppt/drawings/_rels/vmlDrawing5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8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Relationship Id="rId3" Type="http://schemas.openxmlformats.org/officeDocument/2006/relationships/image" Target="../media/image252.emf"/><Relationship Id="rId2" Type="http://schemas.openxmlformats.org/officeDocument/2006/relationships/image" Target="../media/image251.emf"/><Relationship Id="rId1" Type="http://schemas.openxmlformats.org/officeDocument/2006/relationships/image" Target="../media/image250.emf"/></Relationships>
</file>

<file path=ppt/drawings/_rels/vmlDrawing5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3.wmf"/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59.emf"/></Relationships>
</file>

<file path=ppt/drawings/_rels/vmlDrawing5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2.wmf"/><Relationship Id="rId8" Type="http://schemas.openxmlformats.org/officeDocument/2006/relationships/image" Target="../media/image271.wmf"/><Relationship Id="rId7" Type="http://schemas.openxmlformats.org/officeDocument/2006/relationships/image" Target="../media/image270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0" Type="http://schemas.openxmlformats.org/officeDocument/2006/relationships/image" Target="../media/image273.wmf"/><Relationship Id="rId1" Type="http://schemas.openxmlformats.org/officeDocument/2006/relationships/image" Target="../media/image264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/Relationships>
</file>

<file path=ppt/drawings/_rels/vmlDrawing5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0.wmf"/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/Relationships>
</file>

<file path=ppt/drawings/_rels/vmlDrawing5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6.wmf"/><Relationship Id="rId5" Type="http://schemas.openxmlformats.org/officeDocument/2006/relationships/image" Target="../media/image285.wmf"/><Relationship Id="rId4" Type="http://schemas.openxmlformats.org/officeDocument/2006/relationships/image" Target="../media/image284.wmf"/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emf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44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92.xml"/></Relationships>
</file>

<file path=ppt/slides/_rels/slide1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9.bin"/><Relationship Id="rId8" Type="http://schemas.openxmlformats.org/officeDocument/2006/relationships/image" Target="../media/image223.emf"/><Relationship Id="rId7" Type="http://schemas.openxmlformats.org/officeDocument/2006/relationships/oleObject" Target="../embeddings/oleObject208.bin"/><Relationship Id="rId6" Type="http://schemas.openxmlformats.org/officeDocument/2006/relationships/image" Target="../media/image222.e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21.e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220.emf"/><Relationship Id="rId12" Type="http://schemas.openxmlformats.org/officeDocument/2006/relationships/vmlDrawing" Target="../drawings/vmlDrawing4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4.wmf"/><Relationship Id="rId1" Type="http://schemas.openxmlformats.org/officeDocument/2006/relationships/oleObject" Target="../embeddings/oleObject205.bin"/></Relationships>
</file>

<file path=ppt/slides/_rels/slide1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228.w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226.emf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225.emf"/><Relationship Id="rId12" Type="http://schemas.openxmlformats.org/officeDocument/2006/relationships/vmlDrawing" Target="../drawings/vmlDrawing4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9.emf"/><Relationship Id="rId1" Type="http://schemas.openxmlformats.org/officeDocument/2006/relationships/oleObject" Target="../embeddings/oleObject210.bin"/></Relationships>
</file>

<file path=ppt/slides/_rels/slide1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233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31.e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30.emf"/><Relationship Id="rId12" Type="http://schemas.openxmlformats.org/officeDocument/2006/relationships/vmlDrawing" Target="../drawings/vmlDrawing4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4.emf"/><Relationship Id="rId1" Type="http://schemas.openxmlformats.org/officeDocument/2006/relationships/oleObject" Target="../embeddings/oleObject215.bin"/></Relationships>
</file>

<file path=ppt/slides/_rels/slide1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7.emf"/><Relationship Id="rId1" Type="http://schemas.openxmlformats.org/officeDocument/2006/relationships/oleObject" Target="../embeddings/oleObject220.bin"/></Relationships>
</file>

<file path=ppt/slides/_rels/slide1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8.emf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37.e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36.e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235.emf"/><Relationship Id="rId10" Type="http://schemas.openxmlformats.org/officeDocument/2006/relationships/vmlDrawing" Target="../drawings/vmlDrawing47.vml"/><Relationship Id="rId1" Type="http://schemas.openxmlformats.org/officeDocument/2006/relationships/oleObject" Target="../embeddings/oleObject221.bin"/></Relationships>
</file>

<file path=ppt/slides/_rels/slide1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1.emf"/><Relationship Id="rId7" Type="http://schemas.openxmlformats.org/officeDocument/2006/relationships/oleObject" Target="../embeddings/oleObject228.bin"/><Relationship Id="rId6" Type="http://schemas.openxmlformats.org/officeDocument/2006/relationships/image" Target="../media/image240.e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39.emf"/><Relationship Id="rId3" Type="http://schemas.openxmlformats.org/officeDocument/2006/relationships/oleObject" Target="../embeddings/oleObject226.bin"/><Relationship Id="rId2" Type="http://schemas.openxmlformats.org/officeDocument/2006/relationships/image" Target="../media/image211.png"/><Relationship Id="rId10" Type="http://schemas.openxmlformats.org/officeDocument/2006/relationships/vmlDrawing" Target="../drawings/vmlDrawing48.vml"/><Relationship Id="rId1" Type="http://schemas.openxmlformats.org/officeDocument/2006/relationships/oleObject" Target="../embeddings/oleObject225.bin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3.emf"/><Relationship Id="rId3" Type="http://schemas.openxmlformats.org/officeDocument/2006/relationships/oleObject" Target="../embeddings/oleObject230.bin"/><Relationship Id="rId2" Type="http://schemas.openxmlformats.org/officeDocument/2006/relationships/image" Target="../media/image242.wmf"/><Relationship Id="rId1" Type="http://schemas.openxmlformats.org/officeDocument/2006/relationships/oleObject" Target="../embeddings/oleObject22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5.bin"/><Relationship Id="rId8" Type="http://schemas.openxmlformats.org/officeDocument/2006/relationships/image" Target="../media/image246.wmf"/><Relationship Id="rId7" Type="http://schemas.openxmlformats.org/officeDocument/2006/relationships/oleObject" Target="../embeddings/oleObject234.bin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43.emf"/><Relationship Id="rId3" Type="http://schemas.openxmlformats.org/officeDocument/2006/relationships/oleObject" Target="../embeddings/oleObject232.bin"/><Relationship Id="rId2" Type="http://schemas.openxmlformats.org/officeDocument/2006/relationships/image" Target="../media/image244.wmf"/><Relationship Id="rId16" Type="http://schemas.openxmlformats.org/officeDocument/2006/relationships/vmlDrawing" Target="../drawings/vmlDrawing5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49.wmf"/><Relationship Id="rId13" Type="http://schemas.openxmlformats.org/officeDocument/2006/relationships/oleObject" Target="../embeddings/oleObject237.bin"/><Relationship Id="rId12" Type="http://schemas.openxmlformats.org/officeDocument/2006/relationships/image" Target="../media/image248.wmf"/><Relationship Id="rId11" Type="http://schemas.openxmlformats.org/officeDocument/2006/relationships/oleObject" Target="../embeddings/oleObject236.bin"/><Relationship Id="rId10" Type="http://schemas.openxmlformats.org/officeDocument/2006/relationships/image" Target="../media/image247.wmf"/><Relationship Id="rId1" Type="http://schemas.openxmlformats.org/officeDocument/2006/relationships/oleObject" Target="../embeddings/oleObject231.bin"/></Relationships>
</file>

<file path=ppt/slides/_rels/slide1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5.jpeg"/><Relationship Id="rId8" Type="http://schemas.openxmlformats.org/officeDocument/2006/relationships/image" Target="../media/image254.jpeg"/><Relationship Id="rId7" Type="http://schemas.openxmlformats.org/officeDocument/2006/relationships/image" Target="../media/image253.jpeg"/><Relationship Id="rId6" Type="http://schemas.openxmlformats.org/officeDocument/2006/relationships/image" Target="../media/image252.e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51.emf"/><Relationship Id="rId3" Type="http://schemas.openxmlformats.org/officeDocument/2006/relationships/oleObject" Target="../embeddings/oleObject239.bin"/><Relationship Id="rId2" Type="http://schemas.openxmlformats.org/officeDocument/2006/relationships/image" Target="../media/image250.emf"/><Relationship Id="rId17" Type="http://schemas.openxmlformats.org/officeDocument/2006/relationships/vmlDrawing" Target="../drawings/vmlDrawing5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58.wmf"/><Relationship Id="rId14" Type="http://schemas.openxmlformats.org/officeDocument/2006/relationships/oleObject" Target="../embeddings/oleObject243.bin"/><Relationship Id="rId13" Type="http://schemas.openxmlformats.org/officeDocument/2006/relationships/image" Target="../media/image257.wmf"/><Relationship Id="rId12" Type="http://schemas.openxmlformats.org/officeDocument/2006/relationships/oleObject" Target="../embeddings/oleObject242.bin"/><Relationship Id="rId11" Type="http://schemas.openxmlformats.org/officeDocument/2006/relationships/image" Target="../media/image256.wmf"/><Relationship Id="rId10" Type="http://schemas.openxmlformats.org/officeDocument/2006/relationships/oleObject" Target="../embeddings/oleObject241.bin"/><Relationship Id="rId1" Type="http://schemas.openxmlformats.org/officeDocument/2006/relationships/oleObject" Target="../embeddings/oleObject238.bin"/></Relationships>
</file>

<file path=ppt/slides/_rels/slide1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3.wmf"/><Relationship Id="rId8" Type="http://schemas.openxmlformats.org/officeDocument/2006/relationships/oleObject" Target="../embeddings/oleObject247.bin"/><Relationship Id="rId7" Type="http://schemas.openxmlformats.org/officeDocument/2006/relationships/image" Target="../media/image262.wmf"/><Relationship Id="rId6" Type="http://schemas.openxmlformats.org/officeDocument/2006/relationships/oleObject" Target="../embeddings/oleObject246.bin"/><Relationship Id="rId5" Type="http://schemas.openxmlformats.org/officeDocument/2006/relationships/image" Target="../media/image261.wmf"/><Relationship Id="rId4" Type="http://schemas.openxmlformats.org/officeDocument/2006/relationships/oleObject" Target="../embeddings/oleObject245.bin"/><Relationship Id="rId3" Type="http://schemas.openxmlformats.org/officeDocument/2006/relationships/image" Target="../media/image260.png"/><Relationship Id="rId2" Type="http://schemas.openxmlformats.org/officeDocument/2006/relationships/image" Target="../media/image259.emf"/><Relationship Id="rId11" Type="http://schemas.openxmlformats.org/officeDocument/2006/relationships/vmlDrawing" Target="../drawings/vmlDrawing5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44.bin"/></Relationships>
</file>

<file path=ppt/slides/_rels/slide1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2.bin"/><Relationship Id="rId8" Type="http://schemas.openxmlformats.org/officeDocument/2006/relationships/image" Target="../media/image267.w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65.wmf"/><Relationship Id="rId3" Type="http://schemas.openxmlformats.org/officeDocument/2006/relationships/oleObject" Target="../embeddings/oleObject249.bin"/><Relationship Id="rId22" Type="http://schemas.openxmlformats.org/officeDocument/2006/relationships/vmlDrawing" Target="../drawings/vmlDrawing5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73.wmf"/><Relationship Id="rId2" Type="http://schemas.openxmlformats.org/officeDocument/2006/relationships/image" Target="../media/image264.wmf"/><Relationship Id="rId19" Type="http://schemas.openxmlformats.org/officeDocument/2006/relationships/oleObject" Target="../embeddings/oleObject257.bin"/><Relationship Id="rId18" Type="http://schemas.openxmlformats.org/officeDocument/2006/relationships/image" Target="../media/image272.wmf"/><Relationship Id="rId17" Type="http://schemas.openxmlformats.org/officeDocument/2006/relationships/oleObject" Target="../embeddings/oleObject256.bin"/><Relationship Id="rId16" Type="http://schemas.openxmlformats.org/officeDocument/2006/relationships/image" Target="../media/image271.wmf"/><Relationship Id="rId15" Type="http://schemas.openxmlformats.org/officeDocument/2006/relationships/oleObject" Target="../embeddings/oleObject255.bin"/><Relationship Id="rId14" Type="http://schemas.openxmlformats.org/officeDocument/2006/relationships/image" Target="../media/image270.wmf"/><Relationship Id="rId13" Type="http://schemas.openxmlformats.org/officeDocument/2006/relationships/oleObject" Target="../embeddings/oleObject254.bin"/><Relationship Id="rId12" Type="http://schemas.openxmlformats.org/officeDocument/2006/relationships/image" Target="../media/image269.wmf"/><Relationship Id="rId11" Type="http://schemas.openxmlformats.org/officeDocument/2006/relationships/oleObject" Target="../embeddings/oleObject253.bin"/><Relationship Id="rId10" Type="http://schemas.openxmlformats.org/officeDocument/2006/relationships/image" Target="../media/image268.wmf"/><Relationship Id="rId1" Type="http://schemas.openxmlformats.org/officeDocument/2006/relationships/oleObject" Target="../embeddings/oleObject248.bin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6.w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275.wmf"/><Relationship Id="rId3" Type="http://schemas.openxmlformats.org/officeDocument/2006/relationships/oleObject" Target="../embeddings/oleObject259.bin"/><Relationship Id="rId2" Type="http://schemas.openxmlformats.org/officeDocument/2006/relationships/image" Target="../media/image274.wmf"/><Relationship Id="rId1" Type="http://schemas.openxmlformats.org/officeDocument/2006/relationships/oleObject" Target="../embeddings/oleObject258.bin"/></Relationships>
</file>

<file path=ppt/slides/_rels/slide15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0.wmf"/><Relationship Id="rId7" Type="http://schemas.openxmlformats.org/officeDocument/2006/relationships/oleObject" Target="../embeddings/oleObject264.bin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78.wmf"/><Relationship Id="rId3" Type="http://schemas.openxmlformats.org/officeDocument/2006/relationships/oleObject" Target="../embeddings/oleObject262.bin"/><Relationship Id="rId2" Type="http://schemas.openxmlformats.org/officeDocument/2006/relationships/image" Target="../media/image277.wmf"/><Relationship Id="rId10" Type="http://schemas.openxmlformats.org/officeDocument/2006/relationships/vmlDrawing" Target="../drawings/vmlDrawing55.vml"/><Relationship Id="rId1" Type="http://schemas.openxmlformats.org/officeDocument/2006/relationships/oleObject" Target="../embeddings/oleObject261.bin"/></Relationships>
</file>

<file path=ppt/slides/_rels/slide1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9.bin"/><Relationship Id="rId8" Type="http://schemas.openxmlformats.org/officeDocument/2006/relationships/image" Target="../media/image284.wmf"/><Relationship Id="rId7" Type="http://schemas.openxmlformats.org/officeDocument/2006/relationships/oleObject" Target="../embeddings/oleObject268.bin"/><Relationship Id="rId6" Type="http://schemas.openxmlformats.org/officeDocument/2006/relationships/image" Target="../media/image283.wmf"/><Relationship Id="rId5" Type="http://schemas.openxmlformats.org/officeDocument/2006/relationships/oleObject" Target="../embeddings/oleObject267.bin"/><Relationship Id="rId4" Type="http://schemas.openxmlformats.org/officeDocument/2006/relationships/image" Target="../media/image282.wmf"/><Relationship Id="rId3" Type="http://schemas.openxmlformats.org/officeDocument/2006/relationships/oleObject" Target="../embeddings/oleObject266.bin"/><Relationship Id="rId2" Type="http://schemas.openxmlformats.org/officeDocument/2006/relationships/image" Target="../media/image281.wmf"/><Relationship Id="rId14" Type="http://schemas.openxmlformats.org/officeDocument/2006/relationships/vmlDrawing" Target="../drawings/vmlDrawing5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86.wmf"/><Relationship Id="rId11" Type="http://schemas.openxmlformats.org/officeDocument/2006/relationships/oleObject" Target="../embeddings/oleObject270.bin"/><Relationship Id="rId10" Type="http://schemas.openxmlformats.org/officeDocument/2006/relationships/image" Target="../media/image285.wmf"/><Relationship Id="rId1" Type="http://schemas.openxmlformats.org/officeDocument/2006/relationships/oleObject" Target="../embeddings/oleObject26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0.xml"/><Relationship Id="rId1" Type="http://schemas.openxmlformats.org/officeDocument/2006/relationships/slide" Target="slide7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39.xml"/><Relationship Id="rId1" Type="http://schemas.openxmlformats.org/officeDocument/2006/relationships/slide" Target="slide27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1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7.xml"/><Relationship Id="rId22" Type="http://schemas.openxmlformats.org/officeDocument/2006/relationships/oleObject" Target="../embeddings/oleObject15.bin"/><Relationship Id="rId21" Type="http://schemas.openxmlformats.org/officeDocument/2006/relationships/oleObject" Target="../embeddings/oleObject14.bin"/><Relationship Id="rId20" Type="http://schemas.openxmlformats.org/officeDocument/2006/relationships/image" Target="../media/image17.wmf"/><Relationship Id="rId2" Type="http://schemas.openxmlformats.org/officeDocument/2006/relationships/image" Target="../media/image8.emf"/><Relationship Id="rId19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6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e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7.e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5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9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2.wmf"/><Relationship Id="rId19" Type="http://schemas.openxmlformats.org/officeDocument/2006/relationships/vmlDrawing" Target="../drawings/vmlDrawing9.vml"/><Relationship Id="rId18" Type="http://schemas.openxmlformats.org/officeDocument/2006/relationships/slideLayout" Target="../slideLayouts/slideLayout7.xml"/><Relationship Id="rId17" Type="http://schemas.openxmlformats.org/officeDocument/2006/relationships/themeOverride" Target="../theme/themeOverride41.xml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0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2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8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1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39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emf"/><Relationship Id="rId8" Type="http://schemas.openxmlformats.org/officeDocument/2006/relationships/image" Target="../media/image49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6.wmf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2.wmf"/><Relationship Id="rId12" Type="http://schemas.openxmlformats.org/officeDocument/2006/relationships/oleObject" Target="../embeddings/oleObject49.bin"/><Relationship Id="rId11" Type="http://schemas.openxmlformats.org/officeDocument/2006/relationships/image" Target="../media/image51.emf"/><Relationship Id="rId10" Type="http://schemas.openxmlformats.org/officeDocument/2006/relationships/oleObject" Target="../embeddings/oleObject48.bin"/><Relationship Id="rId1" Type="http://schemas.openxmlformats.org/officeDocument/2006/relationships/oleObject" Target="../embeddings/oleObject44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5.e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3.e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50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6.e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54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5.emf"/><Relationship Id="rId1" Type="http://schemas.openxmlformats.org/officeDocument/2006/relationships/oleObject" Target="../embeddings/oleObject6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9.e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6.e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1.e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70.emf"/><Relationship Id="rId1" Type="http://schemas.openxmlformats.org/officeDocument/2006/relationships/oleObject" Target="../embeddings/oleObject66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72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43.xml"/><Relationship Id="rId8" Type="http://schemas.openxmlformats.org/officeDocument/2006/relationships/image" Target="../media/image76.e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4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3.emf"/><Relationship Id="rId11" Type="http://schemas.openxmlformats.org/officeDocument/2006/relationships/vmlDrawing" Target="../drawings/vmlDrawing1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73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.xml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80.e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9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8.e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7.emf"/><Relationship Id="rId15" Type="http://schemas.openxmlformats.org/officeDocument/2006/relationships/vmlDrawing" Target="../drawings/vmlDrawing20.vml"/><Relationship Id="rId14" Type="http://schemas.openxmlformats.org/officeDocument/2006/relationships/slideLayout" Target="../slideLayouts/slideLayout7.xml"/><Relationship Id="rId13" Type="http://schemas.openxmlformats.org/officeDocument/2006/relationships/themeOverride" Target="../theme/themeOverride45.xml"/><Relationship Id="rId12" Type="http://schemas.openxmlformats.org/officeDocument/2006/relationships/image" Target="../media/image82.e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81.emf"/><Relationship Id="rId1" Type="http://schemas.openxmlformats.org/officeDocument/2006/relationships/oleObject" Target="../embeddings/oleObject77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emf"/><Relationship Id="rId8" Type="http://schemas.openxmlformats.org/officeDocument/2006/relationships/image" Target="../media/image89.emf"/><Relationship Id="rId7" Type="http://schemas.openxmlformats.org/officeDocument/2006/relationships/image" Target="../media/image88.emf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Relationship Id="rId3" Type="http://schemas.openxmlformats.org/officeDocument/2006/relationships/image" Target="../media/image84.emf"/><Relationship Id="rId21" Type="http://schemas.openxmlformats.org/officeDocument/2006/relationships/vmlDrawing" Target="../drawings/vmlDrawing2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83.emf"/><Relationship Id="rId19" Type="http://schemas.openxmlformats.org/officeDocument/2006/relationships/image" Target="../media/image95.wmf"/><Relationship Id="rId18" Type="http://schemas.openxmlformats.org/officeDocument/2006/relationships/oleObject" Target="../embeddings/oleObject88.bin"/><Relationship Id="rId17" Type="http://schemas.openxmlformats.org/officeDocument/2006/relationships/image" Target="../media/image94.emf"/><Relationship Id="rId16" Type="http://schemas.openxmlformats.org/officeDocument/2006/relationships/oleObject" Target="../embeddings/oleObject87.bin"/><Relationship Id="rId15" Type="http://schemas.openxmlformats.org/officeDocument/2006/relationships/image" Target="../media/image93.emf"/><Relationship Id="rId14" Type="http://schemas.openxmlformats.org/officeDocument/2006/relationships/oleObject" Target="../embeddings/oleObject86.bin"/><Relationship Id="rId13" Type="http://schemas.openxmlformats.org/officeDocument/2006/relationships/image" Target="../media/image92.emf"/><Relationship Id="rId12" Type="http://schemas.openxmlformats.org/officeDocument/2006/relationships/oleObject" Target="../embeddings/oleObject85.bin"/><Relationship Id="rId11" Type="http://schemas.openxmlformats.org/officeDocument/2006/relationships/image" Target="../media/image91.emf"/><Relationship Id="rId10" Type="http://schemas.openxmlformats.org/officeDocument/2006/relationships/oleObject" Target="../embeddings/oleObject84.bin"/><Relationship Id="rId1" Type="http://schemas.openxmlformats.org/officeDocument/2006/relationships/oleObject" Target="../embeddings/oleObject83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99.e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98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7.emf"/><Relationship Id="rId31" Type="http://schemas.openxmlformats.org/officeDocument/2006/relationships/vmlDrawing" Target="../drawings/vmlDrawing22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90.bin"/><Relationship Id="rId29" Type="http://schemas.openxmlformats.org/officeDocument/2006/relationships/image" Target="../media/image115.emf"/><Relationship Id="rId28" Type="http://schemas.openxmlformats.org/officeDocument/2006/relationships/oleObject" Target="../embeddings/oleObject97.bin"/><Relationship Id="rId27" Type="http://schemas.openxmlformats.org/officeDocument/2006/relationships/image" Target="../media/image114.emf"/><Relationship Id="rId26" Type="http://schemas.openxmlformats.org/officeDocument/2006/relationships/oleObject" Target="../embeddings/oleObject96.bin"/><Relationship Id="rId25" Type="http://schemas.openxmlformats.org/officeDocument/2006/relationships/image" Target="../media/image113.emf"/><Relationship Id="rId24" Type="http://schemas.openxmlformats.org/officeDocument/2006/relationships/oleObject" Target="../embeddings/oleObject95.bin"/><Relationship Id="rId23" Type="http://schemas.openxmlformats.org/officeDocument/2006/relationships/image" Target="../media/image112.wmf"/><Relationship Id="rId22" Type="http://schemas.openxmlformats.org/officeDocument/2006/relationships/oleObject" Target="../embeddings/oleObject94.bin"/><Relationship Id="rId21" Type="http://schemas.openxmlformats.org/officeDocument/2006/relationships/image" Target="../media/image111.emf"/><Relationship Id="rId20" Type="http://schemas.openxmlformats.org/officeDocument/2006/relationships/image" Target="../media/image110.emf"/><Relationship Id="rId2" Type="http://schemas.openxmlformats.org/officeDocument/2006/relationships/image" Target="../media/image96.emf"/><Relationship Id="rId19" Type="http://schemas.openxmlformats.org/officeDocument/2006/relationships/image" Target="../media/image109.emf"/><Relationship Id="rId18" Type="http://schemas.openxmlformats.org/officeDocument/2006/relationships/image" Target="../media/image108.emf"/><Relationship Id="rId17" Type="http://schemas.openxmlformats.org/officeDocument/2006/relationships/image" Target="../media/image107.emf"/><Relationship Id="rId16" Type="http://schemas.openxmlformats.org/officeDocument/2006/relationships/image" Target="../media/image106.emf"/><Relationship Id="rId15" Type="http://schemas.openxmlformats.org/officeDocument/2006/relationships/image" Target="../media/image105.emf"/><Relationship Id="rId14" Type="http://schemas.openxmlformats.org/officeDocument/2006/relationships/image" Target="../media/image104.emf"/><Relationship Id="rId13" Type="http://schemas.openxmlformats.org/officeDocument/2006/relationships/image" Target="../media/image103.emf"/><Relationship Id="rId12" Type="http://schemas.openxmlformats.org/officeDocument/2006/relationships/image" Target="../media/image102.emf"/><Relationship Id="rId11" Type="http://schemas.openxmlformats.org/officeDocument/2006/relationships/image" Target="../media/image101.emf"/><Relationship Id="rId10" Type="http://schemas.openxmlformats.org/officeDocument/2006/relationships/image" Target="../media/image100.emf"/><Relationship Id="rId1" Type="http://schemas.openxmlformats.org/officeDocument/2006/relationships/oleObject" Target="../embeddings/oleObject89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17.e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16.e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0.e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9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2.e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21.emf"/><Relationship Id="rId1" Type="http://schemas.openxmlformats.org/officeDocument/2006/relationships/oleObject" Target="../embeddings/oleObject104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24.e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23.w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106.bin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8.e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27.emf"/><Relationship Id="rId1" Type="http://schemas.openxmlformats.org/officeDocument/2006/relationships/oleObject" Target="../embeddings/oleObject110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29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3.emf"/><Relationship Id="rId1" Type="http://schemas.openxmlformats.org/officeDocument/2006/relationships/oleObject" Target="../embeddings/oleObject112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34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17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38.e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43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21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47.e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45.emf"/><Relationship Id="rId3" Type="http://schemas.openxmlformats.org/officeDocument/2006/relationships/oleObject" Target="../embeddings/oleObject128.bin"/><Relationship Id="rId26" Type="http://schemas.openxmlformats.org/officeDocument/2006/relationships/vmlDrawing" Target="../drawings/vmlDrawing30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52.emf"/><Relationship Id="rId23" Type="http://schemas.openxmlformats.org/officeDocument/2006/relationships/oleObject" Target="../embeddings/oleObject138.bin"/><Relationship Id="rId22" Type="http://schemas.openxmlformats.org/officeDocument/2006/relationships/image" Target="../media/image151.wmf"/><Relationship Id="rId21" Type="http://schemas.openxmlformats.org/officeDocument/2006/relationships/oleObject" Target="../embeddings/oleObject137.bin"/><Relationship Id="rId20" Type="http://schemas.openxmlformats.org/officeDocument/2006/relationships/image" Target="../media/image150.wmf"/><Relationship Id="rId2" Type="http://schemas.openxmlformats.org/officeDocument/2006/relationships/image" Target="../media/image144.emf"/><Relationship Id="rId19" Type="http://schemas.openxmlformats.org/officeDocument/2006/relationships/oleObject" Target="../embeddings/oleObject136.bin"/><Relationship Id="rId18" Type="http://schemas.openxmlformats.org/officeDocument/2006/relationships/image" Target="../media/image149.w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148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41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27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3.GIF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139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8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57.e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56.emf"/><Relationship Id="rId1" Type="http://schemas.openxmlformats.org/officeDocument/2006/relationships/oleObject" Target="../embeddings/oleObject14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9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0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64.e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63.e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62.emf"/><Relationship Id="rId3" Type="http://schemas.openxmlformats.org/officeDocument/2006/relationships/oleObject" Target="../embeddings/oleObject145.bin"/><Relationship Id="rId20" Type="http://schemas.openxmlformats.org/officeDocument/2006/relationships/vmlDrawing" Target="../drawings/vmlDrawing33.vml"/><Relationship Id="rId2" Type="http://schemas.openxmlformats.org/officeDocument/2006/relationships/image" Target="../media/image161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69.e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168.e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67.e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66.e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65.emf"/><Relationship Id="rId1" Type="http://schemas.openxmlformats.org/officeDocument/2006/relationships/oleObject" Target="../embeddings/oleObject144.bin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73.e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72.e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71.e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70.emf"/><Relationship Id="rId16" Type="http://schemas.openxmlformats.org/officeDocument/2006/relationships/vmlDrawing" Target="../drawings/vmlDrawing3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76.emf"/><Relationship Id="rId13" Type="http://schemas.openxmlformats.org/officeDocument/2006/relationships/oleObject" Target="../embeddings/oleObject159.bin"/><Relationship Id="rId12" Type="http://schemas.openxmlformats.org/officeDocument/2006/relationships/image" Target="../media/image175.e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74.emf"/><Relationship Id="rId1" Type="http://schemas.openxmlformats.org/officeDocument/2006/relationships/oleObject" Target="../embeddings/oleObject153.bin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80.e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79.e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78.emf"/><Relationship Id="rId3" Type="http://schemas.openxmlformats.org/officeDocument/2006/relationships/oleObject" Target="../embeddings/oleObject161.bin"/><Relationship Id="rId28" Type="http://schemas.openxmlformats.org/officeDocument/2006/relationships/vmlDrawing" Target="../drawings/vmlDrawing3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89.emf"/><Relationship Id="rId25" Type="http://schemas.openxmlformats.org/officeDocument/2006/relationships/oleObject" Target="../embeddings/oleObject172.bin"/><Relationship Id="rId24" Type="http://schemas.openxmlformats.org/officeDocument/2006/relationships/image" Target="../media/image188.emf"/><Relationship Id="rId23" Type="http://schemas.openxmlformats.org/officeDocument/2006/relationships/oleObject" Target="../embeddings/oleObject171.bin"/><Relationship Id="rId22" Type="http://schemas.openxmlformats.org/officeDocument/2006/relationships/image" Target="../media/image187.emf"/><Relationship Id="rId21" Type="http://schemas.openxmlformats.org/officeDocument/2006/relationships/oleObject" Target="../embeddings/oleObject170.bin"/><Relationship Id="rId20" Type="http://schemas.openxmlformats.org/officeDocument/2006/relationships/image" Target="../media/image186.emf"/><Relationship Id="rId2" Type="http://schemas.openxmlformats.org/officeDocument/2006/relationships/image" Target="../media/image177.emf"/><Relationship Id="rId19" Type="http://schemas.openxmlformats.org/officeDocument/2006/relationships/oleObject" Target="../embeddings/oleObject169.bin"/><Relationship Id="rId18" Type="http://schemas.openxmlformats.org/officeDocument/2006/relationships/image" Target="../media/image185.wmf"/><Relationship Id="rId17" Type="http://schemas.openxmlformats.org/officeDocument/2006/relationships/oleObject" Target="../embeddings/oleObject168.bin"/><Relationship Id="rId16" Type="http://schemas.openxmlformats.org/officeDocument/2006/relationships/image" Target="../media/image184.emf"/><Relationship Id="rId15" Type="http://schemas.openxmlformats.org/officeDocument/2006/relationships/oleObject" Target="../embeddings/oleObject167.bin"/><Relationship Id="rId14" Type="http://schemas.openxmlformats.org/officeDocument/2006/relationships/image" Target="../media/image183.emf"/><Relationship Id="rId13" Type="http://schemas.openxmlformats.org/officeDocument/2006/relationships/oleObject" Target="../embeddings/oleObject166.bin"/><Relationship Id="rId12" Type="http://schemas.openxmlformats.org/officeDocument/2006/relationships/image" Target="../media/image182.e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81.emf"/><Relationship Id="rId1" Type="http://schemas.openxmlformats.org/officeDocument/2006/relationships/oleObject" Target="../embeddings/oleObject160.bin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93.e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92.e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174.bin"/><Relationship Id="rId26" Type="http://schemas.openxmlformats.org/officeDocument/2006/relationships/vmlDrawing" Target="../drawings/vmlDrawing3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01.emf"/><Relationship Id="rId23" Type="http://schemas.openxmlformats.org/officeDocument/2006/relationships/oleObject" Target="../embeddings/oleObject184.bin"/><Relationship Id="rId22" Type="http://schemas.openxmlformats.org/officeDocument/2006/relationships/image" Target="../media/image200.emf"/><Relationship Id="rId21" Type="http://schemas.openxmlformats.org/officeDocument/2006/relationships/oleObject" Target="../embeddings/oleObject183.bin"/><Relationship Id="rId20" Type="http://schemas.openxmlformats.org/officeDocument/2006/relationships/image" Target="../media/image199.emf"/><Relationship Id="rId2" Type="http://schemas.openxmlformats.org/officeDocument/2006/relationships/image" Target="../media/image190.emf"/><Relationship Id="rId19" Type="http://schemas.openxmlformats.org/officeDocument/2006/relationships/oleObject" Target="../embeddings/oleObject182.bin"/><Relationship Id="rId18" Type="http://schemas.openxmlformats.org/officeDocument/2006/relationships/image" Target="../media/image198.emf"/><Relationship Id="rId17" Type="http://schemas.openxmlformats.org/officeDocument/2006/relationships/oleObject" Target="../embeddings/oleObject181.bin"/><Relationship Id="rId16" Type="http://schemas.openxmlformats.org/officeDocument/2006/relationships/image" Target="../media/image197.emf"/><Relationship Id="rId15" Type="http://schemas.openxmlformats.org/officeDocument/2006/relationships/oleObject" Target="../embeddings/oleObject180.bin"/><Relationship Id="rId14" Type="http://schemas.openxmlformats.org/officeDocument/2006/relationships/image" Target="../media/image196.emf"/><Relationship Id="rId13" Type="http://schemas.openxmlformats.org/officeDocument/2006/relationships/oleObject" Target="../embeddings/oleObject179.bin"/><Relationship Id="rId12" Type="http://schemas.openxmlformats.org/officeDocument/2006/relationships/image" Target="../media/image195.emf"/><Relationship Id="rId11" Type="http://schemas.openxmlformats.org/officeDocument/2006/relationships/oleObject" Target="../embeddings/oleObject178.bin"/><Relationship Id="rId10" Type="http://schemas.openxmlformats.org/officeDocument/2006/relationships/image" Target="../media/image194.emf"/><Relationship Id="rId1" Type="http://schemas.openxmlformats.org/officeDocument/2006/relationships/oleObject" Target="../embeddings/oleObject173.bin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9.bin"/><Relationship Id="rId8" Type="http://schemas.openxmlformats.org/officeDocument/2006/relationships/image" Target="../media/image205.e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204.e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203.emf"/><Relationship Id="rId3" Type="http://schemas.openxmlformats.org/officeDocument/2006/relationships/oleObject" Target="../embeddings/oleObject186.bin"/><Relationship Id="rId2" Type="http://schemas.openxmlformats.org/officeDocument/2006/relationships/image" Target="../media/image202.emf"/><Relationship Id="rId16" Type="http://schemas.openxmlformats.org/officeDocument/2006/relationships/vmlDrawing" Target="../drawings/vmlDrawing3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08.emf"/><Relationship Id="rId13" Type="http://schemas.openxmlformats.org/officeDocument/2006/relationships/oleObject" Target="../embeddings/oleObject191.bin"/><Relationship Id="rId12" Type="http://schemas.openxmlformats.org/officeDocument/2006/relationships/image" Target="../media/image207.emf"/><Relationship Id="rId11" Type="http://schemas.openxmlformats.org/officeDocument/2006/relationships/oleObject" Target="../embeddings/oleObject190.bin"/><Relationship Id="rId10" Type="http://schemas.openxmlformats.org/officeDocument/2006/relationships/image" Target="../media/image206.emf"/><Relationship Id="rId1" Type="http://schemas.openxmlformats.org/officeDocument/2006/relationships/oleObject" Target="../embeddings/oleObject185.bin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0.emf"/><Relationship Id="rId3" Type="http://schemas.openxmlformats.org/officeDocument/2006/relationships/oleObject" Target="../embeddings/oleObject193.bin"/><Relationship Id="rId2" Type="http://schemas.openxmlformats.org/officeDocument/2006/relationships/image" Target="../media/image209.emf"/><Relationship Id="rId1" Type="http://schemas.openxmlformats.org/officeDocument/2006/relationships/oleObject" Target="../embeddings/oleObject192.bin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1.png"/><Relationship Id="rId1" Type="http://schemas.openxmlformats.org/officeDocument/2006/relationships/oleObject" Target="../embeddings/oleObject194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4.e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213.e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212.emf"/><Relationship Id="rId1" Type="http://schemas.openxmlformats.org/officeDocument/2006/relationships/oleObject" Target="../embeddings/oleObject19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6.emf"/><Relationship Id="rId3" Type="http://schemas.openxmlformats.org/officeDocument/2006/relationships/oleObject" Target="../embeddings/oleObject199.bin"/><Relationship Id="rId2" Type="http://schemas.openxmlformats.org/officeDocument/2006/relationships/image" Target="../media/image215.emf"/><Relationship Id="rId1" Type="http://schemas.openxmlformats.org/officeDocument/2006/relationships/oleObject" Target="../embeddings/oleObject198.bin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4.bin"/><Relationship Id="rId8" Type="http://schemas.openxmlformats.org/officeDocument/2006/relationships/image" Target="../media/image213.emf"/><Relationship Id="rId7" Type="http://schemas.openxmlformats.org/officeDocument/2006/relationships/oleObject" Target="../embeddings/oleObject203.bin"/><Relationship Id="rId6" Type="http://schemas.openxmlformats.org/officeDocument/2006/relationships/image" Target="../media/image219.e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218.emf"/><Relationship Id="rId3" Type="http://schemas.openxmlformats.org/officeDocument/2006/relationships/oleObject" Target="../embeddings/oleObject201.bin"/><Relationship Id="rId2" Type="http://schemas.openxmlformats.org/officeDocument/2006/relationships/image" Target="../media/image217.emf"/><Relationship Id="rId11" Type="http://schemas.openxmlformats.org/officeDocument/2006/relationships/vmlDrawing" Target="../drawings/vmlDrawing4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00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3"/>
          <p:cNvSpPr>
            <a:spLocks noGrp="1"/>
          </p:cNvSpPr>
          <p:nvPr>
            <p:ph type="title"/>
          </p:nvPr>
        </p:nvSpPr>
        <p:spPr>
          <a:xfrm>
            <a:off x="685800" y="3043238"/>
            <a:ext cx="7772400" cy="972820"/>
          </a:xfrm>
        </p:spPr>
        <p:txBody>
          <a:bodyPr vert="horz" wrap="square" lIns="91440" tIns="45720" rIns="91440" bIns="45720" anchor="ctr">
            <a:spAutoFit/>
          </a:bodyPr>
          <a:p>
            <a:pPr marL="0" indent="0" eaLnBrk="1" hangingPunct="1"/>
            <a:r>
              <a:rPr lang="zh-CN" altLang="zh-CN" sz="5400" b="1" dirty="0">
                <a:latin typeface="华文行楷" pitchFamily="2" charset="-122"/>
                <a:sym typeface="华文行楷" pitchFamily="2" charset="-122"/>
              </a:rPr>
              <a:t>第六章 机械波</a:t>
            </a:r>
            <a:endParaRPr lang="zh-CN" altLang="zh-CN" dirty="0"/>
          </a:p>
        </p:txBody>
      </p:sp>
      <p:sp>
        <p:nvSpPr>
          <p:cNvPr id="4099" name="TextBox 4"/>
          <p:cNvSpPr/>
          <p:nvPr/>
        </p:nvSpPr>
        <p:spPr>
          <a:xfrm>
            <a:off x="5429250" y="5500688"/>
            <a:ext cx="314325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北京邮电大学</a:t>
            </a:r>
            <a:endParaRPr lang="en-US" altLang="zh-CN" sz="24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  <a:sym typeface="华文新魏" pitchFamily="2" charset="-122"/>
            </a:endParaRPr>
          </a:p>
          <a:p>
            <a:pPr lvl="0" algn="ctr" eaLnBrk="1" hangingPunct="1"/>
            <a:r>
              <a:rPr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理学院物理系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100" name="灯片编号占位符 3"/>
          <p:cNvSpPr>
            <a:spLocks noGrp="1"/>
          </p:cNvSpPr>
          <p:nvPr/>
        </p:nvSpPr>
        <p:spPr>
          <a:xfrm>
            <a:off x="8382000" y="6429375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101" name="图片 9" descr="logo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6668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7" name="Freeform 2"/>
          <p:cNvSpPr/>
          <p:nvPr/>
        </p:nvSpPr>
        <p:spPr>
          <a:xfrm>
            <a:off x="-127254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8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69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0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1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272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3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4" name="Oval 9"/>
          <p:cNvSpPr/>
          <p:nvPr/>
        </p:nvSpPr>
        <p:spPr>
          <a:xfrm>
            <a:off x="13716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5" name="Oval 10"/>
          <p:cNvSpPr/>
          <p:nvPr/>
        </p:nvSpPr>
        <p:spPr>
          <a:xfrm>
            <a:off x="21336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6" name="Oval 11"/>
          <p:cNvSpPr/>
          <p:nvPr/>
        </p:nvSpPr>
        <p:spPr>
          <a:xfrm>
            <a:off x="28956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7" name="Oval 12"/>
          <p:cNvSpPr/>
          <p:nvPr/>
        </p:nvSpPr>
        <p:spPr>
          <a:xfrm>
            <a:off x="60198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8" name="Oval 13"/>
          <p:cNvSpPr/>
          <p:nvPr/>
        </p:nvSpPr>
        <p:spPr>
          <a:xfrm>
            <a:off x="36576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79" name="Oval 14"/>
          <p:cNvSpPr/>
          <p:nvPr/>
        </p:nvSpPr>
        <p:spPr>
          <a:xfrm>
            <a:off x="52578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0" name="Oval 15"/>
          <p:cNvSpPr/>
          <p:nvPr/>
        </p:nvSpPr>
        <p:spPr>
          <a:xfrm>
            <a:off x="44958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1" name="Oval 16"/>
          <p:cNvSpPr/>
          <p:nvPr/>
        </p:nvSpPr>
        <p:spPr>
          <a:xfrm>
            <a:off x="67818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2" name="Oval 17"/>
          <p:cNvSpPr/>
          <p:nvPr/>
        </p:nvSpPr>
        <p:spPr>
          <a:xfrm>
            <a:off x="1752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3" name="Oval 18"/>
          <p:cNvSpPr/>
          <p:nvPr/>
        </p:nvSpPr>
        <p:spPr>
          <a:xfrm>
            <a:off x="3276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4" name="Oval 19"/>
          <p:cNvSpPr/>
          <p:nvPr/>
        </p:nvSpPr>
        <p:spPr>
          <a:xfrm>
            <a:off x="6400800" y="3048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5" name="Oval 20"/>
          <p:cNvSpPr/>
          <p:nvPr/>
        </p:nvSpPr>
        <p:spPr>
          <a:xfrm>
            <a:off x="4876800" y="3048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6" name="Oval 21"/>
          <p:cNvSpPr/>
          <p:nvPr/>
        </p:nvSpPr>
        <p:spPr>
          <a:xfrm>
            <a:off x="25146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7" name="Oval 22"/>
          <p:cNvSpPr/>
          <p:nvPr/>
        </p:nvSpPr>
        <p:spPr>
          <a:xfrm>
            <a:off x="40386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8" name="Oval 23"/>
          <p:cNvSpPr/>
          <p:nvPr/>
        </p:nvSpPr>
        <p:spPr>
          <a:xfrm>
            <a:off x="71628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89" name="Oval 24"/>
          <p:cNvSpPr/>
          <p:nvPr/>
        </p:nvSpPr>
        <p:spPr>
          <a:xfrm>
            <a:off x="56388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90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1291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1292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1293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4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1295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1296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7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8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42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28" name="Freeform 3"/>
          <p:cNvSpPr/>
          <p:nvPr/>
        </p:nvSpPr>
        <p:spPr>
          <a:xfrm>
            <a:off x="914400" y="3962400"/>
            <a:ext cx="7620000" cy="609600"/>
          </a:xfrm>
          <a:custGeom>
            <a:avLst/>
            <a:gdLst/>
            <a:ahLst/>
            <a:cxnLst>
              <a:cxn ang="0">
                <a:pos x="231758467" y="71888379"/>
              </a:cxn>
              <a:cxn ang="0">
                <a:pos x="387942279" y="43888027"/>
              </a:cxn>
              <a:cxn ang="0">
                <a:pos x="564279967" y="21236053"/>
              </a:cxn>
              <a:cxn ang="0">
                <a:pos x="760769944" y="5820351"/>
              </a:cxn>
              <a:cxn ang="0">
                <a:pos x="992528411" y="0"/>
              </a:cxn>
              <a:cxn ang="0">
                <a:pos x="1236881066" y="4561886"/>
              </a:cxn>
              <a:cxn ang="0">
                <a:pos x="1390546040" y="13842719"/>
              </a:cxn>
              <a:cxn ang="0">
                <a:pos x="1554287953" y="29101360"/>
              </a:cxn>
              <a:cxn ang="0">
                <a:pos x="1728106803" y="48921887"/>
              </a:cxn>
              <a:cxn ang="0">
                <a:pos x="2025361400" y="87461537"/>
              </a:cxn>
              <a:cxn ang="0">
                <a:pos x="2147483647" y="151170091"/>
              </a:cxn>
              <a:cxn ang="0">
                <a:pos x="2147483647" y="194743601"/>
              </a:cxn>
              <a:cxn ang="0">
                <a:pos x="2147483647" y="214563732"/>
              </a:cxn>
              <a:cxn ang="0">
                <a:pos x="2147483647" y="229665313"/>
              </a:cxn>
              <a:cxn ang="0">
                <a:pos x="2147483647" y="239103602"/>
              </a:cxn>
              <a:cxn ang="0">
                <a:pos x="2147483647" y="241463076"/>
              </a:cxn>
              <a:cxn ang="0">
                <a:pos x="2147483647" y="235642724"/>
              </a:cxn>
              <a:cxn ang="0">
                <a:pos x="2147483647" y="222901013"/>
              </a:cxn>
              <a:cxn ang="0">
                <a:pos x="2147483647" y="204338951"/>
              </a:cxn>
              <a:cxn ang="0">
                <a:pos x="2147483647" y="176496056"/>
              </a:cxn>
              <a:cxn ang="0">
                <a:pos x="2147483647" y="122540309"/>
              </a:cxn>
              <a:cxn ang="0">
                <a:pos x="2147483647" y="68427501"/>
              </a:cxn>
              <a:cxn ang="0">
                <a:pos x="2147483647" y="40584606"/>
              </a:cxn>
              <a:cxn ang="0">
                <a:pos x="2147483647" y="22180001"/>
              </a:cxn>
              <a:cxn ang="0">
                <a:pos x="2147483647" y="9280833"/>
              </a:cxn>
              <a:cxn ang="0">
                <a:pos x="2147483647" y="3460878"/>
              </a:cxn>
              <a:cxn ang="0">
                <a:pos x="2147483647" y="5977412"/>
              </a:cxn>
              <a:cxn ang="0">
                <a:pos x="2147483647" y="16202589"/>
              </a:cxn>
              <a:cxn ang="0">
                <a:pos x="2147483647" y="32562238"/>
              </a:cxn>
              <a:cxn ang="0">
                <a:pos x="2147483647" y="53798291"/>
              </a:cxn>
              <a:cxn ang="0">
                <a:pos x="2147483647" y="100203248"/>
              </a:cxn>
              <a:cxn ang="0">
                <a:pos x="2147483647" y="155574521"/>
              </a:cxn>
              <a:cxn ang="0">
                <a:pos x="2147483647" y="195687153"/>
              </a:cxn>
              <a:cxn ang="0">
                <a:pos x="2147483647" y="215979654"/>
              </a:cxn>
              <a:cxn ang="0">
                <a:pos x="2147483647" y="231238295"/>
              </a:cxn>
              <a:cxn ang="0">
                <a:pos x="2147483647" y="240047154"/>
              </a:cxn>
              <a:cxn ang="0">
                <a:pos x="2147483647" y="240833645"/>
              </a:cxn>
              <a:cxn ang="0">
                <a:pos x="2147483647" y="234226802"/>
              </a:cxn>
              <a:cxn ang="0">
                <a:pos x="2147483647" y="221328031"/>
              </a:cxn>
              <a:cxn ang="0">
                <a:pos x="2147483647" y="203237943"/>
              </a:cxn>
              <a:cxn ang="0">
                <a:pos x="2147483647" y="171462196"/>
              </a:cxn>
              <a:cxn ang="0">
                <a:pos x="2147483647" y="108540529"/>
              </a:cxn>
              <a:cxn ang="0">
                <a:pos x="2147483647" y="58045660"/>
              </a:cxn>
              <a:cxn ang="0">
                <a:pos x="2147483647" y="36652150"/>
              </a:cxn>
              <a:cxn ang="0">
                <a:pos x="2147483647" y="19505614"/>
              </a:cxn>
              <a:cxn ang="0">
                <a:pos x="2147483647" y="7393334"/>
              </a:cxn>
              <a:cxn ang="0">
                <a:pos x="2147483647" y="1887499"/>
              </a:cxn>
              <a:cxn ang="0">
                <a:pos x="2147483647" y="1572982"/>
              </a:cxn>
              <a:cxn ang="0">
                <a:pos x="2147483647" y="5348377"/>
              </a:cxn>
              <a:cxn ang="0">
                <a:pos x="2147483647" y="18404605"/>
              </a:cxn>
              <a:cxn ang="0">
                <a:pos x="2147483647" y="42629562"/>
              </a:cxn>
              <a:cxn ang="0">
                <a:pos x="2147483647" y="82113160"/>
              </a:cxn>
              <a:cxn ang="0">
                <a:pos x="2147483647" y="106810090"/>
              </a:cxn>
              <a:cxn ang="0">
                <a:pos x="2147483647" y="12159675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429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43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343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343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45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2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453" name="Line 4"/>
          <p:cNvSpPr/>
          <p:nvPr/>
        </p:nvSpPr>
        <p:spPr>
          <a:xfrm>
            <a:off x="914400" y="4267200"/>
            <a:ext cx="7620000" cy="0"/>
          </a:xfrm>
          <a:prstGeom prst="line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445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445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47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76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477" name="Freeform 4"/>
          <p:cNvSpPr/>
          <p:nvPr/>
        </p:nvSpPr>
        <p:spPr>
          <a:xfrm flipV="1">
            <a:off x="914400" y="3962400"/>
            <a:ext cx="7620000" cy="609600"/>
          </a:xfrm>
          <a:custGeom>
            <a:avLst/>
            <a:gdLst/>
            <a:ahLst/>
            <a:cxnLst>
              <a:cxn ang="0">
                <a:pos x="231758467" y="71888379"/>
              </a:cxn>
              <a:cxn ang="0">
                <a:pos x="387942279" y="43888027"/>
              </a:cxn>
              <a:cxn ang="0">
                <a:pos x="564279967" y="21236053"/>
              </a:cxn>
              <a:cxn ang="0">
                <a:pos x="760769944" y="5820351"/>
              </a:cxn>
              <a:cxn ang="0">
                <a:pos x="992528411" y="0"/>
              </a:cxn>
              <a:cxn ang="0">
                <a:pos x="1236881066" y="4561886"/>
              </a:cxn>
              <a:cxn ang="0">
                <a:pos x="1390546040" y="13842719"/>
              </a:cxn>
              <a:cxn ang="0">
                <a:pos x="1554287953" y="29101360"/>
              </a:cxn>
              <a:cxn ang="0">
                <a:pos x="1728106803" y="48921887"/>
              </a:cxn>
              <a:cxn ang="0">
                <a:pos x="2025361400" y="87461537"/>
              </a:cxn>
              <a:cxn ang="0">
                <a:pos x="2147483647" y="151170091"/>
              </a:cxn>
              <a:cxn ang="0">
                <a:pos x="2147483647" y="194743601"/>
              </a:cxn>
              <a:cxn ang="0">
                <a:pos x="2147483647" y="214563732"/>
              </a:cxn>
              <a:cxn ang="0">
                <a:pos x="2147483647" y="229665313"/>
              </a:cxn>
              <a:cxn ang="0">
                <a:pos x="2147483647" y="239103602"/>
              </a:cxn>
              <a:cxn ang="0">
                <a:pos x="2147483647" y="241463076"/>
              </a:cxn>
              <a:cxn ang="0">
                <a:pos x="2147483647" y="235642724"/>
              </a:cxn>
              <a:cxn ang="0">
                <a:pos x="2147483647" y="222901013"/>
              </a:cxn>
              <a:cxn ang="0">
                <a:pos x="2147483647" y="204338951"/>
              </a:cxn>
              <a:cxn ang="0">
                <a:pos x="2147483647" y="176496056"/>
              </a:cxn>
              <a:cxn ang="0">
                <a:pos x="2147483647" y="122540309"/>
              </a:cxn>
              <a:cxn ang="0">
                <a:pos x="2147483647" y="68427501"/>
              </a:cxn>
              <a:cxn ang="0">
                <a:pos x="2147483647" y="40584606"/>
              </a:cxn>
              <a:cxn ang="0">
                <a:pos x="2147483647" y="22180001"/>
              </a:cxn>
              <a:cxn ang="0">
                <a:pos x="2147483647" y="9280833"/>
              </a:cxn>
              <a:cxn ang="0">
                <a:pos x="2147483647" y="3460878"/>
              </a:cxn>
              <a:cxn ang="0">
                <a:pos x="2147483647" y="5977412"/>
              </a:cxn>
              <a:cxn ang="0">
                <a:pos x="2147483647" y="16202589"/>
              </a:cxn>
              <a:cxn ang="0">
                <a:pos x="2147483647" y="32562238"/>
              </a:cxn>
              <a:cxn ang="0">
                <a:pos x="2147483647" y="53798291"/>
              </a:cxn>
              <a:cxn ang="0">
                <a:pos x="2147483647" y="100203248"/>
              </a:cxn>
              <a:cxn ang="0">
                <a:pos x="2147483647" y="155574521"/>
              </a:cxn>
              <a:cxn ang="0">
                <a:pos x="2147483647" y="195687153"/>
              </a:cxn>
              <a:cxn ang="0">
                <a:pos x="2147483647" y="215979654"/>
              </a:cxn>
              <a:cxn ang="0">
                <a:pos x="2147483647" y="231238295"/>
              </a:cxn>
              <a:cxn ang="0">
                <a:pos x="2147483647" y="240047154"/>
              </a:cxn>
              <a:cxn ang="0">
                <a:pos x="2147483647" y="240833645"/>
              </a:cxn>
              <a:cxn ang="0">
                <a:pos x="2147483647" y="234226802"/>
              </a:cxn>
              <a:cxn ang="0">
                <a:pos x="2147483647" y="221328031"/>
              </a:cxn>
              <a:cxn ang="0">
                <a:pos x="2147483647" y="203237943"/>
              </a:cxn>
              <a:cxn ang="0">
                <a:pos x="2147483647" y="171462196"/>
              </a:cxn>
              <a:cxn ang="0">
                <a:pos x="2147483647" y="108540529"/>
              </a:cxn>
              <a:cxn ang="0">
                <a:pos x="2147483647" y="58045660"/>
              </a:cxn>
              <a:cxn ang="0">
                <a:pos x="2147483647" y="36652150"/>
              </a:cxn>
              <a:cxn ang="0">
                <a:pos x="2147483647" y="19505614"/>
              </a:cxn>
              <a:cxn ang="0">
                <a:pos x="2147483647" y="7393334"/>
              </a:cxn>
              <a:cxn ang="0">
                <a:pos x="2147483647" y="1887499"/>
              </a:cxn>
              <a:cxn ang="0">
                <a:pos x="2147483647" y="1572982"/>
              </a:cxn>
              <a:cxn ang="0">
                <a:pos x="2147483647" y="5348377"/>
              </a:cxn>
              <a:cxn ang="0">
                <a:pos x="2147483647" y="18404605"/>
              </a:cxn>
              <a:cxn ang="0">
                <a:pos x="2147483647" y="42629562"/>
              </a:cxn>
              <a:cxn ang="0">
                <a:pos x="2147483647" y="82113160"/>
              </a:cxn>
              <a:cxn ang="0">
                <a:pos x="2147483647" y="106810090"/>
              </a:cxn>
              <a:cxn ang="0">
                <a:pos x="2147483647" y="12159675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547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547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548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8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49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00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501" name="Freeform 4"/>
          <p:cNvSpPr/>
          <p:nvPr/>
        </p:nvSpPr>
        <p:spPr>
          <a:xfrm flipV="1">
            <a:off x="914400" y="3657600"/>
            <a:ext cx="7620000" cy="1219200"/>
          </a:xfrm>
          <a:custGeom>
            <a:avLst/>
            <a:gdLst/>
            <a:ahLst/>
            <a:cxnLst>
              <a:cxn ang="0">
                <a:pos x="231758467" y="287553516"/>
              </a:cxn>
              <a:cxn ang="0">
                <a:pos x="387942279" y="175552108"/>
              </a:cxn>
              <a:cxn ang="0">
                <a:pos x="564279967" y="84945004"/>
              </a:cxn>
              <a:cxn ang="0">
                <a:pos x="760769944" y="23281405"/>
              </a:cxn>
              <a:cxn ang="0">
                <a:pos x="992528411" y="0"/>
              </a:cxn>
              <a:cxn ang="0">
                <a:pos x="1236881066" y="18247545"/>
              </a:cxn>
              <a:cxn ang="0">
                <a:pos x="1390546040" y="55371669"/>
              </a:cxn>
              <a:cxn ang="0">
                <a:pos x="1554287953" y="116405440"/>
              </a:cxn>
              <a:cxn ang="0">
                <a:pos x="1728106803" y="195687549"/>
              </a:cxn>
              <a:cxn ang="0">
                <a:pos x="2025361400" y="349846148"/>
              </a:cxn>
              <a:cxn ang="0">
                <a:pos x="2147483647" y="604679572"/>
              </a:cxn>
              <a:cxn ang="0">
                <a:pos x="2147483647" y="778973612"/>
              </a:cxn>
              <a:cxn ang="0">
                <a:pos x="2147483647" y="858255721"/>
              </a:cxn>
              <a:cxn ang="0">
                <a:pos x="2147483647" y="918660458"/>
              </a:cxn>
              <a:cxn ang="0">
                <a:pos x="2147483647" y="956413616"/>
              </a:cxn>
              <a:cxn ang="0">
                <a:pos x="2147483647" y="965852302"/>
              </a:cxn>
              <a:cxn ang="0">
                <a:pos x="2147483647" y="942570897"/>
              </a:cxn>
              <a:cxn ang="0">
                <a:pos x="2147483647" y="891604054"/>
              </a:cxn>
              <a:cxn ang="0">
                <a:pos x="2147483647" y="817355805"/>
              </a:cxn>
              <a:cxn ang="0">
                <a:pos x="2147483647" y="705984225"/>
              </a:cxn>
              <a:cxn ang="0">
                <a:pos x="2147483647" y="490162028"/>
              </a:cxn>
              <a:cxn ang="0">
                <a:pos x="2147483647" y="273710797"/>
              </a:cxn>
              <a:cxn ang="0">
                <a:pos x="2147483647" y="162338423"/>
              </a:cxn>
              <a:cxn ang="0">
                <a:pos x="2147483647" y="88720002"/>
              </a:cxn>
              <a:cxn ang="0">
                <a:pos x="2147483647" y="37124124"/>
              </a:cxn>
              <a:cxn ang="0">
                <a:pos x="2147483647" y="13842719"/>
              </a:cxn>
              <a:cxn ang="0">
                <a:pos x="2147483647" y="23910440"/>
              </a:cxn>
              <a:cxn ang="0">
                <a:pos x="2147483647" y="64809563"/>
              </a:cxn>
              <a:cxn ang="0">
                <a:pos x="2147483647" y="130248159"/>
              </a:cxn>
              <a:cxn ang="0">
                <a:pos x="2147483647" y="215193163"/>
              </a:cxn>
              <a:cxn ang="0">
                <a:pos x="2147483647" y="400812992"/>
              </a:cxn>
              <a:cxn ang="0">
                <a:pos x="2147483647" y="622298083"/>
              </a:cxn>
              <a:cxn ang="0">
                <a:pos x="2147483647" y="782749404"/>
              </a:cxn>
              <a:cxn ang="0">
                <a:pos x="2147483647" y="863918615"/>
              </a:cxn>
              <a:cxn ang="0">
                <a:pos x="2147483647" y="924952386"/>
              </a:cxn>
              <a:cxn ang="0">
                <a:pos x="2147483647" y="960188615"/>
              </a:cxn>
              <a:cxn ang="0">
                <a:pos x="2147483647" y="963335372"/>
              </a:cxn>
              <a:cxn ang="0">
                <a:pos x="2147483647" y="936908003"/>
              </a:cxn>
              <a:cxn ang="0">
                <a:pos x="2147483647" y="885312125"/>
              </a:cxn>
              <a:cxn ang="0">
                <a:pos x="2147483647" y="812951772"/>
              </a:cxn>
              <a:cxn ang="0">
                <a:pos x="2147483647" y="685849577"/>
              </a:cxn>
              <a:cxn ang="0">
                <a:pos x="2147483647" y="434161324"/>
              </a:cxn>
              <a:cxn ang="0">
                <a:pos x="2147483647" y="232181846"/>
              </a:cxn>
              <a:cxn ang="0">
                <a:pos x="2147483647" y="146607808"/>
              </a:cxn>
              <a:cxn ang="0">
                <a:pos x="2147483647" y="78023247"/>
              </a:cxn>
              <a:cxn ang="0">
                <a:pos x="2147483647" y="29573334"/>
              </a:cxn>
              <a:cxn ang="0">
                <a:pos x="2147483647" y="7550790"/>
              </a:cxn>
              <a:cxn ang="0">
                <a:pos x="2147483647" y="6291929"/>
              </a:cxn>
              <a:cxn ang="0">
                <a:pos x="2147483647" y="21393509"/>
              </a:cxn>
              <a:cxn ang="0">
                <a:pos x="2147483647" y="73618421"/>
              </a:cxn>
              <a:cxn ang="0">
                <a:pos x="2147483647" y="170518248"/>
              </a:cxn>
              <a:cxn ang="0">
                <a:pos x="2147483647" y="328452639"/>
              </a:cxn>
              <a:cxn ang="0">
                <a:pos x="2147483647" y="427240361"/>
              </a:cxn>
              <a:cxn ang="0">
                <a:pos x="2147483647" y="48638702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650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650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650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0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52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524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525" name="Freeform 4"/>
          <p:cNvSpPr/>
          <p:nvPr/>
        </p:nvSpPr>
        <p:spPr>
          <a:xfrm flipV="1">
            <a:off x="914400" y="3429000"/>
            <a:ext cx="7620000" cy="1676400"/>
          </a:xfrm>
          <a:custGeom>
            <a:avLst/>
            <a:gdLst/>
            <a:ahLst/>
            <a:cxnLst>
              <a:cxn ang="0">
                <a:pos x="231758467" y="543655320"/>
              </a:cxn>
              <a:cxn ang="0">
                <a:pos x="387942279" y="331903205"/>
              </a:cxn>
              <a:cxn ang="0">
                <a:pos x="564279967" y="160598466"/>
              </a:cxn>
              <a:cxn ang="0">
                <a:pos x="760769944" y="44016134"/>
              </a:cxn>
              <a:cxn ang="0">
                <a:pos x="992528411" y="0"/>
              </a:cxn>
              <a:cxn ang="0">
                <a:pos x="1236881066" y="34498720"/>
              </a:cxn>
              <a:cxn ang="0">
                <a:pos x="1390546040" y="104686108"/>
              </a:cxn>
              <a:cxn ang="0">
                <a:pos x="1554287953" y="220079581"/>
              </a:cxn>
              <a:cxn ang="0">
                <a:pos x="1728106803" y="369971773"/>
              </a:cxn>
              <a:cxn ang="0">
                <a:pos x="2025361400" y="661427601"/>
              </a:cxn>
              <a:cxn ang="0">
                <a:pos x="2147483647" y="1143222998"/>
              </a:cxn>
              <a:cxn ang="0">
                <a:pos x="2147483647" y="1472747394"/>
              </a:cxn>
              <a:cxn ang="0">
                <a:pos x="2147483647" y="1622639586"/>
              </a:cxn>
              <a:cxn ang="0">
                <a:pos x="2147483647" y="1736842018"/>
              </a:cxn>
              <a:cxn ang="0">
                <a:pos x="2147483647" y="1808219357"/>
              </a:cxn>
              <a:cxn ang="0">
                <a:pos x="2147483647" y="1826064237"/>
              </a:cxn>
              <a:cxn ang="0">
                <a:pos x="2147483647" y="1782048102"/>
              </a:cxn>
              <a:cxn ang="0">
                <a:pos x="2147483647" y="1685688369"/>
              </a:cxn>
              <a:cxn ang="0">
                <a:pos x="2147483647" y="1545313591"/>
              </a:cxn>
              <a:cxn ang="0">
                <a:pos x="2147483647" y="1334751425"/>
              </a:cxn>
              <a:cxn ang="0">
                <a:pos x="2147483647" y="926712175"/>
              </a:cxn>
              <a:cxn ang="0">
                <a:pos x="2147483647" y="517484066"/>
              </a:cxn>
              <a:cxn ang="0">
                <a:pos x="2147483647" y="306921900"/>
              </a:cxn>
              <a:cxn ang="0">
                <a:pos x="2147483647" y="167735981"/>
              </a:cxn>
              <a:cxn ang="0">
                <a:pos x="2147483647" y="70187389"/>
              </a:cxn>
              <a:cxn ang="0">
                <a:pos x="2147483647" y="26171254"/>
              </a:cxn>
              <a:cxn ang="0">
                <a:pos x="2147483647" y="45204993"/>
              </a:cxn>
              <a:cxn ang="0">
                <a:pos x="2147483647" y="122530988"/>
              </a:cxn>
              <a:cxn ang="0">
                <a:pos x="2147483647" y="246250835"/>
              </a:cxn>
              <a:cxn ang="0">
                <a:pos x="2147483647" y="406849301"/>
              </a:cxn>
              <a:cxn ang="0">
                <a:pos x="2147483647" y="757786244"/>
              </a:cxn>
              <a:cxn ang="0">
                <a:pos x="2147483647" y="1176532859"/>
              </a:cxn>
              <a:cxn ang="0">
                <a:pos x="2147483647" y="1479884910"/>
              </a:cxn>
              <a:cxn ang="0">
                <a:pos x="2147483647" y="1633345860"/>
              </a:cxn>
              <a:cxn ang="0">
                <a:pos x="2147483647" y="1748738242"/>
              </a:cxn>
              <a:cxn ang="0">
                <a:pos x="2147483647" y="1815356872"/>
              </a:cxn>
              <a:cxn ang="0">
                <a:pos x="2147483647" y="1821305529"/>
              </a:cxn>
              <a:cxn ang="0">
                <a:pos x="2147483647" y="1771341829"/>
              </a:cxn>
              <a:cxn ang="0">
                <a:pos x="2147483647" y="1673792145"/>
              </a:cxn>
              <a:cxn ang="0">
                <a:pos x="2147483647" y="1536986126"/>
              </a:cxn>
              <a:cxn ang="0">
                <a:pos x="2147483647" y="1296683948"/>
              </a:cxn>
              <a:cxn ang="0">
                <a:pos x="2147483647" y="820836117"/>
              </a:cxn>
              <a:cxn ang="0">
                <a:pos x="2147483647" y="438969212"/>
              </a:cxn>
              <a:cxn ang="0">
                <a:pos x="2147483647" y="277180797"/>
              </a:cxn>
              <a:cxn ang="0">
                <a:pos x="2147483647" y="147512293"/>
              </a:cxn>
              <a:cxn ang="0">
                <a:pos x="2147483647" y="55912357"/>
              </a:cxn>
              <a:cxn ang="0">
                <a:pos x="2147483647" y="14275031"/>
              </a:cxn>
              <a:cxn ang="0">
                <a:pos x="2147483647" y="11896223"/>
              </a:cxn>
              <a:cxn ang="0">
                <a:pos x="2147483647" y="40447376"/>
              </a:cxn>
              <a:cxn ang="0">
                <a:pos x="2147483647" y="139184828"/>
              </a:cxn>
              <a:cxn ang="0">
                <a:pos x="2147483647" y="322386881"/>
              </a:cxn>
              <a:cxn ang="0">
                <a:pos x="2147483647" y="620980225"/>
              </a:cxn>
              <a:cxn ang="0">
                <a:pos x="2147483647" y="807751035"/>
              </a:cxn>
              <a:cxn ang="0">
                <a:pos x="2147483647" y="91957465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752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752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752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52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54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48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549" name="Freeform 4"/>
          <p:cNvSpPr/>
          <p:nvPr/>
        </p:nvSpPr>
        <p:spPr>
          <a:xfrm flipV="1">
            <a:off x="914400" y="3200400"/>
            <a:ext cx="7620000" cy="2133600"/>
          </a:xfrm>
          <a:custGeom>
            <a:avLst/>
            <a:gdLst/>
            <a:ahLst/>
            <a:cxnLst>
              <a:cxn ang="0">
                <a:pos x="231758467" y="880632642"/>
              </a:cxn>
              <a:cxn ang="0">
                <a:pos x="387942279" y="537628332"/>
              </a:cxn>
              <a:cxn ang="0">
                <a:pos x="564279967" y="260142338"/>
              </a:cxn>
              <a:cxn ang="0">
                <a:pos x="760769944" y="71298610"/>
              </a:cxn>
              <a:cxn ang="0">
                <a:pos x="992528411" y="0"/>
              </a:cxn>
              <a:cxn ang="0">
                <a:pos x="1236881066" y="55883107"/>
              </a:cxn>
              <a:cxn ang="0">
                <a:pos x="1390546040" y="169574697"/>
              </a:cxn>
              <a:cxn ang="0">
                <a:pos x="1554287953" y="356491661"/>
              </a:cxn>
              <a:cxn ang="0">
                <a:pos x="1728106803" y="599291731"/>
              </a:cxn>
              <a:cxn ang="0">
                <a:pos x="2025361400" y="1071403134"/>
              </a:cxn>
              <a:cxn ang="0">
                <a:pos x="2147483647" y="1851832925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01121557"/>
              </a:cxn>
              <a:cxn ang="0">
                <a:pos x="2147483647" y="838238274"/>
              </a:cxn>
              <a:cxn ang="0">
                <a:pos x="2147483647" y="497162116"/>
              </a:cxn>
              <a:cxn ang="0">
                <a:pos x="2147483647" y="271704312"/>
              </a:cxn>
              <a:cxn ang="0">
                <a:pos x="2147483647" y="113691590"/>
              </a:cxn>
              <a:cxn ang="0">
                <a:pos x="2147483647" y="42392980"/>
              </a:cxn>
              <a:cxn ang="0">
                <a:pos x="2147483647" y="73225374"/>
              </a:cxn>
              <a:cxn ang="0">
                <a:pos x="2147483647" y="198478938"/>
              </a:cxn>
              <a:cxn ang="0">
                <a:pos x="2147483647" y="398886029"/>
              </a:cxn>
              <a:cxn ang="0">
                <a:pos x="2147483647" y="659028367"/>
              </a:cxn>
              <a:cxn ang="0">
                <a:pos x="2147483647" y="1227489093"/>
              </a:cxn>
              <a:cxn ang="0">
                <a:pos x="2147483647" y="1905787879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00413289"/>
              </a:cxn>
              <a:cxn ang="0">
                <a:pos x="2147483647" y="1329620096"/>
              </a:cxn>
              <a:cxn ang="0">
                <a:pos x="2147483647" y="711057945"/>
              </a:cxn>
              <a:cxn ang="0">
                <a:pos x="2147483647" y="448987455"/>
              </a:cxn>
              <a:cxn ang="0">
                <a:pos x="2147483647" y="238946542"/>
              </a:cxn>
              <a:cxn ang="0">
                <a:pos x="2147483647" y="90567641"/>
              </a:cxn>
              <a:cxn ang="0">
                <a:pos x="2147483647" y="23123948"/>
              </a:cxn>
              <a:cxn ang="0">
                <a:pos x="2147483647" y="19270420"/>
              </a:cxn>
              <a:cxn ang="0">
                <a:pos x="2147483647" y="65516929"/>
              </a:cxn>
              <a:cxn ang="0">
                <a:pos x="2147483647" y="225457804"/>
              </a:cxn>
              <a:cxn ang="0">
                <a:pos x="2147483647" y="522212829"/>
              </a:cxn>
              <a:cxn ang="0">
                <a:pos x="2147483647" y="1005886206"/>
              </a:cxn>
              <a:cxn ang="0">
                <a:pos x="2147483647" y="1308422912"/>
              </a:cxn>
              <a:cxn ang="0">
                <a:pos x="2147483647" y="1489559583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855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855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5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57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2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573" name="Freeform 4"/>
          <p:cNvSpPr/>
          <p:nvPr/>
        </p:nvSpPr>
        <p:spPr>
          <a:xfrm flipV="1">
            <a:off x="914400" y="3048000"/>
            <a:ext cx="7620000" cy="2438400"/>
          </a:xfrm>
          <a:custGeom>
            <a:avLst/>
            <a:gdLst/>
            <a:ahLst/>
            <a:cxnLst>
              <a:cxn ang="0">
                <a:pos x="231758467" y="1150212476"/>
              </a:cxn>
              <a:cxn ang="0">
                <a:pos x="387942279" y="702208433"/>
              </a:cxn>
              <a:cxn ang="0">
                <a:pos x="564279967" y="339778428"/>
              </a:cxn>
              <a:cxn ang="0">
                <a:pos x="760769944" y="93124035"/>
              </a:cxn>
              <a:cxn ang="0">
                <a:pos x="992528411" y="0"/>
              </a:cxn>
              <a:cxn ang="0">
                <a:pos x="1236881066" y="72990180"/>
              </a:cxn>
              <a:cxn ang="0">
                <a:pos x="1390546040" y="221485091"/>
              </a:cxn>
              <a:cxn ang="0">
                <a:pos x="1554287953" y="465621761"/>
              </a:cxn>
              <a:cxn ang="0">
                <a:pos x="1728106803" y="782748611"/>
              </a:cxn>
              <a:cxn ang="0">
                <a:pos x="2025361400" y="139938459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648111"/>
              </a:cxn>
              <a:cxn ang="0">
                <a:pos x="2147483647" y="1094841600"/>
              </a:cxn>
              <a:cxn ang="0">
                <a:pos x="2147483647" y="649355280"/>
              </a:cxn>
              <a:cxn ang="0">
                <a:pos x="2147483647" y="354880008"/>
              </a:cxn>
              <a:cxn ang="0">
                <a:pos x="2147483647" y="148496498"/>
              </a:cxn>
              <a:cxn ang="0">
                <a:pos x="2147483647" y="55370876"/>
              </a:cxn>
              <a:cxn ang="0">
                <a:pos x="2147483647" y="95641758"/>
              </a:cxn>
              <a:cxn ang="0">
                <a:pos x="2147483647" y="259238250"/>
              </a:cxn>
              <a:cxn ang="0">
                <a:pos x="2147483647" y="520994224"/>
              </a:cxn>
              <a:cxn ang="0">
                <a:pos x="2147483647" y="860772651"/>
              </a:cxn>
              <a:cxn ang="0">
                <a:pos x="2147483647" y="1603251966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36645297"/>
              </a:cxn>
              <a:cxn ang="0">
                <a:pos x="2147483647" y="928727385"/>
              </a:cxn>
              <a:cxn ang="0">
                <a:pos x="2147483647" y="586432820"/>
              </a:cxn>
              <a:cxn ang="0">
                <a:pos x="2147483647" y="312092989"/>
              </a:cxn>
              <a:cxn ang="0">
                <a:pos x="2147483647" y="118293336"/>
              </a:cxn>
              <a:cxn ang="0">
                <a:pos x="2147483647" y="30203161"/>
              </a:cxn>
              <a:cxn ang="0">
                <a:pos x="2147483647" y="25169301"/>
              </a:cxn>
              <a:cxn ang="0">
                <a:pos x="2147483647" y="85574038"/>
              </a:cxn>
              <a:cxn ang="0">
                <a:pos x="2147483647" y="294475272"/>
              </a:cxn>
              <a:cxn ang="0">
                <a:pos x="2147483647" y="682074579"/>
              </a:cxn>
              <a:cxn ang="0">
                <a:pos x="2147483647" y="1313810555"/>
              </a:cxn>
              <a:cxn ang="0">
                <a:pos x="2147483647" y="1708959858"/>
              </a:cxn>
              <a:cxn ang="0">
                <a:pos x="2147483647" y="1945546531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57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957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957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59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596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597" name="Freeform 4"/>
          <p:cNvSpPr/>
          <p:nvPr/>
        </p:nvSpPr>
        <p:spPr>
          <a:xfrm flipV="1">
            <a:off x="914400" y="2971800"/>
            <a:ext cx="7620000" cy="2590800"/>
          </a:xfrm>
          <a:custGeom>
            <a:avLst/>
            <a:gdLst/>
            <a:ahLst/>
            <a:cxnLst>
              <a:cxn ang="0">
                <a:pos x="231758467" y="1298483001"/>
              </a:cxn>
              <a:cxn ang="0">
                <a:pos x="387942279" y="792727489"/>
              </a:cxn>
              <a:cxn ang="0">
                <a:pos x="564279967" y="383578307"/>
              </a:cxn>
              <a:cxn ang="0">
                <a:pos x="760769944" y="105128832"/>
              </a:cxn>
              <a:cxn ang="0">
                <a:pos x="992528411" y="0"/>
              </a:cxn>
              <a:cxn ang="0">
                <a:pos x="1236881066" y="82398228"/>
              </a:cxn>
              <a:cxn ang="0">
                <a:pos x="1390546040" y="250036642"/>
              </a:cxn>
              <a:cxn ang="0">
                <a:pos x="1554287953" y="525644159"/>
              </a:cxn>
              <a:cxn ang="0">
                <a:pos x="1728106803" y="883649904"/>
              </a:cxn>
              <a:cxn ang="0">
                <a:pos x="2025361400" y="157977274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235973420"/>
              </a:cxn>
              <a:cxn ang="0">
                <a:pos x="2147483647" y="733059865"/>
              </a:cxn>
              <a:cxn ang="0">
                <a:pos x="2147483647" y="400626681"/>
              </a:cxn>
              <a:cxn ang="0">
                <a:pos x="2147483647" y="167638414"/>
              </a:cxn>
              <a:cxn ang="0">
                <a:pos x="2147483647" y="62509582"/>
              </a:cxn>
              <a:cxn ang="0">
                <a:pos x="2147483647" y="107970789"/>
              </a:cxn>
              <a:cxn ang="0">
                <a:pos x="2147483647" y="292655891"/>
              </a:cxn>
              <a:cxn ang="0">
                <a:pos x="2147483647" y="588153741"/>
              </a:cxn>
              <a:cxn ang="0">
                <a:pos x="2147483647" y="971730361"/>
              </a:cxn>
              <a:cxn ang="0">
                <a:pos x="2147483647" y="180992074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510783"/>
              </a:cxn>
              <a:cxn ang="0">
                <a:pos x="2147483647" y="1048446360"/>
              </a:cxn>
              <a:cxn ang="0">
                <a:pos x="2147483647" y="662027781"/>
              </a:cxn>
              <a:cxn ang="0">
                <a:pos x="2147483647" y="352323516"/>
              </a:cxn>
              <a:cxn ang="0">
                <a:pos x="2147483647" y="133541665"/>
              </a:cxn>
              <a:cxn ang="0">
                <a:pos x="2147483647" y="34095063"/>
              </a:cxn>
              <a:cxn ang="0">
                <a:pos x="2147483647" y="28412833"/>
              </a:cxn>
              <a:cxn ang="0">
                <a:pos x="2147483647" y="96604645"/>
              </a:cxn>
              <a:cxn ang="0">
                <a:pos x="2147483647" y="332434869"/>
              </a:cxn>
              <a:cxn ang="0">
                <a:pos x="2147483647" y="769996885"/>
              </a:cxn>
              <a:cxn ang="0">
                <a:pos x="2147483647" y="1483168104"/>
              </a:cxn>
              <a:cxn ang="0">
                <a:pos x="2147483647" y="1929255992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59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059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060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60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161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20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1621" name="Freeform 4"/>
          <p:cNvSpPr/>
          <p:nvPr/>
        </p:nvSpPr>
        <p:spPr>
          <a:xfrm flipV="1">
            <a:off x="914400" y="2819400"/>
            <a:ext cx="7620000" cy="2895600"/>
          </a:xfrm>
          <a:custGeom>
            <a:avLst/>
            <a:gdLst/>
            <a:ahLst/>
            <a:cxnLst>
              <a:cxn ang="0">
                <a:pos x="231758467" y="1621980607"/>
              </a:cxn>
              <a:cxn ang="0">
                <a:pos x="387942279" y="990223611"/>
              </a:cxn>
              <a:cxn ang="0">
                <a:pos x="564279967" y="479141733"/>
              </a:cxn>
              <a:cxn ang="0">
                <a:pos x="760769944" y="131319322"/>
              </a:cxn>
              <a:cxn ang="0">
                <a:pos x="992528411" y="0"/>
              </a:cxn>
              <a:cxn ang="0">
                <a:pos x="1236881066" y="102926617"/>
              </a:cxn>
              <a:cxn ang="0">
                <a:pos x="1390546040" y="312329175"/>
              </a:cxn>
              <a:cxn ang="0">
                <a:pos x="1554287953" y="656600378"/>
              </a:cxn>
              <a:cxn ang="0">
                <a:pos x="1728106803" y="1103798199"/>
              </a:cxn>
              <a:cxn ang="0">
                <a:pos x="2025361400" y="19733504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43897372"/>
              </a:cxn>
              <a:cxn ang="0">
                <a:pos x="2147483647" y="915691583"/>
              </a:cxn>
              <a:cxn ang="0">
                <a:pos x="2147483647" y="500435791"/>
              </a:cxn>
              <a:cxn ang="0">
                <a:pos x="2147483647" y="209402558"/>
              </a:cxn>
              <a:cxn ang="0">
                <a:pos x="2147483647" y="78081352"/>
              </a:cxn>
              <a:cxn ang="0">
                <a:pos x="2147483647" y="134868646"/>
              </a:cxn>
              <a:cxn ang="0">
                <a:pos x="2147483647" y="365567145"/>
              </a:cxn>
              <a:cxn ang="0">
                <a:pos x="2147483647" y="734681730"/>
              </a:cxn>
              <a:cxn ang="0">
                <a:pos x="2147483647" y="121382346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09651433"/>
              </a:cxn>
              <a:cxn ang="0">
                <a:pos x="2147483647" y="826962260"/>
              </a:cxn>
              <a:cxn ang="0">
                <a:pos x="2147483647" y="440099173"/>
              </a:cxn>
              <a:cxn ang="0">
                <a:pos x="2147483647" y="166812558"/>
              </a:cxn>
              <a:cxn ang="0">
                <a:pos x="2147483647" y="42589999"/>
              </a:cxn>
              <a:cxn ang="0">
                <a:pos x="2147483647" y="35491352"/>
              </a:cxn>
              <a:cxn ang="0">
                <a:pos x="2147483647" y="120673235"/>
              </a:cxn>
              <a:cxn ang="0">
                <a:pos x="2147483647" y="415255792"/>
              </a:cxn>
              <a:cxn ang="0">
                <a:pos x="2147483647" y="961830906"/>
              </a:cxn>
              <a:cxn ang="0">
                <a:pos x="2147483647" y="1852677223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62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162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162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2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64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44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645" name="Freeform 4"/>
          <p:cNvSpPr/>
          <p:nvPr/>
        </p:nvSpPr>
        <p:spPr>
          <a:xfrm flipV="1"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4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264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264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4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Freeform 2"/>
          <p:cNvSpPr/>
          <p:nvPr/>
        </p:nvSpPr>
        <p:spPr>
          <a:xfrm>
            <a:off x="-126492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2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93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294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95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2296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97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98" name="Oval 9"/>
          <p:cNvSpPr/>
          <p:nvPr/>
        </p:nvSpPr>
        <p:spPr>
          <a:xfrm>
            <a:off x="13716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99" name="Oval 10"/>
          <p:cNvSpPr/>
          <p:nvPr/>
        </p:nvSpPr>
        <p:spPr>
          <a:xfrm>
            <a:off x="21336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0" name="Oval 11"/>
          <p:cNvSpPr/>
          <p:nvPr/>
        </p:nvSpPr>
        <p:spPr>
          <a:xfrm>
            <a:off x="28956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1" name="Oval 12"/>
          <p:cNvSpPr/>
          <p:nvPr/>
        </p:nvSpPr>
        <p:spPr>
          <a:xfrm>
            <a:off x="60198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2" name="Oval 13"/>
          <p:cNvSpPr/>
          <p:nvPr/>
        </p:nvSpPr>
        <p:spPr>
          <a:xfrm>
            <a:off x="36576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3" name="Oval 14"/>
          <p:cNvSpPr/>
          <p:nvPr/>
        </p:nvSpPr>
        <p:spPr>
          <a:xfrm>
            <a:off x="52578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4" name="Oval 15"/>
          <p:cNvSpPr/>
          <p:nvPr/>
        </p:nvSpPr>
        <p:spPr>
          <a:xfrm>
            <a:off x="44958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5" name="Oval 16"/>
          <p:cNvSpPr/>
          <p:nvPr/>
        </p:nvSpPr>
        <p:spPr>
          <a:xfrm>
            <a:off x="67818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6" name="Oval 17"/>
          <p:cNvSpPr/>
          <p:nvPr/>
        </p:nvSpPr>
        <p:spPr>
          <a:xfrm>
            <a:off x="17526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7" name="Oval 18"/>
          <p:cNvSpPr/>
          <p:nvPr/>
        </p:nvSpPr>
        <p:spPr>
          <a:xfrm>
            <a:off x="3276600" y="3429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8" name="Oval 19"/>
          <p:cNvSpPr/>
          <p:nvPr/>
        </p:nvSpPr>
        <p:spPr>
          <a:xfrm>
            <a:off x="6400800" y="3429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09" name="Oval 20"/>
          <p:cNvSpPr/>
          <p:nvPr/>
        </p:nvSpPr>
        <p:spPr>
          <a:xfrm>
            <a:off x="4876800" y="3429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10" name="Oval 21"/>
          <p:cNvSpPr/>
          <p:nvPr/>
        </p:nvSpPr>
        <p:spPr>
          <a:xfrm>
            <a:off x="2514600" y="4800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11" name="Oval 22"/>
          <p:cNvSpPr/>
          <p:nvPr/>
        </p:nvSpPr>
        <p:spPr>
          <a:xfrm>
            <a:off x="4038600" y="4800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12" name="Oval 23"/>
          <p:cNvSpPr/>
          <p:nvPr/>
        </p:nvSpPr>
        <p:spPr>
          <a:xfrm>
            <a:off x="7162800" y="4800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13" name="Oval 24"/>
          <p:cNvSpPr/>
          <p:nvPr/>
        </p:nvSpPr>
        <p:spPr>
          <a:xfrm>
            <a:off x="5638800" y="4800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14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2315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2316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2317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318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2319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2320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1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2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66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68" name="Freeform 3"/>
          <p:cNvSpPr/>
          <p:nvPr/>
        </p:nvSpPr>
        <p:spPr>
          <a:xfrm flipV="1"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669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67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367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367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7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469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2" name="Freeform 3"/>
          <p:cNvSpPr/>
          <p:nvPr/>
        </p:nvSpPr>
        <p:spPr>
          <a:xfrm flipV="1"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4693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469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469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469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71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6" name="Freeform 3"/>
          <p:cNvSpPr/>
          <p:nvPr/>
        </p:nvSpPr>
        <p:spPr>
          <a:xfrm flipV="1">
            <a:off x="914400" y="2819400"/>
            <a:ext cx="7620000" cy="2895600"/>
          </a:xfrm>
          <a:custGeom>
            <a:avLst/>
            <a:gdLst/>
            <a:ahLst/>
            <a:cxnLst>
              <a:cxn ang="0">
                <a:pos x="231758467" y="1621980607"/>
              </a:cxn>
              <a:cxn ang="0">
                <a:pos x="387942279" y="990223611"/>
              </a:cxn>
              <a:cxn ang="0">
                <a:pos x="564279967" y="479141733"/>
              </a:cxn>
              <a:cxn ang="0">
                <a:pos x="760769944" y="131319322"/>
              </a:cxn>
              <a:cxn ang="0">
                <a:pos x="992528411" y="0"/>
              </a:cxn>
              <a:cxn ang="0">
                <a:pos x="1236881066" y="102926617"/>
              </a:cxn>
              <a:cxn ang="0">
                <a:pos x="1390546040" y="312329175"/>
              </a:cxn>
              <a:cxn ang="0">
                <a:pos x="1554287953" y="656600378"/>
              </a:cxn>
              <a:cxn ang="0">
                <a:pos x="1728106803" y="1103798199"/>
              </a:cxn>
              <a:cxn ang="0">
                <a:pos x="2025361400" y="19733504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43897372"/>
              </a:cxn>
              <a:cxn ang="0">
                <a:pos x="2147483647" y="915691583"/>
              </a:cxn>
              <a:cxn ang="0">
                <a:pos x="2147483647" y="500435791"/>
              </a:cxn>
              <a:cxn ang="0">
                <a:pos x="2147483647" y="209402558"/>
              </a:cxn>
              <a:cxn ang="0">
                <a:pos x="2147483647" y="78081352"/>
              </a:cxn>
              <a:cxn ang="0">
                <a:pos x="2147483647" y="134868646"/>
              </a:cxn>
              <a:cxn ang="0">
                <a:pos x="2147483647" y="365567145"/>
              </a:cxn>
              <a:cxn ang="0">
                <a:pos x="2147483647" y="734681730"/>
              </a:cxn>
              <a:cxn ang="0">
                <a:pos x="2147483647" y="121382346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09651433"/>
              </a:cxn>
              <a:cxn ang="0">
                <a:pos x="2147483647" y="826962260"/>
              </a:cxn>
              <a:cxn ang="0">
                <a:pos x="2147483647" y="440099173"/>
              </a:cxn>
              <a:cxn ang="0">
                <a:pos x="2147483647" y="166812558"/>
              </a:cxn>
              <a:cxn ang="0">
                <a:pos x="2147483647" y="42589999"/>
              </a:cxn>
              <a:cxn ang="0">
                <a:pos x="2147483647" y="35491352"/>
              </a:cxn>
              <a:cxn ang="0">
                <a:pos x="2147483647" y="120673235"/>
              </a:cxn>
              <a:cxn ang="0">
                <a:pos x="2147483647" y="415255792"/>
              </a:cxn>
              <a:cxn ang="0">
                <a:pos x="2147483647" y="961830906"/>
              </a:cxn>
              <a:cxn ang="0">
                <a:pos x="2147483647" y="1852677223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5717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71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571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572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673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740" name="Freeform 3"/>
          <p:cNvSpPr/>
          <p:nvPr/>
        </p:nvSpPr>
        <p:spPr>
          <a:xfrm flipV="1">
            <a:off x="914400" y="2971800"/>
            <a:ext cx="7620000" cy="2590800"/>
          </a:xfrm>
          <a:custGeom>
            <a:avLst/>
            <a:gdLst/>
            <a:ahLst/>
            <a:cxnLst>
              <a:cxn ang="0">
                <a:pos x="231758467" y="1298483001"/>
              </a:cxn>
              <a:cxn ang="0">
                <a:pos x="387942279" y="792727489"/>
              </a:cxn>
              <a:cxn ang="0">
                <a:pos x="564279967" y="383578307"/>
              </a:cxn>
              <a:cxn ang="0">
                <a:pos x="760769944" y="105128832"/>
              </a:cxn>
              <a:cxn ang="0">
                <a:pos x="992528411" y="0"/>
              </a:cxn>
              <a:cxn ang="0">
                <a:pos x="1236881066" y="82398228"/>
              </a:cxn>
              <a:cxn ang="0">
                <a:pos x="1390546040" y="250036642"/>
              </a:cxn>
              <a:cxn ang="0">
                <a:pos x="1554287953" y="525644159"/>
              </a:cxn>
              <a:cxn ang="0">
                <a:pos x="1728106803" y="883649904"/>
              </a:cxn>
              <a:cxn ang="0">
                <a:pos x="2025361400" y="157977274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235973420"/>
              </a:cxn>
              <a:cxn ang="0">
                <a:pos x="2147483647" y="733059865"/>
              </a:cxn>
              <a:cxn ang="0">
                <a:pos x="2147483647" y="400626681"/>
              </a:cxn>
              <a:cxn ang="0">
                <a:pos x="2147483647" y="167638414"/>
              </a:cxn>
              <a:cxn ang="0">
                <a:pos x="2147483647" y="62509582"/>
              </a:cxn>
              <a:cxn ang="0">
                <a:pos x="2147483647" y="107970789"/>
              </a:cxn>
              <a:cxn ang="0">
                <a:pos x="2147483647" y="292655891"/>
              </a:cxn>
              <a:cxn ang="0">
                <a:pos x="2147483647" y="588153741"/>
              </a:cxn>
              <a:cxn ang="0">
                <a:pos x="2147483647" y="971730361"/>
              </a:cxn>
              <a:cxn ang="0">
                <a:pos x="2147483647" y="180992074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510783"/>
              </a:cxn>
              <a:cxn ang="0">
                <a:pos x="2147483647" y="1048446360"/>
              </a:cxn>
              <a:cxn ang="0">
                <a:pos x="2147483647" y="662027781"/>
              </a:cxn>
              <a:cxn ang="0">
                <a:pos x="2147483647" y="352323516"/>
              </a:cxn>
              <a:cxn ang="0">
                <a:pos x="2147483647" y="133541665"/>
              </a:cxn>
              <a:cxn ang="0">
                <a:pos x="2147483647" y="34095063"/>
              </a:cxn>
              <a:cxn ang="0">
                <a:pos x="2147483647" y="28412833"/>
              </a:cxn>
              <a:cxn ang="0">
                <a:pos x="2147483647" y="96604645"/>
              </a:cxn>
              <a:cxn ang="0">
                <a:pos x="2147483647" y="332434869"/>
              </a:cxn>
              <a:cxn ang="0">
                <a:pos x="2147483647" y="769996885"/>
              </a:cxn>
              <a:cxn ang="0">
                <a:pos x="2147483647" y="1483168104"/>
              </a:cxn>
              <a:cxn ang="0">
                <a:pos x="2147483647" y="1929255992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6741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674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674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674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674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776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764" name="Freeform 3"/>
          <p:cNvSpPr/>
          <p:nvPr/>
        </p:nvSpPr>
        <p:spPr>
          <a:xfrm flipV="1">
            <a:off x="914400" y="3124200"/>
            <a:ext cx="7620000" cy="2286000"/>
          </a:xfrm>
          <a:custGeom>
            <a:avLst/>
            <a:gdLst/>
            <a:ahLst/>
            <a:cxnLst>
              <a:cxn ang="0">
                <a:pos x="231758467" y="1010929585"/>
              </a:cxn>
              <a:cxn ang="0">
                <a:pos x="387942279" y="617175381"/>
              </a:cxn>
              <a:cxn ang="0">
                <a:pos x="564279967" y="298633105"/>
              </a:cxn>
              <a:cxn ang="0">
                <a:pos x="760769944" y="81848319"/>
              </a:cxn>
              <a:cxn ang="0">
                <a:pos x="992528411" y="0"/>
              </a:cxn>
              <a:cxn ang="0">
                <a:pos x="1236881066" y="64150782"/>
              </a:cxn>
              <a:cxn ang="0">
                <a:pos x="1390546040" y="194665468"/>
              </a:cxn>
              <a:cxn ang="0">
                <a:pos x="1554287953" y="409238619"/>
              </a:cxn>
              <a:cxn ang="0">
                <a:pos x="1728106803" y="687962553"/>
              </a:cxn>
              <a:cxn ang="0">
                <a:pos x="2025361400" y="1229927493"/>
              </a:cxn>
              <a:cxn ang="0">
                <a:pos x="2147483647" y="212582829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23226065"/>
              </a:cxn>
              <a:cxn ang="0">
                <a:pos x="2147483647" y="962263218"/>
              </a:cxn>
              <a:cxn ang="0">
                <a:pos x="2147483647" y="570722135"/>
              </a:cxn>
              <a:cxn ang="0">
                <a:pos x="2147483647" y="311905885"/>
              </a:cxn>
              <a:cxn ang="0">
                <a:pos x="2147483647" y="130513198"/>
              </a:cxn>
              <a:cxn ang="0">
                <a:pos x="2147483647" y="48666367"/>
              </a:cxn>
              <a:cxn ang="0">
                <a:pos x="2147483647" y="84059953"/>
              </a:cxn>
              <a:cxn ang="0">
                <a:pos x="2147483647" y="227845932"/>
              </a:cxn>
              <a:cxn ang="0">
                <a:pos x="2147483647" y="457904986"/>
              </a:cxn>
              <a:cxn ang="0">
                <a:pos x="2147483647" y="756538091"/>
              </a:cxn>
              <a:cxn ang="0">
                <a:pos x="2147483647" y="14091070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26348963"/>
              </a:cxn>
              <a:cxn ang="0">
                <a:pos x="2147483647" y="816264117"/>
              </a:cxn>
              <a:cxn ang="0">
                <a:pos x="2147483647" y="515419378"/>
              </a:cxn>
              <a:cxn ang="0">
                <a:pos x="2147483647" y="274300665"/>
              </a:cxn>
              <a:cxn ang="0">
                <a:pos x="2147483647" y="103969124"/>
              </a:cxn>
              <a:cxn ang="0">
                <a:pos x="2147483647" y="26545561"/>
              </a:cxn>
              <a:cxn ang="0">
                <a:pos x="2147483647" y="22120805"/>
              </a:cxn>
              <a:cxn ang="0">
                <a:pos x="2147483647" y="75211928"/>
              </a:cxn>
              <a:cxn ang="0">
                <a:pos x="2147483647" y="258816250"/>
              </a:cxn>
              <a:cxn ang="0">
                <a:pos x="2147483647" y="599479331"/>
              </a:cxn>
              <a:cxn ang="0">
                <a:pos x="2147483647" y="1154715564"/>
              </a:cxn>
              <a:cxn ang="0">
                <a:pos x="2147483647" y="1502015036"/>
              </a:cxn>
              <a:cxn ang="0">
                <a:pos x="2147483647" y="1709953284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7765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776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776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776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76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78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88" name="Freeform 3"/>
          <p:cNvSpPr/>
          <p:nvPr/>
        </p:nvSpPr>
        <p:spPr>
          <a:xfrm flipV="1">
            <a:off x="914400" y="3352800"/>
            <a:ext cx="7620000" cy="1828800"/>
          </a:xfrm>
          <a:custGeom>
            <a:avLst/>
            <a:gdLst/>
            <a:ahLst/>
            <a:cxnLst>
              <a:cxn ang="0">
                <a:pos x="231758467" y="646995410"/>
              </a:cxn>
              <a:cxn ang="0">
                <a:pos x="387942279" y="394992244"/>
              </a:cxn>
              <a:cxn ang="0">
                <a:pos x="564279967" y="191125663"/>
              </a:cxn>
              <a:cxn ang="0">
                <a:pos x="760769944" y="52381972"/>
              </a:cxn>
              <a:cxn ang="0">
                <a:pos x="992528411" y="0"/>
              </a:cxn>
              <a:cxn ang="0">
                <a:pos x="1236881066" y="41056976"/>
              </a:cxn>
              <a:cxn ang="0">
                <a:pos x="1390546040" y="124585661"/>
              </a:cxn>
              <a:cxn ang="0">
                <a:pos x="1554287953" y="261912240"/>
              </a:cxn>
              <a:cxn ang="0">
                <a:pos x="1728106803" y="440295796"/>
              </a:cxn>
              <a:cxn ang="0">
                <a:pos x="2025361400" y="787153833"/>
              </a:cxn>
              <a:cxn ang="0">
                <a:pos x="2147483647" y="1360529632"/>
              </a:cxn>
              <a:cxn ang="0">
                <a:pos x="2147483647" y="1752691222"/>
              </a:cxn>
              <a:cxn ang="0">
                <a:pos x="2147483647" y="1931074777"/>
              </a:cxn>
              <a:cxn ang="0">
                <a:pos x="2147483647" y="206698662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20784518"/>
              </a:cxn>
              <a:cxn ang="0">
                <a:pos x="2147483647" y="2006109121"/>
              </a:cxn>
              <a:cxn ang="0">
                <a:pos x="2147483647" y="1839051751"/>
              </a:cxn>
              <a:cxn ang="0">
                <a:pos x="2147483647" y="1588464506"/>
              </a:cxn>
              <a:cxn ang="0">
                <a:pos x="2147483647" y="1102863968"/>
              </a:cxn>
              <a:cxn ang="0">
                <a:pos x="2147483647" y="615848697"/>
              </a:cxn>
              <a:cxn ang="0">
                <a:pos x="2147483647" y="365261453"/>
              </a:cxn>
              <a:cxn ang="0">
                <a:pos x="2147483647" y="199620005"/>
              </a:cxn>
              <a:cxn ang="0">
                <a:pos x="2147483647" y="83528685"/>
              </a:cxn>
              <a:cxn ang="0">
                <a:pos x="2147483647" y="31146713"/>
              </a:cxn>
              <a:cxn ang="0">
                <a:pos x="2147483647" y="53797894"/>
              </a:cxn>
              <a:cxn ang="0">
                <a:pos x="2147483647" y="145822111"/>
              </a:cxn>
              <a:cxn ang="0">
                <a:pos x="2147483647" y="293058953"/>
              </a:cxn>
              <a:cxn ang="0">
                <a:pos x="2147483647" y="484184616"/>
              </a:cxn>
              <a:cxn ang="0">
                <a:pos x="2147483647" y="901829231"/>
              </a:cxn>
              <a:cxn ang="0">
                <a:pos x="2147483647" y="1400170687"/>
              </a:cxn>
              <a:cxn ang="0">
                <a:pos x="2147483647" y="1761185564"/>
              </a:cxn>
              <a:cxn ang="0">
                <a:pos x="2147483647" y="1943816885"/>
              </a:cxn>
              <a:cxn ang="0">
                <a:pos x="2147483647" y="208114346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08042411"/>
              </a:cxn>
              <a:cxn ang="0">
                <a:pos x="2147483647" y="1991951091"/>
              </a:cxn>
              <a:cxn ang="0">
                <a:pos x="2147483647" y="1829141487"/>
              </a:cxn>
              <a:cxn ang="0">
                <a:pos x="2147483647" y="1543160954"/>
              </a:cxn>
              <a:cxn ang="0">
                <a:pos x="2147483647" y="976863574"/>
              </a:cxn>
              <a:cxn ang="0">
                <a:pos x="2147483647" y="522409749"/>
              </a:cxn>
              <a:cxn ang="0">
                <a:pos x="2147483647" y="329868164"/>
              </a:cxn>
              <a:cxn ang="0">
                <a:pos x="2147483647" y="175551712"/>
              </a:cxn>
              <a:cxn ang="0">
                <a:pos x="2147483647" y="66540002"/>
              </a:cxn>
              <a:cxn ang="0">
                <a:pos x="2147483647" y="16988683"/>
              </a:cxn>
              <a:cxn ang="0">
                <a:pos x="2147483647" y="14158029"/>
              </a:cxn>
              <a:cxn ang="0">
                <a:pos x="2147483647" y="48135396"/>
              </a:cxn>
              <a:cxn ang="0">
                <a:pos x="2147483647" y="165641448"/>
              </a:cxn>
              <a:cxn ang="0">
                <a:pos x="2147483647" y="383666058"/>
              </a:cxn>
              <a:cxn ang="0">
                <a:pos x="2147483647" y="739018437"/>
              </a:cxn>
              <a:cxn ang="0">
                <a:pos x="2147483647" y="961289623"/>
              </a:cxn>
              <a:cxn ang="0">
                <a:pos x="2147483647" y="1094369626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8789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79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879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879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81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812" name="Freeform 3"/>
          <p:cNvSpPr/>
          <p:nvPr/>
        </p:nvSpPr>
        <p:spPr>
          <a:xfrm flipV="1">
            <a:off x="914400" y="3657600"/>
            <a:ext cx="7620000" cy="1219200"/>
          </a:xfrm>
          <a:custGeom>
            <a:avLst/>
            <a:gdLst/>
            <a:ahLst/>
            <a:cxnLst>
              <a:cxn ang="0">
                <a:pos x="231758467" y="287553516"/>
              </a:cxn>
              <a:cxn ang="0">
                <a:pos x="387942279" y="175552108"/>
              </a:cxn>
              <a:cxn ang="0">
                <a:pos x="564279967" y="84945004"/>
              </a:cxn>
              <a:cxn ang="0">
                <a:pos x="760769944" y="23281405"/>
              </a:cxn>
              <a:cxn ang="0">
                <a:pos x="992528411" y="0"/>
              </a:cxn>
              <a:cxn ang="0">
                <a:pos x="1236881066" y="18247545"/>
              </a:cxn>
              <a:cxn ang="0">
                <a:pos x="1390546040" y="55371669"/>
              </a:cxn>
              <a:cxn ang="0">
                <a:pos x="1554287953" y="116405440"/>
              </a:cxn>
              <a:cxn ang="0">
                <a:pos x="1728106803" y="195687549"/>
              </a:cxn>
              <a:cxn ang="0">
                <a:pos x="2025361400" y="349846148"/>
              </a:cxn>
              <a:cxn ang="0">
                <a:pos x="2147483647" y="604679572"/>
              </a:cxn>
              <a:cxn ang="0">
                <a:pos x="2147483647" y="778973612"/>
              </a:cxn>
              <a:cxn ang="0">
                <a:pos x="2147483647" y="858255721"/>
              </a:cxn>
              <a:cxn ang="0">
                <a:pos x="2147483647" y="918660458"/>
              </a:cxn>
              <a:cxn ang="0">
                <a:pos x="2147483647" y="956413616"/>
              </a:cxn>
              <a:cxn ang="0">
                <a:pos x="2147483647" y="965852302"/>
              </a:cxn>
              <a:cxn ang="0">
                <a:pos x="2147483647" y="942570897"/>
              </a:cxn>
              <a:cxn ang="0">
                <a:pos x="2147483647" y="891604054"/>
              </a:cxn>
              <a:cxn ang="0">
                <a:pos x="2147483647" y="817355805"/>
              </a:cxn>
              <a:cxn ang="0">
                <a:pos x="2147483647" y="705984225"/>
              </a:cxn>
              <a:cxn ang="0">
                <a:pos x="2147483647" y="490162028"/>
              </a:cxn>
              <a:cxn ang="0">
                <a:pos x="2147483647" y="273710797"/>
              </a:cxn>
              <a:cxn ang="0">
                <a:pos x="2147483647" y="162338423"/>
              </a:cxn>
              <a:cxn ang="0">
                <a:pos x="2147483647" y="88720002"/>
              </a:cxn>
              <a:cxn ang="0">
                <a:pos x="2147483647" y="37124124"/>
              </a:cxn>
              <a:cxn ang="0">
                <a:pos x="2147483647" y="13842719"/>
              </a:cxn>
              <a:cxn ang="0">
                <a:pos x="2147483647" y="23910440"/>
              </a:cxn>
              <a:cxn ang="0">
                <a:pos x="2147483647" y="64809563"/>
              </a:cxn>
              <a:cxn ang="0">
                <a:pos x="2147483647" y="130248159"/>
              </a:cxn>
              <a:cxn ang="0">
                <a:pos x="2147483647" y="215193163"/>
              </a:cxn>
              <a:cxn ang="0">
                <a:pos x="2147483647" y="400812992"/>
              </a:cxn>
              <a:cxn ang="0">
                <a:pos x="2147483647" y="622298083"/>
              </a:cxn>
              <a:cxn ang="0">
                <a:pos x="2147483647" y="782749404"/>
              </a:cxn>
              <a:cxn ang="0">
                <a:pos x="2147483647" y="863918615"/>
              </a:cxn>
              <a:cxn ang="0">
                <a:pos x="2147483647" y="924952386"/>
              </a:cxn>
              <a:cxn ang="0">
                <a:pos x="2147483647" y="960188615"/>
              </a:cxn>
              <a:cxn ang="0">
                <a:pos x="2147483647" y="963335372"/>
              </a:cxn>
              <a:cxn ang="0">
                <a:pos x="2147483647" y="936908003"/>
              </a:cxn>
              <a:cxn ang="0">
                <a:pos x="2147483647" y="885312125"/>
              </a:cxn>
              <a:cxn ang="0">
                <a:pos x="2147483647" y="812951772"/>
              </a:cxn>
              <a:cxn ang="0">
                <a:pos x="2147483647" y="685849577"/>
              </a:cxn>
              <a:cxn ang="0">
                <a:pos x="2147483647" y="434161324"/>
              </a:cxn>
              <a:cxn ang="0">
                <a:pos x="2147483647" y="232181846"/>
              </a:cxn>
              <a:cxn ang="0">
                <a:pos x="2147483647" y="146607808"/>
              </a:cxn>
              <a:cxn ang="0">
                <a:pos x="2147483647" y="78023247"/>
              </a:cxn>
              <a:cxn ang="0">
                <a:pos x="2147483647" y="29573334"/>
              </a:cxn>
              <a:cxn ang="0">
                <a:pos x="2147483647" y="7550790"/>
              </a:cxn>
              <a:cxn ang="0">
                <a:pos x="2147483647" y="6291929"/>
              </a:cxn>
              <a:cxn ang="0">
                <a:pos x="2147483647" y="21393509"/>
              </a:cxn>
              <a:cxn ang="0">
                <a:pos x="2147483647" y="73618421"/>
              </a:cxn>
              <a:cxn ang="0">
                <a:pos x="2147483647" y="170518248"/>
              </a:cxn>
              <a:cxn ang="0">
                <a:pos x="2147483647" y="328452639"/>
              </a:cxn>
              <a:cxn ang="0">
                <a:pos x="2147483647" y="427240361"/>
              </a:cxn>
              <a:cxn ang="0">
                <a:pos x="2147483647" y="48638702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9813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81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981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1981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81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83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836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837" name="Line 4"/>
          <p:cNvSpPr/>
          <p:nvPr/>
        </p:nvSpPr>
        <p:spPr>
          <a:xfrm>
            <a:off x="914400" y="4267200"/>
            <a:ext cx="7620000" cy="0"/>
          </a:xfrm>
          <a:prstGeom prst="line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83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083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084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84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85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1860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861" name="Freeform 4"/>
          <p:cNvSpPr/>
          <p:nvPr/>
        </p:nvSpPr>
        <p:spPr>
          <a:xfrm>
            <a:off x="914400" y="3962400"/>
            <a:ext cx="7620000" cy="609600"/>
          </a:xfrm>
          <a:custGeom>
            <a:avLst/>
            <a:gdLst/>
            <a:ahLst/>
            <a:cxnLst>
              <a:cxn ang="0">
                <a:pos x="231758467" y="71888379"/>
              </a:cxn>
              <a:cxn ang="0">
                <a:pos x="387942279" y="43888027"/>
              </a:cxn>
              <a:cxn ang="0">
                <a:pos x="564279967" y="21236053"/>
              </a:cxn>
              <a:cxn ang="0">
                <a:pos x="760769944" y="5820351"/>
              </a:cxn>
              <a:cxn ang="0">
                <a:pos x="992528411" y="0"/>
              </a:cxn>
              <a:cxn ang="0">
                <a:pos x="1236881066" y="4561886"/>
              </a:cxn>
              <a:cxn ang="0">
                <a:pos x="1390546040" y="13842719"/>
              </a:cxn>
              <a:cxn ang="0">
                <a:pos x="1554287953" y="29101360"/>
              </a:cxn>
              <a:cxn ang="0">
                <a:pos x="1728106803" y="48921887"/>
              </a:cxn>
              <a:cxn ang="0">
                <a:pos x="2025361400" y="87461537"/>
              </a:cxn>
              <a:cxn ang="0">
                <a:pos x="2147483647" y="151170091"/>
              </a:cxn>
              <a:cxn ang="0">
                <a:pos x="2147483647" y="194743601"/>
              </a:cxn>
              <a:cxn ang="0">
                <a:pos x="2147483647" y="214563732"/>
              </a:cxn>
              <a:cxn ang="0">
                <a:pos x="2147483647" y="229665313"/>
              </a:cxn>
              <a:cxn ang="0">
                <a:pos x="2147483647" y="239103602"/>
              </a:cxn>
              <a:cxn ang="0">
                <a:pos x="2147483647" y="241463076"/>
              </a:cxn>
              <a:cxn ang="0">
                <a:pos x="2147483647" y="235642724"/>
              </a:cxn>
              <a:cxn ang="0">
                <a:pos x="2147483647" y="222901013"/>
              </a:cxn>
              <a:cxn ang="0">
                <a:pos x="2147483647" y="204338951"/>
              </a:cxn>
              <a:cxn ang="0">
                <a:pos x="2147483647" y="176496056"/>
              </a:cxn>
              <a:cxn ang="0">
                <a:pos x="2147483647" y="122540309"/>
              </a:cxn>
              <a:cxn ang="0">
                <a:pos x="2147483647" y="68427501"/>
              </a:cxn>
              <a:cxn ang="0">
                <a:pos x="2147483647" y="40584606"/>
              </a:cxn>
              <a:cxn ang="0">
                <a:pos x="2147483647" y="22180001"/>
              </a:cxn>
              <a:cxn ang="0">
                <a:pos x="2147483647" y="9280833"/>
              </a:cxn>
              <a:cxn ang="0">
                <a:pos x="2147483647" y="3460878"/>
              </a:cxn>
              <a:cxn ang="0">
                <a:pos x="2147483647" y="5977412"/>
              </a:cxn>
              <a:cxn ang="0">
                <a:pos x="2147483647" y="16202589"/>
              </a:cxn>
              <a:cxn ang="0">
                <a:pos x="2147483647" y="32562238"/>
              </a:cxn>
              <a:cxn ang="0">
                <a:pos x="2147483647" y="53798291"/>
              </a:cxn>
              <a:cxn ang="0">
                <a:pos x="2147483647" y="100203248"/>
              </a:cxn>
              <a:cxn ang="0">
                <a:pos x="2147483647" y="155574521"/>
              </a:cxn>
              <a:cxn ang="0">
                <a:pos x="2147483647" y="195687153"/>
              </a:cxn>
              <a:cxn ang="0">
                <a:pos x="2147483647" y="215979654"/>
              </a:cxn>
              <a:cxn ang="0">
                <a:pos x="2147483647" y="231238295"/>
              </a:cxn>
              <a:cxn ang="0">
                <a:pos x="2147483647" y="240047154"/>
              </a:cxn>
              <a:cxn ang="0">
                <a:pos x="2147483647" y="240833645"/>
              </a:cxn>
              <a:cxn ang="0">
                <a:pos x="2147483647" y="234226802"/>
              </a:cxn>
              <a:cxn ang="0">
                <a:pos x="2147483647" y="221328031"/>
              </a:cxn>
              <a:cxn ang="0">
                <a:pos x="2147483647" y="203237943"/>
              </a:cxn>
              <a:cxn ang="0">
                <a:pos x="2147483647" y="171462196"/>
              </a:cxn>
              <a:cxn ang="0">
                <a:pos x="2147483647" y="108540529"/>
              </a:cxn>
              <a:cxn ang="0">
                <a:pos x="2147483647" y="58045660"/>
              </a:cxn>
              <a:cxn ang="0">
                <a:pos x="2147483647" y="36652150"/>
              </a:cxn>
              <a:cxn ang="0">
                <a:pos x="2147483647" y="19505614"/>
              </a:cxn>
              <a:cxn ang="0">
                <a:pos x="2147483647" y="7393334"/>
              </a:cxn>
              <a:cxn ang="0">
                <a:pos x="2147483647" y="1887499"/>
              </a:cxn>
              <a:cxn ang="0">
                <a:pos x="2147483647" y="1572982"/>
              </a:cxn>
              <a:cxn ang="0">
                <a:pos x="2147483647" y="5348377"/>
              </a:cxn>
              <a:cxn ang="0">
                <a:pos x="2147483647" y="18404605"/>
              </a:cxn>
              <a:cxn ang="0">
                <a:pos x="2147483647" y="42629562"/>
              </a:cxn>
              <a:cxn ang="0">
                <a:pos x="2147483647" y="82113160"/>
              </a:cxn>
              <a:cxn ang="0">
                <a:pos x="2147483647" y="106810090"/>
              </a:cxn>
              <a:cxn ang="0">
                <a:pos x="2147483647" y="12159675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186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186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186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186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88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4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885" name="Freeform 4"/>
          <p:cNvSpPr/>
          <p:nvPr/>
        </p:nvSpPr>
        <p:spPr>
          <a:xfrm>
            <a:off x="914400" y="3657600"/>
            <a:ext cx="7620000" cy="1219200"/>
          </a:xfrm>
          <a:custGeom>
            <a:avLst/>
            <a:gdLst/>
            <a:ahLst/>
            <a:cxnLst>
              <a:cxn ang="0">
                <a:pos x="231758467" y="287553516"/>
              </a:cxn>
              <a:cxn ang="0">
                <a:pos x="387942279" y="175552108"/>
              </a:cxn>
              <a:cxn ang="0">
                <a:pos x="564279967" y="84945004"/>
              </a:cxn>
              <a:cxn ang="0">
                <a:pos x="760769944" y="23281405"/>
              </a:cxn>
              <a:cxn ang="0">
                <a:pos x="992528411" y="0"/>
              </a:cxn>
              <a:cxn ang="0">
                <a:pos x="1236881066" y="18247545"/>
              </a:cxn>
              <a:cxn ang="0">
                <a:pos x="1390546040" y="55371669"/>
              </a:cxn>
              <a:cxn ang="0">
                <a:pos x="1554287953" y="116405440"/>
              </a:cxn>
              <a:cxn ang="0">
                <a:pos x="1728106803" y="195687549"/>
              </a:cxn>
              <a:cxn ang="0">
                <a:pos x="2025361400" y="349846148"/>
              </a:cxn>
              <a:cxn ang="0">
                <a:pos x="2147483647" y="604679572"/>
              </a:cxn>
              <a:cxn ang="0">
                <a:pos x="2147483647" y="778973612"/>
              </a:cxn>
              <a:cxn ang="0">
                <a:pos x="2147483647" y="858255721"/>
              </a:cxn>
              <a:cxn ang="0">
                <a:pos x="2147483647" y="918660458"/>
              </a:cxn>
              <a:cxn ang="0">
                <a:pos x="2147483647" y="956413616"/>
              </a:cxn>
              <a:cxn ang="0">
                <a:pos x="2147483647" y="965852302"/>
              </a:cxn>
              <a:cxn ang="0">
                <a:pos x="2147483647" y="942570897"/>
              </a:cxn>
              <a:cxn ang="0">
                <a:pos x="2147483647" y="891604054"/>
              </a:cxn>
              <a:cxn ang="0">
                <a:pos x="2147483647" y="817355805"/>
              </a:cxn>
              <a:cxn ang="0">
                <a:pos x="2147483647" y="705984225"/>
              </a:cxn>
              <a:cxn ang="0">
                <a:pos x="2147483647" y="490162028"/>
              </a:cxn>
              <a:cxn ang="0">
                <a:pos x="2147483647" y="273710797"/>
              </a:cxn>
              <a:cxn ang="0">
                <a:pos x="2147483647" y="162338423"/>
              </a:cxn>
              <a:cxn ang="0">
                <a:pos x="2147483647" y="88720002"/>
              </a:cxn>
              <a:cxn ang="0">
                <a:pos x="2147483647" y="37124124"/>
              </a:cxn>
              <a:cxn ang="0">
                <a:pos x="2147483647" y="13842719"/>
              </a:cxn>
              <a:cxn ang="0">
                <a:pos x="2147483647" y="23910440"/>
              </a:cxn>
              <a:cxn ang="0">
                <a:pos x="2147483647" y="64809563"/>
              </a:cxn>
              <a:cxn ang="0">
                <a:pos x="2147483647" y="130248159"/>
              </a:cxn>
              <a:cxn ang="0">
                <a:pos x="2147483647" y="215193163"/>
              </a:cxn>
              <a:cxn ang="0">
                <a:pos x="2147483647" y="400812992"/>
              </a:cxn>
              <a:cxn ang="0">
                <a:pos x="2147483647" y="622298083"/>
              </a:cxn>
              <a:cxn ang="0">
                <a:pos x="2147483647" y="782749404"/>
              </a:cxn>
              <a:cxn ang="0">
                <a:pos x="2147483647" y="863918615"/>
              </a:cxn>
              <a:cxn ang="0">
                <a:pos x="2147483647" y="924952386"/>
              </a:cxn>
              <a:cxn ang="0">
                <a:pos x="2147483647" y="960188615"/>
              </a:cxn>
              <a:cxn ang="0">
                <a:pos x="2147483647" y="963335372"/>
              </a:cxn>
              <a:cxn ang="0">
                <a:pos x="2147483647" y="936908003"/>
              </a:cxn>
              <a:cxn ang="0">
                <a:pos x="2147483647" y="885312125"/>
              </a:cxn>
              <a:cxn ang="0">
                <a:pos x="2147483647" y="812951772"/>
              </a:cxn>
              <a:cxn ang="0">
                <a:pos x="2147483647" y="685849577"/>
              </a:cxn>
              <a:cxn ang="0">
                <a:pos x="2147483647" y="434161324"/>
              </a:cxn>
              <a:cxn ang="0">
                <a:pos x="2147483647" y="232181846"/>
              </a:cxn>
              <a:cxn ang="0">
                <a:pos x="2147483647" y="146607808"/>
              </a:cxn>
              <a:cxn ang="0">
                <a:pos x="2147483647" y="78023247"/>
              </a:cxn>
              <a:cxn ang="0">
                <a:pos x="2147483647" y="29573334"/>
              </a:cxn>
              <a:cxn ang="0">
                <a:pos x="2147483647" y="7550790"/>
              </a:cxn>
              <a:cxn ang="0">
                <a:pos x="2147483647" y="6291929"/>
              </a:cxn>
              <a:cxn ang="0">
                <a:pos x="2147483647" y="21393509"/>
              </a:cxn>
              <a:cxn ang="0">
                <a:pos x="2147483647" y="73618421"/>
              </a:cxn>
              <a:cxn ang="0">
                <a:pos x="2147483647" y="170518248"/>
              </a:cxn>
              <a:cxn ang="0">
                <a:pos x="2147483647" y="328452639"/>
              </a:cxn>
              <a:cxn ang="0">
                <a:pos x="2147483647" y="427240361"/>
              </a:cxn>
              <a:cxn ang="0">
                <a:pos x="2147483647" y="48638702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88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288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288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Freeform 2"/>
          <p:cNvSpPr/>
          <p:nvPr/>
        </p:nvSpPr>
        <p:spPr>
          <a:xfrm>
            <a:off x="-125730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6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17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18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19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3320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1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2" name="Oval 9"/>
          <p:cNvSpPr/>
          <p:nvPr/>
        </p:nvSpPr>
        <p:spPr>
          <a:xfrm>
            <a:off x="1371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3" name="Oval 10"/>
          <p:cNvSpPr/>
          <p:nvPr/>
        </p:nvSpPr>
        <p:spPr>
          <a:xfrm>
            <a:off x="2133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4" name="Oval 11"/>
          <p:cNvSpPr/>
          <p:nvPr/>
        </p:nvSpPr>
        <p:spPr>
          <a:xfrm>
            <a:off x="2895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5" name="Oval 12"/>
          <p:cNvSpPr/>
          <p:nvPr/>
        </p:nvSpPr>
        <p:spPr>
          <a:xfrm>
            <a:off x="6019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6" name="Oval 13"/>
          <p:cNvSpPr/>
          <p:nvPr/>
        </p:nvSpPr>
        <p:spPr>
          <a:xfrm>
            <a:off x="3657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7" name="Oval 14"/>
          <p:cNvSpPr/>
          <p:nvPr/>
        </p:nvSpPr>
        <p:spPr>
          <a:xfrm>
            <a:off x="52578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8" name="Oval 15"/>
          <p:cNvSpPr/>
          <p:nvPr/>
        </p:nvSpPr>
        <p:spPr>
          <a:xfrm>
            <a:off x="4495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29" name="Oval 16"/>
          <p:cNvSpPr/>
          <p:nvPr/>
        </p:nvSpPr>
        <p:spPr>
          <a:xfrm>
            <a:off x="67818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0" name="Oval 17"/>
          <p:cNvSpPr/>
          <p:nvPr/>
        </p:nvSpPr>
        <p:spPr>
          <a:xfrm>
            <a:off x="17526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1" name="Oval 18"/>
          <p:cNvSpPr/>
          <p:nvPr/>
        </p:nvSpPr>
        <p:spPr>
          <a:xfrm>
            <a:off x="3276600" y="3733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2" name="Oval 19"/>
          <p:cNvSpPr/>
          <p:nvPr/>
        </p:nvSpPr>
        <p:spPr>
          <a:xfrm>
            <a:off x="6400800" y="3733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3" name="Oval 20"/>
          <p:cNvSpPr/>
          <p:nvPr/>
        </p:nvSpPr>
        <p:spPr>
          <a:xfrm>
            <a:off x="4876800" y="3733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4" name="Oval 21"/>
          <p:cNvSpPr/>
          <p:nvPr/>
        </p:nvSpPr>
        <p:spPr>
          <a:xfrm>
            <a:off x="2514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5" name="Oval 22"/>
          <p:cNvSpPr/>
          <p:nvPr/>
        </p:nvSpPr>
        <p:spPr>
          <a:xfrm>
            <a:off x="4038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6" name="Oval 23"/>
          <p:cNvSpPr/>
          <p:nvPr/>
        </p:nvSpPr>
        <p:spPr>
          <a:xfrm>
            <a:off x="71628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7" name="Oval 24"/>
          <p:cNvSpPr/>
          <p:nvPr/>
        </p:nvSpPr>
        <p:spPr>
          <a:xfrm>
            <a:off x="56388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38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3339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3340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3341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42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3343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3344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5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6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90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908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909" name="Freeform 4"/>
          <p:cNvSpPr/>
          <p:nvPr/>
        </p:nvSpPr>
        <p:spPr>
          <a:xfrm>
            <a:off x="914400" y="3429000"/>
            <a:ext cx="7620000" cy="1676400"/>
          </a:xfrm>
          <a:custGeom>
            <a:avLst/>
            <a:gdLst/>
            <a:ahLst/>
            <a:cxnLst>
              <a:cxn ang="0">
                <a:pos x="231758467" y="543655320"/>
              </a:cxn>
              <a:cxn ang="0">
                <a:pos x="387942279" y="331903205"/>
              </a:cxn>
              <a:cxn ang="0">
                <a:pos x="564279967" y="160598466"/>
              </a:cxn>
              <a:cxn ang="0">
                <a:pos x="760769944" y="44016134"/>
              </a:cxn>
              <a:cxn ang="0">
                <a:pos x="992528411" y="0"/>
              </a:cxn>
              <a:cxn ang="0">
                <a:pos x="1236881066" y="34498720"/>
              </a:cxn>
              <a:cxn ang="0">
                <a:pos x="1390546040" y="104686108"/>
              </a:cxn>
              <a:cxn ang="0">
                <a:pos x="1554287953" y="220079581"/>
              </a:cxn>
              <a:cxn ang="0">
                <a:pos x="1728106803" y="369971773"/>
              </a:cxn>
              <a:cxn ang="0">
                <a:pos x="2025361400" y="661427601"/>
              </a:cxn>
              <a:cxn ang="0">
                <a:pos x="2147483647" y="1143222998"/>
              </a:cxn>
              <a:cxn ang="0">
                <a:pos x="2147483647" y="1472747394"/>
              </a:cxn>
              <a:cxn ang="0">
                <a:pos x="2147483647" y="1622639586"/>
              </a:cxn>
              <a:cxn ang="0">
                <a:pos x="2147483647" y="1736842018"/>
              </a:cxn>
              <a:cxn ang="0">
                <a:pos x="2147483647" y="1808219357"/>
              </a:cxn>
              <a:cxn ang="0">
                <a:pos x="2147483647" y="1826064237"/>
              </a:cxn>
              <a:cxn ang="0">
                <a:pos x="2147483647" y="1782048102"/>
              </a:cxn>
              <a:cxn ang="0">
                <a:pos x="2147483647" y="1685688369"/>
              </a:cxn>
              <a:cxn ang="0">
                <a:pos x="2147483647" y="1545313591"/>
              </a:cxn>
              <a:cxn ang="0">
                <a:pos x="2147483647" y="1334751425"/>
              </a:cxn>
              <a:cxn ang="0">
                <a:pos x="2147483647" y="926712175"/>
              </a:cxn>
              <a:cxn ang="0">
                <a:pos x="2147483647" y="517484066"/>
              </a:cxn>
              <a:cxn ang="0">
                <a:pos x="2147483647" y="306921900"/>
              </a:cxn>
              <a:cxn ang="0">
                <a:pos x="2147483647" y="167735981"/>
              </a:cxn>
              <a:cxn ang="0">
                <a:pos x="2147483647" y="70187389"/>
              </a:cxn>
              <a:cxn ang="0">
                <a:pos x="2147483647" y="26171254"/>
              </a:cxn>
              <a:cxn ang="0">
                <a:pos x="2147483647" y="45204993"/>
              </a:cxn>
              <a:cxn ang="0">
                <a:pos x="2147483647" y="122530988"/>
              </a:cxn>
              <a:cxn ang="0">
                <a:pos x="2147483647" y="246250835"/>
              </a:cxn>
              <a:cxn ang="0">
                <a:pos x="2147483647" y="406849301"/>
              </a:cxn>
              <a:cxn ang="0">
                <a:pos x="2147483647" y="757786244"/>
              </a:cxn>
              <a:cxn ang="0">
                <a:pos x="2147483647" y="1176532859"/>
              </a:cxn>
              <a:cxn ang="0">
                <a:pos x="2147483647" y="1479884910"/>
              </a:cxn>
              <a:cxn ang="0">
                <a:pos x="2147483647" y="1633345860"/>
              </a:cxn>
              <a:cxn ang="0">
                <a:pos x="2147483647" y="1748738242"/>
              </a:cxn>
              <a:cxn ang="0">
                <a:pos x="2147483647" y="1815356872"/>
              </a:cxn>
              <a:cxn ang="0">
                <a:pos x="2147483647" y="1821305529"/>
              </a:cxn>
              <a:cxn ang="0">
                <a:pos x="2147483647" y="1771341829"/>
              </a:cxn>
              <a:cxn ang="0">
                <a:pos x="2147483647" y="1673792145"/>
              </a:cxn>
              <a:cxn ang="0">
                <a:pos x="2147483647" y="1536986126"/>
              </a:cxn>
              <a:cxn ang="0">
                <a:pos x="2147483647" y="1296683948"/>
              </a:cxn>
              <a:cxn ang="0">
                <a:pos x="2147483647" y="820836117"/>
              </a:cxn>
              <a:cxn ang="0">
                <a:pos x="2147483647" y="438969212"/>
              </a:cxn>
              <a:cxn ang="0">
                <a:pos x="2147483647" y="277180797"/>
              </a:cxn>
              <a:cxn ang="0">
                <a:pos x="2147483647" y="147512293"/>
              </a:cxn>
              <a:cxn ang="0">
                <a:pos x="2147483647" y="55912357"/>
              </a:cxn>
              <a:cxn ang="0">
                <a:pos x="2147483647" y="14275031"/>
              </a:cxn>
              <a:cxn ang="0">
                <a:pos x="2147483647" y="11896223"/>
              </a:cxn>
              <a:cxn ang="0">
                <a:pos x="2147483647" y="40447376"/>
              </a:cxn>
              <a:cxn ang="0">
                <a:pos x="2147483647" y="139184828"/>
              </a:cxn>
              <a:cxn ang="0">
                <a:pos x="2147483647" y="322386881"/>
              </a:cxn>
              <a:cxn ang="0">
                <a:pos x="2147483647" y="620980225"/>
              </a:cxn>
              <a:cxn ang="0">
                <a:pos x="2147483647" y="807751035"/>
              </a:cxn>
              <a:cxn ang="0">
                <a:pos x="2147483647" y="91957465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91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391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391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91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93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32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933" name="Freeform 4"/>
          <p:cNvSpPr/>
          <p:nvPr/>
        </p:nvSpPr>
        <p:spPr>
          <a:xfrm>
            <a:off x="914400" y="3200400"/>
            <a:ext cx="7620000" cy="2133600"/>
          </a:xfrm>
          <a:custGeom>
            <a:avLst/>
            <a:gdLst/>
            <a:ahLst/>
            <a:cxnLst>
              <a:cxn ang="0">
                <a:pos x="231758467" y="880632642"/>
              </a:cxn>
              <a:cxn ang="0">
                <a:pos x="387942279" y="537628332"/>
              </a:cxn>
              <a:cxn ang="0">
                <a:pos x="564279967" y="260142338"/>
              </a:cxn>
              <a:cxn ang="0">
                <a:pos x="760769944" y="71298610"/>
              </a:cxn>
              <a:cxn ang="0">
                <a:pos x="992528411" y="0"/>
              </a:cxn>
              <a:cxn ang="0">
                <a:pos x="1236881066" y="55883107"/>
              </a:cxn>
              <a:cxn ang="0">
                <a:pos x="1390546040" y="169574697"/>
              </a:cxn>
              <a:cxn ang="0">
                <a:pos x="1554287953" y="356491661"/>
              </a:cxn>
              <a:cxn ang="0">
                <a:pos x="1728106803" y="599291731"/>
              </a:cxn>
              <a:cxn ang="0">
                <a:pos x="2025361400" y="1071403134"/>
              </a:cxn>
              <a:cxn ang="0">
                <a:pos x="2147483647" y="1851832925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01121557"/>
              </a:cxn>
              <a:cxn ang="0">
                <a:pos x="2147483647" y="838238274"/>
              </a:cxn>
              <a:cxn ang="0">
                <a:pos x="2147483647" y="497162116"/>
              </a:cxn>
              <a:cxn ang="0">
                <a:pos x="2147483647" y="271704312"/>
              </a:cxn>
              <a:cxn ang="0">
                <a:pos x="2147483647" y="113691590"/>
              </a:cxn>
              <a:cxn ang="0">
                <a:pos x="2147483647" y="42392980"/>
              </a:cxn>
              <a:cxn ang="0">
                <a:pos x="2147483647" y="73225374"/>
              </a:cxn>
              <a:cxn ang="0">
                <a:pos x="2147483647" y="198478938"/>
              </a:cxn>
              <a:cxn ang="0">
                <a:pos x="2147483647" y="398886029"/>
              </a:cxn>
              <a:cxn ang="0">
                <a:pos x="2147483647" y="659028367"/>
              </a:cxn>
              <a:cxn ang="0">
                <a:pos x="2147483647" y="1227489093"/>
              </a:cxn>
              <a:cxn ang="0">
                <a:pos x="2147483647" y="1905787879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00413289"/>
              </a:cxn>
              <a:cxn ang="0">
                <a:pos x="2147483647" y="1329620096"/>
              </a:cxn>
              <a:cxn ang="0">
                <a:pos x="2147483647" y="711057945"/>
              </a:cxn>
              <a:cxn ang="0">
                <a:pos x="2147483647" y="448987455"/>
              </a:cxn>
              <a:cxn ang="0">
                <a:pos x="2147483647" y="238946542"/>
              </a:cxn>
              <a:cxn ang="0">
                <a:pos x="2147483647" y="90567641"/>
              </a:cxn>
              <a:cxn ang="0">
                <a:pos x="2147483647" y="23123948"/>
              </a:cxn>
              <a:cxn ang="0">
                <a:pos x="2147483647" y="19270420"/>
              </a:cxn>
              <a:cxn ang="0">
                <a:pos x="2147483647" y="65516929"/>
              </a:cxn>
              <a:cxn ang="0">
                <a:pos x="2147483647" y="225457804"/>
              </a:cxn>
              <a:cxn ang="0">
                <a:pos x="2147483647" y="522212829"/>
              </a:cxn>
              <a:cxn ang="0">
                <a:pos x="2147483647" y="1005886206"/>
              </a:cxn>
              <a:cxn ang="0">
                <a:pos x="2147483647" y="1308422912"/>
              </a:cxn>
              <a:cxn ang="0">
                <a:pos x="2147483647" y="1489559583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493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493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493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3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95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5956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957" name="Freeform 4"/>
          <p:cNvSpPr/>
          <p:nvPr/>
        </p:nvSpPr>
        <p:spPr>
          <a:xfrm>
            <a:off x="914400" y="3048000"/>
            <a:ext cx="7620000" cy="2438400"/>
          </a:xfrm>
          <a:custGeom>
            <a:avLst/>
            <a:gdLst/>
            <a:ahLst/>
            <a:cxnLst>
              <a:cxn ang="0">
                <a:pos x="231758467" y="1150212476"/>
              </a:cxn>
              <a:cxn ang="0">
                <a:pos x="387942279" y="702208433"/>
              </a:cxn>
              <a:cxn ang="0">
                <a:pos x="564279967" y="339778428"/>
              </a:cxn>
              <a:cxn ang="0">
                <a:pos x="760769944" y="93124035"/>
              </a:cxn>
              <a:cxn ang="0">
                <a:pos x="992528411" y="0"/>
              </a:cxn>
              <a:cxn ang="0">
                <a:pos x="1236881066" y="72990180"/>
              </a:cxn>
              <a:cxn ang="0">
                <a:pos x="1390546040" y="221485091"/>
              </a:cxn>
              <a:cxn ang="0">
                <a:pos x="1554287953" y="465621761"/>
              </a:cxn>
              <a:cxn ang="0">
                <a:pos x="1728106803" y="782748611"/>
              </a:cxn>
              <a:cxn ang="0">
                <a:pos x="2025361400" y="139938459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648111"/>
              </a:cxn>
              <a:cxn ang="0">
                <a:pos x="2147483647" y="1094841600"/>
              </a:cxn>
              <a:cxn ang="0">
                <a:pos x="2147483647" y="649355280"/>
              </a:cxn>
              <a:cxn ang="0">
                <a:pos x="2147483647" y="354880008"/>
              </a:cxn>
              <a:cxn ang="0">
                <a:pos x="2147483647" y="148496498"/>
              </a:cxn>
              <a:cxn ang="0">
                <a:pos x="2147483647" y="55370876"/>
              </a:cxn>
              <a:cxn ang="0">
                <a:pos x="2147483647" y="95641758"/>
              </a:cxn>
              <a:cxn ang="0">
                <a:pos x="2147483647" y="259238250"/>
              </a:cxn>
              <a:cxn ang="0">
                <a:pos x="2147483647" y="520994224"/>
              </a:cxn>
              <a:cxn ang="0">
                <a:pos x="2147483647" y="860772651"/>
              </a:cxn>
              <a:cxn ang="0">
                <a:pos x="2147483647" y="1603251966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36645297"/>
              </a:cxn>
              <a:cxn ang="0">
                <a:pos x="2147483647" y="928727385"/>
              </a:cxn>
              <a:cxn ang="0">
                <a:pos x="2147483647" y="586432820"/>
              </a:cxn>
              <a:cxn ang="0">
                <a:pos x="2147483647" y="312092989"/>
              </a:cxn>
              <a:cxn ang="0">
                <a:pos x="2147483647" y="118293336"/>
              </a:cxn>
              <a:cxn ang="0">
                <a:pos x="2147483647" y="30203161"/>
              </a:cxn>
              <a:cxn ang="0">
                <a:pos x="2147483647" y="25169301"/>
              </a:cxn>
              <a:cxn ang="0">
                <a:pos x="2147483647" y="85574038"/>
              </a:cxn>
              <a:cxn ang="0">
                <a:pos x="2147483647" y="294475272"/>
              </a:cxn>
              <a:cxn ang="0">
                <a:pos x="2147483647" y="682074579"/>
              </a:cxn>
              <a:cxn ang="0">
                <a:pos x="2147483647" y="1313810555"/>
              </a:cxn>
              <a:cxn ang="0">
                <a:pos x="2147483647" y="1708959858"/>
              </a:cxn>
              <a:cxn ang="0">
                <a:pos x="2147483647" y="1945546531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595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595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596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596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97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6980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981" name="Freeform 4"/>
          <p:cNvSpPr/>
          <p:nvPr/>
        </p:nvSpPr>
        <p:spPr>
          <a:xfrm>
            <a:off x="914400" y="2971800"/>
            <a:ext cx="7620000" cy="2590800"/>
          </a:xfrm>
          <a:custGeom>
            <a:avLst/>
            <a:gdLst/>
            <a:ahLst/>
            <a:cxnLst>
              <a:cxn ang="0">
                <a:pos x="231758467" y="1298483001"/>
              </a:cxn>
              <a:cxn ang="0">
                <a:pos x="387942279" y="792727489"/>
              </a:cxn>
              <a:cxn ang="0">
                <a:pos x="564279967" y="383578307"/>
              </a:cxn>
              <a:cxn ang="0">
                <a:pos x="760769944" y="105128832"/>
              </a:cxn>
              <a:cxn ang="0">
                <a:pos x="992528411" y="0"/>
              </a:cxn>
              <a:cxn ang="0">
                <a:pos x="1236881066" y="82398228"/>
              </a:cxn>
              <a:cxn ang="0">
                <a:pos x="1390546040" y="250036642"/>
              </a:cxn>
              <a:cxn ang="0">
                <a:pos x="1554287953" y="525644159"/>
              </a:cxn>
              <a:cxn ang="0">
                <a:pos x="1728106803" y="883649904"/>
              </a:cxn>
              <a:cxn ang="0">
                <a:pos x="2025361400" y="157977274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235973420"/>
              </a:cxn>
              <a:cxn ang="0">
                <a:pos x="2147483647" y="733059865"/>
              </a:cxn>
              <a:cxn ang="0">
                <a:pos x="2147483647" y="400626681"/>
              </a:cxn>
              <a:cxn ang="0">
                <a:pos x="2147483647" y="167638414"/>
              </a:cxn>
              <a:cxn ang="0">
                <a:pos x="2147483647" y="62509582"/>
              </a:cxn>
              <a:cxn ang="0">
                <a:pos x="2147483647" y="107970789"/>
              </a:cxn>
              <a:cxn ang="0">
                <a:pos x="2147483647" y="292655891"/>
              </a:cxn>
              <a:cxn ang="0">
                <a:pos x="2147483647" y="588153741"/>
              </a:cxn>
              <a:cxn ang="0">
                <a:pos x="2147483647" y="971730361"/>
              </a:cxn>
              <a:cxn ang="0">
                <a:pos x="2147483647" y="180992074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510783"/>
              </a:cxn>
              <a:cxn ang="0">
                <a:pos x="2147483647" y="1048446360"/>
              </a:cxn>
              <a:cxn ang="0">
                <a:pos x="2147483647" y="662027781"/>
              </a:cxn>
              <a:cxn ang="0">
                <a:pos x="2147483647" y="352323516"/>
              </a:cxn>
              <a:cxn ang="0">
                <a:pos x="2147483647" y="133541665"/>
              </a:cxn>
              <a:cxn ang="0">
                <a:pos x="2147483647" y="34095063"/>
              </a:cxn>
              <a:cxn ang="0">
                <a:pos x="2147483647" y="28412833"/>
              </a:cxn>
              <a:cxn ang="0">
                <a:pos x="2147483647" y="96604645"/>
              </a:cxn>
              <a:cxn ang="0">
                <a:pos x="2147483647" y="332434869"/>
              </a:cxn>
              <a:cxn ang="0">
                <a:pos x="2147483647" y="769996885"/>
              </a:cxn>
              <a:cxn ang="0">
                <a:pos x="2147483647" y="1483168104"/>
              </a:cxn>
              <a:cxn ang="0">
                <a:pos x="2147483647" y="1929255992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698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698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698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698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800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8004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8005" name="Freeform 4"/>
          <p:cNvSpPr/>
          <p:nvPr/>
        </p:nvSpPr>
        <p:spPr>
          <a:xfrm>
            <a:off x="914400" y="2819400"/>
            <a:ext cx="7620000" cy="2895600"/>
          </a:xfrm>
          <a:custGeom>
            <a:avLst/>
            <a:gdLst/>
            <a:ahLst/>
            <a:cxnLst>
              <a:cxn ang="0">
                <a:pos x="231758467" y="1621980607"/>
              </a:cxn>
              <a:cxn ang="0">
                <a:pos x="387942279" y="990223611"/>
              </a:cxn>
              <a:cxn ang="0">
                <a:pos x="564279967" y="479141733"/>
              </a:cxn>
              <a:cxn ang="0">
                <a:pos x="760769944" y="131319322"/>
              </a:cxn>
              <a:cxn ang="0">
                <a:pos x="992528411" y="0"/>
              </a:cxn>
              <a:cxn ang="0">
                <a:pos x="1236881066" y="102926617"/>
              </a:cxn>
              <a:cxn ang="0">
                <a:pos x="1390546040" y="312329175"/>
              </a:cxn>
              <a:cxn ang="0">
                <a:pos x="1554287953" y="656600378"/>
              </a:cxn>
              <a:cxn ang="0">
                <a:pos x="1728106803" y="1103798199"/>
              </a:cxn>
              <a:cxn ang="0">
                <a:pos x="2025361400" y="19733504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43897372"/>
              </a:cxn>
              <a:cxn ang="0">
                <a:pos x="2147483647" y="915691583"/>
              </a:cxn>
              <a:cxn ang="0">
                <a:pos x="2147483647" y="500435791"/>
              </a:cxn>
              <a:cxn ang="0">
                <a:pos x="2147483647" y="209402558"/>
              </a:cxn>
              <a:cxn ang="0">
                <a:pos x="2147483647" y="78081352"/>
              </a:cxn>
              <a:cxn ang="0">
                <a:pos x="2147483647" y="134868646"/>
              </a:cxn>
              <a:cxn ang="0">
                <a:pos x="2147483647" y="365567145"/>
              </a:cxn>
              <a:cxn ang="0">
                <a:pos x="2147483647" y="734681730"/>
              </a:cxn>
              <a:cxn ang="0">
                <a:pos x="2147483647" y="121382346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09651433"/>
              </a:cxn>
              <a:cxn ang="0">
                <a:pos x="2147483647" y="826962260"/>
              </a:cxn>
              <a:cxn ang="0">
                <a:pos x="2147483647" y="440099173"/>
              </a:cxn>
              <a:cxn ang="0">
                <a:pos x="2147483647" y="166812558"/>
              </a:cxn>
              <a:cxn ang="0">
                <a:pos x="2147483647" y="42589999"/>
              </a:cxn>
              <a:cxn ang="0">
                <a:pos x="2147483647" y="35491352"/>
              </a:cxn>
              <a:cxn ang="0">
                <a:pos x="2147483647" y="120673235"/>
              </a:cxn>
              <a:cxn ang="0">
                <a:pos x="2147483647" y="415255792"/>
              </a:cxn>
              <a:cxn ang="0">
                <a:pos x="2147483647" y="961830906"/>
              </a:cxn>
              <a:cxn ang="0">
                <a:pos x="2147483647" y="1852677223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800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800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800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800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902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28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9029" name="Freeform 4"/>
          <p:cNvSpPr/>
          <p:nvPr/>
        </p:nvSpPr>
        <p:spPr>
          <a:xfrm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903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903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2903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3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005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0052" name="Freeform 3"/>
          <p:cNvSpPr/>
          <p:nvPr/>
        </p:nvSpPr>
        <p:spPr>
          <a:xfrm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0053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005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005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005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005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07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76" name="Freeform 3"/>
          <p:cNvSpPr/>
          <p:nvPr/>
        </p:nvSpPr>
        <p:spPr>
          <a:xfrm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1077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07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107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108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8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209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100" name="Freeform 3"/>
          <p:cNvSpPr/>
          <p:nvPr/>
        </p:nvSpPr>
        <p:spPr>
          <a:xfrm>
            <a:off x="914400" y="2819400"/>
            <a:ext cx="7620000" cy="2895600"/>
          </a:xfrm>
          <a:custGeom>
            <a:avLst/>
            <a:gdLst/>
            <a:ahLst/>
            <a:cxnLst>
              <a:cxn ang="0">
                <a:pos x="231758467" y="1621980607"/>
              </a:cxn>
              <a:cxn ang="0">
                <a:pos x="387942279" y="990223611"/>
              </a:cxn>
              <a:cxn ang="0">
                <a:pos x="564279967" y="479141733"/>
              </a:cxn>
              <a:cxn ang="0">
                <a:pos x="760769944" y="131319322"/>
              </a:cxn>
              <a:cxn ang="0">
                <a:pos x="992528411" y="0"/>
              </a:cxn>
              <a:cxn ang="0">
                <a:pos x="1236881066" y="102926617"/>
              </a:cxn>
              <a:cxn ang="0">
                <a:pos x="1390546040" y="312329175"/>
              </a:cxn>
              <a:cxn ang="0">
                <a:pos x="1554287953" y="656600378"/>
              </a:cxn>
              <a:cxn ang="0">
                <a:pos x="1728106803" y="1103798199"/>
              </a:cxn>
              <a:cxn ang="0">
                <a:pos x="2025361400" y="19733504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43897372"/>
              </a:cxn>
              <a:cxn ang="0">
                <a:pos x="2147483647" y="915691583"/>
              </a:cxn>
              <a:cxn ang="0">
                <a:pos x="2147483647" y="500435791"/>
              </a:cxn>
              <a:cxn ang="0">
                <a:pos x="2147483647" y="209402558"/>
              </a:cxn>
              <a:cxn ang="0">
                <a:pos x="2147483647" y="78081352"/>
              </a:cxn>
              <a:cxn ang="0">
                <a:pos x="2147483647" y="134868646"/>
              </a:cxn>
              <a:cxn ang="0">
                <a:pos x="2147483647" y="365567145"/>
              </a:cxn>
              <a:cxn ang="0">
                <a:pos x="2147483647" y="734681730"/>
              </a:cxn>
              <a:cxn ang="0">
                <a:pos x="2147483647" y="121382346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09651433"/>
              </a:cxn>
              <a:cxn ang="0">
                <a:pos x="2147483647" y="826962260"/>
              </a:cxn>
              <a:cxn ang="0">
                <a:pos x="2147483647" y="440099173"/>
              </a:cxn>
              <a:cxn ang="0">
                <a:pos x="2147483647" y="166812558"/>
              </a:cxn>
              <a:cxn ang="0">
                <a:pos x="2147483647" y="42589999"/>
              </a:cxn>
              <a:cxn ang="0">
                <a:pos x="2147483647" y="35491352"/>
              </a:cxn>
              <a:cxn ang="0">
                <a:pos x="2147483647" y="120673235"/>
              </a:cxn>
              <a:cxn ang="0">
                <a:pos x="2147483647" y="415255792"/>
              </a:cxn>
              <a:cxn ang="0">
                <a:pos x="2147483647" y="961830906"/>
              </a:cxn>
              <a:cxn ang="0">
                <a:pos x="2147483647" y="1852677223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2101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210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210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210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10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2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24" name="Freeform 3"/>
          <p:cNvSpPr/>
          <p:nvPr/>
        </p:nvSpPr>
        <p:spPr>
          <a:xfrm>
            <a:off x="914400" y="2971800"/>
            <a:ext cx="7620000" cy="2590800"/>
          </a:xfrm>
          <a:custGeom>
            <a:avLst/>
            <a:gdLst/>
            <a:ahLst/>
            <a:cxnLst>
              <a:cxn ang="0">
                <a:pos x="231758467" y="1298483001"/>
              </a:cxn>
              <a:cxn ang="0">
                <a:pos x="387942279" y="792727489"/>
              </a:cxn>
              <a:cxn ang="0">
                <a:pos x="564279967" y="383578307"/>
              </a:cxn>
              <a:cxn ang="0">
                <a:pos x="760769944" y="105128832"/>
              </a:cxn>
              <a:cxn ang="0">
                <a:pos x="992528411" y="0"/>
              </a:cxn>
              <a:cxn ang="0">
                <a:pos x="1236881066" y="82398228"/>
              </a:cxn>
              <a:cxn ang="0">
                <a:pos x="1390546040" y="250036642"/>
              </a:cxn>
              <a:cxn ang="0">
                <a:pos x="1554287953" y="525644159"/>
              </a:cxn>
              <a:cxn ang="0">
                <a:pos x="1728106803" y="883649904"/>
              </a:cxn>
              <a:cxn ang="0">
                <a:pos x="2025361400" y="157977274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235973420"/>
              </a:cxn>
              <a:cxn ang="0">
                <a:pos x="2147483647" y="733059865"/>
              </a:cxn>
              <a:cxn ang="0">
                <a:pos x="2147483647" y="400626681"/>
              </a:cxn>
              <a:cxn ang="0">
                <a:pos x="2147483647" y="167638414"/>
              </a:cxn>
              <a:cxn ang="0">
                <a:pos x="2147483647" y="62509582"/>
              </a:cxn>
              <a:cxn ang="0">
                <a:pos x="2147483647" y="107970789"/>
              </a:cxn>
              <a:cxn ang="0">
                <a:pos x="2147483647" y="292655891"/>
              </a:cxn>
              <a:cxn ang="0">
                <a:pos x="2147483647" y="588153741"/>
              </a:cxn>
              <a:cxn ang="0">
                <a:pos x="2147483647" y="971730361"/>
              </a:cxn>
              <a:cxn ang="0">
                <a:pos x="2147483647" y="180992074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510783"/>
              </a:cxn>
              <a:cxn ang="0">
                <a:pos x="2147483647" y="1048446360"/>
              </a:cxn>
              <a:cxn ang="0">
                <a:pos x="2147483647" y="662027781"/>
              </a:cxn>
              <a:cxn ang="0">
                <a:pos x="2147483647" y="352323516"/>
              </a:cxn>
              <a:cxn ang="0">
                <a:pos x="2147483647" y="133541665"/>
              </a:cxn>
              <a:cxn ang="0">
                <a:pos x="2147483647" y="34095063"/>
              </a:cxn>
              <a:cxn ang="0">
                <a:pos x="2147483647" y="28412833"/>
              </a:cxn>
              <a:cxn ang="0">
                <a:pos x="2147483647" y="96604645"/>
              </a:cxn>
              <a:cxn ang="0">
                <a:pos x="2147483647" y="332434869"/>
              </a:cxn>
              <a:cxn ang="0">
                <a:pos x="2147483647" y="769996885"/>
              </a:cxn>
              <a:cxn ang="0">
                <a:pos x="2147483647" y="1483168104"/>
              </a:cxn>
              <a:cxn ang="0">
                <a:pos x="2147483647" y="1929255992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25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2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312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312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2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Freeform 2"/>
          <p:cNvSpPr/>
          <p:nvPr/>
        </p:nvSpPr>
        <p:spPr>
          <a:xfrm>
            <a:off x="-124968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40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1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2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3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4344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5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6" name="Oval 9"/>
          <p:cNvSpPr/>
          <p:nvPr/>
        </p:nvSpPr>
        <p:spPr>
          <a:xfrm>
            <a:off x="1371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7" name="Oval 10"/>
          <p:cNvSpPr/>
          <p:nvPr/>
        </p:nvSpPr>
        <p:spPr>
          <a:xfrm>
            <a:off x="2133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8" name="Oval 11"/>
          <p:cNvSpPr/>
          <p:nvPr/>
        </p:nvSpPr>
        <p:spPr>
          <a:xfrm>
            <a:off x="2895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49" name="Oval 12"/>
          <p:cNvSpPr/>
          <p:nvPr/>
        </p:nvSpPr>
        <p:spPr>
          <a:xfrm>
            <a:off x="6019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0" name="Oval 13"/>
          <p:cNvSpPr/>
          <p:nvPr/>
        </p:nvSpPr>
        <p:spPr>
          <a:xfrm>
            <a:off x="3657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1" name="Oval 14"/>
          <p:cNvSpPr/>
          <p:nvPr/>
        </p:nvSpPr>
        <p:spPr>
          <a:xfrm>
            <a:off x="5257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2" name="Oval 15"/>
          <p:cNvSpPr/>
          <p:nvPr/>
        </p:nvSpPr>
        <p:spPr>
          <a:xfrm>
            <a:off x="4495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3" name="Oval 16"/>
          <p:cNvSpPr/>
          <p:nvPr/>
        </p:nvSpPr>
        <p:spPr>
          <a:xfrm>
            <a:off x="6781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4" name="Oval 17"/>
          <p:cNvSpPr/>
          <p:nvPr/>
        </p:nvSpPr>
        <p:spPr>
          <a:xfrm>
            <a:off x="1752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5" name="Oval 18"/>
          <p:cNvSpPr/>
          <p:nvPr/>
        </p:nvSpPr>
        <p:spPr>
          <a:xfrm>
            <a:off x="3276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6" name="Oval 19"/>
          <p:cNvSpPr/>
          <p:nvPr/>
        </p:nvSpPr>
        <p:spPr>
          <a:xfrm>
            <a:off x="6400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7" name="Oval 20"/>
          <p:cNvSpPr/>
          <p:nvPr/>
        </p:nvSpPr>
        <p:spPr>
          <a:xfrm>
            <a:off x="4876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8" name="Oval 21"/>
          <p:cNvSpPr/>
          <p:nvPr/>
        </p:nvSpPr>
        <p:spPr>
          <a:xfrm>
            <a:off x="2514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59" name="Oval 22"/>
          <p:cNvSpPr/>
          <p:nvPr/>
        </p:nvSpPr>
        <p:spPr>
          <a:xfrm>
            <a:off x="4038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60" name="Oval 23"/>
          <p:cNvSpPr/>
          <p:nvPr/>
        </p:nvSpPr>
        <p:spPr>
          <a:xfrm>
            <a:off x="7162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61" name="Oval 24"/>
          <p:cNvSpPr/>
          <p:nvPr/>
        </p:nvSpPr>
        <p:spPr>
          <a:xfrm>
            <a:off x="5638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62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4363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4364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4365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66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4367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4368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9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0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14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4148" name="Freeform 3"/>
          <p:cNvSpPr/>
          <p:nvPr/>
        </p:nvSpPr>
        <p:spPr>
          <a:xfrm>
            <a:off x="914400" y="3124200"/>
            <a:ext cx="7620000" cy="2286000"/>
          </a:xfrm>
          <a:custGeom>
            <a:avLst/>
            <a:gdLst/>
            <a:ahLst/>
            <a:cxnLst>
              <a:cxn ang="0">
                <a:pos x="231758467" y="1010929585"/>
              </a:cxn>
              <a:cxn ang="0">
                <a:pos x="387942279" y="617175381"/>
              </a:cxn>
              <a:cxn ang="0">
                <a:pos x="564279967" y="298633105"/>
              </a:cxn>
              <a:cxn ang="0">
                <a:pos x="760769944" y="81848319"/>
              </a:cxn>
              <a:cxn ang="0">
                <a:pos x="992528411" y="0"/>
              </a:cxn>
              <a:cxn ang="0">
                <a:pos x="1236881066" y="64150782"/>
              </a:cxn>
              <a:cxn ang="0">
                <a:pos x="1390546040" y="194665468"/>
              </a:cxn>
              <a:cxn ang="0">
                <a:pos x="1554287953" y="409238619"/>
              </a:cxn>
              <a:cxn ang="0">
                <a:pos x="1728106803" y="687962553"/>
              </a:cxn>
              <a:cxn ang="0">
                <a:pos x="2025361400" y="1229927493"/>
              </a:cxn>
              <a:cxn ang="0">
                <a:pos x="2147483647" y="212582829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23226065"/>
              </a:cxn>
              <a:cxn ang="0">
                <a:pos x="2147483647" y="962263218"/>
              </a:cxn>
              <a:cxn ang="0">
                <a:pos x="2147483647" y="570722135"/>
              </a:cxn>
              <a:cxn ang="0">
                <a:pos x="2147483647" y="311905885"/>
              </a:cxn>
              <a:cxn ang="0">
                <a:pos x="2147483647" y="130513198"/>
              </a:cxn>
              <a:cxn ang="0">
                <a:pos x="2147483647" y="48666367"/>
              </a:cxn>
              <a:cxn ang="0">
                <a:pos x="2147483647" y="84059953"/>
              </a:cxn>
              <a:cxn ang="0">
                <a:pos x="2147483647" y="227845932"/>
              </a:cxn>
              <a:cxn ang="0">
                <a:pos x="2147483647" y="457904986"/>
              </a:cxn>
              <a:cxn ang="0">
                <a:pos x="2147483647" y="756538091"/>
              </a:cxn>
              <a:cxn ang="0">
                <a:pos x="2147483647" y="14091070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26348963"/>
              </a:cxn>
              <a:cxn ang="0">
                <a:pos x="2147483647" y="816264117"/>
              </a:cxn>
              <a:cxn ang="0">
                <a:pos x="2147483647" y="515419378"/>
              </a:cxn>
              <a:cxn ang="0">
                <a:pos x="2147483647" y="274300665"/>
              </a:cxn>
              <a:cxn ang="0">
                <a:pos x="2147483647" y="103969124"/>
              </a:cxn>
              <a:cxn ang="0">
                <a:pos x="2147483647" y="26545561"/>
              </a:cxn>
              <a:cxn ang="0">
                <a:pos x="2147483647" y="22120805"/>
              </a:cxn>
              <a:cxn ang="0">
                <a:pos x="2147483647" y="75211928"/>
              </a:cxn>
              <a:cxn ang="0">
                <a:pos x="2147483647" y="258816250"/>
              </a:cxn>
              <a:cxn ang="0">
                <a:pos x="2147483647" y="599479331"/>
              </a:cxn>
              <a:cxn ang="0">
                <a:pos x="2147483647" y="1154715564"/>
              </a:cxn>
              <a:cxn ang="0">
                <a:pos x="2147483647" y="1502015036"/>
              </a:cxn>
              <a:cxn ang="0">
                <a:pos x="2147483647" y="1709953284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149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15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415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415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415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17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172" name="Freeform 3"/>
          <p:cNvSpPr/>
          <p:nvPr/>
        </p:nvSpPr>
        <p:spPr>
          <a:xfrm>
            <a:off x="914400" y="3352800"/>
            <a:ext cx="7620000" cy="1828800"/>
          </a:xfrm>
          <a:custGeom>
            <a:avLst/>
            <a:gdLst/>
            <a:ahLst/>
            <a:cxnLst>
              <a:cxn ang="0">
                <a:pos x="231758467" y="646995410"/>
              </a:cxn>
              <a:cxn ang="0">
                <a:pos x="387942279" y="394992244"/>
              </a:cxn>
              <a:cxn ang="0">
                <a:pos x="564279967" y="191125663"/>
              </a:cxn>
              <a:cxn ang="0">
                <a:pos x="760769944" y="52381972"/>
              </a:cxn>
              <a:cxn ang="0">
                <a:pos x="992528411" y="0"/>
              </a:cxn>
              <a:cxn ang="0">
                <a:pos x="1236881066" y="41056976"/>
              </a:cxn>
              <a:cxn ang="0">
                <a:pos x="1390546040" y="124585661"/>
              </a:cxn>
              <a:cxn ang="0">
                <a:pos x="1554287953" y="261912240"/>
              </a:cxn>
              <a:cxn ang="0">
                <a:pos x="1728106803" y="440295796"/>
              </a:cxn>
              <a:cxn ang="0">
                <a:pos x="2025361400" y="787153833"/>
              </a:cxn>
              <a:cxn ang="0">
                <a:pos x="2147483647" y="1360529632"/>
              </a:cxn>
              <a:cxn ang="0">
                <a:pos x="2147483647" y="1752691222"/>
              </a:cxn>
              <a:cxn ang="0">
                <a:pos x="2147483647" y="1931074777"/>
              </a:cxn>
              <a:cxn ang="0">
                <a:pos x="2147483647" y="206698662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20784518"/>
              </a:cxn>
              <a:cxn ang="0">
                <a:pos x="2147483647" y="2006109121"/>
              </a:cxn>
              <a:cxn ang="0">
                <a:pos x="2147483647" y="1839051751"/>
              </a:cxn>
              <a:cxn ang="0">
                <a:pos x="2147483647" y="1588464506"/>
              </a:cxn>
              <a:cxn ang="0">
                <a:pos x="2147483647" y="1102863968"/>
              </a:cxn>
              <a:cxn ang="0">
                <a:pos x="2147483647" y="615848697"/>
              </a:cxn>
              <a:cxn ang="0">
                <a:pos x="2147483647" y="365261453"/>
              </a:cxn>
              <a:cxn ang="0">
                <a:pos x="2147483647" y="199620005"/>
              </a:cxn>
              <a:cxn ang="0">
                <a:pos x="2147483647" y="83528685"/>
              </a:cxn>
              <a:cxn ang="0">
                <a:pos x="2147483647" y="31146713"/>
              </a:cxn>
              <a:cxn ang="0">
                <a:pos x="2147483647" y="53797894"/>
              </a:cxn>
              <a:cxn ang="0">
                <a:pos x="2147483647" y="145822111"/>
              </a:cxn>
              <a:cxn ang="0">
                <a:pos x="2147483647" y="293058953"/>
              </a:cxn>
              <a:cxn ang="0">
                <a:pos x="2147483647" y="484184616"/>
              </a:cxn>
              <a:cxn ang="0">
                <a:pos x="2147483647" y="901829231"/>
              </a:cxn>
              <a:cxn ang="0">
                <a:pos x="2147483647" y="1400170687"/>
              </a:cxn>
              <a:cxn ang="0">
                <a:pos x="2147483647" y="1761185564"/>
              </a:cxn>
              <a:cxn ang="0">
                <a:pos x="2147483647" y="1943816885"/>
              </a:cxn>
              <a:cxn ang="0">
                <a:pos x="2147483647" y="208114346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08042411"/>
              </a:cxn>
              <a:cxn ang="0">
                <a:pos x="2147483647" y="1991951091"/>
              </a:cxn>
              <a:cxn ang="0">
                <a:pos x="2147483647" y="1829141487"/>
              </a:cxn>
              <a:cxn ang="0">
                <a:pos x="2147483647" y="1543160954"/>
              </a:cxn>
              <a:cxn ang="0">
                <a:pos x="2147483647" y="976863574"/>
              </a:cxn>
              <a:cxn ang="0">
                <a:pos x="2147483647" y="522409749"/>
              </a:cxn>
              <a:cxn ang="0">
                <a:pos x="2147483647" y="329868164"/>
              </a:cxn>
              <a:cxn ang="0">
                <a:pos x="2147483647" y="175551712"/>
              </a:cxn>
              <a:cxn ang="0">
                <a:pos x="2147483647" y="66540002"/>
              </a:cxn>
              <a:cxn ang="0">
                <a:pos x="2147483647" y="16988683"/>
              </a:cxn>
              <a:cxn ang="0">
                <a:pos x="2147483647" y="14158029"/>
              </a:cxn>
              <a:cxn ang="0">
                <a:pos x="2147483647" y="48135396"/>
              </a:cxn>
              <a:cxn ang="0">
                <a:pos x="2147483647" y="165641448"/>
              </a:cxn>
              <a:cxn ang="0">
                <a:pos x="2147483647" y="383666058"/>
              </a:cxn>
              <a:cxn ang="0">
                <a:pos x="2147483647" y="739018437"/>
              </a:cxn>
              <a:cxn ang="0">
                <a:pos x="2147483647" y="961289623"/>
              </a:cxn>
              <a:cxn ang="0">
                <a:pos x="2147483647" y="1094369626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5173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17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517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517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17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619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6196" name="Freeform 3"/>
          <p:cNvSpPr/>
          <p:nvPr/>
        </p:nvSpPr>
        <p:spPr>
          <a:xfrm>
            <a:off x="914400" y="3657600"/>
            <a:ext cx="7620000" cy="1219200"/>
          </a:xfrm>
          <a:custGeom>
            <a:avLst/>
            <a:gdLst/>
            <a:ahLst/>
            <a:cxnLst>
              <a:cxn ang="0">
                <a:pos x="231758467" y="287553516"/>
              </a:cxn>
              <a:cxn ang="0">
                <a:pos x="387942279" y="175552108"/>
              </a:cxn>
              <a:cxn ang="0">
                <a:pos x="564279967" y="84945004"/>
              </a:cxn>
              <a:cxn ang="0">
                <a:pos x="760769944" y="23281405"/>
              </a:cxn>
              <a:cxn ang="0">
                <a:pos x="992528411" y="0"/>
              </a:cxn>
              <a:cxn ang="0">
                <a:pos x="1236881066" y="18247545"/>
              </a:cxn>
              <a:cxn ang="0">
                <a:pos x="1390546040" y="55371669"/>
              </a:cxn>
              <a:cxn ang="0">
                <a:pos x="1554287953" y="116405440"/>
              </a:cxn>
              <a:cxn ang="0">
                <a:pos x="1728106803" y="195687549"/>
              </a:cxn>
              <a:cxn ang="0">
                <a:pos x="2025361400" y="349846148"/>
              </a:cxn>
              <a:cxn ang="0">
                <a:pos x="2147483647" y="604679572"/>
              </a:cxn>
              <a:cxn ang="0">
                <a:pos x="2147483647" y="778973612"/>
              </a:cxn>
              <a:cxn ang="0">
                <a:pos x="2147483647" y="858255721"/>
              </a:cxn>
              <a:cxn ang="0">
                <a:pos x="2147483647" y="918660458"/>
              </a:cxn>
              <a:cxn ang="0">
                <a:pos x="2147483647" y="956413616"/>
              </a:cxn>
              <a:cxn ang="0">
                <a:pos x="2147483647" y="965852302"/>
              </a:cxn>
              <a:cxn ang="0">
                <a:pos x="2147483647" y="942570897"/>
              </a:cxn>
              <a:cxn ang="0">
                <a:pos x="2147483647" y="891604054"/>
              </a:cxn>
              <a:cxn ang="0">
                <a:pos x="2147483647" y="817355805"/>
              </a:cxn>
              <a:cxn ang="0">
                <a:pos x="2147483647" y="705984225"/>
              </a:cxn>
              <a:cxn ang="0">
                <a:pos x="2147483647" y="490162028"/>
              </a:cxn>
              <a:cxn ang="0">
                <a:pos x="2147483647" y="273710797"/>
              </a:cxn>
              <a:cxn ang="0">
                <a:pos x="2147483647" y="162338423"/>
              </a:cxn>
              <a:cxn ang="0">
                <a:pos x="2147483647" y="88720002"/>
              </a:cxn>
              <a:cxn ang="0">
                <a:pos x="2147483647" y="37124124"/>
              </a:cxn>
              <a:cxn ang="0">
                <a:pos x="2147483647" y="13842719"/>
              </a:cxn>
              <a:cxn ang="0">
                <a:pos x="2147483647" y="23910440"/>
              </a:cxn>
              <a:cxn ang="0">
                <a:pos x="2147483647" y="64809563"/>
              </a:cxn>
              <a:cxn ang="0">
                <a:pos x="2147483647" y="130248159"/>
              </a:cxn>
              <a:cxn ang="0">
                <a:pos x="2147483647" y="215193163"/>
              </a:cxn>
              <a:cxn ang="0">
                <a:pos x="2147483647" y="400812992"/>
              </a:cxn>
              <a:cxn ang="0">
                <a:pos x="2147483647" y="622298083"/>
              </a:cxn>
              <a:cxn ang="0">
                <a:pos x="2147483647" y="782749404"/>
              </a:cxn>
              <a:cxn ang="0">
                <a:pos x="2147483647" y="863918615"/>
              </a:cxn>
              <a:cxn ang="0">
                <a:pos x="2147483647" y="924952386"/>
              </a:cxn>
              <a:cxn ang="0">
                <a:pos x="2147483647" y="960188615"/>
              </a:cxn>
              <a:cxn ang="0">
                <a:pos x="2147483647" y="963335372"/>
              </a:cxn>
              <a:cxn ang="0">
                <a:pos x="2147483647" y="936908003"/>
              </a:cxn>
              <a:cxn ang="0">
                <a:pos x="2147483647" y="885312125"/>
              </a:cxn>
              <a:cxn ang="0">
                <a:pos x="2147483647" y="812951772"/>
              </a:cxn>
              <a:cxn ang="0">
                <a:pos x="2147483647" y="685849577"/>
              </a:cxn>
              <a:cxn ang="0">
                <a:pos x="2147483647" y="434161324"/>
              </a:cxn>
              <a:cxn ang="0">
                <a:pos x="2147483647" y="232181846"/>
              </a:cxn>
              <a:cxn ang="0">
                <a:pos x="2147483647" y="146607808"/>
              </a:cxn>
              <a:cxn ang="0">
                <a:pos x="2147483647" y="78023247"/>
              </a:cxn>
              <a:cxn ang="0">
                <a:pos x="2147483647" y="29573334"/>
              </a:cxn>
              <a:cxn ang="0">
                <a:pos x="2147483647" y="7550790"/>
              </a:cxn>
              <a:cxn ang="0">
                <a:pos x="2147483647" y="6291929"/>
              </a:cxn>
              <a:cxn ang="0">
                <a:pos x="2147483647" y="21393509"/>
              </a:cxn>
              <a:cxn ang="0">
                <a:pos x="2147483647" y="73618421"/>
              </a:cxn>
              <a:cxn ang="0">
                <a:pos x="2147483647" y="170518248"/>
              </a:cxn>
              <a:cxn ang="0">
                <a:pos x="2147483647" y="328452639"/>
              </a:cxn>
              <a:cxn ang="0">
                <a:pos x="2147483647" y="427240361"/>
              </a:cxn>
              <a:cxn ang="0">
                <a:pos x="2147483647" y="48638702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6197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619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619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620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620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721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220" name="Freeform 3"/>
          <p:cNvSpPr/>
          <p:nvPr/>
        </p:nvSpPr>
        <p:spPr>
          <a:xfrm>
            <a:off x="914400" y="3962400"/>
            <a:ext cx="7620000" cy="609600"/>
          </a:xfrm>
          <a:custGeom>
            <a:avLst/>
            <a:gdLst/>
            <a:ahLst/>
            <a:cxnLst>
              <a:cxn ang="0">
                <a:pos x="231758467" y="71888379"/>
              </a:cxn>
              <a:cxn ang="0">
                <a:pos x="387942279" y="43888027"/>
              </a:cxn>
              <a:cxn ang="0">
                <a:pos x="564279967" y="21236053"/>
              </a:cxn>
              <a:cxn ang="0">
                <a:pos x="760769944" y="5820351"/>
              </a:cxn>
              <a:cxn ang="0">
                <a:pos x="992528411" y="0"/>
              </a:cxn>
              <a:cxn ang="0">
                <a:pos x="1236881066" y="4561886"/>
              </a:cxn>
              <a:cxn ang="0">
                <a:pos x="1390546040" y="13842719"/>
              </a:cxn>
              <a:cxn ang="0">
                <a:pos x="1554287953" y="29101360"/>
              </a:cxn>
              <a:cxn ang="0">
                <a:pos x="1728106803" y="48921887"/>
              </a:cxn>
              <a:cxn ang="0">
                <a:pos x="2025361400" y="87461537"/>
              </a:cxn>
              <a:cxn ang="0">
                <a:pos x="2147483647" y="151170091"/>
              </a:cxn>
              <a:cxn ang="0">
                <a:pos x="2147483647" y="194743601"/>
              </a:cxn>
              <a:cxn ang="0">
                <a:pos x="2147483647" y="214563732"/>
              </a:cxn>
              <a:cxn ang="0">
                <a:pos x="2147483647" y="229665313"/>
              </a:cxn>
              <a:cxn ang="0">
                <a:pos x="2147483647" y="239103602"/>
              </a:cxn>
              <a:cxn ang="0">
                <a:pos x="2147483647" y="241463076"/>
              </a:cxn>
              <a:cxn ang="0">
                <a:pos x="2147483647" y="235642724"/>
              </a:cxn>
              <a:cxn ang="0">
                <a:pos x="2147483647" y="222901013"/>
              </a:cxn>
              <a:cxn ang="0">
                <a:pos x="2147483647" y="204338951"/>
              </a:cxn>
              <a:cxn ang="0">
                <a:pos x="2147483647" y="176496056"/>
              </a:cxn>
              <a:cxn ang="0">
                <a:pos x="2147483647" y="122540309"/>
              </a:cxn>
              <a:cxn ang="0">
                <a:pos x="2147483647" y="68427501"/>
              </a:cxn>
              <a:cxn ang="0">
                <a:pos x="2147483647" y="40584606"/>
              </a:cxn>
              <a:cxn ang="0">
                <a:pos x="2147483647" y="22180001"/>
              </a:cxn>
              <a:cxn ang="0">
                <a:pos x="2147483647" y="9280833"/>
              </a:cxn>
              <a:cxn ang="0">
                <a:pos x="2147483647" y="3460878"/>
              </a:cxn>
              <a:cxn ang="0">
                <a:pos x="2147483647" y="5977412"/>
              </a:cxn>
              <a:cxn ang="0">
                <a:pos x="2147483647" y="16202589"/>
              </a:cxn>
              <a:cxn ang="0">
                <a:pos x="2147483647" y="32562238"/>
              </a:cxn>
              <a:cxn ang="0">
                <a:pos x="2147483647" y="53798291"/>
              </a:cxn>
              <a:cxn ang="0">
                <a:pos x="2147483647" y="100203248"/>
              </a:cxn>
              <a:cxn ang="0">
                <a:pos x="2147483647" y="155574521"/>
              </a:cxn>
              <a:cxn ang="0">
                <a:pos x="2147483647" y="195687153"/>
              </a:cxn>
              <a:cxn ang="0">
                <a:pos x="2147483647" y="215979654"/>
              </a:cxn>
              <a:cxn ang="0">
                <a:pos x="2147483647" y="231238295"/>
              </a:cxn>
              <a:cxn ang="0">
                <a:pos x="2147483647" y="240047154"/>
              </a:cxn>
              <a:cxn ang="0">
                <a:pos x="2147483647" y="240833645"/>
              </a:cxn>
              <a:cxn ang="0">
                <a:pos x="2147483647" y="234226802"/>
              </a:cxn>
              <a:cxn ang="0">
                <a:pos x="2147483647" y="221328031"/>
              </a:cxn>
              <a:cxn ang="0">
                <a:pos x="2147483647" y="203237943"/>
              </a:cxn>
              <a:cxn ang="0">
                <a:pos x="2147483647" y="171462196"/>
              </a:cxn>
              <a:cxn ang="0">
                <a:pos x="2147483647" y="108540529"/>
              </a:cxn>
              <a:cxn ang="0">
                <a:pos x="2147483647" y="58045660"/>
              </a:cxn>
              <a:cxn ang="0">
                <a:pos x="2147483647" y="36652150"/>
              </a:cxn>
              <a:cxn ang="0">
                <a:pos x="2147483647" y="19505614"/>
              </a:cxn>
              <a:cxn ang="0">
                <a:pos x="2147483647" y="7393334"/>
              </a:cxn>
              <a:cxn ang="0">
                <a:pos x="2147483647" y="1887499"/>
              </a:cxn>
              <a:cxn ang="0">
                <a:pos x="2147483647" y="1572982"/>
              </a:cxn>
              <a:cxn ang="0">
                <a:pos x="2147483647" y="5348377"/>
              </a:cxn>
              <a:cxn ang="0">
                <a:pos x="2147483647" y="18404605"/>
              </a:cxn>
              <a:cxn ang="0">
                <a:pos x="2147483647" y="42629562"/>
              </a:cxn>
              <a:cxn ang="0">
                <a:pos x="2147483647" y="82113160"/>
              </a:cxn>
              <a:cxn ang="0">
                <a:pos x="2147483647" y="106810090"/>
              </a:cxn>
              <a:cxn ang="0">
                <a:pos x="2147483647" y="12159675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7221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722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722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722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22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824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44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8245" name="Line 4"/>
          <p:cNvSpPr/>
          <p:nvPr/>
        </p:nvSpPr>
        <p:spPr>
          <a:xfrm>
            <a:off x="914400" y="4267200"/>
            <a:ext cx="7620000" cy="0"/>
          </a:xfrm>
          <a:prstGeom prst="line">
            <a:avLst/>
          </a:prstGeom>
          <a:ln w="762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4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824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824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24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926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9268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9269" name="Freeform 4"/>
          <p:cNvSpPr/>
          <p:nvPr/>
        </p:nvSpPr>
        <p:spPr>
          <a:xfrm flipV="1">
            <a:off x="914400" y="3962400"/>
            <a:ext cx="7620000" cy="609600"/>
          </a:xfrm>
          <a:custGeom>
            <a:avLst/>
            <a:gdLst/>
            <a:ahLst/>
            <a:cxnLst>
              <a:cxn ang="0">
                <a:pos x="231758467" y="71888379"/>
              </a:cxn>
              <a:cxn ang="0">
                <a:pos x="387942279" y="43888027"/>
              </a:cxn>
              <a:cxn ang="0">
                <a:pos x="564279967" y="21236053"/>
              </a:cxn>
              <a:cxn ang="0">
                <a:pos x="760769944" y="5820351"/>
              </a:cxn>
              <a:cxn ang="0">
                <a:pos x="992528411" y="0"/>
              </a:cxn>
              <a:cxn ang="0">
                <a:pos x="1236881066" y="4561886"/>
              </a:cxn>
              <a:cxn ang="0">
                <a:pos x="1390546040" y="13842719"/>
              </a:cxn>
              <a:cxn ang="0">
                <a:pos x="1554287953" y="29101360"/>
              </a:cxn>
              <a:cxn ang="0">
                <a:pos x="1728106803" y="48921887"/>
              </a:cxn>
              <a:cxn ang="0">
                <a:pos x="2025361400" y="87461537"/>
              </a:cxn>
              <a:cxn ang="0">
                <a:pos x="2147483647" y="151170091"/>
              </a:cxn>
              <a:cxn ang="0">
                <a:pos x="2147483647" y="194743601"/>
              </a:cxn>
              <a:cxn ang="0">
                <a:pos x="2147483647" y="214563732"/>
              </a:cxn>
              <a:cxn ang="0">
                <a:pos x="2147483647" y="229665313"/>
              </a:cxn>
              <a:cxn ang="0">
                <a:pos x="2147483647" y="239103602"/>
              </a:cxn>
              <a:cxn ang="0">
                <a:pos x="2147483647" y="241463076"/>
              </a:cxn>
              <a:cxn ang="0">
                <a:pos x="2147483647" y="235642724"/>
              </a:cxn>
              <a:cxn ang="0">
                <a:pos x="2147483647" y="222901013"/>
              </a:cxn>
              <a:cxn ang="0">
                <a:pos x="2147483647" y="204338951"/>
              </a:cxn>
              <a:cxn ang="0">
                <a:pos x="2147483647" y="176496056"/>
              </a:cxn>
              <a:cxn ang="0">
                <a:pos x="2147483647" y="122540309"/>
              </a:cxn>
              <a:cxn ang="0">
                <a:pos x="2147483647" y="68427501"/>
              </a:cxn>
              <a:cxn ang="0">
                <a:pos x="2147483647" y="40584606"/>
              </a:cxn>
              <a:cxn ang="0">
                <a:pos x="2147483647" y="22180001"/>
              </a:cxn>
              <a:cxn ang="0">
                <a:pos x="2147483647" y="9280833"/>
              </a:cxn>
              <a:cxn ang="0">
                <a:pos x="2147483647" y="3460878"/>
              </a:cxn>
              <a:cxn ang="0">
                <a:pos x="2147483647" y="5977412"/>
              </a:cxn>
              <a:cxn ang="0">
                <a:pos x="2147483647" y="16202589"/>
              </a:cxn>
              <a:cxn ang="0">
                <a:pos x="2147483647" y="32562238"/>
              </a:cxn>
              <a:cxn ang="0">
                <a:pos x="2147483647" y="53798291"/>
              </a:cxn>
              <a:cxn ang="0">
                <a:pos x="2147483647" y="100203248"/>
              </a:cxn>
              <a:cxn ang="0">
                <a:pos x="2147483647" y="155574521"/>
              </a:cxn>
              <a:cxn ang="0">
                <a:pos x="2147483647" y="195687153"/>
              </a:cxn>
              <a:cxn ang="0">
                <a:pos x="2147483647" y="215979654"/>
              </a:cxn>
              <a:cxn ang="0">
                <a:pos x="2147483647" y="231238295"/>
              </a:cxn>
              <a:cxn ang="0">
                <a:pos x="2147483647" y="240047154"/>
              </a:cxn>
              <a:cxn ang="0">
                <a:pos x="2147483647" y="240833645"/>
              </a:cxn>
              <a:cxn ang="0">
                <a:pos x="2147483647" y="234226802"/>
              </a:cxn>
              <a:cxn ang="0">
                <a:pos x="2147483647" y="221328031"/>
              </a:cxn>
              <a:cxn ang="0">
                <a:pos x="2147483647" y="203237943"/>
              </a:cxn>
              <a:cxn ang="0">
                <a:pos x="2147483647" y="171462196"/>
              </a:cxn>
              <a:cxn ang="0">
                <a:pos x="2147483647" y="108540529"/>
              </a:cxn>
              <a:cxn ang="0">
                <a:pos x="2147483647" y="58045660"/>
              </a:cxn>
              <a:cxn ang="0">
                <a:pos x="2147483647" y="36652150"/>
              </a:cxn>
              <a:cxn ang="0">
                <a:pos x="2147483647" y="19505614"/>
              </a:cxn>
              <a:cxn ang="0">
                <a:pos x="2147483647" y="7393334"/>
              </a:cxn>
              <a:cxn ang="0">
                <a:pos x="2147483647" y="1887499"/>
              </a:cxn>
              <a:cxn ang="0">
                <a:pos x="2147483647" y="1572982"/>
              </a:cxn>
              <a:cxn ang="0">
                <a:pos x="2147483647" y="5348377"/>
              </a:cxn>
              <a:cxn ang="0">
                <a:pos x="2147483647" y="18404605"/>
              </a:cxn>
              <a:cxn ang="0">
                <a:pos x="2147483647" y="42629562"/>
              </a:cxn>
              <a:cxn ang="0">
                <a:pos x="2147483647" y="82113160"/>
              </a:cxn>
              <a:cxn ang="0">
                <a:pos x="2147483647" y="106810090"/>
              </a:cxn>
              <a:cxn ang="0">
                <a:pos x="2147483647" y="12159675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927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927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3927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927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029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292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0293" name="Freeform 4"/>
          <p:cNvSpPr/>
          <p:nvPr/>
        </p:nvSpPr>
        <p:spPr>
          <a:xfrm flipV="1">
            <a:off x="914400" y="3657600"/>
            <a:ext cx="7620000" cy="1219200"/>
          </a:xfrm>
          <a:custGeom>
            <a:avLst/>
            <a:gdLst/>
            <a:ahLst/>
            <a:cxnLst>
              <a:cxn ang="0">
                <a:pos x="231758467" y="287553516"/>
              </a:cxn>
              <a:cxn ang="0">
                <a:pos x="387942279" y="175552108"/>
              </a:cxn>
              <a:cxn ang="0">
                <a:pos x="564279967" y="84945004"/>
              </a:cxn>
              <a:cxn ang="0">
                <a:pos x="760769944" y="23281405"/>
              </a:cxn>
              <a:cxn ang="0">
                <a:pos x="992528411" y="0"/>
              </a:cxn>
              <a:cxn ang="0">
                <a:pos x="1236881066" y="18247545"/>
              </a:cxn>
              <a:cxn ang="0">
                <a:pos x="1390546040" y="55371669"/>
              </a:cxn>
              <a:cxn ang="0">
                <a:pos x="1554287953" y="116405440"/>
              </a:cxn>
              <a:cxn ang="0">
                <a:pos x="1728106803" y="195687549"/>
              </a:cxn>
              <a:cxn ang="0">
                <a:pos x="2025361400" y="349846148"/>
              </a:cxn>
              <a:cxn ang="0">
                <a:pos x="2147483647" y="604679572"/>
              </a:cxn>
              <a:cxn ang="0">
                <a:pos x="2147483647" y="778973612"/>
              </a:cxn>
              <a:cxn ang="0">
                <a:pos x="2147483647" y="858255721"/>
              </a:cxn>
              <a:cxn ang="0">
                <a:pos x="2147483647" y="918660458"/>
              </a:cxn>
              <a:cxn ang="0">
                <a:pos x="2147483647" y="956413616"/>
              </a:cxn>
              <a:cxn ang="0">
                <a:pos x="2147483647" y="965852302"/>
              </a:cxn>
              <a:cxn ang="0">
                <a:pos x="2147483647" y="942570897"/>
              </a:cxn>
              <a:cxn ang="0">
                <a:pos x="2147483647" y="891604054"/>
              </a:cxn>
              <a:cxn ang="0">
                <a:pos x="2147483647" y="817355805"/>
              </a:cxn>
              <a:cxn ang="0">
                <a:pos x="2147483647" y="705984225"/>
              </a:cxn>
              <a:cxn ang="0">
                <a:pos x="2147483647" y="490162028"/>
              </a:cxn>
              <a:cxn ang="0">
                <a:pos x="2147483647" y="273710797"/>
              </a:cxn>
              <a:cxn ang="0">
                <a:pos x="2147483647" y="162338423"/>
              </a:cxn>
              <a:cxn ang="0">
                <a:pos x="2147483647" y="88720002"/>
              </a:cxn>
              <a:cxn ang="0">
                <a:pos x="2147483647" y="37124124"/>
              </a:cxn>
              <a:cxn ang="0">
                <a:pos x="2147483647" y="13842719"/>
              </a:cxn>
              <a:cxn ang="0">
                <a:pos x="2147483647" y="23910440"/>
              </a:cxn>
              <a:cxn ang="0">
                <a:pos x="2147483647" y="64809563"/>
              </a:cxn>
              <a:cxn ang="0">
                <a:pos x="2147483647" y="130248159"/>
              </a:cxn>
              <a:cxn ang="0">
                <a:pos x="2147483647" y="215193163"/>
              </a:cxn>
              <a:cxn ang="0">
                <a:pos x="2147483647" y="400812992"/>
              </a:cxn>
              <a:cxn ang="0">
                <a:pos x="2147483647" y="622298083"/>
              </a:cxn>
              <a:cxn ang="0">
                <a:pos x="2147483647" y="782749404"/>
              </a:cxn>
              <a:cxn ang="0">
                <a:pos x="2147483647" y="863918615"/>
              </a:cxn>
              <a:cxn ang="0">
                <a:pos x="2147483647" y="924952386"/>
              </a:cxn>
              <a:cxn ang="0">
                <a:pos x="2147483647" y="960188615"/>
              </a:cxn>
              <a:cxn ang="0">
                <a:pos x="2147483647" y="963335372"/>
              </a:cxn>
              <a:cxn ang="0">
                <a:pos x="2147483647" y="936908003"/>
              </a:cxn>
              <a:cxn ang="0">
                <a:pos x="2147483647" y="885312125"/>
              </a:cxn>
              <a:cxn ang="0">
                <a:pos x="2147483647" y="812951772"/>
              </a:cxn>
              <a:cxn ang="0">
                <a:pos x="2147483647" y="685849577"/>
              </a:cxn>
              <a:cxn ang="0">
                <a:pos x="2147483647" y="434161324"/>
              </a:cxn>
              <a:cxn ang="0">
                <a:pos x="2147483647" y="232181846"/>
              </a:cxn>
              <a:cxn ang="0">
                <a:pos x="2147483647" y="146607808"/>
              </a:cxn>
              <a:cxn ang="0">
                <a:pos x="2147483647" y="78023247"/>
              </a:cxn>
              <a:cxn ang="0">
                <a:pos x="2147483647" y="29573334"/>
              </a:cxn>
              <a:cxn ang="0">
                <a:pos x="2147483647" y="7550790"/>
              </a:cxn>
              <a:cxn ang="0">
                <a:pos x="2147483647" y="6291929"/>
              </a:cxn>
              <a:cxn ang="0">
                <a:pos x="2147483647" y="21393509"/>
              </a:cxn>
              <a:cxn ang="0">
                <a:pos x="2147483647" y="73618421"/>
              </a:cxn>
              <a:cxn ang="0">
                <a:pos x="2147483647" y="170518248"/>
              </a:cxn>
              <a:cxn ang="0">
                <a:pos x="2147483647" y="328452639"/>
              </a:cxn>
              <a:cxn ang="0">
                <a:pos x="2147483647" y="427240361"/>
              </a:cxn>
              <a:cxn ang="0">
                <a:pos x="2147483647" y="48638702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029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029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029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029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131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1316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1317" name="Freeform 4"/>
          <p:cNvSpPr/>
          <p:nvPr/>
        </p:nvSpPr>
        <p:spPr>
          <a:xfrm flipV="1">
            <a:off x="914400" y="3429000"/>
            <a:ext cx="7620000" cy="1676400"/>
          </a:xfrm>
          <a:custGeom>
            <a:avLst/>
            <a:gdLst/>
            <a:ahLst/>
            <a:cxnLst>
              <a:cxn ang="0">
                <a:pos x="231758467" y="543655320"/>
              </a:cxn>
              <a:cxn ang="0">
                <a:pos x="387942279" y="331903205"/>
              </a:cxn>
              <a:cxn ang="0">
                <a:pos x="564279967" y="160598466"/>
              </a:cxn>
              <a:cxn ang="0">
                <a:pos x="760769944" y="44016134"/>
              </a:cxn>
              <a:cxn ang="0">
                <a:pos x="992528411" y="0"/>
              </a:cxn>
              <a:cxn ang="0">
                <a:pos x="1236881066" y="34498720"/>
              </a:cxn>
              <a:cxn ang="0">
                <a:pos x="1390546040" y="104686108"/>
              </a:cxn>
              <a:cxn ang="0">
                <a:pos x="1554287953" y="220079581"/>
              </a:cxn>
              <a:cxn ang="0">
                <a:pos x="1728106803" y="369971773"/>
              </a:cxn>
              <a:cxn ang="0">
                <a:pos x="2025361400" y="661427601"/>
              </a:cxn>
              <a:cxn ang="0">
                <a:pos x="2147483647" y="1143222998"/>
              </a:cxn>
              <a:cxn ang="0">
                <a:pos x="2147483647" y="1472747394"/>
              </a:cxn>
              <a:cxn ang="0">
                <a:pos x="2147483647" y="1622639586"/>
              </a:cxn>
              <a:cxn ang="0">
                <a:pos x="2147483647" y="1736842018"/>
              </a:cxn>
              <a:cxn ang="0">
                <a:pos x="2147483647" y="1808219357"/>
              </a:cxn>
              <a:cxn ang="0">
                <a:pos x="2147483647" y="1826064237"/>
              </a:cxn>
              <a:cxn ang="0">
                <a:pos x="2147483647" y="1782048102"/>
              </a:cxn>
              <a:cxn ang="0">
                <a:pos x="2147483647" y="1685688369"/>
              </a:cxn>
              <a:cxn ang="0">
                <a:pos x="2147483647" y="1545313591"/>
              </a:cxn>
              <a:cxn ang="0">
                <a:pos x="2147483647" y="1334751425"/>
              </a:cxn>
              <a:cxn ang="0">
                <a:pos x="2147483647" y="926712175"/>
              </a:cxn>
              <a:cxn ang="0">
                <a:pos x="2147483647" y="517484066"/>
              </a:cxn>
              <a:cxn ang="0">
                <a:pos x="2147483647" y="306921900"/>
              </a:cxn>
              <a:cxn ang="0">
                <a:pos x="2147483647" y="167735981"/>
              </a:cxn>
              <a:cxn ang="0">
                <a:pos x="2147483647" y="70187389"/>
              </a:cxn>
              <a:cxn ang="0">
                <a:pos x="2147483647" y="26171254"/>
              </a:cxn>
              <a:cxn ang="0">
                <a:pos x="2147483647" y="45204993"/>
              </a:cxn>
              <a:cxn ang="0">
                <a:pos x="2147483647" y="122530988"/>
              </a:cxn>
              <a:cxn ang="0">
                <a:pos x="2147483647" y="246250835"/>
              </a:cxn>
              <a:cxn ang="0">
                <a:pos x="2147483647" y="406849301"/>
              </a:cxn>
              <a:cxn ang="0">
                <a:pos x="2147483647" y="757786244"/>
              </a:cxn>
              <a:cxn ang="0">
                <a:pos x="2147483647" y="1176532859"/>
              </a:cxn>
              <a:cxn ang="0">
                <a:pos x="2147483647" y="1479884910"/>
              </a:cxn>
              <a:cxn ang="0">
                <a:pos x="2147483647" y="1633345860"/>
              </a:cxn>
              <a:cxn ang="0">
                <a:pos x="2147483647" y="1748738242"/>
              </a:cxn>
              <a:cxn ang="0">
                <a:pos x="2147483647" y="1815356872"/>
              </a:cxn>
              <a:cxn ang="0">
                <a:pos x="2147483647" y="1821305529"/>
              </a:cxn>
              <a:cxn ang="0">
                <a:pos x="2147483647" y="1771341829"/>
              </a:cxn>
              <a:cxn ang="0">
                <a:pos x="2147483647" y="1673792145"/>
              </a:cxn>
              <a:cxn ang="0">
                <a:pos x="2147483647" y="1536986126"/>
              </a:cxn>
              <a:cxn ang="0">
                <a:pos x="2147483647" y="1296683948"/>
              </a:cxn>
              <a:cxn ang="0">
                <a:pos x="2147483647" y="820836117"/>
              </a:cxn>
              <a:cxn ang="0">
                <a:pos x="2147483647" y="438969212"/>
              </a:cxn>
              <a:cxn ang="0">
                <a:pos x="2147483647" y="277180797"/>
              </a:cxn>
              <a:cxn ang="0">
                <a:pos x="2147483647" y="147512293"/>
              </a:cxn>
              <a:cxn ang="0">
                <a:pos x="2147483647" y="55912357"/>
              </a:cxn>
              <a:cxn ang="0">
                <a:pos x="2147483647" y="14275031"/>
              </a:cxn>
              <a:cxn ang="0">
                <a:pos x="2147483647" y="11896223"/>
              </a:cxn>
              <a:cxn ang="0">
                <a:pos x="2147483647" y="40447376"/>
              </a:cxn>
              <a:cxn ang="0">
                <a:pos x="2147483647" y="139184828"/>
              </a:cxn>
              <a:cxn ang="0">
                <a:pos x="2147483647" y="322386881"/>
              </a:cxn>
              <a:cxn ang="0">
                <a:pos x="2147483647" y="620980225"/>
              </a:cxn>
              <a:cxn ang="0">
                <a:pos x="2147483647" y="807751035"/>
              </a:cxn>
              <a:cxn ang="0">
                <a:pos x="2147483647" y="91957465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131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131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132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132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233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2340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2341" name="Freeform 4"/>
          <p:cNvSpPr/>
          <p:nvPr/>
        </p:nvSpPr>
        <p:spPr>
          <a:xfrm flipV="1">
            <a:off x="914400" y="3200400"/>
            <a:ext cx="7620000" cy="2133600"/>
          </a:xfrm>
          <a:custGeom>
            <a:avLst/>
            <a:gdLst/>
            <a:ahLst/>
            <a:cxnLst>
              <a:cxn ang="0">
                <a:pos x="231758467" y="880632642"/>
              </a:cxn>
              <a:cxn ang="0">
                <a:pos x="387942279" y="537628332"/>
              </a:cxn>
              <a:cxn ang="0">
                <a:pos x="564279967" y="260142338"/>
              </a:cxn>
              <a:cxn ang="0">
                <a:pos x="760769944" y="71298610"/>
              </a:cxn>
              <a:cxn ang="0">
                <a:pos x="992528411" y="0"/>
              </a:cxn>
              <a:cxn ang="0">
                <a:pos x="1236881066" y="55883107"/>
              </a:cxn>
              <a:cxn ang="0">
                <a:pos x="1390546040" y="169574697"/>
              </a:cxn>
              <a:cxn ang="0">
                <a:pos x="1554287953" y="356491661"/>
              </a:cxn>
              <a:cxn ang="0">
                <a:pos x="1728106803" y="599291731"/>
              </a:cxn>
              <a:cxn ang="0">
                <a:pos x="2025361400" y="1071403134"/>
              </a:cxn>
              <a:cxn ang="0">
                <a:pos x="2147483647" y="1851832925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01121557"/>
              </a:cxn>
              <a:cxn ang="0">
                <a:pos x="2147483647" y="838238274"/>
              </a:cxn>
              <a:cxn ang="0">
                <a:pos x="2147483647" y="497162116"/>
              </a:cxn>
              <a:cxn ang="0">
                <a:pos x="2147483647" y="271704312"/>
              </a:cxn>
              <a:cxn ang="0">
                <a:pos x="2147483647" y="113691590"/>
              </a:cxn>
              <a:cxn ang="0">
                <a:pos x="2147483647" y="42392980"/>
              </a:cxn>
              <a:cxn ang="0">
                <a:pos x="2147483647" y="73225374"/>
              </a:cxn>
              <a:cxn ang="0">
                <a:pos x="2147483647" y="198478938"/>
              </a:cxn>
              <a:cxn ang="0">
                <a:pos x="2147483647" y="398886029"/>
              </a:cxn>
              <a:cxn ang="0">
                <a:pos x="2147483647" y="659028367"/>
              </a:cxn>
              <a:cxn ang="0">
                <a:pos x="2147483647" y="1227489093"/>
              </a:cxn>
              <a:cxn ang="0">
                <a:pos x="2147483647" y="1905787879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00413289"/>
              </a:cxn>
              <a:cxn ang="0">
                <a:pos x="2147483647" y="1329620096"/>
              </a:cxn>
              <a:cxn ang="0">
                <a:pos x="2147483647" y="711057945"/>
              </a:cxn>
              <a:cxn ang="0">
                <a:pos x="2147483647" y="448987455"/>
              </a:cxn>
              <a:cxn ang="0">
                <a:pos x="2147483647" y="238946542"/>
              </a:cxn>
              <a:cxn ang="0">
                <a:pos x="2147483647" y="90567641"/>
              </a:cxn>
              <a:cxn ang="0">
                <a:pos x="2147483647" y="23123948"/>
              </a:cxn>
              <a:cxn ang="0">
                <a:pos x="2147483647" y="19270420"/>
              </a:cxn>
              <a:cxn ang="0">
                <a:pos x="2147483647" y="65516929"/>
              </a:cxn>
              <a:cxn ang="0">
                <a:pos x="2147483647" y="225457804"/>
              </a:cxn>
              <a:cxn ang="0">
                <a:pos x="2147483647" y="522212829"/>
              </a:cxn>
              <a:cxn ang="0">
                <a:pos x="2147483647" y="1005886206"/>
              </a:cxn>
              <a:cxn ang="0">
                <a:pos x="2147483647" y="1308422912"/>
              </a:cxn>
              <a:cxn ang="0">
                <a:pos x="2147483647" y="1489559583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234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234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234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234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36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64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3365" name="Freeform 4"/>
          <p:cNvSpPr/>
          <p:nvPr/>
        </p:nvSpPr>
        <p:spPr>
          <a:xfrm flipV="1">
            <a:off x="914400" y="3048000"/>
            <a:ext cx="7620000" cy="2438400"/>
          </a:xfrm>
          <a:custGeom>
            <a:avLst/>
            <a:gdLst/>
            <a:ahLst/>
            <a:cxnLst>
              <a:cxn ang="0">
                <a:pos x="231758467" y="1150212476"/>
              </a:cxn>
              <a:cxn ang="0">
                <a:pos x="387942279" y="702208433"/>
              </a:cxn>
              <a:cxn ang="0">
                <a:pos x="564279967" y="339778428"/>
              </a:cxn>
              <a:cxn ang="0">
                <a:pos x="760769944" y="93124035"/>
              </a:cxn>
              <a:cxn ang="0">
                <a:pos x="992528411" y="0"/>
              </a:cxn>
              <a:cxn ang="0">
                <a:pos x="1236881066" y="72990180"/>
              </a:cxn>
              <a:cxn ang="0">
                <a:pos x="1390546040" y="221485091"/>
              </a:cxn>
              <a:cxn ang="0">
                <a:pos x="1554287953" y="465621761"/>
              </a:cxn>
              <a:cxn ang="0">
                <a:pos x="1728106803" y="782748611"/>
              </a:cxn>
              <a:cxn ang="0">
                <a:pos x="2025361400" y="139938459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648111"/>
              </a:cxn>
              <a:cxn ang="0">
                <a:pos x="2147483647" y="1094841600"/>
              </a:cxn>
              <a:cxn ang="0">
                <a:pos x="2147483647" y="649355280"/>
              </a:cxn>
              <a:cxn ang="0">
                <a:pos x="2147483647" y="354880008"/>
              </a:cxn>
              <a:cxn ang="0">
                <a:pos x="2147483647" y="148496498"/>
              </a:cxn>
              <a:cxn ang="0">
                <a:pos x="2147483647" y="55370876"/>
              </a:cxn>
              <a:cxn ang="0">
                <a:pos x="2147483647" y="95641758"/>
              </a:cxn>
              <a:cxn ang="0">
                <a:pos x="2147483647" y="259238250"/>
              </a:cxn>
              <a:cxn ang="0">
                <a:pos x="2147483647" y="520994224"/>
              </a:cxn>
              <a:cxn ang="0">
                <a:pos x="2147483647" y="860772651"/>
              </a:cxn>
              <a:cxn ang="0">
                <a:pos x="2147483647" y="1603251966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36645297"/>
              </a:cxn>
              <a:cxn ang="0">
                <a:pos x="2147483647" y="928727385"/>
              </a:cxn>
              <a:cxn ang="0">
                <a:pos x="2147483647" y="586432820"/>
              </a:cxn>
              <a:cxn ang="0">
                <a:pos x="2147483647" y="312092989"/>
              </a:cxn>
              <a:cxn ang="0">
                <a:pos x="2147483647" y="118293336"/>
              </a:cxn>
              <a:cxn ang="0">
                <a:pos x="2147483647" y="30203161"/>
              </a:cxn>
              <a:cxn ang="0">
                <a:pos x="2147483647" y="25169301"/>
              </a:cxn>
              <a:cxn ang="0">
                <a:pos x="2147483647" y="85574038"/>
              </a:cxn>
              <a:cxn ang="0">
                <a:pos x="2147483647" y="294475272"/>
              </a:cxn>
              <a:cxn ang="0">
                <a:pos x="2147483647" y="682074579"/>
              </a:cxn>
              <a:cxn ang="0">
                <a:pos x="2147483647" y="1313810555"/>
              </a:cxn>
              <a:cxn ang="0">
                <a:pos x="2147483647" y="1708959858"/>
              </a:cxn>
              <a:cxn ang="0">
                <a:pos x="2147483647" y="1945546531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6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336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336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36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3" name="Freeform 2"/>
          <p:cNvSpPr/>
          <p:nvPr/>
        </p:nvSpPr>
        <p:spPr>
          <a:xfrm>
            <a:off x="-124206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64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65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66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67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368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69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0" name="Oval 9"/>
          <p:cNvSpPr/>
          <p:nvPr/>
        </p:nvSpPr>
        <p:spPr>
          <a:xfrm>
            <a:off x="1371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1" name="Oval 10"/>
          <p:cNvSpPr/>
          <p:nvPr/>
        </p:nvSpPr>
        <p:spPr>
          <a:xfrm>
            <a:off x="2133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2" name="Oval 11"/>
          <p:cNvSpPr/>
          <p:nvPr/>
        </p:nvSpPr>
        <p:spPr>
          <a:xfrm>
            <a:off x="2895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3" name="Oval 12"/>
          <p:cNvSpPr/>
          <p:nvPr/>
        </p:nvSpPr>
        <p:spPr>
          <a:xfrm>
            <a:off x="6019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4" name="Oval 13"/>
          <p:cNvSpPr/>
          <p:nvPr/>
        </p:nvSpPr>
        <p:spPr>
          <a:xfrm>
            <a:off x="3657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5" name="Oval 14"/>
          <p:cNvSpPr/>
          <p:nvPr/>
        </p:nvSpPr>
        <p:spPr>
          <a:xfrm>
            <a:off x="5257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6" name="Oval 15"/>
          <p:cNvSpPr/>
          <p:nvPr/>
        </p:nvSpPr>
        <p:spPr>
          <a:xfrm>
            <a:off x="4495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7" name="Oval 16"/>
          <p:cNvSpPr/>
          <p:nvPr/>
        </p:nvSpPr>
        <p:spPr>
          <a:xfrm>
            <a:off x="6781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8" name="Oval 17"/>
          <p:cNvSpPr/>
          <p:nvPr/>
        </p:nvSpPr>
        <p:spPr>
          <a:xfrm>
            <a:off x="1752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79" name="Oval 18"/>
          <p:cNvSpPr/>
          <p:nvPr/>
        </p:nvSpPr>
        <p:spPr>
          <a:xfrm>
            <a:off x="3276600" y="45085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0" name="Oval 19"/>
          <p:cNvSpPr/>
          <p:nvPr/>
        </p:nvSpPr>
        <p:spPr>
          <a:xfrm>
            <a:off x="6400800" y="4495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1" name="Oval 20"/>
          <p:cNvSpPr/>
          <p:nvPr/>
        </p:nvSpPr>
        <p:spPr>
          <a:xfrm>
            <a:off x="4876800" y="4495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2" name="Oval 21"/>
          <p:cNvSpPr/>
          <p:nvPr/>
        </p:nvSpPr>
        <p:spPr>
          <a:xfrm>
            <a:off x="25146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3" name="Oval 22"/>
          <p:cNvSpPr/>
          <p:nvPr/>
        </p:nvSpPr>
        <p:spPr>
          <a:xfrm>
            <a:off x="40386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4" name="Oval 23"/>
          <p:cNvSpPr/>
          <p:nvPr/>
        </p:nvSpPr>
        <p:spPr>
          <a:xfrm>
            <a:off x="71628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5" name="Oval 24"/>
          <p:cNvSpPr/>
          <p:nvPr/>
        </p:nvSpPr>
        <p:spPr>
          <a:xfrm>
            <a:off x="56388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86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5387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5388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5389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90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5391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5392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3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4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38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388" name="Text Box 3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389" name="Freeform 4"/>
          <p:cNvSpPr/>
          <p:nvPr/>
        </p:nvSpPr>
        <p:spPr>
          <a:xfrm flipV="1">
            <a:off x="914400" y="2971800"/>
            <a:ext cx="7620000" cy="2590800"/>
          </a:xfrm>
          <a:custGeom>
            <a:avLst/>
            <a:gdLst/>
            <a:ahLst/>
            <a:cxnLst>
              <a:cxn ang="0">
                <a:pos x="231758467" y="1298483001"/>
              </a:cxn>
              <a:cxn ang="0">
                <a:pos x="387942279" y="792727489"/>
              </a:cxn>
              <a:cxn ang="0">
                <a:pos x="564279967" y="383578307"/>
              </a:cxn>
              <a:cxn ang="0">
                <a:pos x="760769944" y="105128832"/>
              </a:cxn>
              <a:cxn ang="0">
                <a:pos x="992528411" y="0"/>
              </a:cxn>
              <a:cxn ang="0">
                <a:pos x="1236881066" y="82398228"/>
              </a:cxn>
              <a:cxn ang="0">
                <a:pos x="1390546040" y="250036642"/>
              </a:cxn>
              <a:cxn ang="0">
                <a:pos x="1554287953" y="525644159"/>
              </a:cxn>
              <a:cxn ang="0">
                <a:pos x="1728106803" y="883649904"/>
              </a:cxn>
              <a:cxn ang="0">
                <a:pos x="2025361400" y="157977274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235973420"/>
              </a:cxn>
              <a:cxn ang="0">
                <a:pos x="2147483647" y="733059865"/>
              </a:cxn>
              <a:cxn ang="0">
                <a:pos x="2147483647" y="400626681"/>
              </a:cxn>
              <a:cxn ang="0">
                <a:pos x="2147483647" y="167638414"/>
              </a:cxn>
              <a:cxn ang="0">
                <a:pos x="2147483647" y="62509582"/>
              </a:cxn>
              <a:cxn ang="0">
                <a:pos x="2147483647" y="107970789"/>
              </a:cxn>
              <a:cxn ang="0">
                <a:pos x="2147483647" y="292655891"/>
              </a:cxn>
              <a:cxn ang="0">
                <a:pos x="2147483647" y="588153741"/>
              </a:cxn>
              <a:cxn ang="0">
                <a:pos x="2147483647" y="971730361"/>
              </a:cxn>
              <a:cxn ang="0">
                <a:pos x="2147483647" y="180992074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510783"/>
              </a:cxn>
              <a:cxn ang="0">
                <a:pos x="2147483647" y="1048446360"/>
              </a:cxn>
              <a:cxn ang="0">
                <a:pos x="2147483647" y="662027781"/>
              </a:cxn>
              <a:cxn ang="0">
                <a:pos x="2147483647" y="352323516"/>
              </a:cxn>
              <a:cxn ang="0">
                <a:pos x="2147483647" y="133541665"/>
              </a:cxn>
              <a:cxn ang="0">
                <a:pos x="2147483647" y="34095063"/>
              </a:cxn>
              <a:cxn ang="0">
                <a:pos x="2147483647" y="28412833"/>
              </a:cxn>
              <a:cxn ang="0">
                <a:pos x="2147483647" y="96604645"/>
              </a:cxn>
              <a:cxn ang="0">
                <a:pos x="2147483647" y="332434869"/>
              </a:cxn>
              <a:cxn ang="0">
                <a:pos x="2147483647" y="769996885"/>
              </a:cxn>
              <a:cxn ang="0">
                <a:pos x="2147483647" y="1483168104"/>
              </a:cxn>
              <a:cxn ang="0">
                <a:pos x="2147483647" y="1929255992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4390" name="Rectangle 5"/>
          <p:cNvSpPr/>
          <p:nvPr/>
        </p:nvSpPr>
        <p:spPr>
          <a:xfrm>
            <a:off x="6400800" y="1600200"/>
            <a:ext cx="1987550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4391" name="Rectangle 6"/>
          <p:cNvSpPr/>
          <p:nvPr/>
        </p:nvSpPr>
        <p:spPr>
          <a:xfrm>
            <a:off x="2514600" y="1524000"/>
            <a:ext cx="1985963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4439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39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394" name="AutoShape 9">
            <a:hlinkClick r:id="rId1" action="ppaction://hlinksldjump"/>
          </p:cNvPr>
          <p:cNvSpPr/>
          <p:nvPr/>
        </p:nvSpPr>
        <p:spPr>
          <a:xfrm>
            <a:off x="8153400" y="6019800"/>
            <a:ext cx="457200" cy="533400"/>
          </a:xfrm>
          <a:prstGeom prst="actionButtonDocumen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5411" name="Text Box 4"/>
          <p:cNvSpPr txBox="1"/>
          <p:nvPr/>
        </p:nvSpPr>
        <p:spPr>
          <a:xfrm>
            <a:off x="323850" y="476250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两列振幅相同的相干波沿相反方向传播叠加而成。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2339975" y="765175"/>
          <a:ext cx="31908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2019300" imgH="635000" progId="Equation.DSMT4">
                  <p:embed/>
                </p:oleObj>
              </mc:Choice>
              <mc:Fallback>
                <p:oleObj name="" r:id="rId1" imgW="2019300" imgH="6350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765175"/>
                        <a:ext cx="3190875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2339975" y="1628775"/>
          <a:ext cx="31305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3" imgW="2032000" imgH="635000" progId="Equation.DSMT4">
                  <p:embed/>
                </p:oleObj>
              </mc:Choice>
              <mc:Fallback>
                <p:oleObj name="" r:id="rId3" imgW="2032000" imgH="635000" progId="Equation.DSMT4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628775"/>
                        <a:ext cx="3130550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754063" y="2420938"/>
          <a:ext cx="7251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5" imgW="4673600" imgH="635000" progId="Equation.DSMT4">
                  <p:embed/>
                </p:oleObj>
              </mc:Choice>
              <mc:Fallback>
                <p:oleObj name="" r:id="rId5" imgW="4673600" imgH="6350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063" y="2420938"/>
                        <a:ext cx="72517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9" name="Rectangle 8"/>
          <p:cNvSpPr/>
          <p:nvPr/>
        </p:nvSpPr>
        <p:spPr>
          <a:xfrm>
            <a:off x="250825" y="4868863"/>
            <a:ext cx="22320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dirty="0">
                <a:solidFill>
                  <a:srgbClr val="FF6600"/>
                </a:solidFill>
                <a:ea typeface="楷体" panose="02010609060101010101" pitchFamily="49" charset="-122"/>
              </a:rPr>
              <a:t>驻波方程：</a:t>
            </a:r>
            <a:endParaRPr lang="zh-CN" altLang="zh-CN" dirty="0">
              <a:solidFill>
                <a:srgbClr val="FF6600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2627313" y="4652963"/>
          <a:ext cx="37274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7" imgW="2286000" imgH="635000" progId="Equation.DSMT4">
                  <p:embed/>
                </p:oleObj>
              </mc:Choice>
              <mc:Fallback>
                <p:oleObj name="" r:id="rId7" imgW="2286000" imgH="6350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7313" y="4652963"/>
                        <a:ext cx="3727450" cy="1106487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7" name="Text Box 10"/>
          <p:cNvSpPr txBox="1"/>
          <p:nvPr/>
        </p:nvSpPr>
        <p:spPr>
          <a:xfrm>
            <a:off x="107950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驻波的表达式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46442" name="Object 10"/>
          <p:cNvGraphicFramePr>
            <a:graphicFrameLocks noChangeAspect="1"/>
          </p:cNvGraphicFramePr>
          <p:nvPr/>
        </p:nvGraphicFramePr>
        <p:xfrm>
          <a:off x="2627313" y="3141663"/>
          <a:ext cx="3840162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9" imgW="1208405" imgH="394335" progId="Equation.DSMT4">
                  <p:embed/>
                </p:oleObj>
              </mc:Choice>
              <mc:Fallback>
                <p:oleObj name="" r:id="rId9" imgW="1208405" imgH="394335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7313" y="3141663"/>
                        <a:ext cx="3840162" cy="1252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7459" name="Text Box 6"/>
          <p:cNvSpPr txBox="1"/>
          <p:nvPr/>
        </p:nvSpPr>
        <p:spPr>
          <a:xfrm>
            <a:off x="179388" y="1484313"/>
            <a:ext cx="3311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驻波不是行波；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6436" name="Rectangle 7"/>
          <p:cNvSpPr/>
          <p:nvPr/>
        </p:nvSpPr>
        <p:spPr>
          <a:xfrm>
            <a:off x="1116013" y="331788"/>
            <a:ext cx="22320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dirty="0">
                <a:solidFill>
                  <a:srgbClr val="FF6600"/>
                </a:solidFill>
                <a:ea typeface="楷体" panose="02010609060101010101" pitchFamily="49" charset="-122"/>
              </a:rPr>
              <a:t>驻波方程：</a:t>
            </a:r>
            <a:endParaRPr lang="zh-CN" altLang="zh-CN" dirty="0">
              <a:solidFill>
                <a:srgbClr val="FF6600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3492500" y="115888"/>
          <a:ext cx="37274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2286000" imgH="635000" progId="Equation.DSMT4">
                  <p:embed/>
                </p:oleObj>
              </mc:Choice>
              <mc:Fallback>
                <p:oleObj name="" r:id="rId1" imgW="2286000" imgH="6350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115888"/>
                        <a:ext cx="3727450" cy="110648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2" name="Text Box 12"/>
          <p:cNvSpPr txBox="1"/>
          <p:nvPr/>
        </p:nvSpPr>
        <p:spPr>
          <a:xfrm>
            <a:off x="179388" y="1916113"/>
            <a:ext cx="3311525" cy="1189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每个质点都在作简谐振动，且每个质点的振幅不相同；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6439" name="Oval 13"/>
          <p:cNvSpPr/>
          <p:nvPr/>
        </p:nvSpPr>
        <p:spPr>
          <a:xfrm>
            <a:off x="5651500" y="2697163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2916238" y="5445125"/>
          <a:ext cx="15113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3" imgW="812800" imgH="635000" progId="Equation.3">
                  <p:embed/>
                </p:oleObj>
              </mc:Choice>
              <mc:Fallback>
                <p:oleObj name="" r:id="rId3" imgW="812800" imgH="6350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6238" y="5445125"/>
                        <a:ext cx="15113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2771775" y="4508500"/>
          <a:ext cx="18002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5" imgW="674370" imgH="394335" progId="Equation.DSMT4">
                  <p:embed/>
                </p:oleObj>
              </mc:Choice>
              <mc:Fallback>
                <p:oleObj name="" r:id="rId5" imgW="674370" imgH="394335" progId="Equation.DSMT4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775" y="4508500"/>
                        <a:ext cx="1800225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2051050" y="3500438"/>
          <a:ext cx="34559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7" imgW="1460500" imgH="431800" progId="Equation.DSMT4">
                  <p:embed/>
                </p:oleObj>
              </mc:Choice>
              <mc:Fallback>
                <p:oleObj name="" r:id="rId7" imgW="1460500" imgH="4318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050" y="3500438"/>
                        <a:ext cx="3455988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7" name="Rectangle 21"/>
          <p:cNvSpPr/>
          <p:nvPr/>
        </p:nvSpPr>
        <p:spPr>
          <a:xfrm>
            <a:off x="112713" y="3702050"/>
            <a:ext cx="1960562" cy="517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波腹位置：</a:t>
            </a:r>
            <a:endParaRPr lang="zh-CN" altLang="zh-CN" sz="28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46444" name="Object 23"/>
          <p:cNvGraphicFramePr>
            <a:graphicFrameLocks noChangeAspect="1"/>
          </p:cNvGraphicFramePr>
          <p:nvPr>
            <p:ph idx="1"/>
          </p:nvPr>
        </p:nvGraphicFramePr>
        <p:xfrm>
          <a:off x="3910013" y="1341438"/>
          <a:ext cx="4622800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9" imgW="3499485" imgH="1403985" progId="">
                  <p:embed/>
                </p:oleObj>
              </mc:Choice>
              <mc:Fallback>
                <p:oleObj name="" r:id="rId9" imgW="3499485" imgH="1403985" progId="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3910013" y="1341438"/>
                        <a:ext cx="4622800" cy="18494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/>
      <p:bldP spid="147462" grpId="0"/>
      <p:bldP spid="147467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7459" name="Rectangle 19"/>
          <p:cNvSpPr/>
          <p:nvPr/>
        </p:nvSpPr>
        <p:spPr>
          <a:xfrm>
            <a:off x="1116013" y="331788"/>
            <a:ext cx="22320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dirty="0">
                <a:solidFill>
                  <a:srgbClr val="FF6600"/>
                </a:solidFill>
                <a:ea typeface="楷体" panose="02010609060101010101" pitchFamily="49" charset="-122"/>
              </a:rPr>
              <a:t>驻波方程：</a:t>
            </a:r>
            <a:endParaRPr lang="zh-CN" altLang="zh-CN" dirty="0">
              <a:solidFill>
                <a:srgbClr val="FF6600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3492500" y="115888"/>
          <a:ext cx="372745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1" imgW="2286000" imgH="635000" progId="Equation.DSMT4">
                  <p:embed/>
                </p:oleObj>
              </mc:Choice>
              <mc:Fallback>
                <p:oleObj name="" r:id="rId1" imgW="2286000" imgH="6350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115888"/>
                        <a:ext cx="3727450" cy="110648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2411413" y="5445125"/>
          <a:ext cx="25209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" imgW="1498600" imgH="635000" progId="Equation.DSMT4">
                  <p:embed/>
                </p:oleObj>
              </mc:Choice>
              <mc:Fallback>
                <p:oleObj name="" r:id="rId3" imgW="1498600" imgH="635000" progId="Equation.DSMT4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413" y="5445125"/>
                        <a:ext cx="2520950" cy="113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2339975" y="4508500"/>
          <a:ext cx="28067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5" imgW="1094105" imgH="394335" progId="Equation.DSMT4">
                  <p:embed/>
                </p:oleObj>
              </mc:Choice>
              <mc:Fallback>
                <p:oleObj name="" r:id="rId5" imgW="1094105" imgH="394335" progId="Equation.DSMT4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4508500"/>
                        <a:ext cx="280670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2020888" y="3357563"/>
          <a:ext cx="35163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7" imgW="1486535" imgH="431800" progId="Equation.DSMT4">
                  <p:embed/>
                </p:oleObj>
              </mc:Choice>
              <mc:Fallback>
                <p:oleObj name="" r:id="rId7" imgW="1486535" imgH="4318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0888" y="3357563"/>
                        <a:ext cx="3516312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8" name="Rectangle 25"/>
          <p:cNvSpPr/>
          <p:nvPr/>
        </p:nvSpPr>
        <p:spPr>
          <a:xfrm>
            <a:off x="112713" y="3068638"/>
            <a:ext cx="19605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波节位置：</a:t>
            </a:r>
            <a:endParaRPr lang="zh-CN" altLang="zh-CN" sz="28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47465" name="Oval 26"/>
          <p:cNvSpPr/>
          <p:nvPr/>
        </p:nvSpPr>
        <p:spPr>
          <a:xfrm>
            <a:off x="5651500" y="2697163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7466" name="Object 27"/>
          <p:cNvGraphicFramePr>
            <a:graphicFrameLocks noChangeAspect="1"/>
          </p:cNvGraphicFramePr>
          <p:nvPr>
            <p:ph idx="1"/>
          </p:nvPr>
        </p:nvGraphicFramePr>
        <p:xfrm>
          <a:off x="3779838" y="1268413"/>
          <a:ext cx="4622800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9" imgW="3499485" imgH="1403985" progId="">
                  <p:embed/>
                </p:oleObj>
              </mc:Choice>
              <mc:Fallback>
                <p:oleObj name="" r:id="rId9" imgW="3499485" imgH="1403985" progId="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3779838" y="1268413"/>
                        <a:ext cx="4622800" cy="18494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8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8483" name="Text Box 4"/>
          <p:cNvSpPr txBox="1"/>
          <p:nvPr/>
        </p:nvSpPr>
        <p:spPr>
          <a:xfrm>
            <a:off x="107950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驻波各质点振动的相位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48484" name="Object 5"/>
          <p:cNvGraphicFramePr>
            <a:graphicFrameLocks noChangeAspect="1"/>
          </p:cNvGraphicFramePr>
          <p:nvPr>
            <p:ph idx="1"/>
          </p:nvPr>
        </p:nvGraphicFramePr>
        <p:xfrm>
          <a:off x="4140200" y="803275"/>
          <a:ext cx="4103688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1" imgW="3110230" imgH="1389380" progId="">
                  <p:embed/>
                </p:oleObj>
              </mc:Choice>
              <mc:Fallback>
                <p:oleObj name="" r:id="rId1" imgW="3110230" imgH="1389380" progId="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140200" y="803275"/>
                        <a:ext cx="4103688" cy="1833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Text Box 7"/>
          <p:cNvSpPr txBox="1"/>
          <p:nvPr/>
        </p:nvSpPr>
        <p:spPr>
          <a:xfrm>
            <a:off x="179388" y="2924175"/>
            <a:ext cx="83534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波节两边的质点，相位差相差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 波腹两边的质点，相位相同。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510" name="Text Box 8"/>
          <p:cNvSpPr txBox="1"/>
          <p:nvPr/>
        </p:nvSpPr>
        <p:spPr>
          <a:xfrm>
            <a:off x="179388" y="3789363"/>
            <a:ext cx="8353425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相邻两波节之间的质点运动同向，故驻波的运动是一段一段的运动。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511" name="Text Box 9"/>
          <p:cNvSpPr txBox="1"/>
          <p:nvPr/>
        </p:nvSpPr>
        <p:spPr>
          <a:xfrm>
            <a:off x="1619250" y="4868863"/>
            <a:ext cx="4319588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驻”含义之二：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驻波不传播相位</a:t>
            </a:r>
            <a:endParaRPr lang="zh-CN" altLang="en-US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/>
      <p:bldP spid="149510" grpId="0"/>
      <p:bldP spid="149511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1" name="Rectangle 78"/>
          <p:cNvSpPr/>
          <p:nvPr/>
        </p:nvSpPr>
        <p:spPr>
          <a:xfrm>
            <a:off x="5076825" y="4941888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2" name="Rectangle 76"/>
          <p:cNvSpPr/>
          <p:nvPr/>
        </p:nvSpPr>
        <p:spPr>
          <a:xfrm>
            <a:off x="5076825" y="2133600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3" name="Rectangle 75"/>
          <p:cNvSpPr/>
          <p:nvPr/>
        </p:nvSpPr>
        <p:spPr>
          <a:xfrm>
            <a:off x="1908175" y="4868863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4" name="Rectangle 74"/>
          <p:cNvSpPr/>
          <p:nvPr/>
        </p:nvSpPr>
        <p:spPr>
          <a:xfrm>
            <a:off x="3492500" y="4941888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5" name="Rectangle 73"/>
          <p:cNvSpPr/>
          <p:nvPr/>
        </p:nvSpPr>
        <p:spPr>
          <a:xfrm>
            <a:off x="2700338" y="3860800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6" name="Rectangle 67"/>
          <p:cNvSpPr/>
          <p:nvPr/>
        </p:nvSpPr>
        <p:spPr>
          <a:xfrm>
            <a:off x="1908175" y="2133600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7" name="Rectangle 66"/>
          <p:cNvSpPr/>
          <p:nvPr/>
        </p:nvSpPr>
        <p:spPr>
          <a:xfrm>
            <a:off x="3492500" y="2060575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9514" name="Text Box 4"/>
          <p:cNvSpPr txBox="1"/>
          <p:nvPr/>
        </p:nvSpPr>
        <p:spPr>
          <a:xfrm>
            <a:off x="179388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4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驻波的能量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sp>
        <p:nvSpPr>
          <p:cNvPr id="150539" name="Text Box 5"/>
          <p:cNvSpPr txBox="1"/>
          <p:nvPr/>
        </p:nvSpPr>
        <p:spPr>
          <a:xfrm>
            <a:off x="107950" y="1052513"/>
            <a:ext cx="6985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驻”含义之一：</a:t>
            </a: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驻波不传播能量</a:t>
            </a:r>
            <a:endParaRPr lang="zh-CN" altLang="en-US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40" name="Text Box 6"/>
          <p:cNvSpPr txBox="1"/>
          <p:nvPr/>
        </p:nvSpPr>
        <p:spPr>
          <a:xfrm>
            <a:off x="107950" y="549275"/>
            <a:ext cx="441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>
                <a:srgbClr val="FF9900"/>
              </a:buClr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合能流密度为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3308350" y="625475"/>
          <a:ext cx="243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" imgW="4267200" imgH="762000" progId="Equation.3">
                  <p:embed/>
                </p:oleObj>
              </mc:Choice>
              <mc:Fallback>
                <p:oleObj name="" r:id="rId1" imgW="4267200" imgH="7620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8350" y="625475"/>
                        <a:ext cx="2438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42" name="Group 65"/>
          <p:cNvGrpSpPr/>
          <p:nvPr/>
        </p:nvGrpSpPr>
        <p:grpSpPr>
          <a:xfrm>
            <a:off x="6156325" y="2997200"/>
            <a:ext cx="2663825" cy="2374900"/>
            <a:chOff x="0" y="0"/>
            <a:chExt cx="1678" cy="1496"/>
          </a:xfrm>
        </p:grpSpPr>
        <p:sp>
          <p:nvSpPr>
            <p:cNvPr id="149570" name="Line 9"/>
            <p:cNvSpPr/>
            <p:nvPr/>
          </p:nvSpPr>
          <p:spPr>
            <a:xfrm>
              <a:off x="181" y="680"/>
              <a:ext cx="1497" cy="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49571" name="Rectangle 11"/>
            <p:cNvSpPr/>
            <p:nvPr/>
          </p:nvSpPr>
          <p:spPr>
            <a:xfrm>
              <a:off x="0" y="0"/>
              <a:ext cx="659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solidFill>
                    <a:srgbClr val="FF0000"/>
                  </a:solidFill>
                  <a:ea typeface="楷体" panose="02010609060101010101" pitchFamily="49" charset="-122"/>
                </a:rPr>
                <a:t>波腹</a:t>
              </a:r>
              <a:endParaRPr lang="zh-CN" altLang="zh-CN" sz="2800" b="1" dirty="0">
                <a:solidFill>
                  <a:srgbClr val="FF0000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49572" name="Rectangle 12"/>
            <p:cNvSpPr/>
            <p:nvPr/>
          </p:nvSpPr>
          <p:spPr>
            <a:xfrm>
              <a:off x="952" y="45"/>
              <a:ext cx="659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solidFill>
                    <a:srgbClr val="0000FF"/>
                  </a:solidFill>
                  <a:ea typeface="楷体" panose="02010609060101010101" pitchFamily="49" charset="-122"/>
                </a:rPr>
                <a:t>波节</a:t>
              </a:r>
              <a:endParaRPr lang="zh-CN" altLang="zh-CN" sz="2800" b="1" dirty="0">
                <a:solidFill>
                  <a:srgbClr val="0000FF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49573" name="Line 13"/>
            <p:cNvSpPr/>
            <p:nvPr/>
          </p:nvSpPr>
          <p:spPr>
            <a:xfrm>
              <a:off x="334" y="470"/>
              <a:ext cx="1" cy="661"/>
            </a:xfrm>
            <a:prstGeom prst="line">
              <a:avLst/>
            </a:prstGeom>
            <a:ln w="6350" cap="flat" cmpd="sng">
              <a:solidFill>
                <a:srgbClr val="80008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49574" name="Line 14"/>
            <p:cNvSpPr/>
            <p:nvPr/>
          </p:nvSpPr>
          <p:spPr>
            <a:xfrm>
              <a:off x="1109" y="470"/>
              <a:ext cx="1" cy="648"/>
            </a:xfrm>
            <a:prstGeom prst="line">
              <a:avLst/>
            </a:prstGeom>
            <a:ln w="6350" cap="flat" cmpd="sng">
              <a:solidFill>
                <a:srgbClr val="80008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49575" name="Line 15"/>
            <p:cNvSpPr/>
            <p:nvPr/>
          </p:nvSpPr>
          <p:spPr>
            <a:xfrm>
              <a:off x="347" y="553"/>
              <a:ext cx="763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triangle" w="sm" len="sm"/>
              <a:tailEnd type="triangle" w="sm" len="sm"/>
            </a:ln>
          </p:spPr>
        </p:sp>
        <p:sp>
          <p:nvSpPr>
            <p:cNvPr id="149576" name="Rectangle 16"/>
            <p:cNvSpPr/>
            <p:nvPr/>
          </p:nvSpPr>
          <p:spPr>
            <a:xfrm>
              <a:off x="453" y="226"/>
              <a:ext cx="646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80008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2800" b="1" dirty="0">
                  <a:solidFill>
                    <a:srgbClr val="80008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/4</a:t>
              </a:r>
              <a:endPara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9577" name="Line 17"/>
            <p:cNvSpPr/>
            <p:nvPr/>
          </p:nvSpPr>
          <p:spPr>
            <a:xfrm>
              <a:off x="386" y="814"/>
              <a:ext cx="685" cy="1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49578" name="Line 18"/>
            <p:cNvSpPr/>
            <p:nvPr/>
          </p:nvSpPr>
          <p:spPr>
            <a:xfrm flipH="1">
              <a:off x="373" y="883"/>
              <a:ext cx="685" cy="1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49579" name="Line 19"/>
            <p:cNvSpPr/>
            <p:nvPr/>
          </p:nvSpPr>
          <p:spPr>
            <a:xfrm>
              <a:off x="386" y="952"/>
              <a:ext cx="685" cy="0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49580" name="Line 20"/>
            <p:cNvSpPr/>
            <p:nvPr/>
          </p:nvSpPr>
          <p:spPr>
            <a:xfrm flipH="1">
              <a:off x="373" y="1021"/>
              <a:ext cx="685" cy="0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49581" name="Rectangle 21"/>
            <p:cNvSpPr/>
            <p:nvPr/>
          </p:nvSpPr>
          <p:spPr>
            <a:xfrm>
              <a:off x="491" y="1075"/>
              <a:ext cx="643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solidFill>
                    <a:srgbClr val="FF00FF"/>
                  </a:solidFill>
                  <a:ea typeface="楷体" panose="02010609060101010101" pitchFamily="49" charset="-122"/>
                </a:rPr>
                <a:t>能量</a:t>
              </a:r>
              <a:endParaRPr lang="zh-CN" altLang="zh-CN" sz="2800" b="1" dirty="0">
                <a:solidFill>
                  <a:srgbClr val="FF00FF"/>
                </a:solidFill>
                <a:ea typeface="楷体" panose="02010609060101010101" pitchFamily="49" charset="-122"/>
              </a:endParaRPr>
            </a:p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solidFill>
                    <a:srgbClr val="FF00FF"/>
                  </a:solidFill>
                  <a:ea typeface="楷体" panose="02010609060101010101" pitchFamily="49" charset="-122"/>
                </a:rPr>
                <a:t>流动</a:t>
              </a:r>
              <a:endParaRPr lang="zh-CN" altLang="zh-CN" sz="2800" b="1" dirty="0">
                <a:solidFill>
                  <a:schemeClr val="tx2"/>
                </a:solidFill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150555" name="Object 27"/>
          <p:cNvGraphicFramePr/>
          <p:nvPr/>
        </p:nvGraphicFramePr>
        <p:xfrm>
          <a:off x="322263" y="2276475"/>
          <a:ext cx="9953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3" imgW="495300" imgH="254000" progId="Equation.DSMT4">
                  <p:embed/>
                </p:oleObj>
              </mc:Choice>
              <mc:Fallback>
                <p:oleObj name="" r:id="rId3" imgW="495300" imgH="2540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2263" y="2276475"/>
                        <a:ext cx="995362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6" name="Object 28"/>
          <p:cNvGraphicFramePr>
            <a:graphicFrameLocks noChangeAspect="1"/>
          </p:cNvGraphicFramePr>
          <p:nvPr/>
        </p:nvGraphicFramePr>
        <p:xfrm>
          <a:off x="250825" y="3357563"/>
          <a:ext cx="9683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5" imgW="596900" imgH="635000" progId="Equation.DSMT4">
                  <p:embed/>
                </p:oleObj>
              </mc:Choice>
              <mc:Fallback>
                <p:oleObj name="" r:id="rId5" imgW="596900" imgH="6350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3357563"/>
                        <a:ext cx="96837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7" name="Object 29"/>
          <p:cNvGraphicFramePr>
            <a:graphicFrameLocks noChangeAspect="1"/>
          </p:cNvGraphicFramePr>
          <p:nvPr/>
        </p:nvGraphicFramePr>
        <p:xfrm>
          <a:off x="250825" y="4941888"/>
          <a:ext cx="10001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7" imgW="596900" imgH="635000" progId="Equation.DSMT4">
                  <p:embed/>
                </p:oleObj>
              </mc:Choice>
              <mc:Fallback>
                <p:oleObj name="" r:id="rId7" imgW="596900" imgH="6350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4941888"/>
                        <a:ext cx="1000125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8" name="AutoShape 59"/>
          <p:cNvSpPr/>
          <p:nvPr/>
        </p:nvSpPr>
        <p:spPr>
          <a:xfrm>
            <a:off x="3136900" y="2217738"/>
            <a:ext cx="762000" cy="609600"/>
          </a:xfrm>
          <a:prstGeom prst="wedgeEllipseCallout">
            <a:avLst>
              <a:gd name="adj1" fmla="val -75833"/>
              <a:gd name="adj2" fmla="val 78384"/>
            </a:avLst>
          </a:prstGeom>
          <a:noFill/>
          <a:ln w="222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59" name="AutoShape 60"/>
          <p:cNvSpPr/>
          <p:nvPr/>
        </p:nvSpPr>
        <p:spPr>
          <a:xfrm>
            <a:off x="2451100" y="3592513"/>
            <a:ext cx="609600" cy="609600"/>
          </a:xfrm>
          <a:prstGeom prst="wedgeEllipseCallout">
            <a:avLst>
              <a:gd name="adj1" fmla="val -83074"/>
              <a:gd name="adj2" fmla="val 89843"/>
            </a:avLst>
          </a:prstGeom>
          <a:noFill/>
          <a:ln w="222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60" name="Text Box 61"/>
          <p:cNvSpPr txBox="1"/>
          <p:nvPr/>
        </p:nvSpPr>
        <p:spPr>
          <a:xfrm>
            <a:off x="1976438" y="282733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势能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0561" name="Text Box 62"/>
          <p:cNvSpPr txBox="1"/>
          <p:nvPr/>
        </p:nvSpPr>
        <p:spPr>
          <a:xfrm>
            <a:off x="1460500" y="435451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动能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0562" name="AutoShape 63"/>
          <p:cNvSpPr/>
          <p:nvPr/>
        </p:nvSpPr>
        <p:spPr>
          <a:xfrm>
            <a:off x="3289300" y="5027613"/>
            <a:ext cx="609600" cy="609600"/>
          </a:xfrm>
          <a:prstGeom prst="wedgeEllipseCallout">
            <a:avLst>
              <a:gd name="adj1" fmla="val 161458"/>
              <a:gd name="adj2" fmla="val 77083"/>
            </a:avLst>
          </a:prstGeom>
          <a:noFill/>
          <a:ln w="222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63" name="Text Box 64"/>
          <p:cNvSpPr txBox="1"/>
          <p:nvPr/>
        </p:nvSpPr>
        <p:spPr>
          <a:xfrm>
            <a:off x="4508500" y="563721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势能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pSp>
        <p:nvGrpSpPr>
          <p:cNvPr id="150564" name="Group 82"/>
          <p:cNvGrpSpPr/>
          <p:nvPr/>
        </p:nvGrpSpPr>
        <p:grpSpPr>
          <a:xfrm>
            <a:off x="1689100" y="4724400"/>
            <a:ext cx="3962400" cy="1141413"/>
            <a:chOff x="0" y="0"/>
            <a:chExt cx="2496" cy="719"/>
          </a:xfrm>
        </p:grpSpPr>
        <p:grpSp>
          <p:nvGrpSpPr>
            <p:cNvPr id="149555" name="Group 46"/>
            <p:cNvGrpSpPr/>
            <p:nvPr/>
          </p:nvGrpSpPr>
          <p:grpSpPr>
            <a:xfrm>
              <a:off x="0" y="47"/>
              <a:ext cx="2496" cy="672"/>
              <a:chOff x="0" y="0"/>
              <a:chExt cx="2496" cy="672"/>
            </a:xfrm>
          </p:grpSpPr>
          <p:sp>
            <p:nvSpPr>
              <p:cNvPr id="149558" name="Line 47"/>
              <p:cNvSpPr/>
              <p:nvPr/>
            </p:nvSpPr>
            <p:spPr>
              <a:xfrm>
                <a:off x="0" y="336"/>
                <a:ext cx="24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59" name="Line 48"/>
              <p:cNvSpPr/>
              <p:nvPr/>
            </p:nvSpPr>
            <p:spPr>
              <a:xfrm flipH="1">
                <a:off x="720" y="33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60" name="Line 49"/>
              <p:cNvSpPr/>
              <p:nvPr/>
            </p:nvSpPr>
            <p:spPr>
              <a:xfrm flipH="1">
                <a:off x="480" y="33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61" name="Line 50"/>
              <p:cNvSpPr/>
              <p:nvPr/>
            </p:nvSpPr>
            <p:spPr>
              <a:xfrm flipH="1">
                <a:off x="960" y="33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62" name="Line 51"/>
              <p:cNvSpPr/>
              <p:nvPr/>
            </p:nvSpPr>
            <p:spPr>
              <a:xfrm flipH="1" flipV="1">
                <a:off x="1728" y="0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63" name="Line 52"/>
              <p:cNvSpPr/>
              <p:nvPr/>
            </p:nvSpPr>
            <p:spPr>
              <a:xfrm flipH="1" flipV="1">
                <a:off x="1488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64" name="Line 53"/>
              <p:cNvSpPr/>
              <p:nvPr/>
            </p:nvSpPr>
            <p:spPr>
              <a:xfrm flipH="1" flipV="1">
                <a:off x="1968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65" name="Freeform 54"/>
              <p:cNvSpPr/>
              <p:nvPr/>
            </p:nvSpPr>
            <p:spPr>
              <a:xfrm flipH="1">
                <a:off x="1200" y="0"/>
                <a:ext cx="1008" cy="336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144" y="192"/>
                  </a:cxn>
                  <a:cxn ang="0">
                    <a:pos x="336" y="48"/>
                  </a:cxn>
                  <a:cxn ang="0">
                    <a:pos x="480" y="0"/>
                  </a:cxn>
                  <a:cxn ang="0">
                    <a:pos x="672" y="48"/>
                  </a:cxn>
                  <a:cxn ang="0">
                    <a:pos x="912" y="240"/>
                  </a:cxn>
                  <a:cxn ang="0">
                    <a:pos x="1008" y="336"/>
                  </a:cxn>
                </a:cxnLst>
                <a:pathLst>
                  <a:path w="1008" h="336">
                    <a:moveTo>
                      <a:pt x="0" y="336"/>
                    </a:moveTo>
                    <a:cubicBezTo>
                      <a:pt x="44" y="288"/>
                      <a:pt x="88" y="240"/>
                      <a:pt x="144" y="192"/>
                    </a:cubicBezTo>
                    <a:cubicBezTo>
                      <a:pt x="200" y="144"/>
                      <a:pt x="280" y="80"/>
                      <a:pt x="336" y="48"/>
                    </a:cubicBezTo>
                    <a:cubicBezTo>
                      <a:pt x="392" y="16"/>
                      <a:pt x="424" y="0"/>
                      <a:pt x="480" y="0"/>
                    </a:cubicBezTo>
                    <a:cubicBezTo>
                      <a:pt x="536" y="0"/>
                      <a:pt x="600" y="8"/>
                      <a:pt x="672" y="48"/>
                    </a:cubicBezTo>
                    <a:cubicBezTo>
                      <a:pt x="744" y="88"/>
                      <a:pt x="856" y="192"/>
                      <a:pt x="912" y="240"/>
                    </a:cubicBezTo>
                    <a:cubicBezTo>
                      <a:pt x="968" y="288"/>
                      <a:pt x="988" y="312"/>
                      <a:pt x="1008" y="336"/>
                    </a:cubicBezTo>
                  </a:path>
                </a:pathLst>
              </a:custGeom>
              <a:noFill/>
              <a:ln w="222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566" name="Freeform 55"/>
              <p:cNvSpPr/>
              <p:nvPr/>
            </p:nvSpPr>
            <p:spPr>
              <a:xfrm flipH="1" flipV="1">
                <a:off x="192" y="336"/>
                <a:ext cx="1008" cy="336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144" y="192"/>
                  </a:cxn>
                  <a:cxn ang="0">
                    <a:pos x="336" y="48"/>
                  </a:cxn>
                  <a:cxn ang="0">
                    <a:pos x="480" y="0"/>
                  </a:cxn>
                  <a:cxn ang="0">
                    <a:pos x="672" y="48"/>
                  </a:cxn>
                  <a:cxn ang="0">
                    <a:pos x="912" y="240"/>
                  </a:cxn>
                  <a:cxn ang="0">
                    <a:pos x="1008" y="336"/>
                  </a:cxn>
                </a:cxnLst>
                <a:pathLst>
                  <a:path w="1008" h="336">
                    <a:moveTo>
                      <a:pt x="0" y="336"/>
                    </a:moveTo>
                    <a:cubicBezTo>
                      <a:pt x="44" y="288"/>
                      <a:pt x="88" y="240"/>
                      <a:pt x="144" y="192"/>
                    </a:cubicBezTo>
                    <a:cubicBezTo>
                      <a:pt x="200" y="144"/>
                      <a:pt x="280" y="80"/>
                      <a:pt x="336" y="48"/>
                    </a:cubicBezTo>
                    <a:cubicBezTo>
                      <a:pt x="392" y="16"/>
                      <a:pt x="424" y="0"/>
                      <a:pt x="480" y="0"/>
                    </a:cubicBezTo>
                    <a:cubicBezTo>
                      <a:pt x="536" y="0"/>
                      <a:pt x="600" y="8"/>
                      <a:pt x="672" y="48"/>
                    </a:cubicBezTo>
                    <a:cubicBezTo>
                      <a:pt x="744" y="88"/>
                      <a:pt x="856" y="192"/>
                      <a:pt x="912" y="240"/>
                    </a:cubicBezTo>
                    <a:cubicBezTo>
                      <a:pt x="968" y="288"/>
                      <a:pt x="988" y="312"/>
                      <a:pt x="1008" y="336"/>
                    </a:cubicBezTo>
                  </a:path>
                </a:pathLst>
              </a:custGeom>
              <a:noFill/>
              <a:ln w="222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567" name="Oval 56"/>
              <p:cNvSpPr/>
              <p:nvPr/>
            </p:nvSpPr>
            <p:spPr>
              <a:xfrm flipH="1">
                <a:off x="1152" y="2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9568" name="Oval 57"/>
              <p:cNvSpPr/>
              <p:nvPr/>
            </p:nvSpPr>
            <p:spPr>
              <a:xfrm flipH="1">
                <a:off x="144" y="2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9569" name="Oval 58"/>
              <p:cNvSpPr/>
              <p:nvPr/>
            </p:nvSpPr>
            <p:spPr>
              <a:xfrm flipH="1">
                <a:off x="2160" y="2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49556" name="Oval 68"/>
            <p:cNvSpPr/>
            <p:nvPr/>
          </p:nvSpPr>
          <p:spPr>
            <a:xfrm>
              <a:off x="682" y="318"/>
              <a:ext cx="91" cy="91"/>
            </a:xfrm>
            <a:prstGeom prst="ellipse">
              <a:avLst/>
            </a:prstGeom>
            <a:solidFill>
              <a:srgbClr val="FF3300"/>
            </a:solidFill>
            <a:ln w="952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9557" name="Oval 70"/>
            <p:cNvSpPr/>
            <p:nvPr/>
          </p:nvSpPr>
          <p:spPr>
            <a:xfrm>
              <a:off x="1680" y="0"/>
              <a:ext cx="91" cy="91"/>
            </a:xfrm>
            <a:prstGeom prst="ellipse">
              <a:avLst/>
            </a:prstGeom>
            <a:solidFill>
              <a:srgbClr val="FF3300"/>
            </a:solidFill>
            <a:ln w="952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50580" name="Group 80"/>
          <p:cNvGrpSpPr/>
          <p:nvPr/>
        </p:nvGrpSpPr>
        <p:grpSpPr>
          <a:xfrm>
            <a:off x="1689100" y="1916113"/>
            <a:ext cx="3962400" cy="1225550"/>
            <a:chOff x="0" y="0"/>
            <a:chExt cx="2496" cy="772"/>
          </a:xfrm>
        </p:grpSpPr>
        <p:grpSp>
          <p:nvGrpSpPr>
            <p:cNvPr id="149540" name="Group 24"/>
            <p:cNvGrpSpPr/>
            <p:nvPr/>
          </p:nvGrpSpPr>
          <p:grpSpPr>
            <a:xfrm>
              <a:off x="0" y="46"/>
              <a:ext cx="2496" cy="672"/>
              <a:chOff x="0" y="0"/>
              <a:chExt cx="2496" cy="672"/>
            </a:xfrm>
          </p:grpSpPr>
          <p:sp>
            <p:nvSpPr>
              <p:cNvPr id="149543" name="Line 25"/>
              <p:cNvSpPr/>
              <p:nvPr/>
            </p:nvSpPr>
            <p:spPr>
              <a:xfrm>
                <a:off x="0" y="336"/>
                <a:ext cx="24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44" name="Line 26"/>
              <p:cNvSpPr/>
              <p:nvPr/>
            </p:nvSpPr>
            <p:spPr>
              <a:xfrm flipV="1">
                <a:off x="672" y="0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45" name="Line 27"/>
              <p:cNvSpPr/>
              <p:nvPr/>
            </p:nvSpPr>
            <p:spPr>
              <a:xfrm flipV="1">
                <a:off x="432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46" name="Line 28"/>
              <p:cNvSpPr/>
              <p:nvPr/>
            </p:nvSpPr>
            <p:spPr>
              <a:xfrm flipV="1">
                <a:off x="912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47" name="Line 29"/>
              <p:cNvSpPr/>
              <p:nvPr/>
            </p:nvSpPr>
            <p:spPr>
              <a:xfrm>
                <a:off x="1728" y="336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48" name="Line 30"/>
              <p:cNvSpPr/>
              <p:nvPr/>
            </p:nvSpPr>
            <p:spPr>
              <a:xfrm>
                <a:off x="1488" y="33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49" name="Line 31"/>
              <p:cNvSpPr/>
              <p:nvPr/>
            </p:nvSpPr>
            <p:spPr>
              <a:xfrm>
                <a:off x="1968" y="33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9550" name="Freeform 32"/>
              <p:cNvSpPr/>
              <p:nvPr/>
            </p:nvSpPr>
            <p:spPr>
              <a:xfrm>
                <a:off x="192" y="0"/>
                <a:ext cx="1008" cy="336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144" y="192"/>
                  </a:cxn>
                  <a:cxn ang="0">
                    <a:pos x="336" y="48"/>
                  </a:cxn>
                  <a:cxn ang="0">
                    <a:pos x="480" y="0"/>
                  </a:cxn>
                  <a:cxn ang="0">
                    <a:pos x="672" y="48"/>
                  </a:cxn>
                  <a:cxn ang="0">
                    <a:pos x="912" y="240"/>
                  </a:cxn>
                  <a:cxn ang="0">
                    <a:pos x="1008" y="336"/>
                  </a:cxn>
                </a:cxnLst>
                <a:pathLst>
                  <a:path w="1008" h="336">
                    <a:moveTo>
                      <a:pt x="0" y="336"/>
                    </a:moveTo>
                    <a:cubicBezTo>
                      <a:pt x="44" y="288"/>
                      <a:pt x="88" y="240"/>
                      <a:pt x="144" y="192"/>
                    </a:cubicBezTo>
                    <a:cubicBezTo>
                      <a:pt x="200" y="144"/>
                      <a:pt x="280" y="80"/>
                      <a:pt x="336" y="48"/>
                    </a:cubicBezTo>
                    <a:cubicBezTo>
                      <a:pt x="392" y="16"/>
                      <a:pt x="424" y="0"/>
                      <a:pt x="480" y="0"/>
                    </a:cubicBezTo>
                    <a:cubicBezTo>
                      <a:pt x="536" y="0"/>
                      <a:pt x="600" y="8"/>
                      <a:pt x="672" y="48"/>
                    </a:cubicBezTo>
                    <a:cubicBezTo>
                      <a:pt x="744" y="88"/>
                      <a:pt x="856" y="192"/>
                      <a:pt x="912" y="240"/>
                    </a:cubicBezTo>
                    <a:cubicBezTo>
                      <a:pt x="968" y="288"/>
                      <a:pt x="988" y="312"/>
                      <a:pt x="1008" y="336"/>
                    </a:cubicBezTo>
                  </a:path>
                </a:pathLst>
              </a:custGeom>
              <a:noFill/>
              <a:ln w="222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551" name="Freeform 33"/>
              <p:cNvSpPr/>
              <p:nvPr/>
            </p:nvSpPr>
            <p:spPr>
              <a:xfrm flipV="1">
                <a:off x="1200" y="336"/>
                <a:ext cx="1008" cy="336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144" y="192"/>
                  </a:cxn>
                  <a:cxn ang="0">
                    <a:pos x="336" y="48"/>
                  </a:cxn>
                  <a:cxn ang="0">
                    <a:pos x="480" y="0"/>
                  </a:cxn>
                  <a:cxn ang="0">
                    <a:pos x="672" y="48"/>
                  </a:cxn>
                  <a:cxn ang="0">
                    <a:pos x="912" y="240"/>
                  </a:cxn>
                  <a:cxn ang="0">
                    <a:pos x="1008" y="336"/>
                  </a:cxn>
                </a:cxnLst>
                <a:pathLst>
                  <a:path w="1008" h="336">
                    <a:moveTo>
                      <a:pt x="0" y="336"/>
                    </a:moveTo>
                    <a:cubicBezTo>
                      <a:pt x="44" y="288"/>
                      <a:pt x="88" y="240"/>
                      <a:pt x="144" y="192"/>
                    </a:cubicBezTo>
                    <a:cubicBezTo>
                      <a:pt x="200" y="144"/>
                      <a:pt x="280" y="80"/>
                      <a:pt x="336" y="48"/>
                    </a:cubicBezTo>
                    <a:cubicBezTo>
                      <a:pt x="392" y="16"/>
                      <a:pt x="424" y="0"/>
                      <a:pt x="480" y="0"/>
                    </a:cubicBezTo>
                    <a:cubicBezTo>
                      <a:pt x="536" y="0"/>
                      <a:pt x="600" y="8"/>
                      <a:pt x="672" y="48"/>
                    </a:cubicBezTo>
                    <a:cubicBezTo>
                      <a:pt x="744" y="88"/>
                      <a:pt x="856" y="192"/>
                      <a:pt x="912" y="240"/>
                    </a:cubicBezTo>
                    <a:cubicBezTo>
                      <a:pt x="968" y="288"/>
                      <a:pt x="988" y="312"/>
                      <a:pt x="1008" y="336"/>
                    </a:cubicBezTo>
                  </a:path>
                </a:pathLst>
              </a:custGeom>
              <a:noFill/>
              <a:ln w="222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9552" name="Oval 34"/>
              <p:cNvSpPr/>
              <p:nvPr/>
            </p:nvSpPr>
            <p:spPr>
              <a:xfrm>
                <a:off x="1152" y="2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9553" name="Oval 35"/>
              <p:cNvSpPr/>
              <p:nvPr/>
            </p:nvSpPr>
            <p:spPr>
              <a:xfrm>
                <a:off x="144" y="2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9554" name="Oval 36"/>
              <p:cNvSpPr/>
              <p:nvPr/>
            </p:nvSpPr>
            <p:spPr>
              <a:xfrm>
                <a:off x="2160" y="2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49541" name="Oval 71"/>
            <p:cNvSpPr/>
            <p:nvPr/>
          </p:nvSpPr>
          <p:spPr>
            <a:xfrm>
              <a:off x="637" y="0"/>
              <a:ext cx="91" cy="91"/>
            </a:xfrm>
            <a:prstGeom prst="ellipse">
              <a:avLst/>
            </a:prstGeom>
            <a:solidFill>
              <a:srgbClr val="FF3300"/>
            </a:solidFill>
            <a:ln w="952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9542" name="Oval 72"/>
            <p:cNvSpPr/>
            <p:nvPr/>
          </p:nvSpPr>
          <p:spPr>
            <a:xfrm>
              <a:off x="1680" y="681"/>
              <a:ext cx="91" cy="91"/>
            </a:xfrm>
            <a:prstGeom prst="ellipse">
              <a:avLst/>
            </a:prstGeom>
            <a:solidFill>
              <a:srgbClr val="FF3300"/>
            </a:solidFill>
            <a:ln w="952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50596" name="Rectangle 77"/>
          <p:cNvSpPr/>
          <p:nvPr/>
        </p:nvSpPr>
        <p:spPr>
          <a:xfrm>
            <a:off x="4356100" y="3429000"/>
            <a:ext cx="215900" cy="4318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0597" name="Group 81"/>
          <p:cNvGrpSpPr/>
          <p:nvPr/>
        </p:nvGrpSpPr>
        <p:grpSpPr>
          <a:xfrm>
            <a:off x="1689100" y="3789363"/>
            <a:ext cx="3962400" cy="184150"/>
            <a:chOff x="0" y="0"/>
            <a:chExt cx="2496" cy="116"/>
          </a:xfrm>
        </p:grpSpPr>
        <p:grpSp>
          <p:nvGrpSpPr>
            <p:cNvPr id="149532" name="Group 39"/>
            <p:cNvGrpSpPr/>
            <p:nvPr/>
          </p:nvGrpSpPr>
          <p:grpSpPr>
            <a:xfrm>
              <a:off x="0" y="20"/>
              <a:ext cx="2496" cy="96"/>
              <a:chOff x="0" y="0"/>
              <a:chExt cx="2496" cy="96"/>
            </a:xfrm>
          </p:grpSpPr>
          <p:sp>
            <p:nvSpPr>
              <p:cNvPr id="149535" name="Line 40"/>
              <p:cNvSpPr/>
              <p:nvPr/>
            </p:nvSpPr>
            <p:spPr>
              <a:xfrm>
                <a:off x="0" y="48"/>
                <a:ext cx="24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6" name="Line 41"/>
              <p:cNvSpPr/>
              <p:nvPr/>
            </p:nvSpPr>
            <p:spPr>
              <a:xfrm>
                <a:off x="192" y="48"/>
                <a:ext cx="2064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7" name="Oval 42"/>
              <p:cNvSpPr/>
              <p:nvPr/>
            </p:nvSpPr>
            <p:spPr>
              <a:xfrm>
                <a:off x="144" y="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9538" name="Oval 43"/>
              <p:cNvSpPr/>
              <p:nvPr/>
            </p:nvSpPr>
            <p:spPr>
              <a:xfrm>
                <a:off x="2160" y="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9539" name="Oval 44"/>
              <p:cNvSpPr/>
              <p:nvPr/>
            </p:nvSpPr>
            <p:spPr>
              <a:xfrm>
                <a:off x="1152" y="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49533" name="Oval 69"/>
            <p:cNvSpPr/>
            <p:nvPr/>
          </p:nvSpPr>
          <p:spPr>
            <a:xfrm>
              <a:off x="637" y="0"/>
              <a:ext cx="91" cy="91"/>
            </a:xfrm>
            <a:prstGeom prst="ellipse">
              <a:avLst/>
            </a:prstGeom>
            <a:solidFill>
              <a:srgbClr val="FF3300"/>
            </a:solidFill>
            <a:ln w="952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9534" name="Oval 79"/>
            <p:cNvSpPr/>
            <p:nvPr/>
          </p:nvSpPr>
          <p:spPr>
            <a:xfrm>
              <a:off x="1680" y="0"/>
              <a:ext cx="91" cy="91"/>
            </a:xfrm>
            <a:prstGeom prst="ellipse">
              <a:avLst/>
            </a:prstGeom>
            <a:solidFill>
              <a:srgbClr val="FF3300"/>
            </a:solidFill>
            <a:ln w="9525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5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5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5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5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5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32" grpId="0" animBg="1"/>
      <p:bldP spid="150533" grpId="0" animBg="1"/>
      <p:bldP spid="150534" grpId="0" animBg="1"/>
      <p:bldP spid="150535" grpId="0" animBg="1"/>
      <p:bldP spid="150536" grpId="0" animBg="1"/>
      <p:bldP spid="150537" grpId="0" animBg="1"/>
      <p:bldP spid="150539" grpId="0"/>
      <p:bldP spid="150540" grpId="0"/>
      <p:bldP spid="150558" grpId="0" animBg="1"/>
      <p:bldP spid="150559" grpId="0" animBg="1"/>
      <p:bldP spid="150560" grpId="0"/>
      <p:bldP spid="150561" grpId="0"/>
      <p:bldP spid="150562" grpId="0" animBg="1"/>
      <p:bldP spid="150563" grpId="0"/>
      <p:bldP spid="15059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灯片编号占位符 8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1" name="Text Box 4"/>
          <p:cNvSpPr txBox="1"/>
          <p:nvPr/>
        </p:nvSpPr>
        <p:spPr>
          <a:xfrm>
            <a:off x="179388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5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半波损失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50532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1908175" y="620713"/>
          <a:ext cx="6408738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1" imgW="5562600" imgH="2295525" progId="">
                  <p:embed/>
                </p:oleObj>
              </mc:Choice>
              <mc:Fallback>
                <p:oleObj name="" r:id="rId1" imgW="5562600" imgH="2295525" progId="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908175" y="620713"/>
                        <a:ext cx="6408738" cy="2644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17"/>
          <p:cNvGraphicFramePr>
            <a:graphicFrameLocks noChangeAspect="1"/>
          </p:cNvGraphicFramePr>
          <p:nvPr>
            <p:ph sz="quarter" idx="1"/>
          </p:nvPr>
        </p:nvGraphicFramePr>
        <p:xfrm>
          <a:off x="395288" y="2852738"/>
          <a:ext cx="806450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3" imgW="5630545" imgH="1634490" progId="">
                  <p:embed/>
                </p:oleObj>
              </mc:Choice>
              <mc:Fallback>
                <p:oleObj name="" r:id="rId3" imgW="5630545" imgH="1634490" progId="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95288" y="2852738"/>
                        <a:ext cx="8064500" cy="23764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13"/>
          <p:cNvGraphicFramePr>
            <a:graphicFrameLocks noChangeAspect="1"/>
          </p:cNvGraphicFramePr>
          <p:nvPr>
            <p:ph sz="quarter" idx="1"/>
          </p:nvPr>
        </p:nvGraphicFramePr>
        <p:xfrm>
          <a:off x="611188" y="2708275"/>
          <a:ext cx="4105275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2865755" imgH="1583690" progId="">
                  <p:embed/>
                </p:oleObj>
              </mc:Choice>
              <mc:Fallback>
                <p:oleObj name="" r:id="rId5" imgW="2865755" imgH="1583690" progId="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611188" y="2708275"/>
                        <a:ext cx="4105275" cy="2413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4660900" y="3248025"/>
          <a:ext cx="36560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7" imgW="2865755" imgH="1555115" progId="">
                  <p:embed/>
                </p:oleObj>
              </mc:Choice>
              <mc:Fallback>
                <p:oleObj name="" r:id="rId7" imgW="2865755" imgH="1555115" progId="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4660900" y="3248025"/>
                        <a:ext cx="3656013" cy="1981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0" name="Text Box 20"/>
          <p:cNvSpPr txBox="1"/>
          <p:nvPr/>
        </p:nvSpPr>
        <p:spPr>
          <a:xfrm>
            <a:off x="395288" y="5373688"/>
            <a:ext cx="835342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反射波与入射波在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的相位差为</a:t>
            </a: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     称为</a:t>
            </a: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相位的突变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，又称</a:t>
            </a: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半波损失</a:t>
            </a:r>
            <a:endParaRPr lang="zh-CN" altLang="en-US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1561" name="Oval 21"/>
          <p:cNvSpPr/>
          <p:nvPr/>
        </p:nvSpPr>
        <p:spPr>
          <a:xfrm>
            <a:off x="4572000" y="4076700"/>
            <a:ext cx="215900" cy="215900"/>
          </a:xfrm>
          <a:prstGeom prst="ellipse">
            <a:avLst/>
          </a:prstGeom>
          <a:solidFill>
            <a:srgbClr val="FF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562" name="Text Box 22"/>
          <p:cNvSpPr txBox="1"/>
          <p:nvPr/>
        </p:nvSpPr>
        <p:spPr>
          <a:xfrm>
            <a:off x="4310063" y="4149725"/>
            <a:ext cx="334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0539" name="Text Box 23"/>
          <p:cNvSpPr txBox="1"/>
          <p:nvPr/>
        </p:nvSpPr>
        <p:spPr>
          <a:xfrm>
            <a:off x="3222625" y="136525"/>
            <a:ext cx="3028950" cy="517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绳子在固定端反射</a:t>
            </a:r>
            <a:endParaRPr lang="zh-CN" altLang="zh-CN" sz="28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/>
      <p:bldP spid="151561" grpId="0" animBg="1"/>
      <p:bldP spid="151562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555" name="Line 2"/>
          <p:cNvSpPr/>
          <p:nvPr/>
        </p:nvSpPr>
        <p:spPr>
          <a:xfrm>
            <a:off x="304800" y="3124200"/>
            <a:ext cx="8382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56" name="Freeform 3"/>
          <p:cNvSpPr/>
          <p:nvPr/>
        </p:nvSpPr>
        <p:spPr>
          <a:xfrm>
            <a:off x="2149475" y="1524000"/>
            <a:ext cx="9117013" cy="2895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310076997"/>
              </a:cxn>
              <a:cxn ang="0">
                <a:pos x="2147483647" y="2147483647"/>
              </a:cxn>
              <a:cxn ang="0">
                <a:pos x="2147483647" y="310076997"/>
              </a:cxn>
              <a:cxn ang="0">
                <a:pos x="2147483647" y="2147483647"/>
              </a:cxn>
              <a:cxn ang="0">
                <a:pos x="2147483647" y="310076997"/>
              </a:cxn>
            </a:cxnLst>
            <a:pathLst>
              <a:path w="2688" h="2080">
                <a:moveTo>
                  <a:pt x="0" y="1120"/>
                </a:moveTo>
                <a:cubicBezTo>
                  <a:pt x="112" y="560"/>
                  <a:pt x="224" y="0"/>
                  <a:pt x="384" y="160"/>
                </a:cubicBezTo>
                <a:cubicBezTo>
                  <a:pt x="544" y="320"/>
                  <a:pt x="768" y="2080"/>
                  <a:pt x="960" y="2080"/>
                </a:cubicBezTo>
                <a:cubicBezTo>
                  <a:pt x="1152" y="2080"/>
                  <a:pt x="1344" y="160"/>
                  <a:pt x="1536" y="160"/>
                </a:cubicBezTo>
                <a:cubicBezTo>
                  <a:pt x="1728" y="160"/>
                  <a:pt x="1920" y="2080"/>
                  <a:pt x="2112" y="2080"/>
                </a:cubicBezTo>
                <a:cubicBezTo>
                  <a:pt x="2304" y="2080"/>
                  <a:pt x="2496" y="1120"/>
                  <a:pt x="2688" y="160"/>
                </a:cubicBezTo>
              </a:path>
            </a:pathLst>
          </a:custGeom>
          <a:noFill/>
          <a:ln w="57150" cap="flat" cmpd="sng">
            <a:solidFill>
              <a:schemeClr val="accent2">
                <a:alpha val="100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57" name="Freeform 4"/>
          <p:cNvSpPr/>
          <p:nvPr/>
        </p:nvSpPr>
        <p:spPr>
          <a:xfrm>
            <a:off x="1600200" y="2286000"/>
            <a:ext cx="9118600" cy="1524000"/>
          </a:xfrm>
          <a:custGeom>
            <a:avLst/>
            <a:gdLst/>
            <a:ahLst/>
            <a:cxnLst>
              <a:cxn ang="0">
                <a:pos x="0" y="601258298"/>
              </a:cxn>
              <a:cxn ang="0">
                <a:pos x="2147483647" y="85894252"/>
              </a:cxn>
              <a:cxn ang="0">
                <a:pos x="2147483647" y="1116623077"/>
              </a:cxn>
              <a:cxn ang="0">
                <a:pos x="2147483647" y="85894252"/>
              </a:cxn>
              <a:cxn ang="0">
                <a:pos x="2147483647" y="1116623077"/>
              </a:cxn>
              <a:cxn ang="0">
                <a:pos x="2147483647" y="85894252"/>
              </a:cxn>
            </a:cxnLst>
            <a:pathLst>
              <a:path w="2688" h="2080">
                <a:moveTo>
                  <a:pt x="0" y="1120"/>
                </a:moveTo>
                <a:cubicBezTo>
                  <a:pt x="112" y="560"/>
                  <a:pt x="224" y="0"/>
                  <a:pt x="384" y="160"/>
                </a:cubicBezTo>
                <a:cubicBezTo>
                  <a:pt x="544" y="320"/>
                  <a:pt x="768" y="2080"/>
                  <a:pt x="960" y="2080"/>
                </a:cubicBezTo>
                <a:cubicBezTo>
                  <a:pt x="1152" y="2080"/>
                  <a:pt x="1344" y="160"/>
                  <a:pt x="1536" y="160"/>
                </a:cubicBezTo>
                <a:cubicBezTo>
                  <a:pt x="1728" y="160"/>
                  <a:pt x="1920" y="2080"/>
                  <a:pt x="2112" y="2080"/>
                </a:cubicBezTo>
                <a:cubicBezTo>
                  <a:pt x="2304" y="2080"/>
                  <a:pt x="2496" y="1120"/>
                  <a:pt x="2688" y="160"/>
                </a:cubicBezTo>
              </a:path>
            </a:pathLst>
          </a:custGeom>
          <a:noFill/>
          <a:ln w="57150" cap="flat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58" name="Freeform 5"/>
          <p:cNvSpPr/>
          <p:nvPr/>
        </p:nvSpPr>
        <p:spPr>
          <a:xfrm>
            <a:off x="2514600" y="2286000"/>
            <a:ext cx="9118600" cy="1524000"/>
          </a:xfrm>
          <a:custGeom>
            <a:avLst/>
            <a:gdLst/>
            <a:ahLst/>
            <a:cxnLst>
              <a:cxn ang="0">
                <a:pos x="0" y="601258298"/>
              </a:cxn>
              <a:cxn ang="0">
                <a:pos x="2147483647" y="85894252"/>
              </a:cxn>
              <a:cxn ang="0">
                <a:pos x="2147483647" y="1116623077"/>
              </a:cxn>
              <a:cxn ang="0">
                <a:pos x="2147483647" y="85894252"/>
              </a:cxn>
              <a:cxn ang="0">
                <a:pos x="2147483647" y="1116623077"/>
              </a:cxn>
              <a:cxn ang="0">
                <a:pos x="2147483647" y="85894252"/>
              </a:cxn>
            </a:cxnLst>
            <a:pathLst>
              <a:path w="2688" h="2080">
                <a:moveTo>
                  <a:pt x="0" y="1120"/>
                </a:moveTo>
                <a:cubicBezTo>
                  <a:pt x="112" y="560"/>
                  <a:pt x="224" y="0"/>
                  <a:pt x="384" y="160"/>
                </a:cubicBezTo>
                <a:cubicBezTo>
                  <a:pt x="544" y="320"/>
                  <a:pt x="768" y="2080"/>
                  <a:pt x="960" y="2080"/>
                </a:cubicBezTo>
                <a:cubicBezTo>
                  <a:pt x="1152" y="2080"/>
                  <a:pt x="1344" y="160"/>
                  <a:pt x="1536" y="160"/>
                </a:cubicBezTo>
                <a:cubicBezTo>
                  <a:pt x="1728" y="160"/>
                  <a:pt x="1920" y="2080"/>
                  <a:pt x="2112" y="2080"/>
                </a:cubicBezTo>
                <a:cubicBezTo>
                  <a:pt x="2304" y="2080"/>
                  <a:pt x="2496" y="1120"/>
                  <a:pt x="2688" y="160"/>
                </a:cubicBezTo>
              </a:path>
            </a:pathLst>
          </a:custGeom>
          <a:noFill/>
          <a:ln w="57150" cap="flat" cmpd="sng">
            <a:solidFill>
              <a:srgbClr val="FF006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1559" name="Rectangle 6"/>
          <p:cNvSpPr/>
          <p:nvPr/>
        </p:nvSpPr>
        <p:spPr>
          <a:xfrm>
            <a:off x="7239000" y="1371600"/>
            <a:ext cx="2743200" cy="3276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560" name="Line 7"/>
          <p:cNvSpPr/>
          <p:nvPr/>
        </p:nvSpPr>
        <p:spPr>
          <a:xfrm>
            <a:off x="4343400" y="2667000"/>
            <a:ext cx="990600" cy="0"/>
          </a:xfrm>
          <a:prstGeom prst="line">
            <a:avLst/>
          </a:prstGeom>
          <a:ln w="12700" cap="flat" cmpd="sng">
            <a:solidFill>
              <a:srgbClr val="FF0066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51561" name="Line 8"/>
          <p:cNvSpPr/>
          <p:nvPr/>
        </p:nvSpPr>
        <p:spPr>
          <a:xfrm flipH="1">
            <a:off x="1066800" y="2743200"/>
            <a:ext cx="8382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51562" name="Rectangle 9"/>
          <p:cNvSpPr/>
          <p:nvPr/>
        </p:nvSpPr>
        <p:spPr>
          <a:xfrm>
            <a:off x="4191000" y="1828800"/>
            <a:ext cx="1250950" cy="5175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66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入射波</a:t>
            </a:r>
            <a:endParaRPr lang="zh-CN" altLang="zh-CN" sz="2800" b="1" dirty="0">
              <a:solidFill>
                <a:srgbClr val="FF0066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1563" name="Rectangle 10"/>
          <p:cNvSpPr/>
          <p:nvPr/>
        </p:nvSpPr>
        <p:spPr>
          <a:xfrm>
            <a:off x="755650" y="1844675"/>
            <a:ext cx="1250950" cy="5175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反射波</a:t>
            </a:r>
            <a:endParaRPr lang="zh-CN" altLang="zh-CN" sz="28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1564" name="Line 11"/>
          <p:cNvSpPr/>
          <p:nvPr/>
        </p:nvSpPr>
        <p:spPr>
          <a:xfrm>
            <a:off x="3886200" y="4114800"/>
            <a:ext cx="990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51565" name="Rectangle 12"/>
          <p:cNvSpPr/>
          <p:nvPr/>
        </p:nvSpPr>
        <p:spPr>
          <a:xfrm>
            <a:off x="1476375" y="3789363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叠加后的波形</a:t>
            </a:r>
            <a:endParaRPr lang="zh-CN" altLang="zh-CN" sz="28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1566" name="Line 13"/>
          <p:cNvSpPr/>
          <p:nvPr/>
        </p:nvSpPr>
        <p:spPr>
          <a:xfrm>
            <a:off x="7315200" y="2590800"/>
            <a:ext cx="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stealth" w="med" len="lg"/>
            <a:tailEnd type="none" w="med" len="med"/>
          </a:ln>
        </p:spPr>
      </p:sp>
      <p:sp>
        <p:nvSpPr>
          <p:cNvPr id="151567" name="Line 14"/>
          <p:cNvSpPr/>
          <p:nvPr/>
        </p:nvSpPr>
        <p:spPr>
          <a:xfrm flipV="1">
            <a:off x="7467600" y="2590800"/>
            <a:ext cx="0" cy="533400"/>
          </a:xfrm>
          <a:prstGeom prst="line">
            <a:avLst/>
          </a:prstGeom>
          <a:ln w="28575" cap="flat" cmpd="sng">
            <a:solidFill>
              <a:srgbClr val="FF0066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51568" name="Rectangle 15"/>
          <p:cNvSpPr/>
          <p:nvPr/>
        </p:nvSpPr>
        <p:spPr>
          <a:xfrm>
            <a:off x="6934200" y="3124200"/>
            <a:ext cx="412750" cy="6397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600" i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en-US" altLang="zh-CN" sz="3600" i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569" name="Rectangle 16"/>
          <p:cNvSpPr/>
          <p:nvPr/>
        </p:nvSpPr>
        <p:spPr>
          <a:xfrm>
            <a:off x="7315200" y="3124200"/>
            <a:ext cx="412750" cy="6397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3600" i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en-US" altLang="zh-CN" sz="3600" i="1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570" name="Text Box 17"/>
          <p:cNvSpPr txBox="1"/>
          <p:nvPr/>
        </p:nvSpPr>
        <p:spPr>
          <a:xfrm>
            <a:off x="7740650" y="2162175"/>
            <a:ext cx="538163" cy="13716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自</a:t>
            </a:r>
            <a:endParaRPr lang="zh-CN" altLang="zh-CN" sz="28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由</a:t>
            </a:r>
            <a:endParaRPr lang="zh-CN" altLang="zh-CN" sz="28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端</a:t>
            </a:r>
            <a:endParaRPr lang="zh-CN" altLang="zh-CN" sz="28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1571" name="Rectangle 18"/>
          <p:cNvSpPr/>
          <p:nvPr/>
        </p:nvSpPr>
        <p:spPr>
          <a:xfrm>
            <a:off x="2622550" y="92075"/>
            <a:ext cx="3382963" cy="517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绳子波在自由端反射</a:t>
            </a:r>
            <a:endParaRPr lang="zh-CN" altLang="zh-CN" sz="28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1572" name="Rectangle 19"/>
          <p:cNvSpPr/>
          <p:nvPr/>
        </p:nvSpPr>
        <p:spPr>
          <a:xfrm>
            <a:off x="328613" y="5029200"/>
            <a:ext cx="8059737" cy="9445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在反射端形成波腹在反射端入射波和反射波位相相同，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无半波损失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579" name="Text Box 5"/>
          <p:cNvSpPr txBox="1"/>
          <p:nvPr/>
        </p:nvSpPr>
        <p:spPr>
          <a:xfrm>
            <a:off x="250825" y="188913"/>
            <a:ext cx="525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ea typeface="楷体" panose="02010609060101010101" pitchFamily="49" charset="-122"/>
              </a:rPr>
              <a:t>出现半波损失的情况</a:t>
            </a:r>
            <a:endParaRPr lang="zh-CN" altLang="zh-CN" sz="2800" b="1" dirty="0">
              <a:solidFill>
                <a:srgbClr val="FF3300"/>
              </a:solidFill>
              <a:ea typeface="楷体" panose="02010609060101010101" pitchFamily="49" charset="-122"/>
            </a:endParaRPr>
          </a:p>
        </p:txBody>
      </p:sp>
      <p:sp>
        <p:nvSpPr>
          <p:cNvPr id="153604" name="Rectangle 7"/>
          <p:cNvSpPr/>
          <p:nvPr/>
        </p:nvSpPr>
        <p:spPr>
          <a:xfrm>
            <a:off x="323850" y="1095375"/>
            <a:ext cx="8496300" cy="603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波密媒质：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密度</a:t>
            </a:r>
            <a:r>
              <a:rPr lang="zh-CN" altLang="en-US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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与波速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的乘积</a:t>
            </a:r>
            <a:r>
              <a:rPr lang="zh-CN" altLang="en-US" sz="2800" b="1" i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 </a:t>
            </a:r>
            <a:r>
              <a:rPr lang="en-US" altLang="zh-CN" sz="2800" b="1" i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较大的媒质。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3605" name="Rectangle 8"/>
          <p:cNvSpPr/>
          <p:nvPr/>
        </p:nvSpPr>
        <p:spPr>
          <a:xfrm>
            <a:off x="323850" y="1557338"/>
            <a:ext cx="8424863" cy="603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波疏媒质：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密度</a:t>
            </a:r>
            <a:r>
              <a:rPr lang="zh-CN" altLang="en-US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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与波速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的乘积</a:t>
            </a:r>
            <a:r>
              <a:rPr lang="zh-CN" altLang="en-US" sz="2800" b="1" i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 </a:t>
            </a:r>
            <a:r>
              <a:rPr lang="en-US" altLang="zh-CN" sz="2800" b="1" i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较小的媒质。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2582" name="Text Box 11"/>
          <p:cNvSpPr txBox="1"/>
          <p:nvPr/>
        </p:nvSpPr>
        <p:spPr>
          <a:xfrm>
            <a:off x="111125" y="668338"/>
            <a:ext cx="1706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CC00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对于机械波</a:t>
            </a:r>
            <a:endParaRPr lang="zh-CN" altLang="zh-CN" sz="2400" b="1" dirty="0">
              <a:solidFill>
                <a:srgbClr val="CC00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3607" name="Text Box 12"/>
          <p:cNvSpPr txBox="1"/>
          <p:nvPr/>
        </p:nvSpPr>
        <p:spPr>
          <a:xfrm>
            <a:off x="176213" y="2201863"/>
            <a:ext cx="81073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若波由 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波疏媒质</a:t>
            </a:r>
            <a:r>
              <a:rPr lang="en-US" altLang="zh-CN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=&gt;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波密媒质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，则有半波损失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08" name="Text Box 13"/>
          <p:cNvSpPr txBox="1"/>
          <p:nvPr/>
        </p:nvSpPr>
        <p:spPr>
          <a:xfrm>
            <a:off x="136525" y="3209925"/>
            <a:ext cx="3355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CC00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对于光学中的光波</a:t>
            </a:r>
            <a:endParaRPr lang="zh-CN" altLang="zh-CN" sz="2400" b="1" dirty="0">
              <a:solidFill>
                <a:srgbClr val="CC00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3609" name="Rectangle 14"/>
          <p:cNvSpPr/>
          <p:nvPr/>
        </p:nvSpPr>
        <p:spPr>
          <a:xfrm>
            <a:off x="269875" y="3641725"/>
            <a:ext cx="5957888" cy="603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光密媒质：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折射率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较大的媒质。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3610" name="Rectangle 15"/>
          <p:cNvSpPr/>
          <p:nvPr/>
        </p:nvSpPr>
        <p:spPr>
          <a:xfrm>
            <a:off x="250825" y="4149725"/>
            <a:ext cx="5338763" cy="603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光疏媒质：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折射率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较小的媒质。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3611" name="Text Box 16"/>
          <p:cNvSpPr txBox="1"/>
          <p:nvPr/>
        </p:nvSpPr>
        <p:spPr>
          <a:xfrm>
            <a:off x="161925" y="4794250"/>
            <a:ext cx="89820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若波由 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光疏媒质</a:t>
            </a:r>
            <a:r>
              <a:rPr lang="en-US" altLang="zh-CN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=&gt;</a:t>
            </a:r>
            <a:r>
              <a:rPr lang="zh-CN" altLang="en-US" b="1" dirty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光密媒质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，则有半波损失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3612" name="Group 22"/>
          <p:cNvGrpSpPr/>
          <p:nvPr/>
        </p:nvGrpSpPr>
        <p:grpSpPr>
          <a:xfrm>
            <a:off x="5778500" y="3624263"/>
            <a:ext cx="2322513" cy="1100137"/>
            <a:chOff x="0" y="0"/>
            <a:chExt cx="1212" cy="621"/>
          </a:xfrm>
        </p:grpSpPr>
        <p:sp>
          <p:nvSpPr>
            <p:cNvPr id="152589" name="Line 17"/>
            <p:cNvSpPr/>
            <p:nvPr/>
          </p:nvSpPr>
          <p:spPr>
            <a:xfrm>
              <a:off x="78" y="363"/>
              <a:ext cx="1134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2590" name="Line 18"/>
            <p:cNvSpPr/>
            <p:nvPr/>
          </p:nvSpPr>
          <p:spPr>
            <a:xfrm>
              <a:off x="214" y="0"/>
              <a:ext cx="408" cy="363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2591" name="Line 19"/>
            <p:cNvSpPr/>
            <p:nvPr/>
          </p:nvSpPr>
          <p:spPr>
            <a:xfrm flipV="1">
              <a:off x="622" y="0"/>
              <a:ext cx="408" cy="363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2592" name="Text Box 20"/>
            <p:cNvSpPr txBox="1"/>
            <p:nvPr/>
          </p:nvSpPr>
          <p:spPr>
            <a:xfrm>
              <a:off x="0" y="75"/>
              <a:ext cx="275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2593" name="Text Box 21"/>
            <p:cNvSpPr txBox="1"/>
            <p:nvPr/>
          </p:nvSpPr>
          <p:spPr>
            <a:xfrm>
              <a:off x="15" y="363"/>
              <a:ext cx="275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7" grpId="0"/>
      <p:bldP spid="153608" grpId="0"/>
      <p:bldP spid="153609" grpId="0"/>
      <p:bldP spid="153610" grpId="0"/>
      <p:bldP spid="153611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03" name="Rectangle 4"/>
          <p:cNvSpPr/>
          <p:nvPr/>
        </p:nvSpPr>
        <p:spPr>
          <a:xfrm>
            <a:off x="107950" y="188913"/>
            <a:ext cx="8077200" cy="222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例题：平面简谐波在距一反射面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处的振动规律为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设波速为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，反射时有半波损失，求入射波及反射波的表达式。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2627313" y="695325"/>
          <a:ext cx="2736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" imgW="775970" imgH="203835" progId="Equation.DSMT4">
                  <p:embed/>
                </p:oleObj>
              </mc:Choice>
              <mc:Fallback>
                <p:oleObj name="" r:id="rId1" imgW="775970" imgH="203835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627313" y="695325"/>
                        <a:ext cx="2736850" cy="717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12"/>
          <p:cNvGraphicFramePr>
            <a:graphicFrameLocks noChangeAspect="1"/>
          </p:cNvGraphicFramePr>
          <p:nvPr>
            <p:ph sz="half" idx="1"/>
          </p:nvPr>
        </p:nvGraphicFramePr>
        <p:xfrm>
          <a:off x="3089275" y="2279650"/>
          <a:ext cx="4578350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" imgW="2541905" imgH="1598295" progId="">
                  <p:embed/>
                </p:oleObj>
              </mc:Choice>
              <mc:Fallback>
                <p:oleObj name="" r:id="rId3" imgW="2541905" imgH="1598295" progId="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089275" y="2279650"/>
                        <a:ext cx="4578350" cy="28781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" name="Text Box 15"/>
          <p:cNvSpPr txBox="1"/>
          <p:nvPr/>
        </p:nvSpPr>
        <p:spPr>
          <a:xfrm>
            <a:off x="250825" y="4797425"/>
            <a:ext cx="8893175" cy="137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解题思路：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紧紧抓住波方程的含义，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时刻的振动等于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t-(L-x)/u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时刻的振动，故先写出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点的振动方程，再进行时间替换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(ppt52)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07" name="Text Box 16"/>
          <p:cNvSpPr txBox="1"/>
          <p:nvPr/>
        </p:nvSpPr>
        <p:spPr>
          <a:xfrm>
            <a:off x="4140200" y="3860800"/>
            <a:ext cx="576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7" name="Freeform 2"/>
          <p:cNvSpPr/>
          <p:nvPr/>
        </p:nvSpPr>
        <p:spPr>
          <a:xfrm>
            <a:off x="-122682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388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89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0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1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6392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3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4" name="Oval 9"/>
          <p:cNvSpPr/>
          <p:nvPr/>
        </p:nvSpPr>
        <p:spPr>
          <a:xfrm>
            <a:off x="13716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5" name="Oval 10"/>
          <p:cNvSpPr/>
          <p:nvPr/>
        </p:nvSpPr>
        <p:spPr>
          <a:xfrm>
            <a:off x="2133600" y="3352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6" name="Oval 11"/>
          <p:cNvSpPr/>
          <p:nvPr/>
        </p:nvSpPr>
        <p:spPr>
          <a:xfrm>
            <a:off x="28956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7" name="Oval 12"/>
          <p:cNvSpPr/>
          <p:nvPr/>
        </p:nvSpPr>
        <p:spPr>
          <a:xfrm>
            <a:off x="60198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8" name="Oval 13"/>
          <p:cNvSpPr/>
          <p:nvPr/>
        </p:nvSpPr>
        <p:spPr>
          <a:xfrm>
            <a:off x="3657600" y="3352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99" name="Oval 14"/>
          <p:cNvSpPr/>
          <p:nvPr/>
        </p:nvSpPr>
        <p:spPr>
          <a:xfrm>
            <a:off x="5257800" y="3352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0" name="Oval 15"/>
          <p:cNvSpPr/>
          <p:nvPr/>
        </p:nvSpPr>
        <p:spPr>
          <a:xfrm>
            <a:off x="44958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1" name="Oval 16"/>
          <p:cNvSpPr/>
          <p:nvPr/>
        </p:nvSpPr>
        <p:spPr>
          <a:xfrm>
            <a:off x="6781800" y="3352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2" name="Oval 17"/>
          <p:cNvSpPr/>
          <p:nvPr/>
        </p:nvSpPr>
        <p:spPr>
          <a:xfrm>
            <a:off x="17526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3" name="Oval 18"/>
          <p:cNvSpPr/>
          <p:nvPr/>
        </p:nvSpPr>
        <p:spPr>
          <a:xfrm>
            <a:off x="3276600" y="51054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4" name="Oval 19"/>
          <p:cNvSpPr/>
          <p:nvPr/>
        </p:nvSpPr>
        <p:spPr>
          <a:xfrm>
            <a:off x="6400800" y="51054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5" name="Oval 20"/>
          <p:cNvSpPr/>
          <p:nvPr/>
        </p:nvSpPr>
        <p:spPr>
          <a:xfrm>
            <a:off x="4876800" y="51054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6" name="Oval 21"/>
          <p:cNvSpPr/>
          <p:nvPr/>
        </p:nvSpPr>
        <p:spPr>
          <a:xfrm>
            <a:off x="2514600" y="3124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7" name="Oval 22"/>
          <p:cNvSpPr/>
          <p:nvPr/>
        </p:nvSpPr>
        <p:spPr>
          <a:xfrm>
            <a:off x="4038600" y="3124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8" name="Oval 23"/>
          <p:cNvSpPr/>
          <p:nvPr/>
        </p:nvSpPr>
        <p:spPr>
          <a:xfrm>
            <a:off x="7162800" y="3124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09" name="Oval 24"/>
          <p:cNvSpPr/>
          <p:nvPr/>
        </p:nvSpPr>
        <p:spPr>
          <a:xfrm>
            <a:off x="5638800" y="3124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10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6411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6412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6413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14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6415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6416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7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8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627" name="Rectangle 4"/>
          <p:cNvSpPr/>
          <p:nvPr/>
        </p:nvSpPr>
        <p:spPr>
          <a:xfrm>
            <a:off x="107950" y="18891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解：建立合适的坐标系，如图所示。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sp>
        <p:nvSpPr>
          <p:cNvPr id="154628" name="Rectangle 5"/>
          <p:cNvSpPr/>
          <p:nvPr/>
        </p:nvSpPr>
        <p:spPr>
          <a:xfrm>
            <a:off x="239713" y="62071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入射波向右传播，故它的波动方程为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154629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619250" y="1052513"/>
          <a:ext cx="23050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" imgW="1285240" imgH="432435" progId="Equation.DSMT4">
                  <p:embed/>
                </p:oleObj>
              </mc:Choice>
              <mc:Fallback>
                <p:oleObj name="" r:id="rId1" imgW="1285240" imgH="432435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619250" y="1052513"/>
                        <a:ext cx="2305050" cy="630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4932363" y="404813"/>
          <a:ext cx="3714750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3" imgW="2541905" imgH="1598295" progId="">
                  <p:embed/>
                </p:oleObj>
              </mc:Choice>
              <mc:Fallback>
                <p:oleObj name="" r:id="rId3" imgW="2541905" imgH="1598295" progId="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932363" y="404813"/>
                        <a:ext cx="3714750" cy="2335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1" name="Rectangle 14"/>
          <p:cNvSpPr/>
          <p:nvPr/>
        </p:nvSpPr>
        <p:spPr>
          <a:xfrm>
            <a:off x="179388" y="1557338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入射波在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点的振动方程为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1619250" y="1938338"/>
          <a:ext cx="2271713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5" imgW="1361440" imgH="432435" progId="Equation.DSMT4">
                  <p:embed/>
                </p:oleObj>
              </mc:Choice>
              <mc:Fallback>
                <p:oleObj name="" r:id="rId5" imgW="1361440" imgH="432435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0" y="1938338"/>
                        <a:ext cx="2271713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Rectangle 16"/>
          <p:cNvSpPr/>
          <p:nvPr/>
        </p:nvSpPr>
        <p:spPr>
          <a:xfrm>
            <a:off x="107950" y="2565400"/>
            <a:ext cx="842486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点，有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相位突变，故反射波在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点比入射波相位落后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，因此反射波在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点的振动方程为：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4634" name="Rectangle 17"/>
          <p:cNvSpPr/>
          <p:nvPr/>
        </p:nvSpPr>
        <p:spPr>
          <a:xfrm>
            <a:off x="107950" y="419576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对于反射波，任选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点，它比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点落后，故反射波方程为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4635" name="Object 11"/>
          <p:cNvGraphicFramePr>
            <a:graphicFrameLocks noChangeAspect="1"/>
          </p:cNvGraphicFramePr>
          <p:nvPr/>
        </p:nvGraphicFramePr>
        <p:xfrm>
          <a:off x="1547813" y="3357563"/>
          <a:ext cx="32400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7" imgW="1727835" imgH="457200" progId="Equation.DSMT4">
                  <p:embed/>
                </p:oleObj>
              </mc:Choice>
              <mc:Fallback>
                <p:oleObj name="" r:id="rId7" imgW="1727835" imgH="4572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813" y="3357563"/>
                        <a:ext cx="3240087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323850" y="4683125"/>
          <a:ext cx="53276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9" imgW="2236470" imgH="457200" progId="Equation.DSMT4">
                  <p:embed/>
                </p:oleObj>
              </mc:Choice>
              <mc:Fallback>
                <p:oleObj name="" r:id="rId9" imgW="2236470" imgH="4572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4683125"/>
                        <a:ext cx="5327650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3348038" y="5661025"/>
          <a:ext cx="417671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1" imgW="1892935" imgH="431800" progId="Equation.DSMT4">
                  <p:embed/>
                </p:oleObj>
              </mc:Choice>
              <mc:Fallback>
                <p:oleObj name="" r:id="rId11" imgW="1892935" imgH="4318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48038" y="5661025"/>
                        <a:ext cx="4176712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8" name="Object 14"/>
          <p:cNvGraphicFramePr>
            <a:graphicFrameLocks noChangeAspect="1"/>
          </p:cNvGraphicFramePr>
          <p:nvPr/>
        </p:nvGraphicFramePr>
        <p:xfrm>
          <a:off x="7596188" y="4221163"/>
          <a:ext cx="15478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3" imgW="852170" imgH="343535" progId="Equation.3">
                  <p:embed/>
                </p:oleObj>
              </mc:Choice>
              <mc:Fallback>
                <p:oleObj name="" r:id="rId13" imgW="852170" imgH="343535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96188" y="4221163"/>
                        <a:ext cx="154781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9" name="Text Box 27"/>
          <p:cNvSpPr txBox="1"/>
          <p:nvPr/>
        </p:nvSpPr>
        <p:spPr>
          <a:xfrm>
            <a:off x="5724525" y="1341438"/>
            <a:ext cx="576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5651" name="Text Box 4"/>
          <p:cNvSpPr txBox="1"/>
          <p:nvPr/>
        </p:nvSpPr>
        <p:spPr>
          <a:xfrm>
            <a:off x="107950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6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驻波的本征波长和本征频率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6300788" y="2422525"/>
          <a:ext cx="936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" imgW="812800" imgH="482600" progId="Equation.DSMT4">
                  <p:embed/>
                </p:oleObj>
              </mc:Choice>
              <mc:Fallback>
                <p:oleObj name="" r:id="rId1" imgW="812800" imgH="4826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00788" y="2422525"/>
                        <a:ext cx="93662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6229350" y="3790950"/>
          <a:ext cx="939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3" imgW="609600" imgH="254000" progId="Equation.DSMT4">
                  <p:embed/>
                </p:oleObj>
              </mc:Choice>
              <mc:Fallback>
                <p:oleObj name="" r:id="rId3" imgW="609600" imgH="2540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29350" y="3790950"/>
                        <a:ext cx="9398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6156325" y="5103813"/>
          <a:ext cx="11572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5" imgW="939800" imgH="482600" progId="Equation.DSMT4">
                  <p:embed/>
                </p:oleObj>
              </mc:Choice>
              <mc:Fallback>
                <p:oleObj name="" r:id="rId5" imgW="939800" imgH="4826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56325" y="5103813"/>
                        <a:ext cx="1157288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655" name="Picture 8" descr="图形1"/>
          <p:cNvPicPr>
            <a:picLocks noChangeAspect="1"/>
          </p:cNvPicPr>
          <p:nvPr/>
        </p:nvPicPr>
        <p:blipFill>
          <a:blip r:embed="rId7">
            <a:clrChange>
              <a:clrFrom>
                <a:srgbClr val="135D9C"/>
              </a:clrFrom>
              <a:clrTo>
                <a:srgbClr val="135D9C">
                  <a:alpha val="0"/>
                </a:srgbClr>
              </a:clrTo>
            </a:clrChange>
            <a:lum contrast="6000"/>
          </a:blip>
          <a:srcRect l="2792" t="2206" r="2849" b="68137"/>
          <a:stretch>
            <a:fillRect/>
          </a:stretch>
        </p:blipFill>
        <p:spPr>
          <a:xfrm>
            <a:off x="4932363" y="1854200"/>
            <a:ext cx="3313112" cy="727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656" name="Picture 9" descr="图形1"/>
          <p:cNvPicPr>
            <a:picLocks noChangeAspect="1"/>
          </p:cNvPicPr>
          <p:nvPr/>
        </p:nvPicPr>
        <p:blipFill>
          <a:blip r:embed="rId8">
            <a:clrChange>
              <a:clrFrom>
                <a:srgbClr val="135D9C"/>
              </a:clrFrom>
              <a:clrTo>
                <a:srgbClr val="135D9C">
                  <a:alpha val="0"/>
                </a:srgbClr>
              </a:clrTo>
            </a:clrChange>
          </a:blip>
          <a:srcRect l="2792" t="65196" r="2849" b="2206"/>
          <a:stretch>
            <a:fillRect/>
          </a:stretch>
        </p:blipFill>
        <p:spPr>
          <a:xfrm>
            <a:off x="5003800" y="4151313"/>
            <a:ext cx="3384550" cy="815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657" name="Picture 10" descr="图形1"/>
          <p:cNvPicPr>
            <a:picLocks noChangeAspect="1"/>
          </p:cNvPicPr>
          <p:nvPr/>
        </p:nvPicPr>
        <p:blipFill>
          <a:blip r:embed="rId9">
            <a:clrChange>
              <a:clrFrom>
                <a:srgbClr val="135D9C"/>
              </a:clrFrom>
              <a:clrTo>
                <a:srgbClr val="135D9C">
                  <a:alpha val="0"/>
                </a:srgbClr>
              </a:clrTo>
            </a:clrChange>
          </a:blip>
          <a:srcRect l="2792" t="31863" r="2849" b="27370"/>
          <a:stretch>
            <a:fillRect/>
          </a:stretch>
        </p:blipFill>
        <p:spPr>
          <a:xfrm>
            <a:off x="5003800" y="2925763"/>
            <a:ext cx="3384550" cy="101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5658" name="Rectangle 11"/>
          <p:cNvSpPr/>
          <p:nvPr/>
        </p:nvSpPr>
        <p:spPr>
          <a:xfrm>
            <a:off x="34925" y="620713"/>
            <a:ext cx="5668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在两端固定的细绳中，形成驻波的条件为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1331913" y="2133600"/>
          <a:ext cx="1439862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0" imgW="534670" imgH="394335" progId="Equation.DSMT4">
                  <p:embed/>
                </p:oleObj>
              </mc:Choice>
              <mc:Fallback>
                <p:oleObj name="" r:id="rId10" imgW="534670" imgH="394335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1913" y="2133600"/>
                        <a:ext cx="1439862" cy="1169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1246188" y="3190875"/>
          <a:ext cx="18859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2" imgW="636270" imgH="394335" progId="Equation.DSMT4">
                  <p:embed/>
                </p:oleObj>
              </mc:Choice>
              <mc:Fallback>
                <p:oleObj name="" r:id="rId12" imgW="636270" imgH="394335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46188" y="3190875"/>
                        <a:ext cx="1885950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5" name="Text Box 16"/>
          <p:cNvSpPr txBox="1"/>
          <p:nvPr/>
        </p:nvSpPr>
        <p:spPr>
          <a:xfrm>
            <a:off x="327025" y="24209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ea typeface="楷体" panose="02010609060101010101" pitchFamily="49" charset="-122"/>
              </a:rPr>
              <a:t>波长</a:t>
            </a:r>
            <a:endParaRPr lang="zh-CN" altLang="zh-CN" sz="2800" b="1" dirty="0">
              <a:ea typeface="楷体" panose="02010609060101010101" pitchFamily="49" charset="-122"/>
            </a:endParaRPr>
          </a:p>
        </p:txBody>
      </p:sp>
      <p:sp>
        <p:nvSpPr>
          <p:cNvPr id="156686" name="Text Box 17"/>
          <p:cNvSpPr txBox="1"/>
          <p:nvPr/>
        </p:nvSpPr>
        <p:spPr>
          <a:xfrm>
            <a:off x="327025" y="3486150"/>
            <a:ext cx="895350" cy="517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ea typeface="楷体" panose="02010609060101010101" pitchFamily="49" charset="-122"/>
              </a:rPr>
              <a:t>波频</a:t>
            </a:r>
            <a:endParaRPr lang="zh-CN" altLang="zh-CN" sz="2800" b="1" dirty="0">
              <a:ea typeface="楷体" panose="02010609060101010101" pitchFamily="49" charset="-122"/>
            </a:endParaRPr>
          </a:p>
        </p:txBody>
      </p:sp>
      <p:sp>
        <p:nvSpPr>
          <p:cNvPr id="156687" name="Text Box 18"/>
          <p:cNvSpPr txBox="1"/>
          <p:nvPr/>
        </p:nvSpPr>
        <p:spPr>
          <a:xfrm>
            <a:off x="3854450" y="1989138"/>
            <a:ext cx="7905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基频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6688" name="Text Box 19"/>
          <p:cNvSpPr txBox="1"/>
          <p:nvPr/>
        </p:nvSpPr>
        <p:spPr>
          <a:xfrm>
            <a:off x="3552825" y="306863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二次谐频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6689" name="Text Box 20"/>
          <p:cNvSpPr txBox="1"/>
          <p:nvPr/>
        </p:nvSpPr>
        <p:spPr>
          <a:xfrm>
            <a:off x="3568700" y="4340225"/>
            <a:ext cx="1401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三次谐频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55666" name="Object 18"/>
          <p:cNvGraphicFramePr/>
          <p:nvPr/>
        </p:nvGraphicFramePr>
        <p:xfrm>
          <a:off x="755650" y="1052513"/>
          <a:ext cx="31575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4" imgW="1449705" imgH="394335" progId="Equation.DSMT4">
                  <p:embed/>
                </p:oleObj>
              </mc:Choice>
              <mc:Fallback>
                <p:oleObj name="" r:id="rId14" imgW="1449705" imgH="394335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5650" y="1052513"/>
                        <a:ext cx="3157538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5" grpId="0"/>
      <p:bldP spid="156686" grpId="0"/>
      <p:bldP spid="156687" grpId="0"/>
      <p:bldP spid="156688" grpId="0"/>
      <p:bldP spid="156689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灯片编号占位符 7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75" name="Rectangle 4"/>
          <p:cNvSpPr/>
          <p:nvPr/>
        </p:nvSpPr>
        <p:spPr>
          <a:xfrm>
            <a:off x="588963" y="1052513"/>
            <a:ext cx="4449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D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为原点，写出波函数；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76" name="Rectangle 5"/>
          <p:cNvSpPr/>
          <p:nvPr/>
        </p:nvSpPr>
        <p:spPr>
          <a:xfrm>
            <a:off x="598488" y="115888"/>
            <a:ext cx="8077200" cy="944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平面简谐波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时刻的波形如图，此波波速为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，沿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方向传播，振幅为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，频率为 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v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77" name="Rectangle 6"/>
          <p:cNvSpPr/>
          <p:nvPr/>
        </p:nvSpPr>
        <p:spPr>
          <a:xfrm>
            <a:off x="671513" y="1501775"/>
            <a:ext cx="80581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4500" lvl="0" indent="-4445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以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为反射点，且为波节，若以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轴坐标原点，写出入射波，反射波函数；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678" name="Text Box 7"/>
          <p:cNvSpPr txBox="1"/>
          <p:nvPr/>
        </p:nvSpPr>
        <p:spPr>
          <a:xfrm>
            <a:off x="74613" y="101600"/>
            <a:ext cx="5381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ea typeface="楷体" panose="02010609060101010101" pitchFamily="49" charset="-122"/>
              </a:rPr>
              <a:t>例</a:t>
            </a:r>
            <a:endParaRPr lang="zh-CN" altLang="zh-CN" sz="2800" b="1" dirty="0">
              <a:ea typeface="楷体" panose="02010609060101010101" pitchFamily="49" charset="-122"/>
            </a:endParaRPr>
          </a:p>
        </p:txBody>
      </p:sp>
      <p:sp>
        <p:nvSpPr>
          <p:cNvPr id="156679" name="Rectangle 8"/>
          <p:cNvSpPr/>
          <p:nvPr/>
        </p:nvSpPr>
        <p:spPr>
          <a:xfrm>
            <a:off x="252413" y="1052513"/>
            <a:ext cx="4873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求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sp>
        <p:nvSpPr>
          <p:cNvPr id="157704" name="Text Box 22"/>
          <p:cNvSpPr txBox="1"/>
          <p:nvPr/>
        </p:nvSpPr>
        <p:spPr>
          <a:xfrm>
            <a:off x="254000" y="3875088"/>
            <a:ext cx="485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解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sp>
        <p:nvSpPr>
          <p:cNvPr id="157705" name="Rectangle 23"/>
          <p:cNvSpPr/>
          <p:nvPr/>
        </p:nvSpPr>
        <p:spPr>
          <a:xfrm>
            <a:off x="615950" y="3875088"/>
            <a:ext cx="639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7706" name="Rectangle 24"/>
          <p:cNvSpPr/>
          <p:nvPr/>
        </p:nvSpPr>
        <p:spPr>
          <a:xfrm>
            <a:off x="615950" y="4667250"/>
            <a:ext cx="639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6683" name="Group 45"/>
          <p:cNvGrpSpPr/>
          <p:nvPr/>
        </p:nvGrpSpPr>
        <p:grpSpPr>
          <a:xfrm>
            <a:off x="5003800" y="1916113"/>
            <a:ext cx="3933825" cy="2428875"/>
            <a:chOff x="0" y="0"/>
            <a:chExt cx="2478" cy="1530"/>
          </a:xfrm>
        </p:grpSpPr>
        <p:sp>
          <p:nvSpPr>
            <p:cNvPr id="156687" name="Line 9"/>
            <p:cNvSpPr/>
            <p:nvPr/>
          </p:nvSpPr>
          <p:spPr>
            <a:xfrm>
              <a:off x="1760" y="120"/>
              <a:ext cx="1" cy="141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88" name="Line 10"/>
            <p:cNvSpPr/>
            <p:nvPr/>
          </p:nvSpPr>
          <p:spPr>
            <a:xfrm flipH="1">
              <a:off x="1760" y="369"/>
              <a:ext cx="94" cy="18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89" name="Line 11"/>
            <p:cNvSpPr/>
            <p:nvPr/>
          </p:nvSpPr>
          <p:spPr>
            <a:xfrm flipH="1">
              <a:off x="1760" y="522"/>
              <a:ext cx="94" cy="185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0" name="Line 12"/>
            <p:cNvSpPr/>
            <p:nvPr/>
          </p:nvSpPr>
          <p:spPr>
            <a:xfrm flipH="1">
              <a:off x="1760" y="678"/>
              <a:ext cx="94" cy="18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1" name="Line 13"/>
            <p:cNvSpPr/>
            <p:nvPr/>
          </p:nvSpPr>
          <p:spPr>
            <a:xfrm flipH="1">
              <a:off x="1760" y="832"/>
              <a:ext cx="94" cy="18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2" name="Line 14"/>
            <p:cNvSpPr/>
            <p:nvPr/>
          </p:nvSpPr>
          <p:spPr>
            <a:xfrm flipH="1">
              <a:off x="1760" y="985"/>
              <a:ext cx="94" cy="185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3" name="Line 15"/>
            <p:cNvSpPr/>
            <p:nvPr/>
          </p:nvSpPr>
          <p:spPr>
            <a:xfrm flipH="1">
              <a:off x="1760" y="1295"/>
              <a:ext cx="94" cy="18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4" name="Line 16"/>
            <p:cNvSpPr/>
            <p:nvPr/>
          </p:nvSpPr>
          <p:spPr>
            <a:xfrm flipH="1">
              <a:off x="1760" y="163"/>
              <a:ext cx="94" cy="18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5" name="Line 17"/>
            <p:cNvSpPr/>
            <p:nvPr/>
          </p:nvSpPr>
          <p:spPr>
            <a:xfrm flipH="1">
              <a:off x="1760" y="1141"/>
              <a:ext cx="94" cy="183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96" name="Line 18"/>
            <p:cNvSpPr/>
            <p:nvPr/>
          </p:nvSpPr>
          <p:spPr>
            <a:xfrm>
              <a:off x="273" y="887"/>
              <a:ext cx="2205" cy="1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56697" name="Rectangle 25"/>
            <p:cNvSpPr/>
            <p:nvPr/>
          </p:nvSpPr>
          <p:spPr>
            <a:xfrm>
              <a:off x="1587" y="83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6698" name="Rectangle 26"/>
            <p:cNvSpPr/>
            <p:nvPr/>
          </p:nvSpPr>
          <p:spPr>
            <a:xfrm>
              <a:off x="499" y="56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6699" name="Line 27"/>
            <p:cNvSpPr/>
            <p:nvPr/>
          </p:nvSpPr>
          <p:spPr>
            <a:xfrm>
              <a:off x="454" y="868"/>
              <a:ext cx="1" cy="362"/>
            </a:xfrm>
            <a:prstGeom prst="line">
              <a:avLst/>
            </a:prstGeom>
            <a:ln w="28575" cap="flat" cmpd="sng">
              <a:solidFill>
                <a:srgbClr val="66FF33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56700" name="Object 25"/>
            <p:cNvGraphicFramePr>
              <a:graphicFrameLocks noChangeAspect="1"/>
            </p:cNvGraphicFramePr>
            <p:nvPr/>
          </p:nvGraphicFramePr>
          <p:xfrm>
            <a:off x="963" y="108"/>
            <a:ext cx="24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1" imgW="152400" imgH="228600" progId="Equation.DSMT4">
                    <p:embed/>
                  </p:oleObj>
                </mc:Choice>
                <mc:Fallback>
                  <p:oleObj name="" r:id="rId1" imgW="152400" imgH="228600" progId="Equation.DSMT4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3" y="108"/>
                          <a:ext cx="241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701" name="Line 29"/>
            <p:cNvSpPr/>
            <p:nvPr/>
          </p:nvSpPr>
          <p:spPr>
            <a:xfrm>
              <a:off x="708" y="340"/>
              <a:ext cx="277" cy="1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56702" name="Text Box 30"/>
            <p:cNvSpPr txBox="1"/>
            <p:nvPr/>
          </p:nvSpPr>
          <p:spPr>
            <a:xfrm>
              <a:off x="2042" y="895"/>
              <a:ext cx="3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56703" name="Picture 31" descr="图形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434"/>
              <a:ext cx="1741" cy="91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6704" name="Rectangle 32"/>
            <p:cNvSpPr/>
            <p:nvPr/>
          </p:nvSpPr>
          <p:spPr>
            <a:xfrm>
              <a:off x="273" y="351"/>
              <a:ext cx="325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6000" b="1" dirty="0">
                  <a:sym typeface="楷体" panose="02010609060101010101" pitchFamily="49" charset="-122"/>
                </a:rPr>
                <a:t></a:t>
              </a:r>
              <a:endParaRPr lang="en-US" altLang="zh-CN" sz="6000" b="1" dirty="0">
                <a:sym typeface="楷体" panose="02010609060101010101" pitchFamily="49" charset="-122"/>
              </a:endParaRPr>
            </a:p>
          </p:txBody>
        </p:sp>
        <p:sp>
          <p:nvSpPr>
            <p:cNvPr id="156705" name="Rectangle 33"/>
            <p:cNvSpPr/>
            <p:nvPr/>
          </p:nvSpPr>
          <p:spPr>
            <a:xfrm>
              <a:off x="1588" y="397"/>
              <a:ext cx="325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6000" b="1" dirty="0">
                  <a:sym typeface="楷体" panose="02010609060101010101" pitchFamily="49" charset="-122"/>
                </a:rPr>
                <a:t></a:t>
              </a:r>
              <a:endParaRPr lang="en-US" altLang="zh-CN" sz="6000" b="1" dirty="0">
                <a:sym typeface="楷体" panose="02010609060101010101" pitchFamily="49" charset="-122"/>
              </a:endParaRPr>
            </a:p>
          </p:txBody>
        </p:sp>
        <p:sp>
          <p:nvSpPr>
            <p:cNvPr id="156706" name="Line 34"/>
            <p:cNvSpPr/>
            <p:nvPr/>
          </p:nvSpPr>
          <p:spPr>
            <a:xfrm flipV="1">
              <a:off x="1952" y="118"/>
              <a:ext cx="1" cy="594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6707" name="Text Box 35"/>
            <p:cNvSpPr txBox="1"/>
            <p:nvPr/>
          </p:nvSpPr>
          <p:spPr>
            <a:xfrm>
              <a:off x="1860" y="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6708" name="Line 36"/>
            <p:cNvSpPr/>
            <p:nvPr/>
          </p:nvSpPr>
          <p:spPr>
            <a:xfrm>
              <a:off x="273" y="841"/>
              <a:ext cx="1905" cy="54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157730" name="Object 34"/>
          <p:cNvGraphicFramePr>
            <a:graphicFrameLocks noChangeAspect="1"/>
          </p:cNvGraphicFramePr>
          <p:nvPr>
            <p:ph sz="half" idx="1"/>
          </p:nvPr>
        </p:nvGraphicFramePr>
        <p:xfrm>
          <a:off x="1401763" y="3754438"/>
          <a:ext cx="3743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4" imgW="1842135" imgH="393700" progId="Equation.DSMT4">
                  <p:embed/>
                </p:oleObj>
              </mc:Choice>
              <mc:Fallback>
                <p:oleObj name="" r:id="rId4" imgW="1842135" imgH="3937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401763" y="3754438"/>
                        <a:ext cx="3743325" cy="8001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31" name="Object 35"/>
          <p:cNvGraphicFramePr>
            <a:graphicFrameLocks noChangeAspect="1"/>
          </p:cNvGraphicFramePr>
          <p:nvPr>
            <p:ph sz="quarter" idx="1"/>
          </p:nvPr>
        </p:nvGraphicFramePr>
        <p:xfrm>
          <a:off x="1258888" y="4546600"/>
          <a:ext cx="39608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6" imgW="1956435" imgH="393700" progId="Equation.DSMT4">
                  <p:embed/>
                </p:oleObj>
              </mc:Choice>
              <mc:Fallback>
                <p:oleObj name="" r:id="rId6" imgW="1956435" imgH="3937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1258888" y="4546600"/>
                        <a:ext cx="3960812" cy="796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32" name="Object 36"/>
          <p:cNvGraphicFramePr>
            <a:graphicFrameLocks noChangeAspect="1"/>
          </p:cNvGraphicFramePr>
          <p:nvPr>
            <p:ph sz="quarter" idx="1"/>
          </p:nvPr>
        </p:nvGraphicFramePr>
        <p:xfrm>
          <a:off x="1114425" y="5338763"/>
          <a:ext cx="41052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8" imgW="1956435" imgH="393700" progId="Equation.DSMT4">
                  <p:embed/>
                </p:oleObj>
              </mc:Choice>
              <mc:Fallback>
                <p:oleObj name="" r:id="rId8" imgW="1956435" imgH="3937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1114425" y="5338763"/>
                        <a:ext cx="4105275" cy="8270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/>
      <p:bldP spid="157705" grpId="0"/>
      <p:bldP spid="157706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7699" name="Rectangle 4"/>
          <p:cNvSpPr/>
          <p:nvPr/>
        </p:nvSpPr>
        <p:spPr>
          <a:xfrm>
            <a:off x="561975" y="477838"/>
            <a:ext cx="639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7700" name="Text Box 10"/>
          <p:cNvSpPr txBox="1"/>
          <p:nvPr/>
        </p:nvSpPr>
        <p:spPr>
          <a:xfrm>
            <a:off x="827088" y="2205038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波腹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157701" name="Text Box 11"/>
          <p:cNvSpPr txBox="1"/>
          <p:nvPr/>
        </p:nvSpPr>
        <p:spPr>
          <a:xfrm>
            <a:off x="827088" y="45085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波节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157702" name="Object 6"/>
          <p:cNvGraphicFramePr/>
          <p:nvPr/>
        </p:nvGraphicFramePr>
        <p:xfrm>
          <a:off x="1331913" y="188913"/>
          <a:ext cx="66246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" imgW="2870200" imgH="393700" progId="Equation.3">
                  <p:embed/>
                </p:oleObj>
              </mc:Choice>
              <mc:Fallback>
                <p:oleObj name="" r:id="rId1" imgW="2870200" imgH="3937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88913"/>
                        <a:ext cx="6624637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/>
          <p:cNvGraphicFramePr/>
          <p:nvPr/>
        </p:nvGraphicFramePr>
        <p:xfrm>
          <a:off x="2268538" y="1054100"/>
          <a:ext cx="42481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" imgW="1602740" imgH="394335" progId="Equation.3">
                  <p:embed/>
                </p:oleObj>
              </mc:Choice>
              <mc:Fallback>
                <p:oleObj name="" r:id="rId3" imgW="1602740" imgH="394335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8538" y="1054100"/>
                        <a:ext cx="424815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/>
          <p:cNvGraphicFramePr/>
          <p:nvPr/>
        </p:nvGraphicFramePr>
        <p:xfrm>
          <a:off x="1908175" y="2062163"/>
          <a:ext cx="1800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5" imgW="839470" imgH="432435" progId="Equation.3">
                  <p:embed/>
                </p:oleObj>
              </mc:Choice>
              <mc:Fallback>
                <p:oleObj name="" r:id="rId5" imgW="839470" imgH="432435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2062163"/>
                        <a:ext cx="18002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/>
          <p:cNvGraphicFramePr/>
          <p:nvPr/>
        </p:nvGraphicFramePr>
        <p:xfrm>
          <a:off x="4787900" y="2060575"/>
          <a:ext cx="20161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7" imgW="1017270" imgH="394335" progId="Equation.3">
                  <p:embed/>
                </p:oleObj>
              </mc:Choice>
              <mc:Fallback>
                <p:oleObj name="" r:id="rId7" imgW="1017270" imgH="394335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7900" y="2060575"/>
                        <a:ext cx="2016125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10"/>
          <p:cNvGraphicFramePr/>
          <p:nvPr/>
        </p:nvGraphicFramePr>
        <p:xfrm>
          <a:off x="1619250" y="3213100"/>
          <a:ext cx="25923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9" imgW="1462405" imgH="394335" progId="Equation.3">
                  <p:embed/>
                </p:oleObj>
              </mc:Choice>
              <mc:Fallback>
                <p:oleObj name="" r:id="rId9" imgW="1462405" imgH="394335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3213100"/>
                        <a:ext cx="2592388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7" name="Object 11"/>
          <p:cNvGraphicFramePr/>
          <p:nvPr/>
        </p:nvGraphicFramePr>
        <p:xfrm>
          <a:off x="4716463" y="3286125"/>
          <a:ext cx="2663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1" imgW="966470" imgH="203200" progId="Equation.3">
                  <p:embed/>
                </p:oleObj>
              </mc:Choice>
              <mc:Fallback>
                <p:oleObj name="" r:id="rId11" imgW="966470" imgH="2032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6463" y="3286125"/>
                        <a:ext cx="26638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8" name="Object 12"/>
          <p:cNvGraphicFramePr/>
          <p:nvPr/>
        </p:nvGraphicFramePr>
        <p:xfrm>
          <a:off x="1981200" y="4294188"/>
          <a:ext cx="2016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3" imgW="864870" imgH="432435" progId="Equation.3">
                  <p:embed/>
                </p:oleObj>
              </mc:Choice>
              <mc:Fallback>
                <p:oleObj name="" r:id="rId13" imgW="864870" imgH="432435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1200" y="4294188"/>
                        <a:ext cx="20161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9" name="Object 13"/>
          <p:cNvGraphicFramePr/>
          <p:nvPr/>
        </p:nvGraphicFramePr>
        <p:xfrm>
          <a:off x="5219700" y="4292600"/>
          <a:ext cx="15843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5" imgW="699770" imgH="394335" progId="Equation.3">
                  <p:embed/>
                </p:oleObj>
              </mc:Choice>
              <mc:Fallback>
                <p:oleObj name="" r:id="rId15" imgW="699770" imgH="394335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19700" y="4292600"/>
                        <a:ext cx="1584325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0" name="Object 14"/>
          <p:cNvGraphicFramePr/>
          <p:nvPr/>
        </p:nvGraphicFramePr>
        <p:xfrm>
          <a:off x="1908175" y="5445125"/>
          <a:ext cx="18716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7" imgW="928370" imgH="394335" progId="Equation.3">
                  <p:embed/>
                </p:oleObj>
              </mc:Choice>
              <mc:Fallback>
                <p:oleObj name="" r:id="rId17" imgW="928370" imgH="394335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8175" y="5445125"/>
                        <a:ext cx="1871663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1" name="Object 15"/>
          <p:cNvGraphicFramePr/>
          <p:nvPr/>
        </p:nvGraphicFramePr>
        <p:xfrm>
          <a:off x="4932363" y="5662613"/>
          <a:ext cx="3097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9" imgW="1080770" imgH="203200" progId="Equation.3">
                  <p:embed/>
                </p:oleObj>
              </mc:Choice>
              <mc:Fallback>
                <p:oleObj name="" r:id="rId19" imgW="1080770" imgH="2032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32363" y="5662613"/>
                        <a:ext cx="30972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723" name="Text Box 2"/>
          <p:cNvSpPr txBox="1"/>
          <p:nvPr/>
        </p:nvSpPr>
        <p:spPr>
          <a:xfrm>
            <a:off x="3419475" y="257175"/>
            <a:ext cx="18081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b="1" dirty="0">
                <a:latin typeface="隶书" pitchFamily="49" charset="-122"/>
                <a:ea typeface="楷体" panose="02010609060101010101" pitchFamily="49" charset="-122"/>
              </a:rPr>
              <a:t>本章小结</a:t>
            </a:r>
            <a:endParaRPr lang="zh-CN" altLang="zh-CN" b="1" dirty="0">
              <a:latin typeface="隶书" pitchFamily="49" charset="-122"/>
              <a:ea typeface="楷体" panose="02010609060101010101" pitchFamily="49" charset="-122"/>
            </a:endParaRPr>
          </a:p>
        </p:txBody>
      </p:sp>
      <p:sp>
        <p:nvSpPr>
          <p:cNvPr id="159748" name="Text Box 3"/>
          <p:cNvSpPr txBox="1"/>
          <p:nvPr/>
        </p:nvSpPr>
        <p:spPr>
          <a:xfrm>
            <a:off x="600075" y="884238"/>
            <a:ext cx="6089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机械波的产生和传播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49" name="Text Box 4"/>
          <p:cNvSpPr txBox="1"/>
          <p:nvPr/>
        </p:nvSpPr>
        <p:spPr>
          <a:xfrm>
            <a:off x="871538" y="1316038"/>
            <a:ext cx="6089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机械波的产生条件：波源，弹性介质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0" name="Rectangle 5"/>
          <p:cNvSpPr/>
          <p:nvPr/>
        </p:nvSpPr>
        <p:spPr>
          <a:xfrm>
            <a:off x="871538" y="1801813"/>
            <a:ext cx="7948612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0850" lvl="0" indent="-45085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机械波是机械振动在弹性介质中的传播，是振动状态的传播，沿波传播方向介质中各质点的相位依次落后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1" name="Rectangle 6"/>
          <p:cNvSpPr/>
          <p:nvPr/>
        </p:nvSpPr>
        <p:spPr>
          <a:xfrm>
            <a:off x="865188" y="2665413"/>
            <a:ext cx="8070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99FF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波长、周期、 频率、角波数和波速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2" name="Rectangle 7"/>
          <p:cNvSpPr/>
          <p:nvPr/>
        </p:nvSpPr>
        <p:spPr>
          <a:xfrm>
            <a:off x="1087438" y="3070225"/>
            <a:ext cx="77787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437005" lvl="0" indent="-143700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波长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l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: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同一波线上相位差为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的质点之间的距离；即波源作一次完全振动，波前进的距离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3" name="Rectangle 8"/>
          <p:cNvSpPr/>
          <p:nvPr/>
        </p:nvSpPr>
        <p:spPr>
          <a:xfrm>
            <a:off x="1089025" y="3903663"/>
            <a:ext cx="68675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: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波前进一个波长距离所需的时间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730" name="Text Box 9"/>
          <p:cNvSpPr txBox="1"/>
          <p:nvPr/>
        </p:nvSpPr>
        <p:spPr>
          <a:xfrm>
            <a:off x="2790825" y="4479925"/>
            <a:ext cx="55626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5" name="Rectangle 10"/>
          <p:cNvSpPr/>
          <p:nvPr/>
        </p:nvSpPr>
        <p:spPr>
          <a:xfrm>
            <a:off x="1089025" y="4484688"/>
            <a:ext cx="7804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频率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: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单位时间内，波前进距离中完整波的数目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6" name="Rectangle 12"/>
          <p:cNvSpPr/>
          <p:nvPr/>
        </p:nvSpPr>
        <p:spPr>
          <a:xfrm>
            <a:off x="1087438" y="4849813"/>
            <a:ext cx="6353175" cy="639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角波数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k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 : 2</a:t>
            </a:r>
            <a:r>
              <a:rPr lang="el-GR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距离中完整波的数目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7" name="Rectangle 13"/>
          <p:cNvSpPr/>
          <p:nvPr/>
        </p:nvSpPr>
        <p:spPr>
          <a:xfrm>
            <a:off x="1087438" y="5518150"/>
            <a:ext cx="6618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波速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 :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振动状态在媒质中的传播速度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758" name="Rectangle 15"/>
          <p:cNvSpPr/>
          <p:nvPr/>
        </p:nvSpPr>
        <p:spPr>
          <a:xfrm>
            <a:off x="1116013" y="6022975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波速与波长、周期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或频率）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的关系为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  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8735" name="Object 15"/>
          <p:cNvGraphicFramePr/>
          <p:nvPr/>
        </p:nvGraphicFramePr>
        <p:xfrm>
          <a:off x="7308850" y="5518150"/>
          <a:ext cx="1223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1" imgW="622935" imgH="177800" progId="Equation.3">
                  <p:embed/>
                </p:oleObj>
              </mc:Choice>
              <mc:Fallback>
                <p:oleObj name="" r:id="rId1" imgW="622935" imgH="1778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08850" y="5518150"/>
                        <a:ext cx="12239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6" name="Object 16"/>
          <p:cNvGraphicFramePr/>
          <p:nvPr/>
        </p:nvGraphicFramePr>
        <p:xfrm>
          <a:off x="6372225" y="6094413"/>
          <a:ext cx="7921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471170" imgH="177800" progId="Equation.3">
                  <p:embed/>
                </p:oleObj>
              </mc:Choice>
              <mc:Fallback>
                <p:oleObj name="" r:id="rId3" imgW="471170" imgH="1778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2225" y="6094413"/>
                        <a:ext cx="792163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7" name="Object 17"/>
          <p:cNvGraphicFramePr/>
          <p:nvPr/>
        </p:nvGraphicFramePr>
        <p:xfrm>
          <a:off x="7812088" y="6021388"/>
          <a:ext cx="8651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5" imgW="433070" imgH="177800" progId="Equation.3">
                  <p:embed/>
                </p:oleObj>
              </mc:Choice>
              <mc:Fallback>
                <p:oleObj name="" r:id="rId5" imgW="433070" imgH="1778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2088" y="6021388"/>
                        <a:ext cx="865187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/>
      <p:bldP spid="159749" grpId="0"/>
      <p:bldP spid="159750" grpId="0"/>
      <p:bldP spid="159751" grpId="0"/>
      <p:bldP spid="159752" grpId="0"/>
      <p:bldP spid="159753" grpId="0"/>
      <p:bldP spid="159755" grpId="0"/>
      <p:bldP spid="159756" grpId="0"/>
      <p:bldP spid="159757" grpId="0"/>
      <p:bldP spid="159758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771" name="Rectangle 2"/>
          <p:cNvSpPr/>
          <p:nvPr/>
        </p:nvSpPr>
        <p:spPr>
          <a:xfrm>
            <a:off x="611188" y="549275"/>
            <a:ext cx="39608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99FF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一维简谐波的波函数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772" name="Text Box 7"/>
          <p:cNvSpPr txBox="1"/>
          <p:nvPr/>
        </p:nvSpPr>
        <p:spPr>
          <a:xfrm>
            <a:off x="900113" y="3716338"/>
            <a:ext cx="8066087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其中，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前的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±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号由波的传播方向确定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波沿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正方向传播，取负号；波沿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负方向传播，取正号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773" name="Text Box 8"/>
          <p:cNvSpPr txBox="1"/>
          <p:nvPr/>
        </p:nvSpPr>
        <p:spPr>
          <a:xfrm>
            <a:off x="611188" y="4665663"/>
            <a:ext cx="2163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惠更斯原理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774" name="Rectangle 9"/>
          <p:cNvSpPr/>
          <p:nvPr/>
        </p:nvSpPr>
        <p:spPr>
          <a:xfrm>
            <a:off x="904875" y="5157788"/>
            <a:ext cx="7770813" cy="1189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行进中的波面上任意一点都 可看作是新的子波源；所有子波源各自向外发出许多子波；各个子波所形成的包络面，就是原波面在一定时间内所传播到的新波面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9751" name="Object 7"/>
          <p:cNvGraphicFramePr/>
          <p:nvPr/>
        </p:nvGraphicFramePr>
        <p:xfrm>
          <a:off x="1331913" y="1125538"/>
          <a:ext cx="37766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1" imgW="3776980" imgH="449580" progId="Equation.DSMT4">
                  <p:embed/>
                </p:oleObj>
              </mc:Choice>
              <mc:Fallback>
                <p:oleObj name="" r:id="rId1" imgW="3776980" imgH="44958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125538"/>
                        <a:ext cx="3776662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/>
          <p:nvPr/>
        </p:nvGraphicFramePr>
        <p:xfrm>
          <a:off x="2268538" y="1558925"/>
          <a:ext cx="30241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1499870" imgH="393700" progId="Equation.DSMT4">
                  <p:embed/>
                </p:oleObj>
              </mc:Choice>
              <mc:Fallback>
                <p:oleObj name="" r:id="rId3" imgW="1499870" imgH="3937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8538" y="1558925"/>
                        <a:ext cx="3024187" cy="71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/>
          <p:nvPr/>
        </p:nvGraphicFramePr>
        <p:xfrm>
          <a:off x="2268538" y="2278063"/>
          <a:ext cx="30241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5" imgW="1513205" imgH="393700" progId="Equation.3">
                  <p:embed/>
                </p:oleObj>
              </mc:Choice>
              <mc:Fallback>
                <p:oleObj name="" r:id="rId5" imgW="1513205" imgH="3937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538" y="2278063"/>
                        <a:ext cx="3024187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/>
          <p:nvPr/>
        </p:nvGraphicFramePr>
        <p:xfrm>
          <a:off x="2268538" y="2927350"/>
          <a:ext cx="30972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7" imgW="1525905" imgH="393700" progId="Equation.3">
                  <p:embed/>
                </p:oleObj>
              </mc:Choice>
              <mc:Fallback>
                <p:oleObj name="" r:id="rId7" imgW="1525905" imgH="3937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8538" y="2927350"/>
                        <a:ext cx="3097212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3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/>
      <p:bldP spid="160772" grpId="0"/>
      <p:bldP spid="160773" grpId="0"/>
      <p:bldP spid="16077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795" name="Rectangle 2"/>
          <p:cNvSpPr/>
          <p:nvPr/>
        </p:nvSpPr>
        <p:spPr>
          <a:xfrm>
            <a:off x="611188" y="406400"/>
            <a:ext cx="1858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99FF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波的干涉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796" name="Rectangle 3"/>
          <p:cNvSpPr/>
          <p:nvPr/>
        </p:nvSpPr>
        <p:spPr>
          <a:xfrm>
            <a:off x="900113" y="838200"/>
            <a:ext cx="7775575" cy="1296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频率相同、振动方向相同、相位差恒定的两列（或多列）波叠加时，其合振动的振幅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或合强度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将在空间形成一种稳定的分布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797" name="Rectangle 4"/>
          <p:cNvSpPr/>
          <p:nvPr/>
        </p:nvSpPr>
        <p:spPr>
          <a:xfrm>
            <a:off x="900113" y="2133600"/>
            <a:ext cx="15843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当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sp>
        <p:nvSpPr>
          <p:cNvPr id="161798" name="Text Box 6"/>
          <p:cNvSpPr txBox="1"/>
          <p:nvPr/>
        </p:nvSpPr>
        <p:spPr>
          <a:xfrm>
            <a:off x="6011863" y="2178050"/>
            <a:ext cx="1600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solidFill>
                  <a:srgbClr val="FF9900"/>
                </a:solidFill>
                <a:ea typeface="楷体" panose="02010609060101010101" pitchFamily="49" charset="-122"/>
              </a:rPr>
              <a:t>干涉加强</a:t>
            </a:r>
            <a:endParaRPr lang="zh-CN" altLang="zh-CN" sz="2000" b="1" dirty="0">
              <a:solidFill>
                <a:srgbClr val="FF99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61799" name="Rectangle 8"/>
          <p:cNvSpPr/>
          <p:nvPr/>
        </p:nvSpPr>
        <p:spPr>
          <a:xfrm>
            <a:off x="6042025" y="2708275"/>
            <a:ext cx="1198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solidFill>
                  <a:srgbClr val="FF9900"/>
                </a:solidFill>
                <a:ea typeface="楷体" panose="02010609060101010101" pitchFamily="49" charset="-122"/>
              </a:rPr>
              <a:t>干涉相消</a:t>
            </a:r>
            <a:endParaRPr lang="zh-CN" altLang="zh-CN" sz="2000" b="1" dirty="0">
              <a:solidFill>
                <a:srgbClr val="FF99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61800" name="Rectangle 9"/>
          <p:cNvSpPr/>
          <p:nvPr/>
        </p:nvSpPr>
        <p:spPr>
          <a:xfrm>
            <a:off x="611188" y="3221038"/>
            <a:ext cx="5864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波的能量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801" name="Rectangle 10"/>
          <p:cNvSpPr/>
          <p:nvPr/>
        </p:nvSpPr>
        <p:spPr>
          <a:xfrm>
            <a:off x="901700" y="3776663"/>
            <a:ext cx="2619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平均能量密度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802" name="Text Box 13"/>
          <p:cNvSpPr txBox="1"/>
          <p:nvPr/>
        </p:nvSpPr>
        <p:spPr>
          <a:xfrm>
            <a:off x="1017588" y="4411663"/>
            <a:ext cx="701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波的强度：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803" name="Rectangle 15"/>
          <p:cNvSpPr/>
          <p:nvPr/>
        </p:nvSpPr>
        <p:spPr>
          <a:xfrm>
            <a:off x="611188" y="4935538"/>
            <a:ext cx="41036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驻波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804" name="Rectangle 16"/>
          <p:cNvSpPr/>
          <p:nvPr/>
        </p:nvSpPr>
        <p:spPr>
          <a:xfrm>
            <a:off x="900113" y="5348288"/>
            <a:ext cx="65865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两列等振幅相干波相向传播时叠加形成驻波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805" name="Rectangle 17"/>
          <p:cNvSpPr/>
          <p:nvPr/>
        </p:nvSpPr>
        <p:spPr>
          <a:xfrm>
            <a:off x="909638" y="5919788"/>
            <a:ext cx="32019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驻波的波函数：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160782" name="Object 14"/>
          <p:cNvGraphicFramePr/>
          <p:nvPr/>
        </p:nvGraphicFramePr>
        <p:xfrm>
          <a:off x="1649413" y="2206625"/>
          <a:ext cx="45069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1" imgW="1715135" imgH="215900" progId="Equation.3">
                  <p:embed/>
                </p:oleObj>
              </mc:Choice>
              <mc:Fallback>
                <p:oleObj name="" r:id="rId1" imgW="1715135" imgH="2159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9413" y="2206625"/>
                        <a:ext cx="4506912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3" name="Object 15"/>
          <p:cNvGraphicFramePr/>
          <p:nvPr/>
        </p:nvGraphicFramePr>
        <p:xfrm>
          <a:off x="1693863" y="2709863"/>
          <a:ext cx="4462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3" imgW="2032635" imgH="215900" progId="Equation.3">
                  <p:embed/>
                </p:oleObj>
              </mc:Choice>
              <mc:Fallback>
                <p:oleObj name="" r:id="rId3" imgW="2032635" imgH="2159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3863" y="2709863"/>
                        <a:ext cx="44624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4" name="Object 16"/>
          <p:cNvGraphicFramePr/>
          <p:nvPr/>
        </p:nvGraphicFramePr>
        <p:xfrm>
          <a:off x="3419475" y="3573463"/>
          <a:ext cx="19446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5" imgW="774700" imgH="393700" progId="Equation.3">
                  <p:embed/>
                </p:oleObj>
              </mc:Choice>
              <mc:Fallback>
                <p:oleObj name="" r:id="rId5" imgW="774700" imgH="3937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3573463"/>
                        <a:ext cx="194468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5" name="Object 17"/>
          <p:cNvGraphicFramePr/>
          <p:nvPr/>
        </p:nvGraphicFramePr>
        <p:xfrm>
          <a:off x="5365750" y="3575050"/>
          <a:ext cx="15113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7" imgW="686435" imgH="393700" progId="Equation.3">
                  <p:embed/>
                </p:oleObj>
              </mc:Choice>
              <mc:Fallback>
                <p:oleObj name="" r:id="rId7" imgW="686435" imgH="3937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5750" y="3575050"/>
                        <a:ext cx="1511300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6" name="Object 18"/>
          <p:cNvGraphicFramePr/>
          <p:nvPr/>
        </p:nvGraphicFramePr>
        <p:xfrm>
          <a:off x="3351213" y="4427538"/>
          <a:ext cx="10048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9" imgW="457835" imgH="177800" progId="Equation.3">
                  <p:embed/>
                </p:oleObj>
              </mc:Choice>
              <mc:Fallback>
                <p:oleObj name="" r:id="rId9" imgW="457835" imgH="1778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1213" y="4427538"/>
                        <a:ext cx="1004887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7" name="Object 19"/>
          <p:cNvGraphicFramePr/>
          <p:nvPr/>
        </p:nvGraphicFramePr>
        <p:xfrm>
          <a:off x="3063875" y="5665788"/>
          <a:ext cx="40290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11" imgW="1765935" imgH="393700" progId="Equation.3">
                  <p:embed/>
                </p:oleObj>
              </mc:Choice>
              <mc:Fallback>
                <p:oleObj name="" r:id="rId11" imgW="1765935" imgH="3937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3875" y="5665788"/>
                        <a:ext cx="402907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/>
      <p:bldP spid="161796" grpId="0"/>
      <p:bldP spid="161797" grpId="0"/>
      <p:bldP spid="161798" grpId="0"/>
      <p:bldP spid="161799" grpId="0"/>
      <p:bldP spid="161800" grpId="0"/>
      <p:bldP spid="161801" grpId="0"/>
      <p:bldP spid="161802" grpId="0"/>
      <p:bldP spid="161803" grpId="0"/>
      <p:bldP spid="161804" grpId="0"/>
      <p:bldP spid="1618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7411" name="Freeform 2"/>
          <p:cNvSpPr/>
          <p:nvPr/>
        </p:nvSpPr>
        <p:spPr>
          <a:xfrm>
            <a:off x="-121920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2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13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4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15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7416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17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18" name="Oval 9"/>
          <p:cNvSpPr/>
          <p:nvPr/>
        </p:nvSpPr>
        <p:spPr>
          <a:xfrm>
            <a:off x="13716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19" name="Oval 10"/>
          <p:cNvSpPr/>
          <p:nvPr/>
        </p:nvSpPr>
        <p:spPr>
          <a:xfrm>
            <a:off x="21336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0" name="Oval 11"/>
          <p:cNvSpPr/>
          <p:nvPr/>
        </p:nvSpPr>
        <p:spPr>
          <a:xfrm>
            <a:off x="28956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1" name="Oval 12"/>
          <p:cNvSpPr/>
          <p:nvPr/>
        </p:nvSpPr>
        <p:spPr>
          <a:xfrm>
            <a:off x="60198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2" name="Oval 13"/>
          <p:cNvSpPr/>
          <p:nvPr/>
        </p:nvSpPr>
        <p:spPr>
          <a:xfrm>
            <a:off x="36576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3" name="Oval 14"/>
          <p:cNvSpPr/>
          <p:nvPr/>
        </p:nvSpPr>
        <p:spPr>
          <a:xfrm>
            <a:off x="52578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4" name="Oval 15"/>
          <p:cNvSpPr/>
          <p:nvPr/>
        </p:nvSpPr>
        <p:spPr>
          <a:xfrm>
            <a:off x="4495800" y="4648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5" name="Oval 16"/>
          <p:cNvSpPr/>
          <p:nvPr/>
        </p:nvSpPr>
        <p:spPr>
          <a:xfrm>
            <a:off x="6781800" y="3657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6" name="Oval 17"/>
          <p:cNvSpPr/>
          <p:nvPr/>
        </p:nvSpPr>
        <p:spPr>
          <a:xfrm>
            <a:off x="1752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7" name="Oval 18"/>
          <p:cNvSpPr/>
          <p:nvPr/>
        </p:nvSpPr>
        <p:spPr>
          <a:xfrm>
            <a:off x="3276600" y="5257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8" name="Oval 19"/>
          <p:cNvSpPr/>
          <p:nvPr/>
        </p:nvSpPr>
        <p:spPr>
          <a:xfrm>
            <a:off x="6400800" y="5257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29" name="Oval 20"/>
          <p:cNvSpPr/>
          <p:nvPr/>
        </p:nvSpPr>
        <p:spPr>
          <a:xfrm>
            <a:off x="4876800" y="5257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30" name="Oval 21"/>
          <p:cNvSpPr/>
          <p:nvPr/>
        </p:nvSpPr>
        <p:spPr>
          <a:xfrm>
            <a:off x="2514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31" name="Oval 22"/>
          <p:cNvSpPr/>
          <p:nvPr/>
        </p:nvSpPr>
        <p:spPr>
          <a:xfrm>
            <a:off x="4038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32" name="Oval 23"/>
          <p:cNvSpPr/>
          <p:nvPr/>
        </p:nvSpPr>
        <p:spPr>
          <a:xfrm>
            <a:off x="71628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33" name="Oval 24"/>
          <p:cNvSpPr/>
          <p:nvPr/>
        </p:nvSpPr>
        <p:spPr>
          <a:xfrm>
            <a:off x="56388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34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7435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7436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7437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38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7439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7440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1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2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8435" name="Freeform 2"/>
          <p:cNvSpPr/>
          <p:nvPr/>
        </p:nvSpPr>
        <p:spPr>
          <a:xfrm>
            <a:off x="-121158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36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37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38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39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8440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1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2" name="Oval 9"/>
          <p:cNvSpPr/>
          <p:nvPr/>
        </p:nvSpPr>
        <p:spPr>
          <a:xfrm>
            <a:off x="1371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3" name="Oval 10"/>
          <p:cNvSpPr/>
          <p:nvPr/>
        </p:nvSpPr>
        <p:spPr>
          <a:xfrm>
            <a:off x="2133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4" name="Oval 11"/>
          <p:cNvSpPr/>
          <p:nvPr/>
        </p:nvSpPr>
        <p:spPr>
          <a:xfrm>
            <a:off x="2895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5" name="Oval 12"/>
          <p:cNvSpPr/>
          <p:nvPr/>
        </p:nvSpPr>
        <p:spPr>
          <a:xfrm>
            <a:off x="6019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6" name="Oval 13"/>
          <p:cNvSpPr/>
          <p:nvPr/>
        </p:nvSpPr>
        <p:spPr>
          <a:xfrm>
            <a:off x="3657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7" name="Oval 14"/>
          <p:cNvSpPr/>
          <p:nvPr/>
        </p:nvSpPr>
        <p:spPr>
          <a:xfrm>
            <a:off x="5257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8" name="Oval 15"/>
          <p:cNvSpPr/>
          <p:nvPr/>
        </p:nvSpPr>
        <p:spPr>
          <a:xfrm>
            <a:off x="4495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49" name="Oval 16"/>
          <p:cNvSpPr/>
          <p:nvPr/>
        </p:nvSpPr>
        <p:spPr>
          <a:xfrm>
            <a:off x="6781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0" name="Oval 17"/>
          <p:cNvSpPr/>
          <p:nvPr/>
        </p:nvSpPr>
        <p:spPr>
          <a:xfrm>
            <a:off x="1752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1" name="Oval 18"/>
          <p:cNvSpPr/>
          <p:nvPr/>
        </p:nvSpPr>
        <p:spPr>
          <a:xfrm>
            <a:off x="3276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2" name="Oval 19"/>
          <p:cNvSpPr/>
          <p:nvPr/>
        </p:nvSpPr>
        <p:spPr>
          <a:xfrm>
            <a:off x="6400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3" name="Oval 20"/>
          <p:cNvSpPr/>
          <p:nvPr/>
        </p:nvSpPr>
        <p:spPr>
          <a:xfrm>
            <a:off x="4876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4" name="Oval 21"/>
          <p:cNvSpPr/>
          <p:nvPr/>
        </p:nvSpPr>
        <p:spPr>
          <a:xfrm>
            <a:off x="2514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5" name="Oval 22"/>
          <p:cNvSpPr/>
          <p:nvPr/>
        </p:nvSpPr>
        <p:spPr>
          <a:xfrm>
            <a:off x="4038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6" name="Oval 23"/>
          <p:cNvSpPr/>
          <p:nvPr/>
        </p:nvSpPr>
        <p:spPr>
          <a:xfrm>
            <a:off x="7162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7" name="Oval 24"/>
          <p:cNvSpPr/>
          <p:nvPr/>
        </p:nvSpPr>
        <p:spPr>
          <a:xfrm>
            <a:off x="5638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58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8459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8460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8461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62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8463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8464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5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6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9" name="Freeform 2"/>
          <p:cNvSpPr/>
          <p:nvPr/>
        </p:nvSpPr>
        <p:spPr>
          <a:xfrm>
            <a:off x="-120396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0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1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62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3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9464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5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6" name="Oval 9"/>
          <p:cNvSpPr/>
          <p:nvPr/>
        </p:nvSpPr>
        <p:spPr>
          <a:xfrm>
            <a:off x="1371600" y="3810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7" name="Oval 10"/>
          <p:cNvSpPr/>
          <p:nvPr/>
        </p:nvSpPr>
        <p:spPr>
          <a:xfrm>
            <a:off x="2133600" y="4343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8" name="Oval 11"/>
          <p:cNvSpPr/>
          <p:nvPr/>
        </p:nvSpPr>
        <p:spPr>
          <a:xfrm>
            <a:off x="2895600" y="3810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69" name="Oval 12"/>
          <p:cNvSpPr/>
          <p:nvPr/>
        </p:nvSpPr>
        <p:spPr>
          <a:xfrm>
            <a:off x="6019800" y="3810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0" name="Oval 13"/>
          <p:cNvSpPr/>
          <p:nvPr/>
        </p:nvSpPr>
        <p:spPr>
          <a:xfrm>
            <a:off x="3657600" y="4343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1" name="Oval 14"/>
          <p:cNvSpPr/>
          <p:nvPr/>
        </p:nvSpPr>
        <p:spPr>
          <a:xfrm>
            <a:off x="5257800" y="4343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2" name="Oval 15"/>
          <p:cNvSpPr/>
          <p:nvPr/>
        </p:nvSpPr>
        <p:spPr>
          <a:xfrm>
            <a:off x="4495800" y="3810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3" name="Oval 16"/>
          <p:cNvSpPr/>
          <p:nvPr/>
        </p:nvSpPr>
        <p:spPr>
          <a:xfrm>
            <a:off x="6781800" y="4343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4" name="Oval 17"/>
          <p:cNvSpPr/>
          <p:nvPr/>
        </p:nvSpPr>
        <p:spPr>
          <a:xfrm>
            <a:off x="1752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5" name="Oval 18"/>
          <p:cNvSpPr/>
          <p:nvPr/>
        </p:nvSpPr>
        <p:spPr>
          <a:xfrm>
            <a:off x="3276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6" name="Oval 19"/>
          <p:cNvSpPr/>
          <p:nvPr/>
        </p:nvSpPr>
        <p:spPr>
          <a:xfrm>
            <a:off x="6400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7" name="Oval 20"/>
          <p:cNvSpPr/>
          <p:nvPr/>
        </p:nvSpPr>
        <p:spPr>
          <a:xfrm>
            <a:off x="4876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8" name="Oval 21"/>
          <p:cNvSpPr/>
          <p:nvPr/>
        </p:nvSpPr>
        <p:spPr>
          <a:xfrm>
            <a:off x="2514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79" name="Oval 22"/>
          <p:cNvSpPr/>
          <p:nvPr/>
        </p:nvSpPr>
        <p:spPr>
          <a:xfrm>
            <a:off x="4038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80" name="Oval 23"/>
          <p:cNvSpPr/>
          <p:nvPr/>
        </p:nvSpPr>
        <p:spPr>
          <a:xfrm>
            <a:off x="71628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81" name="Oval 24"/>
          <p:cNvSpPr/>
          <p:nvPr/>
        </p:nvSpPr>
        <p:spPr>
          <a:xfrm>
            <a:off x="56388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82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9483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9484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9485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86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9487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9488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9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0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483" name="Freeform 2"/>
          <p:cNvSpPr/>
          <p:nvPr/>
        </p:nvSpPr>
        <p:spPr>
          <a:xfrm>
            <a:off x="-118872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84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85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6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87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8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89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0" name="Oval 9"/>
          <p:cNvSpPr/>
          <p:nvPr/>
        </p:nvSpPr>
        <p:spPr>
          <a:xfrm>
            <a:off x="1371600" y="3276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1" name="Oval 10"/>
          <p:cNvSpPr/>
          <p:nvPr/>
        </p:nvSpPr>
        <p:spPr>
          <a:xfrm>
            <a:off x="21336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2" name="Oval 11"/>
          <p:cNvSpPr/>
          <p:nvPr/>
        </p:nvSpPr>
        <p:spPr>
          <a:xfrm>
            <a:off x="2895600" y="3276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3" name="Oval 12"/>
          <p:cNvSpPr/>
          <p:nvPr/>
        </p:nvSpPr>
        <p:spPr>
          <a:xfrm>
            <a:off x="6019800" y="3276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4" name="Oval 13"/>
          <p:cNvSpPr/>
          <p:nvPr/>
        </p:nvSpPr>
        <p:spPr>
          <a:xfrm>
            <a:off x="36576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5" name="Oval 14"/>
          <p:cNvSpPr/>
          <p:nvPr/>
        </p:nvSpPr>
        <p:spPr>
          <a:xfrm>
            <a:off x="52578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6" name="Oval 15"/>
          <p:cNvSpPr/>
          <p:nvPr/>
        </p:nvSpPr>
        <p:spPr>
          <a:xfrm>
            <a:off x="4495800" y="3276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7" name="Oval 16"/>
          <p:cNvSpPr/>
          <p:nvPr/>
        </p:nvSpPr>
        <p:spPr>
          <a:xfrm>
            <a:off x="6781800" y="5029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8" name="Oval 17"/>
          <p:cNvSpPr/>
          <p:nvPr/>
        </p:nvSpPr>
        <p:spPr>
          <a:xfrm>
            <a:off x="17526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99" name="Oval 18"/>
          <p:cNvSpPr/>
          <p:nvPr/>
        </p:nvSpPr>
        <p:spPr>
          <a:xfrm>
            <a:off x="3276600" y="4876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0" name="Oval 19"/>
          <p:cNvSpPr/>
          <p:nvPr/>
        </p:nvSpPr>
        <p:spPr>
          <a:xfrm>
            <a:off x="6400800" y="4876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1" name="Oval 20"/>
          <p:cNvSpPr/>
          <p:nvPr/>
        </p:nvSpPr>
        <p:spPr>
          <a:xfrm>
            <a:off x="4876800" y="4876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2" name="Oval 21"/>
          <p:cNvSpPr/>
          <p:nvPr/>
        </p:nvSpPr>
        <p:spPr>
          <a:xfrm>
            <a:off x="25146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3" name="Oval 22"/>
          <p:cNvSpPr/>
          <p:nvPr/>
        </p:nvSpPr>
        <p:spPr>
          <a:xfrm>
            <a:off x="40386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4" name="Oval 23"/>
          <p:cNvSpPr/>
          <p:nvPr/>
        </p:nvSpPr>
        <p:spPr>
          <a:xfrm>
            <a:off x="71628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5" name="Oval 24"/>
          <p:cNvSpPr/>
          <p:nvPr/>
        </p:nvSpPr>
        <p:spPr>
          <a:xfrm>
            <a:off x="5638800" y="3429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06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0507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0508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0509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10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0511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0512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3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4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3075" name="Picture 4" descr="地震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050" y="3313113"/>
            <a:ext cx="3457575" cy="2533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6" name="Picture 5" descr="声波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0" y="385763"/>
            <a:ext cx="3213100" cy="2498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7" name="Picture 6" descr="天线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288925"/>
            <a:ext cx="2832100" cy="4572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8" name="Picture 7" descr="水波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38" y="3313113"/>
            <a:ext cx="2663825" cy="16652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911475" y="288925"/>
            <a:ext cx="1038225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天线发射出电磁波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7286625" y="500062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水波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3386138" y="5819775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地震波造成的损害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7600950" y="404813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声波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7" name="Freeform 2"/>
          <p:cNvSpPr/>
          <p:nvPr/>
        </p:nvSpPr>
        <p:spPr>
          <a:xfrm>
            <a:off x="-118110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508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09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0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1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1512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3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4" name="Oval 9"/>
          <p:cNvSpPr/>
          <p:nvPr/>
        </p:nvSpPr>
        <p:spPr>
          <a:xfrm>
            <a:off x="1371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5" name="Oval 10"/>
          <p:cNvSpPr/>
          <p:nvPr/>
        </p:nvSpPr>
        <p:spPr>
          <a:xfrm>
            <a:off x="21336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6" name="Oval 11"/>
          <p:cNvSpPr/>
          <p:nvPr/>
        </p:nvSpPr>
        <p:spPr>
          <a:xfrm>
            <a:off x="2895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7" name="Oval 12"/>
          <p:cNvSpPr/>
          <p:nvPr/>
        </p:nvSpPr>
        <p:spPr>
          <a:xfrm>
            <a:off x="60198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8" name="Oval 13"/>
          <p:cNvSpPr/>
          <p:nvPr/>
        </p:nvSpPr>
        <p:spPr>
          <a:xfrm>
            <a:off x="36576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19" name="Oval 14"/>
          <p:cNvSpPr/>
          <p:nvPr/>
        </p:nvSpPr>
        <p:spPr>
          <a:xfrm>
            <a:off x="52578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0" name="Oval 15"/>
          <p:cNvSpPr/>
          <p:nvPr/>
        </p:nvSpPr>
        <p:spPr>
          <a:xfrm>
            <a:off x="44958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1" name="Oval 16"/>
          <p:cNvSpPr/>
          <p:nvPr/>
        </p:nvSpPr>
        <p:spPr>
          <a:xfrm>
            <a:off x="67818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2" name="Oval 17"/>
          <p:cNvSpPr/>
          <p:nvPr/>
        </p:nvSpPr>
        <p:spPr>
          <a:xfrm>
            <a:off x="1752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3" name="Oval 18"/>
          <p:cNvSpPr/>
          <p:nvPr/>
        </p:nvSpPr>
        <p:spPr>
          <a:xfrm>
            <a:off x="3276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4" name="Oval 19"/>
          <p:cNvSpPr/>
          <p:nvPr/>
        </p:nvSpPr>
        <p:spPr>
          <a:xfrm>
            <a:off x="6400800" y="4495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5" name="Oval 20"/>
          <p:cNvSpPr/>
          <p:nvPr/>
        </p:nvSpPr>
        <p:spPr>
          <a:xfrm>
            <a:off x="4876800" y="4495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6" name="Oval 21"/>
          <p:cNvSpPr/>
          <p:nvPr/>
        </p:nvSpPr>
        <p:spPr>
          <a:xfrm>
            <a:off x="25146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7" name="Oval 22"/>
          <p:cNvSpPr/>
          <p:nvPr/>
        </p:nvSpPr>
        <p:spPr>
          <a:xfrm>
            <a:off x="40386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8" name="Oval 23"/>
          <p:cNvSpPr/>
          <p:nvPr/>
        </p:nvSpPr>
        <p:spPr>
          <a:xfrm>
            <a:off x="71628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29" name="Oval 24"/>
          <p:cNvSpPr/>
          <p:nvPr/>
        </p:nvSpPr>
        <p:spPr>
          <a:xfrm>
            <a:off x="56388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530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1531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1532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1533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34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1535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1536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7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8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531" name="Freeform 2"/>
          <p:cNvSpPr/>
          <p:nvPr/>
        </p:nvSpPr>
        <p:spPr>
          <a:xfrm>
            <a:off x="-117348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2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33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34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35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536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37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38" name="Oval 9"/>
          <p:cNvSpPr/>
          <p:nvPr/>
        </p:nvSpPr>
        <p:spPr>
          <a:xfrm>
            <a:off x="1371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39" name="Oval 10"/>
          <p:cNvSpPr/>
          <p:nvPr/>
        </p:nvSpPr>
        <p:spPr>
          <a:xfrm>
            <a:off x="2133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0" name="Oval 11"/>
          <p:cNvSpPr/>
          <p:nvPr/>
        </p:nvSpPr>
        <p:spPr>
          <a:xfrm>
            <a:off x="2895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1" name="Oval 12"/>
          <p:cNvSpPr/>
          <p:nvPr/>
        </p:nvSpPr>
        <p:spPr>
          <a:xfrm>
            <a:off x="6019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2" name="Oval 13"/>
          <p:cNvSpPr/>
          <p:nvPr/>
        </p:nvSpPr>
        <p:spPr>
          <a:xfrm>
            <a:off x="3657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3" name="Oval 14"/>
          <p:cNvSpPr/>
          <p:nvPr/>
        </p:nvSpPr>
        <p:spPr>
          <a:xfrm>
            <a:off x="5257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4" name="Oval 15"/>
          <p:cNvSpPr/>
          <p:nvPr/>
        </p:nvSpPr>
        <p:spPr>
          <a:xfrm>
            <a:off x="4495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5" name="Oval 16"/>
          <p:cNvSpPr/>
          <p:nvPr/>
        </p:nvSpPr>
        <p:spPr>
          <a:xfrm>
            <a:off x="6781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6" name="Oval 17"/>
          <p:cNvSpPr/>
          <p:nvPr/>
        </p:nvSpPr>
        <p:spPr>
          <a:xfrm>
            <a:off x="1752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7" name="Oval 18"/>
          <p:cNvSpPr/>
          <p:nvPr/>
        </p:nvSpPr>
        <p:spPr>
          <a:xfrm>
            <a:off x="3276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8" name="Oval 19"/>
          <p:cNvSpPr/>
          <p:nvPr/>
        </p:nvSpPr>
        <p:spPr>
          <a:xfrm>
            <a:off x="6400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49" name="Oval 20"/>
          <p:cNvSpPr/>
          <p:nvPr/>
        </p:nvSpPr>
        <p:spPr>
          <a:xfrm>
            <a:off x="4876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50" name="Oval 21"/>
          <p:cNvSpPr/>
          <p:nvPr/>
        </p:nvSpPr>
        <p:spPr>
          <a:xfrm>
            <a:off x="2514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51" name="Oval 22"/>
          <p:cNvSpPr/>
          <p:nvPr/>
        </p:nvSpPr>
        <p:spPr>
          <a:xfrm>
            <a:off x="4038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52" name="Oval 23"/>
          <p:cNvSpPr/>
          <p:nvPr/>
        </p:nvSpPr>
        <p:spPr>
          <a:xfrm>
            <a:off x="7162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53" name="Oval 24"/>
          <p:cNvSpPr/>
          <p:nvPr/>
        </p:nvSpPr>
        <p:spPr>
          <a:xfrm>
            <a:off x="5638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54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2555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2556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2557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58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2559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2560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1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2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3555" name="Freeform 2"/>
          <p:cNvSpPr/>
          <p:nvPr/>
        </p:nvSpPr>
        <p:spPr>
          <a:xfrm>
            <a:off x="-116586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556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57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58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59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3560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1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2" name="Oval 9"/>
          <p:cNvSpPr/>
          <p:nvPr/>
        </p:nvSpPr>
        <p:spPr>
          <a:xfrm>
            <a:off x="1371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3" name="Oval 10"/>
          <p:cNvSpPr/>
          <p:nvPr/>
        </p:nvSpPr>
        <p:spPr>
          <a:xfrm>
            <a:off x="2133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4" name="Oval 11"/>
          <p:cNvSpPr/>
          <p:nvPr/>
        </p:nvSpPr>
        <p:spPr>
          <a:xfrm>
            <a:off x="2895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5" name="Oval 12"/>
          <p:cNvSpPr/>
          <p:nvPr/>
        </p:nvSpPr>
        <p:spPr>
          <a:xfrm>
            <a:off x="6019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6" name="Oval 13"/>
          <p:cNvSpPr/>
          <p:nvPr/>
        </p:nvSpPr>
        <p:spPr>
          <a:xfrm>
            <a:off x="36576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7" name="Oval 14"/>
          <p:cNvSpPr/>
          <p:nvPr/>
        </p:nvSpPr>
        <p:spPr>
          <a:xfrm>
            <a:off x="5257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8" name="Oval 15"/>
          <p:cNvSpPr/>
          <p:nvPr/>
        </p:nvSpPr>
        <p:spPr>
          <a:xfrm>
            <a:off x="44958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69" name="Oval 16"/>
          <p:cNvSpPr/>
          <p:nvPr/>
        </p:nvSpPr>
        <p:spPr>
          <a:xfrm>
            <a:off x="6781800" y="5334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0" name="Oval 17"/>
          <p:cNvSpPr/>
          <p:nvPr/>
        </p:nvSpPr>
        <p:spPr>
          <a:xfrm>
            <a:off x="1752600" y="3886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1" name="Oval 18"/>
          <p:cNvSpPr/>
          <p:nvPr/>
        </p:nvSpPr>
        <p:spPr>
          <a:xfrm>
            <a:off x="3276600" y="3886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2" name="Oval 19"/>
          <p:cNvSpPr/>
          <p:nvPr/>
        </p:nvSpPr>
        <p:spPr>
          <a:xfrm>
            <a:off x="6400800" y="3886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3" name="Oval 20"/>
          <p:cNvSpPr/>
          <p:nvPr/>
        </p:nvSpPr>
        <p:spPr>
          <a:xfrm>
            <a:off x="4876800" y="3886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4" name="Oval 21"/>
          <p:cNvSpPr/>
          <p:nvPr/>
        </p:nvSpPr>
        <p:spPr>
          <a:xfrm>
            <a:off x="2514600" y="4419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5" name="Oval 22"/>
          <p:cNvSpPr/>
          <p:nvPr/>
        </p:nvSpPr>
        <p:spPr>
          <a:xfrm>
            <a:off x="4038600" y="4419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6" name="Oval 23"/>
          <p:cNvSpPr/>
          <p:nvPr/>
        </p:nvSpPr>
        <p:spPr>
          <a:xfrm>
            <a:off x="7162800" y="4419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7" name="Oval 24"/>
          <p:cNvSpPr/>
          <p:nvPr/>
        </p:nvSpPr>
        <p:spPr>
          <a:xfrm>
            <a:off x="5638800" y="4419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78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3579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3580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3581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582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3583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3584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5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6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79" name="Freeform 2"/>
          <p:cNvSpPr/>
          <p:nvPr/>
        </p:nvSpPr>
        <p:spPr>
          <a:xfrm>
            <a:off x="-115824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80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1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82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3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584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5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6" name="Oval 9"/>
          <p:cNvSpPr/>
          <p:nvPr/>
        </p:nvSpPr>
        <p:spPr>
          <a:xfrm>
            <a:off x="1371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7" name="Oval 10"/>
          <p:cNvSpPr/>
          <p:nvPr/>
        </p:nvSpPr>
        <p:spPr>
          <a:xfrm>
            <a:off x="21336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8" name="Oval 11"/>
          <p:cNvSpPr/>
          <p:nvPr/>
        </p:nvSpPr>
        <p:spPr>
          <a:xfrm>
            <a:off x="2895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89" name="Oval 12"/>
          <p:cNvSpPr/>
          <p:nvPr/>
        </p:nvSpPr>
        <p:spPr>
          <a:xfrm>
            <a:off x="60198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0" name="Oval 13"/>
          <p:cNvSpPr/>
          <p:nvPr/>
        </p:nvSpPr>
        <p:spPr>
          <a:xfrm>
            <a:off x="36576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1" name="Oval 14"/>
          <p:cNvSpPr/>
          <p:nvPr/>
        </p:nvSpPr>
        <p:spPr>
          <a:xfrm>
            <a:off x="52578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2" name="Oval 15"/>
          <p:cNvSpPr/>
          <p:nvPr/>
        </p:nvSpPr>
        <p:spPr>
          <a:xfrm>
            <a:off x="44958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3" name="Oval 16"/>
          <p:cNvSpPr/>
          <p:nvPr/>
        </p:nvSpPr>
        <p:spPr>
          <a:xfrm>
            <a:off x="67818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4" name="Oval 17"/>
          <p:cNvSpPr/>
          <p:nvPr/>
        </p:nvSpPr>
        <p:spPr>
          <a:xfrm>
            <a:off x="1752600" y="35052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5" name="Oval 18"/>
          <p:cNvSpPr/>
          <p:nvPr/>
        </p:nvSpPr>
        <p:spPr>
          <a:xfrm>
            <a:off x="3276600" y="3505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6" name="Oval 19"/>
          <p:cNvSpPr/>
          <p:nvPr/>
        </p:nvSpPr>
        <p:spPr>
          <a:xfrm>
            <a:off x="6400800" y="3505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7" name="Oval 20"/>
          <p:cNvSpPr/>
          <p:nvPr/>
        </p:nvSpPr>
        <p:spPr>
          <a:xfrm>
            <a:off x="4876800" y="3505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8" name="Oval 21"/>
          <p:cNvSpPr/>
          <p:nvPr/>
        </p:nvSpPr>
        <p:spPr>
          <a:xfrm>
            <a:off x="25146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599" name="Oval 22"/>
          <p:cNvSpPr/>
          <p:nvPr/>
        </p:nvSpPr>
        <p:spPr>
          <a:xfrm>
            <a:off x="40386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600" name="Oval 23"/>
          <p:cNvSpPr/>
          <p:nvPr/>
        </p:nvSpPr>
        <p:spPr>
          <a:xfrm>
            <a:off x="71628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601" name="Oval 24"/>
          <p:cNvSpPr/>
          <p:nvPr/>
        </p:nvSpPr>
        <p:spPr>
          <a:xfrm>
            <a:off x="5638800" y="4876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602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4603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4604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4605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06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4607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4608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9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0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5603" name="Freeform 2"/>
          <p:cNvSpPr/>
          <p:nvPr/>
        </p:nvSpPr>
        <p:spPr>
          <a:xfrm>
            <a:off x="-115062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04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05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6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07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608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09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0" name="Oval 9"/>
          <p:cNvSpPr/>
          <p:nvPr/>
        </p:nvSpPr>
        <p:spPr>
          <a:xfrm>
            <a:off x="13716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1" name="Oval 10"/>
          <p:cNvSpPr/>
          <p:nvPr/>
        </p:nvSpPr>
        <p:spPr>
          <a:xfrm>
            <a:off x="2133600" y="4953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2" name="Oval 11"/>
          <p:cNvSpPr/>
          <p:nvPr/>
        </p:nvSpPr>
        <p:spPr>
          <a:xfrm>
            <a:off x="28956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3" name="Oval 12"/>
          <p:cNvSpPr/>
          <p:nvPr/>
        </p:nvSpPr>
        <p:spPr>
          <a:xfrm>
            <a:off x="60198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4" name="Oval 13"/>
          <p:cNvSpPr/>
          <p:nvPr/>
        </p:nvSpPr>
        <p:spPr>
          <a:xfrm>
            <a:off x="3657600" y="4953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5" name="Oval 14"/>
          <p:cNvSpPr/>
          <p:nvPr/>
        </p:nvSpPr>
        <p:spPr>
          <a:xfrm>
            <a:off x="5257800" y="4953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6" name="Oval 15"/>
          <p:cNvSpPr/>
          <p:nvPr/>
        </p:nvSpPr>
        <p:spPr>
          <a:xfrm>
            <a:off x="4495800" y="3200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7" name="Oval 16"/>
          <p:cNvSpPr/>
          <p:nvPr/>
        </p:nvSpPr>
        <p:spPr>
          <a:xfrm>
            <a:off x="6781800" y="4953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8" name="Oval 17"/>
          <p:cNvSpPr/>
          <p:nvPr/>
        </p:nvSpPr>
        <p:spPr>
          <a:xfrm>
            <a:off x="1752600" y="3276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19" name="Oval 18"/>
          <p:cNvSpPr/>
          <p:nvPr/>
        </p:nvSpPr>
        <p:spPr>
          <a:xfrm>
            <a:off x="3276600" y="32766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0" name="Oval 19"/>
          <p:cNvSpPr/>
          <p:nvPr/>
        </p:nvSpPr>
        <p:spPr>
          <a:xfrm>
            <a:off x="6400800" y="32766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1" name="Oval 20"/>
          <p:cNvSpPr/>
          <p:nvPr/>
        </p:nvSpPr>
        <p:spPr>
          <a:xfrm>
            <a:off x="4876800" y="3276600"/>
            <a:ext cx="304800" cy="304800"/>
          </a:xfrm>
          <a:prstGeom prst="ellipse">
            <a:avLst/>
          </a:prstGeom>
          <a:gradFill rotWithShape="0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2" name="Oval 21"/>
          <p:cNvSpPr/>
          <p:nvPr/>
        </p:nvSpPr>
        <p:spPr>
          <a:xfrm>
            <a:off x="25146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3" name="Oval 22"/>
          <p:cNvSpPr/>
          <p:nvPr/>
        </p:nvSpPr>
        <p:spPr>
          <a:xfrm>
            <a:off x="40386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4" name="Oval 23"/>
          <p:cNvSpPr/>
          <p:nvPr/>
        </p:nvSpPr>
        <p:spPr>
          <a:xfrm>
            <a:off x="71628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5" name="Oval 24"/>
          <p:cNvSpPr/>
          <p:nvPr/>
        </p:nvSpPr>
        <p:spPr>
          <a:xfrm>
            <a:off x="5638800" y="5105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626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5627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5628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5629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30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5631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5632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3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4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6627" name="Freeform 2"/>
          <p:cNvSpPr/>
          <p:nvPr/>
        </p:nvSpPr>
        <p:spPr>
          <a:xfrm>
            <a:off x="-114300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628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29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0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1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632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3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4" name="Oval 9"/>
          <p:cNvSpPr/>
          <p:nvPr/>
        </p:nvSpPr>
        <p:spPr>
          <a:xfrm>
            <a:off x="1371600" y="3581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5" name="Oval 10"/>
          <p:cNvSpPr/>
          <p:nvPr/>
        </p:nvSpPr>
        <p:spPr>
          <a:xfrm>
            <a:off x="2133600" y="4572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6" name="Oval 11"/>
          <p:cNvSpPr/>
          <p:nvPr/>
        </p:nvSpPr>
        <p:spPr>
          <a:xfrm>
            <a:off x="2895600" y="3581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7" name="Oval 12"/>
          <p:cNvSpPr/>
          <p:nvPr/>
        </p:nvSpPr>
        <p:spPr>
          <a:xfrm>
            <a:off x="6019800" y="3581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8" name="Oval 13"/>
          <p:cNvSpPr/>
          <p:nvPr/>
        </p:nvSpPr>
        <p:spPr>
          <a:xfrm>
            <a:off x="3657600" y="4572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39" name="Oval 14"/>
          <p:cNvSpPr/>
          <p:nvPr/>
        </p:nvSpPr>
        <p:spPr>
          <a:xfrm>
            <a:off x="5257800" y="4572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0" name="Oval 15"/>
          <p:cNvSpPr/>
          <p:nvPr/>
        </p:nvSpPr>
        <p:spPr>
          <a:xfrm>
            <a:off x="4495800" y="35814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1" name="Oval 16"/>
          <p:cNvSpPr/>
          <p:nvPr/>
        </p:nvSpPr>
        <p:spPr>
          <a:xfrm>
            <a:off x="6781800" y="4572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2" name="Oval 17"/>
          <p:cNvSpPr/>
          <p:nvPr/>
        </p:nvSpPr>
        <p:spPr>
          <a:xfrm>
            <a:off x="1752600" y="30480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3" name="Oval 18"/>
          <p:cNvSpPr/>
          <p:nvPr/>
        </p:nvSpPr>
        <p:spPr>
          <a:xfrm>
            <a:off x="3276600" y="3048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4" name="Oval 19"/>
          <p:cNvSpPr/>
          <p:nvPr/>
        </p:nvSpPr>
        <p:spPr>
          <a:xfrm>
            <a:off x="6400800" y="3048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5" name="Oval 20"/>
          <p:cNvSpPr/>
          <p:nvPr/>
        </p:nvSpPr>
        <p:spPr>
          <a:xfrm>
            <a:off x="4876800" y="30480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6" name="Oval 21"/>
          <p:cNvSpPr/>
          <p:nvPr/>
        </p:nvSpPr>
        <p:spPr>
          <a:xfrm>
            <a:off x="2514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7" name="Oval 22"/>
          <p:cNvSpPr/>
          <p:nvPr/>
        </p:nvSpPr>
        <p:spPr>
          <a:xfrm>
            <a:off x="4038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8" name="Oval 23"/>
          <p:cNvSpPr/>
          <p:nvPr/>
        </p:nvSpPr>
        <p:spPr>
          <a:xfrm>
            <a:off x="7162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49" name="Oval 24"/>
          <p:cNvSpPr/>
          <p:nvPr/>
        </p:nvSpPr>
        <p:spPr>
          <a:xfrm>
            <a:off x="5638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650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6651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6652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6653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54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rgbClr val="FF3300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26655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26657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8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9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656" name="AutoShape 34">
            <a:hlinkClick r:id="rId1" action="ppaction://hlinksldjump"/>
          </p:cNvPr>
          <p:cNvSpPr/>
          <p:nvPr/>
        </p:nvSpPr>
        <p:spPr>
          <a:xfrm>
            <a:off x="6732588" y="6021388"/>
            <a:ext cx="649287" cy="503237"/>
          </a:xfrm>
          <a:prstGeom prst="actionButtonBackPrevious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7651" name="Rectangle 4"/>
          <p:cNvSpPr/>
          <p:nvPr/>
        </p:nvSpPr>
        <p:spPr>
          <a:xfrm>
            <a:off x="179388" y="115888"/>
            <a:ext cx="46196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0099FF"/>
              </a:buClr>
              <a:buSzPct val="80000"/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 </a:t>
            </a:r>
            <a:r>
              <a:rPr lang="zh-CN" altLang="en-US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纵波： </a:t>
            </a:r>
            <a:endParaRPr lang="zh-CN" altLang="en-US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52" name="Text Box 5"/>
          <p:cNvSpPr txBox="1"/>
          <p:nvPr/>
        </p:nvSpPr>
        <p:spPr>
          <a:xfrm>
            <a:off x="1895475" y="190500"/>
            <a:ext cx="69977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介质质点的振动方向和波传播方向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相互平行的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波；如空气中传播的声波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7653" name="Object 6"/>
          <p:cNvGraphicFramePr>
            <a:graphicFrameLocks noChangeAspect="1"/>
          </p:cNvGraphicFramePr>
          <p:nvPr>
            <p:ph idx="1"/>
          </p:nvPr>
        </p:nvGraphicFramePr>
        <p:xfrm>
          <a:off x="755650" y="1773238"/>
          <a:ext cx="7559675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172970" imgH="676910" progId="">
                  <p:embed/>
                </p:oleObj>
              </mc:Choice>
              <mc:Fallback>
                <p:oleObj name="" r:id="rId1" imgW="2172970" imgH="67691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755650" y="1773238"/>
                        <a:ext cx="7559675" cy="2359025"/>
                      </a:xfrm>
                      <a:prstGeom prst="rect">
                        <a:avLst/>
                      </a:prstGeom>
                      <a:solidFill>
                        <a:srgbClr val="336699">
                          <a:alpha val="39999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8675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8676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8677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8678" name="AutoShape 5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679" name="Freeform 6"/>
          <p:cNvSpPr/>
          <p:nvPr/>
        </p:nvSpPr>
        <p:spPr>
          <a:xfrm>
            <a:off x="-73152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8680" name="Group 7"/>
          <p:cNvGrpSpPr/>
          <p:nvPr/>
        </p:nvGrpSpPr>
        <p:grpSpPr>
          <a:xfrm>
            <a:off x="914400" y="4038600"/>
            <a:ext cx="7315200" cy="1752600"/>
            <a:chOff x="0" y="0"/>
            <a:chExt cx="4608" cy="1104"/>
          </a:xfrm>
        </p:grpSpPr>
        <p:sp>
          <p:nvSpPr>
            <p:cNvPr id="28688" name="Line 8"/>
            <p:cNvSpPr/>
            <p:nvPr/>
          </p:nvSpPr>
          <p:spPr>
            <a:xfrm>
              <a:off x="345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9" name="Line 9"/>
            <p:cNvSpPr/>
            <p:nvPr/>
          </p:nvSpPr>
          <p:spPr>
            <a:xfrm>
              <a:off x="182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0" name="Line 10"/>
            <p:cNvSpPr/>
            <p:nvPr/>
          </p:nvSpPr>
          <p:spPr>
            <a:xfrm>
              <a:off x="230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1" name="Line 11"/>
            <p:cNvSpPr/>
            <p:nvPr/>
          </p:nvSpPr>
          <p:spPr>
            <a:xfrm>
              <a:off x="278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2" name="Line 12"/>
            <p:cNvSpPr/>
            <p:nvPr/>
          </p:nvSpPr>
          <p:spPr>
            <a:xfrm>
              <a:off x="316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3" name="Line 13"/>
            <p:cNvSpPr/>
            <p:nvPr/>
          </p:nvSpPr>
          <p:spPr>
            <a:xfrm>
              <a:off x="3360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4" name="Line 14"/>
            <p:cNvSpPr/>
            <p:nvPr/>
          </p:nvSpPr>
          <p:spPr>
            <a:xfrm>
              <a:off x="124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5" name="Line 15"/>
            <p:cNvSpPr/>
            <p:nvPr/>
          </p:nvSpPr>
          <p:spPr>
            <a:xfrm>
              <a:off x="144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6" name="Line 16"/>
            <p:cNvSpPr/>
            <p:nvPr/>
          </p:nvSpPr>
          <p:spPr>
            <a:xfrm>
              <a:off x="48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7" name="Line 17"/>
            <p:cNvSpPr/>
            <p:nvPr/>
          </p:nvSpPr>
          <p:spPr>
            <a:xfrm>
              <a:off x="86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8" name="Line 18"/>
            <p:cNvSpPr/>
            <p:nvPr/>
          </p:nvSpPr>
          <p:spPr>
            <a:xfrm>
              <a:off x="105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9" name="Line 19"/>
            <p:cNvSpPr/>
            <p:nvPr/>
          </p:nvSpPr>
          <p:spPr>
            <a:xfrm>
              <a:off x="115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0" name="Line 20"/>
            <p:cNvSpPr/>
            <p:nvPr/>
          </p:nvSpPr>
          <p:spPr>
            <a:xfrm>
              <a:off x="355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1" name="Line 21"/>
            <p:cNvSpPr/>
            <p:nvPr/>
          </p:nvSpPr>
          <p:spPr>
            <a:xfrm>
              <a:off x="374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2" name="Line 22"/>
            <p:cNvSpPr/>
            <p:nvPr/>
          </p:nvSpPr>
          <p:spPr>
            <a:xfrm>
              <a:off x="412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3" name="Line 23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4" name="Line 24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8681" name="Line 25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rgbClr val="0033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2" name="AutoShape 26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683" name="Text Box 27"/>
          <p:cNvSpPr txBox="1"/>
          <p:nvPr/>
        </p:nvSpPr>
        <p:spPr>
          <a:xfrm>
            <a:off x="4343400" y="5973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隶书_GB2312" charset="-122"/>
              </a:rPr>
              <a:t>疏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隶书_GB2312" charset="-122"/>
            </a:endParaRPr>
          </a:p>
        </p:txBody>
      </p:sp>
      <p:sp>
        <p:nvSpPr>
          <p:cNvPr id="28684" name="Text Box 28"/>
          <p:cNvSpPr txBox="1"/>
          <p:nvPr/>
        </p:nvSpPr>
        <p:spPr>
          <a:xfrm>
            <a:off x="6172200" y="5973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隶书_GB2312" charset="-122"/>
              </a:rPr>
              <a:t>密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隶书_GB2312" charset="-122"/>
            </a:endParaRPr>
          </a:p>
        </p:txBody>
      </p:sp>
      <p:sp>
        <p:nvSpPr>
          <p:cNvPr id="28685" name="Text Box 29"/>
          <p:cNvSpPr txBox="1"/>
          <p:nvPr/>
        </p:nvSpPr>
        <p:spPr>
          <a:xfrm>
            <a:off x="762000" y="5973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隶书_GB2312" charset="-122"/>
              </a:rPr>
              <a:t>疏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隶书_GB2312" charset="-122"/>
            </a:endParaRPr>
          </a:p>
        </p:txBody>
      </p:sp>
      <p:sp>
        <p:nvSpPr>
          <p:cNvPr id="28686" name="Text Box 30"/>
          <p:cNvSpPr txBox="1"/>
          <p:nvPr/>
        </p:nvSpPr>
        <p:spPr>
          <a:xfrm>
            <a:off x="2514600" y="5973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隶书_GB2312" charset="-122"/>
              </a:rPr>
              <a:t>密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隶书_GB2312" charset="-122"/>
            </a:endParaRPr>
          </a:p>
        </p:txBody>
      </p:sp>
      <p:sp>
        <p:nvSpPr>
          <p:cNvPr id="28687" name="Text Box 31"/>
          <p:cNvSpPr txBox="1"/>
          <p:nvPr/>
        </p:nvSpPr>
        <p:spPr>
          <a:xfrm>
            <a:off x="8001000" y="59737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隶书_GB2312" charset="-122"/>
              </a:rPr>
              <a:t>疏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隶书_GB2312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699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29700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9701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29702" name="AutoShape 5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703" name="Freeform 6"/>
          <p:cNvSpPr/>
          <p:nvPr/>
        </p:nvSpPr>
        <p:spPr>
          <a:xfrm>
            <a:off x="-73152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9704" name="Group 7"/>
          <p:cNvGrpSpPr/>
          <p:nvPr/>
        </p:nvGrpSpPr>
        <p:grpSpPr>
          <a:xfrm>
            <a:off x="914400" y="4038600"/>
            <a:ext cx="7315200" cy="1752600"/>
            <a:chOff x="0" y="0"/>
            <a:chExt cx="4608" cy="1104"/>
          </a:xfrm>
        </p:grpSpPr>
        <p:sp>
          <p:nvSpPr>
            <p:cNvPr id="29707" name="Line 8"/>
            <p:cNvSpPr/>
            <p:nvPr/>
          </p:nvSpPr>
          <p:spPr>
            <a:xfrm>
              <a:off x="345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8" name="Line 9"/>
            <p:cNvSpPr/>
            <p:nvPr/>
          </p:nvSpPr>
          <p:spPr>
            <a:xfrm>
              <a:off x="182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9" name="Line 10"/>
            <p:cNvSpPr/>
            <p:nvPr/>
          </p:nvSpPr>
          <p:spPr>
            <a:xfrm>
              <a:off x="230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0" name="Line 11"/>
            <p:cNvSpPr/>
            <p:nvPr/>
          </p:nvSpPr>
          <p:spPr>
            <a:xfrm>
              <a:off x="278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1" name="Line 12"/>
            <p:cNvSpPr/>
            <p:nvPr/>
          </p:nvSpPr>
          <p:spPr>
            <a:xfrm>
              <a:off x="316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2" name="Line 13"/>
            <p:cNvSpPr/>
            <p:nvPr/>
          </p:nvSpPr>
          <p:spPr>
            <a:xfrm>
              <a:off x="3360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3" name="Line 14"/>
            <p:cNvSpPr/>
            <p:nvPr/>
          </p:nvSpPr>
          <p:spPr>
            <a:xfrm>
              <a:off x="124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4" name="Line 15"/>
            <p:cNvSpPr/>
            <p:nvPr/>
          </p:nvSpPr>
          <p:spPr>
            <a:xfrm>
              <a:off x="144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5" name="Line 16"/>
            <p:cNvSpPr/>
            <p:nvPr/>
          </p:nvSpPr>
          <p:spPr>
            <a:xfrm>
              <a:off x="48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6" name="Line 17"/>
            <p:cNvSpPr/>
            <p:nvPr/>
          </p:nvSpPr>
          <p:spPr>
            <a:xfrm>
              <a:off x="86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7" name="Line 18"/>
            <p:cNvSpPr/>
            <p:nvPr/>
          </p:nvSpPr>
          <p:spPr>
            <a:xfrm>
              <a:off x="105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8" name="Line 19"/>
            <p:cNvSpPr/>
            <p:nvPr/>
          </p:nvSpPr>
          <p:spPr>
            <a:xfrm>
              <a:off x="115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9" name="Line 20"/>
            <p:cNvSpPr/>
            <p:nvPr/>
          </p:nvSpPr>
          <p:spPr>
            <a:xfrm>
              <a:off x="355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0" name="Line 21"/>
            <p:cNvSpPr/>
            <p:nvPr/>
          </p:nvSpPr>
          <p:spPr>
            <a:xfrm>
              <a:off x="374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1" name="Line 22"/>
            <p:cNvSpPr/>
            <p:nvPr/>
          </p:nvSpPr>
          <p:spPr>
            <a:xfrm>
              <a:off x="412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2" name="Line 23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3" name="Line 24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9705" name="Line 25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6" name="AutoShape 26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0723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0724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0725" name="AutoShape 4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726" name="Freeform 5"/>
          <p:cNvSpPr/>
          <p:nvPr/>
        </p:nvSpPr>
        <p:spPr>
          <a:xfrm>
            <a:off x="-72390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27" name="Line 6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0728" name="Group 7"/>
          <p:cNvGrpSpPr/>
          <p:nvPr/>
        </p:nvGrpSpPr>
        <p:grpSpPr>
          <a:xfrm>
            <a:off x="838200" y="4038600"/>
            <a:ext cx="7315200" cy="1752600"/>
            <a:chOff x="0" y="0"/>
            <a:chExt cx="4608" cy="1104"/>
          </a:xfrm>
        </p:grpSpPr>
        <p:sp>
          <p:nvSpPr>
            <p:cNvPr id="30731" name="Line 8"/>
            <p:cNvSpPr/>
            <p:nvPr/>
          </p:nvSpPr>
          <p:spPr>
            <a:xfrm>
              <a:off x="355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2" name="Line 9"/>
            <p:cNvSpPr/>
            <p:nvPr/>
          </p:nvSpPr>
          <p:spPr>
            <a:xfrm>
              <a:off x="182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3" name="Line 10"/>
            <p:cNvSpPr/>
            <p:nvPr/>
          </p:nvSpPr>
          <p:spPr>
            <a:xfrm>
              <a:off x="230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4" name="Line 11"/>
            <p:cNvSpPr/>
            <p:nvPr/>
          </p:nvSpPr>
          <p:spPr>
            <a:xfrm>
              <a:off x="278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5" name="Line 12"/>
            <p:cNvSpPr/>
            <p:nvPr/>
          </p:nvSpPr>
          <p:spPr>
            <a:xfrm>
              <a:off x="321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6" name="Line 13"/>
            <p:cNvSpPr/>
            <p:nvPr/>
          </p:nvSpPr>
          <p:spPr>
            <a:xfrm>
              <a:off x="34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7" name="Line 14"/>
            <p:cNvSpPr/>
            <p:nvPr/>
          </p:nvSpPr>
          <p:spPr>
            <a:xfrm>
              <a:off x="134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8" name="Line 15"/>
            <p:cNvSpPr/>
            <p:nvPr/>
          </p:nvSpPr>
          <p:spPr>
            <a:xfrm>
              <a:off x="1488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9" name="Line 16"/>
            <p:cNvSpPr/>
            <p:nvPr/>
          </p:nvSpPr>
          <p:spPr>
            <a:xfrm>
              <a:off x="48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0" name="Line 17"/>
            <p:cNvSpPr/>
            <p:nvPr/>
          </p:nvSpPr>
          <p:spPr>
            <a:xfrm>
              <a:off x="91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1" name="Line 18"/>
            <p:cNvSpPr/>
            <p:nvPr/>
          </p:nvSpPr>
          <p:spPr>
            <a:xfrm>
              <a:off x="110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2" name="Line 19"/>
            <p:cNvSpPr/>
            <p:nvPr/>
          </p:nvSpPr>
          <p:spPr>
            <a:xfrm>
              <a:off x="1247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3" name="Line 20"/>
            <p:cNvSpPr/>
            <p:nvPr/>
          </p:nvSpPr>
          <p:spPr>
            <a:xfrm>
              <a:off x="3648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4" name="Line 21"/>
            <p:cNvSpPr/>
            <p:nvPr/>
          </p:nvSpPr>
          <p:spPr>
            <a:xfrm>
              <a:off x="379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5" name="Line 22"/>
            <p:cNvSpPr/>
            <p:nvPr/>
          </p:nvSpPr>
          <p:spPr>
            <a:xfrm>
              <a:off x="412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6" name="Line 23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7" name="Line 24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0729" name="AutoShape 2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730" name="Text Box 26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2"/>
          <p:cNvSpPr txBox="1"/>
          <p:nvPr/>
        </p:nvSpPr>
        <p:spPr>
          <a:xfrm>
            <a:off x="2700338" y="785813"/>
            <a:ext cx="4165600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本章内容</a:t>
            </a:r>
            <a:endParaRPr lang="zh-CN" altLang="zh-CN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Line 4"/>
          <p:cNvSpPr/>
          <p:nvPr/>
        </p:nvSpPr>
        <p:spPr>
          <a:xfrm>
            <a:off x="611188" y="1916113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" name="Text Box 9"/>
          <p:cNvSpPr txBox="1"/>
          <p:nvPr/>
        </p:nvSpPr>
        <p:spPr>
          <a:xfrm>
            <a:off x="1258888" y="2933700"/>
            <a:ext cx="40274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§2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平面简谐波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01" name="Text Box 11"/>
          <p:cNvSpPr txBox="1"/>
          <p:nvPr/>
        </p:nvSpPr>
        <p:spPr>
          <a:xfrm>
            <a:off x="1258888" y="3587750"/>
            <a:ext cx="5905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§3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波的能量 能流密度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02" name="Text Box 12"/>
          <p:cNvSpPr txBox="1"/>
          <p:nvPr/>
        </p:nvSpPr>
        <p:spPr>
          <a:xfrm>
            <a:off x="1258888" y="4243388"/>
            <a:ext cx="59055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§4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惠更斯原理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03" name="Text Box 13"/>
          <p:cNvSpPr txBox="1"/>
          <p:nvPr/>
        </p:nvSpPr>
        <p:spPr>
          <a:xfrm>
            <a:off x="1258888" y="4897438"/>
            <a:ext cx="59055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§5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波的叠加与干涉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04" name="Text Box 14"/>
          <p:cNvSpPr txBox="1"/>
          <p:nvPr/>
        </p:nvSpPr>
        <p:spPr>
          <a:xfrm>
            <a:off x="1258888" y="5553075"/>
            <a:ext cx="5905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§6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05" name="Text Box 16">
            <a:hlinkClick r:id="rId1" action="ppaction://hlinksldjump"/>
          </p:cNvPr>
          <p:cNvSpPr txBox="1"/>
          <p:nvPr/>
        </p:nvSpPr>
        <p:spPr>
          <a:xfrm>
            <a:off x="1258888" y="2278063"/>
            <a:ext cx="44418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§1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机械波的基本概念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06" name="灯片编号占位符 3"/>
          <p:cNvSpPr txBox="1">
            <a:spLocks noGrp="1"/>
          </p:cNvSpPr>
          <p:nvPr/>
        </p:nvSpPr>
        <p:spPr>
          <a:xfrm>
            <a:off x="8382000" y="6429375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1747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1748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1749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1750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751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752" name="Freeform 7"/>
          <p:cNvSpPr/>
          <p:nvPr/>
        </p:nvSpPr>
        <p:spPr>
          <a:xfrm>
            <a:off x="-71628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53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1754" name="Group 9"/>
          <p:cNvGrpSpPr/>
          <p:nvPr/>
        </p:nvGrpSpPr>
        <p:grpSpPr>
          <a:xfrm>
            <a:off x="762000" y="4038600"/>
            <a:ext cx="7315200" cy="1752600"/>
            <a:chOff x="0" y="0"/>
            <a:chExt cx="4608" cy="1104"/>
          </a:xfrm>
        </p:grpSpPr>
        <p:sp>
          <p:nvSpPr>
            <p:cNvPr id="31755" name="Line 10"/>
            <p:cNvSpPr/>
            <p:nvPr/>
          </p:nvSpPr>
          <p:spPr>
            <a:xfrm>
              <a:off x="364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6" name="Line 11"/>
            <p:cNvSpPr/>
            <p:nvPr/>
          </p:nvSpPr>
          <p:spPr>
            <a:xfrm>
              <a:off x="187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7" name="Line 12"/>
            <p:cNvSpPr/>
            <p:nvPr/>
          </p:nvSpPr>
          <p:spPr>
            <a:xfrm>
              <a:off x="23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8" name="Line 13"/>
            <p:cNvSpPr/>
            <p:nvPr/>
          </p:nvSpPr>
          <p:spPr>
            <a:xfrm>
              <a:off x="2833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9" name="Line 14"/>
            <p:cNvSpPr/>
            <p:nvPr/>
          </p:nvSpPr>
          <p:spPr>
            <a:xfrm>
              <a:off x="321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0" name="Line 15"/>
            <p:cNvSpPr/>
            <p:nvPr/>
          </p:nvSpPr>
          <p:spPr>
            <a:xfrm>
              <a:off x="35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1" name="Line 16"/>
            <p:cNvSpPr/>
            <p:nvPr/>
          </p:nvSpPr>
          <p:spPr>
            <a:xfrm>
              <a:off x="1439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2" name="Line 17"/>
            <p:cNvSpPr/>
            <p:nvPr/>
          </p:nvSpPr>
          <p:spPr>
            <a:xfrm>
              <a:off x="153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3" name="Line 18"/>
            <p:cNvSpPr/>
            <p:nvPr/>
          </p:nvSpPr>
          <p:spPr>
            <a:xfrm>
              <a:off x="528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4" name="Line 19"/>
            <p:cNvSpPr/>
            <p:nvPr/>
          </p:nvSpPr>
          <p:spPr>
            <a:xfrm>
              <a:off x="91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5" name="Line 20"/>
            <p:cNvSpPr/>
            <p:nvPr/>
          </p:nvSpPr>
          <p:spPr>
            <a:xfrm>
              <a:off x="120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6" name="Line 21"/>
            <p:cNvSpPr/>
            <p:nvPr/>
          </p:nvSpPr>
          <p:spPr>
            <a:xfrm>
              <a:off x="1343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7" name="Line 22"/>
            <p:cNvSpPr/>
            <p:nvPr/>
          </p:nvSpPr>
          <p:spPr>
            <a:xfrm>
              <a:off x="3743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8" name="Line 23"/>
            <p:cNvSpPr/>
            <p:nvPr/>
          </p:nvSpPr>
          <p:spPr>
            <a:xfrm>
              <a:off x="384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9" name="Line 24"/>
            <p:cNvSpPr/>
            <p:nvPr/>
          </p:nvSpPr>
          <p:spPr>
            <a:xfrm>
              <a:off x="417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0" name="Line 25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1" name="Line 26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2771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2772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2773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2774" name="AutoShape 5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775" name="Freeform 6"/>
          <p:cNvSpPr/>
          <p:nvPr/>
        </p:nvSpPr>
        <p:spPr>
          <a:xfrm>
            <a:off x="-70866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76" name="Line 7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2777" name="Group 8"/>
          <p:cNvGrpSpPr/>
          <p:nvPr/>
        </p:nvGrpSpPr>
        <p:grpSpPr>
          <a:xfrm>
            <a:off x="762000" y="4038600"/>
            <a:ext cx="7315200" cy="1752600"/>
            <a:chOff x="0" y="0"/>
            <a:chExt cx="4608" cy="1104"/>
          </a:xfrm>
        </p:grpSpPr>
        <p:sp>
          <p:nvSpPr>
            <p:cNvPr id="32779" name="Line 9"/>
            <p:cNvSpPr/>
            <p:nvPr/>
          </p:nvSpPr>
          <p:spPr>
            <a:xfrm>
              <a:off x="364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0" name="Line 10"/>
            <p:cNvSpPr/>
            <p:nvPr/>
          </p:nvSpPr>
          <p:spPr>
            <a:xfrm>
              <a:off x="187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1" name="Line 11"/>
            <p:cNvSpPr/>
            <p:nvPr/>
          </p:nvSpPr>
          <p:spPr>
            <a:xfrm>
              <a:off x="23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2" name="Line 12"/>
            <p:cNvSpPr/>
            <p:nvPr/>
          </p:nvSpPr>
          <p:spPr>
            <a:xfrm>
              <a:off x="278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3" name="Line 13"/>
            <p:cNvSpPr/>
            <p:nvPr/>
          </p:nvSpPr>
          <p:spPr>
            <a:xfrm>
              <a:off x="321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4" name="Line 14"/>
            <p:cNvSpPr/>
            <p:nvPr/>
          </p:nvSpPr>
          <p:spPr>
            <a:xfrm>
              <a:off x="35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5" name="Line 15"/>
            <p:cNvSpPr/>
            <p:nvPr/>
          </p:nvSpPr>
          <p:spPr>
            <a:xfrm>
              <a:off x="1439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6" name="Line 16"/>
            <p:cNvSpPr/>
            <p:nvPr/>
          </p:nvSpPr>
          <p:spPr>
            <a:xfrm>
              <a:off x="153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Line 17"/>
            <p:cNvSpPr/>
            <p:nvPr/>
          </p:nvSpPr>
          <p:spPr>
            <a:xfrm>
              <a:off x="48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8" name="Line 18"/>
            <p:cNvSpPr/>
            <p:nvPr/>
          </p:nvSpPr>
          <p:spPr>
            <a:xfrm>
              <a:off x="912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9" name="Line 19"/>
            <p:cNvSpPr/>
            <p:nvPr/>
          </p:nvSpPr>
          <p:spPr>
            <a:xfrm>
              <a:off x="120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0" name="Line 20"/>
            <p:cNvSpPr/>
            <p:nvPr/>
          </p:nvSpPr>
          <p:spPr>
            <a:xfrm>
              <a:off x="1343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1" name="Line 21"/>
            <p:cNvSpPr/>
            <p:nvPr/>
          </p:nvSpPr>
          <p:spPr>
            <a:xfrm>
              <a:off x="3743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2" name="Line 22"/>
            <p:cNvSpPr/>
            <p:nvPr/>
          </p:nvSpPr>
          <p:spPr>
            <a:xfrm>
              <a:off x="384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3" name="Line 23"/>
            <p:cNvSpPr/>
            <p:nvPr/>
          </p:nvSpPr>
          <p:spPr>
            <a:xfrm>
              <a:off x="417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4" name="Line 24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5" name="Line 25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2778" name="AutoShape 26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3795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3796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3797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3798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799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800" name="Freeform 7"/>
          <p:cNvSpPr/>
          <p:nvPr/>
        </p:nvSpPr>
        <p:spPr>
          <a:xfrm>
            <a:off x="-70104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3801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3802" name="Group 9"/>
          <p:cNvGrpSpPr/>
          <p:nvPr/>
        </p:nvGrpSpPr>
        <p:grpSpPr>
          <a:xfrm>
            <a:off x="685800" y="4038600"/>
            <a:ext cx="7315200" cy="1752600"/>
            <a:chOff x="0" y="0"/>
            <a:chExt cx="4608" cy="1104"/>
          </a:xfrm>
        </p:grpSpPr>
        <p:sp>
          <p:nvSpPr>
            <p:cNvPr id="33803" name="Line 10"/>
            <p:cNvSpPr/>
            <p:nvPr/>
          </p:nvSpPr>
          <p:spPr>
            <a:xfrm>
              <a:off x="374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4" name="Line 11"/>
            <p:cNvSpPr/>
            <p:nvPr/>
          </p:nvSpPr>
          <p:spPr>
            <a:xfrm>
              <a:off x="187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5" name="Line 12"/>
            <p:cNvSpPr/>
            <p:nvPr/>
          </p:nvSpPr>
          <p:spPr>
            <a:xfrm>
              <a:off x="23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6" name="Line 13"/>
            <p:cNvSpPr/>
            <p:nvPr/>
          </p:nvSpPr>
          <p:spPr>
            <a:xfrm>
              <a:off x="278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7" name="Line 14"/>
            <p:cNvSpPr/>
            <p:nvPr/>
          </p:nvSpPr>
          <p:spPr>
            <a:xfrm>
              <a:off x="326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8" name="Line 15"/>
            <p:cNvSpPr/>
            <p:nvPr/>
          </p:nvSpPr>
          <p:spPr>
            <a:xfrm>
              <a:off x="355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9" name="Line 16"/>
            <p:cNvSpPr/>
            <p:nvPr/>
          </p:nvSpPr>
          <p:spPr>
            <a:xfrm>
              <a:off x="1535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0" name="Line 17"/>
            <p:cNvSpPr/>
            <p:nvPr/>
          </p:nvSpPr>
          <p:spPr>
            <a:xfrm>
              <a:off x="1631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1" name="Line 18"/>
            <p:cNvSpPr/>
            <p:nvPr/>
          </p:nvSpPr>
          <p:spPr>
            <a:xfrm>
              <a:off x="48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2" name="Line 19"/>
            <p:cNvSpPr/>
            <p:nvPr/>
          </p:nvSpPr>
          <p:spPr>
            <a:xfrm>
              <a:off x="96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3" name="Line 20"/>
            <p:cNvSpPr/>
            <p:nvPr/>
          </p:nvSpPr>
          <p:spPr>
            <a:xfrm>
              <a:off x="1248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4" name="Line 21"/>
            <p:cNvSpPr/>
            <p:nvPr/>
          </p:nvSpPr>
          <p:spPr>
            <a:xfrm>
              <a:off x="1439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5" name="Line 22"/>
            <p:cNvSpPr/>
            <p:nvPr/>
          </p:nvSpPr>
          <p:spPr>
            <a:xfrm>
              <a:off x="3839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6" name="Line 23"/>
            <p:cNvSpPr/>
            <p:nvPr/>
          </p:nvSpPr>
          <p:spPr>
            <a:xfrm>
              <a:off x="3935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7" name="Line 24"/>
            <p:cNvSpPr/>
            <p:nvPr/>
          </p:nvSpPr>
          <p:spPr>
            <a:xfrm>
              <a:off x="417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8" name="Line 25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9" name="Line 26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4819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4820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4821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4822" name="AutoShape 5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823" name="Freeform 6"/>
          <p:cNvSpPr/>
          <p:nvPr/>
        </p:nvSpPr>
        <p:spPr>
          <a:xfrm>
            <a:off x="-69342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4824" name="Line 7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4825" name="Group 8"/>
          <p:cNvGrpSpPr/>
          <p:nvPr/>
        </p:nvGrpSpPr>
        <p:grpSpPr>
          <a:xfrm>
            <a:off x="685800" y="4038600"/>
            <a:ext cx="7315200" cy="1752600"/>
            <a:chOff x="0" y="0"/>
            <a:chExt cx="4608" cy="1104"/>
          </a:xfrm>
        </p:grpSpPr>
        <p:sp>
          <p:nvSpPr>
            <p:cNvPr id="34827" name="Line 9"/>
            <p:cNvSpPr/>
            <p:nvPr/>
          </p:nvSpPr>
          <p:spPr>
            <a:xfrm>
              <a:off x="374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8" name="Line 10"/>
            <p:cNvSpPr/>
            <p:nvPr/>
          </p:nvSpPr>
          <p:spPr>
            <a:xfrm>
              <a:off x="187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9" name="Line 11"/>
            <p:cNvSpPr/>
            <p:nvPr/>
          </p:nvSpPr>
          <p:spPr>
            <a:xfrm>
              <a:off x="23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0" name="Line 12"/>
            <p:cNvSpPr/>
            <p:nvPr/>
          </p:nvSpPr>
          <p:spPr>
            <a:xfrm>
              <a:off x="278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1" name="Line 13"/>
            <p:cNvSpPr/>
            <p:nvPr/>
          </p:nvSpPr>
          <p:spPr>
            <a:xfrm>
              <a:off x="326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2" name="Line 14"/>
            <p:cNvSpPr/>
            <p:nvPr/>
          </p:nvSpPr>
          <p:spPr>
            <a:xfrm>
              <a:off x="355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3" name="Line 15"/>
            <p:cNvSpPr/>
            <p:nvPr/>
          </p:nvSpPr>
          <p:spPr>
            <a:xfrm>
              <a:off x="1535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4" name="Line 16"/>
            <p:cNvSpPr/>
            <p:nvPr/>
          </p:nvSpPr>
          <p:spPr>
            <a:xfrm>
              <a:off x="1679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5" name="Line 17"/>
            <p:cNvSpPr/>
            <p:nvPr/>
          </p:nvSpPr>
          <p:spPr>
            <a:xfrm>
              <a:off x="479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6" name="Line 18"/>
            <p:cNvSpPr/>
            <p:nvPr/>
          </p:nvSpPr>
          <p:spPr>
            <a:xfrm>
              <a:off x="96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7" name="Line 19"/>
            <p:cNvSpPr/>
            <p:nvPr/>
          </p:nvSpPr>
          <p:spPr>
            <a:xfrm>
              <a:off x="1296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8" name="Line 20"/>
            <p:cNvSpPr/>
            <p:nvPr/>
          </p:nvSpPr>
          <p:spPr>
            <a:xfrm>
              <a:off x="1439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9" name="Line 21"/>
            <p:cNvSpPr/>
            <p:nvPr/>
          </p:nvSpPr>
          <p:spPr>
            <a:xfrm>
              <a:off x="3887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0" name="Line 22"/>
            <p:cNvSpPr/>
            <p:nvPr/>
          </p:nvSpPr>
          <p:spPr>
            <a:xfrm>
              <a:off x="3983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1" name="Line 23"/>
            <p:cNvSpPr/>
            <p:nvPr/>
          </p:nvSpPr>
          <p:spPr>
            <a:xfrm>
              <a:off x="4176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2" name="Line 24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3" name="Line 25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4826" name="AutoShape 26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5843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5844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5845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5846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847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848" name="Freeform 7"/>
          <p:cNvSpPr/>
          <p:nvPr/>
        </p:nvSpPr>
        <p:spPr>
          <a:xfrm>
            <a:off x="-68580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49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5850" name="Group 9"/>
          <p:cNvGrpSpPr/>
          <p:nvPr/>
        </p:nvGrpSpPr>
        <p:grpSpPr>
          <a:xfrm>
            <a:off x="609600" y="4038600"/>
            <a:ext cx="7315200" cy="1752600"/>
            <a:chOff x="0" y="0"/>
            <a:chExt cx="4608" cy="1104"/>
          </a:xfrm>
        </p:grpSpPr>
        <p:sp>
          <p:nvSpPr>
            <p:cNvPr id="35851" name="Line 10"/>
            <p:cNvSpPr/>
            <p:nvPr/>
          </p:nvSpPr>
          <p:spPr>
            <a:xfrm>
              <a:off x="379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2" name="Line 11"/>
            <p:cNvSpPr/>
            <p:nvPr/>
          </p:nvSpPr>
          <p:spPr>
            <a:xfrm>
              <a:off x="1920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3" name="Line 12"/>
            <p:cNvSpPr/>
            <p:nvPr/>
          </p:nvSpPr>
          <p:spPr>
            <a:xfrm>
              <a:off x="230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4" name="Line 13"/>
            <p:cNvSpPr/>
            <p:nvPr/>
          </p:nvSpPr>
          <p:spPr>
            <a:xfrm>
              <a:off x="2785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5" name="Line 14"/>
            <p:cNvSpPr/>
            <p:nvPr/>
          </p:nvSpPr>
          <p:spPr>
            <a:xfrm>
              <a:off x="3312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6" name="Line 15"/>
            <p:cNvSpPr/>
            <p:nvPr/>
          </p:nvSpPr>
          <p:spPr>
            <a:xfrm>
              <a:off x="3600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7" name="Line 16"/>
            <p:cNvSpPr/>
            <p:nvPr/>
          </p:nvSpPr>
          <p:spPr>
            <a:xfrm>
              <a:off x="1583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8" name="Line 17"/>
            <p:cNvSpPr/>
            <p:nvPr/>
          </p:nvSpPr>
          <p:spPr>
            <a:xfrm>
              <a:off x="1727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9" name="Line 18"/>
            <p:cNvSpPr/>
            <p:nvPr/>
          </p:nvSpPr>
          <p:spPr>
            <a:xfrm>
              <a:off x="48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0" name="Line 19"/>
            <p:cNvSpPr/>
            <p:nvPr/>
          </p:nvSpPr>
          <p:spPr>
            <a:xfrm>
              <a:off x="1008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1" name="Line 20"/>
            <p:cNvSpPr/>
            <p:nvPr/>
          </p:nvSpPr>
          <p:spPr>
            <a:xfrm>
              <a:off x="1344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2" name="Line 21"/>
            <p:cNvSpPr/>
            <p:nvPr/>
          </p:nvSpPr>
          <p:spPr>
            <a:xfrm>
              <a:off x="1487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3" name="Line 22"/>
            <p:cNvSpPr/>
            <p:nvPr/>
          </p:nvSpPr>
          <p:spPr>
            <a:xfrm>
              <a:off x="3935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4" name="Line 23"/>
            <p:cNvSpPr/>
            <p:nvPr/>
          </p:nvSpPr>
          <p:spPr>
            <a:xfrm>
              <a:off x="4031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5" name="Line 24"/>
            <p:cNvSpPr/>
            <p:nvPr/>
          </p:nvSpPr>
          <p:spPr>
            <a:xfrm>
              <a:off x="4224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6" name="Line 25"/>
            <p:cNvSpPr/>
            <p:nvPr/>
          </p:nvSpPr>
          <p:spPr>
            <a:xfrm>
              <a:off x="4608" y="0"/>
              <a:ext cx="0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7" name="Line 26"/>
            <p:cNvSpPr/>
            <p:nvPr/>
          </p:nvSpPr>
          <p:spPr>
            <a:xfrm>
              <a:off x="0" y="0"/>
              <a:ext cx="1" cy="110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867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6868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6869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6870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871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872" name="Freeform 7"/>
          <p:cNvSpPr/>
          <p:nvPr/>
        </p:nvSpPr>
        <p:spPr>
          <a:xfrm>
            <a:off x="-67818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6873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4" name="Line 9"/>
          <p:cNvSpPr/>
          <p:nvPr/>
        </p:nvSpPr>
        <p:spPr>
          <a:xfrm>
            <a:off x="6629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5" name="Line 10"/>
          <p:cNvSpPr/>
          <p:nvPr/>
        </p:nvSpPr>
        <p:spPr>
          <a:xfrm>
            <a:off x="365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6" name="Line 11"/>
          <p:cNvSpPr/>
          <p:nvPr/>
        </p:nvSpPr>
        <p:spPr>
          <a:xfrm>
            <a:off x="4267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7" name="Line 12"/>
          <p:cNvSpPr/>
          <p:nvPr/>
        </p:nvSpPr>
        <p:spPr>
          <a:xfrm>
            <a:off x="4954588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8" name="Line 13"/>
          <p:cNvSpPr/>
          <p:nvPr/>
        </p:nvSpPr>
        <p:spPr>
          <a:xfrm>
            <a:off x="5867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9" name="Line 14"/>
          <p:cNvSpPr/>
          <p:nvPr/>
        </p:nvSpPr>
        <p:spPr>
          <a:xfrm>
            <a:off x="6324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0" name="Line 15"/>
          <p:cNvSpPr/>
          <p:nvPr/>
        </p:nvSpPr>
        <p:spPr>
          <a:xfrm>
            <a:off x="3122613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1" name="Line 16"/>
          <p:cNvSpPr/>
          <p:nvPr/>
        </p:nvSpPr>
        <p:spPr>
          <a:xfrm>
            <a:off x="33512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2" name="Line 17"/>
          <p:cNvSpPr/>
          <p:nvPr/>
        </p:nvSpPr>
        <p:spPr>
          <a:xfrm>
            <a:off x="1295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3" name="Line 18"/>
          <p:cNvSpPr/>
          <p:nvPr/>
        </p:nvSpPr>
        <p:spPr>
          <a:xfrm>
            <a:off x="22098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4" name="Line 19"/>
          <p:cNvSpPr/>
          <p:nvPr/>
        </p:nvSpPr>
        <p:spPr>
          <a:xfrm>
            <a:off x="2743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5" name="Line 20"/>
          <p:cNvSpPr/>
          <p:nvPr/>
        </p:nvSpPr>
        <p:spPr>
          <a:xfrm>
            <a:off x="29702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6" name="Line 21"/>
          <p:cNvSpPr/>
          <p:nvPr/>
        </p:nvSpPr>
        <p:spPr>
          <a:xfrm>
            <a:off x="68564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7" name="Line 22"/>
          <p:cNvSpPr/>
          <p:nvPr/>
        </p:nvSpPr>
        <p:spPr>
          <a:xfrm>
            <a:off x="700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8" name="Line 23"/>
          <p:cNvSpPr/>
          <p:nvPr/>
        </p:nvSpPr>
        <p:spPr>
          <a:xfrm>
            <a:off x="7315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89" name="Line 24"/>
          <p:cNvSpPr/>
          <p:nvPr/>
        </p:nvSpPr>
        <p:spPr>
          <a:xfrm>
            <a:off x="792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90" name="Line 25"/>
          <p:cNvSpPr/>
          <p:nvPr/>
        </p:nvSpPr>
        <p:spPr>
          <a:xfrm>
            <a:off x="6096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7891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7892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7893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7894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895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896" name="Freeform 7"/>
          <p:cNvSpPr/>
          <p:nvPr/>
        </p:nvSpPr>
        <p:spPr>
          <a:xfrm>
            <a:off x="-67056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897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898" name="Line 9"/>
          <p:cNvSpPr/>
          <p:nvPr/>
        </p:nvSpPr>
        <p:spPr>
          <a:xfrm>
            <a:off x="6781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9" name="Line 10"/>
          <p:cNvSpPr/>
          <p:nvPr/>
        </p:nvSpPr>
        <p:spPr>
          <a:xfrm>
            <a:off x="365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0" name="Line 11"/>
          <p:cNvSpPr/>
          <p:nvPr/>
        </p:nvSpPr>
        <p:spPr>
          <a:xfrm>
            <a:off x="4191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1" name="Line 12"/>
          <p:cNvSpPr/>
          <p:nvPr/>
        </p:nvSpPr>
        <p:spPr>
          <a:xfrm>
            <a:off x="4878388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2" name="Line 13"/>
          <p:cNvSpPr/>
          <p:nvPr/>
        </p:nvSpPr>
        <p:spPr>
          <a:xfrm>
            <a:off x="5715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3" name="Line 14"/>
          <p:cNvSpPr/>
          <p:nvPr/>
        </p:nvSpPr>
        <p:spPr>
          <a:xfrm>
            <a:off x="6400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4" name="Line 15"/>
          <p:cNvSpPr/>
          <p:nvPr/>
        </p:nvSpPr>
        <p:spPr>
          <a:xfrm>
            <a:off x="3275013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5" name="Line 16"/>
          <p:cNvSpPr/>
          <p:nvPr/>
        </p:nvSpPr>
        <p:spPr>
          <a:xfrm>
            <a:off x="342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6" name="Line 17"/>
          <p:cNvSpPr/>
          <p:nvPr/>
        </p:nvSpPr>
        <p:spPr>
          <a:xfrm>
            <a:off x="1219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7" name="Line 18"/>
          <p:cNvSpPr/>
          <p:nvPr/>
        </p:nvSpPr>
        <p:spPr>
          <a:xfrm>
            <a:off x="2743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8" name="Line 19"/>
          <p:cNvSpPr/>
          <p:nvPr/>
        </p:nvSpPr>
        <p:spPr>
          <a:xfrm>
            <a:off x="2057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9" name="Line 20"/>
          <p:cNvSpPr/>
          <p:nvPr/>
        </p:nvSpPr>
        <p:spPr>
          <a:xfrm>
            <a:off x="3122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0" name="Line 21"/>
          <p:cNvSpPr/>
          <p:nvPr/>
        </p:nvSpPr>
        <p:spPr>
          <a:xfrm>
            <a:off x="6932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1" name="Line 22"/>
          <p:cNvSpPr/>
          <p:nvPr/>
        </p:nvSpPr>
        <p:spPr>
          <a:xfrm>
            <a:off x="70850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2" name="Line 23"/>
          <p:cNvSpPr/>
          <p:nvPr/>
        </p:nvSpPr>
        <p:spPr>
          <a:xfrm>
            <a:off x="7315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3" name="Line 24"/>
          <p:cNvSpPr/>
          <p:nvPr/>
        </p:nvSpPr>
        <p:spPr>
          <a:xfrm>
            <a:off x="7848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4" name="Line 25"/>
          <p:cNvSpPr/>
          <p:nvPr/>
        </p:nvSpPr>
        <p:spPr>
          <a:xfrm>
            <a:off x="533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8915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8916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8917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8918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919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920" name="Freeform 7"/>
          <p:cNvSpPr/>
          <p:nvPr/>
        </p:nvSpPr>
        <p:spPr>
          <a:xfrm>
            <a:off x="-66294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1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2" name="Line 9"/>
          <p:cNvSpPr/>
          <p:nvPr/>
        </p:nvSpPr>
        <p:spPr>
          <a:xfrm>
            <a:off x="6781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3" name="Line 10"/>
          <p:cNvSpPr/>
          <p:nvPr/>
        </p:nvSpPr>
        <p:spPr>
          <a:xfrm>
            <a:off x="373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4" name="Line 11"/>
          <p:cNvSpPr/>
          <p:nvPr/>
        </p:nvSpPr>
        <p:spPr>
          <a:xfrm>
            <a:off x="4191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5" name="Line 12"/>
          <p:cNvSpPr/>
          <p:nvPr/>
        </p:nvSpPr>
        <p:spPr>
          <a:xfrm>
            <a:off x="4878388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6" name="Line 13"/>
          <p:cNvSpPr/>
          <p:nvPr/>
        </p:nvSpPr>
        <p:spPr>
          <a:xfrm>
            <a:off x="5638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7" name="Line 14"/>
          <p:cNvSpPr/>
          <p:nvPr/>
        </p:nvSpPr>
        <p:spPr>
          <a:xfrm>
            <a:off x="6324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8" name="Line 15"/>
          <p:cNvSpPr/>
          <p:nvPr/>
        </p:nvSpPr>
        <p:spPr>
          <a:xfrm>
            <a:off x="3351213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9" name="Line 16"/>
          <p:cNvSpPr/>
          <p:nvPr/>
        </p:nvSpPr>
        <p:spPr>
          <a:xfrm>
            <a:off x="342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0" name="Line 17"/>
          <p:cNvSpPr/>
          <p:nvPr/>
        </p:nvSpPr>
        <p:spPr>
          <a:xfrm>
            <a:off x="1219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1" name="Line 18"/>
          <p:cNvSpPr/>
          <p:nvPr/>
        </p:nvSpPr>
        <p:spPr>
          <a:xfrm>
            <a:off x="2667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2" name="Line 19"/>
          <p:cNvSpPr/>
          <p:nvPr/>
        </p:nvSpPr>
        <p:spPr>
          <a:xfrm>
            <a:off x="1981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3" name="Line 20"/>
          <p:cNvSpPr/>
          <p:nvPr/>
        </p:nvSpPr>
        <p:spPr>
          <a:xfrm>
            <a:off x="3122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4" name="Line 21"/>
          <p:cNvSpPr/>
          <p:nvPr/>
        </p:nvSpPr>
        <p:spPr>
          <a:xfrm>
            <a:off x="700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5" name="Line 22"/>
          <p:cNvSpPr/>
          <p:nvPr/>
        </p:nvSpPr>
        <p:spPr>
          <a:xfrm>
            <a:off x="70850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6" name="Line 23"/>
          <p:cNvSpPr/>
          <p:nvPr/>
        </p:nvSpPr>
        <p:spPr>
          <a:xfrm>
            <a:off x="739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7" name="Line 24"/>
          <p:cNvSpPr/>
          <p:nvPr/>
        </p:nvSpPr>
        <p:spPr>
          <a:xfrm>
            <a:off x="7848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8" name="Line 25"/>
          <p:cNvSpPr/>
          <p:nvPr/>
        </p:nvSpPr>
        <p:spPr>
          <a:xfrm>
            <a:off x="533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9939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39940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9941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39942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943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944" name="Freeform 7"/>
          <p:cNvSpPr/>
          <p:nvPr/>
        </p:nvSpPr>
        <p:spPr>
          <a:xfrm>
            <a:off x="-65532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9945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46" name="Line 9"/>
          <p:cNvSpPr/>
          <p:nvPr/>
        </p:nvSpPr>
        <p:spPr>
          <a:xfrm>
            <a:off x="6781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7" name="Line 10"/>
          <p:cNvSpPr/>
          <p:nvPr/>
        </p:nvSpPr>
        <p:spPr>
          <a:xfrm>
            <a:off x="373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8" name="Line 11"/>
          <p:cNvSpPr/>
          <p:nvPr/>
        </p:nvSpPr>
        <p:spPr>
          <a:xfrm>
            <a:off x="411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9" name="Line 12"/>
          <p:cNvSpPr/>
          <p:nvPr/>
        </p:nvSpPr>
        <p:spPr>
          <a:xfrm>
            <a:off x="4802188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0" name="Line 13"/>
          <p:cNvSpPr/>
          <p:nvPr/>
        </p:nvSpPr>
        <p:spPr>
          <a:xfrm>
            <a:off x="5562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1" name="Line 14"/>
          <p:cNvSpPr/>
          <p:nvPr/>
        </p:nvSpPr>
        <p:spPr>
          <a:xfrm>
            <a:off x="6324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2" name="Line 15"/>
          <p:cNvSpPr/>
          <p:nvPr/>
        </p:nvSpPr>
        <p:spPr>
          <a:xfrm>
            <a:off x="342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3" name="Line 16"/>
          <p:cNvSpPr/>
          <p:nvPr/>
        </p:nvSpPr>
        <p:spPr>
          <a:xfrm>
            <a:off x="358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4" name="Line 17"/>
          <p:cNvSpPr/>
          <p:nvPr/>
        </p:nvSpPr>
        <p:spPr>
          <a:xfrm>
            <a:off x="1143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5" name="Line 18"/>
          <p:cNvSpPr/>
          <p:nvPr/>
        </p:nvSpPr>
        <p:spPr>
          <a:xfrm>
            <a:off x="2667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6" name="Line 19"/>
          <p:cNvSpPr/>
          <p:nvPr/>
        </p:nvSpPr>
        <p:spPr>
          <a:xfrm>
            <a:off x="1905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7" name="Line 20"/>
          <p:cNvSpPr/>
          <p:nvPr/>
        </p:nvSpPr>
        <p:spPr>
          <a:xfrm>
            <a:off x="3122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8" name="Line 21"/>
          <p:cNvSpPr/>
          <p:nvPr/>
        </p:nvSpPr>
        <p:spPr>
          <a:xfrm>
            <a:off x="70850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9" name="Line 22"/>
          <p:cNvSpPr/>
          <p:nvPr/>
        </p:nvSpPr>
        <p:spPr>
          <a:xfrm>
            <a:off x="723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0" name="Line 23"/>
          <p:cNvSpPr/>
          <p:nvPr/>
        </p:nvSpPr>
        <p:spPr>
          <a:xfrm>
            <a:off x="739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1" name="Line 24"/>
          <p:cNvSpPr/>
          <p:nvPr/>
        </p:nvSpPr>
        <p:spPr>
          <a:xfrm>
            <a:off x="777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2" name="Line 25"/>
          <p:cNvSpPr/>
          <p:nvPr/>
        </p:nvSpPr>
        <p:spPr>
          <a:xfrm>
            <a:off x="457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6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63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0964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0965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0966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67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968" name="Freeform 7"/>
          <p:cNvSpPr/>
          <p:nvPr/>
        </p:nvSpPr>
        <p:spPr>
          <a:xfrm>
            <a:off x="-64770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69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0" name="Line 9"/>
          <p:cNvSpPr/>
          <p:nvPr/>
        </p:nvSpPr>
        <p:spPr>
          <a:xfrm>
            <a:off x="6858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1" name="Line 10"/>
          <p:cNvSpPr/>
          <p:nvPr/>
        </p:nvSpPr>
        <p:spPr>
          <a:xfrm>
            <a:off x="373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2" name="Line 11"/>
          <p:cNvSpPr/>
          <p:nvPr/>
        </p:nvSpPr>
        <p:spPr>
          <a:xfrm>
            <a:off x="411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3" name="Line 12"/>
          <p:cNvSpPr/>
          <p:nvPr/>
        </p:nvSpPr>
        <p:spPr>
          <a:xfrm>
            <a:off x="4802188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4" name="Line 13"/>
          <p:cNvSpPr/>
          <p:nvPr/>
        </p:nvSpPr>
        <p:spPr>
          <a:xfrm>
            <a:off x="5562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5" name="Line 14"/>
          <p:cNvSpPr/>
          <p:nvPr/>
        </p:nvSpPr>
        <p:spPr>
          <a:xfrm>
            <a:off x="6324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6" name="Line 15"/>
          <p:cNvSpPr/>
          <p:nvPr/>
        </p:nvSpPr>
        <p:spPr>
          <a:xfrm>
            <a:off x="342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7" name="Line 16"/>
          <p:cNvSpPr/>
          <p:nvPr/>
        </p:nvSpPr>
        <p:spPr>
          <a:xfrm>
            <a:off x="358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8" name="Line 17"/>
          <p:cNvSpPr/>
          <p:nvPr/>
        </p:nvSpPr>
        <p:spPr>
          <a:xfrm>
            <a:off x="1143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9" name="Line 18"/>
          <p:cNvSpPr/>
          <p:nvPr/>
        </p:nvSpPr>
        <p:spPr>
          <a:xfrm>
            <a:off x="2667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0" name="Line 19"/>
          <p:cNvSpPr/>
          <p:nvPr/>
        </p:nvSpPr>
        <p:spPr>
          <a:xfrm>
            <a:off x="1905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1" name="Line 20"/>
          <p:cNvSpPr/>
          <p:nvPr/>
        </p:nvSpPr>
        <p:spPr>
          <a:xfrm>
            <a:off x="319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2" name="Line 21"/>
          <p:cNvSpPr/>
          <p:nvPr/>
        </p:nvSpPr>
        <p:spPr>
          <a:xfrm>
            <a:off x="70850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3" name="Line 22"/>
          <p:cNvSpPr/>
          <p:nvPr/>
        </p:nvSpPr>
        <p:spPr>
          <a:xfrm>
            <a:off x="723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4" name="Line 23"/>
          <p:cNvSpPr/>
          <p:nvPr/>
        </p:nvSpPr>
        <p:spPr>
          <a:xfrm>
            <a:off x="739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5" name="Line 24"/>
          <p:cNvSpPr/>
          <p:nvPr/>
        </p:nvSpPr>
        <p:spPr>
          <a:xfrm>
            <a:off x="777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6" name="Line 25"/>
          <p:cNvSpPr/>
          <p:nvPr/>
        </p:nvSpPr>
        <p:spPr>
          <a:xfrm>
            <a:off x="457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3" name="Rectangle 2"/>
          <p:cNvSpPr/>
          <p:nvPr/>
        </p:nvSpPr>
        <p:spPr>
          <a:xfrm>
            <a:off x="107950" y="561975"/>
            <a:ext cx="5184775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波动：</a:t>
            </a:r>
            <a:r>
              <a:rPr lang="zh-CN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振动在空间的传播过程叫做波动</a:t>
            </a:r>
            <a:endParaRPr lang="zh-CN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8" name="Text Box 11"/>
          <p:cNvSpPr txBox="1"/>
          <p:nvPr/>
        </p:nvSpPr>
        <p:spPr>
          <a:xfrm>
            <a:off x="406400" y="2052638"/>
            <a:ext cx="6089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CC"/>
                </a:solidFill>
                <a:ea typeface="仿宋_GB2312" pitchFamily="1" charset="-122"/>
              </a:rPr>
              <a:t>1</a:t>
            </a:r>
            <a:r>
              <a:rPr lang="en-US" altLang="zh-CN" sz="28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机械波</a:t>
            </a:r>
            <a:endParaRPr lang="zh-CN" altLang="en-US" sz="2800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9" name="Rectangle 12"/>
          <p:cNvSpPr/>
          <p:nvPr/>
        </p:nvSpPr>
        <p:spPr>
          <a:xfrm>
            <a:off x="107950" y="1595438"/>
            <a:ext cx="4619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波的分类：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0" name="Rectangle 13"/>
          <p:cNvSpPr/>
          <p:nvPr/>
        </p:nvSpPr>
        <p:spPr>
          <a:xfrm>
            <a:off x="566738" y="2413000"/>
            <a:ext cx="7966075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机械振动以一定速度在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弹性介质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中由近及远地传播出去，就形成机械波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条件：波源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弹性介质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1" name="Text Box 18"/>
          <p:cNvSpPr txBox="1"/>
          <p:nvPr/>
        </p:nvSpPr>
        <p:spPr>
          <a:xfrm>
            <a:off x="349250" y="3494088"/>
            <a:ext cx="6089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CC"/>
                </a:solidFill>
                <a:ea typeface="仿宋_GB2312" pitchFamily="1" charset="-122"/>
              </a:rPr>
              <a:t>2. </a:t>
            </a:r>
            <a:r>
              <a:rPr lang="zh-CN" altLang="en-US" sz="28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电磁波</a:t>
            </a:r>
            <a:endParaRPr lang="zh-CN" altLang="en-US" sz="2800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2" name="Rectangle 19"/>
          <p:cNvSpPr/>
          <p:nvPr/>
        </p:nvSpPr>
        <p:spPr>
          <a:xfrm>
            <a:off x="666750" y="3797300"/>
            <a:ext cx="8143875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变化的电场和变化的磁场在空中的传播过程形成电磁波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3" name="Text Box 20"/>
          <p:cNvSpPr txBox="1"/>
          <p:nvPr/>
        </p:nvSpPr>
        <p:spPr>
          <a:xfrm>
            <a:off x="349250" y="4854575"/>
            <a:ext cx="6089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CC"/>
                </a:solidFill>
                <a:ea typeface="仿宋_GB2312" pitchFamily="1" charset="-122"/>
              </a:rPr>
              <a:t>3. </a:t>
            </a:r>
            <a:r>
              <a:rPr lang="zh-CN" altLang="en-US" sz="28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物质波</a:t>
            </a:r>
            <a:endParaRPr lang="zh-CN" altLang="en-US" sz="2800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4" name="Rectangle 21"/>
          <p:cNvSpPr/>
          <p:nvPr/>
        </p:nvSpPr>
        <p:spPr>
          <a:xfrm>
            <a:off x="652463" y="5222875"/>
            <a:ext cx="7632700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物质波（也称概率波）是微观粒子的一种属性，具有完全不同的性质，遵从量子力学理论</a:t>
            </a:r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6150" grpId="0"/>
      <p:bldP spid="6151" grpId="0"/>
      <p:bldP spid="6152" grpId="0"/>
      <p:bldP spid="6153" grpId="0"/>
      <p:bldP spid="61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987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1988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1989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1990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991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992" name="Freeform 7"/>
          <p:cNvSpPr/>
          <p:nvPr/>
        </p:nvSpPr>
        <p:spPr>
          <a:xfrm>
            <a:off x="-64008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993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94" name="Line 9"/>
          <p:cNvSpPr/>
          <p:nvPr/>
        </p:nvSpPr>
        <p:spPr>
          <a:xfrm>
            <a:off x="6858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5" name="Line 10"/>
          <p:cNvSpPr/>
          <p:nvPr/>
        </p:nvSpPr>
        <p:spPr>
          <a:xfrm>
            <a:off x="3810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6" name="Line 11"/>
          <p:cNvSpPr/>
          <p:nvPr/>
        </p:nvSpPr>
        <p:spPr>
          <a:xfrm>
            <a:off x="411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7" name="Line 12"/>
          <p:cNvSpPr/>
          <p:nvPr/>
        </p:nvSpPr>
        <p:spPr>
          <a:xfrm>
            <a:off x="4725988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8" name="Line 13"/>
          <p:cNvSpPr/>
          <p:nvPr/>
        </p:nvSpPr>
        <p:spPr>
          <a:xfrm>
            <a:off x="5486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9" name="Line 14"/>
          <p:cNvSpPr/>
          <p:nvPr/>
        </p:nvSpPr>
        <p:spPr>
          <a:xfrm>
            <a:off x="6248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0" name="Line 15"/>
          <p:cNvSpPr/>
          <p:nvPr/>
        </p:nvSpPr>
        <p:spPr>
          <a:xfrm>
            <a:off x="3505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1" name="Line 16"/>
          <p:cNvSpPr/>
          <p:nvPr/>
        </p:nvSpPr>
        <p:spPr>
          <a:xfrm>
            <a:off x="365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2" name="Line 17"/>
          <p:cNvSpPr/>
          <p:nvPr/>
        </p:nvSpPr>
        <p:spPr>
          <a:xfrm>
            <a:off x="10668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3" name="Line 18"/>
          <p:cNvSpPr/>
          <p:nvPr/>
        </p:nvSpPr>
        <p:spPr>
          <a:xfrm>
            <a:off x="25908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4" name="Line 19"/>
          <p:cNvSpPr/>
          <p:nvPr/>
        </p:nvSpPr>
        <p:spPr>
          <a:xfrm>
            <a:off x="18288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5" name="Line 20"/>
          <p:cNvSpPr/>
          <p:nvPr/>
        </p:nvSpPr>
        <p:spPr>
          <a:xfrm>
            <a:off x="319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6" name="Line 21"/>
          <p:cNvSpPr/>
          <p:nvPr/>
        </p:nvSpPr>
        <p:spPr>
          <a:xfrm>
            <a:off x="71612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7" name="Line 22"/>
          <p:cNvSpPr/>
          <p:nvPr/>
        </p:nvSpPr>
        <p:spPr>
          <a:xfrm>
            <a:off x="7315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8" name="Line 23"/>
          <p:cNvSpPr/>
          <p:nvPr/>
        </p:nvSpPr>
        <p:spPr>
          <a:xfrm>
            <a:off x="746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9" name="Line 24"/>
          <p:cNvSpPr/>
          <p:nvPr/>
        </p:nvSpPr>
        <p:spPr>
          <a:xfrm>
            <a:off x="777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0" name="Line 25"/>
          <p:cNvSpPr/>
          <p:nvPr/>
        </p:nvSpPr>
        <p:spPr>
          <a:xfrm>
            <a:off x="457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301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3011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3012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3013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3014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015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016" name="Freeform 7"/>
          <p:cNvSpPr/>
          <p:nvPr/>
        </p:nvSpPr>
        <p:spPr>
          <a:xfrm>
            <a:off x="-63246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3017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18" name="Line 9"/>
          <p:cNvSpPr/>
          <p:nvPr/>
        </p:nvSpPr>
        <p:spPr>
          <a:xfrm>
            <a:off x="6858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19" name="Line 10"/>
          <p:cNvSpPr/>
          <p:nvPr/>
        </p:nvSpPr>
        <p:spPr>
          <a:xfrm>
            <a:off x="3886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0" name="Line 11"/>
          <p:cNvSpPr/>
          <p:nvPr/>
        </p:nvSpPr>
        <p:spPr>
          <a:xfrm>
            <a:off x="411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1" name="Line 12"/>
          <p:cNvSpPr/>
          <p:nvPr/>
        </p:nvSpPr>
        <p:spPr>
          <a:xfrm flipH="1">
            <a:off x="4722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2" name="Line 13"/>
          <p:cNvSpPr/>
          <p:nvPr/>
        </p:nvSpPr>
        <p:spPr>
          <a:xfrm>
            <a:off x="5410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3" name="Line 14"/>
          <p:cNvSpPr/>
          <p:nvPr/>
        </p:nvSpPr>
        <p:spPr>
          <a:xfrm>
            <a:off x="6248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4" name="Line 15"/>
          <p:cNvSpPr/>
          <p:nvPr/>
        </p:nvSpPr>
        <p:spPr>
          <a:xfrm>
            <a:off x="358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5" name="Line 16"/>
          <p:cNvSpPr/>
          <p:nvPr/>
        </p:nvSpPr>
        <p:spPr>
          <a:xfrm>
            <a:off x="373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6" name="Line 17"/>
          <p:cNvSpPr/>
          <p:nvPr/>
        </p:nvSpPr>
        <p:spPr>
          <a:xfrm>
            <a:off x="10652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7" name="Line 18"/>
          <p:cNvSpPr/>
          <p:nvPr/>
        </p:nvSpPr>
        <p:spPr>
          <a:xfrm>
            <a:off x="25908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8" name="Line 19"/>
          <p:cNvSpPr/>
          <p:nvPr/>
        </p:nvSpPr>
        <p:spPr>
          <a:xfrm>
            <a:off x="17526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9" name="Line 20"/>
          <p:cNvSpPr/>
          <p:nvPr/>
        </p:nvSpPr>
        <p:spPr>
          <a:xfrm>
            <a:off x="319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0" name="Line 21"/>
          <p:cNvSpPr/>
          <p:nvPr/>
        </p:nvSpPr>
        <p:spPr>
          <a:xfrm>
            <a:off x="72374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1" name="Line 22"/>
          <p:cNvSpPr/>
          <p:nvPr/>
        </p:nvSpPr>
        <p:spPr>
          <a:xfrm>
            <a:off x="739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2" name="Line 23"/>
          <p:cNvSpPr/>
          <p:nvPr/>
        </p:nvSpPr>
        <p:spPr>
          <a:xfrm>
            <a:off x="754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3" name="Line 24"/>
          <p:cNvSpPr/>
          <p:nvPr/>
        </p:nvSpPr>
        <p:spPr>
          <a:xfrm>
            <a:off x="777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4" name="Line 25"/>
          <p:cNvSpPr/>
          <p:nvPr/>
        </p:nvSpPr>
        <p:spPr>
          <a:xfrm>
            <a:off x="457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4035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4036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4037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4038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039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040" name="Freeform 7"/>
          <p:cNvSpPr/>
          <p:nvPr/>
        </p:nvSpPr>
        <p:spPr>
          <a:xfrm>
            <a:off x="-62484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041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2" name="Line 9"/>
          <p:cNvSpPr/>
          <p:nvPr/>
        </p:nvSpPr>
        <p:spPr>
          <a:xfrm>
            <a:off x="6858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3" name="Line 10"/>
          <p:cNvSpPr/>
          <p:nvPr/>
        </p:nvSpPr>
        <p:spPr>
          <a:xfrm>
            <a:off x="3886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4" name="Line 11"/>
          <p:cNvSpPr/>
          <p:nvPr/>
        </p:nvSpPr>
        <p:spPr>
          <a:xfrm>
            <a:off x="411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5" name="Line 12"/>
          <p:cNvSpPr/>
          <p:nvPr/>
        </p:nvSpPr>
        <p:spPr>
          <a:xfrm flipH="1">
            <a:off x="4648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6" name="Line 13"/>
          <p:cNvSpPr/>
          <p:nvPr/>
        </p:nvSpPr>
        <p:spPr>
          <a:xfrm>
            <a:off x="5410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7" name="Line 14"/>
          <p:cNvSpPr/>
          <p:nvPr/>
        </p:nvSpPr>
        <p:spPr>
          <a:xfrm>
            <a:off x="6172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8" name="Line 15"/>
          <p:cNvSpPr/>
          <p:nvPr/>
        </p:nvSpPr>
        <p:spPr>
          <a:xfrm>
            <a:off x="358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49" name="Line 16"/>
          <p:cNvSpPr/>
          <p:nvPr/>
        </p:nvSpPr>
        <p:spPr>
          <a:xfrm>
            <a:off x="373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0" name="Line 17"/>
          <p:cNvSpPr/>
          <p:nvPr/>
        </p:nvSpPr>
        <p:spPr>
          <a:xfrm>
            <a:off x="9906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1" name="Line 18"/>
          <p:cNvSpPr/>
          <p:nvPr/>
        </p:nvSpPr>
        <p:spPr>
          <a:xfrm>
            <a:off x="25146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2" name="Line 19"/>
          <p:cNvSpPr/>
          <p:nvPr/>
        </p:nvSpPr>
        <p:spPr>
          <a:xfrm>
            <a:off x="17526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3" name="Line 20"/>
          <p:cNvSpPr/>
          <p:nvPr/>
        </p:nvSpPr>
        <p:spPr>
          <a:xfrm>
            <a:off x="319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4" name="Line 21"/>
          <p:cNvSpPr/>
          <p:nvPr/>
        </p:nvSpPr>
        <p:spPr>
          <a:xfrm flipH="1">
            <a:off x="7239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5" name="Line 22"/>
          <p:cNvSpPr/>
          <p:nvPr/>
        </p:nvSpPr>
        <p:spPr>
          <a:xfrm>
            <a:off x="7391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6" name="Line 23"/>
          <p:cNvSpPr/>
          <p:nvPr/>
        </p:nvSpPr>
        <p:spPr>
          <a:xfrm>
            <a:off x="754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7" name="Line 24"/>
          <p:cNvSpPr/>
          <p:nvPr/>
        </p:nvSpPr>
        <p:spPr>
          <a:xfrm>
            <a:off x="777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8" name="Line 25"/>
          <p:cNvSpPr/>
          <p:nvPr/>
        </p:nvSpPr>
        <p:spPr>
          <a:xfrm>
            <a:off x="457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5059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5060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5061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5062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063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064" name="Freeform 7"/>
          <p:cNvSpPr/>
          <p:nvPr/>
        </p:nvSpPr>
        <p:spPr>
          <a:xfrm>
            <a:off x="-61722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5065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6" name="Line 9"/>
          <p:cNvSpPr/>
          <p:nvPr/>
        </p:nvSpPr>
        <p:spPr>
          <a:xfrm>
            <a:off x="6858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67" name="Line 10"/>
          <p:cNvSpPr/>
          <p:nvPr/>
        </p:nvSpPr>
        <p:spPr>
          <a:xfrm>
            <a:off x="396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68" name="Line 11"/>
          <p:cNvSpPr/>
          <p:nvPr/>
        </p:nvSpPr>
        <p:spPr>
          <a:xfrm>
            <a:off x="4191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69" name="Line 12"/>
          <p:cNvSpPr/>
          <p:nvPr/>
        </p:nvSpPr>
        <p:spPr>
          <a:xfrm flipH="1">
            <a:off x="4572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0" name="Line 13"/>
          <p:cNvSpPr/>
          <p:nvPr/>
        </p:nvSpPr>
        <p:spPr>
          <a:xfrm>
            <a:off x="5334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1" name="Line 14"/>
          <p:cNvSpPr/>
          <p:nvPr/>
        </p:nvSpPr>
        <p:spPr>
          <a:xfrm>
            <a:off x="6096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2" name="Line 15"/>
          <p:cNvSpPr/>
          <p:nvPr/>
        </p:nvSpPr>
        <p:spPr>
          <a:xfrm>
            <a:off x="365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3" name="Line 16"/>
          <p:cNvSpPr/>
          <p:nvPr/>
        </p:nvSpPr>
        <p:spPr>
          <a:xfrm>
            <a:off x="3810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4" name="Line 17"/>
          <p:cNvSpPr/>
          <p:nvPr/>
        </p:nvSpPr>
        <p:spPr>
          <a:xfrm>
            <a:off x="914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5" name="Line 18"/>
          <p:cNvSpPr/>
          <p:nvPr/>
        </p:nvSpPr>
        <p:spPr>
          <a:xfrm>
            <a:off x="2438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6" name="Line 19"/>
          <p:cNvSpPr/>
          <p:nvPr/>
        </p:nvSpPr>
        <p:spPr>
          <a:xfrm>
            <a:off x="1676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7" name="Line 20"/>
          <p:cNvSpPr/>
          <p:nvPr/>
        </p:nvSpPr>
        <p:spPr>
          <a:xfrm>
            <a:off x="31988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8" name="Line 21"/>
          <p:cNvSpPr/>
          <p:nvPr/>
        </p:nvSpPr>
        <p:spPr>
          <a:xfrm>
            <a:off x="7313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9" name="Line 22"/>
          <p:cNvSpPr/>
          <p:nvPr/>
        </p:nvSpPr>
        <p:spPr>
          <a:xfrm>
            <a:off x="746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80" name="Line 23"/>
          <p:cNvSpPr/>
          <p:nvPr/>
        </p:nvSpPr>
        <p:spPr>
          <a:xfrm>
            <a:off x="7620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81" name="Line 24"/>
          <p:cNvSpPr/>
          <p:nvPr/>
        </p:nvSpPr>
        <p:spPr>
          <a:xfrm>
            <a:off x="7848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82" name="Line 25"/>
          <p:cNvSpPr/>
          <p:nvPr/>
        </p:nvSpPr>
        <p:spPr>
          <a:xfrm>
            <a:off x="533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6083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6084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6085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6086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087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088" name="Freeform 7"/>
          <p:cNvSpPr/>
          <p:nvPr/>
        </p:nvSpPr>
        <p:spPr>
          <a:xfrm>
            <a:off x="-60960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6089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0" name="Line 9"/>
          <p:cNvSpPr/>
          <p:nvPr/>
        </p:nvSpPr>
        <p:spPr>
          <a:xfrm>
            <a:off x="6783388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1" name="Line 10"/>
          <p:cNvSpPr/>
          <p:nvPr/>
        </p:nvSpPr>
        <p:spPr>
          <a:xfrm>
            <a:off x="396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2" name="Line 11"/>
          <p:cNvSpPr/>
          <p:nvPr/>
        </p:nvSpPr>
        <p:spPr>
          <a:xfrm>
            <a:off x="4191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3" name="Line 12"/>
          <p:cNvSpPr/>
          <p:nvPr/>
        </p:nvSpPr>
        <p:spPr>
          <a:xfrm flipH="1">
            <a:off x="4572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4" name="Line 13"/>
          <p:cNvSpPr/>
          <p:nvPr/>
        </p:nvSpPr>
        <p:spPr>
          <a:xfrm>
            <a:off x="5257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5" name="Line 14"/>
          <p:cNvSpPr/>
          <p:nvPr/>
        </p:nvSpPr>
        <p:spPr>
          <a:xfrm>
            <a:off x="6019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6" name="Line 15"/>
          <p:cNvSpPr/>
          <p:nvPr/>
        </p:nvSpPr>
        <p:spPr>
          <a:xfrm>
            <a:off x="365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7" name="Line 16"/>
          <p:cNvSpPr/>
          <p:nvPr/>
        </p:nvSpPr>
        <p:spPr>
          <a:xfrm>
            <a:off x="3810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8" name="Line 17"/>
          <p:cNvSpPr/>
          <p:nvPr/>
        </p:nvSpPr>
        <p:spPr>
          <a:xfrm>
            <a:off x="914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9" name="Line 18"/>
          <p:cNvSpPr/>
          <p:nvPr/>
        </p:nvSpPr>
        <p:spPr>
          <a:xfrm>
            <a:off x="2362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0" name="Line 19"/>
          <p:cNvSpPr/>
          <p:nvPr/>
        </p:nvSpPr>
        <p:spPr>
          <a:xfrm>
            <a:off x="1600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1" name="Line 20"/>
          <p:cNvSpPr/>
          <p:nvPr/>
        </p:nvSpPr>
        <p:spPr>
          <a:xfrm>
            <a:off x="3124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2" name="Line 21"/>
          <p:cNvSpPr/>
          <p:nvPr/>
        </p:nvSpPr>
        <p:spPr>
          <a:xfrm>
            <a:off x="7313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3" name="Line 22"/>
          <p:cNvSpPr/>
          <p:nvPr/>
        </p:nvSpPr>
        <p:spPr>
          <a:xfrm>
            <a:off x="746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4" name="Line 23"/>
          <p:cNvSpPr/>
          <p:nvPr/>
        </p:nvSpPr>
        <p:spPr>
          <a:xfrm>
            <a:off x="7620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5" name="Line 24"/>
          <p:cNvSpPr/>
          <p:nvPr/>
        </p:nvSpPr>
        <p:spPr>
          <a:xfrm>
            <a:off x="7848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06" name="Line 25"/>
          <p:cNvSpPr/>
          <p:nvPr/>
        </p:nvSpPr>
        <p:spPr>
          <a:xfrm>
            <a:off x="533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710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7107" name="Text Box 2"/>
          <p:cNvSpPr txBox="1"/>
          <p:nvPr/>
        </p:nvSpPr>
        <p:spPr>
          <a:xfrm>
            <a:off x="3200400" y="27463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魏碑体" pitchFamily="1" charset="-122"/>
              </a:rPr>
              <a:t>纵波的波动过程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47108" name="Text Box 3"/>
          <p:cNvSpPr txBox="1"/>
          <p:nvPr/>
        </p:nvSpPr>
        <p:spPr>
          <a:xfrm>
            <a:off x="2281238" y="13112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7109" name="Text Box 4"/>
          <p:cNvSpPr txBox="1"/>
          <p:nvPr/>
        </p:nvSpPr>
        <p:spPr>
          <a:xfrm>
            <a:off x="2281238" y="2301875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Bookman Old Style" panose="02050604050505020204" pitchFamily="18" charset="0"/>
                <a:ea typeface="楷体_GB2312" pitchFamily="1" charset="-122"/>
              </a:rPr>
              <a:t>质点振动方向</a:t>
            </a:r>
            <a:endParaRPr lang="zh-CN" altLang="zh-CN" sz="2400" b="1" dirty="0">
              <a:solidFill>
                <a:srgbClr val="0033CC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47110" name="AutoShape 5"/>
          <p:cNvSpPr/>
          <p:nvPr/>
        </p:nvSpPr>
        <p:spPr>
          <a:xfrm>
            <a:off x="5181600" y="2362200"/>
            <a:ext cx="2057400" cy="457200"/>
          </a:xfrm>
          <a:prstGeom prst="leftRight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111" name="AutoShape 6"/>
          <p:cNvSpPr/>
          <p:nvPr/>
        </p:nvSpPr>
        <p:spPr>
          <a:xfrm>
            <a:off x="5181600" y="1371600"/>
            <a:ext cx="1981200" cy="4572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112" name="Freeform 7"/>
          <p:cNvSpPr/>
          <p:nvPr/>
        </p:nvSpPr>
        <p:spPr>
          <a:xfrm>
            <a:off x="-6019800" y="4495800"/>
            <a:ext cx="20116800" cy="914400"/>
          </a:xfrm>
          <a:custGeom>
            <a:avLst/>
            <a:gdLst/>
            <a:ahLst/>
            <a:cxnLst>
              <a:cxn ang="0">
                <a:pos x="0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  <a:cxn ang="0">
                <a:pos x="2147483647" y="435483000"/>
              </a:cxn>
              <a:cxn ang="0">
                <a:pos x="2147483647" y="0"/>
              </a:cxn>
            </a:cxnLst>
            <a:pathLst>
              <a:path w="4224" h="1920">
                <a:moveTo>
                  <a:pt x="0" y="1920"/>
                </a:moveTo>
                <a:cubicBezTo>
                  <a:pt x="128" y="960"/>
                  <a:pt x="256" y="0"/>
                  <a:pt x="384" y="0"/>
                </a:cubicBezTo>
                <a:cubicBezTo>
                  <a:pt x="512" y="0"/>
                  <a:pt x="640" y="1920"/>
                  <a:pt x="768" y="1920"/>
                </a:cubicBezTo>
                <a:cubicBezTo>
                  <a:pt x="896" y="1920"/>
                  <a:pt x="1024" y="0"/>
                  <a:pt x="1152" y="0"/>
                </a:cubicBezTo>
                <a:cubicBezTo>
                  <a:pt x="1280" y="0"/>
                  <a:pt x="1408" y="1920"/>
                  <a:pt x="1536" y="1920"/>
                </a:cubicBezTo>
                <a:cubicBezTo>
                  <a:pt x="1664" y="1920"/>
                  <a:pt x="1792" y="0"/>
                  <a:pt x="1920" y="0"/>
                </a:cubicBezTo>
                <a:cubicBezTo>
                  <a:pt x="2048" y="0"/>
                  <a:pt x="2176" y="1920"/>
                  <a:pt x="2304" y="1920"/>
                </a:cubicBezTo>
                <a:cubicBezTo>
                  <a:pt x="2432" y="1920"/>
                  <a:pt x="2560" y="0"/>
                  <a:pt x="2688" y="0"/>
                </a:cubicBezTo>
                <a:cubicBezTo>
                  <a:pt x="2816" y="0"/>
                  <a:pt x="2944" y="1920"/>
                  <a:pt x="3072" y="1920"/>
                </a:cubicBezTo>
                <a:cubicBezTo>
                  <a:pt x="3200" y="1920"/>
                  <a:pt x="3328" y="0"/>
                  <a:pt x="3456" y="0"/>
                </a:cubicBezTo>
                <a:cubicBezTo>
                  <a:pt x="3584" y="0"/>
                  <a:pt x="3712" y="1920"/>
                  <a:pt x="3840" y="1920"/>
                </a:cubicBezTo>
                <a:cubicBezTo>
                  <a:pt x="3968" y="1920"/>
                  <a:pt x="4160" y="320"/>
                  <a:pt x="4224" y="0"/>
                </a:cubicBezTo>
              </a:path>
            </a:pathLst>
          </a:custGeom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7113" name="Line 8"/>
          <p:cNvSpPr/>
          <p:nvPr/>
        </p:nvSpPr>
        <p:spPr>
          <a:xfrm>
            <a:off x="0" y="49530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4" name="Line 9"/>
          <p:cNvSpPr/>
          <p:nvPr/>
        </p:nvSpPr>
        <p:spPr>
          <a:xfrm>
            <a:off x="6783388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5" name="Line 10"/>
          <p:cNvSpPr/>
          <p:nvPr/>
        </p:nvSpPr>
        <p:spPr>
          <a:xfrm>
            <a:off x="39624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6" name="Line 11"/>
          <p:cNvSpPr/>
          <p:nvPr/>
        </p:nvSpPr>
        <p:spPr>
          <a:xfrm>
            <a:off x="4267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7" name="Line 12"/>
          <p:cNvSpPr/>
          <p:nvPr/>
        </p:nvSpPr>
        <p:spPr>
          <a:xfrm flipH="1">
            <a:off x="45720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8" name="Line 13"/>
          <p:cNvSpPr/>
          <p:nvPr/>
        </p:nvSpPr>
        <p:spPr>
          <a:xfrm>
            <a:off x="5257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19" name="Line 14"/>
          <p:cNvSpPr/>
          <p:nvPr/>
        </p:nvSpPr>
        <p:spPr>
          <a:xfrm>
            <a:off x="6019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0" name="Line 15"/>
          <p:cNvSpPr/>
          <p:nvPr/>
        </p:nvSpPr>
        <p:spPr>
          <a:xfrm>
            <a:off x="36576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1" name="Line 16"/>
          <p:cNvSpPr/>
          <p:nvPr/>
        </p:nvSpPr>
        <p:spPr>
          <a:xfrm>
            <a:off x="38862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2" name="Line 17"/>
          <p:cNvSpPr/>
          <p:nvPr/>
        </p:nvSpPr>
        <p:spPr>
          <a:xfrm>
            <a:off x="9144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3" name="Line 18"/>
          <p:cNvSpPr/>
          <p:nvPr/>
        </p:nvSpPr>
        <p:spPr>
          <a:xfrm>
            <a:off x="2362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4" name="Line 19"/>
          <p:cNvSpPr/>
          <p:nvPr/>
        </p:nvSpPr>
        <p:spPr>
          <a:xfrm>
            <a:off x="1600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5" name="Line 20"/>
          <p:cNvSpPr/>
          <p:nvPr/>
        </p:nvSpPr>
        <p:spPr>
          <a:xfrm>
            <a:off x="31242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6" name="Line 21"/>
          <p:cNvSpPr/>
          <p:nvPr/>
        </p:nvSpPr>
        <p:spPr>
          <a:xfrm>
            <a:off x="7313613" y="4038600"/>
            <a:ext cx="1587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7" name="Line 22"/>
          <p:cNvSpPr/>
          <p:nvPr/>
        </p:nvSpPr>
        <p:spPr>
          <a:xfrm>
            <a:off x="7543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8" name="Line 23"/>
          <p:cNvSpPr/>
          <p:nvPr/>
        </p:nvSpPr>
        <p:spPr>
          <a:xfrm>
            <a:off x="76200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29" name="Line 24"/>
          <p:cNvSpPr/>
          <p:nvPr/>
        </p:nvSpPr>
        <p:spPr>
          <a:xfrm>
            <a:off x="7924800" y="4038600"/>
            <a:ext cx="0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30" name="Line 25"/>
          <p:cNvSpPr/>
          <p:nvPr/>
        </p:nvSpPr>
        <p:spPr>
          <a:xfrm>
            <a:off x="609600" y="4038600"/>
            <a:ext cx="1588" cy="1752600"/>
          </a:xfrm>
          <a:prstGeom prst="line">
            <a:avLst/>
          </a:prstGeom>
          <a:ln w="57150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31" name="AutoShape 28">
            <a:hlinkClick r:id="rId1" action="ppaction://hlinksldjump"/>
          </p:cNvPr>
          <p:cNvSpPr/>
          <p:nvPr/>
        </p:nvSpPr>
        <p:spPr>
          <a:xfrm>
            <a:off x="7885113" y="6021388"/>
            <a:ext cx="755650" cy="566737"/>
          </a:xfrm>
          <a:prstGeom prst="actionButtonBackPrevious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8131" name="Line 6"/>
          <p:cNvSpPr/>
          <p:nvPr/>
        </p:nvSpPr>
        <p:spPr>
          <a:xfrm>
            <a:off x="2109788" y="1087438"/>
            <a:ext cx="1587" cy="2620962"/>
          </a:xfrm>
          <a:prstGeom prst="line">
            <a:avLst/>
          </a:prstGeom>
          <a:ln w="9525">
            <a:noFill/>
          </a:ln>
        </p:spPr>
      </p:sp>
      <p:sp>
        <p:nvSpPr>
          <p:cNvPr id="48132" name="Line 7"/>
          <p:cNvSpPr/>
          <p:nvPr/>
        </p:nvSpPr>
        <p:spPr>
          <a:xfrm>
            <a:off x="2620963" y="1139825"/>
            <a:ext cx="1587" cy="2492375"/>
          </a:xfrm>
          <a:prstGeom prst="line">
            <a:avLst/>
          </a:prstGeom>
          <a:ln w="9525">
            <a:noFill/>
          </a:ln>
        </p:spPr>
      </p:sp>
      <p:sp>
        <p:nvSpPr>
          <p:cNvPr id="48133" name="Line 8"/>
          <p:cNvSpPr/>
          <p:nvPr/>
        </p:nvSpPr>
        <p:spPr>
          <a:xfrm>
            <a:off x="3173413" y="1139825"/>
            <a:ext cx="1587" cy="2568575"/>
          </a:xfrm>
          <a:prstGeom prst="line">
            <a:avLst/>
          </a:prstGeom>
          <a:ln w="9525">
            <a:noFill/>
          </a:ln>
        </p:spPr>
      </p:sp>
      <p:sp>
        <p:nvSpPr>
          <p:cNvPr id="48134" name="Line 9"/>
          <p:cNvSpPr/>
          <p:nvPr/>
        </p:nvSpPr>
        <p:spPr>
          <a:xfrm>
            <a:off x="3705225" y="1139825"/>
            <a:ext cx="1588" cy="2492375"/>
          </a:xfrm>
          <a:prstGeom prst="line">
            <a:avLst/>
          </a:prstGeom>
          <a:ln w="9525">
            <a:noFill/>
          </a:ln>
        </p:spPr>
      </p:sp>
      <p:sp>
        <p:nvSpPr>
          <p:cNvPr id="48135" name="Line 10"/>
          <p:cNvSpPr/>
          <p:nvPr/>
        </p:nvSpPr>
        <p:spPr>
          <a:xfrm>
            <a:off x="4235450" y="1139825"/>
            <a:ext cx="1588" cy="2492375"/>
          </a:xfrm>
          <a:prstGeom prst="line">
            <a:avLst/>
          </a:prstGeom>
          <a:ln w="9525">
            <a:noFill/>
          </a:ln>
        </p:spPr>
      </p:sp>
      <p:sp>
        <p:nvSpPr>
          <p:cNvPr id="48136" name="Line 100"/>
          <p:cNvSpPr/>
          <p:nvPr/>
        </p:nvSpPr>
        <p:spPr>
          <a:xfrm>
            <a:off x="1476375" y="2420938"/>
            <a:ext cx="3240088" cy="0"/>
          </a:xfrm>
          <a:prstGeom prst="line">
            <a:avLst/>
          </a:prstGeom>
          <a:ln w="9525">
            <a:noFill/>
          </a:ln>
        </p:spPr>
      </p:sp>
      <p:sp>
        <p:nvSpPr>
          <p:cNvPr id="48137" name="Line 102"/>
          <p:cNvSpPr/>
          <p:nvPr/>
        </p:nvSpPr>
        <p:spPr>
          <a:xfrm>
            <a:off x="1519238" y="3471863"/>
            <a:ext cx="3240087" cy="0"/>
          </a:xfrm>
          <a:prstGeom prst="line">
            <a:avLst/>
          </a:prstGeom>
          <a:ln w="9525">
            <a:noFill/>
          </a:ln>
        </p:spPr>
      </p:sp>
      <p:grpSp>
        <p:nvGrpSpPr>
          <p:cNvPr id="48138" name="Group 199"/>
          <p:cNvGrpSpPr/>
          <p:nvPr/>
        </p:nvGrpSpPr>
        <p:grpSpPr>
          <a:xfrm>
            <a:off x="900113" y="115888"/>
            <a:ext cx="7756525" cy="1363662"/>
            <a:chOff x="0" y="0"/>
            <a:chExt cx="4886" cy="859"/>
          </a:xfrm>
        </p:grpSpPr>
        <p:sp>
          <p:nvSpPr>
            <p:cNvPr id="48215" name="Line 103"/>
            <p:cNvSpPr/>
            <p:nvPr/>
          </p:nvSpPr>
          <p:spPr>
            <a:xfrm>
              <a:off x="224" y="485"/>
              <a:ext cx="4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8216" name="Object 12"/>
            <p:cNvGraphicFramePr>
              <a:graphicFrameLocks noChangeAspect="1"/>
            </p:cNvGraphicFramePr>
            <p:nvPr/>
          </p:nvGraphicFramePr>
          <p:xfrm>
            <a:off x="4544" y="149"/>
            <a:ext cx="34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1" imgW="152400" imgH="190500" progId="Equation.3">
                    <p:embed/>
                  </p:oleObj>
                </mc:Choice>
                <mc:Fallback>
                  <p:oleObj name="" r:id="rId1" imgW="152400" imgH="1905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44" y="149"/>
                          <a:ext cx="342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217" name="Group 105"/>
            <p:cNvGrpSpPr/>
            <p:nvPr/>
          </p:nvGrpSpPr>
          <p:grpSpPr>
            <a:xfrm>
              <a:off x="2029" y="12"/>
              <a:ext cx="979" cy="288"/>
              <a:chOff x="0" y="0"/>
              <a:chExt cx="979" cy="288"/>
            </a:xfrm>
          </p:grpSpPr>
          <p:sp>
            <p:nvSpPr>
              <p:cNvPr id="48235" name="Line 106"/>
              <p:cNvSpPr/>
              <p:nvPr/>
            </p:nvSpPr>
            <p:spPr>
              <a:xfrm>
                <a:off x="0" y="192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48236" name="Object 15"/>
              <p:cNvGraphicFramePr>
                <a:graphicFrameLocks noChangeAspect="1"/>
              </p:cNvGraphicFramePr>
              <p:nvPr/>
            </p:nvGraphicFramePr>
            <p:xfrm>
              <a:off x="720" y="0"/>
              <a:ext cx="25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" name="" r:id="rId3" imgW="152400" imgH="190500" progId="Equation.3">
                      <p:embed/>
                    </p:oleObj>
                  </mc:Choice>
                  <mc:Fallback>
                    <p:oleObj name="" r:id="rId3" imgW="152400" imgH="190500" progId="Equation.3">
                      <p:embed/>
                      <p:pic>
                        <p:nvPicPr>
                          <p:cNvPr id="0" name="图片 3205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  <a:clrChange>
                              <a:clrFrom>
                                <a:srgbClr val="FFFFFF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720" y="0"/>
                            <a:ext cx="259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218" name="Line 109"/>
            <p:cNvSpPr/>
            <p:nvPr/>
          </p:nvSpPr>
          <p:spPr>
            <a:xfrm flipH="1">
              <a:off x="214" y="0"/>
              <a:ext cx="1" cy="78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aphicFrame>
          <p:nvGraphicFramePr>
            <p:cNvPr id="48219" name="Object 17"/>
            <p:cNvGraphicFramePr>
              <a:graphicFrameLocks noChangeAspect="1"/>
            </p:cNvGraphicFramePr>
            <p:nvPr/>
          </p:nvGraphicFramePr>
          <p:xfrm>
            <a:off x="0" y="24"/>
            <a:ext cx="26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5" imgW="152400" imgH="203200" progId="Equation.DSMT4">
                    <p:embed/>
                  </p:oleObj>
                </mc:Choice>
                <mc:Fallback>
                  <p:oleObj name="" r:id="rId5" imgW="152400" imgH="203200" progId="Equation.DSMT4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24"/>
                          <a:ext cx="260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220" name="Group 111"/>
            <p:cNvGrpSpPr/>
            <p:nvPr/>
          </p:nvGrpSpPr>
          <p:grpSpPr>
            <a:xfrm>
              <a:off x="209" y="437"/>
              <a:ext cx="2976" cy="48"/>
              <a:chOff x="0" y="0"/>
              <a:chExt cx="2976" cy="48"/>
            </a:xfrm>
          </p:grpSpPr>
          <p:sp>
            <p:nvSpPr>
              <p:cNvPr id="48222" name="Oval 112"/>
              <p:cNvSpPr/>
              <p:nvPr/>
            </p:nvSpPr>
            <p:spPr>
              <a:xfrm>
                <a:off x="48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3" name="Oval 113"/>
              <p:cNvSpPr/>
              <p:nvPr/>
            </p:nvSpPr>
            <p:spPr>
              <a:xfrm>
                <a:off x="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4" name="Oval 114"/>
              <p:cNvSpPr/>
              <p:nvPr/>
            </p:nvSpPr>
            <p:spPr>
              <a:xfrm>
                <a:off x="144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5" name="Oval 115"/>
              <p:cNvSpPr/>
              <p:nvPr/>
            </p:nvSpPr>
            <p:spPr>
              <a:xfrm>
                <a:off x="96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6" name="Oval 116"/>
              <p:cNvSpPr/>
              <p:nvPr/>
            </p:nvSpPr>
            <p:spPr>
              <a:xfrm>
                <a:off x="192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7" name="Oval 117"/>
              <p:cNvSpPr/>
              <p:nvPr/>
            </p:nvSpPr>
            <p:spPr>
              <a:xfrm>
                <a:off x="24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8" name="Oval 118"/>
              <p:cNvSpPr/>
              <p:nvPr/>
            </p:nvSpPr>
            <p:spPr>
              <a:xfrm>
                <a:off x="240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29" name="Oval 119"/>
              <p:cNvSpPr/>
              <p:nvPr/>
            </p:nvSpPr>
            <p:spPr>
              <a:xfrm>
                <a:off x="72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30" name="Oval 120"/>
              <p:cNvSpPr/>
              <p:nvPr/>
            </p:nvSpPr>
            <p:spPr>
              <a:xfrm>
                <a:off x="216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31" name="Oval 121"/>
              <p:cNvSpPr/>
              <p:nvPr/>
            </p:nvSpPr>
            <p:spPr>
              <a:xfrm>
                <a:off x="120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32" name="Oval 122"/>
              <p:cNvSpPr/>
              <p:nvPr/>
            </p:nvSpPr>
            <p:spPr>
              <a:xfrm>
                <a:off x="264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33" name="Oval 123"/>
              <p:cNvSpPr/>
              <p:nvPr/>
            </p:nvSpPr>
            <p:spPr>
              <a:xfrm>
                <a:off x="2928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8234" name="Oval 124"/>
              <p:cNvSpPr/>
              <p:nvPr/>
            </p:nvSpPr>
            <p:spPr>
              <a:xfrm>
                <a:off x="1680" y="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p:grpSp>
        <p:graphicFrame>
          <p:nvGraphicFramePr>
            <p:cNvPr id="48221" name="Object 32"/>
            <p:cNvGraphicFramePr>
              <a:graphicFrameLocks noChangeAspect="1"/>
            </p:cNvGraphicFramePr>
            <p:nvPr/>
          </p:nvGraphicFramePr>
          <p:xfrm>
            <a:off x="154" y="592"/>
            <a:ext cx="344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7" imgW="1130300" imgH="215900" progId="Equation.DSMT4">
                    <p:embed/>
                  </p:oleObj>
                </mc:Choice>
                <mc:Fallback>
                  <p:oleObj name="" r:id="rId7" imgW="1130300" imgH="215900" progId="Equation.DSMT4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4" y="592"/>
                          <a:ext cx="3441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9" name="Object 33"/>
          <p:cNvGraphicFramePr>
            <a:graphicFrameLocks noChangeAspect="1"/>
          </p:cNvGraphicFramePr>
          <p:nvPr>
            <p:ph idx="1"/>
          </p:nvPr>
        </p:nvGraphicFramePr>
        <p:xfrm>
          <a:off x="0" y="692150"/>
          <a:ext cx="10223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318770" imgH="178435" progId="Equation.3">
                  <p:embed/>
                </p:oleObj>
              </mc:Choice>
              <mc:Fallback>
                <p:oleObj name="" r:id="rId9" imgW="318770" imgH="178435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0" y="692150"/>
                        <a:ext cx="1022350" cy="5730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0" name="Group 145"/>
          <p:cNvGrpSpPr/>
          <p:nvPr/>
        </p:nvGrpSpPr>
        <p:grpSpPr>
          <a:xfrm>
            <a:off x="1263650" y="1557338"/>
            <a:ext cx="6781800" cy="533400"/>
            <a:chOff x="48" y="0"/>
            <a:chExt cx="4272" cy="336"/>
          </a:xfrm>
        </p:grpSpPr>
        <p:sp>
          <p:nvSpPr>
            <p:cNvPr id="48201" name="Line 129"/>
            <p:cNvSpPr/>
            <p:nvPr/>
          </p:nvSpPr>
          <p:spPr>
            <a:xfrm>
              <a:off x="48" y="336"/>
              <a:ext cx="4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202" name="Oval 130"/>
            <p:cNvSpPr/>
            <p:nvPr/>
          </p:nvSpPr>
          <p:spPr>
            <a:xfrm>
              <a:off x="624" y="14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3" name="Oval 131"/>
            <p:cNvSpPr/>
            <p:nvPr/>
          </p:nvSpPr>
          <p:spPr>
            <a:xfrm>
              <a:off x="96" y="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4" name="Oval 132"/>
            <p:cNvSpPr/>
            <p:nvPr/>
          </p:nvSpPr>
          <p:spPr>
            <a:xfrm>
              <a:off x="148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5" name="Oval 133"/>
            <p:cNvSpPr/>
            <p:nvPr/>
          </p:nvSpPr>
          <p:spPr>
            <a:xfrm>
              <a:off x="100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6" name="Oval 134"/>
            <p:cNvSpPr/>
            <p:nvPr/>
          </p:nvSpPr>
          <p:spPr>
            <a:xfrm>
              <a:off x="196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7" name="Oval 135"/>
            <p:cNvSpPr/>
            <p:nvPr/>
          </p:nvSpPr>
          <p:spPr>
            <a:xfrm>
              <a:off x="336" y="4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8" name="Oval 136"/>
            <p:cNvSpPr/>
            <p:nvPr/>
          </p:nvSpPr>
          <p:spPr>
            <a:xfrm>
              <a:off x="244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9" name="Oval 137"/>
            <p:cNvSpPr/>
            <p:nvPr/>
          </p:nvSpPr>
          <p:spPr>
            <a:xfrm>
              <a:off x="76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10" name="Oval 138"/>
            <p:cNvSpPr/>
            <p:nvPr/>
          </p:nvSpPr>
          <p:spPr>
            <a:xfrm>
              <a:off x="220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11" name="Oval 139"/>
            <p:cNvSpPr/>
            <p:nvPr/>
          </p:nvSpPr>
          <p:spPr>
            <a:xfrm>
              <a:off x="124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12" name="Oval 140"/>
            <p:cNvSpPr/>
            <p:nvPr/>
          </p:nvSpPr>
          <p:spPr>
            <a:xfrm>
              <a:off x="268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13" name="Oval 141"/>
            <p:cNvSpPr/>
            <p:nvPr/>
          </p:nvSpPr>
          <p:spPr>
            <a:xfrm>
              <a:off x="2976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14" name="Oval 142"/>
            <p:cNvSpPr/>
            <p:nvPr/>
          </p:nvSpPr>
          <p:spPr>
            <a:xfrm>
              <a:off x="1728" y="28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48141" name="Object 50"/>
          <p:cNvGraphicFramePr>
            <a:graphicFrameLocks noChangeAspect="1"/>
          </p:cNvGraphicFramePr>
          <p:nvPr/>
        </p:nvGraphicFramePr>
        <p:xfrm>
          <a:off x="0" y="1700213"/>
          <a:ext cx="9906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1" imgW="369570" imgH="394970" progId="Equation.3">
                  <p:embed/>
                </p:oleObj>
              </mc:Choice>
              <mc:Fallback>
                <p:oleObj name="" r:id="rId11" imgW="369570" imgH="39497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1700213"/>
                        <a:ext cx="990600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2" name="Group 164"/>
          <p:cNvGrpSpPr/>
          <p:nvPr/>
        </p:nvGrpSpPr>
        <p:grpSpPr>
          <a:xfrm>
            <a:off x="1263650" y="2924175"/>
            <a:ext cx="6781800" cy="609600"/>
            <a:chOff x="48" y="0"/>
            <a:chExt cx="4272" cy="384"/>
          </a:xfrm>
        </p:grpSpPr>
        <p:sp>
          <p:nvSpPr>
            <p:cNvPr id="48187" name="Line 148"/>
            <p:cNvSpPr/>
            <p:nvPr/>
          </p:nvSpPr>
          <p:spPr>
            <a:xfrm>
              <a:off x="48" y="384"/>
              <a:ext cx="4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88" name="Oval 149"/>
            <p:cNvSpPr/>
            <p:nvPr/>
          </p:nvSpPr>
          <p:spPr>
            <a:xfrm>
              <a:off x="528" y="4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9" name="Oval 150"/>
            <p:cNvSpPr/>
            <p:nvPr/>
          </p:nvSpPr>
          <p:spPr>
            <a:xfrm>
              <a:off x="4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0" name="Oval 151"/>
            <p:cNvSpPr/>
            <p:nvPr/>
          </p:nvSpPr>
          <p:spPr>
            <a:xfrm>
              <a:off x="148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1" name="Oval 152"/>
            <p:cNvSpPr/>
            <p:nvPr/>
          </p:nvSpPr>
          <p:spPr>
            <a:xfrm>
              <a:off x="1008" y="4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2" name="Oval 153"/>
            <p:cNvSpPr/>
            <p:nvPr/>
          </p:nvSpPr>
          <p:spPr>
            <a:xfrm>
              <a:off x="196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3" name="Oval 154"/>
            <p:cNvSpPr/>
            <p:nvPr/>
          </p:nvSpPr>
          <p:spPr>
            <a:xfrm>
              <a:off x="240" y="19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4" name="Oval 155"/>
            <p:cNvSpPr/>
            <p:nvPr/>
          </p:nvSpPr>
          <p:spPr>
            <a:xfrm>
              <a:off x="244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5" name="Oval 156"/>
            <p:cNvSpPr/>
            <p:nvPr/>
          </p:nvSpPr>
          <p:spPr>
            <a:xfrm>
              <a:off x="768" y="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6" name="Oval 157"/>
            <p:cNvSpPr/>
            <p:nvPr/>
          </p:nvSpPr>
          <p:spPr>
            <a:xfrm>
              <a:off x="220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7" name="Oval 158"/>
            <p:cNvSpPr/>
            <p:nvPr/>
          </p:nvSpPr>
          <p:spPr>
            <a:xfrm>
              <a:off x="1248" y="14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8" name="Oval 159"/>
            <p:cNvSpPr/>
            <p:nvPr/>
          </p:nvSpPr>
          <p:spPr>
            <a:xfrm>
              <a:off x="268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99" name="Oval 160"/>
            <p:cNvSpPr/>
            <p:nvPr/>
          </p:nvSpPr>
          <p:spPr>
            <a:xfrm>
              <a:off x="2976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200" name="Oval 161"/>
            <p:cNvSpPr/>
            <p:nvPr/>
          </p:nvSpPr>
          <p:spPr>
            <a:xfrm>
              <a:off x="172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48143" name="Object 67"/>
          <p:cNvGraphicFramePr>
            <a:graphicFrameLocks noChangeAspect="1"/>
          </p:cNvGraphicFramePr>
          <p:nvPr/>
        </p:nvGraphicFramePr>
        <p:xfrm>
          <a:off x="107950" y="3141663"/>
          <a:ext cx="11128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3" imgW="369570" imgH="394970" progId="Equation.3">
                  <p:embed/>
                </p:oleObj>
              </mc:Choice>
              <mc:Fallback>
                <p:oleObj name="" r:id="rId13" imgW="369570" imgH="39497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950" y="3141663"/>
                        <a:ext cx="1112838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4" name="Group 182"/>
          <p:cNvGrpSpPr/>
          <p:nvPr/>
        </p:nvGrpSpPr>
        <p:grpSpPr>
          <a:xfrm>
            <a:off x="1187450" y="4149725"/>
            <a:ext cx="6781800" cy="1219200"/>
            <a:chOff x="0" y="0"/>
            <a:chExt cx="4272" cy="768"/>
          </a:xfrm>
        </p:grpSpPr>
        <p:sp>
          <p:nvSpPr>
            <p:cNvPr id="48173" name="Line 166"/>
            <p:cNvSpPr/>
            <p:nvPr/>
          </p:nvSpPr>
          <p:spPr>
            <a:xfrm>
              <a:off x="0" y="384"/>
              <a:ext cx="4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74" name="Oval 167"/>
            <p:cNvSpPr/>
            <p:nvPr/>
          </p:nvSpPr>
          <p:spPr>
            <a:xfrm>
              <a:off x="480" y="57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5" name="Oval 168"/>
            <p:cNvSpPr/>
            <p:nvPr/>
          </p:nvSpPr>
          <p:spPr>
            <a:xfrm>
              <a:off x="0" y="72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6" name="Oval 169"/>
            <p:cNvSpPr/>
            <p:nvPr/>
          </p:nvSpPr>
          <p:spPr>
            <a:xfrm>
              <a:off x="1488" y="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7" name="Oval 170"/>
            <p:cNvSpPr/>
            <p:nvPr/>
          </p:nvSpPr>
          <p:spPr>
            <a:xfrm>
              <a:off x="960" y="19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8" name="Oval 171"/>
            <p:cNvSpPr/>
            <p:nvPr/>
          </p:nvSpPr>
          <p:spPr>
            <a:xfrm>
              <a:off x="1968" y="14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9" name="Oval 172"/>
            <p:cNvSpPr/>
            <p:nvPr/>
          </p:nvSpPr>
          <p:spPr>
            <a:xfrm>
              <a:off x="240" y="67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0" name="Oval 173"/>
            <p:cNvSpPr/>
            <p:nvPr/>
          </p:nvSpPr>
          <p:spPr>
            <a:xfrm>
              <a:off x="2544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1" name="Oval 174"/>
            <p:cNvSpPr/>
            <p:nvPr/>
          </p:nvSpPr>
          <p:spPr>
            <a:xfrm>
              <a:off x="720" y="38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2" name="Oval 175"/>
            <p:cNvSpPr/>
            <p:nvPr/>
          </p:nvSpPr>
          <p:spPr>
            <a:xfrm>
              <a:off x="2208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3" name="Oval 176"/>
            <p:cNvSpPr/>
            <p:nvPr/>
          </p:nvSpPr>
          <p:spPr>
            <a:xfrm>
              <a:off x="1200" y="4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4" name="Oval 177"/>
            <p:cNvSpPr/>
            <p:nvPr/>
          </p:nvSpPr>
          <p:spPr>
            <a:xfrm>
              <a:off x="2784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5" name="Oval 178"/>
            <p:cNvSpPr/>
            <p:nvPr/>
          </p:nvSpPr>
          <p:spPr>
            <a:xfrm>
              <a:off x="3072" y="33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86" name="Oval 179"/>
            <p:cNvSpPr/>
            <p:nvPr/>
          </p:nvSpPr>
          <p:spPr>
            <a:xfrm>
              <a:off x="1728" y="4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48145" name="Object 84"/>
          <p:cNvGraphicFramePr>
            <a:graphicFrameLocks noChangeAspect="1"/>
          </p:cNvGraphicFramePr>
          <p:nvPr/>
        </p:nvGraphicFramePr>
        <p:xfrm>
          <a:off x="0" y="4437063"/>
          <a:ext cx="12192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5" imgW="433705" imgH="394970" progId="Equation.3">
                  <p:embed/>
                </p:oleObj>
              </mc:Choice>
              <mc:Fallback>
                <p:oleObj name="" r:id="rId15" imgW="433705" imgH="39497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4437063"/>
                        <a:ext cx="1219200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6" name="Group 200"/>
          <p:cNvGrpSpPr/>
          <p:nvPr/>
        </p:nvGrpSpPr>
        <p:grpSpPr>
          <a:xfrm>
            <a:off x="1258888" y="5434013"/>
            <a:ext cx="6781800" cy="1524000"/>
            <a:chOff x="0" y="0"/>
            <a:chExt cx="4272" cy="960"/>
          </a:xfrm>
        </p:grpSpPr>
        <p:sp>
          <p:nvSpPr>
            <p:cNvPr id="48159" name="Line 184"/>
            <p:cNvSpPr/>
            <p:nvPr/>
          </p:nvSpPr>
          <p:spPr>
            <a:xfrm>
              <a:off x="0" y="480"/>
              <a:ext cx="4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60" name="Oval 185"/>
            <p:cNvSpPr/>
            <p:nvPr/>
          </p:nvSpPr>
          <p:spPr>
            <a:xfrm>
              <a:off x="432" y="86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1" name="Oval 186"/>
            <p:cNvSpPr/>
            <p:nvPr/>
          </p:nvSpPr>
          <p:spPr>
            <a:xfrm>
              <a:off x="0" y="43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2" name="Oval 187"/>
            <p:cNvSpPr/>
            <p:nvPr/>
          </p:nvSpPr>
          <p:spPr>
            <a:xfrm>
              <a:off x="1440" y="43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3" name="Oval 188"/>
            <p:cNvSpPr/>
            <p:nvPr/>
          </p:nvSpPr>
          <p:spPr>
            <a:xfrm>
              <a:off x="960" y="86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4" name="Oval 189"/>
            <p:cNvSpPr/>
            <p:nvPr/>
          </p:nvSpPr>
          <p:spPr>
            <a:xfrm>
              <a:off x="1872" y="96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5" name="Oval 190"/>
            <p:cNvSpPr/>
            <p:nvPr/>
          </p:nvSpPr>
          <p:spPr>
            <a:xfrm>
              <a:off x="192" y="72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6" name="Oval 191"/>
            <p:cNvSpPr/>
            <p:nvPr/>
          </p:nvSpPr>
          <p:spPr>
            <a:xfrm>
              <a:off x="2448" y="48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7" name="Oval 192"/>
            <p:cNvSpPr/>
            <p:nvPr/>
          </p:nvSpPr>
          <p:spPr>
            <a:xfrm>
              <a:off x="672" y="91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8" name="Oval 193"/>
            <p:cNvSpPr/>
            <p:nvPr/>
          </p:nvSpPr>
          <p:spPr>
            <a:xfrm>
              <a:off x="2160" y="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69" name="Oval 194"/>
            <p:cNvSpPr/>
            <p:nvPr/>
          </p:nvSpPr>
          <p:spPr>
            <a:xfrm>
              <a:off x="1200" y="72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0" name="Oval 195"/>
            <p:cNvSpPr/>
            <p:nvPr/>
          </p:nvSpPr>
          <p:spPr>
            <a:xfrm>
              <a:off x="2688" y="144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1" name="Oval 196"/>
            <p:cNvSpPr/>
            <p:nvPr/>
          </p:nvSpPr>
          <p:spPr>
            <a:xfrm>
              <a:off x="2928" y="43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8172" name="Oval 197"/>
            <p:cNvSpPr/>
            <p:nvPr/>
          </p:nvSpPr>
          <p:spPr>
            <a:xfrm>
              <a:off x="1632" y="240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48147" name="Object 100"/>
          <p:cNvGraphicFramePr>
            <a:graphicFrameLocks noChangeAspect="1"/>
          </p:cNvGraphicFramePr>
          <p:nvPr/>
        </p:nvGraphicFramePr>
        <p:xfrm>
          <a:off x="120650" y="5805488"/>
          <a:ext cx="1066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7" imgW="344170" imgH="178435" progId="Equation.3">
                  <p:embed/>
                </p:oleObj>
              </mc:Choice>
              <mc:Fallback>
                <p:oleObj name="" r:id="rId17" imgW="344170" imgH="17843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0650" y="5805488"/>
                        <a:ext cx="10668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Line 205"/>
          <p:cNvSpPr/>
          <p:nvPr/>
        </p:nvSpPr>
        <p:spPr>
          <a:xfrm>
            <a:off x="2411413" y="549275"/>
            <a:ext cx="0" cy="6308725"/>
          </a:xfrm>
          <a:prstGeom prst="line">
            <a:avLst/>
          </a:prstGeom>
          <a:ln w="25400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8149" name="Line 206"/>
          <p:cNvSpPr/>
          <p:nvPr/>
        </p:nvSpPr>
        <p:spPr>
          <a:xfrm>
            <a:off x="3563938" y="549275"/>
            <a:ext cx="0" cy="6308725"/>
          </a:xfrm>
          <a:prstGeom prst="line">
            <a:avLst/>
          </a:prstGeom>
          <a:ln w="25400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8150" name="Line 207"/>
          <p:cNvSpPr/>
          <p:nvPr/>
        </p:nvSpPr>
        <p:spPr>
          <a:xfrm>
            <a:off x="4716463" y="549275"/>
            <a:ext cx="0" cy="6308725"/>
          </a:xfrm>
          <a:prstGeom prst="line">
            <a:avLst/>
          </a:prstGeom>
          <a:ln w="25400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8151" name="Line 208"/>
          <p:cNvSpPr/>
          <p:nvPr/>
        </p:nvSpPr>
        <p:spPr>
          <a:xfrm>
            <a:off x="5940425" y="404813"/>
            <a:ext cx="0" cy="6308725"/>
          </a:xfrm>
          <a:prstGeom prst="line">
            <a:avLst/>
          </a:prstGeom>
          <a:ln w="25400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8152" name="Line 209"/>
          <p:cNvSpPr/>
          <p:nvPr/>
        </p:nvSpPr>
        <p:spPr>
          <a:xfrm>
            <a:off x="1258888" y="549275"/>
            <a:ext cx="0" cy="6308725"/>
          </a:xfrm>
          <a:prstGeom prst="line">
            <a:avLst/>
          </a:prstGeom>
          <a:ln w="25400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9258" name="Line 210"/>
          <p:cNvSpPr/>
          <p:nvPr/>
        </p:nvSpPr>
        <p:spPr>
          <a:xfrm>
            <a:off x="3492500" y="5734050"/>
            <a:ext cx="2447925" cy="0"/>
          </a:xfrm>
          <a:prstGeom prst="line">
            <a:avLst/>
          </a:prstGeom>
          <a:ln w="25400" cap="rnd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259" name="Line 211"/>
          <p:cNvSpPr/>
          <p:nvPr/>
        </p:nvSpPr>
        <p:spPr>
          <a:xfrm flipH="1">
            <a:off x="1258888" y="5734050"/>
            <a:ext cx="1944687" cy="0"/>
          </a:xfrm>
          <a:prstGeom prst="line">
            <a:avLst/>
          </a:prstGeom>
          <a:ln w="25400" cap="rnd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260" name="Rectangle 212"/>
          <p:cNvSpPr/>
          <p:nvPr/>
        </p:nvSpPr>
        <p:spPr>
          <a:xfrm>
            <a:off x="3132138" y="5445125"/>
            <a:ext cx="3508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</a:t>
            </a:r>
            <a:endParaRPr lang="en-US" altLang="zh-CN" sz="2400" b="1" dirty="0">
              <a:solidFill>
                <a:srgbClr val="FF3300"/>
              </a:solidFill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8156" name="对象 1"/>
          <p:cNvGraphicFramePr>
            <a:graphicFrameLocks noChangeAspect="1"/>
          </p:cNvGraphicFramePr>
          <p:nvPr/>
        </p:nvGraphicFramePr>
        <p:xfrm>
          <a:off x="1133475" y="2220913"/>
          <a:ext cx="55260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9" imgW="850265" imgH="165100" progId="Equation.DSMT4">
                  <p:embed/>
                </p:oleObj>
              </mc:Choice>
              <mc:Fallback>
                <p:oleObj name="" r:id="rId19" imgW="850265" imgH="1651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33475" y="2220913"/>
                        <a:ext cx="5526088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对象 2"/>
          <p:cNvGraphicFramePr>
            <a:graphicFrameLocks noChangeAspect="1"/>
          </p:cNvGraphicFramePr>
          <p:nvPr/>
        </p:nvGraphicFramePr>
        <p:xfrm>
          <a:off x="1116013" y="3632200"/>
          <a:ext cx="54721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21" imgW="850265" imgH="165100" progId="Equation.DSMT4">
                  <p:embed/>
                </p:oleObj>
              </mc:Choice>
              <mc:Fallback>
                <p:oleObj name="" r:id="rId21" imgW="850265" imgH="1651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16013" y="3632200"/>
                        <a:ext cx="54721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8" name="对象 3"/>
          <p:cNvGraphicFramePr>
            <a:graphicFrameLocks noChangeAspect="1"/>
          </p:cNvGraphicFramePr>
          <p:nvPr/>
        </p:nvGraphicFramePr>
        <p:xfrm>
          <a:off x="1116013" y="5016500"/>
          <a:ext cx="54879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2" imgW="850265" imgH="165100" progId="Equation.DSMT4">
                  <p:embed/>
                </p:oleObj>
              </mc:Choice>
              <mc:Fallback>
                <p:oleObj name="" r:id="rId22" imgW="850265" imgH="1651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16013" y="5016500"/>
                        <a:ext cx="5487987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6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9155" name="Line 110"/>
          <p:cNvSpPr/>
          <p:nvPr/>
        </p:nvSpPr>
        <p:spPr>
          <a:xfrm>
            <a:off x="2424113" y="3214688"/>
            <a:ext cx="0" cy="1128712"/>
          </a:xfrm>
          <a:prstGeom prst="line">
            <a:avLst/>
          </a:prstGeom>
          <a:ln w="9525">
            <a:noFill/>
          </a:ln>
        </p:spPr>
      </p:sp>
      <p:sp>
        <p:nvSpPr>
          <p:cNvPr id="49156" name="Rectangle 212"/>
          <p:cNvSpPr/>
          <p:nvPr/>
        </p:nvSpPr>
        <p:spPr>
          <a:xfrm>
            <a:off x="228600" y="3657600"/>
            <a:ext cx="1066800" cy="1905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157" name="Rectangle 458"/>
          <p:cNvSpPr/>
          <p:nvPr/>
        </p:nvSpPr>
        <p:spPr>
          <a:xfrm>
            <a:off x="250825" y="1125538"/>
            <a:ext cx="8569325" cy="526256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0"/>
              </a:spcBef>
              <a:buAutoNum type="arabicParenBoth"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媒质中各质元都只在自己的平衡位置附近振动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并未“随波逐流”。波的传播不是媒质质元的传播。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上游”的质元依次带动“下游”的质元振动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依           靠质元间的弹性力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某时刻某质元的振动状态将在较晚时刻于“下游”某处出现，这就是“波是振动状态的传播”的含义。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振动状态由相位决定，因此振动状态的传播也可以说成是“相位”的传播。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0" indent="-457200">
              <a:spcBef>
                <a:spcPct val="0"/>
              </a:spcBef>
              <a:buAutoNum type="arabicParenBoth"/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振动状态相同的点叫做“同相点”，相邻两同相点之间的距离为一个波长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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158" name="Rectangle 4"/>
          <p:cNvSpPr/>
          <p:nvPr/>
        </p:nvSpPr>
        <p:spPr>
          <a:xfrm>
            <a:off x="373063" y="358775"/>
            <a:ext cx="251777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波的特点：</a:t>
            </a:r>
            <a:endParaRPr lang="zh-CN" altLang="en-US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0179" name="Text Box 4"/>
          <p:cNvSpPr txBox="1"/>
          <p:nvPr/>
        </p:nvSpPr>
        <p:spPr>
          <a:xfrm>
            <a:off x="212725" y="163513"/>
            <a:ext cx="343693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描述机械波的物理量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180" name="Rectangle 5"/>
          <p:cNvSpPr/>
          <p:nvPr/>
        </p:nvSpPr>
        <p:spPr>
          <a:xfrm>
            <a:off x="107950" y="692150"/>
            <a:ext cx="90122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波速</a:t>
            </a:r>
            <a:r>
              <a:rPr lang="en-US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相速</a:t>
            </a:r>
            <a:r>
              <a:rPr lang="en-US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：振动状态（或相位）在空间的传播速度。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05" name="Text Box 7"/>
          <p:cNvSpPr txBox="1"/>
          <p:nvPr/>
        </p:nvSpPr>
        <p:spPr>
          <a:xfrm>
            <a:off x="179388" y="1830388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对于液体和气体</a:t>
            </a:r>
            <a:endParaRPr lang="zh-CN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3417888" y="1700213"/>
          <a:ext cx="144145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736600" imgH="660400" progId="Equation.DSMT4">
                  <p:embed/>
                </p:oleObj>
              </mc:Choice>
              <mc:Fallback>
                <p:oleObj name="" r:id="rId1" imgW="736600" imgH="6604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7888" y="1700213"/>
                        <a:ext cx="1441450" cy="1316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9"/>
          <p:cNvSpPr txBox="1"/>
          <p:nvPr/>
        </p:nvSpPr>
        <p:spPr>
          <a:xfrm>
            <a:off x="257175" y="2852738"/>
            <a:ext cx="561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为容变弹性模量，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为质量密度。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2627313" y="3500438"/>
          <a:ext cx="146526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3" imgW="863600" imgH="660400" progId="Equation.DSMT4">
                  <p:embed/>
                </p:oleObj>
              </mc:Choice>
              <mc:Fallback>
                <p:oleObj name="" r:id="rId3" imgW="863600" imgH="6604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7313" y="3500438"/>
                        <a:ext cx="1465262" cy="1147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Rectangle 11"/>
          <p:cNvSpPr/>
          <p:nvPr/>
        </p:nvSpPr>
        <p:spPr>
          <a:xfrm>
            <a:off x="250825" y="3697288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理想气体：</a:t>
            </a:r>
            <a:endParaRPr lang="zh-CN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1210" name="Group 12"/>
          <p:cNvGrpSpPr/>
          <p:nvPr/>
        </p:nvGrpSpPr>
        <p:grpSpPr>
          <a:xfrm>
            <a:off x="319088" y="4662488"/>
            <a:ext cx="3803650" cy="2012950"/>
            <a:chOff x="0" y="0"/>
            <a:chExt cx="2395" cy="1426"/>
          </a:xfrm>
        </p:grpSpPr>
        <p:sp>
          <p:nvSpPr>
            <p:cNvPr id="50209" name="Rectangle 13"/>
            <p:cNvSpPr/>
            <p:nvPr/>
          </p:nvSpPr>
          <p:spPr>
            <a:xfrm>
              <a:off x="0" y="0"/>
              <a:ext cx="2395" cy="142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0210" name="Text Box 14"/>
            <p:cNvSpPr txBox="1"/>
            <p:nvPr/>
          </p:nvSpPr>
          <p:spPr>
            <a:xfrm>
              <a:off x="69" y="99"/>
              <a:ext cx="2304" cy="1286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横波传播需要介质横向移动即切变，故液体和气体只能传播纵波，不能传播横波。</a:t>
              </a:r>
              <a:endPara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1213" name="Rectangle 46"/>
          <p:cNvSpPr/>
          <p:nvPr/>
        </p:nvSpPr>
        <p:spPr>
          <a:xfrm>
            <a:off x="6732588" y="4297363"/>
            <a:ext cx="641350" cy="365125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ea typeface="楷体_GB2312" pitchFamily="1" charset="-122"/>
              </a:rPr>
              <a:t>容变</a:t>
            </a:r>
            <a:endParaRPr lang="zh-CN" altLang="zh-CN" sz="2000" b="1" dirty="0">
              <a:ea typeface="楷体_GB2312" pitchFamily="1" charset="-122"/>
            </a:endParaRPr>
          </a:p>
        </p:txBody>
      </p:sp>
      <p:sp>
        <p:nvSpPr>
          <p:cNvPr id="51214" name="Rectangle 47"/>
          <p:cNvSpPr/>
          <p:nvPr/>
        </p:nvSpPr>
        <p:spPr>
          <a:xfrm>
            <a:off x="6284913" y="2082800"/>
            <a:ext cx="1547812" cy="1547813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215" name="Rectangle 48"/>
          <p:cNvSpPr/>
          <p:nvPr/>
        </p:nvSpPr>
        <p:spPr>
          <a:xfrm>
            <a:off x="6519863" y="2306638"/>
            <a:ext cx="1101725" cy="1101725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1216" name="Group 49"/>
          <p:cNvGrpSpPr/>
          <p:nvPr/>
        </p:nvGrpSpPr>
        <p:grpSpPr>
          <a:xfrm>
            <a:off x="5653088" y="1268413"/>
            <a:ext cx="2971800" cy="3022600"/>
            <a:chOff x="0" y="0"/>
            <a:chExt cx="1872" cy="1417"/>
          </a:xfrm>
        </p:grpSpPr>
        <p:sp>
          <p:nvSpPr>
            <p:cNvPr id="50193" name="Rectangle 50"/>
            <p:cNvSpPr/>
            <p:nvPr/>
          </p:nvSpPr>
          <p:spPr>
            <a:xfrm>
              <a:off x="1657" y="655"/>
              <a:ext cx="215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2400" b="1" i="1" dirty="0"/>
                <a:t>p</a:t>
              </a:r>
              <a:endParaRPr lang="en-US" altLang="zh-CN" sz="2400" b="1" i="1" dirty="0"/>
            </a:p>
          </p:txBody>
        </p:sp>
        <p:sp>
          <p:nvSpPr>
            <p:cNvPr id="50194" name="Line 51"/>
            <p:cNvSpPr/>
            <p:nvPr/>
          </p:nvSpPr>
          <p:spPr>
            <a:xfrm>
              <a:off x="192" y="616"/>
              <a:ext cx="326" cy="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195" name="Line 52"/>
            <p:cNvSpPr/>
            <p:nvPr/>
          </p:nvSpPr>
          <p:spPr>
            <a:xfrm>
              <a:off x="192" y="748"/>
              <a:ext cx="326" cy="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196" name="Line 53"/>
            <p:cNvSpPr/>
            <p:nvPr/>
          </p:nvSpPr>
          <p:spPr>
            <a:xfrm>
              <a:off x="192" y="879"/>
              <a:ext cx="326" cy="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197" name="Line 54"/>
            <p:cNvSpPr/>
            <p:nvPr/>
          </p:nvSpPr>
          <p:spPr>
            <a:xfrm flipH="1">
              <a:off x="1255" y="616"/>
              <a:ext cx="325" cy="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198" name="Line 55"/>
            <p:cNvSpPr/>
            <p:nvPr/>
          </p:nvSpPr>
          <p:spPr>
            <a:xfrm flipH="1">
              <a:off x="1255" y="748"/>
              <a:ext cx="325" cy="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199" name="Line 56"/>
            <p:cNvSpPr/>
            <p:nvPr/>
          </p:nvSpPr>
          <p:spPr>
            <a:xfrm flipH="1">
              <a:off x="1255" y="879"/>
              <a:ext cx="325" cy="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0" name="Line 57"/>
            <p:cNvSpPr/>
            <p:nvPr/>
          </p:nvSpPr>
          <p:spPr>
            <a:xfrm flipV="1">
              <a:off x="1092" y="1001"/>
              <a:ext cx="1" cy="2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1" name="Line 58"/>
            <p:cNvSpPr/>
            <p:nvPr/>
          </p:nvSpPr>
          <p:spPr>
            <a:xfrm flipV="1">
              <a:off x="900" y="1001"/>
              <a:ext cx="1" cy="2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2" name="Line 59"/>
            <p:cNvSpPr/>
            <p:nvPr/>
          </p:nvSpPr>
          <p:spPr>
            <a:xfrm flipV="1">
              <a:off x="709" y="1001"/>
              <a:ext cx="0" cy="2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3" name="Line 60"/>
            <p:cNvSpPr/>
            <p:nvPr/>
          </p:nvSpPr>
          <p:spPr>
            <a:xfrm>
              <a:off x="1092" y="281"/>
              <a:ext cx="1" cy="2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4" name="Line 61"/>
            <p:cNvSpPr/>
            <p:nvPr/>
          </p:nvSpPr>
          <p:spPr>
            <a:xfrm>
              <a:off x="900" y="281"/>
              <a:ext cx="1" cy="2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5" name="Line 62"/>
            <p:cNvSpPr/>
            <p:nvPr/>
          </p:nvSpPr>
          <p:spPr>
            <a:xfrm>
              <a:off x="709" y="281"/>
              <a:ext cx="0" cy="22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50206" name="Rectangle 63"/>
            <p:cNvSpPr/>
            <p:nvPr/>
          </p:nvSpPr>
          <p:spPr>
            <a:xfrm>
              <a:off x="856" y="1194"/>
              <a:ext cx="326" cy="2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2400" b="1" i="1" dirty="0"/>
                <a:t>p</a:t>
              </a:r>
              <a:endParaRPr lang="en-US" altLang="zh-CN" sz="2400" b="1" i="1" dirty="0"/>
            </a:p>
          </p:txBody>
        </p:sp>
        <p:sp>
          <p:nvSpPr>
            <p:cNvPr id="50207" name="Rectangle 64"/>
            <p:cNvSpPr/>
            <p:nvPr/>
          </p:nvSpPr>
          <p:spPr>
            <a:xfrm>
              <a:off x="0" y="626"/>
              <a:ext cx="282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2400" b="1" i="1" dirty="0"/>
                <a:t>p</a:t>
              </a:r>
              <a:endParaRPr lang="en-US" altLang="zh-CN" sz="2400" b="1" i="1" dirty="0"/>
            </a:p>
          </p:txBody>
        </p:sp>
        <p:sp>
          <p:nvSpPr>
            <p:cNvPr id="50208" name="Rectangle 65"/>
            <p:cNvSpPr/>
            <p:nvPr/>
          </p:nvSpPr>
          <p:spPr>
            <a:xfrm>
              <a:off x="856" y="0"/>
              <a:ext cx="311" cy="20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2400" b="1" i="1" dirty="0"/>
                <a:t>p</a:t>
              </a:r>
              <a:endParaRPr lang="en-US" altLang="zh-CN" sz="2400" b="1" i="1" dirty="0"/>
            </a:p>
          </p:txBody>
        </p:sp>
      </p:grpSp>
      <p:sp>
        <p:nvSpPr>
          <p:cNvPr id="51233" name="Rectangle 66"/>
          <p:cNvSpPr/>
          <p:nvPr/>
        </p:nvSpPr>
        <p:spPr>
          <a:xfrm>
            <a:off x="6659563" y="2455863"/>
            <a:ext cx="1362075" cy="307975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1800" b="1" i="1" dirty="0"/>
              <a:t>V</a:t>
            </a:r>
            <a:r>
              <a:rPr lang="en-US" altLang="zh-CN" sz="1800" b="1" i="1" baseline="-25000" dirty="0"/>
              <a:t>0</a:t>
            </a:r>
            <a:r>
              <a:rPr lang="en-US" altLang="zh-CN" sz="1800" b="1" i="1" dirty="0"/>
              <a:t>+</a:t>
            </a:r>
            <a:r>
              <a:rPr lang="en-US" altLang="zh-CN" sz="1800" b="1" i="1" dirty="0">
                <a:sym typeface="Symbol" panose="05050102010706020507" pitchFamily="18" charset="2"/>
              </a:rPr>
              <a:t> </a:t>
            </a:r>
            <a:r>
              <a:rPr lang="en-US" altLang="zh-CN" sz="1800" b="1" i="1" dirty="0"/>
              <a:t>V</a:t>
            </a:r>
            <a:endParaRPr lang="en-US" altLang="zh-CN" sz="1800" b="1" i="1" dirty="0"/>
          </a:p>
        </p:txBody>
      </p:sp>
      <p:graphicFrame>
        <p:nvGraphicFramePr>
          <p:cNvPr id="51234" name="Object 34"/>
          <p:cNvGraphicFramePr>
            <a:graphicFrameLocks noChangeAspect="1"/>
          </p:cNvGraphicFramePr>
          <p:nvPr>
            <p:ph idx="1"/>
          </p:nvPr>
        </p:nvGraphicFramePr>
        <p:xfrm>
          <a:off x="6516688" y="4508500"/>
          <a:ext cx="182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5" imgW="3187700" imgH="1422400" progId="Equation.DSMT4">
                  <p:embed/>
                </p:oleObj>
              </mc:Choice>
              <mc:Fallback>
                <p:oleObj name="" r:id="rId5" imgW="3187700" imgH="14224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6516688" y="4508500"/>
                        <a:ext cx="1828800" cy="838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7" grpId="0"/>
      <p:bldP spid="51209" grpId="0"/>
      <p:bldP spid="51213" grpId="0"/>
      <p:bldP spid="51214" grpId="0" animBg="1"/>
      <p:bldP spid="51215" grpId="0" animBg="1"/>
      <p:bldP spid="5123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03" name="Text Box 4"/>
          <p:cNvSpPr txBox="1"/>
          <p:nvPr/>
        </p:nvSpPr>
        <p:spPr>
          <a:xfrm>
            <a:off x="250825" y="11588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对于固体</a:t>
            </a:r>
            <a:endParaRPr lang="zh-CN" altLang="zh-CN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04" name="Rectangle 6"/>
          <p:cNvSpPr/>
          <p:nvPr/>
        </p:nvSpPr>
        <p:spPr>
          <a:xfrm>
            <a:off x="900113" y="549275"/>
            <a:ext cx="12557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横波：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2195513" y="260350"/>
          <a:ext cx="12668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749300" imgH="660400" progId="Equation.DSMT4">
                  <p:embed/>
                </p:oleObj>
              </mc:Choice>
              <mc:Fallback>
                <p:oleObj name="" r:id="rId1" imgW="749300" imgH="6604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260350"/>
                        <a:ext cx="1266825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8"/>
          <p:cNvSpPr txBox="1"/>
          <p:nvPr/>
        </p:nvSpPr>
        <p:spPr>
          <a:xfrm>
            <a:off x="539750" y="1268413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为切变弹性模量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07" name="Rectangle 10"/>
          <p:cNvSpPr/>
          <p:nvPr/>
        </p:nvSpPr>
        <p:spPr>
          <a:xfrm>
            <a:off x="611188" y="2082800"/>
            <a:ext cx="12842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纵波：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2124075" y="1916113"/>
          <a:ext cx="12747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" imgW="736600" imgH="660400" progId="Equation.DSMT4">
                  <p:embed/>
                </p:oleObj>
              </mc:Choice>
              <mc:Fallback>
                <p:oleObj name="" r:id="rId3" imgW="736600" imgH="6604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1916113"/>
                        <a:ext cx="1274763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12"/>
          <p:cNvSpPr txBox="1"/>
          <p:nvPr/>
        </p:nvSpPr>
        <p:spPr>
          <a:xfrm>
            <a:off x="395288" y="2981325"/>
            <a:ext cx="36179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为杨氏弹性模量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10" name="Text Box 13"/>
          <p:cNvSpPr txBox="1"/>
          <p:nvPr/>
        </p:nvSpPr>
        <p:spPr>
          <a:xfrm>
            <a:off x="250825" y="3429000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对于绳索中的波速</a:t>
            </a:r>
            <a:endParaRPr lang="zh-CN" altLang="zh-CN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1835150" y="3933825"/>
          <a:ext cx="1368425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749300" imgH="660400" progId="Equation.DSMT4">
                  <p:embed/>
                </p:oleObj>
              </mc:Choice>
              <mc:Fallback>
                <p:oleObj name="" r:id="rId5" imgW="749300" imgH="6604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3933825"/>
                        <a:ext cx="1368425" cy="1220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Rectangle 16"/>
          <p:cNvSpPr/>
          <p:nvPr/>
        </p:nvSpPr>
        <p:spPr>
          <a:xfrm>
            <a:off x="900113" y="5141913"/>
            <a:ext cx="37830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为张力，</a:t>
            </a:r>
            <a:r>
              <a:rPr lang="zh-CN" altLang="en-US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为线密度。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1213" name="Rectangle 17"/>
          <p:cNvSpPr/>
          <p:nvPr/>
        </p:nvSpPr>
        <p:spPr>
          <a:xfrm>
            <a:off x="900113" y="5681663"/>
            <a:ext cx="5184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可见，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波速由弹性媒质性质决定</a:t>
            </a:r>
            <a:endParaRPr lang="zh-CN" altLang="zh-CN" sz="28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14" name="Rectangle 18"/>
          <p:cNvSpPr/>
          <p:nvPr/>
        </p:nvSpPr>
        <p:spPr>
          <a:xfrm>
            <a:off x="6661150" y="1108075"/>
            <a:ext cx="1368425" cy="720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215" name="Rectangle 19"/>
          <p:cNvSpPr/>
          <p:nvPr/>
        </p:nvSpPr>
        <p:spPr>
          <a:xfrm>
            <a:off x="7588250" y="620713"/>
            <a:ext cx="588963" cy="41275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F</a:t>
            </a:r>
            <a:endParaRPr lang="en-US" altLang="zh-CN" sz="2400" b="1" i="1" dirty="0"/>
          </a:p>
        </p:txBody>
      </p:sp>
      <p:sp>
        <p:nvSpPr>
          <p:cNvPr id="51216" name="Line 20"/>
          <p:cNvSpPr/>
          <p:nvPr/>
        </p:nvSpPr>
        <p:spPr>
          <a:xfrm flipV="1">
            <a:off x="7524750" y="1019175"/>
            <a:ext cx="422275" cy="6350"/>
          </a:xfrm>
          <a:prstGeom prst="line">
            <a:avLst/>
          </a:prstGeom>
          <a:ln w="9525" cap="flat" cmpd="sng">
            <a:solidFill>
              <a:srgbClr val="FFFFFF"/>
            </a:solidFill>
            <a:prstDash val="solid"/>
            <a:headEnd type="none" w="med" len="med"/>
            <a:tailEnd type="triangle" w="med" len="sm"/>
          </a:ln>
        </p:spPr>
      </p:sp>
      <p:sp>
        <p:nvSpPr>
          <p:cNvPr id="51217" name="Rectangle 21"/>
          <p:cNvSpPr/>
          <p:nvPr/>
        </p:nvSpPr>
        <p:spPr>
          <a:xfrm>
            <a:off x="6680200" y="1243013"/>
            <a:ext cx="636588" cy="341312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1800" b="1" i="1" dirty="0">
                <a:sym typeface="Symbol" panose="05050102010706020507" pitchFamily="18" charset="2"/>
              </a:rPr>
              <a:t></a:t>
            </a:r>
            <a:endParaRPr lang="en-US" altLang="zh-CN" sz="1800" b="1" i="1" dirty="0"/>
          </a:p>
        </p:txBody>
      </p:sp>
      <p:sp>
        <p:nvSpPr>
          <p:cNvPr id="51218" name="Rectangle 22"/>
          <p:cNvSpPr/>
          <p:nvPr/>
        </p:nvSpPr>
        <p:spPr>
          <a:xfrm>
            <a:off x="7092950" y="1912938"/>
            <a:ext cx="731838" cy="434975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ea typeface="楷体_GB2312" pitchFamily="1" charset="-122"/>
              </a:rPr>
              <a:t>切变</a:t>
            </a:r>
            <a:endParaRPr lang="zh-CN" altLang="zh-CN" sz="2000" b="1" dirty="0">
              <a:ea typeface="楷体_GB2312" pitchFamily="1" charset="-122"/>
            </a:endParaRPr>
          </a:p>
        </p:txBody>
      </p:sp>
      <p:sp>
        <p:nvSpPr>
          <p:cNvPr id="51219" name="AutoShape 23"/>
          <p:cNvSpPr/>
          <p:nvPr/>
        </p:nvSpPr>
        <p:spPr>
          <a:xfrm>
            <a:off x="6661150" y="1163638"/>
            <a:ext cx="1800225" cy="647700"/>
          </a:xfrm>
          <a:prstGeom prst="parallelogram">
            <a:avLst>
              <a:gd name="adj" fmla="val 69485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220" name="Rectangle 24"/>
          <p:cNvSpPr/>
          <p:nvPr/>
        </p:nvSpPr>
        <p:spPr>
          <a:xfrm>
            <a:off x="6661150" y="1163638"/>
            <a:ext cx="1368425" cy="6477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221" name="Rectangle 25"/>
          <p:cNvSpPr/>
          <p:nvPr/>
        </p:nvSpPr>
        <p:spPr>
          <a:xfrm flipH="1">
            <a:off x="7381875" y="1304925"/>
            <a:ext cx="576263" cy="433388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S</a:t>
            </a:r>
            <a:endParaRPr lang="en-US" altLang="zh-CN" sz="2400" b="1" i="1" dirty="0"/>
          </a:p>
        </p:txBody>
      </p:sp>
      <p:sp>
        <p:nvSpPr>
          <p:cNvPr id="51222" name="Rectangle 26"/>
          <p:cNvSpPr/>
          <p:nvPr/>
        </p:nvSpPr>
        <p:spPr>
          <a:xfrm flipH="1">
            <a:off x="6807200" y="730250"/>
            <a:ext cx="358775" cy="433388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x</a:t>
            </a:r>
            <a:endParaRPr lang="en-US" altLang="zh-CN" sz="2400" b="1" i="1" dirty="0"/>
          </a:p>
        </p:txBody>
      </p:sp>
      <p:sp>
        <p:nvSpPr>
          <p:cNvPr id="51223" name="Rectangle 27"/>
          <p:cNvSpPr/>
          <p:nvPr/>
        </p:nvSpPr>
        <p:spPr>
          <a:xfrm flipH="1">
            <a:off x="6373813" y="1195388"/>
            <a:ext cx="358775" cy="433387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h</a:t>
            </a:r>
            <a:endParaRPr lang="en-US" altLang="zh-CN" sz="2400" b="1" i="1" dirty="0"/>
          </a:p>
        </p:txBody>
      </p:sp>
      <p:graphicFrame>
        <p:nvGraphicFramePr>
          <p:cNvPr id="51224" name="Object 24"/>
          <p:cNvGraphicFramePr/>
          <p:nvPr/>
        </p:nvGraphicFramePr>
        <p:xfrm>
          <a:off x="4854575" y="908050"/>
          <a:ext cx="13731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7" imgW="812800" imgH="558800" progId="Equation.DSMT4">
                  <p:embed/>
                </p:oleObj>
              </mc:Choice>
              <mc:Fallback>
                <p:oleObj name="" r:id="rId7" imgW="812800" imgH="5588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54575" y="908050"/>
                        <a:ext cx="1373188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5" name="Rectangle 29"/>
          <p:cNvSpPr/>
          <p:nvPr/>
        </p:nvSpPr>
        <p:spPr>
          <a:xfrm>
            <a:off x="5594350" y="3716338"/>
            <a:ext cx="1674813" cy="420687"/>
          </a:xfrm>
          <a:prstGeom prst="rect">
            <a:avLst/>
          </a:prstGeom>
          <a:solidFill>
            <a:srgbClr val="00FFFF"/>
          </a:solidFill>
          <a:ln w="6350" cap="flat" cmpd="sng">
            <a:solidFill>
              <a:srgbClr val="0000FF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226" name="Rectangle 30"/>
          <p:cNvSpPr/>
          <p:nvPr/>
        </p:nvSpPr>
        <p:spPr>
          <a:xfrm>
            <a:off x="5324475" y="3784600"/>
            <a:ext cx="2214563" cy="285750"/>
          </a:xfrm>
          <a:prstGeom prst="rect">
            <a:avLst/>
          </a:prstGeom>
          <a:solidFill>
            <a:srgbClr val="00FFFF"/>
          </a:solidFill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227" name="Line 31"/>
          <p:cNvSpPr/>
          <p:nvPr/>
        </p:nvSpPr>
        <p:spPr>
          <a:xfrm>
            <a:off x="5297488" y="4051300"/>
            <a:ext cx="1587" cy="7556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28" name="Line 32"/>
          <p:cNvSpPr/>
          <p:nvPr/>
        </p:nvSpPr>
        <p:spPr>
          <a:xfrm>
            <a:off x="7510463" y="4051300"/>
            <a:ext cx="1587" cy="7556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29" name="Line 33"/>
          <p:cNvSpPr/>
          <p:nvPr/>
        </p:nvSpPr>
        <p:spPr>
          <a:xfrm>
            <a:off x="5594350" y="4152900"/>
            <a:ext cx="1588" cy="301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0" name="Line 34"/>
          <p:cNvSpPr/>
          <p:nvPr/>
        </p:nvSpPr>
        <p:spPr>
          <a:xfrm>
            <a:off x="7267575" y="4135438"/>
            <a:ext cx="1588" cy="3032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1" name="Line 35"/>
          <p:cNvSpPr/>
          <p:nvPr/>
        </p:nvSpPr>
        <p:spPr>
          <a:xfrm>
            <a:off x="5594350" y="4321175"/>
            <a:ext cx="16748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</p:sp>
      <p:sp>
        <p:nvSpPr>
          <p:cNvPr id="51232" name="Line 36"/>
          <p:cNvSpPr/>
          <p:nvPr/>
        </p:nvSpPr>
        <p:spPr>
          <a:xfrm>
            <a:off x="5297488" y="4672013"/>
            <a:ext cx="2214562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sm"/>
            <a:tailEnd type="triangle" w="med" len="sm"/>
          </a:ln>
        </p:spPr>
      </p:sp>
      <p:sp>
        <p:nvSpPr>
          <p:cNvPr id="51233" name="Rectangle 37"/>
          <p:cNvSpPr/>
          <p:nvPr/>
        </p:nvSpPr>
        <p:spPr>
          <a:xfrm>
            <a:off x="6323013" y="4286250"/>
            <a:ext cx="246062" cy="38735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l</a:t>
            </a:r>
            <a:r>
              <a:rPr lang="en-US" altLang="zh-CN" sz="2400" b="1" baseline="-25000" dirty="0"/>
              <a:t>0</a:t>
            </a:r>
            <a:endParaRPr lang="en-US" altLang="zh-CN" sz="2400" dirty="0"/>
          </a:p>
        </p:txBody>
      </p:sp>
      <p:sp>
        <p:nvSpPr>
          <p:cNvPr id="51234" name="Rectangle 38"/>
          <p:cNvSpPr/>
          <p:nvPr/>
        </p:nvSpPr>
        <p:spPr>
          <a:xfrm>
            <a:off x="5837238" y="4654550"/>
            <a:ext cx="1114425" cy="403225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l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 + </a:t>
            </a:r>
            <a:r>
              <a:rPr lang="en-US" altLang="zh-CN" sz="2400" b="1" dirty="0">
                <a:sym typeface="Symbol" panose="05050102010706020507" pitchFamily="18" charset="2"/>
              </a:rPr>
              <a:t> </a:t>
            </a:r>
            <a:r>
              <a:rPr lang="en-US" altLang="zh-CN" sz="2400" b="1" i="1" dirty="0"/>
              <a:t>l</a:t>
            </a:r>
            <a:r>
              <a:rPr lang="en-US" altLang="zh-CN" sz="1600" b="1" dirty="0"/>
              <a:t> </a:t>
            </a:r>
            <a:endParaRPr lang="en-US" altLang="zh-CN" sz="1000" dirty="0"/>
          </a:p>
        </p:txBody>
      </p:sp>
      <p:sp>
        <p:nvSpPr>
          <p:cNvPr id="51235" name="Line 39"/>
          <p:cNvSpPr/>
          <p:nvPr/>
        </p:nvSpPr>
        <p:spPr>
          <a:xfrm>
            <a:off x="7539038" y="3957638"/>
            <a:ext cx="5413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sm"/>
          </a:ln>
        </p:spPr>
      </p:sp>
      <p:sp>
        <p:nvSpPr>
          <p:cNvPr id="51236" name="Text Box 40"/>
          <p:cNvSpPr txBox="1"/>
          <p:nvPr/>
        </p:nvSpPr>
        <p:spPr>
          <a:xfrm>
            <a:off x="6881813" y="4678363"/>
            <a:ext cx="9429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1800" b="1" dirty="0">
                <a:ea typeface="楷体_GB2312" pitchFamily="1" charset="-122"/>
              </a:rPr>
              <a:t>长变</a:t>
            </a:r>
            <a:endParaRPr lang="zh-CN" altLang="zh-CN" sz="1800" b="1" dirty="0">
              <a:ea typeface="楷体_GB2312" pitchFamily="1" charset="-122"/>
            </a:endParaRPr>
          </a:p>
        </p:txBody>
      </p:sp>
      <p:sp>
        <p:nvSpPr>
          <p:cNvPr id="51237" name="Line 41"/>
          <p:cNvSpPr/>
          <p:nvPr/>
        </p:nvSpPr>
        <p:spPr>
          <a:xfrm flipH="1">
            <a:off x="4779963" y="3932238"/>
            <a:ext cx="50165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238" name="Object 38"/>
          <p:cNvGraphicFramePr>
            <a:graphicFrameLocks noChangeAspect="1"/>
          </p:cNvGraphicFramePr>
          <p:nvPr/>
        </p:nvGraphicFramePr>
        <p:xfrm>
          <a:off x="4427538" y="3644900"/>
          <a:ext cx="4429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190500" imgH="254000" progId="Equation.DSMT4">
                  <p:embed/>
                </p:oleObj>
              </mc:Choice>
              <mc:Fallback>
                <p:oleObj name="" r:id="rId9" imgW="190500" imgH="2540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66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27538" y="3644900"/>
                        <a:ext cx="442912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9" name="Object 39"/>
          <p:cNvGraphicFramePr>
            <a:graphicFrameLocks noChangeAspect="1"/>
          </p:cNvGraphicFramePr>
          <p:nvPr/>
        </p:nvGraphicFramePr>
        <p:xfrm>
          <a:off x="8062913" y="3573463"/>
          <a:ext cx="5413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1" imgW="190500" imgH="254000" progId="Equation.DSMT4">
                  <p:embed/>
                </p:oleObj>
              </mc:Choice>
              <mc:Fallback>
                <p:oleObj name="" r:id="rId11" imgW="190500" imgH="2540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66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62913" y="3573463"/>
                        <a:ext cx="541337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7" name="Rectangle 5"/>
          <p:cNvSpPr/>
          <p:nvPr/>
        </p:nvSpPr>
        <p:spPr>
          <a:xfrm>
            <a:off x="2103438" y="107950"/>
            <a:ext cx="46482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§13.1 </a:t>
            </a:r>
            <a:r>
              <a:rPr lang="zh-CN" altLang="en-US" b="1" dirty="0">
                <a:solidFill>
                  <a:srgbClr val="0033CC"/>
                </a:solidFill>
                <a:latin typeface="华文楷体" pitchFamily="2" charset="-122"/>
                <a:ea typeface="华文楷体" pitchFamily="2" charset="-122"/>
              </a:rPr>
              <a:t>机械波的基本概念</a:t>
            </a:r>
            <a:endParaRPr lang="zh-CN" altLang="en-US" b="1" dirty="0">
              <a:solidFill>
                <a:srgbClr val="0033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148" name="Text Box 7"/>
          <p:cNvSpPr txBox="1"/>
          <p:nvPr/>
        </p:nvSpPr>
        <p:spPr>
          <a:xfrm>
            <a:off x="320675" y="884238"/>
            <a:ext cx="23526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机械波的形成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3" name="Rectangle 8"/>
          <p:cNvSpPr/>
          <p:nvPr/>
        </p:nvSpPr>
        <p:spPr>
          <a:xfrm>
            <a:off x="250825" y="1812925"/>
            <a:ext cx="57848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产生条件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波源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媒质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150" name="Object 9"/>
          <p:cNvGraphicFramePr>
            <a:graphicFrameLocks noChangeAspect="1"/>
          </p:cNvGraphicFramePr>
          <p:nvPr>
            <p:ph idx="1"/>
          </p:nvPr>
        </p:nvGraphicFramePr>
        <p:xfrm>
          <a:off x="1042988" y="3284538"/>
          <a:ext cx="59039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810385" imgH="2096770" progId="">
                  <p:embed/>
                </p:oleObj>
              </mc:Choice>
              <mc:Fallback>
                <p:oleObj name="" r:id="rId1" imgW="1810385" imgH="209677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l="-63" b="48817"/>
                      <a:stretch>
                        <a:fillRect/>
                      </a:stretch>
                    </p:blipFill>
                    <p:spPr>
                      <a:xfrm>
                        <a:off x="1042988" y="3284538"/>
                        <a:ext cx="5903912" cy="2241550"/>
                      </a:xfrm>
                      <a:prstGeom prst="rect">
                        <a:avLst/>
                      </a:prstGeom>
                      <a:solidFill>
                        <a:srgbClr val="00CCFF">
                          <a:alpha val="39999"/>
                        </a:srgbClr>
                      </a:solidFill>
                      <a:ln>
                        <a:solidFill>
                          <a:srgbClr val="336699">
                            <a:alpha val="10000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11"/>
          <p:cNvSpPr/>
          <p:nvPr/>
        </p:nvSpPr>
        <p:spPr>
          <a:xfrm>
            <a:off x="900113" y="1316038"/>
            <a:ext cx="3708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机械振动在媒质中的传播 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2" name="Text Box 12"/>
          <p:cNvSpPr txBox="1"/>
          <p:nvPr/>
        </p:nvSpPr>
        <p:spPr>
          <a:xfrm>
            <a:off x="-180975" y="2420938"/>
            <a:ext cx="9145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2) 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波动是振动的传递，但介质中质元在原地振动，不随波前进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3" name="Line 4"/>
          <p:cNvSpPr/>
          <p:nvPr/>
        </p:nvSpPr>
        <p:spPr>
          <a:xfrm>
            <a:off x="539750" y="857250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2227" name="Text Box 4"/>
          <p:cNvSpPr txBox="1"/>
          <p:nvPr/>
        </p:nvSpPr>
        <p:spPr>
          <a:xfrm>
            <a:off x="179388" y="260350"/>
            <a:ext cx="876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波长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：波线上相位差为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的相邻两点间的距离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228" name="Rectangle 16"/>
          <p:cNvSpPr/>
          <p:nvPr/>
        </p:nvSpPr>
        <p:spPr>
          <a:xfrm>
            <a:off x="179388" y="2349500"/>
            <a:ext cx="8137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3)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 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：波前进一个波长所需的时间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229" name="Rectangle 17"/>
          <p:cNvSpPr/>
          <p:nvPr/>
        </p:nvSpPr>
        <p:spPr>
          <a:xfrm>
            <a:off x="179388" y="2997200"/>
            <a:ext cx="8569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4)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频率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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：单位时间内波前进距离中完整波的数目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555875" y="3789363"/>
          <a:ext cx="259238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1244600" imgH="635000" progId="Equation.DSMT4">
                  <p:embed/>
                </p:oleObj>
              </mc:Choice>
              <mc:Fallback>
                <p:oleObj name="" r:id="rId1" imgW="1244600" imgH="6350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/>
                          </a:clrTo>
                        </a:clrChange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3789363"/>
                        <a:ext cx="2592388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843213" y="5445125"/>
          <a:ext cx="20161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762000" imgH="254000" progId="Equation.DSMT4">
                  <p:embed/>
                </p:oleObj>
              </mc:Choice>
              <mc:Fallback>
                <p:oleObj name="" r:id="rId3" imgW="762000" imgH="2540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43213" y="5445125"/>
                        <a:ext cx="2016125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2" name="Group 26"/>
          <p:cNvGrpSpPr/>
          <p:nvPr/>
        </p:nvGrpSpPr>
        <p:grpSpPr>
          <a:xfrm>
            <a:off x="971550" y="836613"/>
            <a:ext cx="6985000" cy="1292225"/>
            <a:chOff x="0" y="0"/>
            <a:chExt cx="4400" cy="814"/>
          </a:xfrm>
        </p:grpSpPr>
        <p:sp>
          <p:nvSpPr>
            <p:cNvPr id="52233" name="Line 8"/>
            <p:cNvSpPr/>
            <p:nvPr/>
          </p:nvSpPr>
          <p:spPr>
            <a:xfrm flipV="1">
              <a:off x="0" y="363"/>
              <a:ext cx="4400" cy="2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2234" name="Freeform 9"/>
            <p:cNvSpPr/>
            <p:nvPr/>
          </p:nvSpPr>
          <p:spPr>
            <a:xfrm>
              <a:off x="0" y="0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35" name="Line 10"/>
            <p:cNvSpPr/>
            <p:nvPr/>
          </p:nvSpPr>
          <p:spPr>
            <a:xfrm>
              <a:off x="0" y="401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6" name="Line 11"/>
            <p:cNvSpPr/>
            <p:nvPr/>
          </p:nvSpPr>
          <p:spPr>
            <a:xfrm>
              <a:off x="1914" y="401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52237" name="Object 13"/>
            <p:cNvGraphicFramePr>
              <a:graphicFrameLocks noChangeAspect="1"/>
            </p:cNvGraphicFramePr>
            <p:nvPr/>
          </p:nvGraphicFramePr>
          <p:xfrm>
            <a:off x="768" y="449"/>
            <a:ext cx="19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5" imgW="190500" imgH="254000" progId="Equation.3">
                    <p:embed/>
                  </p:oleObj>
                </mc:Choice>
                <mc:Fallback>
                  <p:oleObj name="" r:id="rId5" imgW="190500" imgH="2540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8" y="449"/>
                          <a:ext cx="19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8" name="Line 13"/>
            <p:cNvSpPr/>
            <p:nvPr/>
          </p:nvSpPr>
          <p:spPr>
            <a:xfrm>
              <a:off x="1270" y="582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2239" name="Line 14"/>
            <p:cNvSpPr/>
            <p:nvPr/>
          </p:nvSpPr>
          <p:spPr>
            <a:xfrm flipH="1">
              <a:off x="0" y="582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2240" name="Freeform 20"/>
            <p:cNvSpPr/>
            <p:nvPr/>
          </p:nvSpPr>
          <p:spPr>
            <a:xfrm>
              <a:off x="1866" y="46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41" name="Line 21"/>
            <p:cNvSpPr/>
            <p:nvPr/>
          </p:nvSpPr>
          <p:spPr>
            <a:xfrm>
              <a:off x="3856" y="409"/>
              <a:ext cx="0" cy="136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2" name="Line 22"/>
            <p:cNvSpPr/>
            <p:nvPr/>
          </p:nvSpPr>
          <p:spPr>
            <a:xfrm>
              <a:off x="3221" y="590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2243" name="Line 23"/>
            <p:cNvSpPr/>
            <p:nvPr/>
          </p:nvSpPr>
          <p:spPr>
            <a:xfrm flipH="1">
              <a:off x="1905" y="590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graphicFrame>
          <p:nvGraphicFramePr>
            <p:cNvPr id="52244" name="Object 20"/>
            <p:cNvGraphicFramePr>
              <a:graphicFrameLocks noChangeAspect="1"/>
            </p:cNvGraphicFramePr>
            <p:nvPr/>
          </p:nvGraphicFramePr>
          <p:xfrm>
            <a:off x="2703" y="454"/>
            <a:ext cx="24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7" imgW="190500" imgH="254000" progId="Equation.3">
                    <p:embed/>
                  </p:oleObj>
                </mc:Choice>
                <mc:Fallback>
                  <p:oleObj name="" r:id="rId7" imgW="190500" imgH="2540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03" y="454"/>
                          <a:ext cx="249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3251" name="AutoShape 4"/>
          <p:cNvSpPr/>
          <p:nvPr/>
        </p:nvSpPr>
        <p:spPr>
          <a:xfrm>
            <a:off x="179388" y="115888"/>
            <a:ext cx="1584325" cy="1657350"/>
          </a:xfrm>
          <a:prstGeom prst="irregularSeal1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3600" b="1" dirty="0">
                <a:solidFill>
                  <a:srgbClr val="FF3300"/>
                </a:solidFill>
                <a:latin typeface="Bookman Old Style" panose="02050604050505020204" pitchFamily="18" charset="0"/>
                <a:ea typeface="楷体_GB2312" pitchFamily="1" charset="-122"/>
              </a:rPr>
              <a:t>注意</a:t>
            </a:r>
            <a:endParaRPr lang="zh-CN" altLang="zh-CN" sz="3600" b="1" dirty="0">
              <a:solidFill>
                <a:srgbClr val="FF3300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53252" name="Line 7"/>
          <p:cNvSpPr/>
          <p:nvPr/>
        </p:nvSpPr>
        <p:spPr>
          <a:xfrm flipV="1">
            <a:off x="971550" y="3000375"/>
            <a:ext cx="6985000" cy="333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53253" name="Text Box 23"/>
          <p:cNvSpPr txBox="1"/>
          <p:nvPr/>
        </p:nvSpPr>
        <p:spPr>
          <a:xfrm>
            <a:off x="1793875" y="333375"/>
            <a:ext cx="4056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波速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与质点的振动速度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5795963" y="73025"/>
          <a:ext cx="4984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216535" imgH="394970" progId="Equation.DSMT4">
                  <p:embed/>
                </p:oleObj>
              </mc:Choice>
              <mc:Fallback>
                <p:oleObj name="" r:id="rId1" imgW="216535" imgH="39497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795963" y="73025"/>
                        <a:ext cx="498475" cy="908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5" name="Group 42"/>
          <p:cNvGrpSpPr/>
          <p:nvPr/>
        </p:nvGrpSpPr>
        <p:grpSpPr>
          <a:xfrm>
            <a:off x="539750" y="1916113"/>
            <a:ext cx="7248525" cy="1800225"/>
            <a:chOff x="0" y="0"/>
            <a:chExt cx="4566" cy="1134"/>
          </a:xfrm>
        </p:grpSpPr>
        <p:sp>
          <p:nvSpPr>
            <p:cNvPr id="53290" name="Freeform 8"/>
            <p:cNvSpPr/>
            <p:nvPr/>
          </p:nvSpPr>
          <p:spPr>
            <a:xfrm>
              <a:off x="253" y="320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91" name="Freeform 14"/>
            <p:cNvSpPr/>
            <p:nvPr/>
          </p:nvSpPr>
          <p:spPr>
            <a:xfrm>
              <a:off x="2119" y="366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92" name="Line 20"/>
            <p:cNvSpPr/>
            <p:nvPr/>
          </p:nvSpPr>
          <p:spPr>
            <a:xfrm flipV="1">
              <a:off x="253" y="91"/>
              <a:ext cx="0" cy="1043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93" name="Text Box 21"/>
            <p:cNvSpPr txBox="1"/>
            <p:nvPr/>
          </p:nvSpPr>
          <p:spPr>
            <a:xfrm>
              <a:off x="0" y="104"/>
              <a:ext cx="2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y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3294" name="Text Box 22"/>
            <p:cNvSpPr txBox="1"/>
            <p:nvPr/>
          </p:nvSpPr>
          <p:spPr>
            <a:xfrm>
              <a:off x="4335" y="635"/>
              <a:ext cx="2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x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3295" name="Line 24"/>
            <p:cNvSpPr/>
            <p:nvPr/>
          </p:nvSpPr>
          <p:spPr>
            <a:xfrm>
              <a:off x="888" y="182"/>
              <a:ext cx="635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96" name="Rectangle 34"/>
            <p:cNvSpPr/>
            <p:nvPr/>
          </p:nvSpPr>
          <p:spPr>
            <a:xfrm>
              <a:off x="1478" y="0"/>
              <a:ext cx="2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u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53256" name="Text Box 35"/>
          <p:cNvSpPr txBox="1"/>
          <p:nvPr/>
        </p:nvSpPr>
        <p:spPr>
          <a:xfrm>
            <a:off x="1749425" y="884238"/>
            <a:ext cx="51371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会画质点的振动方向和振动曲线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288" name="Rectangle 36"/>
          <p:cNvSpPr/>
          <p:nvPr/>
        </p:nvSpPr>
        <p:spPr>
          <a:xfrm>
            <a:off x="2152650" y="2971800"/>
            <a:ext cx="403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Bookman Old Style" panose="02050604050505020204" pitchFamily="18" charset="0"/>
              </a:rPr>
              <a:t>A</a:t>
            </a:r>
            <a:endParaRPr lang="en-US" altLang="zh-CN" sz="2400" b="1" dirty="0">
              <a:latin typeface="Bookman Old Style" panose="02050604050505020204" pitchFamily="18" charset="0"/>
            </a:endParaRPr>
          </a:p>
        </p:txBody>
      </p:sp>
      <p:sp>
        <p:nvSpPr>
          <p:cNvPr id="54289" name="Rectangle 37"/>
          <p:cNvSpPr/>
          <p:nvPr/>
        </p:nvSpPr>
        <p:spPr>
          <a:xfrm>
            <a:off x="2476500" y="3284538"/>
            <a:ext cx="403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Bookman Old Style" panose="02050604050505020204" pitchFamily="18" charset="0"/>
              </a:rPr>
              <a:t>B</a:t>
            </a:r>
            <a:endParaRPr lang="en-US" altLang="zh-CN" sz="2400" b="1" dirty="0">
              <a:latin typeface="Bookman Old Style" panose="02050604050505020204" pitchFamily="18" charset="0"/>
            </a:endParaRPr>
          </a:p>
        </p:txBody>
      </p:sp>
      <p:sp>
        <p:nvSpPr>
          <p:cNvPr id="54290" name="Rectangle 38"/>
          <p:cNvSpPr/>
          <p:nvPr/>
        </p:nvSpPr>
        <p:spPr>
          <a:xfrm>
            <a:off x="3009900" y="3573463"/>
            <a:ext cx="4095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Bookman Old Style" panose="02050604050505020204" pitchFamily="18" charset="0"/>
              </a:rPr>
              <a:t>C</a:t>
            </a:r>
            <a:endParaRPr lang="en-US" altLang="zh-CN" sz="2400" b="1" dirty="0">
              <a:latin typeface="Bookman Old Style" panose="02050604050505020204" pitchFamily="18" charset="0"/>
            </a:endParaRPr>
          </a:p>
        </p:txBody>
      </p:sp>
      <p:sp>
        <p:nvSpPr>
          <p:cNvPr id="54291" name="Rectangle 39"/>
          <p:cNvSpPr/>
          <p:nvPr/>
        </p:nvSpPr>
        <p:spPr>
          <a:xfrm>
            <a:off x="4078288" y="3068638"/>
            <a:ext cx="422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Bookman Old Style" panose="02050604050505020204" pitchFamily="18" charset="0"/>
              </a:rPr>
              <a:t>D</a:t>
            </a:r>
            <a:endParaRPr lang="en-US" altLang="zh-CN" sz="2400" b="1" dirty="0">
              <a:latin typeface="Bookman Old Style" panose="02050604050505020204" pitchFamily="18" charset="0"/>
            </a:endParaRPr>
          </a:p>
        </p:txBody>
      </p:sp>
      <p:sp>
        <p:nvSpPr>
          <p:cNvPr id="54292" name="Rectangle 40"/>
          <p:cNvSpPr/>
          <p:nvPr/>
        </p:nvSpPr>
        <p:spPr>
          <a:xfrm>
            <a:off x="3771900" y="2420938"/>
            <a:ext cx="4032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Bookman Old Style" panose="02050604050505020204" pitchFamily="18" charset="0"/>
              </a:rPr>
              <a:t>E</a:t>
            </a:r>
            <a:endParaRPr lang="en-US" altLang="zh-CN" sz="2400" b="1" dirty="0">
              <a:latin typeface="Bookman Old Style" panose="02050604050505020204" pitchFamily="18" charset="0"/>
            </a:endParaRPr>
          </a:p>
        </p:txBody>
      </p:sp>
      <p:sp>
        <p:nvSpPr>
          <p:cNvPr id="54293" name="Rectangle 41"/>
          <p:cNvSpPr/>
          <p:nvPr/>
        </p:nvSpPr>
        <p:spPr>
          <a:xfrm>
            <a:off x="4424363" y="2133600"/>
            <a:ext cx="3921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Bookman Old Style" panose="02050604050505020204" pitchFamily="18" charset="0"/>
              </a:rPr>
              <a:t>F</a:t>
            </a:r>
            <a:endParaRPr lang="en-US" altLang="zh-CN" sz="2400" b="1" dirty="0">
              <a:latin typeface="Bookman Old Style" panose="02050604050505020204" pitchFamily="18" charset="0"/>
            </a:endParaRPr>
          </a:p>
        </p:txBody>
      </p:sp>
      <p:sp>
        <p:nvSpPr>
          <p:cNvPr id="54294" name="Oval 43"/>
          <p:cNvSpPr/>
          <p:nvPr/>
        </p:nvSpPr>
        <p:spPr>
          <a:xfrm>
            <a:off x="2411413" y="2924175"/>
            <a:ext cx="144462" cy="142875"/>
          </a:xfrm>
          <a:prstGeom prst="ellipse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295" name="Oval 44"/>
          <p:cNvSpPr/>
          <p:nvPr/>
        </p:nvSpPr>
        <p:spPr>
          <a:xfrm>
            <a:off x="2700338" y="3286125"/>
            <a:ext cx="144462" cy="142875"/>
          </a:xfrm>
          <a:prstGeom prst="ellipse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296" name="Oval 45"/>
          <p:cNvSpPr/>
          <p:nvPr/>
        </p:nvSpPr>
        <p:spPr>
          <a:xfrm>
            <a:off x="3203575" y="3573463"/>
            <a:ext cx="144463" cy="142875"/>
          </a:xfrm>
          <a:prstGeom prst="ellipse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297" name="Oval 46"/>
          <p:cNvSpPr/>
          <p:nvPr/>
        </p:nvSpPr>
        <p:spPr>
          <a:xfrm>
            <a:off x="3995738" y="2924175"/>
            <a:ext cx="144462" cy="142875"/>
          </a:xfrm>
          <a:prstGeom prst="ellipse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298" name="Oval 47"/>
          <p:cNvSpPr/>
          <p:nvPr/>
        </p:nvSpPr>
        <p:spPr>
          <a:xfrm>
            <a:off x="4211638" y="2636838"/>
            <a:ext cx="144462" cy="142875"/>
          </a:xfrm>
          <a:prstGeom prst="ellipse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299" name="Oval 48"/>
          <p:cNvSpPr/>
          <p:nvPr/>
        </p:nvSpPr>
        <p:spPr>
          <a:xfrm>
            <a:off x="4643438" y="2420938"/>
            <a:ext cx="144462" cy="142875"/>
          </a:xfrm>
          <a:prstGeom prst="ellipse">
            <a:avLst/>
          </a:prstGeom>
          <a:solidFill>
            <a:srgbClr val="0000FF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300" name="Line 49"/>
          <p:cNvSpPr/>
          <p:nvPr/>
        </p:nvSpPr>
        <p:spPr>
          <a:xfrm flipV="1">
            <a:off x="2484438" y="2492375"/>
            <a:ext cx="0" cy="431800"/>
          </a:xfrm>
          <a:prstGeom prst="line">
            <a:avLst/>
          </a:prstGeom>
          <a:ln w="57150" cap="rnd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01" name="Line 50"/>
          <p:cNvSpPr/>
          <p:nvPr/>
        </p:nvSpPr>
        <p:spPr>
          <a:xfrm flipV="1">
            <a:off x="2771775" y="2925763"/>
            <a:ext cx="0" cy="431800"/>
          </a:xfrm>
          <a:prstGeom prst="line">
            <a:avLst/>
          </a:prstGeom>
          <a:ln w="57150" cap="rnd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02" name="Line 51"/>
          <p:cNvSpPr/>
          <p:nvPr/>
        </p:nvSpPr>
        <p:spPr>
          <a:xfrm flipV="1">
            <a:off x="3276600" y="3141663"/>
            <a:ext cx="0" cy="431800"/>
          </a:xfrm>
          <a:prstGeom prst="line">
            <a:avLst/>
          </a:prstGeom>
          <a:ln w="57150" cap="rnd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03" name="Line 53"/>
          <p:cNvSpPr/>
          <p:nvPr/>
        </p:nvSpPr>
        <p:spPr>
          <a:xfrm>
            <a:off x="4067175" y="3068638"/>
            <a:ext cx="0" cy="431800"/>
          </a:xfrm>
          <a:prstGeom prst="line">
            <a:avLst/>
          </a:prstGeom>
          <a:ln w="57150" cap="rnd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04" name="Line 54"/>
          <p:cNvSpPr/>
          <p:nvPr/>
        </p:nvSpPr>
        <p:spPr>
          <a:xfrm>
            <a:off x="4283075" y="2781300"/>
            <a:ext cx="0" cy="431800"/>
          </a:xfrm>
          <a:prstGeom prst="line">
            <a:avLst/>
          </a:prstGeom>
          <a:ln w="57150" cap="rnd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05" name="Line 55"/>
          <p:cNvSpPr/>
          <p:nvPr/>
        </p:nvSpPr>
        <p:spPr>
          <a:xfrm>
            <a:off x="4716463" y="2565400"/>
            <a:ext cx="0" cy="431800"/>
          </a:xfrm>
          <a:prstGeom prst="line">
            <a:avLst/>
          </a:prstGeom>
          <a:ln w="57150" cap="rnd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4306" name="Group 72"/>
          <p:cNvGrpSpPr/>
          <p:nvPr/>
        </p:nvGrpSpPr>
        <p:grpSpPr>
          <a:xfrm>
            <a:off x="36513" y="4340225"/>
            <a:ext cx="4248150" cy="1824038"/>
            <a:chOff x="0" y="0"/>
            <a:chExt cx="2676" cy="1149"/>
          </a:xfrm>
        </p:grpSpPr>
        <p:sp>
          <p:nvSpPr>
            <p:cNvPr id="53284" name="Freeform 57"/>
            <p:cNvSpPr/>
            <p:nvPr/>
          </p:nvSpPr>
          <p:spPr>
            <a:xfrm>
              <a:off x="253" y="335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85" name="Line 59"/>
            <p:cNvSpPr/>
            <p:nvPr/>
          </p:nvSpPr>
          <p:spPr>
            <a:xfrm flipV="1">
              <a:off x="253" y="106"/>
              <a:ext cx="0" cy="1043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86" name="Text Box 60"/>
            <p:cNvSpPr txBox="1"/>
            <p:nvPr/>
          </p:nvSpPr>
          <p:spPr>
            <a:xfrm>
              <a:off x="0" y="119"/>
              <a:ext cx="2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y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3287" name="Text Box 61"/>
            <p:cNvSpPr txBox="1"/>
            <p:nvPr/>
          </p:nvSpPr>
          <p:spPr>
            <a:xfrm>
              <a:off x="2449" y="741"/>
              <a:ext cx="2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t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3288" name="Line 64"/>
            <p:cNvSpPr/>
            <p:nvPr/>
          </p:nvSpPr>
          <p:spPr>
            <a:xfrm flipV="1">
              <a:off x="272" y="695"/>
              <a:ext cx="2404" cy="2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3289" name="Text Box 65"/>
            <p:cNvSpPr txBox="1"/>
            <p:nvPr/>
          </p:nvSpPr>
          <p:spPr>
            <a:xfrm>
              <a:off x="227" y="0"/>
              <a:ext cx="12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点振动曲线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4313" name="Group 74"/>
          <p:cNvGrpSpPr/>
          <p:nvPr/>
        </p:nvGrpSpPr>
        <p:grpSpPr>
          <a:xfrm>
            <a:off x="4583113" y="4413250"/>
            <a:ext cx="3949700" cy="1824038"/>
            <a:chOff x="0" y="0"/>
            <a:chExt cx="2488" cy="1149"/>
          </a:xfrm>
        </p:grpSpPr>
        <p:sp>
          <p:nvSpPr>
            <p:cNvPr id="53277" name="Freeform 66"/>
            <p:cNvSpPr/>
            <p:nvPr/>
          </p:nvSpPr>
          <p:spPr>
            <a:xfrm>
              <a:off x="136" y="335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78" name="Line 67"/>
            <p:cNvSpPr/>
            <p:nvPr/>
          </p:nvSpPr>
          <p:spPr>
            <a:xfrm flipV="1">
              <a:off x="616" y="106"/>
              <a:ext cx="0" cy="1043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79" name="Text Box 68"/>
            <p:cNvSpPr txBox="1"/>
            <p:nvPr/>
          </p:nvSpPr>
          <p:spPr>
            <a:xfrm>
              <a:off x="363" y="0"/>
              <a:ext cx="2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y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3280" name="Text Box 69"/>
            <p:cNvSpPr txBox="1"/>
            <p:nvPr/>
          </p:nvSpPr>
          <p:spPr>
            <a:xfrm>
              <a:off x="2268" y="726"/>
              <a:ext cx="2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Bookman Old Style" panose="02050604050505020204" pitchFamily="18" charset="0"/>
                </a:rPr>
                <a:t>t</a:t>
              </a:r>
              <a:endParaRPr lang="en-US" altLang="zh-CN" sz="2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53281" name="Line 70"/>
            <p:cNvSpPr/>
            <p:nvPr/>
          </p:nvSpPr>
          <p:spPr>
            <a:xfrm flipV="1">
              <a:off x="635" y="681"/>
              <a:ext cx="1814" cy="3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3282" name="Text Box 71"/>
            <p:cNvSpPr txBox="1"/>
            <p:nvPr/>
          </p:nvSpPr>
          <p:spPr>
            <a:xfrm>
              <a:off x="593" y="0"/>
              <a:ext cx="1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点振动曲线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283" name="Rectangle 73"/>
            <p:cNvSpPr/>
            <p:nvPr/>
          </p:nvSpPr>
          <p:spPr>
            <a:xfrm>
              <a:off x="0" y="318"/>
              <a:ext cx="590" cy="40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8" grpId="0"/>
      <p:bldP spid="54289" grpId="0"/>
      <p:bldP spid="54290" grpId="0"/>
      <p:bldP spid="54291" grpId="0"/>
      <p:bldP spid="54292" grpId="0"/>
      <p:bldP spid="54293" grpId="0"/>
      <p:bldP spid="54294" grpId="0" animBg="1"/>
      <p:bldP spid="54295" grpId="0" animBg="1"/>
      <p:bldP spid="54296" grpId="0" animBg="1"/>
      <p:bldP spid="54297" grpId="0" animBg="1"/>
      <p:bldP spid="54298" grpId="0" animBg="1"/>
      <p:bldP spid="5429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4275" name="Text Box 4"/>
          <p:cNvSpPr txBox="1"/>
          <p:nvPr/>
        </p:nvSpPr>
        <p:spPr>
          <a:xfrm>
            <a:off x="171450" y="115888"/>
            <a:ext cx="25082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波的几何描述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276" name="Text Box 5"/>
          <p:cNvSpPr txBox="1"/>
          <p:nvPr/>
        </p:nvSpPr>
        <p:spPr>
          <a:xfrm>
            <a:off x="368300" y="661988"/>
            <a:ext cx="7543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波线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：表示波的传播途径和方向的有向线段。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277" name="Rectangle 6"/>
          <p:cNvSpPr/>
          <p:nvPr/>
        </p:nvSpPr>
        <p:spPr>
          <a:xfrm>
            <a:off x="344488" y="1254125"/>
            <a:ext cx="701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波面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：振动状态相同的点所构成的面。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278" name="Rectangle 7"/>
          <p:cNvSpPr/>
          <p:nvPr/>
        </p:nvSpPr>
        <p:spPr>
          <a:xfrm>
            <a:off x="323850" y="1830388"/>
            <a:ext cx="693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波阵面（波前）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：在最前面的那个波面。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4279" name="Group 8"/>
          <p:cNvGrpSpPr/>
          <p:nvPr/>
        </p:nvGrpSpPr>
        <p:grpSpPr>
          <a:xfrm>
            <a:off x="2447925" y="3457575"/>
            <a:ext cx="1116013" cy="735013"/>
            <a:chOff x="0" y="0"/>
            <a:chExt cx="703" cy="463"/>
          </a:xfrm>
        </p:grpSpPr>
        <p:sp>
          <p:nvSpPr>
            <p:cNvPr id="54318" name="Line 9"/>
            <p:cNvSpPr/>
            <p:nvPr/>
          </p:nvSpPr>
          <p:spPr>
            <a:xfrm flipV="1">
              <a:off x="0" y="327"/>
              <a:ext cx="181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9" name="Text Box 10"/>
            <p:cNvSpPr txBox="1"/>
            <p:nvPr/>
          </p:nvSpPr>
          <p:spPr>
            <a:xfrm>
              <a:off x="22" y="0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Tahoma" panose="020B0604030504040204" pitchFamily="34" charset="0"/>
                </a:rPr>
                <a:t>波前</a:t>
              </a:r>
              <a:endParaRPr lang="zh-CN" altLang="zh-CN" sz="2800" b="1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4280" name="Group 11"/>
          <p:cNvGrpSpPr/>
          <p:nvPr/>
        </p:nvGrpSpPr>
        <p:grpSpPr>
          <a:xfrm>
            <a:off x="1944688" y="4121150"/>
            <a:ext cx="1619250" cy="574675"/>
            <a:chOff x="0" y="0"/>
            <a:chExt cx="1020" cy="362"/>
          </a:xfrm>
        </p:grpSpPr>
        <p:sp>
          <p:nvSpPr>
            <p:cNvPr id="54316" name="Line 12"/>
            <p:cNvSpPr/>
            <p:nvPr/>
          </p:nvSpPr>
          <p:spPr>
            <a:xfrm flipV="1">
              <a:off x="0" y="181"/>
              <a:ext cx="408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7" name="Text Box 13"/>
            <p:cNvSpPr txBox="1"/>
            <p:nvPr/>
          </p:nvSpPr>
          <p:spPr>
            <a:xfrm>
              <a:off x="339" y="0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Tahoma" panose="020B0604030504040204" pitchFamily="34" charset="0"/>
                </a:rPr>
                <a:t>波面</a:t>
              </a:r>
              <a:endParaRPr lang="zh-CN" altLang="zh-CN" sz="2800" b="1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4281" name="Group 14"/>
          <p:cNvGrpSpPr/>
          <p:nvPr/>
        </p:nvGrpSpPr>
        <p:grpSpPr>
          <a:xfrm>
            <a:off x="466725" y="3709988"/>
            <a:ext cx="1981200" cy="2370137"/>
            <a:chOff x="0" y="0"/>
            <a:chExt cx="1248" cy="1493"/>
          </a:xfrm>
        </p:grpSpPr>
        <p:sp>
          <p:nvSpPr>
            <p:cNvPr id="54306" name="Rectangle 15"/>
            <p:cNvSpPr/>
            <p:nvPr/>
          </p:nvSpPr>
          <p:spPr>
            <a:xfrm>
              <a:off x="273" y="1166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800" b="1" dirty="0"/>
                <a:t>平面波</a:t>
              </a:r>
              <a:endParaRPr lang="zh-CN" altLang="zh-CN" sz="2800" b="1" dirty="0"/>
            </a:p>
          </p:txBody>
        </p:sp>
        <p:grpSp>
          <p:nvGrpSpPr>
            <p:cNvPr id="54307" name="Group 16"/>
            <p:cNvGrpSpPr/>
            <p:nvPr/>
          </p:nvGrpSpPr>
          <p:grpSpPr>
            <a:xfrm>
              <a:off x="0" y="0"/>
              <a:ext cx="1248" cy="1121"/>
              <a:chOff x="0" y="0"/>
              <a:chExt cx="1248" cy="1121"/>
            </a:xfrm>
          </p:grpSpPr>
          <p:sp>
            <p:nvSpPr>
              <p:cNvPr id="54308" name="Line 17"/>
              <p:cNvSpPr/>
              <p:nvPr/>
            </p:nvSpPr>
            <p:spPr>
              <a:xfrm>
                <a:off x="0" y="51"/>
                <a:ext cx="1248" cy="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54309" name="Line 18"/>
              <p:cNvSpPr/>
              <p:nvPr/>
            </p:nvSpPr>
            <p:spPr>
              <a:xfrm>
                <a:off x="0" y="387"/>
                <a:ext cx="1248" cy="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54310" name="Line 19"/>
              <p:cNvSpPr/>
              <p:nvPr/>
            </p:nvSpPr>
            <p:spPr>
              <a:xfrm>
                <a:off x="0" y="723"/>
                <a:ext cx="1248" cy="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54311" name="Line 20"/>
              <p:cNvSpPr/>
              <p:nvPr/>
            </p:nvSpPr>
            <p:spPr>
              <a:xfrm>
                <a:off x="0" y="1059"/>
                <a:ext cx="1248" cy="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54312" name="Line 21"/>
              <p:cNvSpPr/>
              <p:nvPr/>
            </p:nvSpPr>
            <p:spPr>
              <a:xfrm>
                <a:off x="1233" y="3"/>
                <a:ext cx="0" cy="1118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13" name="Line 22"/>
              <p:cNvSpPr/>
              <p:nvPr/>
            </p:nvSpPr>
            <p:spPr>
              <a:xfrm>
                <a:off x="916" y="3"/>
                <a:ext cx="0" cy="1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14" name="Line 23"/>
              <p:cNvSpPr/>
              <p:nvPr/>
            </p:nvSpPr>
            <p:spPr>
              <a:xfrm>
                <a:off x="616" y="0"/>
                <a:ext cx="0" cy="1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15" name="Line 24"/>
              <p:cNvSpPr/>
              <p:nvPr/>
            </p:nvSpPr>
            <p:spPr>
              <a:xfrm>
                <a:off x="326" y="3"/>
                <a:ext cx="0" cy="1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4282" name="Group 25"/>
          <p:cNvGrpSpPr/>
          <p:nvPr/>
        </p:nvGrpSpPr>
        <p:grpSpPr>
          <a:xfrm>
            <a:off x="1474788" y="2997200"/>
            <a:ext cx="1081087" cy="763588"/>
            <a:chOff x="0" y="0"/>
            <a:chExt cx="681" cy="481"/>
          </a:xfrm>
        </p:grpSpPr>
        <p:sp>
          <p:nvSpPr>
            <p:cNvPr id="54304" name="Line 26"/>
            <p:cNvSpPr/>
            <p:nvPr/>
          </p:nvSpPr>
          <p:spPr>
            <a:xfrm flipV="1">
              <a:off x="69" y="300"/>
              <a:ext cx="158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05" name="Text Box 27"/>
            <p:cNvSpPr txBox="1"/>
            <p:nvPr/>
          </p:nvSpPr>
          <p:spPr>
            <a:xfrm>
              <a:off x="0" y="0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Tahoma" panose="020B0604030504040204" pitchFamily="34" charset="0"/>
                </a:rPr>
                <a:t>波线</a:t>
              </a:r>
              <a:endParaRPr lang="zh-CN" altLang="zh-CN" sz="2800" b="1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5323" name="Group 28"/>
          <p:cNvGrpSpPr/>
          <p:nvPr/>
        </p:nvGrpSpPr>
        <p:grpSpPr>
          <a:xfrm>
            <a:off x="4281488" y="3284538"/>
            <a:ext cx="3313112" cy="3186112"/>
            <a:chOff x="0" y="0"/>
            <a:chExt cx="2087" cy="2007"/>
          </a:xfrm>
        </p:grpSpPr>
        <p:sp>
          <p:nvSpPr>
            <p:cNvPr id="54293" name="Rectangle 29"/>
            <p:cNvSpPr/>
            <p:nvPr/>
          </p:nvSpPr>
          <p:spPr>
            <a:xfrm>
              <a:off x="1223" y="1680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800" b="1" dirty="0"/>
                <a:t>球面波</a:t>
              </a:r>
              <a:endParaRPr lang="zh-CN" altLang="zh-CN" sz="2800" b="1" dirty="0"/>
            </a:p>
          </p:txBody>
        </p:sp>
        <p:grpSp>
          <p:nvGrpSpPr>
            <p:cNvPr id="54294" name="Group 30"/>
            <p:cNvGrpSpPr>
              <a:grpSpLocks noChangeAspect="1"/>
            </p:cNvGrpSpPr>
            <p:nvPr/>
          </p:nvGrpSpPr>
          <p:grpSpPr>
            <a:xfrm>
              <a:off x="0" y="0"/>
              <a:ext cx="1723" cy="1718"/>
              <a:chOff x="0" y="0"/>
              <a:chExt cx="2064" cy="2058"/>
            </a:xfrm>
          </p:grpSpPr>
          <p:sp>
            <p:nvSpPr>
              <p:cNvPr id="54295" name="Oval 31"/>
              <p:cNvSpPr>
                <a:spLocks noChangeAspect="1"/>
              </p:cNvSpPr>
              <p:nvPr/>
            </p:nvSpPr>
            <p:spPr>
              <a:xfrm>
                <a:off x="0" y="0"/>
                <a:ext cx="2040" cy="2040"/>
              </a:xfrm>
              <a:prstGeom prst="ellipse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4296" name="Oval 32"/>
              <p:cNvSpPr>
                <a:spLocks noChangeAspect="1"/>
              </p:cNvSpPr>
              <p:nvPr/>
            </p:nvSpPr>
            <p:spPr>
              <a:xfrm>
                <a:off x="222" y="227"/>
                <a:ext cx="1587" cy="1587"/>
              </a:xfrm>
              <a:prstGeom prst="ellipse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4297" name="Oval 33"/>
              <p:cNvSpPr>
                <a:spLocks noChangeAspect="1"/>
              </p:cNvSpPr>
              <p:nvPr/>
            </p:nvSpPr>
            <p:spPr>
              <a:xfrm>
                <a:off x="448" y="456"/>
                <a:ext cx="1134" cy="1134"/>
              </a:xfrm>
              <a:prstGeom prst="ellipse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4298" name="Oval 34"/>
              <p:cNvSpPr>
                <a:spLocks noChangeAspect="1"/>
              </p:cNvSpPr>
              <p:nvPr/>
            </p:nvSpPr>
            <p:spPr>
              <a:xfrm>
                <a:off x="672" y="687"/>
                <a:ext cx="680" cy="680"/>
              </a:xfrm>
              <a:prstGeom prst="ellipse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54299" name="Line 35"/>
              <p:cNvSpPr>
                <a:spLocks noChangeAspect="1"/>
              </p:cNvSpPr>
              <p:nvPr/>
            </p:nvSpPr>
            <p:spPr>
              <a:xfrm>
                <a:off x="0" y="1023"/>
                <a:ext cx="2064" cy="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54300" name="Line 36"/>
              <p:cNvSpPr>
                <a:spLocks noChangeAspect="1"/>
              </p:cNvSpPr>
              <p:nvPr/>
            </p:nvSpPr>
            <p:spPr>
              <a:xfrm>
                <a:off x="1008" y="9"/>
                <a:ext cx="0" cy="204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54301" name="Line 37"/>
              <p:cNvSpPr>
                <a:spLocks noChangeAspect="1"/>
              </p:cNvSpPr>
              <p:nvPr/>
            </p:nvSpPr>
            <p:spPr>
              <a:xfrm flipH="1">
                <a:off x="279" y="312"/>
                <a:ext cx="1488" cy="1392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54302" name="Line 38"/>
              <p:cNvSpPr>
                <a:spLocks noChangeAspect="1"/>
              </p:cNvSpPr>
              <p:nvPr/>
            </p:nvSpPr>
            <p:spPr>
              <a:xfrm rot="-2535286">
                <a:off x="1002" y="18"/>
                <a:ext cx="0" cy="2040"/>
              </a:xfrm>
              <a:prstGeom prst="line">
                <a:avLst/>
              </a:prstGeom>
              <a:ln w="28575" cap="flat" cmpd="sng">
                <a:solidFill>
                  <a:srgbClr val="FF6699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54303" name="Oval 39"/>
              <p:cNvSpPr>
                <a:spLocks noChangeAspect="1"/>
              </p:cNvSpPr>
              <p:nvPr/>
            </p:nvSpPr>
            <p:spPr>
              <a:xfrm>
                <a:off x="956" y="970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chemeClr val="bg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</p:grpSp>
      </p:grpSp>
      <p:grpSp>
        <p:nvGrpSpPr>
          <p:cNvPr id="55335" name="Group 40"/>
          <p:cNvGrpSpPr/>
          <p:nvPr/>
        </p:nvGrpSpPr>
        <p:grpSpPr>
          <a:xfrm>
            <a:off x="6226175" y="4652963"/>
            <a:ext cx="2017713" cy="647700"/>
            <a:chOff x="0" y="0"/>
            <a:chExt cx="1271" cy="408"/>
          </a:xfrm>
        </p:grpSpPr>
        <p:sp>
          <p:nvSpPr>
            <p:cNvPr id="54291" name="Line 41"/>
            <p:cNvSpPr/>
            <p:nvPr/>
          </p:nvSpPr>
          <p:spPr>
            <a:xfrm flipV="1">
              <a:off x="0" y="181"/>
              <a:ext cx="635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2" name="Text Box 42"/>
            <p:cNvSpPr txBox="1"/>
            <p:nvPr/>
          </p:nvSpPr>
          <p:spPr>
            <a:xfrm>
              <a:off x="590" y="0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Tahoma" panose="020B0604030504040204" pitchFamily="34" charset="0"/>
                </a:rPr>
                <a:t>波线</a:t>
              </a:r>
              <a:endParaRPr lang="zh-CN" altLang="zh-CN" sz="2800" b="1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55338" name="Group 43"/>
          <p:cNvGrpSpPr/>
          <p:nvPr/>
        </p:nvGrpSpPr>
        <p:grpSpPr>
          <a:xfrm>
            <a:off x="6657975" y="3571875"/>
            <a:ext cx="1441450" cy="792163"/>
            <a:chOff x="0" y="0"/>
            <a:chExt cx="908" cy="499"/>
          </a:xfrm>
        </p:grpSpPr>
        <p:sp>
          <p:nvSpPr>
            <p:cNvPr id="54289" name="Text Box 44"/>
            <p:cNvSpPr txBox="1"/>
            <p:nvPr/>
          </p:nvSpPr>
          <p:spPr>
            <a:xfrm>
              <a:off x="227" y="0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Tahoma" panose="020B0604030504040204" pitchFamily="34" charset="0"/>
                </a:rPr>
                <a:t>波面</a:t>
              </a:r>
              <a:endParaRPr lang="zh-CN" altLang="zh-CN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54290" name="Line 45"/>
            <p:cNvSpPr/>
            <p:nvPr/>
          </p:nvSpPr>
          <p:spPr>
            <a:xfrm flipV="1">
              <a:off x="0" y="318"/>
              <a:ext cx="408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5341" name="Group 46"/>
          <p:cNvGrpSpPr/>
          <p:nvPr/>
        </p:nvGrpSpPr>
        <p:grpSpPr>
          <a:xfrm>
            <a:off x="6484938" y="2997200"/>
            <a:ext cx="1254125" cy="574675"/>
            <a:chOff x="0" y="0"/>
            <a:chExt cx="790" cy="362"/>
          </a:xfrm>
        </p:grpSpPr>
        <p:sp>
          <p:nvSpPr>
            <p:cNvPr id="54287" name="Text Box 47"/>
            <p:cNvSpPr txBox="1"/>
            <p:nvPr/>
          </p:nvSpPr>
          <p:spPr>
            <a:xfrm>
              <a:off x="109" y="0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zh-CN" sz="2800" b="1" dirty="0">
                  <a:latin typeface="Tahoma" panose="020B0604030504040204" pitchFamily="34" charset="0"/>
                </a:rPr>
                <a:t>波前</a:t>
              </a:r>
              <a:endParaRPr lang="zh-CN" altLang="zh-CN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54288" name="Line 48"/>
            <p:cNvSpPr/>
            <p:nvPr/>
          </p:nvSpPr>
          <p:spPr>
            <a:xfrm flipV="1">
              <a:off x="0" y="226"/>
              <a:ext cx="181" cy="1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529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5299" name="Text Box 3"/>
          <p:cNvSpPr txBox="1"/>
          <p:nvPr/>
        </p:nvSpPr>
        <p:spPr>
          <a:xfrm>
            <a:off x="228600" y="739775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就是波源做简谐振动引起的平面波，称为平面简谐波</a:t>
            </a: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300" name="Rectangle 25"/>
          <p:cNvSpPr/>
          <p:nvPr/>
        </p:nvSpPr>
        <p:spPr>
          <a:xfrm>
            <a:off x="2573338" y="44450"/>
            <a:ext cx="338296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§13.2 </a:t>
            </a:r>
            <a:r>
              <a:rPr lang="zh-CN" altLang="en-US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平面简谐波</a:t>
            </a:r>
            <a:endParaRPr lang="zh-CN" altLang="en-US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5301" name="Text Box 27"/>
          <p:cNvSpPr txBox="1"/>
          <p:nvPr/>
        </p:nvSpPr>
        <p:spPr>
          <a:xfrm>
            <a:off x="179388" y="1685925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点的振动方程：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326" name="Rectangle 28"/>
          <p:cNvSpPr/>
          <p:nvPr/>
        </p:nvSpPr>
        <p:spPr>
          <a:xfrm>
            <a:off x="250825" y="2636838"/>
            <a:ext cx="3600450" cy="1073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点的振动状态在时间上落后于</a:t>
            </a:r>
            <a:r>
              <a:rPr lang="en-US" altLang="zh-CN" sz="2800" b="1" i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点：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5303" name="Group 51"/>
          <p:cNvGrpSpPr/>
          <p:nvPr/>
        </p:nvGrpSpPr>
        <p:grpSpPr>
          <a:xfrm>
            <a:off x="468313" y="2165350"/>
            <a:ext cx="3340100" cy="615950"/>
            <a:chOff x="0" y="0"/>
            <a:chExt cx="2104" cy="388"/>
          </a:xfrm>
        </p:grpSpPr>
        <p:graphicFrame>
          <p:nvGraphicFramePr>
            <p:cNvPr id="55330" name="Object 8"/>
            <p:cNvGraphicFramePr>
              <a:graphicFrameLocks noChangeAspect="1"/>
            </p:cNvGraphicFramePr>
            <p:nvPr/>
          </p:nvGraphicFramePr>
          <p:xfrm>
            <a:off x="0" y="45"/>
            <a:ext cx="210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" imgW="1170940" imgH="191135" progId="Equation.DSMT4">
                    <p:embed/>
                  </p:oleObj>
                </mc:Choice>
                <mc:Fallback>
                  <p:oleObj name="" r:id="rId1" imgW="1170940" imgH="191135" progId="Equation.DSMT4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45"/>
                          <a:ext cx="2104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31" name="Text Box 50"/>
            <p:cNvSpPr txBox="1"/>
            <p:nvPr/>
          </p:nvSpPr>
          <p:spPr>
            <a:xfrm>
              <a:off x="1676" y="0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Bookman Old Style" panose="02050604050505020204" pitchFamily="18" charset="0"/>
                  <a:sym typeface="Symbol" panose="05050102010706020507" pitchFamily="18" charset="2"/>
                </a:rPr>
                <a:t></a:t>
              </a:r>
              <a:endParaRPr lang="en-US" altLang="zh-CN" sz="2800" dirty="0">
                <a:solidFill>
                  <a:schemeClr val="bg1"/>
                </a:solidFill>
                <a:latin typeface="Bookman Old Style" panose="020506040505050202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5304" name="Group 59"/>
          <p:cNvGrpSpPr/>
          <p:nvPr/>
        </p:nvGrpSpPr>
        <p:grpSpPr>
          <a:xfrm>
            <a:off x="4448175" y="1030288"/>
            <a:ext cx="4011613" cy="2614612"/>
            <a:chOff x="0" y="0"/>
            <a:chExt cx="2302" cy="1484"/>
          </a:xfrm>
        </p:grpSpPr>
        <p:sp>
          <p:nvSpPr>
            <p:cNvPr id="55316" name="Line 35"/>
            <p:cNvSpPr/>
            <p:nvPr/>
          </p:nvSpPr>
          <p:spPr>
            <a:xfrm flipV="1">
              <a:off x="301" y="252"/>
              <a:ext cx="1" cy="1191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5317" name="Line 36"/>
            <p:cNvSpPr/>
            <p:nvPr/>
          </p:nvSpPr>
          <p:spPr>
            <a:xfrm>
              <a:off x="301" y="813"/>
              <a:ext cx="2001" cy="0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5318" name="Freeform 37"/>
            <p:cNvSpPr/>
            <p:nvPr/>
          </p:nvSpPr>
          <p:spPr>
            <a:xfrm>
              <a:off x="303" y="252"/>
              <a:ext cx="1653" cy="1126"/>
            </a:xfrm>
            <a:custGeom>
              <a:avLst/>
              <a:gdLst/>
              <a:ahLst/>
              <a:cxnLst>
                <a:cxn ang="0">
                  <a:pos x="0" y="581"/>
                </a:cxn>
                <a:cxn ang="0">
                  <a:pos x="308" y="82"/>
                </a:cxn>
                <a:cxn ang="0">
                  <a:pos x="770" y="1079"/>
                </a:cxn>
                <a:cxn ang="0">
                  <a:pos x="1232" y="82"/>
                </a:cxn>
                <a:cxn ang="0">
                  <a:pos x="1694" y="1079"/>
                </a:cxn>
                <a:cxn ang="0">
                  <a:pos x="2002" y="581"/>
                </a:cxn>
              </a:cxnLst>
              <a:pathLst>
                <a:path w="1365" h="1092">
                  <a:moveTo>
                    <a:pt x="0" y="546"/>
                  </a:moveTo>
                  <a:cubicBezTo>
                    <a:pt x="61" y="273"/>
                    <a:pt x="123" y="0"/>
                    <a:pt x="210" y="78"/>
                  </a:cubicBezTo>
                  <a:cubicBezTo>
                    <a:pt x="297" y="156"/>
                    <a:pt x="420" y="1014"/>
                    <a:pt x="525" y="1014"/>
                  </a:cubicBezTo>
                  <a:cubicBezTo>
                    <a:pt x="630" y="1014"/>
                    <a:pt x="735" y="78"/>
                    <a:pt x="840" y="78"/>
                  </a:cubicBezTo>
                  <a:cubicBezTo>
                    <a:pt x="945" y="78"/>
                    <a:pt x="1068" y="936"/>
                    <a:pt x="1155" y="1014"/>
                  </a:cubicBezTo>
                  <a:cubicBezTo>
                    <a:pt x="1242" y="1092"/>
                    <a:pt x="1303" y="819"/>
                    <a:pt x="1365" y="546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5319" name="Line 39"/>
            <p:cNvSpPr/>
            <p:nvPr/>
          </p:nvSpPr>
          <p:spPr>
            <a:xfrm>
              <a:off x="1725" y="649"/>
              <a:ext cx="267" cy="1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5320" name="Line 42"/>
            <p:cNvSpPr/>
            <p:nvPr/>
          </p:nvSpPr>
          <p:spPr>
            <a:xfrm>
              <a:off x="1597" y="1178"/>
              <a:ext cx="0" cy="265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1" name="Line 45"/>
            <p:cNvSpPr/>
            <p:nvPr/>
          </p:nvSpPr>
          <p:spPr>
            <a:xfrm flipH="1">
              <a:off x="305" y="1348"/>
              <a:ext cx="45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5322" name="Line 46"/>
            <p:cNvSpPr/>
            <p:nvPr/>
          </p:nvSpPr>
          <p:spPr>
            <a:xfrm>
              <a:off x="1148" y="1348"/>
              <a:ext cx="45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5323" name="Text Box 52"/>
            <p:cNvSpPr txBox="1"/>
            <p:nvPr/>
          </p:nvSpPr>
          <p:spPr>
            <a:xfrm>
              <a:off x="107" y="0"/>
              <a:ext cx="214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y</a:t>
              </a:r>
              <a:endPara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324" name="Text Box 53"/>
            <p:cNvSpPr txBox="1"/>
            <p:nvPr/>
          </p:nvSpPr>
          <p:spPr>
            <a:xfrm>
              <a:off x="0" y="635"/>
              <a:ext cx="246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O</a:t>
              </a:r>
              <a:endPara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325" name="Text Box 54"/>
            <p:cNvSpPr txBox="1"/>
            <p:nvPr/>
          </p:nvSpPr>
          <p:spPr>
            <a:xfrm>
              <a:off x="835" y="1225"/>
              <a:ext cx="211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x</a:t>
              </a:r>
              <a:endPara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326" name="Text Box 55"/>
            <p:cNvSpPr txBox="1"/>
            <p:nvPr/>
          </p:nvSpPr>
          <p:spPr>
            <a:xfrm>
              <a:off x="1329" y="953"/>
              <a:ext cx="221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P</a:t>
              </a:r>
              <a:endPara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327" name="Text Box 56"/>
            <p:cNvSpPr txBox="1"/>
            <p:nvPr/>
          </p:nvSpPr>
          <p:spPr>
            <a:xfrm>
              <a:off x="1782" y="318"/>
              <a:ext cx="221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u</a:t>
              </a:r>
              <a:endPara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328" name="Text Box 57"/>
            <p:cNvSpPr txBox="1"/>
            <p:nvPr/>
          </p:nvSpPr>
          <p:spPr>
            <a:xfrm>
              <a:off x="2039" y="758"/>
              <a:ext cx="210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x</a:t>
              </a:r>
              <a:endPara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5329" name="Oval 58"/>
            <p:cNvSpPr/>
            <p:nvPr/>
          </p:nvSpPr>
          <p:spPr>
            <a:xfrm>
              <a:off x="1575" y="1121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graphicFrame>
        <p:nvGraphicFramePr>
          <p:cNvPr id="56345" name="Object 25"/>
          <p:cNvGraphicFramePr>
            <a:graphicFrameLocks noChangeAspect="1"/>
          </p:cNvGraphicFramePr>
          <p:nvPr/>
        </p:nvGraphicFramePr>
        <p:xfrm>
          <a:off x="2484438" y="2924175"/>
          <a:ext cx="1223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394970" imgH="356870" progId="Equation.DSMT4">
                  <p:embed/>
                </p:oleObj>
              </mc:Choice>
              <mc:Fallback>
                <p:oleObj name="" r:id="rId3" imgW="394970" imgH="35687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2924175"/>
                        <a:ext cx="122396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6"/>
          <p:cNvGraphicFramePr>
            <a:graphicFrameLocks noChangeAspect="1"/>
          </p:cNvGraphicFramePr>
          <p:nvPr/>
        </p:nvGraphicFramePr>
        <p:xfrm>
          <a:off x="7064375" y="3429000"/>
          <a:ext cx="9080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293370" imgH="356870" progId="Equation.DSMT4">
                  <p:embed/>
                </p:oleObj>
              </mc:Choice>
              <mc:Fallback>
                <p:oleObj name="" r:id="rId5" imgW="293370" imgH="35687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64375" y="3429000"/>
                        <a:ext cx="90805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7" name="Object 27"/>
          <p:cNvGraphicFramePr>
            <a:graphicFrameLocks noChangeAspect="1"/>
          </p:cNvGraphicFramePr>
          <p:nvPr/>
        </p:nvGraphicFramePr>
        <p:xfrm>
          <a:off x="4903788" y="3716338"/>
          <a:ext cx="276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7" imgW="89535" imgH="140970" progId="Equation.DSMT4">
                  <p:embed/>
                </p:oleObj>
              </mc:Choice>
              <mc:Fallback>
                <p:oleObj name="" r:id="rId7" imgW="89535" imgH="14097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03788" y="3716338"/>
                        <a:ext cx="2762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8" name="Object 28"/>
          <p:cNvGraphicFramePr>
            <a:graphicFrameLocks noChangeAspect="1"/>
          </p:cNvGraphicFramePr>
          <p:nvPr/>
        </p:nvGraphicFramePr>
        <p:xfrm>
          <a:off x="4643438" y="4124325"/>
          <a:ext cx="9080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293370" imgH="356870" progId="Equation.DSMT4">
                  <p:embed/>
                </p:oleObj>
              </mc:Choice>
              <mc:Fallback>
                <p:oleObj name="" r:id="rId9" imgW="293370" imgH="35687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3438" y="4124325"/>
                        <a:ext cx="90805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7292975" y="4578350"/>
          <a:ext cx="276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1" imgW="89535" imgH="140970" progId="Equation.DSMT4">
                  <p:embed/>
                </p:oleObj>
              </mc:Choice>
              <mc:Fallback>
                <p:oleObj name="" r:id="rId11" imgW="89535" imgH="14097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92975" y="4578350"/>
                        <a:ext cx="2762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755650" y="5373688"/>
          <a:ext cx="266541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3" imgW="636270" imgH="292735" progId="Equation.DSMT4">
                  <p:embed/>
                </p:oleObj>
              </mc:Choice>
              <mc:Fallback>
                <p:oleObj name="" r:id="rId13" imgW="636270" imgH="292735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650" y="5373688"/>
                        <a:ext cx="2665413" cy="1227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51" name="Group 70"/>
          <p:cNvGrpSpPr/>
          <p:nvPr/>
        </p:nvGrpSpPr>
        <p:grpSpPr>
          <a:xfrm>
            <a:off x="3348038" y="5229225"/>
            <a:ext cx="3948112" cy="1223963"/>
            <a:chOff x="0" y="0"/>
            <a:chExt cx="2487" cy="771"/>
          </a:xfrm>
        </p:grpSpPr>
        <p:graphicFrame>
          <p:nvGraphicFramePr>
            <p:cNvPr id="55314" name="Object 32"/>
            <p:cNvGraphicFramePr>
              <a:graphicFrameLocks noChangeAspect="1"/>
            </p:cNvGraphicFramePr>
            <p:nvPr/>
          </p:nvGraphicFramePr>
          <p:xfrm>
            <a:off x="0" y="0"/>
            <a:ext cx="2487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5" imgW="1271905" imgH="394335" progId="Equation.DSMT4">
                    <p:embed/>
                  </p:oleObj>
                </mc:Choice>
                <mc:Fallback>
                  <p:oleObj name="" r:id="rId15" imgW="1271905" imgH="394335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487" cy="7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5" name="Rectangle 69"/>
            <p:cNvSpPr/>
            <p:nvPr/>
          </p:nvSpPr>
          <p:spPr>
            <a:xfrm>
              <a:off x="2024" y="211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Bookman Old Style" panose="02050604050505020204" pitchFamily="18" charset="0"/>
                  <a:sym typeface="Symbol" panose="05050102010706020507" pitchFamily="18" charset="2"/>
                </a:rPr>
                <a:t></a:t>
              </a:r>
              <a:endParaRPr lang="en-US" altLang="zh-CN" sz="2400" dirty="0">
                <a:solidFill>
                  <a:schemeClr val="bg1"/>
                </a:solidFill>
                <a:latin typeface="Bookman Old Style" panose="020506040505050202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55312" name="Text Box 71"/>
          <p:cNvSpPr txBox="1"/>
          <p:nvPr/>
        </p:nvSpPr>
        <p:spPr>
          <a:xfrm>
            <a:off x="179388" y="1171575"/>
            <a:ext cx="3889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平面简谐波波函数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313" name="Line 4"/>
          <p:cNvSpPr/>
          <p:nvPr/>
        </p:nvSpPr>
        <p:spPr>
          <a:xfrm>
            <a:off x="539750" y="692150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2060575" y="476250"/>
          <a:ext cx="4321175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2590800" imgH="635000" progId="Equation.DSMT4">
                  <p:embed/>
                </p:oleObj>
              </mc:Choice>
              <mc:Fallback>
                <p:oleObj name="" r:id="rId1" imgW="2590800" imgH="6350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0575" y="476250"/>
                        <a:ext cx="4321175" cy="1131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32"/>
          <p:cNvSpPr txBox="1"/>
          <p:nvPr/>
        </p:nvSpPr>
        <p:spPr>
          <a:xfrm>
            <a:off x="107950" y="136525"/>
            <a:ext cx="61198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平面简谐波的波动方程（波函数）</a:t>
            </a:r>
            <a:endParaRPr lang="zh-CN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325" name="Text Box 33"/>
          <p:cNvSpPr txBox="1"/>
          <p:nvPr/>
        </p:nvSpPr>
        <p:spPr>
          <a:xfrm>
            <a:off x="171450" y="1685925"/>
            <a:ext cx="54086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r>
              <a:rPr lang="zh-CN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：建立波函数的过程：</a:t>
            </a:r>
            <a:endParaRPr lang="zh-CN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326" name="Text Box 34"/>
          <p:cNvSpPr txBox="1"/>
          <p:nvPr/>
        </p:nvSpPr>
        <p:spPr>
          <a:xfrm>
            <a:off x="179388" y="2262188"/>
            <a:ext cx="66246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写出波在已知点的振动表达式；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327" name="Text Box 35"/>
          <p:cNvSpPr txBox="1"/>
          <p:nvPr/>
        </p:nvSpPr>
        <p:spPr>
          <a:xfrm>
            <a:off x="179388" y="2838450"/>
            <a:ext cx="89646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判断波的传播方向，一般给出，建立坐标系；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328" name="Text Box 36"/>
          <p:cNvSpPr txBox="1"/>
          <p:nvPr/>
        </p:nvSpPr>
        <p:spPr>
          <a:xfrm>
            <a:off x="179388" y="3341688"/>
            <a:ext cx="85693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在坐标轴上任选一点，看此点与已知点相位相比是超前还是落后；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329" name="Text Box 37"/>
          <p:cNvSpPr txBox="1"/>
          <p:nvPr/>
        </p:nvSpPr>
        <p:spPr>
          <a:xfrm>
            <a:off x="179388" y="4283075"/>
            <a:ext cx="83534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在已知的振动方程中，若任选的点超前就是“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，落后就是“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7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347" name="Text Box 4"/>
          <p:cNvSpPr txBox="1"/>
          <p:nvPr/>
        </p:nvSpPr>
        <p:spPr>
          <a:xfrm>
            <a:off x="323850" y="168275"/>
            <a:ext cx="7146925" cy="1570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例：平面简谐波在空间传播，已知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点的振动规律为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试就四种坐标选择，确定波动方程。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411413" y="703263"/>
          <a:ext cx="36734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954405" imgH="191135" progId="Equation.DSMT4">
                  <p:embed/>
                </p:oleObj>
              </mc:Choice>
              <mc:Fallback>
                <p:oleObj name="" r:id="rId1" imgW="954405" imgH="191135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411413" y="703263"/>
                        <a:ext cx="3673475" cy="5254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11"/>
          <p:cNvSpPr/>
          <p:nvPr/>
        </p:nvSpPr>
        <p:spPr>
          <a:xfrm>
            <a:off x="5283200" y="692150"/>
            <a:ext cx="368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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58374" name="Group 82"/>
          <p:cNvGrpSpPr/>
          <p:nvPr/>
        </p:nvGrpSpPr>
        <p:grpSpPr>
          <a:xfrm>
            <a:off x="395288" y="3192463"/>
            <a:ext cx="3063875" cy="884237"/>
            <a:chOff x="0" y="0"/>
            <a:chExt cx="1930" cy="557"/>
          </a:xfrm>
        </p:grpSpPr>
        <p:graphicFrame>
          <p:nvGraphicFramePr>
            <p:cNvPr id="57413" name="Object 7"/>
            <p:cNvGraphicFramePr>
              <a:graphicFrameLocks noChangeAspect="1"/>
            </p:cNvGraphicFramePr>
            <p:nvPr/>
          </p:nvGraphicFramePr>
          <p:xfrm>
            <a:off x="0" y="0"/>
            <a:ext cx="1930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3" imgW="1233805" imgH="356235" progId="Equation.DSMT4">
                    <p:embed/>
                  </p:oleObj>
                </mc:Choice>
                <mc:Fallback>
                  <p:oleObj name="" r:id="rId3" imgW="1233805" imgH="356235" progId="Equation.DSMT4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930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14" name="Rectangle 29"/>
            <p:cNvSpPr/>
            <p:nvPr/>
          </p:nvSpPr>
          <p:spPr>
            <a:xfrm>
              <a:off x="1572" y="91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7351" name="Group 78"/>
          <p:cNvGrpSpPr/>
          <p:nvPr/>
        </p:nvGrpSpPr>
        <p:grpSpPr>
          <a:xfrm>
            <a:off x="225425" y="1844675"/>
            <a:ext cx="2954338" cy="1465263"/>
            <a:chOff x="0" y="0"/>
            <a:chExt cx="1861" cy="923"/>
          </a:xfrm>
        </p:grpSpPr>
        <p:sp>
          <p:nvSpPr>
            <p:cNvPr id="57403" name="Line 13"/>
            <p:cNvSpPr/>
            <p:nvPr/>
          </p:nvSpPr>
          <p:spPr>
            <a:xfrm>
              <a:off x="289" y="605"/>
              <a:ext cx="1542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404" name="Line 14"/>
            <p:cNvSpPr/>
            <p:nvPr/>
          </p:nvSpPr>
          <p:spPr>
            <a:xfrm flipV="1">
              <a:off x="289" y="106"/>
              <a:ext cx="0" cy="81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405" name="Text Box 15"/>
            <p:cNvSpPr txBox="1"/>
            <p:nvPr/>
          </p:nvSpPr>
          <p:spPr>
            <a:xfrm>
              <a:off x="0" y="1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06" name="Text Box 17"/>
            <p:cNvSpPr txBox="1"/>
            <p:nvPr/>
          </p:nvSpPr>
          <p:spPr>
            <a:xfrm>
              <a:off x="38" y="605"/>
              <a:ext cx="5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  A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07" name="Line 18"/>
            <p:cNvSpPr/>
            <p:nvPr/>
          </p:nvSpPr>
          <p:spPr>
            <a:xfrm>
              <a:off x="1150" y="152"/>
              <a:ext cx="36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408" name="Text Box 19"/>
            <p:cNvSpPr txBox="1"/>
            <p:nvPr/>
          </p:nvSpPr>
          <p:spPr>
            <a:xfrm>
              <a:off x="1482" y="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09" name="Oval 20"/>
            <p:cNvSpPr/>
            <p:nvPr/>
          </p:nvSpPr>
          <p:spPr>
            <a:xfrm>
              <a:off x="1060" y="514"/>
              <a:ext cx="136" cy="136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10" name="Text Box 21"/>
            <p:cNvSpPr txBox="1"/>
            <p:nvPr/>
          </p:nvSpPr>
          <p:spPr>
            <a:xfrm>
              <a:off x="1058" y="60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11" name="Text Box 39"/>
            <p:cNvSpPr txBox="1"/>
            <p:nvPr/>
          </p:nvSpPr>
          <p:spPr>
            <a:xfrm>
              <a:off x="1647" y="333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12" name="Oval 51"/>
            <p:cNvSpPr/>
            <p:nvPr/>
          </p:nvSpPr>
          <p:spPr>
            <a:xfrm>
              <a:off x="243" y="514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7352" name="Group 79"/>
          <p:cNvGrpSpPr/>
          <p:nvPr/>
        </p:nvGrpSpPr>
        <p:grpSpPr>
          <a:xfrm>
            <a:off x="5016500" y="1892300"/>
            <a:ext cx="3371850" cy="1465263"/>
            <a:chOff x="0" y="0"/>
            <a:chExt cx="2124" cy="923"/>
          </a:xfrm>
        </p:grpSpPr>
        <p:sp>
          <p:nvSpPr>
            <p:cNvPr id="57393" name="Line 31"/>
            <p:cNvSpPr/>
            <p:nvPr/>
          </p:nvSpPr>
          <p:spPr>
            <a:xfrm flipV="1">
              <a:off x="582" y="106"/>
              <a:ext cx="0" cy="81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94" name="Text Box 32"/>
            <p:cNvSpPr txBox="1"/>
            <p:nvPr/>
          </p:nvSpPr>
          <p:spPr>
            <a:xfrm>
              <a:off x="293" y="1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95" name="Text Box 33"/>
            <p:cNvSpPr txBox="1"/>
            <p:nvPr/>
          </p:nvSpPr>
          <p:spPr>
            <a:xfrm>
              <a:off x="331" y="605"/>
              <a:ext cx="5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  A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96" name="Line 34"/>
            <p:cNvSpPr/>
            <p:nvPr/>
          </p:nvSpPr>
          <p:spPr>
            <a:xfrm>
              <a:off x="1443" y="152"/>
              <a:ext cx="36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97" name="Text Box 35"/>
            <p:cNvSpPr txBox="1"/>
            <p:nvPr/>
          </p:nvSpPr>
          <p:spPr>
            <a:xfrm>
              <a:off x="1775" y="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98" name="Oval 36"/>
            <p:cNvSpPr/>
            <p:nvPr/>
          </p:nvSpPr>
          <p:spPr>
            <a:xfrm>
              <a:off x="1353" y="514"/>
              <a:ext cx="136" cy="136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99" name="Text Box 37"/>
            <p:cNvSpPr txBox="1"/>
            <p:nvPr/>
          </p:nvSpPr>
          <p:spPr>
            <a:xfrm>
              <a:off x="1351" y="60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00" name="Line 38"/>
            <p:cNvSpPr/>
            <p:nvPr/>
          </p:nvSpPr>
          <p:spPr>
            <a:xfrm flipH="1">
              <a:off x="38" y="590"/>
              <a:ext cx="2086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401" name="Text Box 40"/>
            <p:cNvSpPr txBox="1"/>
            <p:nvPr/>
          </p:nvSpPr>
          <p:spPr>
            <a:xfrm>
              <a:off x="0" y="317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402" name="Oval 52"/>
            <p:cNvSpPr/>
            <p:nvPr/>
          </p:nvSpPr>
          <p:spPr>
            <a:xfrm>
              <a:off x="536" y="514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8399" name="Group 83"/>
          <p:cNvGrpSpPr/>
          <p:nvPr/>
        </p:nvGrpSpPr>
        <p:grpSpPr>
          <a:xfrm>
            <a:off x="4859338" y="3357563"/>
            <a:ext cx="3252787" cy="884237"/>
            <a:chOff x="0" y="0"/>
            <a:chExt cx="2049" cy="557"/>
          </a:xfrm>
        </p:grpSpPr>
        <p:graphicFrame>
          <p:nvGraphicFramePr>
            <p:cNvPr id="57391" name="Object 32"/>
            <p:cNvGraphicFramePr>
              <a:graphicFrameLocks noChangeAspect="1"/>
            </p:cNvGraphicFramePr>
            <p:nvPr/>
          </p:nvGraphicFramePr>
          <p:xfrm>
            <a:off x="0" y="0"/>
            <a:ext cx="204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5" imgW="1310640" imgH="356235" progId="Equation.DSMT4">
                    <p:embed/>
                  </p:oleObj>
                </mc:Choice>
                <mc:Fallback>
                  <p:oleObj name="" r:id="rId5" imgW="1310640" imgH="356235" progId="Equation.DSMT4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049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2" name="Rectangle 55"/>
            <p:cNvSpPr/>
            <p:nvPr/>
          </p:nvSpPr>
          <p:spPr>
            <a:xfrm>
              <a:off x="1663" y="91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8402" name="Group 84"/>
          <p:cNvGrpSpPr/>
          <p:nvPr/>
        </p:nvGrpSpPr>
        <p:grpSpPr>
          <a:xfrm>
            <a:off x="179388" y="5929313"/>
            <a:ext cx="3443287" cy="884237"/>
            <a:chOff x="0" y="0"/>
            <a:chExt cx="2169" cy="557"/>
          </a:xfrm>
        </p:grpSpPr>
        <p:graphicFrame>
          <p:nvGraphicFramePr>
            <p:cNvPr id="57389" name="Object 35"/>
            <p:cNvGraphicFramePr>
              <a:graphicFrameLocks noChangeAspect="1"/>
            </p:cNvGraphicFramePr>
            <p:nvPr/>
          </p:nvGraphicFramePr>
          <p:xfrm>
            <a:off x="0" y="0"/>
            <a:ext cx="216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7" imgW="1386840" imgH="356235" progId="Equation.DSMT4">
                    <p:embed/>
                  </p:oleObj>
                </mc:Choice>
                <mc:Fallback>
                  <p:oleObj name="" r:id="rId7" imgW="1386840" imgH="356235" progId="Equation.DSMT4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169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90" name="Rectangle 57"/>
            <p:cNvSpPr/>
            <p:nvPr/>
          </p:nvSpPr>
          <p:spPr>
            <a:xfrm>
              <a:off x="1845" y="46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7355" name="Group 81"/>
          <p:cNvGrpSpPr/>
          <p:nvPr/>
        </p:nvGrpSpPr>
        <p:grpSpPr>
          <a:xfrm>
            <a:off x="441325" y="4221163"/>
            <a:ext cx="2954338" cy="1660525"/>
            <a:chOff x="0" y="0"/>
            <a:chExt cx="1861" cy="1046"/>
          </a:xfrm>
        </p:grpSpPr>
        <p:sp>
          <p:nvSpPr>
            <p:cNvPr id="57375" name="Line 41"/>
            <p:cNvSpPr/>
            <p:nvPr/>
          </p:nvSpPr>
          <p:spPr>
            <a:xfrm>
              <a:off x="289" y="605"/>
              <a:ext cx="1542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6" name="Line 42"/>
            <p:cNvSpPr/>
            <p:nvPr/>
          </p:nvSpPr>
          <p:spPr>
            <a:xfrm flipV="1">
              <a:off x="289" y="106"/>
              <a:ext cx="0" cy="81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7" name="Text Box 43"/>
            <p:cNvSpPr txBox="1"/>
            <p:nvPr/>
          </p:nvSpPr>
          <p:spPr>
            <a:xfrm>
              <a:off x="0" y="1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78" name="Text Box 44"/>
            <p:cNvSpPr txBox="1"/>
            <p:nvPr/>
          </p:nvSpPr>
          <p:spPr>
            <a:xfrm>
              <a:off x="49" y="605"/>
              <a:ext cx="6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   A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79" name="Line 45"/>
            <p:cNvSpPr/>
            <p:nvPr/>
          </p:nvSpPr>
          <p:spPr>
            <a:xfrm>
              <a:off x="1150" y="152"/>
              <a:ext cx="36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80" name="Text Box 46"/>
            <p:cNvSpPr txBox="1"/>
            <p:nvPr/>
          </p:nvSpPr>
          <p:spPr>
            <a:xfrm>
              <a:off x="1482" y="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81" name="Oval 47"/>
            <p:cNvSpPr/>
            <p:nvPr/>
          </p:nvSpPr>
          <p:spPr>
            <a:xfrm>
              <a:off x="1060" y="544"/>
              <a:ext cx="136" cy="136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82" name="Text Box 48"/>
            <p:cNvSpPr txBox="1"/>
            <p:nvPr/>
          </p:nvSpPr>
          <p:spPr>
            <a:xfrm>
              <a:off x="1058" y="60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83" name="Text Box 49"/>
            <p:cNvSpPr txBox="1"/>
            <p:nvPr/>
          </p:nvSpPr>
          <p:spPr>
            <a:xfrm>
              <a:off x="1647" y="333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84" name="Oval 50"/>
            <p:cNvSpPr/>
            <p:nvPr/>
          </p:nvSpPr>
          <p:spPr>
            <a:xfrm>
              <a:off x="470" y="544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85" name="Text Box 53"/>
            <p:cNvSpPr txBox="1"/>
            <p:nvPr/>
          </p:nvSpPr>
          <p:spPr>
            <a:xfrm>
              <a:off x="288" y="211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L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86" name="Line 58"/>
            <p:cNvSpPr/>
            <p:nvPr/>
          </p:nvSpPr>
          <p:spPr>
            <a:xfrm flipH="1">
              <a:off x="289" y="907"/>
              <a:ext cx="22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87" name="Line 59"/>
            <p:cNvSpPr/>
            <p:nvPr/>
          </p:nvSpPr>
          <p:spPr>
            <a:xfrm>
              <a:off x="833" y="907"/>
              <a:ext cx="27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88" name="Text Box 60"/>
            <p:cNvSpPr txBox="1"/>
            <p:nvPr/>
          </p:nvSpPr>
          <p:spPr>
            <a:xfrm>
              <a:off x="569" y="75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7356" name="Group 80"/>
          <p:cNvGrpSpPr/>
          <p:nvPr/>
        </p:nvGrpSpPr>
        <p:grpSpPr>
          <a:xfrm>
            <a:off x="4584700" y="4149725"/>
            <a:ext cx="3444875" cy="1660525"/>
            <a:chOff x="0" y="0"/>
            <a:chExt cx="2170" cy="1046"/>
          </a:xfrm>
        </p:grpSpPr>
        <p:sp>
          <p:nvSpPr>
            <p:cNvPr id="57360" name="Line 61"/>
            <p:cNvSpPr/>
            <p:nvPr/>
          </p:nvSpPr>
          <p:spPr>
            <a:xfrm flipV="1">
              <a:off x="763" y="151"/>
              <a:ext cx="0" cy="817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1" name="Text Box 62"/>
            <p:cNvSpPr txBox="1"/>
            <p:nvPr/>
          </p:nvSpPr>
          <p:spPr>
            <a:xfrm>
              <a:off x="474" y="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62" name="Text Box 63"/>
            <p:cNvSpPr txBox="1"/>
            <p:nvPr/>
          </p:nvSpPr>
          <p:spPr>
            <a:xfrm>
              <a:off x="564" y="664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63" name="Line 64"/>
            <p:cNvSpPr/>
            <p:nvPr/>
          </p:nvSpPr>
          <p:spPr>
            <a:xfrm>
              <a:off x="1624" y="197"/>
              <a:ext cx="36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4" name="Text Box 65"/>
            <p:cNvSpPr txBox="1"/>
            <p:nvPr/>
          </p:nvSpPr>
          <p:spPr>
            <a:xfrm>
              <a:off x="1956" y="4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65" name="Oval 66"/>
            <p:cNvSpPr/>
            <p:nvPr/>
          </p:nvSpPr>
          <p:spPr>
            <a:xfrm>
              <a:off x="1534" y="559"/>
              <a:ext cx="136" cy="136"/>
            </a:xfrm>
            <a:prstGeom prst="ellipse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66" name="Text Box 67"/>
            <p:cNvSpPr txBox="1"/>
            <p:nvPr/>
          </p:nvSpPr>
          <p:spPr>
            <a:xfrm>
              <a:off x="1532" y="65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67" name="Line 68"/>
            <p:cNvSpPr/>
            <p:nvPr/>
          </p:nvSpPr>
          <p:spPr>
            <a:xfrm flipH="1">
              <a:off x="37" y="635"/>
              <a:ext cx="2086" cy="0"/>
            </a:xfrm>
            <a:prstGeom prst="line">
              <a:avLst/>
            </a:prstGeom>
            <a:ln w="381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8" name="Text Box 69"/>
            <p:cNvSpPr txBox="1"/>
            <p:nvPr/>
          </p:nvSpPr>
          <p:spPr>
            <a:xfrm>
              <a:off x="0" y="362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69" name="Oval 70"/>
            <p:cNvSpPr/>
            <p:nvPr/>
          </p:nvSpPr>
          <p:spPr>
            <a:xfrm>
              <a:off x="355" y="559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70" name="Rectangle 71"/>
            <p:cNvSpPr/>
            <p:nvPr/>
          </p:nvSpPr>
          <p:spPr>
            <a:xfrm>
              <a:off x="239" y="635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71" name="Text Box 72"/>
            <p:cNvSpPr txBox="1"/>
            <p:nvPr/>
          </p:nvSpPr>
          <p:spPr>
            <a:xfrm>
              <a:off x="491" y="301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L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372" name="Line 73"/>
            <p:cNvSpPr/>
            <p:nvPr/>
          </p:nvSpPr>
          <p:spPr>
            <a:xfrm flipH="1">
              <a:off x="763" y="923"/>
              <a:ext cx="22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3" name="Line 74"/>
            <p:cNvSpPr/>
            <p:nvPr/>
          </p:nvSpPr>
          <p:spPr>
            <a:xfrm>
              <a:off x="1307" y="923"/>
              <a:ext cx="27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4" name="Text Box 75"/>
            <p:cNvSpPr txBox="1"/>
            <p:nvPr/>
          </p:nvSpPr>
          <p:spPr>
            <a:xfrm>
              <a:off x="995" y="755"/>
              <a:ext cx="31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-x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8436" name="Group 85"/>
          <p:cNvGrpSpPr/>
          <p:nvPr/>
        </p:nvGrpSpPr>
        <p:grpSpPr>
          <a:xfrm>
            <a:off x="4729163" y="5805488"/>
            <a:ext cx="3443287" cy="884237"/>
            <a:chOff x="0" y="0"/>
            <a:chExt cx="2169" cy="557"/>
          </a:xfrm>
        </p:grpSpPr>
        <p:graphicFrame>
          <p:nvGraphicFramePr>
            <p:cNvPr id="57358" name="Object 69"/>
            <p:cNvGraphicFramePr>
              <a:graphicFrameLocks noChangeAspect="1"/>
            </p:cNvGraphicFramePr>
            <p:nvPr/>
          </p:nvGraphicFramePr>
          <p:xfrm>
            <a:off x="0" y="0"/>
            <a:ext cx="216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9" imgW="1386840" imgH="356235" progId="Equation.DSMT4">
                    <p:embed/>
                  </p:oleObj>
                </mc:Choice>
                <mc:Fallback>
                  <p:oleObj name="" r:id="rId9" imgW="1386840" imgH="356235" progId="Equation.DSMT4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169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9" name="Rectangle 77"/>
            <p:cNvSpPr/>
            <p:nvPr/>
          </p:nvSpPr>
          <p:spPr>
            <a:xfrm>
              <a:off x="1837" y="91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8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371" name="Text Box 4"/>
          <p:cNvSpPr txBox="1"/>
          <p:nvPr/>
        </p:nvSpPr>
        <p:spPr>
          <a:xfrm>
            <a:off x="106363" y="92075"/>
            <a:ext cx="3889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波函数的其他形式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197100" y="1412875"/>
          <a:ext cx="208756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737870" imgH="394335" progId="Equation.DSMT4">
                  <p:embed/>
                </p:oleObj>
              </mc:Choice>
              <mc:Fallback>
                <p:oleObj name="" r:id="rId1" imgW="737870" imgH="394335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197100" y="1412875"/>
                        <a:ext cx="2087563" cy="11160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468313" y="1700213"/>
          <a:ext cx="15827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471805" imgH="178435" progId="Equation.DSMT4">
                  <p:embed/>
                </p:oleObj>
              </mc:Choice>
              <mc:Fallback>
                <p:oleObj name="" r:id="rId3" imgW="471805" imgH="178435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68313" y="1700213"/>
                        <a:ext cx="1582737" cy="5984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4" name="Group 24"/>
          <p:cNvGrpSpPr/>
          <p:nvPr/>
        </p:nvGrpSpPr>
        <p:grpSpPr>
          <a:xfrm>
            <a:off x="1690688" y="188913"/>
            <a:ext cx="3744912" cy="1081087"/>
            <a:chOff x="0" y="0"/>
            <a:chExt cx="2359" cy="681"/>
          </a:xfrm>
        </p:grpSpPr>
        <p:graphicFrame>
          <p:nvGraphicFramePr>
            <p:cNvPr id="58384" name="Object 7"/>
            <p:cNvGraphicFramePr>
              <a:graphicFrameLocks noChangeAspect="1"/>
            </p:cNvGraphicFramePr>
            <p:nvPr/>
          </p:nvGraphicFramePr>
          <p:xfrm>
            <a:off x="0" y="0"/>
            <a:ext cx="2359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5" imgW="2120900" imgH="558800" progId="Equation.DSMT4">
                    <p:embed/>
                  </p:oleObj>
                </mc:Choice>
                <mc:Fallback>
                  <p:oleObj name="" r:id="rId5" imgW="2120900" imgH="558800" progId="Equation.DSMT4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359" cy="6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5" name="Text Box 7"/>
            <p:cNvSpPr txBox="1"/>
            <p:nvPr/>
          </p:nvSpPr>
          <p:spPr>
            <a:xfrm>
              <a:off x="1927" y="149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8375" name="Text Box 16"/>
          <p:cNvSpPr txBox="1"/>
          <p:nvPr/>
        </p:nvSpPr>
        <p:spPr>
          <a:xfrm>
            <a:off x="107950" y="1027113"/>
            <a:ext cx="3240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由物理量的关系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8376" name="Object 10"/>
          <p:cNvGraphicFramePr>
            <a:graphicFrameLocks noChangeAspect="1"/>
          </p:cNvGraphicFramePr>
          <p:nvPr/>
        </p:nvGraphicFramePr>
        <p:xfrm>
          <a:off x="1403350" y="3068638"/>
          <a:ext cx="49688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7" imgW="3302000" imgH="635000" progId="Equation.3">
                  <p:embed/>
                </p:oleObj>
              </mc:Choice>
              <mc:Fallback>
                <p:oleObj name="" r:id="rId7" imgW="3302000" imgH="635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350" y="3068638"/>
                        <a:ext cx="496887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7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2063" y="4797425"/>
            <a:ext cx="5614987" cy="1084263"/>
          </a:xfrm>
          <a:prstGeom prst="rect">
            <a:avLst/>
          </a:prstGeom>
        </p:spPr>
      </p:pic>
      <p:graphicFrame>
        <p:nvGraphicFramePr>
          <p:cNvPr id="58378" name="Object 12"/>
          <p:cNvGraphicFramePr>
            <a:graphicFrameLocks noChangeAspect="1"/>
          </p:cNvGraphicFramePr>
          <p:nvPr>
            <p:ph sz="quarter" idx="1"/>
          </p:nvPr>
        </p:nvGraphicFramePr>
        <p:xfrm>
          <a:off x="1403350" y="4221163"/>
          <a:ext cx="477678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0" imgW="2463800" imgH="279400" progId="Equation.DSMT4">
                  <p:embed/>
                </p:oleObj>
              </mc:Choice>
              <mc:Fallback>
                <p:oleObj name="" r:id="rId10" imgW="2463800" imgH="2794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1403350" y="4221163"/>
                        <a:ext cx="4776788" cy="6397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22"/>
          <p:cNvSpPr txBox="1"/>
          <p:nvPr/>
        </p:nvSpPr>
        <p:spPr>
          <a:xfrm>
            <a:off x="179388" y="2781300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多种表示方法：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380" name="Text Box 23"/>
          <p:cNvSpPr txBox="1"/>
          <p:nvPr/>
        </p:nvSpPr>
        <p:spPr>
          <a:xfrm>
            <a:off x="5461000" y="4349750"/>
            <a:ext cx="3984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8381" name="Text Box 25"/>
          <p:cNvSpPr txBox="1"/>
          <p:nvPr/>
        </p:nvSpPr>
        <p:spPr>
          <a:xfrm>
            <a:off x="827088" y="6092825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前面的“</a:t>
            </a:r>
            <a:r>
              <a:rPr lang="en-US" altLang="zh-CN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号表示波的传播方向与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轴正方向相同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382" name="AutoShape 26"/>
          <p:cNvSpPr/>
          <p:nvPr/>
        </p:nvSpPr>
        <p:spPr>
          <a:xfrm>
            <a:off x="7019925" y="3789363"/>
            <a:ext cx="1346200" cy="863600"/>
          </a:xfrm>
          <a:prstGeom prst="wedgeEllipseCallout">
            <a:avLst>
              <a:gd name="adj1" fmla="val -201296"/>
              <a:gd name="adj2" fmla="val 32903"/>
            </a:avLst>
          </a:prstGeom>
          <a:solidFill>
            <a:schemeClr val="accent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波数</a:t>
            </a:r>
            <a:endParaRPr lang="zh-CN" altLang="zh-CN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8383" name="Object 17"/>
          <p:cNvGraphicFramePr>
            <a:graphicFrameLocks noChangeAspect="1"/>
          </p:cNvGraphicFramePr>
          <p:nvPr/>
        </p:nvGraphicFramePr>
        <p:xfrm>
          <a:off x="4932363" y="908050"/>
          <a:ext cx="25558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2" imgW="902970" imgH="763270" progId="Equation.DSMT4">
                  <p:embed/>
                </p:oleObj>
              </mc:Choice>
              <mc:Fallback>
                <p:oleObj name="" r:id="rId12" imgW="902970" imgH="76327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32363" y="908050"/>
                        <a:ext cx="2555875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68313" y="3789363"/>
          <a:ext cx="48958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302000" imgH="635000" progId="Equation.3">
                  <p:embed/>
                </p:oleObj>
              </mc:Choice>
              <mc:Fallback>
                <p:oleObj name="" r:id="rId1" imgW="3302000" imgH="635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68313" y="3789363"/>
                        <a:ext cx="4895850" cy="10175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6"/>
          <p:cNvSpPr txBox="1"/>
          <p:nvPr/>
        </p:nvSpPr>
        <p:spPr>
          <a:xfrm>
            <a:off x="323850" y="18303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点的振动方程：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9397" name="Group 7"/>
          <p:cNvGrpSpPr/>
          <p:nvPr/>
        </p:nvGrpSpPr>
        <p:grpSpPr>
          <a:xfrm>
            <a:off x="539750" y="2381250"/>
            <a:ext cx="3340100" cy="615950"/>
            <a:chOff x="0" y="0"/>
            <a:chExt cx="2104" cy="388"/>
          </a:xfrm>
        </p:grpSpPr>
        <p:graphicFrame>
          <p:nvGraphicFramePr>
            <p:cNvPr id="59421" name="Object 6"/>
            <p:cNvGraphicFramePr>
              <a:graphicFrameLocks noChangeAspect="1"/>
            </p:cNvGraphicFramePr>
            <p:nvPr/>
          </p:nvGraphicFramePr>
          <p:xfrm>
            <a:off x="0" y="45"/>
            <a:ext cx="210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1170940" imgH="191135" progId="Equation.DSMT4">
                    <p:embed/>
                  </p:oleObj>
                </mc:Choice>
                <mc:Fallback>
                  <p:oleObj name="" r:id="rId3" imgW="1170940" imgH="191135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45"/>
                          <a:ext cx="2104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2" name="Text Box 9"/>
            <p:cNvSpPr txBox="1"/>
            <p:nvPr/>
          </p:nvSpPr>
          <p:spPr>
            <a:xfrm>
              <a:off x="1676" y="0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9398" name="Group 40"/>
          <p:cNvGrpSpPr/>
          <p:nvPr/>
        </p:nvGrpSpPr>
        <p:grpSpPr>
          <a:xfrm>
            <a:off x="4778375" y="307975"/>
            <a:ext cx="3970338" cy="2619375"/>
            <a:chOff x="0" y="0"/>
            <a:chExt cx="2278" cy="1487"/>
          </a:xfrm>
        </p:grpSpPr>
        <p:sp>
          <p:nvSpPr>
            <p:cNvPr id="59407" name="Line 41"/>
            <p:cNvSpPr/>
            <p:nvPr/>
          </p:nvSpPr>
          <p:spPr>
            <a:xfrm flipV="1">
              <a:off x="277" y="252"/>
              <a:ext cx="1" cy="11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9408" name="Line 42"/>
            <p:cNvSpPr/>
            <p:nvPr/>
          </p:nvSpPr>
          <p:spPr>
            <a:xfrm>
              <a:off x="277" y="813"/>
              <a:ext cx="200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9409" name="Freeform 43"/>
            <p:cNvSpPr/>
            <p:nvPr/>
          </p:nvSpPr>
          <p:spPr>
            <a:xfrm>
              <a:off x="279" y="252"/>
              <a:ext cx="1653" cy="1126"/>
            </a:xfrm>
            <a:custGeom>
              <a:avLst/>
              <a:gdLst/>
              <a:ahLst/>
              <a:cxnLst>
                <a:cxn ang="0">
                  <a:pos x="0" y="581"/>
                </a:cxn>
                <a:cxn ang="0">
                  <a:pos x="308" y="82"/>
                </a:cxn>
                <a:cxn ang="0">
                  <a:pos x="770" y="1079"/>
                </a:cxn>
                <a:cxn ang="0">
                  <a:pos x="1232" y="82"/>
                </a:cxn>
                <a:cxn ang="0">
                  <a:pos x="1694" y="1079"/>
                </a:cxn>
                <a:cxn ang="0">
                  <a:pos x="2002" y="581"/>
                </a:cxn>
              </a:cxnLst>
              <a:pathLst>
                <a:path w="1365" h="1092">
                  <a:moveTo>
                    <a:pt x="0" y="546"/>
                  </a:moveTo>
                  <a:cubicBezTo>
                    <a:pt x="61" y="273"/>
                    <a:pt x="123" y="0"/>
                    <a:pt x="210" y="78"/>
                  </a:cubicBezTo>
                  <a:cubicBezTo>
                    <a:pt x="297" y="156"/>
                    <a:pt x="420" y="1014"/>
                    <a:pt x="525" y="1014"/>
                  </a:cubicBezTo>
                  <a:cubicBezTo>
                    <a:pt x="630" y="1014"/>
                    <a:pt x="735" y="78"/>
                    <a:pt x="840" y="78"/>
                  </a:cubicBezTo>
                  <a:cubicBezTo>
                    <a:pt x="945" y="78"/>
                    <a:pt x="1068" y="936"/>
                    <a:pt x="1155" y="1014"/>
                  </a:cubicBezTo>
                  <a:cubicBezTo>
                    <a:pt x="1242" y="1092"/>
                    <a:pt x="1303" y="819"/>
                    <a:pt x="1365" y="546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9410" name="Line 44"/>
            <p:cNvSpPr/>
            <p:nvPr/>
          </p:nvSpPr>
          <p:spPr>
            <a:xfrm>
              <a:off x="1701" y="649"/>
              <a:ext cx="267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59411" name="Line 45"/>
            <p:cNvSpPr/>
            <p:nvPr/>
          </p:nvSpPr>
          <p:spPr>
            <a:xfrm>
              <a:off x="1573" y="1178"/>
              <a:ext cx="0" cy="26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12" name="Line 46"/>
            <p:cNvSpPr/>
            <p:nvPr/>
          </p:nvSpPr>
          <p:spPr>
            <a:xfrm flipH="1">
              <a:off x="281" y="1348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9413" name="Line 47"/>
            <p:cNvSpPr/>
            <p:nvPr/>
          </p:nvSpPr>
          <p:spPr>
            <a:xfrm>
              <a:off x="1124" y="1348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59414" name="Text Box 48"/>
            <p:cNvSpPr txBox="1"/>
            <p:nvPr/>
          </p:nvSpPr>
          <p:spPr>
            <a:xfrm>
              <a:off x="92" y="0"/>
              <a:ext cx="19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415" name="Text Box 49"/>
            <p:cNvSpPr txBox="1"/>
            <p:nvPr/>
          </p:nvSpPr>
          <p:spPr>
            <a:xfrm>
              <a:off x="0" y="635"/>
              <a:ext cx="19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416" name="Text Box 50"/>
            <p:cNvSpPr txBox="1"/>
            <p:nvPr/>
          </p:nvSpPr>
          <p:spPr>
            <a:xfrm>
              <a:off x="819" y="1225"/>
              <a:ext cx="19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417" name="Text Box 51"/>
            <p:cNvSpPr txBox="1"/>
            <p:nvPr/>
          </p:nvSpPr>
          <p:spPr>
            <a:xfrm>
              <a:off x="1318" y="953"/>
              <a:ext cx="19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418" name="Text Box 52"/>
            <p:cNvSpPr txBox="1"/>
            <p:nvPr/>
          </p:nvSpPr>
          <p:spPr>
            <a:xfrm>
              <a:off x="1771" y="318"/>
              <a:ext cx="19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419" name="Text Box 53"/>
            <p:cNvSpPr txBox="1"/>
            <p:nvPr/>
          </p:nvSpPr>
          <p:spPr>
            <a:xfrm>
              <a:off x="2022" y="758"/>
              <a:ext cx="19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420" name="Oval 54"/>
            <p:cNvSpPr/>
            <p:nvPr/>
          </p:nvSpPr>
          <p:spPr>
            <a:xfrm>
              <a:off x="1551" y="1121"/>
              <a:ext cx="91" cy="91"/>
            </a:xfrm>
            <a:prstGeom prst="ellipse">
              <a:avLst/>
            </a:prstGeom>
            <a:solidFill>
              <a:srgbClr val="FF3300"/>
            </a:solidFill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9399" name="Rectangle 55"/>
          <p:cNvSpPr/>
          <p:nvPr/>
        </p:nvSpPr>
        <p:spPr>
          <a:xfrm>
            <a:off x="3203575" y="2466975"/>
            <a:ext cx="36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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9400" name="AutoShape 56"/>
          <p:cNvSpPr/>
          <p:nvPr/>
        </p:nvSpPr>
        <p:spPr>
          <a:xfrm>
            <a:off x="107950" y="115888"/>
            <a:ext cx="1728788" cy="1871662"/>
          </a:xfrm>
          <a:prstGeom prst="irregularSeal1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36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回顾</a:t>
            </a:r>
            <a:endParaRPr lang="zh-CN" altLang="zh-CN" sz="36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36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</a:t>
            </a:r>
            <a:endParaRPr lang="zh-CN" altLang="zh-CN" sz="36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41" name="Text Box 58"/>
          <p:cNvSpPr txBox="1"/>
          <p:nvPr/>
        </p:nvSpPr>
        <p:spPr>
          <a:xfrm>
            <a:off x="549275" y="5311775"/>
            <a:ext cx="37353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点比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点相位落后了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0442" name="Object 26"/>
          <p:cNvGraphicFramePr>
            <a:graphicFrameLocks noChangeAspect="1"/>
          </p:cNvGraphicFramePr>
          <p:nvPr>
            <p:ph sz="half" idx="1"/>
          </p:nvPr>
        </p:nvGraphicFramePr>
        <p:xfrm>
          <a:off x="3419475" y="4975225"/>
          <a:ext cx="11620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344170" imgH="394970" progId="Equation.DSMT4">
                  <p:embed/>
                </p:oleObj>
              </mc:Choice>
              <mc:Fallback>
                <p:oleObj name="" r:id="rId5" imgW="344170" imgH="39497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419475" y="4975225"/>
                        <a:ext cx="1162050" cy="1333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3" name="Group 62"/>
          <p:cNvGrpSpPr/>
          <p:nvPr/>
        </p:nvGrpSpPr>
        <p:grpSpPr>
          <a:xfrm>
            <a:off x="539750" y="2708275"/>
            <a:ext cx="3744913" cy="1081088"/>
            <a:chOff x="0" y="0"/>
            <a:chExt cx="2359" cy="681"/>
          </a:xfrm>
        </p:grpSpPr>
        <p:graphicFrame>
          <p:nvGraphicFramePr>
            <p:cNvPr id="59405" name="Object 28"/>
            <p:cNvGraphicFramePr>
              <a:graphicFrameLocks noChangeAspect="1"/>
            </p:cNvGraphicFramePr>
            <p:nvPr/>
          </p:nvGraphicFramePr>
          <p:xfrm>
            <a:off x="0" y="0"/>
            <a:ext cx="2359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2120900" imgH="558800" progId="Equation.DSMT4">
                    <p:embed/>
                  </p:oleObj>
                </mc:Choice>
                <mc:Fallback>
                  <p:oleObj name="" r:id="rId7" imgW="2120900" imgH="5588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359" cy="6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6" name="Text Box 64"/>
            <p:cNvSpPr txBox="1"/>
            <p:nvPr/>
          </p:nvSpPr>
          <p:spPr>
            <a:xfrm>
              <a:off x="1927" y="149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9404" name="Oval 65"/>
          <p:cNvSpPr/>
          <p:nvPr/>
        </p:nvSpPr>
        <p:spPr>
          <a:xfrm>
            <a:off x="6659563" y="1628775"/>
            <a:ext cx="144462" cy="144463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7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19" name="Text Box 4"/>
          <p:cNvSpPr txBox="1"/>
          <p:nvPr/>
        </p:nvSpPr>
        <p:spPr>
          <a:xfrm>
            <a:off x="107950" y="115888"/>
            <a:ext cx="38893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波函数的物理意义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0420" name="Group 16"/>
          <p:cNvGrpSpPr/>
          <p:nvPr/>
        </p:nvGrpSpPr>
        <p:grpSpPr>
          <a:xfrm>
            <a:off x="1763713" y="260350"/>
            <a:ext cx="3887787" cy="1122363"/>
            <a:chOff x="0" y="0"/>
            <a:chExt cx="2449" cy="707"/>
          </a:xfrm>
        </p:grpSpPr>
        <p:graphicFrame>
          <p:nvGraphicFramePr>
            <p:cNvPr id="60449" name="Object 5"/>
            <p:cNvGraphicFramePr>
              <a:graphicFrameLocks noChangeAspect="1"/>
            </p:cNvGraphicFramePr>
            <p:nvPr/>
          </p:nvGraphicFramePr>
          <p:xfrm>
            <a:off x="0" y="0"/>
            <a:ext cx="2449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2120900" imgH="558800" progId="Equation.DSMT4">
                    <p:embed/>
                  </p:oleObj>
                </mc:Choice>
                <mc:Fallback>
                  <p:oleObj name="" r:id="rId1" imgW="2120900" imgH="5588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449" cy="7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0" name="Text Box 7"/>
            <p:cNvSpPr txBox="1"/>
            <p:nvPr/>
          </p:nvSpPr>
          <p:spPr>
            <a:xfrm>
              <a:off x="2017" y="136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0421" name="Text Box 8"/>
          <p:cNvSpPr txBox="1"/>
          <p:nvPr/>
        </p:nvSpPr>
        <p:spPr>
          <a:xfrm>
            <a:off x="107950" y="1196975"/>
            <a:ext cx="43195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）固定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x=x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22" name="Text Box 11"/>
          <p:cNvSpPr txBox="1"/>
          <p:nvPr/>
        </p:nvSpPr>
        <p:spPr>
          <a:xfrm>
            <a:off x="4787900" y="1773238"/>
            <a:ext cx="3984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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0423" name="Object 9"/>
          <p:cNvGraphicFramePr>
            <a:graphicFrameLocks noChangeAspect="1"/>
          </p:cNvGraphicFramePr>
          <p:nvPr>
            <p:ph sz="quarter" idx="1"/>
          </p:nvPr>
        </p:nvGraphicFramePr>
        <p:xfrm>
          <a:off x="1619250" y="1508125"/>
          <a:ext cx="38163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285240" imgH="356235" progId="Equation.DSMT4">
                  <p:embed/>
                </p:oleObj>
              </mc:Choice>
              <mc:Fallback>
                <p:oleObj name="" r:id="rId3" imgW="1285240" imgH="356235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619250" y="1508125"/>
                        <a:ext cx="3816350" cy="1057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10"/>
          <p:cNvGraphicFramePr>
            <a:graphicFrameLocks noChangeAspect="1"/>
          </p:cNvGraphicFramePr>
          <p:nvPr/>
        </p:nvGraphicFramePr>
        <p:xfrm>
          <a:off x="2005013" y="2371725"/>
          <a:ext cx="34766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170305" imgH="356235" progId="Equation.DSMT4">
                  <p:embed/>
                </p:oleObj>
              </mc:Choice>
              <mc:Fallback>
                <p:oleObj name="" r:id="rId5" imgW="1170305" imgH="35623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5013" y="2371725"/>
                        <a:ext cx="3476625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Rectangle 19"/>
          <p:cNvSpPr/>
          <p:nvPr/>
        </p:nvSpPr>
        <p:spPr>
          <a:xfrm>
            <a:off x="4851400" y="2611438"/>
            <a:ext cx="3683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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1452" name="Text Box 20"/>
          <p:cNvSpPr txBox="1"/>
          <p:nvPr/>
        </p:nvSpPr>
        <p:spPr>
          <a:xfrm>
            <a:off x="169863" y="4005263"/>
            <a:ext cx="48339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）固定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t=t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1453" name="Group 24"/>
          <p:cNvGrpSpPr/>
          <p:nvPr/>
        </p:nvGrpSpPr>
        <p:grpSpPr>
          <a:xfrm>
            <a:off x="1692275" y="4437063"/>
            <a:ext cx="3816350" cy="1057275"/>
            <a:chOff x="0" y="0"/>
            <a:chExt cx="2404" cy="666"/>
          </a:xfrm>
        </p:grpSpPr>
        <p:graphicFrame>
          <p:nvGraphicFramePr>
            <p:cNvPr id="60447" name="Object 14"/>
            <p:cNvGraphicFramePr>
              <a:graphicFrameLocks noChangeAspect="1"/>
            </p:cNvGraphicFramePr>
            <p:nvPr/>
          </p:nvGraphicFramePr>
          <p:xfrm>
            <a:off x="0" y="0"/>
            <a:ext cx="2404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1285240" imgH="356235" progId="Equation.DSMT4">
                    <p:embed/>
                  </p:oleObj>
                </mc:Choice>
                <mc:Fallback>
                  <p:oleObj name="" r:id="rId7" imgW="1285240" imgH="356235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404" cy="6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8" name="Rectangle 23"/>
            <p:cNvSpPr/>
            <p:nvPr/>
          </p:nvSpPr>
          <p:spPr>
            <a:xfrm>
              <a:off x="1990" y="165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1456" name="Text Box 25"/>
          <p:cNvSpPr txBox="1"/>
          <p:nvPr/>
        </p:nvSpPr>
        <p:spPr>
          <a:xfrm>
            <a:off x="468313" y="3357563"/>
            <a:ext cx="61198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描述的是：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点处质点的振动情况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57" name="Text Box 26"/>
          <p:cNvSpPr txBox="1"/>
          <p:nvPr/>
        </p:nvSpPr>
        <p:spPr>
          <a:xfrm>
            <a:off x="611188" y="5661025"/>
            <a:ext cx="7200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描述的是：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时刻所有质点的运动情况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1458" name="Group 51"/>
          <p:cNvGrpSpPr/>
          <p:nvPr/>
        </p:nvGrpSpPr>
        <p:grpSpPr>
          <a:xfrm>
            <a:off x="6083300" y="1028700"/>
            <a:ext cx="3060700" cy="2349500"/>
            <a:chOff x="0" y="0"/>
            <a:chExt cx="1928" cy="1480"/>
          </a:xfrm>
        </p:grpSpPr>
        <p:sp>
          <p:nvSpPr>
            <p:cNvPr id="60441" name="Line 37"/>
            <p:cNvSpPr/>
            <p:nvPr/>
          </p:nvSpPr>
          <p:spPr>
            <a:xfrm flipV="1">
              <a:off x="0" y="159"/>
              <a:ext cx="1" cy="132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0442" name="Line 38"/>
            <p:cNvSpPr/>
            <p:nvPr/>
          </p:nvSpPr>
          <p:spPr>
            <a:xfrm flipV="1">
              <a:off x="1" y="781"/>
              <a:ext cx="1927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0443" name="Freeform 39"/>
            <p:cNvSpPr/>
            <p:nvPr/>
          </p:nvSpPr>
          <p:spPr>
            <a:xfrm>
              <a:off x="1" y="197"/>
              <a:ext cx="1541" cy="1203"/>
            </a:xfrm>
            <a:custGeom>
              <a:avLst/>
              <a:gdLst/>
              <a:ahLst/>
              <a:cxnLst>
                <a:cxn ang="0">
                  <a:pos x="0" y="663"/>
                </a:cxn>
                <a:cxn ang="0">
                  <a:pos x="268" y="95"/>
                </a:cxn>
                <a:cxn ang="0">
                  <a:pos x="669" y="1231"/>
                </a:cxn>
                <a:cxn ang="0">
                  <a:pos x="1070" y="95"/>
                </a:cxn>
                <a:cxn ang="0">
                  <a:pos x="1472" y="1231"/>
                </a:cxn>
                <a:cxn ang="0">
                  <a:pos x="1740" y="663"/>
                </a:cxn>
              </a:cxnLst>
              <a:pathLst>
                <a:path w="1365" h="1092">
                  <a:moveTo>
                    <a:pt x="0" y="546"/>
                  </a:moveTo>
                  <a:cubicBezTo>
                    <a:pt x="61" y="273"/>
                    <a:pt x="123" y="0"/>
                    <a:pt x="210" y="78"/>
                  </a:cubicBezTo>
                  <a:cubicBezTo>
                    <a:pt x="297" y="156"/>
                    <a:pt x="420" y="1014"/>
                    <a:pt x="525" y="1014"/>
                  </a:cubicBezTo>
                  <a:cubicBezTo>
                    <a:pt x="630" y="1014"/>
                    <a:pt x="735" y="78"/>
                    <a:pt x="840" y="78"/>
                  </a:cubicBezTo>
                  <a:cubicBezTo>
                    <a:pt x="945" y="78"/>
                    <a:pt x="1068" y="936"/>
                    <a:pt x="1155" y="1014"/>
                  </a:cubicBezTo>
                  <a:cubicBezTo>
                    <a:pt x="1242" y="1092"/>
                    <a:pt x="1303" y="819"/>
                    <a:pt x="1365" y="546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44" name="Text Box 44"/>
            <p:cNvSpPr txBox="1"/>
            <p:nvPr/>
          </p:nvSpPr>
          <p:spPr>
            <a:xfrm>
              <a:off x="11" y="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445" name="Text Box 45"/>
            <p:cNvSpPr txBox="1"/>
            <p:nvPr/>
          </p:nvSpPr>
          <p:spPr>
            <a:xfrm>
              <a:off x="76" y="786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446" name="Text Box 49"/>
            <p:cNvSpPr txBox="1"/>
            <p:nvPr/>
          </p:nvSpPr>
          <p:spPr>
            <a:xfrm>
              <a:off x="1583" y="770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465" name="Group 68"/>
          <p:cNvGrpSpPr/>
          <p:nvPr/>
        </p:nvGrpSpPr>
        <p:grpSpPr>
          <a:xfrm>
            <a:off x="5911850" y="3562350"/>
            <a:ext cx="3124200" cy="2097088"/>
            <a:chOff x="0" y="0"/>
            <a:chExt cx="1968" cy="1321"/>
          </a:xfrm>
        </p:grpSpPr>
        <p:sp>
          <p:nvSpPr>
            <p:cNvPr id="60432" name="Line 53"/>
            <p:cNvSpPr/>
            <p:nvPr/>
          </p:nvSpPr>
          <p:spPr>
            <a:xfrm flipV="1">
              <a:off x="334" y="0"/>
              <a:ext cx="1" cy="132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0433" name="Line 54"/>
            <p:cNvSpPr/>
            <p:nvPr/>
          </p:nvSpPr>
          <p:spPr>
            <a:xfrm flipV="1">
              <a:off x="290" y="622"/>
              <a:ext cx="1678" cy="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0434" name="Freeform 55"/>
            <p:cNvSpPr/>
            <p:nvPr/>
          </p:nvSpPr>
          <p:spPr>
            <a:xfrm>
              <a:off x="335" y="0"/>
              <a:ext cx="1389" cy="1249"/>
            </a:xfrm>
            <a:custGeom>
              <a:avLst/>
              <a:gdLst/>
              <a:ahLst/>
              <a:cxnLst>
                <a:cxn ang="0">
                  <a:pos x="0" y="715"/>
                </a:cxn>
                <a:cxn ang="0">
                  <a:pos x="218" y="102"/>
                </a:cxn>
                <a:cxn ang="0">
                  <a:pos x="543" y="1327"/>
                </a:cxn>
                <a:cxn ang="0">
                  <a:pos x="870" y="102"/>
                </a:cxn>
                <a:cxn ang="0">
                  <a:pos x="1196" y="1327"/>
                </a:cxn>
                <a:cxn ang="0">
                  <a:pos x="1413" y="715"/>
                </a:cxn>
              </a:cxnLst>
              <a:pathLst>
                <a:path w="1365" h="1092">
                  <a:moveTo>
                    <a:pt x="0" y="546"/>
                  </a:moveTo>
                  <a:cubicBezTo>
                    <a:pt x="61" y="273"/>
                    <a:pt x="123" y="0"/>
                    <a:pt x="210" y="78"/>
                  </a:cubicBezTo>
                  <a:cubicBezTo>
                    <a:pt x="297" y="156"/>
                    <a:pt x="420" y="1014"/>
                    <a:pt x="525" y="1014"/>
                  </a:cubicBezTo>
                  <a:cubicBezTo>
                    <a:pt x="630" y="1014"/>
                    <a:pt x="735" y="78"/>
                    <a:pt x="840" y="78"/>
                  </a:cubicBezTo>
                  <a:cubicBezTo>
                    <a:pt x="945" y="78"/>
                    <a:pt x="1068" y="936"/>
                    <a:pt x="1155" y="1014"/>
                  </a:cubicBezTo>
                  <a:cubicBezTo>
                    <a:pt x="1242" y="1092"/>
                    <a:pt x="1303" y="819"/>
                    <a:pt x="1365" y="546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35" name="Line 56"/>
            <p:cNvSpPr/>
            <p:nvPr/>
          </p:nvSpPr>
          <p:spPr>
            <a:xfrm>
              <a:off x="1471" y="440"/>
              <a:ext cx="293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60436" name="Text Box 60"/>
            <p:cNvSpPr txBox="1"/>
            <p:nvPr/>
          </p:nvSpPr>
          <p:spPr>
            <a:xfrm>
              <a:off x="73" y="52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437" name="Text Box 61"/>
            <p:cNvSpPr txBox="1"/>
            <p:nvPr/>
          </p:nvSpPr>
          <p:spPr>
            <a:xfrm>
              <a:off x="0" y="642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438" name="Text Box 64"/>
            <p:cNvSpPr txBox="1"/>
            <p:nvPr/>
          </p:nvSpPr>
          <p:spPr>
            <a:xfrm>
              <a:off x="1547" y="73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439" name="Text Box 65"/>
            <p:cNvSpPr txBox="1"/>
            <p:nvPr/>
          </p:nvSpPr>
          <p:spPr>
            <a:xfrm>
              <a:off x="1749" y="561"/>
              <a:ext cx="2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440" name="Rectangle 67"/>
            <p:cNvSpPr/>
            <p:nvPr/>
          </p:nvSpPr>
          <p:spPr>
            <a:xfrm>
              <a:off x="583" y="7"/>
              <a:ext cx="4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t=t</a:t>
              </a:r>
              <a:r>
                <a:rPr lang="en-US" altLang="zh-CN" sz="2400" b="1" baseline="-25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2" grpId="0"/>
      <p:bldP spid="61456" grpId="0"/>
      <p:bldP spid="6145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43" name="Text Box 4"/>
          <p:cNvSpPr txBox="1"/>
          <p:nvPr/>
        </p:nvSpPr>
        <p:spPr>
          <a:xfrm>
            <a:off x="250825" y="188913"/>
            <a:ext cx="8497888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）反映波是振动状态的传播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都在变化，表明各质点在不同时刻的位移分布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1444" name="Group 134"/>
          <p:cNvGrpSpPr/>
          <p:nvPr/>
        </p:nvGrpSpPr>
        <p:grpSpPr>
          <a:xfrm>
            <a:off x="179388" y="495300"/>
            <a:ext cx="8459787" cy="2819400"/>
            <a:chOff x="0" y="0"/>
            <a:chExt cx="5329" cy="1776"/>
          </a:xfrm>
        </p:grpSpPr>
        <p:grpSp>
          <p:nvGrpSpPr>
            <p:cNvPr id="61448" name="Group 29"/>
            <p:cNvGrpSpPr/>
            <p:nvPr/>
          </p:nvGrpSpPr>
          <p:grpSpPr>
            <a:xfrm>
              <a:off x="48" y="0"/>
              <a:ext cx="5281" cy="1576"/>
              <a:chOff x="0" y="0"/>
              <a:chExt cx="5281" cy="1576"/>
            </a:xfrm>
          </p:grpSpPr>
          <p:sp>
            <p:nvSpPr>
              <p:cNvPr id="61544" name="Line 30"/>
              <p:cNvSpPr/>
              <p:nvPr/>
            </p:nvSpPr>
            <p:spPr>
              <a:xfrm>
                <a:off x="0" y="856"/>
                <a:ext cx="507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61545" name="Line 31"/>
              <p:cNvSpPr/>
              <p:nvPr/>
            </p:nvSpPr>
            <p:spPr>
              <a:xfrm flipV="1">
                <a:off x="0" y="184"/>
                <a:ext cx="0" cy="13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61546" name="Text Box 32"/>
              <p:cNvSpPr txBox="1"/>
              <p:nvPr/>
            </p:nvSpPr>
            <p:spPr>
              <a:xfrm>
                <a:off x="4945" y="787"/>
                <a:ext cx="3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i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endParaRPr lang="en-US" altLang="zh-CN" sz="2800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1547" name="Rectangle 33"/>
              <p:cNvSpPr/>
              <p:nvPr/>
            </p:nvSpPr>
            <p:spPr>
              <a:xfrm>
                <a:off x="42" y="0"/>
                <a:ext cx="229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800" i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y</a:t>
                </a:r>
                <a:endParaRPr lang="en-US" altLang="zh-CN" sz="2800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61449" name="Group 129"/>
            <p:cNvGrpSpPr/>
            <p:nvPr/>
          </p:nvGrpSpPr>
          <p:grpSpPr>
            <a:xfrm>
              <a:off x="24" y="480"/>
              <a:ext cx="4512" cy="978"/>
              <a:chOff x="0" y="0"/>
              <a:chExt cx="4512" cy="978"/>
            </a:xfrm>
          </p:grpSpPr>
          <p:grpSp>
            <p:nvGrpSpPr>
              <p:cNvPr id="61502" name="Group 35"/>
              <p:cNvGrpSpPr/>
              <p:nvPr/>
            </p:nvGrpSpPr>
            <p:grpSpPr>
              <a:xfrm>
                <a:off x="0" y="0"/>
                <a:ext cx="4512" cy="768"/>
                <a:chOff x="0" y="0"/>
                <a:chExt cx="4512" cy="768"/>
              </a:xfrm>
            </p:grpSpPr>
            <p:grpSp>
              <p:nvGrpSpPr>
                <p:cNvPr id="61504" name="Group 36"/>
                <p:cNvGrpSpPr/>
                <p:nvPr/>
              </p:nvGrpSpPr>
              <p:grpSpPr>
                <a:xfrm flipV="1">
                  <a:off x="1104" y="336"/>
                  <a:ext cx="1200" cy="432"/>
                  <a:chOff x="0" y="0"/>
                  <a:chExt cx="1200" cy="432"/>
                </a:xfrm>
              </p:grpSpPr>
              <p:sp>
                <p:nvSpPr>
                  <p:cNvPr id="61535" name="Oval 37"/>
                  <p:cNvSpPr/>
                  <p:nvPr/>
                </p:nvSpPr>
                <p:spPr>
                  <a:xfrm>
                    <a:off x="0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6" name="Oval 38"/>
                  <p:cNvSpPr/>
                  <p:nvPr/>
                </p:nvSpPr>
                <p:spPr>
                  <a:xfrm>
                    <a:off x="144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7" name="Oval 39"/>
                  <p:cNvSpPr/>
                  <p:nvPr/>
                </p:nvSpPr>
                <p:spPr>
                  <a:xfrm>
                    <a:off x="288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8" name="Oval 40"/>
                  <p:cNvSpPr/>
                  <p:nvPr/>
                </p:nvSpPr>
                <p:spPr>
                  <a:xfrm>
                    <a:off x="432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9" name="Oval 41"/>
                  <p:cNvSpPr/>
                  <p:nvPr/>
                </p:nvSpPr>
                <p:spPr>
                  <a:xfrm>
                    <a:off x="576" y="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40" name="Oval 42"/>
                  <p:cNvSpPr/>
                  <p:nvPr/>
                </p:nvSpPr>
                <p:spPr>
                  <a:xfrm>
                    <a:off x="720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41" name="Oval 43"/>
                  <p:cNvSpPr/>
                  <p:nvPr/>
                </p:nvSpPr>
                <p:spPr>
                  <a:xfrm>
                    <a:off x="864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42" name="Oval 44"/>
                  <p:cNvSpPr/>
                  <p:nvPr/>
                </p:nvSpPr>
                <p:spPr>
                  <a:xfrm>
                    <a:off x="1008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43" name="Oval 45"/>
                  <p:cNvSpPr/>
                  <p:nvPr/>
                </p:nvSpPr>
                <p:spPr>
                  <a:xfrm>
                    <a:off x="1104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61505" name="Group 46"/>
                <p:cNvGrpSpPr/>
                <p:nvPr/>
              </p:nvGrpSpPr>
              <p:grpSpPr>
                <a:xfrm>
                  <a:off x="0" y="0"/>
                  <a:ext cx="1200" cy="432"/>
                  <a:chOff x="0" y="0"/>
                  <a:chExt cx="1200" cy="432"/>
                </a:xfrm>
              </p:grpSpPr>
              <p:sp>
                <p:nvSpPr>
                  <p:cNvPr id="61526" name="Oval 47"/>
                  <p:cNvSpPr/>
                  <p:nvPr/>
                </p:nvSpPr>
                <p:spPr>
                  <a:xfrm>
                    <a:off x="0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7" name="Oval 48"/>
                  <p:cNvSpPr/>
                  <p:nvPr/>
                </p:nvSpPr>
                <p:spPr>
                  <a:xfrm>
                    <a:off x="144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8" name="Oval 49"/>
                  <p:cNvSpPr/>
                  <p:nvPr/>
                </p:nvSpPr>
                <p:spPr>
                  <a:xfrm>
                    <a:off x="288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9" name="Oval 50"/>
                  <p:cNvSpPr/>
                  <p:nvPr/>
                </p:nvSpPr>
                <p:spPr>
                  <a:xfrm>
                    <a:off x="432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0" name="Oval 51"/>
                  <p:cNvSpPr/>
                  <p:nvPr/>
                </p:nvSpPr>
                <p:spPr>
                  <a:xfrm>
                    <a:off x="576" y="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1" name="Oval 52"/>
                  <p:cNvSpPr/>
                  <p:nvPr/>
                </p:nvSpPr>
                <p:spPr>
                  <a:xfrm>
                    <a:off x="720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2" name="Oval 53"/>
                  <p:cNvSpPr/>
                  <p:nvPr/>
                </p:nvSpPr>
                <p:spPr>
                  <a:xfrm>
                    <a:off x="864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3" name="Oval 54"/>
                  <p:cNvSpPr/>
                  <p:nvPr/>
                </p:nvSpPr>
                <p:spPr>
                  <a:xfrm>
                    <a:off x="1008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34" name="Oval 55"/>
                  <p:cNvSpPr/>
                  <p:nvPr/>
                </p:nvSpPr>
                <p:spPr>
                  <a:xfrm>
                    <a:off x="1104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61506" name="Group 56"/>
                <p:cNvGrpSpPr/>
                <p:nvPr/>
              </p:nvGrpSpPr>
              <p:grpSpPr>
                <a:xfrm>
                  <a:off x="2208" y="0"/>
                  <a:ext cx="1200" cy="432"/>
                  <a:chOff x="0" y="0"/>
                  <a:chExt cx="1200" cy="432"/>
                </a:xfrm>
              </p:grpSpPr>
              <p:sp>
                <p:nvSpPr>
                  <p:cNvPr id="61517" name="Oval 57"/>
                  <p:cNvSpPr/>
                  <p:nvPr/>
                </p:nvSpPr>
                <p:spPr>
                  <a:xfrm>
                    <a:off x="0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8" name="Oval 58"/>
                  <p:cNvSpPr/>
                  <p:nvPr/>
                </p:nvSpPr>
                <p:spPr>
                  <a:xfrm>
                    <a:off x="144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9" name="Oval 59"/>
                  <p:cNvSpPr/>
                  <p:nvPr/>
                </p:nvSpPr>
                <p:spPr>
                  <a:xfrm>
                    <a:off x="288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0" name="Oval 60"/>
                  <p:cNvSpPr/>
                  <p:nvPr/>
                </p:nvSpPr>
                <p:spPr>
                  <a:xfrm>
                    <a:off x="432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1" name="Oval 61"/>
                  <p:cNvSpPr/>
                  <p:nvPr/>
                </p:nvSpPr>
                <p:spPr>
                  <a:xfrm>
                    <a:off x="576" y="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2" name="Oval 62"/>
                  <p:cNvSpPr/>
                  <p:nvPr/>
                </p:nvSpPr>
                <p:spPr>
                  <a:xfrm>
                    <a:off x="720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3" name="Oval 63"/>
                  <p:cNvSpPr/>
                  <p:nvPr/>
                </p:nvSpPr>
                <p:spPr>
                  <a:xfrm>
                    <a:off x="864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4" name="Oval 64"/>
                  <p:cNvSpPr/>
                  <p:nvPr/>
                </p:nvSpPr>
                <p:spPr>
                  <a:xfrm>
                    <a:off x="1008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25" name="Oval 65"/>
                  <p:cNvSpPr/>
                  <p:nvPr/>
                </p:nvSpPr>
                <p:spPr>
                  <a:xfrm>
                    <a:off x="1104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grpSp>
              <p:nvGrpSpPr>
                <p:cNvPr id="61507" name="Group 66"/>
                <p:cNvGrpSpPr/>
                <p:nvPr/>
              </p:nvGrpSpPr>
              <p:grpSpPr>
                <a:xfrm flipV="1">
                  <a:off x="3312" y="336"/>
                  <a:ext cx="1200" cy="432"/>
                  <a:chOff x="0" y="0"/>
                  <a:chExt cx="1200" cy="432"/>
                </a:xfrm>
              </p:grpSpPr>
              <p:sp>
                <p:nvSpPr>
                  <p:cNvPr id="61508" name="Oval 67"/>
                  <p:cNvSpPr/>
                  <p:nvPr/>
                </p:nvSpPr>
                <p:spPr>
                  <a:xfrm>
                    <a:off x="0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09" name="Oval 68"/>
                  <p:cNvSpPr/>
                  <p:nvPr/>
                </p:nvSpPr>
                <p:spPr>
                  <a:xfrm>
                    <a:off x="144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0" name="Oval 69"/>
                  <p:cNvSpPr/>
                  <p:nvPr/>
                </p:nvSpPr>
                <p:spPr>
                  <a:xfrm>
                    <a:off x="288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1" name="Oval 70"/>
                  <p:cNvSpPr/>
                  <p:nvPr/>
                </p:nvSpPr>
                <p:spPr>
                  <a:xfrm>
                    <a:off x="432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2" name="Oval 71"/>
                  <p:cNvSpPr/>
                  <p:nvPr/>
                </p:nvSpPr>
                <p:spPr>
                  <a:xfrm>
                    <a:off x="576" y="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3" name="Oval 72"/>
                  <p:cNvSpPr/>
                  <p:nvPr/>
                </p:nvSpPr>
                <p:spPr>
                  <a:xfrm>
                    <a:off x="720" y="48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4" name="Oval 73"/>
                  <p:cNvSpPr/>
                  <p:nvPr/>
                </p:nvSpPr>
                <p:spPr>
                  <a:xfrm>
                    <a:off x="864" y="144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5" name="Oval 74"/>
                  <p:cNvSpPr/>
                  <p:nvPr/>
                </p:nvSpPr>
                <p:spPr>
                  <a:xfrm>
                    <a:off x="1008" y="240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516" name="Oval 75"/>
                  <p:cNvSpPr/>
                  <p:nvPr/>
                </p:nvSpPr>
                <p:spPr>
                  <a:xfrm>
                    <a:off x="1104" y="336"/>
                    <a:ext cx="96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2400" b="1" dirty="0">
                      <a:solidFill>
                        <a:schemeClr val="bg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</p:grpSp>
          <p:graphicFrame>
            <p:nvGraphicFramePr>
              <p:cNvPr id="61503" name="Object 52"/>
              <p:cNvGraphicFramePr>
                <a:graphicFrameLocks noChangeAspect="1"/>
              </p:cNvGraphicFramePr>
              <p:nvPr/>
            </p:nvGraphicFramePr>
            <p:xfrm>
              <a:off x="1442" y="642"/>
              <a:ext cx="25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" imgW="152400" imgH="330200" progId="Equation.3">
                      <p:embed/>
                    </p:oleObj>
                  </mc:Choice>
                  <mc:Fallback>
                    <p:oleObj name="" r:id="rId1" imgW="152400" imgH="3302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442" y="642"/>
                            <a:ext cx="258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450" name="Group 77"/>
            <p:cNvGrpSpPr/>
            <p:nvPr/>
          </p:nvGrpSpPr>
          <p:grpSpPr>
            <a:xfrm>
              <a:off x="0" y="288"/>
              <a:ext cx="4944" cy="970"/>
              <a:chOff x="0" y="-10"/>
              <a:chExt cx="4944" cy="970"/>
            </a:xfrm>
          </p:grpSpPr>
          <p:grpSp>
            <p:nvGrpSpPr>
              <p:cNvPr id="61456" name="Group 78"/>
              <p:cNvGrpSpPr/>
              <p:nvPr/>
            </p:nvGrpSpPr>
            <p:grpSpPr>
              <a:xfrm>
                <a:off x="0" y="192"/>
                <a:ext cx="4944" cy="768"/>
                <a:chOff x="0" y="0"/>
                <a:chExt cx="4944" cy="768"/>
              </a:xfrm>
            </p:grpSpPr>
            <p:grpSp>
              <p:nvGrpSpPr>
                <p:cNvPr id="61458" name="Group 79"/>
                <p:cNvGrpSpPr/>
                <p:nvPr/>
              </p:nvGrpSpPr>
              <p:grpSpPr>
                <a:xfrm>
                  <a:off x="432" y="0"/>
                  <a:ext cx="4512" cy="768"/>
                  <a:chOff x="0" y="0"/>
                  <a:chExt cx="4512" cy="768"/>
                </a:xfrm>
              </p:grpSpPr>
              <p:grpSp>
                <p:nvGrpSpPr>
                  <p:cNvPr id="61462" name="Group 80"/>
                  <p:cNvGrpSpPr/>
                  <p:nvPr/>
                </p:nvGrpSpPr>
                <p:grpSpPr>
                  <a:xfrm flipV="1">
                    <a:off x="1104" y="336"/>
                    <a:ext cx="1200" cy="432"/>
                    <a:chOff x="0" y="0"/>
                    <a:chExt cx="1200" cy="432"/>
                  </a:xfrm>
                </p:grpSpPr>
                <p:sp>
                  <p:nvSpPr>
                    <p:cNvPr id="61493" name="Oval 81"/>
                    <p:cNvSpPr/>
                    <p:nvPr/>
                  </p:nvSpPr>
                  <p:spPr>
                    <a:xfrm>
                      <a:off x="0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4" name="Oval 82"/>
                    <p:cNvSpPr/>
                    <p:nvPr/>
                  </p:nvSpPr>
                  <p:spPr>
                    <a:xfrm>
                      <a:off x="144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5" name="Oval 83"/>
                    <p:cNvSpPr/>
                    <p:nvPr/>
                  </p:nvSpPr>
                  <p:spPr>
                    <a:xfrm>
                      <a:off x="288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6" name="Oval 84"/>
                    <p:cNvSpPr/>
                    <p:nvPr/>
                  </p:nvSpPr>
                  <p:spPr>
                    <a:xfrm>
                      <a:off x="432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7" name="Oval 85"/>
                    <p:cNvSpPr/>
                    <p:nvPr/>
                  </p:nvSpPr>
                  <p:spPr>
                    <a:xfrm>
                      <a:off x="576" y="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8" name="Oval 86"/>
                    <p:cNvSpPr/>
                    <p:nvPr/>
                  </p:nvSpPr>
                  <p:spPr>
                    <a:xfrm>
                      <a:off x="720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9" name="Oval 87"/>
                    <p:cNvSpPr/>
                    <p:nvPr/>
                  </p:nvSpPr>
                  <p:spPr>
                    <a:xfrm>
                      <a:off x="864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500" name="Oval 88"/>
                    <p:cNvSpPr/>
                    <p:nvPr/>
                  </p:nvSpPr>
                  <p:spPr>
                    <a:xfrm>
                      <a:off x="1008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501" name="Oval 89"/>
                    <p:cNvSpPr/>
                    <p:nvPr/>
                  </p:nvSpPr>
                  <p:spPr>
                    <a:xfrm>
                      <a:off x="1104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1463" name="Group 90"/>
                  <p:cNvGrpSpPr/>
                  <p:nvPr/>
                </p:nvGrpSpPr>
                <p:grpSpPr>
                  <a:xfrm>
                    <a:off x="0" y="0"/>
                    <a:ext cx="1200" cy="432"/>
                    <a:chOff x="0" y="0"/>
                    <a:chExt cx="1200" cy="432"/>
                  </a:xfrm>
                </p:grpSpPr>
                <p:sp>
                  <p:nvSpPr>
                    <p:cNvPr id="61484" name="Oval 91"/>
                    <p:cNvSpPr/>
                    <p:nvPr/>
                  </p:nvSpPr>
                  <p:spPr>
                    <a:xfrm>
                      <a:off x="0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5" name="Oval 92"/>
                    <p:cNvSpPr/>
                    <p:nvPr/>
                  </p:nvSpPr>
                  <p:spPr>
                    <a:xfrm>
                      <a:off x="144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6" name="Oval 93"/>
                    <p:cNvSpPr/>
                    <p:nvPr/>
                  </p:nvSpPr>
                  <p:spPr>
                    <a:xfrm>
                      <a:off x="288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7" name="Oval 94"/>
                    <p:cNvSpPr/>
                    <p:nvPr/>
                  </p:nvSpPr>
                  <p:spPr>
                    <a:xfrm>
                      <a:off x="432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8" name="Oval 95"/>
                    <p:cNvSpPr/>
                    <p:nvPr/>
                  </p:nvSpPr>
                  <p:spPr>
                    <a:xfrm>
                      <a:off x="576" y="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9" name="Oval 96"/>
                    <p:cNvSpPr/>
                    <p:nvPr/>
                  </p:nvSpPr>
                  <p:spPr>
                    <a:xfrm>
                      <a:off x="720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0" name="Oval 97"/>
                    <p:cNvSpPr/>
                    <p:nvPr/>
                  </p:nvSpPr>
                  <p:spPr>
                    <a:xfrm>
                      <a:off x="864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1" name="Oval 98"/>
                    <p:cNvSpPr/>
                    <p:nvPr/>
                  </p:nvSpPr>
                  <p:spPr>
                    <a:xfrm>
                      <a:off x="1008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92" name="Oval 99"/>
                    <p:cNvSpPr/>
                    <p:nvPr/>
                  </p:nvSpPr>
                  <p:spPr>
                    <a:xfrm>
                      <a:off x="1104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1464" name="Group 100"/>
                  <p:cNvGrpSpPr/>
                  <p:nvPr/>
                </p:nvGrpSpPr>
                <p:grpSpPr>
                  <a:xfrm>
                    <a:off x="2208" y="0"/>
                    <a:ext cx="1200" cy="432"/>
                    <a:chOff x="0" y="0"/>
                    <a:chExt cx="1200" cy="432"/>
                  </a:xfrm>
                </p:grpSpPr>
                <p:sp>
                  <p:nvSpPr>
                    <p:cNvPr id="61475" name="Oval 101"/>
                    <p:cNvSpPr/>
                    <p:nvPr/>
                  </p:nvSpPr>
                  <p:spPr>
                    <a:xfrm>
                      <a:off x="0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6" name="Oval 102"/>
                    <p:cNvSpPr/>
                    <p:nvPr/>
                  </p:nvSpPr>
                  <p:spPr>
                    <a:xfrm>
                      <a:off x="144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7" name="Oval 103"/>
                    <p:cNvSpPr/>
                    <p:nvPr/>
                  </p:nvSpPr>
                  <p:spPr>
                    <a:xfrm>
                      <a:off x="288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8" name="Oval 104"/>
                    <p:cNvSpPr/>
                    <p:nvPr/>
                  </p:nvSpPr>
                  <p:spPr>
                    <a:xfrm>
                      <a:off x="432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9" name="Oval 105"/>
                    <p:cNvSpPr/>
                    <p:nvPr/>
                  </p:nvSpPr>
                  <p:spPr>
                    <a:xfrm>
                      <a:off x="576" y="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0" name="Oval 106"/>
                    <p:cNvSpPr/>
                    <p:nvPr/>
                  </p:nvSpPr>
                  <p:spPr>
                    <a:xfrm>
                      <a:off x="720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1" name="Oval 107"/>
                    <p:cNvSpPr/>
                    <p:nvPr/>
                  </p:nvSpPr>
                  <p:spPr>
                    <a:xfrm>
                      <a:off x="864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2" name="Oval 108"/>
                    <p:cNvSpPr/>
                    <p:nvPr/>
                  </p:nvSpPr>
                  <p:spPr>
                    <a:xfrm>
                      <a:off x="1008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83" name="Oval 109"/>
                    <p:cNvSpPr/>
                    <p:nvPr/>
                  </p:nvSpPr>
                  <p:spPr>
                    <a:xfrm>
                      <a:off x="1104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1465" name="Group 110"/>
                  <p:cNvGrpSpPr/>
                  <p:nvPr/>
                </p:nvGrpSpPr>
                <p:grpSpPr>
                  <a:xfrm flipV="1">
                    <a:off x="3312" y="336"/>
                    <a:ext cx="1200" cy="432"/>
                    <a:chOff x="0" y="0"/>
                    <a:chExt cx="1200" cy="432"/>
                  </a:xfrm>
                </p:grpSpPr>
                <p:sp>
                  <p:nvSpPr>
                    <p:cNvPr id="61466" name="Oval 111"/>
                    <p:cNvSpPr/>
                    <p:nvPr/>
                  </p:nvSpPr>
                  <p:spPr>
                    <a:xfrm>
                      <a:off x="0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67" name="Oval 112"/>
                    <p:cNvSpPr/>
                    <p:nvPr/>
                  </p:nvSpPr>
                  <p:spPr>
                    <a:xfrm>
                      <a:off x="144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68" name="Oval 113"/>
                    <p:cNvSpPr/>
                    <p:nvPr/>
                  </p:nvSpPr>
                  <p:spPr>
                    <a:xfrm>
                      <a:off x="288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69" name="Oval 114"/>
                    <p:cNvSpPr/>
                    <p:nvPr/>
                  </p:nvSpPr>
                  <p:spPr>
                    <a:xfrm>
                      <a:off x="432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0" name="Oval 115"/>
                    <p:cNvSpPr/>
                    <p:nvPr/>
                  </p:nvSpPr>
                  <p:spPr>
                    <a:xfrm>
                      <a:off x="576" y="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1" name="Oval 116"/>
                    <p:cNvSpPr/>
                    <p:nvPr/>
                  </p:nvSpPr>
                  <p:spPr>
                    <a:xfrm>
                      <a:off x="720" y="48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2" name="Oval 117"/>
                    <p:cNvSpPr/>
                    <p:nvPr/>
                  </p:nvSpPr>
                  <p:spPr>
                    <a:xfrm>
                      <a:off x="864" y="144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3" name="Oval 118"/>
                    <p:cNvSpPr/>
                    <p:nvPr/>
                  </p:nvSpPr>
                  <p:spPr>
                    <a:xfrm>
                      <a:off x="1008" y="240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1474" name="Oval 119"/>
                    <p:cNvSpPr/>
                    <p:nvPr/>
                  </p:nvSpPr>
                  <p:spPr>
                    <a:xfrm>
                      <a:off x="1104" y="336"/>
                      <a:ext cx="96" cy="96"/>
                    </a:xfrm>
                    <a:prstGeom prst="ellipse">
                      <a:avLst/>
                    </a:prstGeom>
                    <a:solidFill>
                      <a:srgbClr val="FF3300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32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8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endParaRPr lang="zh-CN" altLang="zh-CN" sz="2400" b="1" dirty="0">
                        <a:solidFill>
                          <a:schemeClr val="bg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p:txBody>
                </p:sp>
              </p:grpSp>
            </p:grpSp>
            <p:sp>
              <p:nvSpPr>
                <p:cNvPr id="61459" name="Oval 120"/>
                <p:cNvSpPr/>
                <p:nvPr/>
              </p:nvSpPr>
              <p:spPr>
                <a:xfrm>
                  <a:off x="288" y="4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zh-CN" sz="24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1460" name="Oval 121"/>
                <p:cNvSpPr/>
                <p:nvPr/>
              </p:nvSpPr>
              <p:spPr>
                <a:xfrm>
                  <a:off x="144" y="528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zh-CN" sz="24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1461" name="Oval 122"/>
                <p:cNvSpPr/>
                <p:nvPr/>
              </p:nvSpPr>
              <p:spPr>
                <a:xfrm>
                  <a:off x="0" y="624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zh-CN" sz="24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aphicFrame>
            <p:nvGraphicFramePr>
              <p:cNvPr id="61457" name="Object 99"/>
              <p:cNvGraphicFramePr>
                <a:graphicFrameLocks noChangeAspect="1"/>
              </p:cNvGraphicFramePr>
              <p:nvPr/>
            </p:nvGraphicFramePr>
            <p:xfrm>
              <a:off x="3456" y="-10"/>
              <a:ext cx="28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" r:id="rId3" imgW="190500" imgH="330200" progId="Equation.3">
                      <p:embed/>
                    </p:oleObj>
                  </mc:Choice>
                  <mc:Fallback>
                    <p:oleObj name="" r:id="rId3" imgW="190500" imgH="330200" progId="Equation.3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456" y="-10"/>
                            <a:ext cx="287" cy="336"/>
                          </a:xfrm>
                          <a:prstGeom prst="rect">
                            <a:avLst/>
                          </a:prstGeom>
                          <a:solidFill>
                            <a:srgbClr val="FF3300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451" name="Line 124"/>
            <p:cNvSpPr/>
            <p:nvPr/>
          </p:nvSpPr>
          <p:spPr>
            <a:xfrm>
              <a:off x="1497" y="1621"/>
              <a:ext cx="181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52" name="Line 125"/>
            <p:cNvSpPr/>
            <p:nvPr/>
          </p:nvSpPr>
          <p:spPr>
            <a:xfrm flipH="1">
              <a:off x="2177" y="1621"/>
              <a:ext cx="182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53" name="Text Box 126"/>
            <p:cNvSpPr txBox="1"/>
            <p:nvPr/>
          </p:nvSpPr>
          <p:spPr>
            <a:xfrm>
              <a:off x="1724" y="1485"/>
              <a:ext cx="43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t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454" name="Line 127"/>
            <p:cNvSpPr/>
            <p:nvPr/>
          </p:nvSpPr>
          <p:spPr>
            <a:xfrm>
              <a:off x="2177" y="1258"/>
              <a:ext cx="0" cy="499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55" name="Line 128"/>
            <p:cNvSpPr/>
            <p:nvPr/>
          </p:nvSpPr>
          <p:spPr>
            <a:xfrm>
              <a:off x="1724" y="1258"/>
              <a:ext cx="0" cy="499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62569" name="Object 105"/>
          <p:cNvGraphicFramePr>
            <a:graphicFrameLocks noChangeAspect="1"/>
          </p:cNvGraphicFramePr>
          <p:nvPr>
            <p:ph idx="1"/>
          </p:nvPr>
        </p:nvGraphicFramePr>
        <p:xfrm>
          <a:off x="900113" y="3429000"/>
          <a:ext cx="66960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4724400" imgH="635000" progId="Equation.3">
                  <p:embed/>
                </p:oleObj>
              </mc:Choice>
              <mc:Fallback>
                <p:oleObj name="" r:id="rId5" imgW="4724400" imgH="635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900113" y="3429000"/>
                        <a:ext cx="6696075" cy="9794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70" name="Text Box 132"/>
          <p:cNvSpPr txBox="1"/>
          <p:nvPr/>
        </p:nvSpPr>
        <p:spPr>
          <a:xfrm>
            <a:off x="1611313" y="5229225"/>
            <a:ext cx="7532687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时刻，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处质点的振动状态经</a:t>
            </a:r>
            <a:r>
              <a:rPr lang="zh-CN" altLang="en-US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时间传到了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x + u</a:t>
            </a:r>
            <a:r>
              <a:rPr lang="en-US" altLang="zh-CN" sz="2800" b="1" i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t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571" name="Rectangle 133"/>
          <p:cNvSpPr/>
          <p:nvPr/>
        </p:nvSpPr>
        <p:spPr>
          <a:xfrm>
            <a:off x="395288" y="5229225"/>
            <a:ext cx="19446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结论：</a:t>
            </a:r>
            <a:endParaRPr lang="zh-CN" altLang="zh-CN" sz="28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0" grpId="0"/>
      <p:bldP spid="625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1" name="Rectangle 4"/>
          <p:cNvSpPr/>
          <p:nvPr/>
        </p:nvSpPr>
        <p:spPr>
          <a:xfrm>
            <a:off x="250825" y="188913"/>
            <a:ext cx="4295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波的分类：横波  纵波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2" name="Rectangle 5"/>
          <p:cNvSpPr/>
          <p:nvPr/>
        </p:nvSpPr>
        <p:spPr>
          <a:xfrm>
            <a:off x="239713" y="836613"/>
            <a:ext cx="4619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0099FF"/>
              </a:buClr>
              <a:buSzPct val="80000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横波：</a:t>
            </a:r>
            <a:endParaRPr lang="zh-CN" altLang="en-US" sz="28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73" name="Text Box 6"/>
          <p:cNvSpPr txBox="1"/>
          <p:nvPr/>
        </p:nvSpPr>
        <p:spPr>
          <a:xfrm>
            <a:off x="1763713" y="838200"/>
            <a:ext cx="7019925" cy="952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介质质点的振动方向与波传播方向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相互垂直的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波；如柔绳上传播的波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174" name="Object 7"/>
          <p:cNvGraphicFramePr>
            <a:graphicFrameLocks noChangeAspect="1"/>
          </p:cNvGraphicFramePr>
          <p:nvPr>
            <p:ph idx="1"/>
          </p:nvPr>
        </p:nvGraphicFramePr>
        <p:xfrm>
          <a:off x="827088" y="2349500"/>
          <a:ext cx="69850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810385" imgH="2096770" progId="">
                  <p:embed/>
                </p:oleObj>
              </mc:Choice>
              <mc:Fallback>
                <p:oleObj name="" r:id="rId1" imgW="1810385" imgH="209677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 l="-63" b="48817"/>
                      <a:stretch>
                        <a:fillRect/>
                      </a:stretch>
                    </p:blipFill>
                    <p:spPr>
                      <a:xfrm>
                        <a:off x="827088" y="2349500"/>
                        <a:ext cx="6985000" cy="2663825"/>
                      </a:xfrm>
                      <a:prstGeom prst="rect">
                        <a:avLst/>
                      </a:prstGeom>
                      <a:solidFill>
                        <a:srgbClr val="00CCFF">
                          <a:alpha val="39999"/>
                        </a:srgbClr>
                      </a:solidFill>
                      <a:ln>
                        <a:solidFill>
                          <a:srgbClr val="336699">
                            <a:alpha val="10000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467" name="Text Box 4"/>
          <p:cNvSpPr txBox="1"/>
          <p:nvPr/>
        </p:nvSpPr>
        <p:spPr>
          <a:xfrm>
            <a:off x="107950" y="115888"/>
            <a:ext cx="63357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b="1" dirty="0">
                <a:latin typeface="楷体_GB2312" pitchFamily="1" charset="-122"/>
                <a:ea typeface="楷体" panose="02010609060101010101" pitchFamily="49" charset="-122"/>
              </a:rPr>
              <a:t>波函数、波形图与振动曲线的关系</a:t>
            </a:r>
            <a:endParaRPr lang="zh-CN" altLang="en-US" sz="2400" b="1" dirty="0"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62468" name="Text Box 7"/>
          <p:cNvSpPr txBox="1"/>
          <p:nvPr/>
        </p:nvSpPr>
        <p:spPr>
          <a:xfrm>
            <a:off x="179388" y="606425"/>
            <a:ext cx="7993062" cy="944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1）由波动方程能画出相应的波形图和质点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的振动曲线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2493" name="Object 6"/>
          <p:cNvGraphicFramePr>
            <a:graphicFrameLocks noChangeAspect="1"/>
          </p:cNvGraphicFramePr>
          <p:nvPr/>
        </p:nvGraphicFramePr>
        <p:xfrm>
          <a:off x="3332480" y="981075"/>
          <a:ext cx="3557270" cy="101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1243965" imgH="355600" progId="Equation.DSMT4">
                  <p:embed/>
                </p:oleObj>
              </mc:Choice>
              <mc:Fallback>
                <p:oleObj name="" r:id="rId1" imgW="1243965" imgH="3556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32480" y="981075"/>
                        <a:ext cx="3557270" cy="1017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9"/>
          <p:cNvSpPr txBox="1"/>
          <p:nvPr/>
        </p:nvSpPr>
        <p:spPr>
          <a:xfrm>
            <a:off x="77788" y="1916113"/>
            <a:ext cx="9066212" cy="944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2）由波形图能得到相应的波动方程，画出质点的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振动曲线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2471" name="Group 34"/>
          <p:cNvGrpSpPr/>
          <p:nvPr/>
        </p:nvGrpSpPr>
        <p:grpSpPr>
          <a:xfrm>
            <a:off x="2609850" y="2276475"/>
            <a:ext cx="5491163" cy="2622550"/>
            <a:chOff x="0" y="0"/>
            <a:chExt cx="3459" cy="1652"/>
          </a:xfrm>
        </p:grpSpPr>
        <p:sp>
          <p:nvSpPr>
            <p:cNvPr id="62478" name="Line 11"/>
            <p:cNvSpPr/>
            <p:nvPr/>
          </p:nvSpPr>
          <p:spPr>
            <a:xfrm flipH="1" flipV="1">
              <a:off x="329" y="136"/>
              <a:ext cx="15" cy="146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2479" name="Line 12"/>
            <p:cNvSpPr/>
            <p:nvPr/>
          </p:nvSpPr>
          <p:spPr>
            <a:xfrm>
              <a:off x="344" y="902"/>
              <a:ext cx="3115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2480" name="Freeform 13"/>
            <p:cNvSpPr/>
            <p:nvPr/>
          </p:nvSpPr>
          <p:spPr>
            <a:xfrm>
              <a:off x="346" y="280"/>
              <a:ext cx="2796" cy="1249"/>
            </a:xfrm>
            <a:custGeom>
              <a:avLst/>
              <a:gdLst/>
              <a:ahLst/>
              <a:cxnLst>
                <a:cxn ang="0">
                  <a:pos x="0" y="715"/>
                </a:cxn>
                <a:cxn ang="0">
                  <a:pos x="881" y="102"/>
                </a:cxn>
                <a:cxn ang="0">
                  <a:pos x="2202" y="1327"/>
                </a:cxn>
                <a:cxn ang="0">
                  <a:pos x="3525" y="102"/>
                </a:cxn>
                <a:cxn ang="0">
                  <a:pos x="4846" y="1327"/>
                </a:cxn>
                <a:cxn ang="0">
                  <a:pos x="5727" y="715"/>
                </a:cxn>
              </a:cxnLst>
              <a:pathLst>
                <a:path w="1365" h="1092">
                  <a:moveTo>
                    <a:pt x="0" y="546"/>
                  </a:moveTo>
                  <a:cubicBezTo>
                    <a:pt x="61" y="273"/>
                    <a:pt x="123" y="0"/>
                    <a:pt x="210" y="78"/>
                  </a:cubicBezTo>
                  <a:cubicBezTo>
                    <a:pt x="297" y="156"/>
                    <a:pt x="420" y="1014"/>
                    <a:pt x="525" y="1014"/>
                  </a:cubicBezTo>
                  <a:cubicBezTo>
                    <a:pt x="630" y="1014"/>
                    <a:pt x="735" y="78"/>
                    <a:pt x="840" y="78"/>
                  </a:cubicBezTo>
                  <a:cubicBezTo>
                    <a:pt x="945" y="78"/>
                    <a:pt x="1068" y="936"/>
                    <a:pt x="1155" y="1014"/>
                  </a:cubicBezTo>
                  <a:cubicBezTo>
                    <a:pt x="1242" y="1092"/>
                    <a:pt x="1303" y="819"/>
                    <a:pt x="1365" y="546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481" name="Line 14"/>
            <p:cNvSpPr/>
            <p:nvPr/>
          </p:nvSpPr>
          <p:spPr>
            <a:xfrm>
              <a:off x="2507" y="318"/>
              <a:ext cx="293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62482" name="Line 15"/>
            <p:cNvSpPr/>
            <p:nvPr/>
          </p:nvSpPr>
          <p:spPr>
            <a:xfrm>
              <a:off x="1766" y="1307"/>
              <a:ext cx="0" cy="2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83" name="Line 16"/>
            <p:cNvSpPr/>
            <p:nvPr/>
          </p:nvSpPr>
          <p:spPr>
            <a:xfrm flipH="1">
              <a:off x="348" y="1496"/>
              <a:ext cx="4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62484" name="Line 17"/>
            <p:cNvSpPr/>
            <p:nvPr/>
          </p:nvSpPr>
          <p:spPr>
            <a:xfrm>
              <a:off x="1273" y="1496"/>
              <a:ext cx="4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62485" name="Text Box 18"/>
            <p:cNvSpPr txBox="1"/>
            <p:nvPr/>
          </p:nvSpPr>
          <p:spPr>
            <a:xfrm>
              <a:off x="346" y="0"/>
              <a:ext cx="2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86" name="Text Box 19"/>
            <p:cNvSpPr txBox="1"/>
            <p:nvPr/>
          </p:nvSpPr>
          <p:spPr>
            <a:xfrm>
              <a:off x="0" y="674"/>
              <a:ext cx="29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87" name="Text Box 20"/>
            <p:cNvSpPr txBox="1"/>
            <p:nvPr/>
          </p:nvSpPr>
          <p:spPr>
            <a:xfrm>
              <a:off x="948" y="1323"/>
              <a:ext cx="19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800" b="1" dirty="0">
                <a:latin typeface="Bookman Old Style" panose="02050604050505020204" pitchFamily="18" charset="0"/>
                <a:sym typeface="楷体" panose="02010609060101010101" pitchFamily="49" charset="-122"/>
              </a:endParaRPr>
            </a:p>
          </p:txBody>
        </p:sp>
        <p:sp>
          <p:nvSpPr>
            <p:cNvPr id="62488" name="Text Box 22"/>
            <p:cNvSpPr txBox="1"/>
            <p:nvPr/>
          </p:nvSpPr>
          <p:spPr>
            <a:xfrm>
              <a:off x="2515" y="318"/>
              <a:ext cx="2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u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89" name="Text Box 23"/>
            <p:cNvSpPr txBox="1"/>
            <p:nvPr/>
          </p:nvSpPr>
          <p:spPr>
            <a:xfrm>
              <a:off x="2906" y="1012"/>
              <a:ext cx="2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490" name="Text Box 25"/>
            <p:cNvSpPr txBox="1"/>
            <p:nvPr/>
          </p:nvSpPr>
          <p:spPr>
            <a:xfrm>
              <a:off x="1189" y="323"/>
              <a:ext cx="21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t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2491" name="Line 26"/>
            <p:cNvSpPr/>
            <p:nvPr/>
          </p:nvSpPr>
          <p:spPr>
            <a:xfrm>
              <a:off x="329" y="363"/>
              <a:ext cx="454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92" name="Text Box 27"/>
            <p:cNvSpPr txBox="1"/>
            <p:nvPr/>
          </p:nvSpPr>
          <p:spPr>
            <a:xfrm>
              <a:off x="38" y="227"/>
              <a:ext cx="2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A</a:t>
              </a:r>
              <a:endPara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62472" name="Group 29"/>
          <p:cNvGrpSpPr/>
          <p:nvPr/>
        </p:nvGrpSpPr>
        <p:grpSpPr>
          <a:xfrm>
            <a:off x="179388" y="4724400"/>
            <a:ext cx="3816350" cy="1152525"/>
            <a:chOff x="0" y="0"/>
            <a:chExt cx="2221" cy="641"/>
          </a:xfrm>
        </p:grpSpPr>
        <p:graphicFrame>
          <p:nvGraphicFramePr>
            <p:cNvPr id="62476" name="Object 26"/>
            <p:cNvGraphicFramePr>
              <a:graphicFrameLocks noChangeAspect="1"/>
            </p:cNvGraphicFramePr>
            <p:nvPr/>
          </p:nvGraphicFramePr>
          <p:xfrm>
            <a:off x="0" y="0"/>
            <a:ext cx="2221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3" imgW="1233805" imgH="356235" progId="Equation.DSMT4">
                    <p:embed/>
                  </p:oleObj>
                </mc:Choice>
                <mc:Fallback>
                  <p:oleObj name="" r:id="rId3" imgW="1233805" imgH="356235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221" cy="6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7" name="Text Box 31"/>
            <p:cNvSpPr txBox="1"/>
            <p:nvPr/>
          </p:nvSpPr>
          <p:spPr>
            <a:xfrm>
              <a:off x="1850" y="131"/>
              <a:ext cx="23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i="1">
                  <a:cs typeface="Times New Roman" panose="02020603050405020304" pitchFamily="18" charset="0"/>
                  <a:sym typeface="Symbol" panose="05050102010706020507" charset="0"/>
                </a:rPr>
                <a:t></a:t>
              </a:r>
              <a:endParaRPr lang="en-US" altLang="zh-CN" sz="2800" b="1" i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  <a:sym typeface="楷体" panose="02010609060101010101" pitchFamily="49" charset="-122"/>
              </a:endParaRPr>
            </a:p>
          </p:txBody>
        </p:sp>
      </p:grpSp>
      <p:graphicFrame>
        <p:nvGraphicFramePr>
          <p:cNvPr id="62473" name="Object 28"/>
          <p:cNvGraphicFramePr>
            <a:graphicFrameLocks noChangeAspect="1"/>
          </p:cNvGraphicFramePr>
          <p:nvPr/>
        </p:nvGraphicFramePr>
        <p:xfrm>
          <a:off x="6659563" y="5013325"/>
          <a:ext cx="208756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737870" imgH="394335" progId="Equation.DSMT4">
                  <p:embed/>
                </p:oleObj>
              </mc:Choice>
              <mc:Fallback>
                <p:oleObj name="" r:id="rId5" imgW="737870" imgH="394335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9563" y="5013325"/>
                        <a:ext cx="2087562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29"/>
          <p:cNvGraphicFramePr>
            <a:graphicFrameLocks noChangeAspect="1"/>
          </p:cNvGraphicFramePr>
          <p:nvPr/>
        </p:nvGraphicFramePr>
        <p:xfrm>
          <a:off x="5003800" y="5300663"/>
          <a:ext cx="15097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471805" imgH="178435" progId="Equation.DSMT4">
                  <p:embed/>
                </p:oleObj>
              </mc:Choice>
              <mc:Fallback>
                <p:oleObj name="" r:id="rId7" imgW="471805" imgH="178435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3800" y="5300663"/>
                        <a:ext cx="150971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30"/>
          <p:cNvGraphicFramePr>
            <a:graphicFrameLocks noChangeAspect="1"/>
          </p:cNvGraphicFramePr>
          <p:nvPr/>
        </p:nvGraphicFramePr>
        <p:xfrm>
          <a:off x="107950" y="5687695"/>
          <a:ext cx="48958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3302000" imgH="635000" progId="Equation.3">
                  <p:embed/>
                </p:oleObj>
              </mc:Choice>
              <mc:Fallback>
                <p:oleObj name="" r:id="rId9" imgW="3302000" imgH="6350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950" y="5687695"/>
                        <a:ext cx="4895850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084003" y="4377055"/>
            <a:ext cx="4286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i="1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charset="0"/>
              </a:rPr>
              <a:t></a:t>
            </a:r>
            <a:endParaRPr lang="zh-CN" altLang="en-US" sz="3200" i="1">
              <a:solidFill>
                <a:schemeClr val="tx1"/>
              </a:solidFill>
              <a:cs typeface="Times New Roman" panose="02020603050405020304" pitchFamily="18" charset="0"/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491" name="Text Box 4"/>
          <p:cNvSpPr txBox="1"/>
          <p:nvPr/>
        </p:nvSpPr>
        <p:spPr>
          <a:xfrm>
            <a:off x="107950" y="115888"/>
            <a:ext cx="69119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3）由振动曲线得到波形图     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516" name="Freeform 21"/>
          <p:cNvSpPr/>
          <p:nvPr/>
        </p:nvSpPr>
        <p:spPr>
          <a:xfrm>
            <a:off x="693738" y="3432175"/>
            <a:ext cx="3733800" cy="1219200"/>
          </a:xfrm>
          <a:custGeom>
            <a:avLst/>
            <a:gdLst/>
            <a:ahLst/>
            <a:cxnLst>
              <a:cxn ang="0">
                <a:pos x="0" y="967740000"/>
              </a:cxn>
              <a:cxn ang="0">
                <a:pos x="725805000" y="241935000"/>
              </a:cxn>
              <a:cxn ang="0">
                <a:pos x="1209675000" y="0"/>
              </a:cxn>
              <a:cxn ang="0">
                <a:pos x="1693545000" y="241935000"/>
              </a:cxn>
              <a:cxn ang="0">
                <a:pos x="2147483647" y="967740000"/>
              </a:cxn>
              <a:cxn ang="0">
                <a:pos x="2147483647" y="1693545000"/>
              </a:cxn>
              <a:cxn ang="0">
                <a:pos x="2147483647" y="1935480000"/>
              </a:cxn>
              <a:cxn ang="0">
                <a:pos x="2147483647" y="1693545000"/>
              </a:cxn>
              <a:cxn ang="0">
                <a:pos x="2147483647" y="967740000"/>
              </a:cxn>
              <a:cxn ang="0">
                <a:pos x="2147483647" y="362902500"/>
              </a:cxn>
              <a:cxn ang="0">
                <a:pos x="2147483647" y="120967500"/>
              </a:cxn>
            </a:cxnLst>
            <a:pathLst>
              <a:path w="2352" h="768">
                <a:moveTo>
                  <a:pt x="0" y="384"/>
                </a:moveTo>
                <a:cubicBezTo>
                  <a:pt x="104" y="272"/>
                  <a:pt x="208" y="160"/>
                  <a:pt x="288" y="96"/>
                </a:cubicBezTo>
                <a:cubicBezTo>
                  <a:pt x="368" y="32"/>
                  <a:pt x="416" y="0"/>
                  <a:pt x="480" y="0"/>
                </a:cubicBezTo>
                <a:cubicBezTo>
                  <a:pt x="544" y="0"/>
                  <a:pt x="592" y="32"/>
                  <a:pt x="672" y="96"/>
                </a:cubicBezTo>
                <a:cubicBezTo>
                  <a:pt x="752" y="160"/>
                  <a:pt x="864" y="288"/>
                  <a:pt x="960" y="384"/>
                </a:cubicBezTo>
                <a:cubicBezTo>
                  <a:pt x="1056" y="480"/>
                  <a:pt x="1168" y="608"/>
                  <a:pt x="1248" y="672"/>
                </a:cubicBezTo>
                <a:cubicBezTo>
                  <a:pt x="1328" y="736"/>
                  <a:pt x="1376" y="768"/>
                  <a:pt x="1440" y="768"/>
                </a:cubicBezTo>
                <a:cubicBezTo>
                  <a:pt x="1504" y="768"/>
                  <a:pt x="1552" y="736"/>
                  <a:pt x="1632" y="672"/>
                </a:cubicBezTo>
                <a:cubicBezTo>
                  <a:pt x="1712" y="608"/>
                  <a:pt x="1832" y="472"/>
                  <a:pt x="1920" y="384"/>
                </a:cubicBezTo>
                <a:cubicBezTo>
                  <a:pt x="2008" y="296"/>
                  <a:pt x="2088" y="200"/>
                  <a:pt x="2160" y="144"/>
                </a:cubicBezTo>
                <a:cubicBezTo>
                  <a:pt x="2232" y="88"/>
                  <a:pt x="2292" y="68"/>
                  <a:pt x="2352" y="48"/>
                </a:cubicBezTo>
              </a:path>
            </a:pathLst>
          </a:cu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3493" name="Line 23"/>
          <p:cNvSpPr/>
          <p:nvPr/>
        </p:nvSpPr>
        <p:spPr>
          <a:xfrm flipH="1" flipV="1">
            <a:off x="2232025" y="2854325"/>
            <a:ext cx="36513" cy="2087563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494" name="Text Box 24"/>
          <p:cNvSpPr txBox="1"/>
          <p:nvPr/>
        </p:nvSpPr>
        <p:spPr>
          <a:xfrm>
            <a:off x="1849438" y="3089275"/>
            <a:ext cx="334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495" name="Text Box 25"/>
          <p:cNvSpPr txBox="1"/>
          <p:nvPr/>
        </p:nvSpPr>
        <p:spPr>
          <a:xfrm>
            <a:off x="5451475" y="4221163"/>
            <a:ext cx="334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496" name="Line 26"/>
          <p:cNvSpPr/>
          <p:nvPr/>
        </p:nvSpPr>
        <p:spPr>
          <a:xfrm>
            <a:off x="3240088" y="3213100"/>
            <a:ext cx="1008062" cy="0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497" name="Rectangle 27"/>
          <p:cNvSpPr/>
          <p:nvPr/>
        </p:nvSpPr>
        <p:spPr>
          <a:xfrm>
            <a:off x="4202113" y="2924175"/>
            <a:ext cx="334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3498" name="Group 28"/>
          <p:cNvGrpSpPr/>
          <p:nvPr/>
        </p:nvGrpSpPr>
        <p:grpSpPr>
          <a:xfrm>
            <a:off x="755650" y="620713"/>
            <a:ext cx="4248150" cy="1824037"/>
            <a:chOff x="0" y="0"/>
            <a:chExt cx="2676" cy="1149"/>
          </a:xfrm>
        </p:grpSpPr>
        <p:sp>
          <p:nvSpPr>
            <p:cNvPr id="63505" name="Freeform 29"/>
            <p:cNvSpPr/>
            <p:nvPr/>
          </p:nvSpPr>
          <p:spPr>
            <a:xfrm>
              <a:off x="253" y="335"/>
              <a:ext cx="2352" cy="768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96"/>
                </a:cxn>
                <a:cxn ang="0">
                  <a:pos x="480" y="0"/>
                </a:cxn>
                <a:cxn ang="0">
                  <a:pos x="672" y="96"/>
                </a:cxn>
                <a:cxn ang="0">
                  <a:pos x="960" y="384"/>
                </a:cxn>
                <a:cxn ang="0">
                  <a:pos x="1248" y="672"/>
                </a:cxn>
                <a:cxn ang="0">
                  <a:pos x="1440" y="768"/>
                </a:cxn>
                <a:cxn ang="0">
                  <a:pos x="1632" y="672"/>
                </a:cxn>
                <a:cxn ang="0">
                  <a:pos x="1920" y="384"/>
                </a:cxn>
                <a:cxn ang="0">
                  <a:pos x="2160" y="144"/>
                </a:cxn>
                <a:cxn ang="0">
                  <a:pos x="2352" y="48"/>
                </a:cxn>
              </a:cxnLst>
              <a:pathLst>
                <a:path w="2352" h="768">
                  <a:moveTo>
                    <a:pt x="0" y="384"/>
                  </a:moveTo>
                  <a:cubicBezTo>
                    <a:pt x="104" y="272"/>
                    <a:pt x="208" y="160"/>
                    <a:pt x="288" y="96"/>
                  </a:cubicBezTo>
                  <a:cubicBezTo>
                    <a:pt x="368" y="32"/>
                    <a:pt x="416" y="0"/>
                    <a:pt x="480" y="0"/>
                  </a:cubicBezTo>
                  <a:cubicBezTo>
                    <a:pt x="544" y="0"/>
                    <a:pt x="592" y="32"/>
                    <a:pt x="672" y="96"/>
                  </a:cubicBezTo>
                  <a:cubicBezTo>
                    <a:pt x="752" y="160"/>
                    <a:pt x="864" y="288"/>
                    <a:pt x="960" y="384"/>
                  </a:cubicBezTo>
                  <a:cubicBezTo>
                    <a:pt x="1056" y="480"/>
                    <a:pt x="1168" y="608"/>
                    <a:pt x="1248" y="672"/>
                  </a:cubicBezTo>
                  <a:cubicBezTo>
                    <a:pt x="1328" y="736"/>
                    <a:pt x="1376" y="768"/>
                    <a:pt x="1440" y="768"/>
                  </a:cubicBezTo>
                  <a:cubicBezTo>
                    <a:pt x="1504" y="768"/>
                    <a:pt x="1552" y="736"/>
                    <a:pt x="1632" y="672"/>
                  </a:cubicBezTo>
                  <a:cubicBezTo>
                    <a:pt x="1712" y="608"/>
                    <a:pt x="1832" y="472"/>
                    <a:pt x="1920" y="384"/>
                  </a:cubicBezTo>
                  <a:cubicBezTo>
                    <a:pt x="2008" y="296"/>
                    <a:pt x="2088" y="200"/>
                    <a:pt x="2160" y="144"/>
                  </a:cubicBezTo>
                  <a:cubicBezTo>
                    <a:pt x="2232" y="88"/>
                    <a:pt x="2292" y="68"/>
                    <a:pt x="2352" y="48"/>
                  </a:cubicBezTo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3506" name="Line 30"/>
            <p:cNvSpPr/>
            <p:nvPr/>
          </p:nvSpPr>
          <p:spPr>
            <a:xfrm flipV="1">
              <a:off x="253" y="106"/>
              <a:ext cx="0" cy="1043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07" name="Text Box 31"/>
            <p:cNvSpPr txBox="1"/>
            <p:nvPr/>
          </p:nvSpPr>
          <p:spPr>
            <a:xfrm>
              <a:off x="0" y="119"/>
              <a:ext cx="2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508" name="Text Box 32"/>
            <p:cNvSpPr txBox="1"/>
            <p:nvPr/>
          </p:nvSpPr>
          <p:spPr>
            <a:xfrm>
              <a:off x="2449" y="741"/>
              <a:ext cx="2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509" name="Line 33"/>
            <p:cNvSpPr/>
            <p:nvPr/>
          </p:nvSpPr>
          <p:spPr>
            <a:xfrm flipV="1">
              <a:off x="272" y="695"/>
              <a:ext cx="2404" cy="2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63510" name="Text Box 34"/>
            <p:cNvSpPr txBox="1"/>
            <p:nvPr/>
          </p:nvSpPr>
          <p:spPr>
            <a:xfrm>
              <a:off x="584" y="0"/>
              <a:ext cx="5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X=0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3499" name="Line 35"/>
          <p:cNvSpPr/>
          <p:nvPr/>
        </p:nvSpPr>
        <p:spPr>
          <a:xfrm>
            <a:off x="179388" y="4076700"/>
            <a:ext cx="5688012" cy="0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30" name="Oval 37"/>
          <p:cNvSpPr/>
          <p:nvPr/>
        </p:nvSpPr>
        <p:spPr>
          <a:xfrm>
            <a:off x="2122488" y="3933825"/>
            <a:ext cx="288925" cy="287338"/>
          </a:xfrm>
          <a:prstGeom prst="ellipse">
            <a:avLst/>
          </a:prstGeom>
          <a:solidFill>
            <a:srgbClr val="FF330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531" name="Line 38"/>
          <p:cNvSpPr/>
          <p:nvPr/>
        </p:nvSpPr>
        <p:spPr>
          <a:xfrm flipV="1">
            <a:off x="2268538" y="3429000"/>
            <a:ext cx="0" cy="503238"/>
          </a:xfrm>
          <a:prstGeom prst="line">
            <a:avLst/>
          </a:prstGeom>
          <a:ln w="76200" cap="rnd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502" name="Text Box 39"/>
          <p:cNvSpPr txBox="1"/>
          <p:nvPr/>
        </p:nvSpPr>
        <p:spPr>
          <a:xfrm>
            <a:off x="687388" y="2852738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上游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63503" name="Text Box 40"/>
          <p:cNvSpPr txBox="1"/>
          <p:nvPr/>
        </p:nvSpPr>
        <p:spPr>
          <a:xfrm>
            <a:off x="2881313" y="472440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下游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63504" name="Text Box 41"/>
          <p:cNvSpPr txBox="1"/>
          <p:nvPr/>
        </p:nvSpPr>
        <p:spPr>
          <a:xfrm>
            <a:off x="4691063" y="3187700"/>
            <a:ext cx="639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t=0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515" name="Text Box 4"/>
          <p:cNvSpPr txBox="1"/>
          <p:nvPr/>
        </p:nvSpPr>
        <p:spPr>
          <a:xfrm>
            <a:off x="107950" y="115888"/>
            <a:ext cx="63357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b="1" dirty="0">
                <a:latin typeface="楷体_GB2312" pitchFamily="1" charset="-122"/>
                <a:ea typeface="楷体" panose="02010609060101010101" pitchFamily="49" charset="-122"/>
              </a:rPr>
              <a:t>波动方程的微分形式</a:t>
            </a:r>
            <a:endParaRPr lang="zh-CN" altLang="en-US" sz="2400" b="1" dirty="0">
              <a:latin typeface="楷体_GB2312" pitchFamily="1" charset="-122"/>
              <a:ea typeface="楷体" panose="02010609060101010101" pitchFamily="49" charset="-122"/>
            </a:endParaRP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2195513" y="3573463"/>
          <a:ext cx="31686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1574800" imgH="749300" progId="Equation.3">
                  <p:embed/>
                </p:oleObj>
              </mc:Choice>
              <mc:Fallback>
                <p:oleObj name="" r:id="rId1" imgW="1574800" imgH="749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3573463"/>
                        <a:ext cx="3168650" cy="15684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7"/>
          <p:cNvSpPr txBox="1"/>
          <p:nvPr/>
        </p:nvSpPr>
        <p:spPr>
          <a:xfrm>
            <a:off x="250825" y="3876675"/>
            <a:ext cx="2233613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Tahoma" panose="020B0604030504040204" pitchFamily="34" charset="0"/>
                <a:ea typeface="楷体" panose="02010609060101010101" pitchFamily="49" charset="-122"/>
              </a:rPr>
              <a:t>波动方程：</a:t>
            </a:r>
            <a:endParaRPr lang="zh-CN" altLang="zh-CN" sz="2800" b="1" dirty="0">
              <a:solidFill>
                <a:srgbClr val="FF3300"/>
              </a:solidFill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grpSp>
        <p:nvGrpSpPr>
          <p:cNvPr id="64518" name="Group 8"/>
          <p:cNvGrpSpPr/>
          <p:nvPr/>
        </p:nvGrpSpPr>
        <p:grpSpPr>
          <a:xfrm>
            <a:off x="396875" y="333375"/>
            <a:ext cx="3887788" cy="1122363"/>
            <a:chOff x="0" y="0"/>
            <a:chExt cx="2449" cy="707"/>
          </a:xfrm>
        </p:grpSpPr>
        <p:graphicFrame>
          <p:nvGraphicFramePr>
            <p:cNvPr id="64528" name="Object 7"/>
            <p:cNvGraphicFramePr>
              <a:graphicFrameLocks noChangeAspect="1"/>
            </p:cNvGraphicFramePr>
            <p:nvPr/>
          </p:nvGraphicFramePr>
          <p:xfrm>
            <a:off x="0" y="0"/>
            <a:ext cx="2449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3" imgW="2120900" imgH="558800" progId="Equation.DSMT4">
                    <p:embed/>
                  </p:oleObj>
                </mc:Choice>
                <mc:Fallback>
                  <p:oleObj name="" r:id="rId3" imgW="2120900" imgH="5588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449" cy="7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9" name="Text Box 10"/>
            <p:cNvSpPr txBox="1"/>
            <p:nvPr/>
          </p:nvSpPr>
          <p:spPr>
            <a:xfrm>
              <a:off x="2005" y="151"/>
              <a:ext cx="31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800" i="1">
                  <a:solidFill>
                    <a:srgbClr val="FF0000"/>
                  </a:solidFill>
                  <a:sym typeface="Symbol" panose="05050102010706020507" charset="0"/>
                </a:rPr>
                <a:t></a:t>
              </a:r>
              <a:endParaRPr lang="zh-CN" altLang="en-US" sz="2800" b="1" i="1" dirty="0">
                <a:solidFill>
                  <a:srgbClr val="FF0000"/>
                </a:solidFill>
                <a:latin typeface="Bookman Old Style" panose="02050604050505020204" pitchFamily="18" charset="0"/>
                <a:sym typeface="Symbol" panose="05050102010706020507" charset="0"/>
              </a:endParaRPr>
            </a:p>
          </p:txBody>
        </p:sp>
      </p:grpSp>
      <p:grpSp>
        <p:nvGrpSpPr>
          <p:cNvPr id="64519" name="Group 17"/>
          <p:cNvGrpSpPr/>
          <p:nvPr/>
        </p:nvGrpSpPr>
        <p:grpSpPr>
          <a:xfrm>
            <a:off x="4697413" y="549275"/>
            <a:ext cx="3565525" cy="704850"/>
            <a:chOff x="-12" y="0"/>
            <a:chExt cx="2246" cy="444"/>
          </a:xfrm>
        </p:grpSpPr>
        <p:graphicFrame>
          <p:nvGraphicFramePr>
            <p:cNvPr id="64526" name="Object 10"/>
            <p:cNvGraphicFramePr>
              <a:graphicFrameLocks noChangeAspect="1"/>
            </p:cNvGraphicFramePr>
            <p:nvPr/>
          </p:nvGraphicFramePr>
          <p:xfrm>
            <a:off x="-12" y="0"/>
            <a:ext cx="224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5" imgW="965200" imgH="190500" progId="Equation.DSMT4">
                    <p:embed/>
                  </p:oleObj>
                </mc:Choice>
                <mc:Fallback>
                  <p:oleObj name="" r:id="rId5" imgW="965200" imgH="190500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-12" y="0"/>
                          <a:ext cx="2246" cy="4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7" name="Text Box 13"/>
            <p:cNvSpPr txBox="1"/>
            <p:nvPr/>
          </p:nvSpPr>
          <p:spPr>
            <a:xfrm>
              <a:off x="1751" y="0"/>
              <a:ext cx="19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en-US" altLang="zh-CN" sz="2800" b="1" dirty="0">
                <a:latin typeface="Bookman Old Style" panose="02050604050505020204" pitchFamily="18" charset="0"/>
                <a:sym typeface="楷体" panose="02010609060101010101" pitchFamily="49" charset="-122"/>
              </a:endParaRPr>
            </a:p>
          </p:txBody>
        </p:sp>
      </p:grpSp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1547813" y="1557338"/>
          <a:ext cx="48958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3581400" imgH="749300" progId="Equation.3">
                  <p:embed/>
                </p:oleObj>
              </mc:Choice>
              <mc:Fallback>
                <p:oleObj name="" r:id="rId7" imgW="3581400" imgH="749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813" y="1557338"/>
                        <a:ext cx="489585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1547813" y="2532063"/>
          <a:ext cx="47529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3644900" imgH="749300" progId="Equation.3">
                  <p:embed/>
                </p:oleObj>
              </mc:Choice>
              <mc:Fallback>
                <p:oleObj name="" r:id="rId9" imgW="3644900" imgH="749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813" y="2532063"/>
                        <a:ext cx="4752975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Text Box 16"/>
          <p:cNvSpPr txBox="1"/>
          <p:nvPr/>
        </p:nvSpPr>
        <p:spPr>
          <a:xfrm>
            <a:off x="107950" y="1247775"/>
            <a:ext cx="4319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将波函数分别对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求导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523" name="Text Box 18"/>
          <p:cNvSpPr txBox="1"/>
          <p:nvPr/>
        </p:nvSpPr>
        <p:spPr>
          <a:xfrm>
            <a:off x="242888" y="5348288"/>
            <a:ext cx="2025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其通解为：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4524" name="Object 16"/>
          <p:cNvGraphicFramePr>
            <a:graphicFrameLocks noChangeAspect="1"/>
          </p:cNvGraphicFramePr>
          <p:nvPr>
            <p:ph sz="half" idx="1"/>
          </p:nvPr>
        </p:nvGraphicFramePr>
        <p:xfrm>
          <a:off x="1835150" y="5013325"/>
          <a:ext cx="41036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1" imgW="2082800" imgH="558800" progId="Equation.DSMT4">
                  <p:embed/>
                </p:oleObj>
              </mc:Choice>
              <mc:Fallback>
                <p:oleObj name="" r:id="rId11" imgW="2082800" imgH="5588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835150" y="5013325"/>
                        <a:ext cx="4103688" cy="1209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Text Box 22"/>
          <p:cNvSpPr txBox="1"/>
          <p:nvPr/>
        </p:nvSpPr>
        <p:spPr>
          <a:xfrm>
            <a:off x="1470025" y="6113463"/>
            <a:ext cx="55499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具有这种形式的波称为</a:t>
            </a:r>
            <a:r>
              <a:rPr lang="zh-CN" altLang="zh-CN" sz="28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行波</a:t>
            </a:r>
            <a:endParaRPr lang="zh-CN" altLang="zh-CN" sz="28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6555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539" name="Text Box 4"/>
          <p:cNvSpPr txBox="1"/>
          <p:nvPr/>
        </p:nvSpPr>
        <p:spPr>
          <a:xfrm>
            <a:off x="288925" y="187325"/>
            <a:ext cx="8315325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简谐波沿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轴正向传播，频率为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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=0.5Hz,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波速为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u=18ms</a:t>
            </a:r>
            <a:r>
              <a:rPr lang="en-US" altLang="zh-CN" b="1" baseline="30000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,   t=0.5s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时刻的波形如图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求波函数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.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5540" name="Text Box 5"/>
          <p:cNvSpPr txBox="1"/>
          <p:nvPr/>
        </p:nvSpPr>
        <p:spPr>
          <a:xfrm>
            <a:off x="71438" y="1082675"/>
            <a:ext cx="8964612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5541" name="Group 21"/>
          <p:cNvGrpSpPr/>
          <p:nvPr/>
        </p:nvGrpSpPr>
        <p:grpSpPr>
          <a:xfrm>
            <a:off x="2438400" y="1657350"/>
            <a:ext cx="5938838" cy="2133600"/>
            <a:chOff x="0" y="0"/>
            <a:chExt cx="3741" cy="1344"/>
          </a:xfrm>
        </p:grpSpPr>
        <p:sp>
          <p:nvSpPr>
            <p:cNvPr id="65544" name="Line 22"/>
            <p:cNvSpPr/>
            <p:nvPr/>
          </p:nvSpPr>
          <p:spPr>
            <a:xfrm flipV="1">
              <a:off x="672" y="0"/>
              <a:ext cx="0" cy="13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45" name="Line 23"/>
            <p:cNvSpPr/>
            <p:nvPr/>
          </p:nvSpPr>
          <p:spPr>
            <a:xfrm>
              <a:off x="0" y="576"/>
              <a:ext cx="3741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sm"/>
            </a:ln>
          </p:spPr>
        </p:sp>
      </p:grpSp>
      <p:graphicFrame>
        <p:nvGraphicFramePr>
          <p:cNvPr id="65542" name="Object 30"/>
          <p:cNvGraphicFramePr>
            <a:graphicFrameLocks noChangeAspect="1"/>
          </p:cNvGraphicFramePr>
          <p:nvPr>
            <p:ph idx="1"/>
          </p:nvPr>
        </p:nvGraphicFramePr>
        <p:xfrm>
          <a:off x="1908175" y="2057400"/>
          <a:ext cx="6264275" cy="3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6175375" imgH="3206115" progId="">
                  <p:embed/>
                </p:oleObj>
              </mc:Choice>
              <mc:Fallback>
                <p:oleObj name="" r:id="rId1" imgW="6175375" imgH="3206115" progId="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908175" y="2057400"/>
                        <a:ext cx="6264275" cy="32432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32"/>
          <p:cNvSpPr txBox="1"/>
          <p:nvPr/>
        </p:nvSpPr>
        <p:spPr>
          <a:xfrm>
            <a:off x="3673475" y="2565400"/>
            <a:ext cx="1095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t=0.5s</a:t>
            </a:r>
            <a:endParaRPr lang="en-US" altLang="zh-CN" sz="2400" b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79388" y="476250"/>
          <a:ext cx="5849937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3848100" imgH="635000" progId="Equation.3">
                  <p:embed/>
                </p:oleObj>
              </mc:Choice>
              <mc:Fallback>
                <p:oleObj name="" r:id="rId1" imgW="3848100" imgH="6350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476250"/>
                        <a:ext cx="5849937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3"/>
          <p:cNvSpPr txBox="1"/>
          <p:nvPr/>
        </p:nvSpPr>
        <p:spPr>
          <a:xfrm>
            <a:off x="468313" y="1409700"/>
            <a:ext cx="604837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A=0.1,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=2=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T=2s</a:t>
            </a:r>
            <a:endParaRPr lang="en-US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565" name="Text Box 17"/>
          <p:cNvSpPr txBox="1"/>
          <p:nvPr/>
        </p:nvSpPr>
        <p:spPr>
          <a:xfrm>
            <a:off x="227013" y="163513"/>
            <a:ext cx="24685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 设波函数为</a:t>
            </a: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566" name="Text Box 18"/>
          <p:cNvSpPr txBox="1"/>
          <p:nvPr/>
        </p:nvSpPr>
        <p:spPr>
          <a:xfrm>
            <a:off x="468313" y="1901825"/>
            <a:ext cx="604837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则波长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=u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T=36m</a:t>
            </a:r>
            <a:endParaRPr lang="en-US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567" name="Text Box 19"/>
          <p:cNvSpPr txBox="1"/>
          <p:nvPr/>
        </p:nvSpPr>
        <p:spPr>
          <a:xfrm>
            <a:off x="323850" y="2405063"/>
            <a:ext cx="60483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chemeClr val="bg1"/>
                </a:solidFill>
                <a:ea typeface="楷体" panose="02010609060101010101" pitchFamily="49" charset="-122"/>
              </a:rPr>
              <a:t>故波函数为</a:t>
            </a:r>
            <a:endParaRPr lang="zh-CN" altLang="zh-CN" sz="2800" b="1" dirty="0">
              <a:solidFill>
                <a:schemeClr val="bg1"/>
              </a:solidFill>
              <a:ea typeface="楷体" panose="02010609060101010101" pitchFamily="49" charset="-122"/>
            </a:endParaRPr>
          </a:p>
        </p:txBody>
      </p:sp>
      <p:grpSp>
        <p:nvGrpSpPr>
          <p:cNvPr id="66568" name="Group 22"/>
          <p:cNvGrpSpPr/>
          <p:nvPr/>
        </p:nvGrpSpPr>
        <p:grpSpPr>
          <a:xfrm>
            <a:off x="2051050" y="2205038"/>
            <a:ext cx="4321175" cy="901700"/>
            <a:chOff x="348" y="52"/>
            <a:chExt cx="2285" cy="488"/>
          </a:xfrm>
        </p:grpSpPr>
        <p:graphicFrame>
          <p:nvGraphicFramePr>
            <p:cNvPr id="66587" name="Object 9"/>
            <p:cNvGraphicFramePr>
              <a:graphicFrameLocks noChangeAspect="1"/>
            </p:cNvGraphicFramePr>
            <p:nvPr/>
          </p:nvGraphicFramePr>
          <p:xfrm>
            <a:off x="348" y="52"/>
            <a:ext cx="2285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3" imgW="2387600" imgH="469900" progId="Equation.DSMT4">
                    <p:embed/>
                  </p:oleObj>
                </mc:Choice>
                <mc:Fallback>
                  <p:oleObj name="" r:id="rId3" imgW="2387600" imgH="469900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8" y="52"/>
                          <a:ext cx="2285" cy="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8" name="Text Box 21"/>
            <p:cNvSpPr txBox="1"/>
            <p:nvPr/>
          </p:nvSpPr>
          <p:spPr>
            <a:xfrm>
              <a:off x="2333" y="135"/>
              <a:ext cx="2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楷体_GB2312" pitchFamily="1" charset="-122"/>
                  <a:ea typeface="楷体_GB2312" pitchFamily="1" charset="-122"/>
                  <a:sym typeface="楷体" panose="02010609060101010101" pitchFamily="49" charset="-122"/>
                </a:rPr>
                <a:t></a:t>
              </a:r>
              <a:endParaRPr lang="en-US" altLang="zh-CN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66569" name="Group 31"/>
          <p:cNvGrpSpPr/>
          <p:nvPr/>
        </p:nvGrpSpPr>
        <p:grpSpPr>
          <a:xfrm>
            <a:off x="5003800" y="2852738"/>
            <a:ext cx="4105275" cy="3200400"/>
            <a:chOff x="0" y="0"/>
            <a:chExt cx="2586" cy="2016"/>
          </a:xfrm>
        </p:grpSpPr>
        <p:sp>
          <p:nvSpPr>
            <p:cNvPr id="66574" name="Line 7"/>
            <p:cNvSpPr/>
            <p:nvPr/>
          </p:nvSpPr>
          <p:spPr>
            <a:xfrm>
              <a:off x="1104" y="960"/>
              <a:ext cx="1296" cy="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75" name="Text Box 8"/>
            <p:cNvSpPr txBox="1"/>
            <p:nvPr/>
          </p:nvSpPr>
          <p:spPr>
            <a:xfrm>
              <a:off x="2342" y="540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576" name="Line 9"/>
            <p:cNvSpPr/>
            <p:nvPr/>
          </p:nvSpPr>
          <p:spPr>
            <a:xfrm flipH="1">
              <a:off x="0" y="960"/>
              <a:ext cx="1104" cy="0"/>
            </a:xfrm>
            <a:prstGeom prst="line">
              <a:avLst/>
            </a:prstGeom>
            <a:ln w="9525" cap="rnd" cmpd="sng">
              <a:solidFill>
                <a:srgbClr val="0033CC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577" name="Line 10"/>
            <p:cNvSpPr/>
            <p:nvPr/>
          </p:nvSpPr>
          <p:spPr>
            <a:xfrm>
              <a:off x="1056" y="0"/>
              <a:ext cx="0" cy="2016"/>
            </a:xfrm>
            <a:prstGeom prst="line">
              <a:avLst/>
            </a:prstGeom>
            <a:ln w="9525" cap="rnd" cmpd="sng">
              <a:solidFill>
                <a:srgbClr val="0033CC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578" name="Line 11"/>
            <p:cNvSpPr/>
            <p:nvPr/>
          </p:nvSpPr>
          <p:spPr>
            <a:xfrm flipH="1" flipV="1">
              <a:off x="576" y="85"/>
              <a:ext cx="480" cy="864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79" name="Line 12"/>
            <p:cNvSpPr/>
            <p:nvPr/>
          </p:nvSpPr>
          <p:spPr>
            <a:xfrm flipH="1">
              <a:off x="576" y="960"/>
              <a:ext cx="480" cy="768"/>
            </a:xfrm>
            <a:prstGeom prst="line">
              <a:avLst/>
            </a:prstGeom>
            <a:ln w="9525" cap="rnd" cmpd="sng">
              <a:solidFill>
                <a:srgbClr val="0033CC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66580" name="Freeform 13"/>
            <p:cNvSpPr/>
            <p:nvPr/>
          </p:nvSpPr>
          <p:spPr>
            <a:xfrm>
              <a:off x="240" y="48"/>
              <a:ext cx="288" cy="192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144" y="48"/>
                </a:cxn>
                <a:cxn ang="0">
                  <a:pos x="0" y="192"/>
                </a:cxn>
              </a:cxnLst>
              <a:pathLst>
                <a:path w="288" h="192">
                  <a:moveTo>
                    <a:pt x="288" y="0"/>
                  </a:moveTo>
                  <a:cubicBezTo>
                    <a:pt x="240" y="8"/>
                    <a:pt x="192" y="16"/>
                    <a:pt x="144" y="48"/>
                  </a:cubicBezTo>
                  <a:cubicBezTo>
                    <a:pt x="96" y="80"/>
                    <a:pt x="32" y="160"/>
                    <a:pt x="0" y="192"/>
                  </a:cubicBezTo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81" name="Line 14"/>
            <p:cNvSpPr/>
            <p:nvPr/>
          </p:nvSpPr>
          <p:spPr>
            <a:xfrm>
              <a:off x="576" y="144"/>
              <a:ext cx="0" cy="1584"/>
            </a:xfrm>
            <a:prstGeom prst="line">
              <a:avLst/>
            </a:prstGeom>
            <a:ln w="9525" cap="rnd" cmpd="sng">
              <a:solidFill>
                <a:srgbClr val="0033CC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582" name="Text Box 15"/>
            <p:cNvSpPr txBox="1"/>
            <p:nvPr/>
          </p:nvSpPr>
          <p:spPr>
            <a:xfrm>
              <a:off x="48" y="96"/>
              <a:ext cx="2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bg1"/>
                  </a:solidFill>
                  <a:sym typeface="楷体" panose="02010609060101010101" pitchFamily="49" charset="-122"/>
                </a:rPr>
                <a:t></a:t>
              </a:r>
              <a:endParaRPr lang="en-US" altLang="zh-CN" b="1" dirty="0">
                <a:solidFill>
                  <a:schemeClr val="bg1"/>
                </a:solidFill>
                <a:sym typeface="楷体" panose="02010609060101010101" pitchFamily="49" charset="-122"/>
              </a:endParaRPr>
            </a:p>
          </p:txBody>
        </p:sp>
        <p:sp>
          <p:nvSpPr>
            <p:cNvPr id="66583" name="Oval 23"/>
            <p:cNvSpPr/>
            <p:nvPr/>
          </p:nvSpPr>
          <p:spPr>
            <a:xfrm>
              <a:off x="32" y="20"/>
              <a:ext cx="1860" cy="1769"/>
            </a:xfrm>
            <a:prstGeom prst="ellipse">
              <a:avLst/>
            </a:prstGeom>
            <a:noFill/>
            <a:ln w="25400" cap="rnd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584" name="Line 24"/>
            <p:cNvSpPr/>
            <p:nvPr/>
          </p:nvSpPr>
          <p:spPr>
            <a:xfrm flipV="1">
              <a:off x="1030" y="519"/>
              <a:ext cx="771" cy="454"/>
            </a:xfrm>
            <a:prstGeom prst="line">
              <a:avLst/>
            </a:prstGeom>
            <a:ln w="38100" cap="rnd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85" name="Arc 25"/>
            <p:cNvSpPr/>
            <p:nvPr/>
          </p:nvSpPr>
          <p:spPr>
            <a:xfrm>
              <a:off x="1257" y="836"/>
              <a:ext cx="45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6586" name="Rectangle 26"/>
            <p:cNvSpPr/>
            <p:nvPr/>
          </p:nvSpPr>
          <p:spPr>
            <a:xfrm>
              <a:off x="1306" y="700"/>
              <a:ext cx="3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</a:t>
              </a:r>
              <a:r>
                <a:rPr lang="en-US" altLang="zh-CN" sz="2400" b="1" baseline="-250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400" b="1" baseline="-25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6570" name="Text Box 27"/>
          <p:cNvSpPr txBox="1"/>
          <p:nvPr/>
        </p:nvSpPr>
        <p:spPr>
          <a:xfrm>
            <a:off x="404813" y="3500438"/>
            <a:ext cx="32305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由旋转矢量法可判断出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6571" name="Object 26"/>
          <p:cNvGraphicFramePr>
            <a:graphicFrameLocks noChangeAspect="1"/>
          </p:cNvGraphicFramePr>
          <p:nvPr/>
        </p:nvGraphicFramePr>
        <p:xfrm>
          <a:off x="2411413" y="3860800"/>
          <a:ext cx="12604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762000" imgH="635000" progId="Equation.3">
                  <p:embed/>
                </p:oleObj>
              </mc:Choice>
              <mc:Fallback>
                <p:oleObj name="" r:id="rId5" imgW="762000" imgH="6350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413" y="3860800"/>
                        <a:ext cx="1260475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Text Box 29"/>
          <p:cNvSpPr txBox="1"/>
          <p:nvPr/>
        </p:nvSpPr>
        <p:spPr>
          <a:xfrm>
            <a:off x="539750" y="5300663"/>
            <a:ext cx="1706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ea typeface="楷体" panose="02010609060101010101" pitchFamily="49" charset="-122"/>
              </a:rPr>
              <a:t>故波函数为</a:t>
            </a:r>
            <a:endParaRPr lang="zh-CN" altLang="zh-CN" sz="2400" b="1" dirty="0">
              <a:solidFill>
                <a:schemeClr val="bg1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66573" name="Object 28"/>
          <p:cNvGraphicFramePr>
            <a:graphicFrameLocks noChangeAspect="1"/>
          </p:cNvGraphicFramePr>
          <p:nvPr/>
        </p:nvGraphicFramePr>
        <p:xfrm>
          <a:off x="1042988" y="5699125"/>
          <a:ext cx="59182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3886200" imgH="635000" progId="Equation.3">
                  <p:embed/>
                </p:oleObj>
              </mc:Choice>
              <mc:Fallback>
                <p:oleObj name="" r:id="rId7" imgW="3886200" imgH="6350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988" y="5699125"/>
                        <a:ext cx="5918200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758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87" name="Text Box 2"/>
          <p:cNvSpPr txBox="1"/>
          <p:nvPr/>
        </p:nvSpPr>
        <p:spPr>
          <a:xfrm>
            <a:off x="404813" y="100013"/>
            <a:ext cx="837088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平面简谐波以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400ms</a:t>
            </a:r>
            <a:r>
              <a:rPr lang="en-US" altLang="zh-CN" b="1" baseline="30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的速度沿一直线传播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88" name="Text Box 3"/>
          <p:cNvSpPr txBox="1"/>
          <p:nvPr/>
        </p:nvSpPr>
        <p:spPr>
          <a:xfrm>
            <a:off x="481013" y="785813"/>
            <a:ext cx="83105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已知波源的振动周期为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0.01s,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振幅为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A=0.01m.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89" name="Text Box 4"/>
          <p:cNvSpPr txBox="1"/>
          <p:nvPr/>
        </p:nvSpPr>
        <p:spPr>
          <a:xfrm>
            <a:off x="496888" y="1376363"/>
            <a:ext cx="79041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b="1" dirty="0">
                <a:solidFill>
                  <a:schemeClr val="bg1"/>
                </a:solidFill>
                <a:ea typeface="楷体" panose="02010609060101010101" pitchFamily="49" charset="-122"/>
              </a:rPr>
              <a:t>以波源振动经过平衡位置向正向运动时作为</a:t>
            </a:r>
            <a:endParaRPr lang="zh-CN" altLang="zh-CN" b="1" dirty="0">
              <a:solidFill>
                <a:schemeClr val="bg1"/>
              </a:solidFill>
              <a:ea typeface="楷体" panose="02010609060101010101" pitchFamily="49" charset="-122"/>
            </a:endParaRPr>
          </a:p>
        </p:txBody>
      </p:sp>
      <p:sp>
        <p:nvSpPr>
          <p:cNvPr id="67590" name="Text Box 5"/>
          <p:cNvSpPr txBox="1"/>
          <p:nvPr/>
        </p:nvSpPr>
        <p:spPr>
          <a:xfrm>
            <a:off x="-36512" y="1985963"/>
            <a:ext cx="93265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记时起点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以距波源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2m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处为坐标原点写出波函数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7591" name="Group 28"/>
          <p:cNvGrpSpPr/>
          <p:nvPr/>
        </p:nvGrpSpPr>
        <p:grpSpPr>
          <a:xfrm>
            <a:off x="1508125" y="3835400"/>
            <a:ext cx="5510213" cy="1177925"/>
            <a:chOff x="0" y="0"/>
            <a:chExt cx="3471" cy="742"/>
          </a:xfrm>
        </p:grpSpPr>
        <p:sp>
          <p:nvSpPr>
            <p:cNvPr id="67592" name="Line 17"/>
            <p:cNvSpPr/>
            <p:nvPr/>
          </p:nvSpPr>
          <p:spPr>
            <a:xfrm>
              <a:off x="394" y="358"/>
              <a:ext cx="3072" cy="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7593" name="Line 18"/>
            <p:cNvSpPr/>
            <p:nvPr/>
          </p:nvSpPr>
          <p:spPr>
            <a:xfrm>
              <a:off x="394" y="358"/>
              <a:ext cx="0" cy="384"/>
            </a:xfrm>
            <a:prstGeom prst="line">
              <a:avLst/>
            </a:prstGeom>
            <a:ln w="1270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4" name="Line 19"/>
            <p:cNvSpPr/>
            <p:nvPr/>
          </p:nvSpPr>
          <p:spPr>
            <a:xfrm>
              <a:off x="1498" y="358"/>
              <a:ext cx="0" cy="336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5" name="Line 20"/>
            <p:cNvSpPr/>
            <p:nvPr/>
          </p:nvSpPr>
          <p:spPr>
            <a:xfrm>
              <a:off x="394" y="550"/>
              <a:ext cx="336" cy="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7596" name="Line 21"/>
            <p:cNvSpPr/>
            <p:nvPr/>
          </p:nvSpPr>
          <p:spPr>
            <a:xfrm flipH="1">
              <a:off x="1210" y="550"/>
              <a:ext cx="288" cy="0"/>
            </a:xfrm>
            <a:prstGeom prst="line">
              <a:avLst/>
            </a:prstGeom>
            <a:ln w="9525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7597" name="Text Box 22"/>
            <p:cNvSpPr txBox="1"/>
            <p:nvPr/>
          </p:nvSpPr>
          <p:spPr>
            <a:xfrm>
              <a:off x="864" y="384"/>
              <a:ext cx="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2m</a:t>
              </a:r>
              <a:endPara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598" name="Oval 23"/>
            <p:cNvSpPr/>
            <p:nvPr/>
          </p:nvSpPr>
          <p:spPr>
            <a:xfrm>
              <a:off x="1450" y="310"/>
              <a:ext cx="96" cy="96"/>
            </a:xfrm>
            <a:prstGeom prst="ellipse">
              <a:avLst/>
            </a:prstGeom>
            <a:solidFill>
              <a:srgbClr val="FF33CC"/>
            </a:solidFill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599" name="Text Box 24"/>
            <p:cNvSpPr txBox="1"/>
            <p:nvPr/>
          </p:nvSpPr>
          <p:spPr>
            <a:xfrm>
              <a:off x="1402" y="70"/>
              <a:ext cx="26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</a:t>
              </a:r>
              <a:endPara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600" name="Text Box 25"/>
            <p:cNvSpPr txBox="1"/>
            <p:nvPr/>
          </p:nvSpPr>
          <p:spPr>
            <a:xfrm>
              <a:off x="3216" y="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601" name="Oval 26"/>
            <p:cNvSpPr/>
            <p:nvPr/>
          </p:nvSpPr>
          <p:spPr>
            <a:xfrm>
              <a:off x="298" y="262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602" name="Text Box 27"/>
            <p:cNvSpPr txBox="1"/>
            <p:nvPr/>
          </p:nvSpPr>
          <p:spPr>
            <a:xfrm>
              <a:off x="0" y="17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400" b="1" dirty="0">
                  <a:solidFill>
                    <a:schemeClr val="bg1"/>
                  </a:solidFill>
                  <a:ea typeface="楷体" panose="02010609060101010101" pitchFamily="49" charset="-122"/>
                </a:rPr>
                <a:t>源</a:t>
              </a:r>
              <a:endParaRPr lang="zh-CN" altLang="zh-CN" sz="2400" b="1" dirty="0">
                <a:solidFill>
                  <a:schemeClr val="bg1"/>
                </a:solidFill>
                <a:ea typeface="楷体" panose="02010609060101010101" pitchFamily="49" charset="-122"/>
              </a:endParaRP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611" name="Text Box 3"/>
          <p:cNvSpPr txBox="1"/>
          <p:nvPr/>
        </p:nvSpPr>
        <p:spPr>
          <a:xfrm>
            <a:off x="250825" y="1628775"/>
            <a:ext cx="3382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由旋转矢量图可判断出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410210" y="2273300"/>
          <a:ext cx="1719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952500" imgH="635000" progId="Equation.3">
                  <p:embed/>
                </p:oleObj>
              </mc:Choice>
              <mc:Fallback>
                <p:oleObj name="" r:id="rId1" imgW="952500" imgH="6350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0210" y="2273300"/>
                        <a:ext cx="17192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5"/>
          <p:cNvSpPr txBox="1"/>
          <p:nvPr/>
        </p:nvSpPr>
        <p:spPr>
          <a:xfrm>
            <a:off x="195263" y="4005263"/>
            <a:ext cx="3687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于是波源处的振动方程为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250825" y="5300663"/>
          <a:ext cx="45370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2971800" imgH="558800" progId="Equation.DSMT4">
                  <p:embed/>
                </p:oleObj>
              </mc:Choice>
              <mc:Fallback>
                <p:oleObj name="" r:id="rId3" imgW="2971800" imgH="5588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5300663"/>
                        <a:ext cx="4537075" cy="1001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3708400" y="3644900"/>
          <a:ext cx="41513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5" imgW="2565400" imgH="635000" progId="Equation.3">
                  <p:embed/>
                </p:oleObj>
              </mc:Choice>
              <mc:Fallback>
                <p:oleObj name="" r:id="rId5" imgW="2565400" imgH="6350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3644900"/>
                        <a:ext cx="4151313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6" name="Group 30"/>
          <p:cNvGrpSpPr/>
          <p:nvPr/>
        </p:nvGrpSpPr>
        <p:grpSpPr>
          <a:xfrm>
            <a:off x="5003800" y="1052513"/>
            <a:ext cx="3597275" cy="2992437"/>
            <a:chOff x="0" y="0"/>
            <a:chExt cx="2266" cy="1885"/>
          </a:xfrm>
        </p:grpSpPr>
        <p:sp>
          <p:nvSpPr>
            <p:cNvPr id="68626" name="Line 11"/>
            <p:cNvSpPr/>
            <p:nvPr/>
          </p:nvSpPr>
          <p:spPr>
            <a:xfrm>
              <a:off x="48" y="864"/>
              <a:ext cx="206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27" name="Text Box 12"/>
            <p:cNvSpPr txBox="1"/>
            <p:nvPr/>
          </p:nvSpPr>
          <p:spPr>
            <a:xfrm>
              <a:off x="2054" y="55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endPara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628" name="Line 13"/>
            <p:cNvSpPr/>
            <p:nvPr/>
          </p:nvSpPr>
          <p:spPr>
            <a:xfrm flipV="1">
              <a:off x="48" y="0"/>
              <a:ext cx="0" cy="1680"/>
            </a:xfrm>
            <a:prstGeom prst="line">
              <a:avLst/>
            </a:prstGeom>
            <a:ln w="9525" cap="rnd" cmpd="sng">
              <a:solidFill>
                <a:schemeClr val="bg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68629" name="Line 14"/>
            <p:cNvSpPr/>
            <p:nvPr/>
          </p:nvSpPr>
          <p:spPr>
            <a:xfrm>
              <a:off x="48" y="864"/>
              <a:ext cx="0" cy="816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8630" name="Freeform 15"/>
            <p:cNvSpPr/>
            <p:nvPr/>
          </p:nvSpPr>
          <p:spPr>
            <a:xfrm>
              <a:off x="0" y="1680"/>
              <a:ext cx="480" cy="144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144"/>
                </a:cxn>
                <a:cxn ang="0">
                  <a:pos x="336" y="96"/>
                </a:cxn>
                <a:cxn ang="0">
                  <a:pos x="480" y="0"/>
                </a:cxn>
              </a:cxnLst>
              <a:pathLst>
                <a:path w="480" h="144">
                  <a:moveTo>
                    <a:pt x="0" y="96"/>
                  </a:moveTo>
                  <a:cubicBezTo>
                    <a:pt x="68" y="120"/>
                    <a:pt x="136" y="144"/>
                    <a:pt x="192" y="144"/>
                  </a:cubicBezTo>
                  <a:cubicBezTo>
                    <a:pt x="248" y="144"/>
                    <a:pt x="288" y="120"/>
                    <a:pt x="336" y="96"/>
                  </a:cubicBezTo>
                  <a:cubicBezTo>
                    <a:pt x="384" y="72"/>
                    <a:pt x="432" y="36"/>
                    <a:pt x="480" y="0"/>
                  </a:cubicBezTo>
                </a:path>
              </a:pathLst>
            </a:custGeom>
            <a:noFill/>
            <a:ln w="57150" cap="flat" cmpd="sng">
              <a:solidFill>
                <a:srgbClr val="FF33CC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8631" name="Text Box 16"/>
            <p:cNvSpPr txBox="1"/>
            <p:nvPr/>
          </p:nvSpPr>
          <p:spPr>
            <a:xfrm>
              <a:off x="470" y="1597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68632" name="Object 15"/>
            <p:cNvGraphicFramePr>
              <a:graphicFrameLocks noChangeAspect="1"/>
            </p:cNvGraphicFramePr>
            <p:nvPr/>
          </p:nvGraphicFramePr>
          <p:xfrm>
            <a:off x="432" y="1440"/>
            <a:ext cx="38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7" imgW="203200" imgH="190500" progId="Equation.3">
                    <p:embed/>
                  </p:oleObj>
                </mc:Choice>
                <mc:Fallback>
                  <p:oleObj name="" r:id="rId7" imgW="203200" imgH="1905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2" y="1440"/>
                          <a:ext cx="384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3" name="Line 18"/>
            <p:cNvSpPr/>
            <p:nvPr/>
          </p:nvSpPr>
          <p:spPr>
            <a:xfrm>
              <a:off x="48" y="864"/>
              <a:ext cx="432" cy="720"/>
            </a:xfrm>
            <a:prstGeom prst="line">
              <a:avLst/>
            </a:prstGeom>
            <a:ln w="57150" cap="flat" cmpd="sng">
              <a:solidFill>
                <a:srgbClr val="0033CC"/>
              </a:solidFill>
              <a:prstDash val="sysDot"/>
              <a:headEnd type="none" w="med" len="med"/>
              <a:tailEnd type="triangle" w="med" len="med"/>
            </a:ln>
          </p:spPr>
        </p:sp>
      </p:grpSp>
      <p:sp>
        <p:nvSpPr>
          <p:cNvPr id="68617" name="Text Box 20"/>
          <p:cNvSpPr txBox="1"/>
          <p:nvPr/>
        </p:nvSpPr>
        <p:spPr>
          <a:xfrm>
            <a:off x="250825" y="92075"/>
            <a:ext cx="3230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波源处振动函数为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8618" name="Object 18"/>
          <p:cNvGraphicFramePr>
            <a:graphicFrameLocks noChangeAspect="1"/>
          </p:cNvGraphicFramePr>
          <p:nvPr/>
        </p:nvGraphicFramePr>
        <p:xfrm>
          <a:off x="3724275" y="120650"/>
          <a:ext cx="34401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1917700" imgH="342900" progId="Equation.3">
                  <p:embed/>
                </p:oleObj>
              </mc:Choice>
              <mc:Fallback>
                <p:oleObj name="" r:id="rId9" imgW="1917700" imgH="342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24275" y="120650"/>
                        <a:ext cx="3440113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Text Box 22"/>
          <p:cNvSpPr txBox="1"/>
          <p:nvPr/>
        </p:nvSpPr>
        <p:spPr>
          <a:xfrm>
            <a:off x="279400" y="733425"/>
            <a:ext cx="25257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这里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A=0.01,  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=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620" name="Line 23"/>
          <p:cNvSpPr/>
          <p:nvPr/>
        </p:nvSpPr>
        <p:spPr>
          <a:xfrm>
            <a:off x="2581275" y="1003300"/>
            <a:ext cx="685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621" name="Text Box 24"/>
          <p:cNvSpPr txBox="1"/>
          <p:nvPr/>
        </p:nvSpPr>
        <p:spPr>
          <a:xfrm>
            <a:off x="2657475" y="569913"/>
            <a:ext cx="501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622" name="Text Box 25"/>
          <p:cNvSpPr txBox="1"/>
          <p:nvPr/>
        </p:nvSpPr>
        <p:spPr>
          <a:xfrm>
            <a:off x="2733675" y="963613"/>
            <a:ext cx="334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623" name="Text Box 26"/>
          <p:cNvSpPr txBox="1"/>
          <p:nvPr/>
        </p:nvSpPr>
        <p:spPr>
          <a:xfrm>
            <a:off x="3343275" y="735013"/>
            <a:ext cx="9588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=200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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624" name="Text Box 31"/>
          <p:cNvSpPr txBox="1"/>
          <p:nvPr/>
        </p:nvSpPr>
        <p:spPr>
          <a:xfrm>
            <a:off x="179388" y="4551363"/>
            <a:ext cx="8412162" cy="823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为坐标原点，建立坐标系，任取一点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比波源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点落后，</a:t>
            </a: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故应该“</a:t>
            </a:r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-”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8625" name="Object 25"/>
          <p:cNvGraphicFramePr>
            <a:graphicFrameLocks noChangeAspect="1"/>
          </p:cNvGraphicFramePr>
          <p:nvPr/>
        </p:nvGraphicFramePr>
        <p:xfrm>
          <a:off x="3482975" y="5876925"/>
          <a:ext cx="42656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1" imgW="2781300" imgH="558800" progId="Equation.DSMT4">
                  <p:embed/>
                </p:oleObj>
              </mc:Choice>
              <mc:Fallback>
                <p:oleObj name="" r:id="rId11" imgW="2781300" imgH="5588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82975" y="5876925"/>
                        <a:ext cx="4265613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635" name="Rectangle 4"/>
          <p:cNvSpPr/>
          <p:nvPr/>
        </p:nvSpPr>
        <p:spPr>
          <a:xfrm>
            <a:off x="2120900" y="92075"/>
            <a:ext cx="47005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§13.3 </a:t>
            </a:r>
            <a:r>
              <a:rPr lang="zh-CN" altLang="en-US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波的能量 能流密度</a:t>
            </a:r>
            <a:endParaRPr lang="zh-CN" altLang="en-US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827088" y="1484313"/>
          <a:ext cx="337502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1968500" imgH="635000" progId="Equation.3">
                  <p:embed/>
                </p:oleObj>
              </mc:Choice>
              <mc:Fallback>
                <p:oleObj name="" r:id="rId1" imgW="1968500" imgH="6350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484313"/>
                        <a:ext cx="3375025" cy="116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Text Box 6"/>
          <p:cNvSpPr txBox="1"/>
          <p:nvPr/>
        </p:nvSpPr>
        <p:spPr>
          <a:xfrm>
            <a:off x="107950" y="1196975"/>
            <a:ext cx="5040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平面简谐纵波在直棒中传播：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pSp>
        <p:nvGrpSpPr>
          <p:cNvPr id="69638" name="Group 7"/>
          <p:cNvGrpSpPr/>
          <p:nvPr/>
        </p:nvGrpSpPr>
        <p:grpSpPr>
          <a:xfrm>
            <a:off x="4932363" y="906463"/>
            <a:ext cx="4103687" cy="2016125"/>
            <a:chOff x="0" y="0"/>
            <a:chExt cx="2585" cy="1270"/>
          </a:xfrm>
        </p:grpSpPr>
        <p:sp>
          <p:nvSpPr>
            <p:cNvPr id="69648" name="Rectangle 8"/>
            <p:cNvSpPr/>
            <p:nvPr/>
          </p:nvSpPr>
          <p:spPr>
            <a:xfrm>
              <a:off x="0" y="0"/>
              <a:ext cx="2585" cy="1270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649" name="AutoShape 9"/>
            <p:cNvSpPr/>
            <p:nvPr/>
          </p:nvSpPr>
          <p:spPr>
            <a:xfrm rot="5400000">
              <a:off x="988" y="-481"/>
              <a:ext cx="379" cy="2086"/>
            </a:xfrm>
            <a:prstGeom prst="can">
              <a:avLst>
                <a:gd name="adj" fmla="val 41199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969696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808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650" name="AutoShape 10"/>
            <p:cNvSpPr/>
            <p:nvPr/>
          </p:nvSpPr>
          <p:spPr>
            <a:xfrm rot="5400000">
              <a:off x="751" y="319"/>
              <a:ext cx="379" cy="474"/>
            </a:xfrm>
            <a:prstGeom prst="can">
              <a:avLst>
                <a:gd name="adj" fmla="val 44778"/>
              </a:avLst>
            </a:prstGeom>
            <a:gradFill rotWithShape="1">
              <a:gsLst>
                <a:gs pos="0">
                  <a:srgbClr val="FFFFFF"/>
                </a:gs>
                <a:gs pos="50000">
                  <a:srgbClr val="FF6699"/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>
              <a:solidFill>
                <a:srgbClr val="FFFFFF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651" name="Line 11"/>
            <p:cNvSpPr/>
            <p:nvPr/>
          </p:nvSpPr>
          <p:spPr>
            <a:xfrm>
              <a:off x="221" y="767"/>
              <a:ext cx="218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9652" name="Line 12"/>
            <p:cNvSpPr/>
            <p:nvPr/>
          </p:nvSpPr>
          <p:spPr>
            <a:xfrm>
              <a:off x="235" y="794"/>
              <a:ext cx="1" cy="2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3" name="Line 13"/>
            <p:cNvSpPr/>
            <p:nvPr/>
          </p:nvSpPr>
          <p:spPr>
            <a:xfrm>
              <a:off x="804" y="794"/>
              <a:ext cx="1" cy="2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4" name="Line 14"/>
            <p:cNvSpPr/>
            <p:nvPr/>
          </p:nvSpPr>
          <p:spPr>
            <a:xfrm>
              <a:off x="1088" y="794"/>
              <a:ext cx="1" cy="2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5" name="Line 15"/>
            <p:cNvSpPr/>
            <p:nvPr/>
          </p:nvSpPr>
          <p:spPr>
            <a:xfrm flipH="1">
              <a:off x="1088" y="952"/>
              <a:ext cx="28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pic>
          <p:nvPicPr>
            <p:cNvPr id="69656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" y="727"/>
              <a:ext cx="176" cy="203"/>
            </a:xfrm>
            <a:prstGeom prst="rect">
              <a:avLst/>
            </a:prstGeom>
          </p:spPr>
        </p:pic>
        <p:pic>
          <p:nvPicPr>
            <p:cNvPr id="69657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" y="858"/>
              <a:ext cx="176" cy="203"/>
            </a:xfrm>
            <a:prstGeom prst="rect">
              <a:avLst/>
            </a:prstGeom>
          </p:spPr>
        </p:pic>
        <p:pic>
          <p:nvPicPr>
            <p:cNvPr id="69658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" y="816"/>
              <a:ext cx="271" cy="258"/>
            </a:xfrm>
            <a:prstGeom prst="rect">
              <a:avLst/>
            </a:prstGeom>
          </p:spPr>
        </p:pic>
        <p:pic>
          <p:nvPicPr>
            <p:cNvPr id="69659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6" y="808"/>
              <a:ext cx="176" cy="203"/>
            </a:xfrm>
            <a:prstGeom prst="rect">
              <a:avLst/>
            </a:prstGeom>
          </p:spPr>
        </p:pic>
        <p:pic>
          <p:nvPicPr>
            <p:cNvPr id="69660" name="Picture 2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808080"/>
                </a:clrTo>
              </a:clrChange>
            </a:blip>
            <a:stretch>
              <a:fillRect/>
            </a:stretch>
          </p:blipFill>
          <p:spPr>
            <a:xfrm>
              <a:off x="1016" y="467"/>
              <a:ext cx="163" cy="2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9661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6" y="160"/>
              <a:ext cx="176" cy="203"/>
            </a:xfrm>
            <a:prstGeom prst="rect">
              <a:avLst/>
            </a:prstGeom>
          </p:spPr>
        </p:pic>
        <p:pic>
          <p:nvPicPr>
            <p:cNvPr id="69662" name="Picture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3" y="173"/>
              <a:ext cx="162" cy="176"/>
            </a:xfrm>
            <a:prstGeom prst="rect">
              <a:avLst/>
            </a:prstGeom>
          </p:spPr>
        </p:pic>
        <p:sp>
          <p:nvSpPr>
            <p:cNvPr id="69663" name="Line 23"/>
            <p:cNvSpPr/>
            <p:nvPr/>
          </p:nvSpPr>
          <p:spPr>
            <a:xfrm flipH="1">
              <a:off x="226" y="952"/>
              <a:ext cx="18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sp>
          <p:nvSpPr>
            <p:cNvPr id="69664" name="Line 24"/>
            <p:cNvSpPr/>
            <p:nvPr/>
          </p:nvSpPr>
          <p:spPr>
            <a:xfrm>
              <a:off x="635" y="952"/>
              <a:ext cx="18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arrow" w="lg" len="med"/>
            </a:ln>
          </p:spPr>
        </p:sp>
        <p:graphicFrame>
          <p:nvGraphicFramePr>
            <p:cNvPr id="69665" name="Object 24"/>
            <p:cNvGraphicFramePr>
              <a:graphicFrameLocks noChangeAspect="1"/>
            </p:cNvGraphicFramePr>
            <p:nvPr/>
          </p:nvGraphicFramePr>
          <p:xfrm>
            <a:off x="726" y="453"/>
            <a:ext cx="29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0" imgW="342900" imgH="254000" progId="Equation.3">
                    <p:embed/>
                  </p:oleObj>
                </mc:Choice>
                <mc:Fallback>
                  <p:oleObj name="" r:id="rId10" imgW="342900" imgH="2540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80808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6" y="453"/>
                          <a:ext cx="290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39" name="Text Box 26"/>
          <p:cNvSpPr txBox="1"/>
          <p:nvPr/>
        </p:nvSpPr>
        <p:spPr>
          <a:xfrm>
            <a:off x="138113" y="2349500"/>
            <a:ext cx="248920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1）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动能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9640" name="Object 26"/>
          <p:cNvGraphicFramePr>
            <a:graphicFrameLocks noChangeAspect="1"/>
          </p:cNvGraphicFramePr>
          <p:nvPr/>
        </p:nvGraphicFramePr>
        <p:xfrm>
          <a:off x="611188" y="2924175"/>
          <a:ext cx="3098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2" imgW="1968500" imgH="292100" progId="Equation.3">
                  <p:embed/>
                </p:oleObj>
              </mc:Choice>
              <mc:Fallback>
                <p:oleObj name="" r:id="rId12" imgW="1968500" imgH="2921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1188" y="2924175"/>
                        <a:ext cx="3098800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27"/>
          <p:cNvGraphicFramePr>
            <a:graphicFrameLocks noChangeAspect="1"/>
          </p:cNvGraphicFramePr>
          <p:nvPr/>
        </p:nvGraphicFramePr>
        <p:xfrm>
          <a:off x="539750" y="3357563"/>
          <a:ext cx="40735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4" imgW="2692400" imgH="635000" progId="Equation.3">
                  <p:embed/>
                </p:oleObj>
              </mc:Choice>
              <mc:Fallback>
                <p:oleObj name="" r:id="rId14" imgW="2692400" imgH="635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9750" y="3357563"/>
                        <a:ext cx="4073525" cy="1049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4" name="Rectangle 30"/>
          <p:cNvSpPr/>
          <p:nvPr/>
        </p:nvSpPr>
        <p:spPr>
          <a:xfrm>
            <a:off x="395288" y="4508500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而质元的振动速度：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70685" name="Object 29"/>
          <p:cNvGraphicFramePr>
            <a:graphicFrameLocks noChangeAspect="1"/>
          </p:cNvGraphicFramePr>
          <p:nvPr/>
        </p:nvGraphicFramePr>
        <p:xfrm>
          <a:off x="3230563" y="4276725"/>
          <a:ext cx="39338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6" imgW="2692400" imgH="698500" progId="Equation.3">
                  <p:embed/>
                </p:oleObj>
              </mc:Choice>
              <mc:Fallback>
                <p:oleObj name="" r:id="rId16" imgW="2692400" imgH="6985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30563" y="4276725"/>
                        <a:ext cx="3933825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6" name="Rectangle 32"/>
          <p:cNvSpPr/>
          <p:nvPr/>
        </p:nvSpPr>
        <p:spPr>
          <a:xfrm>
            <a:off x="323850" y="5157788"/>
            <a:ext cx="4032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得到质元的</a:t>
            </a:r>
            <a:r>
              <a:rPr lang="zh-CN" altLang="zh-CN" sz="2400" b="1" dirty="0">
                <a:solidFill>
                  <a:srgbClr val="FF3300"/>
                </a:solidFill>
                <a:ea typeface="楷体" panose="02010609060101010101" pitchFamily="49" charset="-122"/>
              </a:rPr>
              <a:t>振动动能</a:t>
            </a:r>
            <a:r>
              <a:rPr lang="zh-CN" altLang="zh-CN" sz="2400" b="1" dirty="0">
                <a:ea typeface="楷体" panose="02010609060101010101" pitchFamily="49" charset="-122"/>
              </a:rPr>
              <a:t>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70687" name="Object 31"/>
          <p:cNvGraphicFramePr>
            <a:graphicFrameLocks noChangeAspect="1"/>
          </p:cNvGraphicFramePr>
          <p:nvPr/>
        </p:nvGraphicFramePr>
        <p:xfrm>
          <a:off x="1763713" y="5589588"/>
          <a:ext cx="532923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8" imgW="2007235" imgH="431800" progId="Equation.3">
                  <p:embed/>
                </p:oleObj>
              </mc:Choice>
              <mc:Fallback>
                <p:oleObj name="" r:id="rId18" imgW="2007235" imgH="4318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63713" y="5589588"/>
                        <a:ext cx="5329237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Text Box 39"/>
          <p:cNvSpPr txBox="1"/>
          <p:nvPr/>
        </p:nvSpPr>
        <p:spPr>
          <a:xfrm>
            <a:off x="107950" y="765175"/>
            <a:ext cx="5040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波的能量 能量密度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647" name="Line 4"/>
          <p:cNvSpPr/>
          <p:nvPr/>
        </p:nvSpPr>
        <p:spPr>
          <a:xfrm>
            <a:off x="539750" y="714375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4" grpId="0"/>
      <p:bldP spid="7068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659" name="Text Box 11"/>
          <p:cNvSpPr txBox="1"/>
          <p:nvPr/>
        </p:nvSpPr>
        <p:spPr>
          <a:xfrm>
            <a:off x="107950" y="17303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2）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势能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660" name="Rectangle 12"/>
          <p:cNvSpPr/>
          <p:nvPr/>
        </p:nvSpPr>
        <p:spPr>
          <a:xfrm>
            <a:off x="107950" y="2997200"/>
            <a:ext cx="1978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solidFill>
                  <a:srgbClr val="FF3300"/>
                </a:solidFill>
                <a:ea typeface="楷体" panose="02010609060101010101" pitchFamily="49" charset="-122"/>
              </a:rPr>
              <a:t>弹性势能</a:t>
            </a:r>
            <a:r>
              <a:rPr lang="zh-CN" altLang="zh-CN" sz="2400" b="1" dirty="0">
                <a:ea typeface="楷体" panose="02010609060101010101" pitchFamily="49" charset="-122"/>
              </a:rPr>
              <a:t>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50825" y="3213100"/>
          <a:ext cx="29146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422400" imgH="546100" progId="Equation.DSMT4">
                  <p:embed/>
                </p:oleObj>
              </mc:Choice>
              <mc:Fallback>
                <p:oleObj name="" r:id="rId1" imgW="1422400" imgH="5461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3213100"/>
                        <a:ext cx="2914650" cy="1189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5076825" y="3213100"/>
          <a:ext cx="25908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651000" imgH="762000" progId="Equation.3">
                  <p:embed/>
                </p:oleObj>
              </mc:Choice>
              <mc:Fallback>
                <p:oleObj name="" r:id="rId3" imgW="1651000" imgH="762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825" y="3213100"/>
                        <a:ext cx="2590800" cy="1262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 Box 16"/>
          <p:cNvSpPr txBox="1"/>
          <p:nvPr/>
        </p:nvSpPr>
        <p:spPr>
          <a:xfrm>
            <a:off x="107950" y="836613"/>
            <a:ext cx="34559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应力与应变成正比：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2771775" y="476250"/>
          <a:ext cx="1905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168400" imgH="635000" progId="Equation.3">
                  <p:embed/>
                </p:oleObj>
              </mc:Choice>
              <mc:Fallback>
                <p:oleObj name="" r:id="rId5" imgW="1168400" imgH="635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775" y="476250"/>
                        <a:ext cx="1905000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18"/>
          <p:cNvSpPr/>
          <p:nvPr/>
        </p:nvSpPr>
        <p:spPr>
          <a:xfrm>
            <a:off x="323850" y="1557338"/>
            <a:ext cx="2305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ea typeface="楷体" panose="02010609060101010101" pitchFamily="49" charset="-122"/>
              </a:rPr>
              <a:t>虎克定律：</a:t>
            </a:r>
            <a:endParaRPr lang="zh-CN" altLang="zh-CN" sz="2400" b="1" dirty="0">
              <a:ea typeface="楷体" panose="02010609060101010101" pitchFamily="49" charset="-122"/>
            </a:endParaRP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1979613" y="1484313"/>
          <a:ext cx="18002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003300" imgH="292100" progId="Equation.3">
                  <p:embed/>
                </p:oleObj>
              </mc:Choice>
              <mc:Fallback>
                <p:oleObj name="" r:id="rId7" imgW="1003300" imgH="292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613" y="1484313"/>
                        <a:ext cx="1800225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1187450" y="1989138"/>
          <a:ext cx="20161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1219200" imgH="635000" progId="Equation.3">
                  <p:embed/>
                </p:oleObj>
              </mc:Choice>
              <mc:Fallback>
                <p:oleObj name="" r:id="rId9" imgW="1219200" imgH="635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1187450" y="1989138"/>
                        <a:ext cx="2016125" cy="10969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8" name="Group 22"/>
          <p:cNvGrpSpPr/>
          <p:nvPr/>
        </p:nvGrpSpPr>
        <p:grpSpPr>
          <a:xfrm>
            <a:off x="4932363" y="44450"/>
            <a:ext cx="4103687" cy="3240088"/>
            <a:chOff x="0" y="0"/>
            <a:chExt cx="2585" cy="2041"/>
          </a:xfrm>
        </p:grpSpPr>
        <p:sp>
          <p:nvSpPr>
            <p:cNvPr id="70676" name="Rectangle 23"/>
            <p:cNvSpPr/>
            <p:nvPr/>
          </p:nvSpPr>
          <p:spPr>
            <a:xfrm>
              <a:off x="0" y="0"/>
              <a:ext cx="2585" cy="2041"/>
            </a:xfrm>
            <a:prstGeom prst="rect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70677" name="Group 24"/>
            <p:cNvGrpSpPr/>
            <p:nvPr/>
          </p:nvGrpSpPr>
          <p:grpSpPr>
            <a:xfrm>
              <a:off x="45" y="90"/>
              <a:ext cx="2371" cy="1833"/>
              <a:chOff x="0" y="0"/>
              <a:chExt cx="2371" cy="1833"/>
            </a:xfrm>
          </p:grpSpPr>
          <p:sp>
            <p:nvSpPr>
              <p:cNvPr id="70678" name="AutoShape 25"/>
              <p:cNvSpPr>
                <a:spLocks noChangeAspect="1"/>
              </p:cNvSpPr>
              <p:nvPr/>
            </p:nvSpPr>
            <p:spPr>
              <a:xfrm>
                <a:off x="0" y="0"/>
                <a:ext cx="2371" cy="1831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679" name="AutoShape 26"/>
              <p:cNvSpPr/>
              <p:nvPr/>
            </p:nvSpPr>
            <p:spPr>
              <a:xfrm rot="5400000">
                <a:off x="943" y="127"/>
                <a:ext cx="379" cy="2086"/>
              </a:xfrm>
              <a:prstGeom prst="can">
                <a:avLst>
                  <a:gd name="adj" fmla="val 41199"/>
                </a:avLst>
              </a:prstGeom>
              <a:gradFill rotWithShape="1">
                <a:gsLst>
                  <a:gs pos="0">
                    <a:srgbClr val="FFFFFF"/>
                  </a:gs>
                  <a:gs pos="50000">
                    <a:srgbClr val="969696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9525" cap="flat" cmpd="sng">
                <a:solidFill>
                  <a:srgbClr val="808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680" name="AutoShape 27"/>
              <p:cNvSpPr/>
              <p:nvPr/>
            </p:nvSpPr>
            <p:spPr>
              <a:xfrm rot="5400000">
                <a:off x="991" y="839"/>
                <a:ext cx="379" cy="663"/>
              </a:xfrm>
              <a:prstGeom prst="can">
                <a:avLst>
                  <a:gd name="adj" fmla="val 51403"/>
                </a:avLst>
              </a:prstGeom>
              <a:gradFill rotWithShape="1">
                <a:gsLst>
                  <a:gs pos="0">
                    <a:srgbClr val="FFFFFF"/>
                  </a:gs>
                  <a:gs pos="50000">
                    <a:srgbClr val="FF6699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9525" cap="flat" cmpd="sng">
                <a:solidFill>
                  <a:srgbClr val="FFFFFF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681" name="AutoShape 28"/>
              <p:cNvSpPr/>
              <p:nvPr/>
            </p:nvSpPr>
            <p:spPr>
              <a:xfrm rot="5400000">
                <a:off x="943" y="-571"/>
                <a:ext cx="379" cy="2086"/>
              </a:xfrm>
              <a:prstGeom prst="can">
                <a:avLst>
                  <a:gd name="adj" fmla="val 41199"/>
                </a:avLst>
              </a:prstGeom>
              <a:gradFill rotWithShape="1">
                <a:gsLst>
                  <a:gs pos="0">
                    <a:srgbClr val="FFFFFF"/>
                  </a:gs>
                  <a:gs pos="50000">
                    <a:srgbClr val="969696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9525" cap="flat" cmpd="sng">
                <a:solidFill>
                  <a:srgbClr val="80808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682" name="AutoShape 29"/>
              <p:cNvSpPr/>
              <p:nvPr/>
            </p:nvSpPr>
            <p:spPr>
              <a:xfrm rot="5400000">
                <a:off x="706" y="229"/>
                <a:ext cx="379" cy="474"/>
              </a:xfrm>
              <a:prstGeom prst="can">
                <a:avLst>
                  <a:gd name="adj" fmla="val 44778"/>
                </a:avLst>
              </a:prstGeom>
              <a:gradFill rotWithShape="1">
                <a:gsLst>
                  <a:gs pos="0">
                    <a:srgbClr val="FFFFFF"/>
                  </a:gs>
                  <a:gs pos="50000">
                    <a:srgbClr val="FF6699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 w="9525" cap="flat" cmpd="sng">
                <a:solidFill>
                  <a:srgbClr val="FFFFFF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683" name="Line 30"/>
              <p:cNvSpPr/>
              <p:nvPr/>
            </p:nvSpPr>
            <p:spPr>
              <a:xfrm>
                <a:off x="190" y="1380"/>
                <a:ext cx="2181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70684" name="Line 31"/>
              <p:cNvSpPr/>
              <p:nvPr/>
            </p:nvSpPr>
            <p:spPr>
              <a:xfrm>
                <a:off x="176" y="677"/>
                <a:ext cx="2181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70685" name="Line 32"/>
              <p:cNvSpPr/>
              <p:nvPr/>
            </p:nvSpPr>
            <p:spPr>
              <a:xfrm>
                <a:off x="190" y="704"/>
                <a:ext cx="1" cy="2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686" name="Line 33"/>
              <p:cNvSpPr/>
              <p:nvPr/>
            </p:nvSpPr>
            <p:spPr>
              <a:xfrm>
                <a:off x="759" y="704"/>
                <a:ext cx="1" cy="2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687" name="Line 34"/>
              <p:cNvSpPr/>
              <p:nvPr/>
            </p:nvSpPr>
            <p:spPr>
              <a:xfrm>
                <a:off x="1043" y="704"/>
                <a:ext cx="1" cy="2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688" name="Line 35"/>
              <p:cNvSpPr/>
              <p:nvPr/>
            </p:nvSpPr>
            <p:spPr>
              <a:xfrm flipH="1">
                <a:off x="1043" y="862"/>
                <a:ext cx="285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arrow" w="lg" len="med"/>
              </a:ln>
            </p:spPr>
          </p:sp>
          <p:pic>
            <p:nvPicPr>
              <p:cNvPr id="70689" name="Picture 3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637"/>
                <a:ext cx="176" cy="203"/>
              </a:xfrm>
              <a:prstGeom prst="rect">
                <a:avLst/>
              </a:prstGeom>
            </p:spPr>
          </p:pic>
          <p:pic>
            <p:nvPicPr>
              <p:cNvPr id="70690" name="Picture 37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9" y="768"/>
                <a:ext cx="176" cy="203"/>
              </a:xfrm>
              <a:prstGeom prst="rect">
                <a:avLst/>
              </a:prstGeom>
            </p:spPr>
          </p:pic>
          <p:pic>
            <p:nvPicPr>
              <p:cNvPr id="70691" name="Picture 38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4" y="1590"/>
                <a:ext cx="198" cy="225"/>
              </a:xfrm>
              <a:prstGeom prst="rect">
                <a:avLst/>
              </a:prstGeom>
            </p:spPr>
          </p:pic>
          <p:pic>
            <p:nvPicPr>
              <p:cNvPr id="70692" name="Picture 3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0" y="1368"/>
                <a:ext cx="176" cy="203"/>
              </a:xfrm>
              <a:prstGeom prst="rect">
                <a:avLst/>
              </a:prstGeom>
            </p:spPr>
          </p:pic>
          <p:pic>
            <p:nvPicPr>
              <p:cNvPr id="70693" name="Picture 40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1" y="726"/>
                <a:ext cx="271" cy="258"/>
              </a:xfrm>
              <a:prstGeom prst="rect">
                <a:avLst/>
              </a:prstGeom>
            </p:spPr>
          </p:pic>
          <p:pic>
            <p:nvPicPr>
              <p:cNvPr id="70694" name="Picture 41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81" y="718"/>
                <a:ext cx="176" cy="203"/>
              </a:xfrm>
              <a:prstGeom prst="rect">
                <a:avLst/>
              </a:prstGeom>
            </p:spPr>
          </p:pic>
          <p:pic>
            <p:nvPicPr>
              <p:cNvPr id="70695" name="Picture 4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81" y="1433"/>
                <a:ext cx="176" cy="203"/>
              </a:xfrm>
              <a:prstGeom prst="rect">
                <a:avLst/>
              </a:prstGeom>
            </p:spPr>
          </p:pic>
          <p:sp>
            <p:nvSpPr>
              <p:cNvPr id="70696" name="Line 43"/>
              <p:cNvSpPr/>
              <p:nvPr/>
            </p:nvSpPr>
            <p:spPr>
              <a:xfrm>
                <a:off x="759" y="986"/>
                <a:ext cx="1" cy="7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0697" name="Line 44"/>
              <p:cNvSpPr/>
              <p:nvPr/>
            </p:nvSpPr>
            <p:spPr>
              <a:xfrm>
                <a:off x="948" y="1408"/>
                <a:ext cx="1" cy="2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0698" name="Line 45"/>
              <p:cNvSpPr/>
              <p:nvPr/>
            </p:nvSpPr>
            <p:spPr>
              <a:xfrm>
                <a:off x="759" y="1549"/>
                <a:ext cx="189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arrow" w="lg" len="med"/>
                <a:tailEnd type="arrow" w="lg" len="med"/>
              </a:ln>
            </p:spPr>
          </p:sp>
          <p:sp>
            <p:nvSpPr>
              <p:cNvPr id="70699" name="Line 46"/>
              <p:cNvSpPr/>
              <p:nvPr/>
            </p:nvSpPr>
            <p:spPr>
              <a:xfrm>
                <a:off x="1043" y="986"/>
                <a:ext cx="1" cy="7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0700" name="Line 47"/>
              <p:cNvSpPr/>
              <p:nvPr/>
            </p:nvSpPr>
            <p:spPr>
              <a:xfrm>
                <a:off x="1423" y="1408"/>
                <a:ext cx="1" cy="29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70701" name="Line 48"/>
              <p:cNvSpPr/>
              <p:nvPr/>
            </p:nvSpPr>
            <p:spPr>
              <a:xfrm>
                <a:off x="1043" y="1549"/>
                <a:ext cx="3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arrow" w="lg" len="med"/>
                <a:tailEnd type="arrow" w="lg" len="med"/>
              </a:ln>
            </p:spPr>
          </p:sp>
          <p:pic>
            <p:nvPicPr>
              <p:cNvPr id="70702" name="Picture 49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8" y="1565"/>
                <a:ext cx="590" cy="268"/>
              </a:xfrm>
              <a:prstGeom prst="rect">
                <a:avLst/>
              </a:prstGeom>
            </p:spPr>
          </p:pic>
          <p:pic>
            <p:nvPicPr>
              <p:cNvPr id="70703" name="Picture 50"/>
              <p:cNvPicPr>
                <a:picLocks noChangeAspect="1"/>
              </p:cNvPicPr>
              <p:nvPr/>
            </p:nvPicPr>
            <p:blipFill>
              <a:blip r:embed="rId19">
                <a:clrChange>
                  <a:clrFrom>
                    <a:srgbClr val="000000"/>
                  </a:clrFrom>
                  <a:clrTo>
                    <a:srgbClr val="808080"/>
                  </a:clrTo>
                </a:clrChange>
              </a:blip>
              <a:stretch>
                <a:fillRect/>
              </a:stretch>
            </p:blipFill>
            <p:spPr>
              <a:xfrm>
                <a:off x="971" y="377"/>
                <a:ext cx="163" cy="2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70704" name="Picture 51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1" y="70"/>
                <a:ext cx="176" cy="203"/>
              </a:xfrm>
              <a:prstGeom prst="rect">
                <a:avLst/>
              </a:prstGeom>
            </p:spPr>
          </p:pic>
          <p:pic>
            <p:nvPicPr>
              <p:cNvPr id="70705" name="Picture 52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8" y="83"/>
                <a:ext cx="162" cy="176"/>
              </a:xfrm>
              <a:prstGeom prst="rect">
                <a:avLst/>
              </a:prstGeom>
            </p:spPr>
          </p:pic>
          <p:sp>
            <p:nvSpPr>
              <p:cNvPr id="70706" name="Line 53"/>
              <p:cNvSpPr/>
              <p:nvPr/>
            </p:nvSpPr>
            <p:spPr>
              <a:xfrm flipH="1">
                <a:off x="181" y="862"/>
                <a:ext cx="18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arrow" w="lg" len="med"/>
              </a:ln>
            </p:spPr>
          </p:sp>
          <p:sp>
            <p:nvSpPr>
              <p:cNvPr id="70707" name="Line 54"/>
              <p:cNvSpPr/>
              <p:nvPr/>
            </p:nvSpPr>
            <p:spPr>
              <a:xfrm>
                <a:off x="590" y="862"/>
                <a:ext cx="181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arrow" w="lg" len="med"/>
              </a:ln>
            </p:spPr>
          </p:sp>
        </p:grpSp>
      </p:grpSp>
      <p:graphicFrame>
        <p:nvGraphicFramePr>
          <p:cNvPr id="71725" name="Object 45"/>
          <p:cNvGraphicFramePr>
            <a:graphicFrameLocks noChangeAspect="1"/>
          </p:cNvGraphicFramePr>
          <p:nvPr>
            <p:ph sz="half" idx="1"/>
          </p:nvPr>
        </p:nvGraphicFramePr>
        <p:xfrm>
          <a:off x="3059113" y="3429000"/>
          <a:ext cx="20177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2" imgW="827405" imgH="394335" progId="Equation.3">
                  <p:embed/>
                </p:oleObj>
              </mc:Choice>
              <mc:Fallback>
                <p:oleObj name="" r:id="rId22" imgW="827405" imgH="39433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>
                      <a:xfrm>
                        <a:off x="3059113" y="3429000"/>
                        <a:ext cx="2017712" cy="962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6" name="Object 46"/>
          <p:cNvGraphicFramePr>
            <a:graphicFrameLocks noChangeAspect="1"/>
          </p:cNvGraphicFramePr>
          <p:nvPr/>
        </p:nvGraphicFramePr>
        <p:xfrm>
          <a:off x="827088" y="4365625"/>
          <a:ext cx="337502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4" imgW="1968500" imgH="635000" progId="Equation.3">
                  <p:embed/>
                </p:oleObj>
              </mc:Choice>
              <mc:Fallback>
                <p:oleObj name="" r:id="rId24" imgW="1968500" imgH="635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27088" y="4365625"/>
                        <a:ext cx="3375025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7" name="AutoShape 60"/>
          <p:cNvSpPr/>
          <p:nvPr/>
        </p:nvSpPr>
        <p:spPr>
          <a:xfrm>
            <a:off x="4243388" y="4814888"/>
            <a:ext cx="976312" cy="485775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0">
                <a:pos x="33096706" y="0"/>
              </a:cxn>
              <a:cxn ang="0">
                <a:pos x="33096706" y="2731225"/>
              </a:cxn>
              <a:cxn ang="0">
                <a:pos x="6895158" y="2731225"/>
              </a:cxn>
              <a:cxn ang="0">
                <a:pos x="6895158" y="8193652"/>
              </a:cxn>
              <a:cxn ang="0">
                <a:pos x="33096706" y="8193652"/>
              </a:cxn>
              <a:cxn ang="0">
                <a:pos x="33096706" y="10924877"/>
              </a:cxn>
              <a:cxn ang="0">
                <a:pos x="44128941" y="5462450"/>
              </a:cxn>
              <a:cxn ang="0">
                <a:pos x="33096706" y="0"/>
              </a:cxn>
              <a:cxn ang="0">
                <a:pos x="2758081" y="2731225"/>
              </a:cxn>
              <a:cxn ang="0">
                <a:pos x="2758081" y="8193652"/>
              </a:cxn>
              <a:cxn ang="0">
                <a:pos x="5516118" y="8193652"/>
              </a:cxn>
              <a:cxn ang="0">
                <a:pos x="5516118" y="2731225"/>
              </a:cxn>
              <a:cxn ang="0">
                <a:pos x="2758081" y="2731225"/>
              </a:cxn>
              <a:cxn ang="0">
                <a:pos x="0" y="2731225"/>
              </a:cxn>
              <a:cxn ang="0">
                <a:pos x="0" y="8193652"/>
              </a:cxn>
              <a:cxn ang="0">
                <a:pos x="1379041" y="8193652"/>
              </a:cxn>
              <a:cxn ang="0">
                <a:pos x="1379041" y="2731225"/>
              </a:cxn>
              <a:cxn ang="0">
                <a:pos x="0" y="2731225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0">
            <a:gsLst>
              <a:gs pos="0">
                <a:schemeClr val="hlink">
                  <a:alpha val="100000"/>
                </a:schemeClr>
              </a:gs>
              <a:gs pos="100000">
                <a:srgbClr val="62627A">
                  <a:alpha val="100000"/>
                </a:srgbClr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1728" name="Object 48"/>
          <p:cNvGraphicFramePr>
            <a:graphicFrameLocks noChangeAspect="1"/>
          </p:cNvGraphicFramePr>
          <p:nvPr/>
        </p:nvGraphicFramePr>
        <p:xfrm>
          <a:off x="5427663" y="4365625"/>
          <a:ext cx="35369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6" imgW="2387600" imgH="736600" progId="Equation.3">
                  <p:embed/>
                </p:oleObj>
              </mc:Choice>
              <mc:Fallback>
                <p:oleObj name="" r:id="rId26" imgW="2387600" imgH="736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27663" y="4365625"/>
                        <a:ext cx="353695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9" name="Text Box 66"/>
          <p:cNvSpPr txBox="1"/>
          <p:nvPr/>
        </p:nvSpPr>
        <p:spPr>
          <a:xfrm>
            <a:off x="179388" y="4700588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又</a:t>
            </a:r>
            <a:endParaRPr lang="zh-CN" altLang="zh-CN" sz="2400" b="1" dirty="0">
              <a:solidFill>
                <a:srgbClr val="0000FF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1730" name="Object 50"/>
          <p:cNvGraphicFramePr>
            <a:graphicFrameLocks noChangeAspect="1"/>
          </p:cNvGraphicFramePr>
          <p:nvPr/>
        </p:nvGraphicFramePr>
        <p:xfrm>
          <a:off x="1403350" y="5516563"/>
          <a:ext cx="5976938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8" imgW="3657600" imgH="736600" progId="Equation.3">
                  <p:embed/>
                </p:oleObj>
              </mc:Choice>
              <mc:Fallback>
                <p:oleObj name="" r:id="rId28" imgW="3657600" imgH="736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403350" y="5516563"/>
                        <a:ext cx="5976938" cy="1268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1" name="Text Box 72"/>
          <p:cNvSpPr txBox="1"/>
          <p:nvPr/>
        </p:nvSpPr>
        <p:spPr>
          <a:xfrm>
            <a:off x="579438" y="5949950"/>
            <a:ext cx="968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故</a:t>
            </a:r>
            <a:endParaRPr lang="zh-CN" altLang="zh-CN" sz="2400" b="1" dirty="0">
              <a:solidFill>
                <a:srgbClr val="0000FF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7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/>
      <p:bldP spid="71689" grpId="0"/>
      <p:bldP spid="71729" grpId="0"/>
      <p:bldP spid="7173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763713" y="115888"/>
          <a:ext cx="489743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657600" imgH="736600" progId="Equation.3">
                  <p:embed/>
                </p:oleObj>
              </mc:Choice>
              <mc:Fallback>
                <p:oleObj name="" r:id="rId1" imgW="3657600" imgH="736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763713" y="115888"/>
                        <a:ext cx="4897437" cy="10398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692275" y="1196975"/>
          <a:ext cx="2349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511300" imgH="393700" progId="Equation.3">
                  <p:embed/>
                </p:oleObj>
              </mc:Choice>
              <mc:Fallback>
                <p:oleObj name="" r:id="rId3" imgW="1511300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196975"/>
                        <a:ext cx="234950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5219700" y="1196975"/>
          <a:ext cx="1638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889000" imgH="342900" progId="Equation.3">
                  <p:embed/>
                </p:oleObj>
              </mc:Choice>
              <mc:Fallback>
                <p:oleObj name="" r:id="rId5" imgW="889000" imgH="342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9700" y="1196975"/>
                        <a:ext cx="1638300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9"/>
          <p:cNvSpPr txBox="1"/>
          <p:nvPr/>
        </p:nvSpPr>
        <p:spPr>
          <a:xfrm>
            <a:off x="755650" y="1268413"/>
            <a:ext cx="936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Tahoma" panose="020B0604030504040204" pitchFamily="34" charset="0"/>
                <a:ea typeface="楷体" panose="02010609060101010101" pitchFamily="49" charset="-122"/>
              </a:rPr>
              <a:t>又</a:t>
            </a:r>
            <a:endParaRPr lang="zh-CN" altLang="zh-CN" sz="2800" b="1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71687" name="AutoShape 11"/>
          <p:cNvSpPr/>
          <p:nvPr/>
        </p:nvSpPr>
        <p:spPr>
          <a:xfrm>
            <a:off x="4140200" y="1268413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2712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1836738" y="1773238"/>
          <a:ext cx="55435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2019935" imgH="431800" progId="Equation.3">
                  <p:embed/>
                </p:oleObj>
              </mc:Choice>
              <mc:Fallback>
                <p:oleObj name="" r:id="rId7" imgW="2019935" imgH="431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836738" y="1773238"/>
                        <a:ext cx="5543550" cy="11858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Rectangle 15"/>
          <p:cNvSpPr/>
          <p:nvPr/>
        </p:nvSpPr>
        <p:spPr>
          <a:xfrm>
            <a:off x="107950" y="2060575"/>
            <a:ext cx="19780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ea typeface="楷体" panose="02010609060101010101" pitchFamily="49" charset="-122"/>
              </a:rPr>
              <a:t>弹性势能</a:t>
            </a:r>
            <a:r>
              <a:rPr lang="zh-CN" altLang="zh-CN" sz="2800" b="1" dirty="0">
                <a:ea typeface="楷体" panose="02010609060101010101" pitchFamily="49" charset="-122"/>
              </a:rPr>
              <a:t>：</a:t>
            </a:r>
            <a:endParaRPr lang="zh-CN" altLang="zh-CN" sz="2800" b="1" dirty="0">
              <a:ea typeface="楷体" panose="02010609060101010101" pitchFamily="49" charset="-122"/>
            </a:endParaRPr>
          </a:p>
        </p:txBody>
      </p:sp>
      <p:sp>
        <p:nvSpPr>
          <p:cNvPr id="72714" name="Rectangle 16"/>
          <p:cNvSpPr/>
          <p:nvPr/>
        </p:nvSpPr>
        <p:spPr>
          <a:xfrm>
            <a:off x="34925" y="2838450"/>
            <a:ext cx="3097213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ea typeface="楷体" panose="02010609060101010101" pitchFamily="49" charset="-122"/>
              </a:rPr>
              <a:t>比较</a:t>
            </a:r>
            <a:r>
              <a:rPr lang="zh-CN" altLang="zh-CN" sz="2800" b="1" dirty="0">
                <a:solidFill>
                  <a:srgbClr val="FF3300"/>
                </a:solidFill>
                <a:ea typeface="楷体" panose="02010609060101010101" pitchFamily="49" charset="-122"/>
              </a:rPr>
              <a:t>振动动能</a:t>
            </a:r>
            <a:r>
              <a:rPr lang="zh-CN" altLang="zh-CN" sz="2800" b="1" dirty="0">
                <a:ea typeface="楷体" panose="02010609060101010101" pitchFamily="49" charset="-122"/>
              </a:rPr>
              <a:t>：</a:t>
            </a:r>
            <a:endParaRPr lang="zh-CN" altLang="zh-CN" sz="2800" b="1" dirty="0">
              <a:ea typeface="楷体" panose="02010609060101010101" pitchFamily="49" charset="-122"/>
            </a:endParaRPr>
          </a:p>
        </p:txBody>
      </p:sp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1763713" y="3141663"/>
          <a:ext cx="5329237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2007235" imgH="431800" progId="Equation.3">
                  <p:embed/>
                </p:oleObj>
              </mc:Choice>
              <mc:Fallback>
                <p:oleObj name="" r:id="rId9" imgW="2007235" imgH="431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713" y="3141663"/>
                        <a:ext cx="5329237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Text Box 18"/>
          <p:cNvSpPr txBox="1"/>
          <p:nvPr/>
        </p:nvSpPr>
        <p:spPr>
          <a:xfrm>
            <a:off x="179388" y="4867275"/>
            <a:ext cx="3529012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3）质元的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机械能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395288" y="5227638"/>
          <a:ext cx="806767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4673600" imgH="698500" progId="Equation.3">
                  <p:embed/>
                </p:oleObj>
              </mc:Choice>
              <mc:Fallback>
                <p:oleObj name="" r:id="rId11" imgW="4673600" imgH="698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288" y="5227638"/>
                        <a:ext cx="8067675" cy="1296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Rectangle 20"/>
          <p:cNvSpPr/>
          <p:nvPr/>
        </p:nvSpPr>
        <p:spPr>
          <a:xfrm>
            <a:off x="0" y="4133850"/>
            <a:ext cx="903605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结论：</a:t>
            </a:r>
            <a:r>
              <a:rPr lang="zh-CN" altLang="zh-CN" sz="2800" b="1" dirty="0">
                <a:solidFill>
                  <a:srgbClr val="FF00FF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在波动过程中，任一质元的动能和势能同相</a:t>
            </a:r>
            <a:endParaRPr lang="zh-CN" altLang="zh-CN" sz="2800" b="1" dirty="0">
              <a:solidFill>
                <a:srgbClr val="FF00FF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  <p:bldP spid="72714" grpId="0"/>
      <p:bldP spid="72716" grpId="0"/>
      <p:bldP spid="727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5" name="Freeform 2"/>
          <p:cNvSpPr/>
          <p:nvPr/>
        </p:nvSpPr>
        <p:spPr>
          <a:xfrm>
            <a:off x="-128778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6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97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8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99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8200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1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2" name="Oval 9"/>
          <p:cNvSpPr/>
          <p:nvPr/>
        </p:nvSpPr>
        <p:spPr>
          <a:xfrm>
            <a:off x="1371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3" name="Oval 10"/>
          <p:cNvSpPr/>
          <p:nvPr/>
        </p:nvSpPr>
        <p:spPr>
          <a:xfrm>
            <a:off x="2133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4" name="Oval 11"/>
          <p:cNvSpPr/>
          <p:nvPr/>
        </p:nvSpPr>
        <p:spPr>
          <a:xfrm>
            <a:off x="2895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5" name="Oval 12"/>
          <p:cNvSpPr/>
          <p:nvPr/>
        </p:nvSpPr>
        <p:spPr>
          <a:xfrm>
            <a:off x="6019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6" name="Oval 13"/>
          <p:cNvSpPr/>
          <p:nvPr/>
        </p:nvSpPr>
        <p:spPr>
          <a:xfrm>
            <a:off x="3657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7" name="Oval 14"/>
          <p:cNvSpPr/>
          <p:nvPr/>
        </p:nvSpPr>
        <p:spPr>
          <a:xfrm>
            <a:off x="5257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8" name="Oval 15"/>
          <p:cNvSpPr/>
          <p:nvPr/>
        </p:nvSpPr>
        <p:spPr>
          <a:xfrm>
            <a:off x="4495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09" name="Oval 16"/>
          <p:cNvSpPr/>
          <p:nvPr/>
        </p:nvSpPr>
        <p:spPr>
          <a:xfrm>
            <a:off x="6781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0" name="Oval 17"/>
          <p:cNvSpPr/>
          <p:nvPr/>
        </p:nvSpPr>
        <p:spPr>
          <a:xfrm>
            <a:off x="1752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1" name="Oval 18"/>
          <p:cNvSpPr/>
          <p:nvPr/>
        </p:nvSpPr>
        <p:spPr>
          <a:xfrm>
            <a:off x="3276600" y="2895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00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2" name="Oval 19"/>
          <p:cNvSpPr/>
          <p:nvPr/>
        </p:nvSpPr>
        <p:spPr>
          <a:xfrm>
            <a:off x="6400800" y="2895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00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3" name="Oval 20"/>
          <p:cNvSpPr/>
          <p:nvPr/>
        </p:nvSpPr>
        <p:spPr>
          <a:xfrm>
            <a:off x="4876800" y="2895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00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4" name="Oval 21"/>
          <p:cNvSpPr/>
          <p:nvPr/>
        </p:nvSpPr>
        <p:spPr>
          <a:xfrm>
            <a:off x="2514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5" name="Oval 22"/>
          <p:cNvSpPr/>
          <p:nvPr/>
        </p:nvSpPr>
        <p:spPr>
          <a:xfrm>
            <a:off x="4038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6" name="Oval 23"/>
          <p:cNvSpPr/>
          <p:nvPr/>
        </p:nvSpPr>
        <p:spPr>
          <a:xfrm>
            <a:off x="7162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7" name="Oval 24"/>
          <p:cNvSpPr/>
          <p:nvPr/>
        </p:nvSpPr>
        <p:spPr>
          <a:xfrm>
            <a:off x="5638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18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8219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8220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8221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2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8223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8224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5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6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707" name="AutoShape 4"/>
          <p:cNvSpPr/>
          <p:nvPr/>
        </p:nvSpPr>
        <p:spPr>
          <a:xfrm>
            <a:off x="107950" y="115888"/>
            <a:ext cx="2160588" cy="1368425"/>
          </a:xfrm>
          <a:prstGeom prst="irregularSeal1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36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讨论</a:t>
            </a:r>
            <a:endParaRPr lang="zh-CN" altLang="zh-CN" sz="36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124075" y="188913"/>
          <a:ext cx="51117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730500" imgH="596900" progId="Equation.DSMT4">
                  <p:embed/>
                </p:oleObj>
              </mc:Choice>
              <mc:Fallback>
                <p:oleObj name="" r:id="rId1" imgW="2730500" imgH="5969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4075" y="188913"/>
                        <a:ext cx="5111750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9"/>
          <p:cNvSpPr/>
          <p:nvPr/>
        </p:nvSpPr>
        <p:spPr>
          <a:xfrm>
            <a:off x="258763" y="1484313"/>
            <a:ext cx="6689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故波传播的过程是能量传播的过程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711" name="Rectangle 11"/>
          <p:cNvSpPr/>
          <p:nvPr/>
        </p:nvSpPr>
        <p:spPr>
          <a:xfrm>
            <a:off x="258763" y="1989138"/>
            <a:ext cx="37369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动能与势能同相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2712" name="Object 12"/>
          <p:cNvGraphicFramePr>
            <a:graphicFrameLocks noChangeAspect="1"/>
          </p:cNvGraphicFramePr>
          <p:nvPr>
            <p:ph idx="1"/>
          </p:nvPr>
        </p:nvGraphicFramePr>
        <p:xfrm>
          <a:off x="4211638" y="1773238"/>
          <a:ext cx="4608512" cy="267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5498465" imgH="3194685" progId="">
                  <p:embed/>
                </p:oleObj>
              </mc:Choice>
              <mc:Fallback>
                <p:oleObj name="" r:id="rId3" imgW="5498465" imgH="3194685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211638" y="1773238"/>
                        <a:ext cx="4608512" cy="26717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7" name="Rectangle 14"/>
          <p:cNvSpPr/>
          <p:nvPr/>
        </p:nvSpPr>
        <p:spPr>
          <a:xfrm>
            <a:off x="260350" y="4365625"/>
            <a:ext cx="8128000" cy="944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点：动能最大，势能也最大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相对形变最大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点：动能为零，势能也为零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相对形变为零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4755" name="Group 3"/>
          <p:cNvGraphicFramePr>
            <a:graphicFrameLocks noGrp="1"/>
          </p:cNvGraphicFramePr>
          <p:nvPr>
            <p:ph idx="1"/>
          </p:nvPr>
        </p:nvGraphicFramePr>
        <p:xfrm>
          <a:off x="179388" y="995363"/>
          <a:ext cx="8569325" cy="5602288"/>
        </p:xfrm>
        <a:graphic>
          <a:graphicData uri="http://schemas.openxmlformats.org/drawingml/2006/table">
            <a:tbl>
              <a:tblPr/>
              <a:tblGrid>
                <a:gridCol w="3551237"/>
                <a:gridCol w="5018088"/>
              </a:tblGrid>
              <a:tr h="914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孤立振动系统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波动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能量守恒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能量不守恒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动能、势能转换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沿波传播方向向前传播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k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反相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k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同相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势能决定于形变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势能决定于相对形变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754" name="Object 26"/>
          <p:cNvGraphicFramePr>
            <a:graphicFrameLocks noChangeAspect="1"/>
          </p:cNvGraphicFramePr>
          <p:nvPr/>
        </p:nvGraphicFramePr>
        <p:xfrm>
          <a:off x="755650" y="4795838"/>
          <a:ext cx="12969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636270" imgH="394335" progId="Equation.3">
                  <p:embed/>
                </p:oleObj>
              </mc:Choice>
              <mc:Fallback>
                <p:oleObj name="" r:id="rId1" imgW="636270" imgH="39433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4795838"/>
                        <a:ext cx="1296988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5" name="Object 27"/>
          <p:cNvGraphicFramePr>
            <a:graphicFrameLocks noChangeAspect="1"/>
          </p:cNvGraphicFramePr>
          <p:nvPr/>
        </p:nvGraphicFramePr>
        <p:xfrm>
          <a:off x="3851275" y="4740275"/>
          <a:ext cx="39608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2730500" imgH="596900" progId="Equation.DSMT4">
                  <p:embed/>
                </p:oleObj>
              </mc:Choice>
              <mc:Fallback>
                <p:oleObj name="" r:id="rId3" imgW="2730500" imgH="5969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275" y="4740275"/>
                        <a:ext cx="3960813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6" name="Object 28"/>
          <p:cNvGraphicFramePr>
            <a:graphicFrameLocks noChangeAspect="1"/>
          </p:cNvGraphicFramePr>
          <p:nvPr/>
        </p:nvGraphicFramePr>
        <p:xfrm>
          <a:off x="7164388" y="5516563"/>
          <a:ext cx="69373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216535" imgH="382270" progId="Equation.DSMT4">
                  <p:embed/>
                </p:oleObj>
              </mc:Choice>
              <mc:Fallback>
                <p:oleObj name="" r:id="rId5" imgW="216535" imgH="38227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4388" y="5516563"/>
                        <a:ext cx="693737" cy="1223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7" name="Object 29"/>
          <p:cNvGraphicFramePr>
            <a:graphicFrameLocks noChangeAspect="1"/>
          </p:cNvGraphicFramePr>
          <p:nvPr/>
        </p:nvGraphicFramePr>
        <p:xfrm>
          <a:off x="2843213" y="5734050"/>
          <a:ext cx="7350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217170" imgH="179070" progId="Equation.DSMT4">
                  <p:embed/>
                </p:oleObj>
              </mc:Choice>
              <mc:Fallback>
                <p:oleObj name="" r:id="rId7" imgW="217170" imgH="17907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3213" y="5734050"/>
                        <a:ext cx="735012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8" name="Text Box 48"/>
          <p:cNvSpPr txBox="1"/>
          <p:nvPr/>
        </p:nvSpPr>
        <p:spPr>
          <a:xfrm>
            <a:off x="90488" y="136525"/>
            <a:ext cx="5418137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振动系统与波动能量的比较</a:t>
            </a:r>
            <a:endParaRPr lang="zh-CN" altLang="zh-CN" sz="28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755" name="Rectangle 4"/>
          <p:cNvSpPr/>
          <p:nvPr/>
        </p:nvSpPr>
        <p:spPr>
          <a:xfrm>
            <a:off x="179388" y="188913"/>
            <a:ext cx="7632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4）</a:t>
            </a: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能量密度：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单位体积介质中的波动能量</a:t>
            </a:r>
            <a:endParaRPr lang="zh-CN" altLang="zh-CN" sz="28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547813" y="692150"/>
          <a:ext cx="50403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3454400" imgH="698500" progId="Equation.3">
                  <p:embed/>
                </p:oleObj>
              </mc:Choice>
              <mc:Fallback>
                <p:oleObj name="" r:id="rId1" imgW="3454400" imgH="698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692150"/>
                        <a:ext cx="5040312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Rectangle 6"/>
          <p:cNvSpPr/>
          <p:nvPr/>
        </p:nvSpPr>
        <p:spPr>
          <a:xfrm>
            <a:off x="179388" y="1685925"/>
            <a:ext cx="33829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5）</a:t>
            </a: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平均能量密度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269875" y="2924175"/>
          <a:ext cx="84788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5943600" imgH="698500" progId="Equation.DSMT4">
                  <p:embed/>
                </p:oleObj>
              </mc:Choice>
              <mc:Fallback>
                <p:oleObj name="" r:id="rId3" imgW="5943600" imgH="698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875" y="2924175"/>
                        <a:ext cx="8478838" cy="1077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Rectangle 9"/>
          <p:cNvSpPr/>
          <p:nvPr/>
        </p:nvSpPr>
        <p:spPr>
          <a:xfrm>
            <a:off x="468313" y="2155825"/>
            <a:ext cx="7777162" cy="62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81000" lvl="0" indent="-381000">
              <a:lnSpc>
                <a:spcPct val="125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一个周期内所有能量之和与时间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的比值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7578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7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779" name="Text Box 4"/>
          <p:cNvSpPr txBox="1"/>
          <p:nvPr/>
        </p:nvSpPr>
        <p:spPr>
          <a:xfrm>
            <a:off x="107950" y="163513"/>
            <a:ext cx="5040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能流密度  波的强度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780" name="Text Box 7"/>
          <p:cNvSpPr txBox="1"/>
          <p:nvPr/>
        </p:nvSpPr>
        <p:spPr>
          <a:xfrm>
            <a:off x="179388" y="692150"/>
            <a:ext cx="7561262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1）能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：单位时间内通过某一截面的波动能量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273050" y="1125538"/>
          <a:ext cx="218598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623570" imgH="356235" progId="Equation.DSMT4">
                  <p:embed/>
                </p:oleObj>
              </mc:Choice>
              <mc:Fallback>
                <p:oleObj name="" r:id="rId1" imgW="623570" imgH="356235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73050" y="1125538"/>
                        <a:ext cx="2185988" cy="12493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2" name="Group 57"/>
          <p:cNvGrpSpPr/>
          <p:nvPr/>
        </p:nvGrpSpPr>
        <p:grpSpPr>
          <a:xfrm>
            <a:off x="5867400" y="1314450"/>
            <a:ext cx="2773363" cy="2114550"/>
            <a:chOff x="0" y="0"/>
            <a:chExt cx="1747" cy="1332"/>
          </a:xfrm>
        </p:grpSpPr>
        <p:sp>
          <p:nvSpPr>
            <p:cNvPr id="75787" name="Line 10"/>
            <p:cNvSpPr/>
            <p:nvPr/>
          </p:nvSpPr>
          <p:spPr>
            <a:xfrm>
              <a:off x="402" y="16"/>
              <a:ext cx="1335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88" name="Line 11"/>
            <p:cNvSpPr/>
            <p:nvPr/>
          </p:nvSpPr>
          <p:spPr>
            <a:xfrm>
              <a:off x="37" y="332"/>
              <a:ext cx="1327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89" name="Line 12"/>
            <p:cNvSpPr/>
            <p:nvPr/>
          </p:nvSpPr>
          <p:spPr>
            <a:xfrm>
              <a:off x="38" y="341"/>
              <a:ext cx="0" cy="72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90" name="Line 13"/>
            <p:cNvSpPr/>
            <p:nvPr/>
          </p:nvSpPr>
          <p:spPr>
            <a:xfrm>
              <a:off x="38" y="1048"/>
              <a:ext cx="1327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91" name="Line 14"/>
            <p:cNvSpPr/>
            <p:nvPr/>
          </p:nvSpPr>
          <p:spPr>
            <a:xfrm>
              <a:off x="416" y="53"/>
              <a:ext cx="0" cy="67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5792" name="Line 15"/>
            <p:cNvSpPr/>
            <p:nvPr/>
          </p:nvSpPr>
          <p:spPr>
            <a:xfrm>
              <a:off x="456" y="725"/>
              <a:ext cx="1257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5793" name="Line 16"/>
            <p:cNvSpPr/>
            <p:nvPr/>
          </p:nvSpPr>
          <p:spPr>
            <a:xfrm rot="-408517" flipH="1">
              <a:off x="0" y="30"/>
              <a:ext cx="432" cy="29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94" name="Line 17"/>
            <p:cNvSpPr/>
            <p:nvPr/>
          </p:nvSpPr>
          <p:spPr>
            <a:xfrm rot="-408517" flipH="1">
              <a:off x="14" y="816"/>
              <a:ext cx="432" cy="29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75795" name="Group 18"/>
            <p:cNvGrpSpPr/>
            <p:nvPr/>
          </p:nvGrpSpPr>
          <p:grpSpPr>
            <a:xfrm>
              <a:off x="32" y="1046"/>
              <a:ext cx="1327" cy="286"/>
              <a:chOff x="0" y="0"/>
              <a:chExt cx="1327" cy="286"/>
            </a:xfrm>
          </p:grpSpPr>
          <p:sp>
            <p:nvSpPr>
              <p:cNvPr id="75804" name="Line 19"/>
              <p:cNvSpPr/>
              <p:nvPr/>
            </p:nvSpPr>
            <p:spPr>
              <a:xfrm>
                <a:off x="0" y="15"/>
                <a:ext cx="0" cy="27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5805" name="Line 20"/>
              <p:cNvSpPr/>
              <p:nvPr/>
            </p:nvSpPr>
            <p:spPr>
              <a:xfrm>
                <a:off x="880" y="169"/>
                <a:ext cx="4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75806" name="Line 21"/>
              <p:cNvSpPr/>
              <p:nvPr/>
            </p:nvSpPr>
            <p:spPr>
              <a:xfrm flipH="1">
                <a:off x="0" y="150"/>
                <a:ext cx="4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75807" name="Line 22"/>
              <p:cNvSpPr/>
              <p:nvPr/>
            </p:nvSpPr>
            <p:spPr>
              <a:xfrm>
                <a:off x="1327" y="0"/>
                <a:ext cx="0" cy="27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5796" name="Rectangle 23"/>
            <p:cNvSpPr/>
            <p:nvPr/>
          </p:nvSpPr>
          <p:spPr>
            <a:xfrm>
              <a:off x="480" y="1044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30000"/>
                </a:spcBef>
                <a:buNone/>
              </a:pPr>
              <a:r>
                <a:rPr lang="en-US" altLang="zh-CN" sz="2400" b="1" i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u△t</a:t>
              </a:r>
              <a:endParaRPr lang="en-US" altLang="zh-CN" sz="2400" b="1" i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797" name="Line 25"/>
            <p:cNvSpPr/>
            <p:nvPr/>
          </p:nvSpPr>
          <p:spPr>
            <a:xfrm>
              <a:off x="576" y="519"/>
              <a:ext cx="428" cy="0"/>
            </a:xfrm>
            <a:prstGeom prst="line">
              <a:avLst/>
            </a:prstGeom>
            <a:ln w="57150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5798" name="Text Box 27"/>
            <p:cNvSpPr txBox="1"/>
            <p:nvPr/>
          </p:nvSpPr>
          <p:spPr>
            <a:xfrm>
              <a:off x="1452" y="181"/>
              <a:ext cx="214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4400" b="1" dirty="0">
                  <a:solidFill>
                    <a:srgbClr val="FF3300"/>
                  </a:solidFill>
                  <a:sym typeface="楷体" panose="02010609060101010101" pitchFamily="49" charset="-122"/>
                </a:rPr>
                <a:t>S</a:t>
              </a:r>
              <a:endParaRPr lang="en-US" altLang="zh-CN" sz="4400" b="1" dirty="0">
                <a:solidFill>
                  <a:srgbClr val="FF3300"/>
                </a:solidFill>
                <a:sym typeface="楷体" panose="02010609060101010101" pitchFamily="49" charset="-122"/>
              </a:endParaRPr>
            </a:p>
          </p:txBody>
        </p:sp>
        <p:graphicFrame>
          <p:nvGraphicFramePr>
            <p:cNvPr id="75799" name="Object 23"/>
            <p:cNvGraphicFramePr>
              <a:graphicFrameLocks noChangeAspect="1"/>
            </p:cNvGraphicFramePr>
            <p:nvPr/>
          </p:nvGraphicFramePr>
          <p:xfrm>
            <a:off x="981" y="318"/>
            <a:ext cx="24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" imgW="127635" imgH="166370" progId="Equation.3">
                    <p:embed/>
                  </p:oleObj>
                </mc:Choice>
                <mc:Fallback>
                  <p:oleObj name="" r:id="rId3" imgW="127635" imgH="16637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81" y="318"/>
                          <a:ext cx="244" cy="3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0" name="Line 33"/>
            <p:cNvSpPr/>
            <p:nvPr/>
          </p:nvSpPr>
          <p:spPr>
            <a:xfrm rot="-408517" flipH="1">
              <a:off x="1315" y="45"/>
              <a:ext cx="432" cy="29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01" name="Line 34"/>
            <p:cNvSpPr/>
            <p:nvPr/>
          </p:nvSpPr>
          <p:spPr>
            <a:xfrm>
              <a:off x="1361" y="317"/>
              <a:ext cx="0" cy="72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02" name="Line 35"/>
            <p:cNvSpPr/>
            <p:nvPr/>
          </p:nvSpPr>
          <p:spPr>
            <a:xfrm>
              <a:off x="1724" y="0"/>
              <a:ext cx="0" cy="72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03" name="Line 36"/>
            <p:cNvSpPr/>
            <p:nvPr/>
          </p:nvSpPr>
          <p:spPr>
            <a:xfrm rot="-408517" flipH="1">
              <a:off x="1315" y="771"/>
              <a:ext cx="432" cy="29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76828" name="Object 28"/>
          <p:cNvGraphicFramePr>
            <a:graphicFrameLocks noChangeAspect="1"/>
          </p:cNvGraphicFramePr>
          <p:nvPr>
            <p:ph sz="quarter" idx="1"/>
          </p:nvPr>
        </p:nvGraphicFramePr>
        <p:xfrm>
          <a:off x="2409825" y="1470025"/>
          <a:ext cx="17303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382270" imgH="127635" progId="Equation.DSMT4">
                  <p:embed/>
                </p:oleObj>
              </mc:Choice>
              <mc:Fallback>
                <p:oleObj name="" r:id="rId5" imgW="382270" imgH="12763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409825" y="1470025"/>
                        <a:ext cx="1730375" cy="5762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9" name="Text Box 43"/>
          <p:cNvSpPr txBox="1"/>
          <p:nvPr/>
        </p:nvSpPr>
        <p:spPr>
          <a:xfrm>
            <a:off x="222250" y="3400425"/>
            <a:ext cx="2620963" cy="517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2）平均</a:t>
            </a:r>
            <a:r>
              <a:rPr lang="zh-CN" altLang="zh-CN" sz="28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能流</a:t>
            </a:r>
            <a:endParaRPr lang="zh-CN" altLang="zh-CN" sz="2800" b="1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6830" name="Object 30"/>
          <p:cNvGraphicFramePr>
            <a:graphicFrameLocks noChangeAspect="1"/>
          </p:cNvGraphicFramePr>
          <p:nvPr/>
        </p:nvGraphicFramePr>
        <p:xfrm>
          <a:off x="577850" y="3933825"/>
          <a:ext cx="6802438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1778000" imgH="342900" progId="Equation.DSMT4">
                  <p:embed/>
                </p:oleObj>
              </mc:Choice>
              <mc:Fallback>
                <p:oleObj name="" r:id="rId7" imgW="1778000" imgH="3429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7850" y="3933825"/>
                        <a:ext cx="6802438" cy="1312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1" name="Object 31"/>
          <p:cNvGraphicFramePr>
            <a:graphicFrameLocks noChangeAspect="1"/>
          </p:cNvGraphicFramePr>
          <p:nvPr/>
        </p:nvGraphicFramePr>
        <p:xfrm>
          <a:off x="323850" y="2060575"/>
          <a:ext cx="51212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2260600" imgH="596900" progId="Equation.DSMT4">
                  <p:embed/>
                </p:oleObj>
              </mc:Choice>
              <mc:Fallback>
                <p:oleObj name="" r:id="rId9" imgW="2260600" imgH="5969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2060575"/>
                        <a:ext cx="5121275" cy="142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803" name="Rectangle 4"/>
          <p:cNvSpPr/>
          <p:nvPr/>
        </p:nvSpPr>
        <p:spPr>
          <a:xfrm>
            <a:off x="93663" y="115888"/>
            <a:ext cx="4838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3）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流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密度（波的强度）：</a:t>
            </a:r>
            <a:endParaRPr lang="zh-CN" altLang="zh-CN" sz="28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804" name="Text Box 5"/>
          <p:cNvSpPr txBox="1"/>
          <p:nvPr/>
        </p:nvSpPr>
        <p:spPr>
          <a:xfrm>
            <a:off x="250825" y="620713"/>
            <a:ext cx="63373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垂直通过单位面积的能流。 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23850" y="908050"/>
          <a:ext cx="7769225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1880235" imgH="368300" progId="Equation.DSMT4">
                  <p:embed/>
                </p:oleObj>
              </mc:Choice>
              <mc:Fallback>
                <p:oleObj name="" r:id="rId1" imgW="1880235" imgH="3683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908050"/>
                        <a:ext cx="7769225" cy="152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Rectangle 7"/>
          <p:cNvSpPr/>
          <p:nvPr/>
        </p:nvSpPr>
        <p:spPr>
          <a:xfrm>
            <a:off x="179388" y="2133600"/>
            <a:ext cx="483870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4）</a:t>
            </a: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平均能流密度：</a:t>
            </a:r>
            <a:endParaRPr lang="zh-CN" altLang="zh-CN" sz="28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>
            <p:ph idx="1"/>
          </p:nvPr>
        </p:nvGraphicFramePr>
        <p:xfrm>
          <a:off x="1187450" y="2349500"/>
          <a:ext cx="37433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005205" imgH="343535" progId="Equation.DSMT4">
                  <p:embed/>
                </p:oleObj>
              </mc:Choice>
              <mc:Fallback>
                <p:oleObj name="" r:id="rId3" imgW="1005205" imgH="343535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187450" y="2349500"/>
                        <a:ext cx="3743325" cy="1279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3779838" y="3573463"/>
          <a:ext cx="17319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421005" imgH="191135" progId="Equation.DSMT4">
                  <p:embed/>
                </p:oleObj>
              </mc:Choice>
              <mc:Fallback>
                <p:oleObj name="" r:id="rId5" imgW="421005" imgH="19113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838" y="3573463"/>
                        <a:ext cx="173196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Rectangle 17"/>
          <p:cNvSpPr/>
          <p:nvPr/>
        </p:nvSpPr>
        <p:spPr>
          <a:xfrm>
            <a:off x="250825" y="4365625"/>
            <a:ext cx="7634288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电磁学中称为“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坡印亭矢量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”，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光学中称为“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波的强度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”，用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3132138" y="5157788"/>
          <a:ext cx="2089150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356870" imgH="203835" progId="Equation.DSMT4">
                  <p:embed/>
                </p:oleObj>
              </mc:Choice>
              <mc:Fallback>
                <p:oleObj name="" r:id="rId7" imgW="356870" imgH="203835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2138" y="5157788"/>
                        <a:ext cx="2089150" cy="1195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/>
      <p:bldP spid="7783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827" name="Text Box 4"/>
          <p:cNvSpPr txBox="1"/>
          <p:nvPr/>
        </p:nvSpPr>
        <p:spPr>
          <a:xfrm>
            <a:off x="107950" y="163513"/>
            <a:ext cx="5040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平面波和球面波的能流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7828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79388" y="1052513"/>
          <a:ext cx="381635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2426335" imgH="1504950" progId="">
                  <p:embed/>
                </p:oleObj>
              </mc:Choice>
              <mc:Fallback>
                <p:oleObj name="" r:id="rId1" imgW="2426335" imgH="1504950" progId="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79388" y="1052513"/>
                        <a:ext cx="3816350" cy="23606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7"/>
          <p:cNvSpPr/>
          <p:nvPr/>
        </p:nvSpPr>
        <p:spPr>
          <a:xfrm>
            <a:off x="134938" y="620713"/>
            <a:ext cx="20605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1）平面波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830" name="Text Box 8"/>
          <p:cNvSpPr txBox="1"/>
          <p:nvPr/>
        </p:nvSpPr>
        <p:spPr>
          <a:xfrm>
            <a:off x="4500563" y="549275"/>
            <a:ext cx="3527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假设介质不吸收能量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4932363" y="908050"/>
          <a:ext cx="28416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196340" imgH="343535" progId="Equation.DSMT4">
                  <p:embed/>
                </p:oleObj>
              </mc:Choice>
              <mc:Fallback>
                <p:oleObj name="" r:id="rId3" imgW="1196340" imgH="34353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932363" y="908050"/>
                        <a:ext cx="2841625" cy="817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12"/>
          <p:cNvSpPr txBox="1"/>
          <p:nvPr/>
        </p:nvSpPr>
        <p:spPr>
          <a:xfrm>
            <a:off x="4356100" y="1557338"/>
            <a:ext cx="25923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根据能量守恒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4067175" y="2492375"/>
          <a:ext cx="38877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1460500" imgH="342900" progId="Equation.DSMT4">
                  <p:embed/>
                </p:oleObj>
              </mc:Choice>
              <mc:Fallback>
                <p:oleObj name="" r:id="rId5" imgW="1460500" imgH="3429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175" y="2492375"/>
                        <a:ext cx="38877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5435600" y="2060575"/>
          <a:ext cx="11525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433705" imgH="191135" progId="Equation.DSMT4">
                  <p:embed/>
                </p:oleObj>
              </mc:Choice>
              <mc:Fallback>
                <p:oleObj name="" r:id="rId7" imgW="433705" imgH="191135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5600" y="2060575"/>
                        <a:ext cx="1152525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AutoShape 17"/>
          <p:cNvSpPr/>
          <p:nvPr/>
        </p:nvSpPr>
        <p:spPr>
          <a:xfrm>
            <a:off x="5724525" y="3357563"/>
            <a:ext cx="485775" cy="542925"/>
          </a:xfrm>
          <a:prstGeom prst="downArrow">
            <a:avLst>
              <a:gd name="adj1" fmla="val 50000"/>
              <a:gd name="adj2" fmla="val 27941"/>
            </a:avLst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5219700" y="3860800"/>
          <a:ext cx="1406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408305" imgH="191135" progId="Equation.DSMT4">
                  <p:embed/>
                </p:oleObj>
              </mc:Choice>
              <mc:Fallback>
                <p:oleObj name="" r:id="rId9" imgW="408305" imgH="19113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9700" y="3860800"/>
                        <a:ext cx="14065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1" name="Text Box 20"/>
          <p:cNvSpPr txBox="1"/>
          <p:nvPr/>
        </p:nvSpPr>
        <p:spPr>
          <a:xfrm>
            <a:off x="387350" y="4797425"/>
            <a:ext cx="771366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结论：在均匀的不吸收能量的介质中传播的平面波，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其</a:t>
            </a:r>
            <a:r>
              <a:rPr lang="zh-CN" altLang="zh-CN" sz="2400" b="1" dirty="0">
                <a:solidFill>
                  <a:srgbClr val="FF66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振幅保持不变</a:t>
            </a: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。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4356100" y="3357563"/>
          <a:ext cx="12747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370205" imgH="191135" progId="Equation.DSMT4">
                  <p:embed/>
                </p:oleObj>
              </mc:Choice>
              <mc:Fallback>
                <p:oleObj name="" r:id="rId11" imgW="370205" imgH="191135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6100" y="3357563"/>
                        <a:ext cx="1274763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/>
      <p:bldP spid="78859" grpId="0" animBg="1"/>
      <p:bldP spid="7886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851" name="Rectangle 4"/>
          <p:cNvSpPr/>
          <p:nvPr/>
        </p:nvSpPr>
        <p:spPr>
          <a:xfrm>
            <a:off x="111125" y="115888"/>
            <a:ext cx="20129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2）球面波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8852" name="Group 19"/>
          <p:cNvGrpSpPr/>
          <p:nvPr/>
        </p:nvGrpSpPr>
        <p:grpSpPr>
          <a:xfrm>
            <a:off x="144463" y="404813"/>
            <a:ext cx="3059112" cy="2952750"/>
            <a:chOff x="0" y="0"/>
            <a:chExt cx="1636" cy="1600"/>
          </a:xfrm>
        </p:grpSpPr>
        <p:graphicFrame>
          <p:nvGraphicFramePr>
            <p:cNvPr id="78867" name="Object 5"/>
            <p:cNvGraphicFramePr>
              <a:graphicFrameLocks noChangeAspect="1"/>
            </p:cNvGraphicFramePr>
            <p:nvPr/>
          </p:nvGraphicFramePr>
          <p:xfrm>
            <a:off x="909" y="332"/>
            <a:ext cx="20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" imgW="228600" imgH="342900" progId="Equation.DSMT4">
                    <p:embed/>
                  </p:oleObj>
                </mc:Choice>
                <mc:Fallback>
                  <p:oleObj name="" r:id="rId1" imgW="228600" imgH="342900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09" y="332"/>
                          <a:ext cx="208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8" name="Object 6"/>
            <p:cNvGraphicFramePr>
              <a:graphicFrameLocks noChangeAspect="1"/>
            </p:cNvGraphicFramePr>
            <p:nvPr/>
          </p:nvGraphicFramePr>
          <p:xfrm>
            <a:off x="1080" y="105"/>
            <a:ext cx="2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3" imgW="254000" imgH="342900" progId="Equation.DSMT4">
                    <p:embed/>
                  </p:oleObj>
                </mc:Choice>
                <mc:Fallback>
                  <p:oleObj name="" r:id="rId3" imgW="254000" imgH="3429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0" y="105"/>
                          <a:ext cx="224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9" name="Line 8"/>
            <p:cNvSpPr/>
            <p:nvPr/>
          </p:nvSpPr>
          <p:spPr>
            <a:xfrm rot="-2790392">
              <a:off x="916" y="774"/>
              <a:ext cx="70" cy="27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8870" name="Line 9"/>
            <p:cNvSpPr/>
            <p:nvPr/>
          </p:nvSpPr>
          <p:spPr>
            <a:xfrm flipH="1">
              <a:off x="625" y="840"/>
              <a:ext cx="193" cy="53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78871" name="Object 9"/>
            <p:cNvGraphicFramePr>
              <a:graphicFrameLocks noChangeAspect="1"/>
            </p:cNvGraphicFramePr>
            <p:nvPr/>
          </p:nvGraphicFramePr>
          <p:xfrm>
            <a:off x="1095" y="855"/>
            <a:ext cx="17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5" imgW="152400" imgH="342900" progId="Equation.DSMT4">
                    <p:embed/>
                  </p:oleObj>
                </mc:Choice>
                <mc:Fallback>
                  <p:oleObj name="" r:id="rId5" imgW="152400" imgH="3429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95" y="855"/>
                          <a:ext cx="179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2" name="Object 10"/>
            <p:cNvGraphicFramePr>
              <a:graphicFrameLocks noChangeAspect="1"/>
            </p:cNvGraphicFramePr>
            <p:nvPr/>
          </p:nvGraphicFramePr>
          <p:xfrm>
            <a:off x="531" y="1047"/>
            <a:ext cx="14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7" imgW="190500" imgH="342900" progId="Equation.DSMT4">
                    <p:embed/>
                  </p:oleObj>
                </mc:Choice>
                <mc:Fallback>
                  <p:oleObj name="" r:id="rId7" imgW="190500" imgH="3429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1" y="1047"/>
                          <a:ext cx="14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3" name="Oval 12"/>
            <p:cNvSpPr/>
            <p:nvPr/>
          </p:nvSpPr>
          <p:spPr>
            <a:xfrm>
              <a:off x="487" y="514"/>
              <a:ext cx="636" cy="636"/>
            </a:xfrm>
            <a:prstGeom prst="ellipse">
              <a:avLst/>
            </a:prstGeom>
            <a:noFill/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874" name="Oval 13"/>
            <p:cNvSpPr/>
            <p:nvPr/>
          </p:nvSpPr>
          <p:spPr>
            <a:xfrm>
              <a:off x="241" y="250"/>
              <a:ext cx="1134" cy="1134"/>
            </a:xfrm>
            <a:prstGeom prst="ellipse">
              <a:avLst/>
            </a:prstGeom>
            <a:noFill/>
            <a:ln w="381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78875" name="Group 14"/>
            <p:cNvGrpSpPr/>
            <p:nvPr/>
          </p:nvGrpSpPr>
          <p:grpSpPr>
            <a:xfrm>
              <a:off x="0" y="0"/>
              <a:ext cx="1636" cy="1600"/>
              <a:chOff x="0" y="0"/>
              <a:chExt cx="1636" cy="1600"/>
            </a:xfrm>
          </p:grpSpPr>
          <p:sp>
            <p:nvSpPr>
              <p:cNvPr id="78876" name="Line 15"/>
              <p:cNvSpPr/>
              <p:nvPr/>
            </p:nvSpPr>
            <p:spPr>
              <a:xfrm>
                <a:off x="0" y="840"/>
                <a:ext cx="16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78877" name="Line 16"/>
              <p:cNvSpPr/>
              <p:nvPr/>
            </p:nvSpPr>
            <p:spPr>
              <a:xfrm rot="5400000">
                <a:off x="19" y="793"/>
                <a:ext cx="1587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78878" name="Line 17"/>
              <p:cNvSpPr/>
              <p:nvPr/>
            </p:nvSpPr>
            <p:spPr>
              <a:xfrm rot="-2700000">
                <a:off x="836" y="39"/>
                <a:ext cx="1" cy="15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</p:sp>
          <p:sp>
            <p:nvSpPr>
              <p:cNvPr id="78879" name="Line 18"/>
              <p:cNvSpPr/>
              <p:nvPr/>
            </p:nvSpPr>
            <p:spPr>
              <a:xfrm rot="2700000">
                <a:off x="19" y="817"/>
                <a:ext cx="1555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triangle" w="sm" len="lg"/>
                <a:tailEnd type="triangle" w="sm" len="lg"/>
              </a:ln>
            </p:spPr>
          </p:sp>
        </p:grpSp>
      </p:grpSp>
      <p:sp>
        <p:nvSpPr>
          <p:cNvPr id="78853" name="Text Box 20"/>
          <p:cNvSpPr txBox="1"/>
          <p:nvPr/>
        </p:nvSpPr>
        <p:spPr>
          <a:xfrm>
            <a:off x="4044950" y="549275"/>
            <a:ext cx="4414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假设介质均匀，不吸收能量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8854" name="Object 19"/>
          <p:cNvGraphicFramePr>
            <a:graphicFrameLocks noChangeAspect="1"/>
          </p:cNvGraphicFramePr>
          <p:nvPr/>
        </p:nvGraphicFramePr>
        <p:xfrm>
          <a:off x="4932363" y="908050"/>
          <a:ext cx="28416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1196340" imgH="343535" progId="Equation.DSMT4">
                  <p:embed/>
                </p:oleObj>
              </mc:Choice>
              <mc:Fallback>
                <p:oleObj name="" r:id="rId9" imgW="1196340" imgH="343535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2363" y="908050"/>
                        <a:ext cx="2841625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22"/>
          <p:cNvSpPr txBox="1"/>
          <p:nvPr/>
        </p:nvSpPr>
        <p:spPr>
          <a:xfrm>
            <a:off x="5437188" y="1557338"/>
            <a:ext cx="2374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根据能量守恒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8856" name="Object 21"/>
          <p:cNvGraphicFramePr>
            <a:graphicFrameLocks noChangeAspect="1"/>
          </p:cNvGraphicFramePr>
          <p:nvPr/>
        </p:nvGraphicFramePr>
        <p:xfrm>
          <a:off x="5148263" y="2492375"/>
          <a:ext cx="38877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1" imgW="1460500" imgH="342900" progId="Equation.DSMT4">
                  <p:embed/>
                </p:oleObj>
              </mc:Choice>
              <mc:Fallback>
                <p:oleObj name="" r:id="rId11" imgW="1460500" imgH="3429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8263" y="2492375"/>
                        <a:ext cx="388778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22"/>
          <p:cNvGraphicFramePr>
            <a:graphicFrameLocks noChangeAspect="1"/>
          </p:cNvGraphicFramePr>
          <p:nvPr/>
        </p:nvGraphicFramePr>
        <p:xfrm>
          <a:off x="6516688" y="2060575"/>
          <a:ext cx="11525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3" imgW="433705" imgH="191135" progId="Equation.DSMT4">
                  <p:embed/>
                </p:oleObj>
              </mc:Choice>
              <mc:Fallback>
                <p:oleObj name="" r:id="rId13" imgW="433705" imgH="191135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6688" y="2060575"/>
                        <a:ext cx="1152525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5" name="AutoShape 25"/>
          <p:cNvSpPr/>
          <p:nvPr/>
        </p:nvSpPr>
        <p:spPr>
          <a:xfrm>
            <a:off x="6805613" y="3213100"/>
            <a:ext cx="485775" cy="1150938"/>
          </a:xfrm>
          <a:prstGeom prst="downArrow">
            <a:avLst>
              <a:gd name="adj1" fmla="val 50000"/>
              <a:gd name="adj2" fmla="val 59232"/>
            </a:avLst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9896" name="Object 24"/>
          <p:cNvGraphicFramePr>
            <a:graphicFrameLocks noChangeAspect="1"/>
          </p:cNvGraphicFramePr>
          <p:nvPr/>
        </p:nvGraphicFramePr>
        <p:xfrm>
          <a:off x="5797550" y="4221163"/>
          <a:ext cx="23050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5" imgW="648970" imgH="203835" progId="Equation.DSMT4">
                  <p:embed/>
                </p:oleObj>
              </mc:Choice>
              <mc:Fallback>
                <p:oleObj name="" r:id="rId15" imgW="648970" imgH="203835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97550" y="4221163"/>
                        <a:ext cx="2305050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7" name="Object 25"/>
          <p:cNvGraphicFramePr>
            <a:graphicFrameLocks noChangeAspect="1"/>
          </p:cNvGraphicFramePr>
          <p:nvPr/>
        </p:nvGraphicFramePr>
        <p:xfrm>
          <a:off x="4067175" y="3284538"/>
          <a:ext cx="17573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7" imgW="509270" imgH="203835" progId="Equation.DSMT4">
                  <p:embed/>
                </p:oleObj>
              </mc:Choice>
              <mc:Fallback>
                <p:oleObj name="" r:id="rId17" imgW="509270" imgH="203835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67175" y="3284538"/>
                        <a:ext cx="1757363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8" name="Object 26"/>
          <p:cNvGraphicFramePr>
            <a:graphicFrameLocks noChangeAspect="1"/>
          </p:cNvGraphicFramePr>
          <p:nvPr/>
        </p:nvGraphicFramePr>
        <p:xfrm>
          <a:off x="4068763" y="3789363"/>
          <a:ext cx="18018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9" imgW="521970" imgH="203835" progId="Equation.DSMT4">
                  <p:embed/>
                </p:oleObj>
              </mc:Choice>
              <mc:Fallback>
                <p:oleObj name="" r:id="rId19" imgW="521970" imgH="203835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68763" y="3789363"/>
                        <a:ext cx="1801812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9" name="AutoShape 31"/>
          <p:cNvSpPr/>
          <p:nvPr/>
        </p:nvSpPr>
        <p:spPr>
          <a:xfrm>
            <a:off x="5724525" y="3644900"/>
            <a:ext cx="976313" cy="485775"/>
          </a:xfrm>
          <a:prstGeom prst="chevron">
            <a:avLst>
              <a:gd name="adj" fmla="val 50245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900" name="AutoShape 32"/>
          <p:cNvSpPr/>
          <p:nvPr/>
        </p:nvSpPr>
        <p:spPr>
          <a:xfrm>
            <a:off x="6805613" y="4868863"/>
            <a:ext cx="485775" cy="431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9901" name="Object 29"/>
          <p:cNvGraphicFramePr>
            <a:graphicFrameLocks noChangeAspect="1"/>
          </p:cNvGraphicFramePr>
          <p:nvPr/>
        </p:nvGraphicFramePr>
        <p:xfrm>
          <a:off x="5797550" y="5084763"/>
          <a:ext cx="225901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1" imgW="636270" imgH="203835" progId="Equation.DSMT4">
                  <p:embed/>
                </p:oleObj>
              </mc:Choice>
              <mc:Fallback>
                <p:oleObj name="" r:id="rId21" imgW="636270" imgH="203835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97550" y="5084763"/>
                        <a:ext cx="2259013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2" name="Text Box 35"/>
          <p:cNvSpPr txBox="1"/>
          <p:nvPr/>
        </p:nvSpPr>
        <p:spPr>
          <a:xfrm>
            <a:off x="366713" y="5805488"/>
            <a:ext cx="8308975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结论：在均匀的不吸收能量的介质中传播的球面波，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离波源越远，振幅越小，</a:t>
            </a:r>
            <a:r>
              <a:rPr lang="zh-CN" altLang="zh-CN" sz="2400" b="1" dirty="0">
                <a:solidFill>
                  <a:srgbClr val="FF66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振幅与波传播的距离成反比</a:t>
            </a:r>
            <a:r>
              <a: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rPr>
              <a:t>。</a:t>
            </a:r>
            <a:endParaRPr lang="zh-CN" altLang="zh-CN" sz="2400" b="1" dirty="0"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79903" name="Object 31"/>
          <p:cNvGraphicFramePr>
            <a:graphicFrameLocks noChangeAspect="1"/>
          </p:cNvGraphicFramePr>
          <p:nvPr/>
        </p:nvGraphicFramePr>
        <p:xfrm>
          <a:off x="36513" y="4632325"/>
          <a:ext cx="42481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3" imgW="3784600" imgH="635000" progId="Equation.DSMT4">
                  <p:embed/>
                </p:oleObj>
              </mc:Choice>
              <mc:Fallback>
                <p:oleObj name="" r:id="rId23" imgW="3784600" imgH="6350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13" y="4632325"/>
                        <a:ext cx="4248150" cy="884238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29803"/>
                        </a:schemeClr>
                      </a:solidFill>
                      <a:ln w="9525" cap="flat" cmpd="sng">
                        <a:solidFill>
                          <a:srgbClr val="FF3300">
                            <a:alpha val="34901"/>
                          </a:srgbClr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5" grpId="0" animBg="1"/>
      <p:bldP spid="79899" grpId="0" animBg="1"/>
      <p:bldP spid="79900" grpId="0" animBg="1"/>
      <p:bldP spid="7990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875" name="Rectangle 4"/>
          <p:cNvSpPr/>
          <p:nvPr/>
        </p:nvSpPr>
        <p:spPr>
          <a:xfrm>
            <a:off x="2952750" y="92075"/>
            <a:ext cx="33829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§13.4 </a:t>
            </a:r>
            <a:r>
              <a:rPr lang="zh-CN" altLang="en-US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惠更斯原理</a:t>
            </a:r>
            <a:endParaRPr lang="zh-CN" altLang="en-US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79876" name="Picture 6" descr="衍射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-5400000">
            <a:off x="3046413" y="1423988"/>
            <a:ext cx="4140200" cy="310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1" name="Rectangle 7"/>
          <p:cNvSpPr/>
          <p:nvPr/>
        </p:nvSpPr>
        <p:spPr>
          <a:xfrm>
            <a:off x="250825" y="4508500"/>
            <a:ext cx="3097213" cy="577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FF660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惠更斯原理：</a:t>
            </a:r>
            <a:endParaRPr lang="zh-CN" altLang="zh-CN" b="1" dirty="0">
              <a:solidFill>
                <a:srgbClr val="FF660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902" name="Text Box 8"/>
          <p:cNvSpPr txBox="1"/>
          <p:nvPr/>
        </p:nvSpPr>
        <p:spPr>
          <a:xfrm>
            <a:off x="323850" y="5156200"/>
            <a:ext cx="8281988" cy="1625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波在传播过程中，波面上各点都可以看作是发射波的波源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子波源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，在其后的任一时刻，这些子波的包络面就是新的波面。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879" name="Line 4"/>
          <p:cNvSpPr/>
          <p:nvPr/>
        </p:nvSpPr>
        <p:spPr>
          <a:xfrm>
            <a:off x="539750" y="714375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/>
      <p:bldP spid="8090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899" name="Rectangle 4"/>
          <p:cNvSpPr/>
          <p:nvPr/>
        </p:nvSpPr>
        <p:spPr>
          <a:xfrm>
            <a:off x="876300" y="80963"/>
            <a:ext cx="13922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latin typeface="楷体_GB2312" pitchFamily="1" charset="-122"/>
                <a:ea typeface="楷体" panose="02010609060101010101" pitchFamily="49" charset="-122"/>
              </a:rPr>
              <a:t>平面波</a:t>
            </a:r>
            <a:endParaRPr lang="zh-CN" altLang="zh-CN" sz="2000" b="1" dirty="0">
              <a:latin typeface="楷体_GB2312" pitchFamily="1" charset="-122"/>
              <a:ea typeface="楷体" panose="02010609060101010101" pitchFamily="49" charset="-122"/>
            </a:endParaRPr>
          </a:p>
        </p:txBody>
      </p:sp>
      <p:grpSp>
        <p:nvGrpSpPr>
          <p:cNvPr id="81924" name="Group 5"/>
          <p:cNvGrpSpPr/>
          <p:nvPr/>
        </p:nvGrpSpPr>
        <p:grpSpPr>
          <a:xfrm>
            <a:off x="2216150" y="873125"/>
            <a:ext cx="685800" cy="3048000"/>
            <a:chOff x="0" y="0"/>
            <a:chExt cx="432" cy="1920"/>
          </a:xfrm>
        </p:grpSpPr>
        <p:sp>
          <p:nvSpPr>
            <p:cNvPr id="80954" name="Arc 6"/>
            <p:cNvSpPr/>
            <p:nvPr/>
          </p:nvSpPr>
          <p:spPr>
            <a:xfrm>
              <a:off x="0" y="0"/>
              <a:ext cx="43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0"/>
                </a:cxn>
              </a:cxnLst>
              <a:pathLst>
                <a:path w="21600" h="43175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</a:path>
                <a:path w="21600" h="43175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55" name="Arc 7"/>
            <p:cNvSpPr/>
            <p:nvPr/>
          </p:nvSpPr>
          <p:spPr>
            <a:xfrm>
              <a:off x="0" y="384"/>
              <a:ext cx="43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0"/>
                </a:cxn>
              </a:cxnLst>
              <a:pathLst>
                <a:path w="21600" h="43175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</a:path>
                <a:path w="21600" h="43175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56" name="Arc 8"/>
            <p:cNvSpPr/>
            <p:nvPr/>
          </p:nvSpPr>
          <p:spPr>
            <a:xfrm>
              <a:off x="0" y="768"/>
              <a:ext cx="43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0"/>
                </a:cxn>
              </a:cxnLst>
              <a:pathLst>
                <a:path w="21600" h="43175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</a:path>
                <a:path w="21600" h="43175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57" name="Arc 9"/>
            <p:cNvSpPr/>
            <p:nvPr/>
          </p:nvSpPr>
          <p:spPr>
            <a:xfrm>
              <a:off x="0" y="1152"/>
              <a:ext cx="432" cy="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9" y="7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0" y="0"/>
                </a:cxn>
              </a:cxnLst>
              <a:pathLst>
                <a:path w="21600" h="43175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</a:path>
                <a:path w="21600" h="43175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23"/>
                    <a:pt x="12554" y="42617"/>
                    <a:pt x="1044" y="4317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1929" name="Line 10"/>
          <p:cNvSpPr/>
          <p:nvPr/>
        </p:nvSpPr>
        <p:spPr>
          <a:xfrm flipH="1">
            <a:off x="2901950" y="1025525"/>
            <a:ext cx="0" cy="2743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80902" name="Group 11"/>
          <p:cNvGrpSpPr/>
          <p:nvPr/>
        </p:nvGrpSpPr>
        <p:grpSpPr>
          <a:xfrm>
            <a:off x="539750" y="1025525"/>
            <a:ext cx="1676400" cy="2743200"/>
            <a:chOff x="0" y="0"/>
            <a:chExt cx="1056" cy="1728"/>
          </a:xfrm>
        </p:grpSpPr>
        <p:grpSp>
          <p:nvGrpSpPr>
            <p:cNvPr id="80946" name="Group 12"/>
            <p:cNvGrpSpPr/>
            <p:nvPr/>
          </p:nvGrpSpPr>
          <p:grpSpPr>
            <a:xfrm>
              <a:off x="192" y="0"/>
              <a:ext cx="864" cy="1728"/>
              <a:chOff x="0" y="0"/>
              <a:chExt cx="864" cy="1728"/>
            </a:xfrm>
          </p:grpSpPr>
          <p:sp>
            <p:nvSpPr>
              <p:cNvPr id="80951" name="Line 13"/>
              <p:cNvSpPr/>
              <p:nvPr/>
            </p:nvSpPr>
            <p:spPr>
              <a:xfrm flipH="1">
                <a:off x="0" y="0"/>
                <a:ext cx="0" cy="17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0952" name="Line 14"/>
              <p:cNvSpPr/>
              <p:nvPr/>
            </p:nvSpPr>
            <p:spPr>
              <a:xfrm flipH="1">
                <a:off x="432" y="0"/>
                <a:ext cx="0" cy="17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0953" name="Line 15"/>
              <p:cNvSpPr/>
              <p:nvPr/>
            </p:nvSpPr>
            <p:spPr>
              <a:xfrm flipH="1">
                <a:off x="864" y="0"/>
                <a:ext cx="0" cy="17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0947" name="Line 16"/>
            <p:cNvSpPr/>
            <p:nvPr/>
          </p:nvSpPr>
          <p:spPr>
            <a:xfrm>
              <a:off x="0" y="672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80948" name="Line 17"/>
            <p:cNvSpPr/>
            <p:nvPr/>
          </p:nvSpPr>
          <p:spPr>
            <a:xfrm>
              <a:off x="0" y="288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80949" name="Line 18"/>
            <p:cNvSpPr/>
            <p:nvPr/>
          </p:nvSpPr>
          <p:spPr>
            <a:xfrm>
              <a:off x="0" y="1056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80950" name="Line 19"/>
            <p:cNvSpPr/>
            <p:nvPr/>
          </p:nvSpPr>
          <p:spPr>
            <a:xfrm>
              <a:off x="0" y="1440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</p:grpSp>
      <p:sp>
        <p:nvSpPr>
          <p:cNvPr id="81939" name="Oval 20"/>
          <p:cNvSpPr/>
          <p:nvPr/>
        </p:nvSpPr>
        <p:spPr>
          <a:xfrm>
            <a:off x="2124075" y="1385888"/>
            <a:ext cx="144463" cy="144462"/>
          </a:xfrm>
          <a:prstGeom prst="ellipse">
            <a:avLst/>
          </a:prstGeom>
          <a:solidFill>
            <a:srgbClr val="0033CC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40" name="Oval 21"/>
          <p:cNvSpPr/>
          <p:nvPr/>
        </p:nvSpPr>
        <p:spPr>
          <a:xfrm>
            <a:off x="2124075" y="2033588"/>
            <a:ext cx="144463" cy="144462"/>
          </a:xfrm>
          <a:prstGeom prst="ellipse">
            <a:avLst/>
          </a:prstGeom>
          <a:solidFill>
            <a:srgbClr val="0033CC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41" name="Oval 22"/>
          <p:cNvSpPr/>
          <p:nvPr/>
        </p:nvSpPr>
        <p:spPr>
          <a:xfrm>
            <a:off x="2124075" y="2609850"/>
            <a:ext cx="144463" cy="144463"/>
          </a:xfrm>
          <a:prstGeom prst="ellipse">
            <a:avLst/>
          </a:prstGeom>
          <a:solidFill>
            <a:srgbClr val="0033CC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42" name="Oval 23"/>
          <p:cNvSpPr/>
          <p:nvPr/>
        </p:nvSpPr>
        <p:spPr>
          <a:xfrm>
            <a:off x="2124075" y="3257550"/>
            <a:ext cx="144463" cy="144463"/>
          </a:xfrm>
          <a:prstGeom prst="ellipse">
            <a:avLst/>
          </a:prstGeom>
          <a:solidFill>
            <a:srgbClr val="0033CC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43" name="Text Box 24"/>
          <p:cNvSpPr txBox="1"/>
          <p:nvPr/>
        </p:nvSpPr>
        <p:spPr>
          <a:xfrm>
            <a:off x="2487613" y="512763"/>
            <a:ext cx="172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t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908" name="Text Box 25"/>
          <p:cNvSpPr txBox="1"/>
          <p:nvPr/>
        </p:nvSpPr>
        <p:spPr>
          <a:xfrm>
            <a:off x="1692275" y="655638"/>
            <a:ext cx="1366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1945" name="Group 26"/>
          <p:cNvGrpSpPr/>
          <p:nvPr/>
        </p:nvGrpSpPr>
        <p:grpSpPr>
          <a:xfrm>
            <a:off x="4486275" y="1314450"/>
            <a:ext cx="1828800" cy="2513013"/>
            <a:chOff x="0" y="0"/>
            <a:chExt cx="1152" cy="1583"/>
          </a:xfrm>
        </p:grpSpPr>
        <p:sp>
          <p:nvSpPr>
            <p:cNvPr id="80944" name="Arc 27"/>
            <p:cNvSpPr/>
            <p:nvPr/>
          </p:nvSpPr>
          <p:spPr>
            <a:xfrm>
              <a:off x="0" y="239"/>
              <a:ext cx="768" cy="105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7" y="18"/>
                </a:cxn>
                <a:cxn ang="0">
                  <a:pos x="19" y="35"/>
                </a:cxn>
                <a:cxn ang="0">
                  <a:pos x="18" y="0"/>
                </a:cxn>
                <a:cxn ang="0">
                  <a:pos x="27" y="18"/>
                </a:cxn>
                <a:cxn ang="0">
                  <a:pos x="19" y="35"/>
                </a:cxn>
                <a:cxn ang="0">
                  <a:pos x="0" y="18"/>
                </a:cxn>
                <a:cxn ang="0">
                  <a:pos x="18" y="0"/>
                </a:cxn>
              </a:cxnLst>
              <a:pathLst>
                <a:path w="21600" h="31606" fill="none">
                  <a:moveTo>
                    <a:pt x="14002" y="-1"/>
                  </a:moveTo>
                  <a:cubicBezTo>
                    <a:pt x="18822" y="4103"/>
                    <a:pt x="21600" y="10116"/>
                    <a:pt x="21600" y="16447"/>
                  </a:cubicBezTo>
                  <a:cubicBezTo>
                    <a:pt x="21600" y="22119"/>
                    <a:pt x="19368" y="27564"/>
                    <a:pt x="15387" y="31606"/>
                  </a:cubicBezTo>
                </a:path>
                <a:path w="21600" h="31606" stroke="0">
                  <a:moveTo>
                    <a:pt x="14002" y="-1"/>
                  </a:moveTo>
                  <a:cubicBezTo>
                    <a:pt x="18822" y="4103"/>
                    <a:pt x="21600" y="10116"/>
                    <a:pt x="21600" y="16447"/>
                  </a:cubicBezTo>
                  <a:cubicBezTo>
                    <a:pt x="21600" y="22119"/>
                    <a:pt x="19368" y="27564"/>
                    <a:pt x="15387" y="31606"/>
                  </a:cubicBezTo>
                  <a:lnTo>
                    <a:pt x="0" y="16447"/>
                  </a:lnTo>
                  <a:lnTo>
                    <a:pt x="14002" y="-1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45" name="Arc 28"/>
            <p:cNvSpPr/>
            <p:nvPr/>
          </p:nvSpPr>
          <p:spPr>
            <a:xfrm>
              <a:off x="384" y="0"/>
              <a:ext cx="768" cy="158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35"/>
                </a:cxn>
                <a:cxn ang="0">
                  <a:pos x="15" y="68"/>
                </a:cxn>
                <a:cxn ang="0">
                  <a:pos x="14" y="0"/>
                </a:cxn>
                <a:cxn ang="0">
                  <a:pos x="27" y="35"/>
                </a:cxn>
                <a:cxn ang="0">
                  <a:pos x="15" y="68"/>
                </a:cxn>
                <a:cxn ang="0">
                  <a:pos x="0" y="35"/>
                </a:cxn>
                <a:cxn ang="0">
                  <a:pos x="14" y="0"/>
                </a:cxn>
              </a:cxnLst>
              <a:pathLst>
                <a:path w="21600" h="36743" fill="none">
                  <a:moveTo>
                    <a:pt x="10692" y="0"/>
                  </a:moveTo>
                  <a:cubicBezTo>
                    <a:pt x="17436" y="3842"/>
                    <a:pt x="21600" y="11006"/>
                    <a:pt x="21600" y="18768"/>
                  </a:cubicBezTo>
                  <a:cubicBezTo>
                    <a:pt x="21600" y="25991"/>
                    <a:pt x="17989" y="32737"/>
                    <a:pt x="11977" y="36742"/>
                  </a:cubicBezTo>
                </a:path>
                <a:path w="21600" h="36743" stroke="0">
                  <a:moveTo>
                    <a:pt x="10692" y="0"/>
                  </a:moveTo>
                  <a:cubicBezTo>
                    <a:pt x="17436" y="3842"/>
                    <a:pt x="21600" y="11006"/>
                    <a:pt x="21600" y="18768"/>
                  </a:cubicBezTo>
                  <a:cubicBezTo>
                    <a:pt x="21600" y="25991"/>
                    <a:pt x="17989" y="32737"/>
                    <a:pt x="11977" y="36742"/>
                  </a:cubicBezTo>
                  <a:lnTo>
                    <a:pt x="0" y="18768"/>
                  </a:lnTo>
                  <a:lnTo>
                    <a:pt x="10692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1948" name="Group 29"/>
          <p:cNvGrpSpPr/>
          <p:nvPr/>
        </p:nvGrpSpPr>
        <p:grpSpPr>
          <a:xfrm>
            <a:off x="5737225" y="1236663"/>
            <a:ext cx="1098550" cy="2768600"/>
            <a:chOff x="0" y="0"/>
            <a:chExt cx="692" cy="1744"/>
          </a:xfrm>
        </p:grpSpPr>
        <p:sp>
          <p:nvSpPr>
            <p:cNvPr id="80939" name="Arc 30"/>
            <p:cNvSpPr/>
            <p:nvPr/>
          </p:nvSpPr>
          <p:spPr>
            <a:xfrm>
              <a:off x="40" y="0"/>
              <a:ext cx="487" cy="57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4" y="8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7" y="4"/>
                </a:cxn>
                <a:cxn ang="0">
                  <a:pos x="4" y="8"/>
                </a:cxn>
                <a:cxn ang="0">
                  <a:pos x="3" y="4"/>
                </a:cxn>
                <a:cxn ang="0">
                  <a:pos x="0" y="1"/>
                </a:cxn>
              </a:cxnLst>
              <a:pathLst>
                <a:path w="36460" h="42209" fill="none">
                  <a:moveTo>
                    <a:pt x="-1" y="5923"/>
                  </a:moveTo>
                  <a:cubicBezTo>
                    <a:pt x="4012" y="2120"/>
                    <a:pt x="9331" y="-1"/>
                    <a:pt x="14860" y="0"/>
                  </a:cubicBezTo>
                  <a:cubicBezTo>
                    <a:pt x="26789" y="0"/>
                    <a:pt x="36460" y="9670"/>
                    <a:pt x="36460" y="21600"/>
                  </a:cubicBezTo>
                  <a:cubicBezTo>
                    <a:pt x="36460" y="31037"/>
                    <a:pt x="30332" y="39382"/>
                    <a:pt x="21327" y="42208"/>
                  </a:cubicBezTo>
                </a:path>
                <a:path w="36460" h="42209" stroke="0">
                  <a:moveTo>
                    <a:pt x="-1" y="5923"/>
                  </a:moveTo>
                  <a:cubicBezTo>
                    <a:pt x="4012" y="2120"/>
                    <a:pt x="9331" y="-1"/>
                    <a:pt x="14860" y="0"/>
                  </a:cubicBezTo>
                  <a:cubicBezTo>
                    <a:pt x="26789" y="0"/>
                    <a:pt x="36460" y="9670"/>
                    <a:pt x="36460" y="21600"/>
                  </a:cubicBezTo>
                  <a:cubicBezTo>
                    <a:pt x="36460" y="31037"/>
                    <a:pt x="30332" y="39382"/>
                    <a:pt x="21327" y="42208"/>
                  </a:cubicBezTo>
                  <a:lnTo>
                    <a:pt x="14860" y="21600"/>
                  </a:lnTo>
                  <a:lnTo>
                    <a:pt x="-1" y="5923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40" name="Arc 31"/>
            <p:cNvSpPr/>
            <p:nvPr/>
          </p:nvSpPr>
          <p:spPr>
            <a:xfrm>
              <a:off x="220" y="288"/>
              <a:ext cx="428" cy="59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0" y="1"/>
                </a:cxn>
              </a:cxnLst>
              <a:pathLst>
                <a:path w="32082" h="43200" fill="none">
                  <a:moveTo>
                    <a:pt x="-1" y="2713"/>
                  </a:moveTo>
                  <a:cubicBezTo>
                    <a:pt x="3206" y="933"/>
                    <a:pt x="6814" y="-1"/>
                    <a:pt x="10482" y="0"/>
                  </a:cubicBezTo>
                  <a:cubicBezTo>
                    <a:pt x="22411" y="0"/>
                    <a:pt x="32082" y="9670"/>
                    <a:pt x="32082" y="21600"/>
                  </a:cubicBezTo>
                  <a:cubicBezTo>
                    <a:pt x="32082" y="33529"/>
                    <a:pt x="22411" y="43200"/>
                    <a:pt x="10482" y="43200"/>
                  </a:cubicBezTo>
                  <a:cubicBezTo>
                    <a:pt x="10436" y="43200"/>
                    <a:pt x="10391" y="43199"/>
                    <a:pt x="10346" y="43199"/>
                  </a:cubicBezTo>
                </a:path>
                <a:path w="32082" h="43200" stroke="0">
                  <a:moveTo>
                    <a:pt x="-1" y="2713"/>
                  </a:moveTo>
                  <a:cubicBezTo>
                    <a:pt x="3206" y="933"/>
                    <a:pt x="6814" y="-1"/>
                    <a:pt x="10482" y="0"/>
                  </a:cubicBezTo>
                  <a:cubicBezTo>
                    <a:pt x="22411" y="0"/>
                    <a:pt x="32082" y="9670"/>
                    <a:pt x="32082" y="21600"/>
                  </a:cubicBezTo>
                  <a:cubicBezTo>
                    <a:pt x="32082" y="33529"/>
                    <a:pt x="22411" y="43200"/>
                    <a:pt x="10482" y="43200"/>
                  </a:cubicBezTo>
                  <a:cubicBezTo>
                    <a:pt x="10436" y="43200"/>
                    <a:pt x="10391" y="43199"/>
                    <a:pt x="10346" y="43199"/>
                  </a:cubicBezTo>
                  <a:lnTo>
                    <a:pt x="10482" y="21600"/>
                  </a:lnTo>
                  <a:lnTo>
                    <a:pt x="-1" y="2713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41" name="Arc 32"/>
            <p:cNvSpPr/>
            <p:nvPr/>
          </p:nvSpPr>
          <p:spPr>
            <a:xfrm>
              <a:off x="316" y="576"/>
              <a:ext cx="376" cy="5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4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4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0" y="0"/>
                </a:cxn>
              </a:cxnLst>
              <a:pathLst>
                <a:path w="28156" h="43200" fill="none">
                  <a:moveTo>
                    <a:pt x="1640" y="566"/>
                  </a:moveTo>
                  <a:cubicBezTo>
                    <a:pt x="3252" y="190"/>
                    <a:pt x="4901" y="-1"/>
                    <a:pt x="6556" y="0"/>
                  </a:cubicBezTo>
                  <a:cubicBezTo>
                    <a:pt x="18485" y="0"/>
                    <a:pt x="28156" y="9670"/>
                    <a:pt x="28156" y="21600"/>
                  </a:cubicBezTo>
                  <a:cubicBezTo>
                    <a:pt x="28156" y="33529"/>
                    <a:pt x="18485" y="43200"/>
                    <a:pt x="6556" y="43200"/>
                  </a:cubicBezTo>
                  <a:cubicBezTo>
                    <a:pt x="4331" y="43200"/>
                    <a:pt x="2119" y="42856"/>
                    <a:pt x="-1" y="42181"/>
                  </a:cubicBezTo>
                </a:path>
                <a:path w="28156" h="43200" stroke="0">
                  <a:moveTo>
                    <a:pt x="1640" y="566"/>
                  </a:moveTo>
                  <a:cubicBezTo>
                    <a:pt x="3252" y="190"/>
                    <a:pt x="4901" y="-1"/>
                    <a:pt x="6556" y="0"/>
                  </a:cubicBezTo>
                  <a:cubicBezTo>
                    <a:pt x="18485" y="0"/>
                    <a:pt x="28156" y="9670"/>
                    <a:pt x="28156" y="21600"/>
                  </a:cubicBezTo>
                  <a:cubicBezTo>
                    <a:pt x="28156" y="33529"/>
                    <a:pt x="18485" y="43200"/>
                    <a:pt x="6556" y="43200"/>
                  </a:cubicBezTo>
                  <a:cubicBezTo>
                    <a:pt x="4331" y="43200"/>
                    <a:pt x="2119" y="42856"/>
                    <a:pt x="-1" y="42181"/>
                  </a:cubicBezTo>
                  <a:lnTo>
                    <a:pt x="6556" y="21600"/>
                  </a:lnTo>
                  <a:lnTo>
                    <a:pt x="1640" y="566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42" name="Arc 33"/>
            <p:cNvSpPr/>
            <p:nvPr/>
          </p:nvSpPr>
          <p:spPr>
            <a:xfrm>
              <a:off x="213" y="867"/>
              <a:ext cx="433" cy="59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0"/>
                </a:cxn>
              </a:cxnLst>
              <a:pathLst>
                <a:path w="32458" h="43127" fill="none">
                  <a:moveTo>
                    <a:pt x="12634" y="0"/>
                  </a:moveTo>
                  <a:cubicBezTo>
                    <a:pt x="23837" y="924"/>
                    <a:pt x="32458" y="10286"/>
                    <a:pt x="32458" y="21527"/>
                  </a:cubicBezTo>
                  <a:cubicBezTo>
                    <a:pt x="32458" y="33456"/>
                    <a:pt x="22787" y="43127"/>
                    <a:pt x="10858" y="43127"/>
                  </a:cubicBezTo>
                  <a:cubicBezTo>
                    <a:pt x="7043" y="43127"/>
                    <a:pt x="3297" y="42116"/>
                    <a:pt x="0" y="40199"/>
                  </a:cubicBezTo>
                </a:path>
                <a:path w="32458" h="43127" stroke="0">
                  <a:moveTo>
                    <a:pt x="12634" y="0"/>
                  </a:moveTo>
                  <a:cubicBezTo>
                    <a:pt x="23837" y="924"/>
                    <a:pt x="32458" y="10286"/>
                    <a:pt x="32458" y="21527"/>
                  </a:cubicBezTo>
                  <a:cubicBezTo>
                    <a:pt x="32458" y="33456"/>
                    <a:pt x="22787" y="43127"/>
                    <a:pt x="10858" y="43127"/>
                  </a:cubicBezTo>
                  <a:cubicBezTo>
                    <a:pt x="7043" y="43127"/>
                    <a:pt x="3297" y="42116"/>
                    <a:pt x="0" y="40199"/>
                  </a:cubicBezTo>
                  <a:lnTo>
                    <a:pt x="10858" y="21527"/>
                  </a:lnTo>
                  <a:lnTo>
                    <a:pt x="1263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0943" name="Arc 34"/>
            <p:cNvSpPr/>
            <p:nvPr/>
          </p:nvSpPr>
          <p:spPr>
            <a:xfrm>
              <a:off x="0" y="1183"/>
              <a:ext cx="510" cy="56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4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5" y="0"/>
                </a:cxn>
                <a:cxn ang="0">
                  <a:pos x="7" y="4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4"/>
                </a:cxn>
                <a:cxn ang="0">
                  <a:pos x="5" y="0"/>
                </a:cxn>
              </a:cxnLst>
              <a:pathLst>
                <a:path w="38264" h="41023" fill="none">
                  <a:moveTo>
                    <a:pt x="26114" y="-1"/>
                  </a:moveTo>
                  <a:cubicBezTo>
                    <a:pt x="33546" y="3616"/>
                    <a:pt x="38264" y="11157"/>
                    <a:pt x="38264" y="19423"/>
                  </a:cubicBezTo>
                  <a:cubicBezTo>
                    <a:pt x="38264" y="31352"/>
                    <a:pt x="28593" y="41023"/>
                    <a:pt x="16664" y="41023"/>
                  </a:cubicBezTo>
                  <a:cubicBezTo>
                    <a:pt x="10214" y="41023"/>
                    <a:pt x="4103" y="38141"/>
                    <a:pt x="-1" y="33166"/>
                  </a:cubicBezTo>
                </a:path>
                <a:path w="38264" h="41023" stroke="0">
                  <a:moveTo>
                    <a:pt x="26114" y="-1"/>
                  </a:moveTo>
                  <a:cubicBezTo>
                    <a:pt x="33546" y="3616"/>
                    <a:pt x="38264" y="11157"/>
                    <a:pt x="38264" y="19423"/>
                  </a:cubicBezTo>
                  <a:cubicBezTo>
                    <a:pt x="38264" y="31352"/>
                    <a:pt x="28593" y="41023"/>
                    <a:pt x="16664" y="41023"/>
                  </a:cubicBezTo>
                  <a:cubicBezTo>
                    <a:pt x="10214" y="41023"/>
                    <a:pt x="4103" y="38141"/>
                    <a:pt x="-1" y="33166"/>
                  </a:cubicBezTo>
                  <a:lnTo>
                    <a:pt x="16664" y="19423"/>
                  </a:lnTo>
                  <a:lnTo>
                    <a:pt x="26114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1954" name="Arc 35"/>
          <p:cNvSpPr/>
          <p:nvPr/>
        </p:nvSpPr>
        <p:spPr>
          <a:xfrm>
            <a:off x="5705475" y="1160463"/>
            <a:ext cx="1143000" cy="2819400"/>
          </a:xfrm>
          <a:custGeom>
            <a:avLst/>
            <a:gdLst/>
            <a:ahLst/>
            <a:cxnLst>
              <a:cxn ang="0">
                <a:pos x="29939456" y="0"/>
              </a:cxn>
              <a:cxn ang="0">
                <a:pos x="60483750" y="110505087"/>
              </a:cxn>
              <a:cxn ang="0">
                <a:pos x="33537684" y="216335064"/>
              </a:cxn>
              <a:cxn ang="0">
                <a:pos x="29939456" y="0"/>
              </a:cxn>
              <a:cxn ang="0">
                <a:pos x="60483750" y="110505087"/>
              </a:cxn>
              <a:cxn ang="0">
                <a:pos x="33537684" y="216335064"/>
              </a:cxn>
              <a:cxn ang="0">
                <a:pos x="0" y="110505087"/>
              </a:cxn>
              <a:cxn ang="0">
                <a:pos x="29939456" y="0"/>
              </a:cxn>
            </a:cxnLst>
            <a:pathLst>
              <a:path w="21600" h="36743" fill="none">
                <a:moveTo>
                  <a:pt x="10692" y="0"/>
                </a:moveTo>
                <a:cubicBezTo>
                  <a:pt x="17436" y="3842"/>
                  <a:pt x="21600" y="11006"/>
                  <a:pt x="21600" y="18768"/>
                </a:cubicBezTo>
                <a:cubicBezTo>
                  <a:pt x="21600" y="25991"/>
                  <a:pt x="17989" y="32737"/>
                  <a:pt x="11977" y="36742"/>
                </a:cubicBezTo>
              </a:path>
              <a:path w="21600" h="36743" stroke="0">
                <a:moveTo>
                  <a:pt x="10692" y="0"/>
                </a:moveTo>
                <a:cubicBezTo>
                  <a:pt x="17436" y="3842"/>
                  <a:pt x="21600" y="11006"/>
                  <a:pt x="21600" y="18768"/>
                </a:cubicBezTo>
                <a:cubicBezTo>
                  <a:pt x="21600" y="25991"/>
                  <a:pt x="17989" y="32737"/>
                  <a:pt x="11977" y="36742"/>
                </a:cubicBezTo>
                <a:lnTo>
                  <a:pt x="0" y="18768"/>
                </a:lnTo>
                <a:lnTo>
                  <a:pt x="10692" y="0"/>
                </a:lnTo>
                <a:close/>
              </a:path>
            </a:pathLst>
          </a:custGeom>
          <a:noFill/>
          <a:ln w="28575" cap="flat" cmpd="sng">
            <a:solidFill>
              <a:srgbClr val="FF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81955" name="Group 36"/>
          <p:cNvGrpSpPr/>
          <p:nvPr/>
        </p:nvGrpSpPr>
        <p:grpSpPr>
          <a:xfrm>
            <a:off x="6010275" y="1693863"/>
            <a:ext cx="381000" cy="1905000"/>
            <a:chOff x="0" y="0"/>
            <a:chExt cx="240" cy="1200"/>
          </a:xfrm>
        </p:grpSpPr>
        <p:sp>
          <p:nvSpPr>
            <p:cNvPr id="80934" name="Oval 37"/>
            <p:cNvSpPr/>
            <p:nvPr/>
          </p:nvSpPr>
          <p:spPr>
            <a:xfrm>
              <a:off x="0" y="0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935" name="Oval 38"/>
            <p:cNvSpPr/>
            <p:nvPr/>
          </p:nvSpPr>
          <p:spPr>
            <a:xfrm>
              <a:off x="96" y="240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936" name="Oval 39"/>
            <p:cNvSpPr/>
            <p:nvPr/>
          </p:nvSpPr>
          <p:spPr>
            <a:xfrm>
              <a:off x="144" y="528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937" name="Oval 40"/>
            <p:cNvSpPr/>
            <p:nvPr/>
          </p:nvSpPr>
          <p:spPr>
            <a:xfrm>
              <a:off x="96" y="816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938" name="Oval 41"/>
            <p:cNvSpPr/>
            <p:nvPr/>
          </p:nvSpPr>
          <p:spPr>
            <a:xfrm>
              <a:off x="0" y="1104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961" name="Rectangle 45"/>
          <p:cNvSpPr/>
          <p:nvPr/>
        </p:nvSpPr>
        <p:spPr>
          <a:xfrm>
            <a:off x="5492750" y="44450"/>
            <a:ext cx="13843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latin typeface="楷体_GB2312" pitchFamily="1" charset="-122"/>
                <a:ea typeface="楷体" panose="02010609060101010101" pitchFamily="49" charset="-122"/>
              </a:rPr>
              <a:t>球面波</a:t>
            </a:r>
            <a:endParaRPr lang="zh-CN" altLang="zh-CN" sz="2000" b="1" dirty="0">
              <a:latin typeface="楷体_GB2312" pitchFamily="1" charset="-122"/>
              <a:ea typeface="楷体" panose="02010609060101010101" pitchFamily="49" charset="-122"/>
            </a:endParaRPr>
          </a:p>
        </p:txBody>
      </p:sp>
      <p:grpSp>
        <p:nvGrpSpPr>
          <p:cNvPr id="81962" name="Group 66"/>
          <p:cNvGrpSpPr/>
          <p:nvPr/>
        </p:nvGrpSpPr>
        <p:grpSpPr>
          <a:xfrm>
            <a:off x="4572000" y="2420938"/>
            <a:ext cx="1008063" cy="673100"/>
            <a:chOff x="0" y="0"/>
            <a:chExt cx="635" cy="424"/>
          </a:xfrm>
        </p:grpSpPr>
        <p:sp>
          <p:nvSpPr>
            <p:cNvPr id="80932" name="Oval 46"/>
            <p:cNvSpPr/>
            <p:nvPr/>
          </p:nvSpPr>
          <p:spPr>
            <a:xfrm>
              <a:off x="181" y="0"/>
              <a:ext cx="91" cy="91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62627A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933" name="Rectangle 47"/>
            <p:cNvSpPr/>
            <p:nvPr/>
          </p:nvSpPr>
          <p:spPr>
            <a:xfrm>
              <a:off x="0" y="136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zh-CN" sz="2400" b="1" dirty="0">
                  <a:latin typeface="Bookman Old Style" panose="02050604050505020204" pitchFamily="18" charset="0"/>
                  <a:ea typeface="楷体" panose="02010609060101010101" pitchFamily="49" charset="-122"/>
                </a:rPr>
                <a:t>波源</a:t>
              </a:r>
              <a:endParaRPr lang="zh-CN" altLang="zh-CN" sz="2400" b="1" dirty="0">
                <a:latin typeface="Bookman Old Style" panose="020506040505050202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81965" name="Text Box 49"/>
          <p:cNvSpPr txBox="1"/>
          <p:nvPr/>
        </p:nvSpPr>
        <p:spPr>
          <a:xfrm>
            <a:off x="4787900" y="836613"/>
            <a:ext cx="1368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66" name="Text Box 50"/>
          <p:cNvSpPr txBox="1"/>
          <p:nvPr/>
        </p:nvSpPr>
        <p:spPr>
          <a:xfrm>
            <a:off x="5654675" y="476250"/>
            <a:ext cx="2085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t+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t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时刻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67" name="Text Box 51"/>
          <p:cNvSpPr txBox="1"/>
          <p:nvPr/>
        </p:nvSpPr>
        <p:spPr>
          <a:xfrm>
            <a:off x="395288" y="3933825"/>
            <a:ext cx="8208962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结论：经过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时间后，两种波的波阵面形状保持不变。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条件是：媒质是各向同性的均匀介质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1968" name="Group 56"/>
          <p:cNvGrpSpPr/>
          <p:nvPr/>
        </p:nvGrpSpPr>
        <p:grpSpPr>
          <a:xfrm>
            <a:off x="2268538" y="1449388"/>
            <a:ext cx="719137" cy="1871662"/>
            <a:chOff x="0" y="0"/>
            <a:chExt cx="453" cy="1179"/>
          </a:xfrm>
        </p:grpSpPr>
        <p:sp>
          <p:nvSpPr>
            <p:cNvPr id="80928" name="Line 52"/>
            <p:cNvSpPr/>
            <p:nvPr/>
          </p:nvSpPr>
          <p:spPr>
            <a:xfrm>
              <a:off x="0" y="0"/>
              <a:ext cx="45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29" name="Line 53"/>
            <p:cNvSpPr/>
            <p:nvPr/>
          </p:nvSpPr>
          <p:spPr>
            <a:xfrm>
              <a:off x="0" y="408"/>
              <a:ext cx="45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30" name="Line 54"/>
            <p:cNvSpPr/>
            <p:nvPr/>
          </p:nvSpPr>
          <p:spPr>
            <a:xfrm>
              <a:off x="0" y="771"/>
              <a:ext cx="45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931" name="Line 55"/>
            <p:cNvSpPr/>
            <p:nvPr/>
          </p:nvSpPr>
          <p:spPr>
            <a:xfrm>
              <a:off x="0" y="1179"/>
              <a:ext cx="453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1973" name="Line 57"/>
          <p:cNvSpPr/>
          <p:nvPr/>
        </p:nvSpPr>
        <p:spPr>
          <a:xfrm flipV="1">
            <a:off x="6084888" y="1341438"/>
            <a:ext cx="574675" cy="358775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74" name="Line 58"/>
          <p:cNvSpPr/>
          <p:nvPr/>
        </p:nvSpPr>
        <p:spPr>
          <a:xfrm flipV="1">
            <a:off x="6300788" y="1989138"/>
            <a:ext cx="576262" cy="144462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75" name="Line 59"/>
          <p:cNvSpPr/>
          <p:nvPr/>
        </p:nvSpPr>
        <p:spPr>
          <a:xfrm>
            <a:off x="6372225" y="2636838"/>
            <a:ext cx="504825" cy="0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76" name="Line 60"/>
          <p:cNvSpPr/>
          <p:nvPr/>
        </p:nvSpPr>
        <p:spPr>
          <a:xfrm>
            <a:off x="6227763" y="3068638"/>
            <a:ext cx="576262" cy="144462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77" name="Line 61"/>
          <p:cNvSpPr/>
          <p:nvPr/>
        </p:nvSpPr>
        <p:spPr>
          <a:xfrm>
            <a:off x="6156325" y="3573463"/>
            <a:ext cx="360363" cy="287337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78" name="Rectangle 62"/>
          <p:cNvSpPr/>
          <p:nvPr/>
        </p:nvSpPr>
        <p:spPr>
          <a:xfrm>
            <a:off x="468313" y="5805488"/>
            <a:ext cx="7869237" cy="88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：包络面只能往前画，即               ，而不是 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，这属于波传播方向问题。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79" name="Text Box 63"/>
          <p:cNvSpPr txBox="1"/>
          <p:nvPr/>
        </p:nvSpPr>
        <p:spPr>
          <a:xfrm>
            <a:off x="488950" y="4941888"/>
            <a:ext cx="7561263" cy="88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惠更斯原理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适用于一切波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机械波、电磁波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：由一个波阵面可以知道下一个波阵面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1980" name="Object 60"/>
          <p:cNvGraphicFramePr>
            <a:graphicFrameLocks noChangeAspect="1"/>
          </p:cNvGraphicFramePr>
          <p:nvPr/>
        </p:nvGraphicFramePr>
        <p:xfrm>
          <a:off x="4787900" y="5815013"/>
          <a:ext cx="22336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1" imgW="751205" imgH="178435" progId="Equation.DSMT4">
                  <p:embed/>
                </p:oleObj>
              </mc:Choice>
              <mc:Fallback>
                <p:oleObj name="" r:id="rId1" imgW="751205" imgH="178435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7900" y="5815013"/>
                        <a:ext cx="2233613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1" name="Object 61"/>
          <p:cNvGraphicFramePr>
            <a:graphicFrameLocks noChangeAspect="1"/>
          </p:cNvGraphicFramePr>
          <p:nvPr/>
        </p:nvGraphicFramePr>
        <p:xfrm>
          <a:off x="1617663" y="6246813"/>
          <a:ext cx="2087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3" imgW="751205" imgH="178435" progId="Equation.DSMT4">
                  <p:embed/>
                </p:oleObj>
              </mc:Choice>
              <mc:Fallback>
                <p:oleObj name="" r:id="rId3" imgW="751205" imgH="178435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7663" y="6246813"/>
                        <a:ext cx="2087562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1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1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8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8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9" grpId="0" animBg="1"/>
      <p:bldP spid="81940" grpId="0" animBg="1"/>
      <p:bldP spid="81941" grpId="0" animBg="1"/>
      <p:bldP spid="81942" grpId="0" animBg="1"/>
      <p:bldP spid="81943" grpId="0"/>
      <p:bldP spid="81961" grpId="0"/>
      <p:bldP spid="81965" grpId="0"/>
      <p:bldP spid="81966" grpId="0"/>
      <p:bldP spid="81967" grpId="0"/>
      <p:bldP spid="81978" grpId="0"/>
      <p:bldP spid="8197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47" name="Oval 12"/>
          <p:cNvSpPr/>
          <p:nvPr/>
        </p:nvSpPr>
        <p:spPr>
          <a:xfrm>
            <a:off x="4025900" y="1844675"/>
            <a:ext cx="1338263" cy="1493838"/>
          </a:xfrm>
          <a:prstGeom prst="ellipse">
            <a:avLst/>
          </a:prstGeom>
          <a:noFill/>
          <a:ln w="19050" cap="flat" cmpd="sng">
            <a:solidFill>
              <a:srgbClr val="0033CC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24" name="Rectangle 58"/>
          <p:cNvSpPr/>
          <p:nvPr/>
        </p:nvSpPr>
        <p:spPr>
          <a:xfrm>
            <a:off x="4284663" y="1465263"/>
            <a:ext cx="1511300" cy="10810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25" name="Rectangle 4"/>
          <p:cNvSpPr/>
          <p:nvPr/>
        </p:nvSpPr>
        <p:spPr>
          <a:xfrm>
            <a:off x="250825" y="333375"/>
            <a:ext cx="6769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惠更斯原理可 解释反射、折射、衍射现象；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50" name="Oval 5"/>
          <p:cNvSpPr/>
          <p:nvPr/>
        </p:nvSpPr>
        <p:spPr>
          <a:xfrm>
            <a:off x="2724150" y="1684338"/>
            <a:ext cx="2005013" cy="2239962"/>
          </a:xfrm>
          <a:prstGeom prst="ellipse">
            <a:avLst/>
          </a:prstGeom>
          <a:noFill/>
          <a:ln w="19050" cap="flat" cmpd="sng">
            <a:solidFill>
              <a:srgbClr val="0033CC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27" name="Rectangle 6"/>
          <p:cNvSpPr/>
          <p:nvPr/>
        </p:nvSpPr>
        <p:spPr>
          <a:xfrm>
            <a:off x="2495550" y="1412875"/>
            <a:ext cx="2147888" cy="1439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28" name="Rectangle 11"/>
          <p:cNvSpPr/>
          <p:nvPr/>
        </p:nvSpPr>
        <p:spPr>
          <a:xfrm>
            <a:off x="3392488" y="2257425"/>
            <a:ext cx="811212" cy="585788"/>
          </a:xfrm>
          <a:prstGeom prst="rect">
            <a:avLst/>
          </a:prstGeom>
          <a:solidFill>
            <a:srgbClr val="006699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29" name="Rectangle 13"/>
          <p:cNvSpPr/>
          <p:nvPr/>
        </p:nvSpPr>
        <p:spPr>
          <a:xfrm>
            <a:off x="2905125" y="1887538"/>
            <a:ext cx="1624013" cy="960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30" name="Rectangle 15"/>
          <p:cNvSpPr/>
          <p:nvPr/>
        </p:nvSpPr>
        <p:spPr>
          <a:xfrm>
            <a:off x="4627563" y="2266950"/>
            <a:ext cx="811212" cy="5857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55" name="Line 16"/>
          <p:cNvSpPr/>
          <p:nvPr/>
        </p:nvSpPr>
        <p:spPr>
          <a:xfrm flipV="1">
            <a:off x="3744913" y="1916113"/>
            <a:ext cx="784225" cy="887412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32" name="Text Box 17"/>
          <p:cNvSpPr txBox="1"/>
          <p:nvPr/>
        </p:nvSpPr>
        <p:spPr>
          <a:xfrm>
            <a:off x="4230688" y="1419225"/>
            <a:ext cx="649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en-US" altLang="zh-CN" sz="24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33" name="Text Box 18"/>
          <p:cNvSpPr txBox="1"/>
          <p:nvPr/>
        </p:nvSpPr>
        <p:spPr>
          <a:xfrm>
            <a:off x="5699125" y="2562225"/>
            <a:ext cx="3603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en-US" altLang="zh-CN" sz="24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58" name="Line 19"/>
          <p:cNvSpPr/>
          <p:nvPr/>
        </p:nvSpPr>
        <p:spPr>
          <a:xfrm flipV="1">
            <a:off x="3754438" y="2019300"/>
            <a:ext cx="0" cy="1744663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3516313" y="2185988"/>
          <a:ext cx="1920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88900" imgH="228600" progId="Equation.3">
                  <p:embed/>
                </p:oleObj>
              </mc:Choice>
              <mc:Fallback>
                <p:oleObj name="" r:id="rId1" imgW="88900" imgH="2286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16313" y="2185988"/>
                        <a:ext cx="192087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/>
          <p:cNvGraphicFramePr>
            <a:graphicFrameLocks noChangeAspect="1"/>
          </p:cNvGraphicFramePr>
          <p:nvPr/>
        </p:nvGraphicFramePr>
        <p:xfrm>
          <a:off x="3732213" y="3198813"/>
          <a:ext cx="3349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3" imgW="152400" imgH="228600" progId="Equation.3">
                  <p:embed/>
                </p:oleObj>
              </mc:Choice>
              <mc:Fallback>
                <p:oleObj name="" r:id="rId3" imgW="152400" imgH="2286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2213" y="3198813"/>
                        <a:ext cx="334962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37" name="Group 23"/>
          <p:cNvGrpSpPr/>
          <p:nvPr/>
        </p:nvGrpSpPr>
        <p:grpSpPr>
          <a:xfrm>
            <a:off x="3040063" y="2220913"/>
            <a:ext cx="720725" cy="576262"/>
            <a:chOff x="0" y="0"/>
            <a:chExt cx="454" cy="363"/>
          </a:xfrm>
        </p:grpSpPr>
        <p:sp>
          <p:nvSpPr>
            <p:cNvPr id="81967" name="Line 24"/>
            <p:cNvSpPr/>
            <p:nvPr/>
          </p:nvSpPr>
          <p:spPr>
            <a:xfrm>
              <a:off x="0" y="0"/>
              <a:ext cx="454" cy="3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68" name="Line 25"/>
            <p:cNvSpPr/>
            <p:nvPr/>
          </p:nvSpPr>
          <p:spPr>
            <a:xfrm>
              <a:off x="238" y="188"/>
              <a:ext cx="136" cy="10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81938" name="Group 29"/>
          <p:cNvGrpSpPr/>
          <p:nvPr/>
        </p:nvGrpSpPr>
        <p:grpSpPr>
          <a:xfrm>
            <a:off x="4335463" y="1758950"/>
            <a:ext cx="1296987" cy="1036638"/>
            <a:chOff x="0" y="0"/>
            <a:chExt cx="454" cy="363"/>
          </a:xfrm>
        </p:grpSpPr>
        <p:sp>
          <p:nvSpPr>
            <p:cNvPr id="81965" name="Line 30"/>
            <p:cNvSpPr/>
            <p:nvPr/>
          </p:nvSpPr>
          <p:spPr>
            <a:xfrm>
              <a:off x="0" y="0"/>
              <a:ext cx="454" cy="3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66" name="Line 31"/>
            <p:cNvSpPr/>
            <p:nvPr/>
          </p:nvSpPr>
          <p:spPr>
            <a:xfrm>
              <a:off x="238" y="188"/>
              <a:ext cx="136" cy="10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81939" name="Group 32"/>
          <p:cNvGrpSpPr/>
          <p:nvPr/>
        </p:nvGrpSpPr>
        <p:grpSpPr>
          <a:xfrm>
            <a:off x="3635375" y="1897063"/>
            <a:ext cx="1152525" cy="912812"/>
            <a:chOff x="0" y="0"/>
            <a:chExt cx="454" cy="363"/>
          </a:xfrm>
        </p:grpSpPr>
        <p:sp>
          <p:nvSpPr>
            <p:cNvPr id="81963" name="Line 33"/>
            <p:cNvSpPr/>
            <p:nvPr/>
          </p:nvSpPr>
          <p:spPr>
            <a:xfrm>
              <a:off x="0" y="0"/>
              <a:ext cx="454" cy="3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64" name="Line 34"/>
            <p:cNvSpPr/>
            <p:nvPr/>
          </p:nvSpPr>
          <p:spPr>
            <a:xfrm>
              <a:off x="238" y="188"/>
              <a:ext cx="136" cy="10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81940" name="Text Box 35"/>
          <p:cNvSpPr txBox="1"/>
          <p:nvPr/>
        </p:nvSpPr>
        <p:spPr>
          <a:xfrm>
            <a:off x="3163888" y="2409825"/>
            <a:ext cx="3603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en-US" altLang="zh-CN" sz="24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71" name="Line 36"/>
          <p:cNvSpPr/>
          <p:nvPr/>
        </p:nvSpPr>
        <p:spPr>
          <a:xfrm flipV="1">
            <a:off x="5657850" y="2478088"/>
            <a:ext cx="260350" cy="32385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72" name="Line 37"/>
          <p:cNvSpPr/>
          <p:nvPr/>
        </p:nvSpPr>
        <p:spPr>
          <a:xfrm flipV="1">
            <a:off x="4519613" y="1614488"/>
            <a:ext cx="250825" cy="300037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73" name="Line 38"/>
          <p:cNvSpPr/>
          <p:nvPr/>
        </p:nvSpPr>
        <p:spPr>
          <a:xfrm flipH="1" flipV="1">
            <a:off x="4643438" y="1768475"/>
            <a:ext cx="1103312" cy="92075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triangle" w="sm" len="lg"/>
            <a:tailEnd type="triangle" w="sm" len="lg"/>
          </a:ln>
        </p:spPr>
      </p:sp>
      <p:sp>
        <p:nvSpPr>
          <p:cNvPr id="81944" name="Line 39"/>
          <p:cNvSpPr/>
          <p:nvPr/>
        </p:nvSpPr>
        <p:spPr>
          <a:xfrm flipH="1">
            <a:off x="2700338" y="2808288"/>
            <a:ext cx="1060450" cy="7064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75" name="Line 40"/>
          <p:cNvSpPr/>
          <p:nvPr/>
        </p:nvSpPr>
        <p:spPr>
          <a:xfrm flipH="1" flipV="1">
            <a:off x="2857500" y="3427413"/>
            <a:ext cx="274638" cy="45720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2976" name="Line 41"/>
          <p:cNvSpPr/>
          <p:nvPr/>
        </p:nvSpPr>
        <p:spPr>
          <a:xfrm rot="-230762">
            <a:off x="3294063" y="4059238"/>
            <a:ext cx="134937" cy="271462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headEnd type="none" w="med" len="med"/>
            <a:tailEnd type="triangle" w="sm" len="lg"/>
          </a:ln>
        </p:spPr>
      </p:sp>
      <p:grpSp>
        <p:nvGrpSpPr>
          <p:cNvPr id="82977" name="Group 42"/>
          <p:cNvGrpSpPr/>
          <p:nvPr/>
        </p:nvGrpSpPr>
        <p:grpSpPr>
          <a:xfrm>
            <a:off x="4189413" y="2963863"/>
            <a:ext cx="1573212" cy="1108075"/>
            <a:chOff x="0" y="0"/>
            <a:chExt cx="991" cy="698"/>
          </a:xfrm>
        </p:grpSpPr>
        <p:sp>
          <p:nvSpPr>
            <p:cNvPr id="81960" name="Text Box 43"/>
            <p:cNvSpPr txBox="1"/>
            <p:nvPr/>
          </p:nvSpPr>
          <p:spPr>
            <a:xfrm>
              <a:off x="0" y="410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961" name="Text Box 44"/>
            <p:cNvSpPr txBox="1"/>
            <p:nvPr/>
          </p:nvSpPr>
          <p:spPr>
            <a:xfrm>
              <a:off x="353" y="192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962" name="Text Box 45"/>
            <p:cNvSpPr txBox="1"/>
            <p:nvPr/>
          </p:nvSpPr>
          <p:spPr>
            <a:xfrm>
              <a:off x="672" y="0"/>
              <a:ext cx="3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zh-CN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948" name="Rectangle 46"/>
          <p:cNvSpPr/>
          <p:nvPr/>
        </p:nvSpPr>
        <p:spPr>
          <a:xfrm>
            <a:off x="2295525" y="2049463"/>
            <a:ext cx="4333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4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949" name="Rectangle 47"/>
          <p:cNvSpPr/>
          <p:nvPr/>
        </p:nvSpPr>
        <p:spPr>
          <a:xfrm>
            <a:off x="2295525" y="2963863"/>
            <a:ext cx="4333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en-US" altLang="zh-CN" sz="24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83" name="Rectangle 48"/>
          <p:cNvSpPr/>
          <p:nvPr/>
        </p:nvSpPr>
        <p:spPr>
          <a:xfrm>
            <a:off x="2339975" y="3668713"/>
            <a:ext cx="15001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△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en-US" altLang="zh-CN" sz="24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84" name="Rectangle 49"/>
          <p:cNvSpPr/>
          <p:nvPr/>
        </p:nvSpPr>
        <p:spPr>
          <a:xfrm rot="2212148">
            <a:off x="4565650" y="1674813"/>
            <a:ext cx="1501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d 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△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en-US" altLang="zh-CN" sz="24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85" name="Arc 50"/>
          <p:cNvSpPr/>
          <p:nvPr/>
        </p:nvSpPr>
        <p:spPr>
          <a:xfrm flipH="1">
            <a:off x="3570288" y="2554288"/>
            <a:ext cx="195262" cy="323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540" y="0"/>
              </a:cxn>
              <a:cxn ang="0">
                <a:pos x="2788307" y="1089785"/>
              </a:cxn>
              <a:cxn ang="0">
                <a:pos x="0" y="0"/>
              </a:cxn>
              <a:cxn ang="0">
                <a:pos x="7540" y="0"/>
              </a:cxn>
              <a:cxn ang="0">
                <a:pos x="2788307" y="1089785"/>
              </a:cxn>
              <a:cxn ang="0">
                <a:pos x="7540" y="4855501"/>
              </a:cxn>
              <a:cxn ang="0">
                <a:pos x="0" y="0"/>
              </a:cxn>
            </a:cxnLst>
            <a:pathLst>
              <a:path w="13673" h="21600" fill="none">
                <a:moveTo>
                  <a:pt x="0" y="0"/>
                </a:moveTo>
                <a:cubicBezTo>
                  <a:pt x="12" y="0"/>
                  <a:pt x="24" y="-1"/>
                  <a:pt x="37" y="0"/>
                </a:cubicBezTo>
                <a:cubicBezTo>
                  <a:pt x="5004" y="0"/>
                  <a:pt x="9820" y="1712"/>
                  <a:pt x="13672" y="4848"/>
                </a:cubicBezTo>
              </a:path>
              <a:path w="13673" h="21600" stroke="0">
                <a:moveTo>
                  <a:pt x="0" y="0"/>
                </a:moveTo>
                <a:cubicBezTo>
                  <a:pt x="12" y="0"/>
                  <a:pt x="24" y="-1"/>
                  <a:pt x="37" y="0"/>
                </a:cubicBezTo>
                <a:cubicBezTo>
                  <a:pt x="5004" y="0"/>
                  <a:pt x="9820" y="1712"/>
                  <a:pt x="13672" y="4848"/>
                </a:cubicBezTo>
                <a:lnTo>
                  <a:pt x="37" y="21600"/>
                </a:lnTo>
                <a:lnTo>
                  <a:pt x="0" y="0"/>
                </a:lnTo>
                <a:close/>
              </a:path>
            </a:pathLst>
          </a:custGeom>
          <a:noFill/>
          <a:ln w="22225" cap="flat" cmpd="sng">
            <a:solidFill>
              <a:srgbClr val="00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86" name="Arc 51"/>
          <p:cNvSpPr/>
          <p:nvPr/>
        </p:nvSpPr>
        <p:spPr>
          <a:xfrm rot="10460764" flipH="1">
            <a:off x="3721100" y="2894013"/>
            <a:ext cx="195263" cy="323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540" y="0"/>
              </a:cxn>
              <a:cxn ang="0">
                <a:pos x="2788335" y="1089785"/>
              </a:cxn>
              <a:cxn ang="0">
                <a:pos x="0" y="0"/>
              </a:cxn>
              <a:cxn ang="0">
                <a:pos x="7540" y="0"/>
              </a:cxn>
              <a:cxn ang="0">
                <a:pos x="2788335" y="1089785"/>
              </a:cxn>
              <a:cxn ang="0">
                <a:pos x="7540" y="4855501"/>
              </a:cxn>
              <a:cxn ang="0">
                <a:pos x="0" y="0"/>
              </a:cxn>
            </a:cxnLst>
            <a:pathLst>
              <a:path w="13673" h="21600" fill="none">
                <a:moveTo>
                  <a:pt x="0" y="0"/>
                </a:moveTo>
                <a:cubicBezTo>
                  <a:pt x="12" y="0"/>
                  <a:pt x="24" y="-1"/>
                  <a:pt x="37" y="0"/>
                </a:cubicBezTo>
                <a:cubicBezTo>
                  <a:pt x="5004" y="0"/>
                  <a:pt x="9820" y="1712"/>
                  <a:pt x="13672" y="4848"/>
                </a:cubicBezTo>
              </a:path>
              <a:path w="13673" h="21600" stroke="0">
                <a:moveTo>
                  <a:pt x="0" y="0"/>
                </a:moveTo>
                <a:cubicBezTo>
                  <a:pt x="12" y="0"/>
                  <a:pt x="24" y="-1"/>
                  <a:pt x="37" y="0"/>
                </a:cubicBezTo>
                <a:cubicBezTo>
                  <a:pt x="5004" y="0"/>
                  <a:pt x="9820" y="1712"/>
                  <a:pt x="13672" y="4848"/>
                </a:cubicBezTo>
                <a:lnTo>
                  <a:pt x="37" y="21600"/>
                </a:lnTo>
                <a:lnTo>
                  <a:pt x="0" y="0"/>
                </a:lnTo>
                <a:close/>
              </a:path>
            </a:pathLst>
          </a:custGeom>
          <a:noFill/>
          <a:ln w="22225" cap="flat" cmpd="sng">
            <a:solidFill>
              <a:srgbClr val="00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87" name="Line 52"/>
          <p:cNvSpPr/>
          <p:nvPr/>
        </p:nvSpPr>
        <p:spPr>
          <a:xfrm flipH="1">
            <a:off x="3328988" y="2800350"/>
            <a:ext cx="2330450" cy="16081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88" name="Line 54"/>
          <p:cNvSpPr/>
          <p:nvPr/>
        </p:nvSpPr>
        <p:spPr>
          <a:xfrm rot="-799497">
            <a:off x="5795963" y="2689225"/>
            <a:ext cx="515937" cy="147955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2989" name="Line 55"/>
          <p:cNvSpPr/>
          <p:nvPr/>
        </p:nvSpPr>
        <p:spPr>
          <a:xfrm rot="-573902">
            <a:off x="4859338" y="2762250"/>
            <a:ext cx="557212" cy="1489075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2990" name="Line 56"/>
          <p:cNvSpPr/>
          <p:nvPr/>
        </p:nvSpPr>
        <p:spPr>
          <a:xfrm rot="-536818">
            <a:off x="3867150" y="2770188"/>
            <a:ext cx="590550" cy="1481137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81958" name="Line 57"/>
          <p:cNvSpPr/>
          <p:nvPr/>
        </p:nvSpPr>
        <p:spPr>
          <a:xfrm>
            <a:off x="2339975" y="2794000"/>
            <a:ext cx="3470275" cy="0"/>
          </a:xfrm>
          <a:prstGeom prst="line">
            <a:avLst/>
          </a:prstGeom>
          <a:ln w="38100" cap="flat" cmpd="sng">
            <a:solidFill>
              <a:srgbClr val="CC99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2992" name="Object 48"/>
          <p:cNvGraphicFramePr>
            <a:graphicFrameLocks noChangeAspect="1"/>
          </p:cNvGraphicFramePr>
          <p:nvPr>
            <p:ph idx="1"/>
          </p:nvPr>
        </p:nvGraphicFramePr>
        <p:xfrm>
          <a:off x="2771775" y="4868863"/>
          <a:ext cx="251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5" imgW="4406900" imgH="1562100" progId="Equation.DSMT4">
                  <p:embed/>
                </p:oleObj>
              </mc:Choice>
              <mc:Fallback>
                <p:oleObj name="" r:id="rId5" imgW="4406900" imgH="15621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771775" y="4868863"/>
                        <a:ext cx="2514600" cy="914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nimBg="1"/>
      <p:bldP spid="82950" grpId="0" animBg="1"/>
      <p:bldP spid="82983" grpId="0"/>
      <p:bldP spid="829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19" name="Freeform 2"/>
          <p:cNvSpPr/>
          <p:nvPr/>
        </p:nvSpPr>
        <p:spPr>
          <a:xfrm>
            <a:off x="-128778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0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1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2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3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9224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5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6" name="Oval 9"/>
          <p:cNvSpPr/>
          <p:nvPr/>
        </p:nvSpPr>
        <p:spPr>
          <a:xfrm>
            <a:off x="1371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7" name="Oval 10"/>
          <p:cNvSpPr/>
          <p:nvPr/>
        </p:nvSpPr>
        <p:spPr>
          <a:xfrm>
            <a:off x="2133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8" name="Oval 11"/>
          <p:cNvSpPr/>
          <p:nvPr/>
        </p:nvSpPr>
        <p:spPr>
          <a:xfrm>
            <a:off x="2895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29" name="Oval 12"/>
          <p:cNvSpPr/>
          <p:nvPr/>
        </p:nvSpPr>
        <p:spPr>
          <a:xfrm>
            <a:off x="6019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0" name="Oval 13"/>
          <p:cNvSpPr/>
          <p:nvPr/>
        </p:nvSpPr>
        <p:spPr>
          <a:xfrm>
            <a:off x="36576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1" name="Oval 14"/>
          <p:cNvSpPr/>
          <p:nvPr/>
        </p:nvSpPr>
        <p:spPr>
          <a:xfrm>
            <a:off x="5257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2" name="Oval 15"/>
          <p:cNvSpPr/>
          <p:nvPr/>
        </p:nvSpPr>
        <p:spPr>
          <a:xfrm>
            <a:off x="4495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3" name="Oval 16"/>
          <p:cNvSpPr/>
          <p:nvPr/>
        </p:nvSpPr>
        <p:spPr>
          <a:xfrm>
            <a:off x="6781800" y="4114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4" name="Oval 17"/>
          <p:cNvSpPr/>
          <p:nvPr/>
        </p:nvSpPr>
        <p:spPr>
          <a:xfrm>
            <a:off x="1752600" y="2895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5" name="Oval 18"/>
          <p:cNvSpPr/>
          <p:nvPr/>
        </p:nvSpPr>
        <p:spPr>
          <a:xfrm>
            <a:off x="3276600" y="2895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6" name="Oval 19"/>
          <p:cNvSpPr/>
          <p:nvPr/>
        </p:nvSpPr>
        <p:spPr>
          <a:xfrm>
            <a:off x="6400800" y="2895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7" name="Oval 20"/>
          <p:cNvSpPr/>
          <p:nvPr/>
        </p:nvSpPr>
        <p:spPr>
          <a:xfrm>
            <a:off x="4876800" y="28956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8" name="Oval 21"/>
          <p:cNvSpPr/>
          <p:nvPr/>
        </p:nvSpPr>
        <p:spPr>
          <a:xfrm>
            <a:off x="2514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39" name="Oval 22"/>
          <p:cNvSpPr/>
          <p:nvPr/>
        </p:nvSpPr>
        <p:spPr>
          <a:xfrm>
            <a:off x="40386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40" name="Oval 23"/>
          <p:cNvSpPr/>
          <p:nvPr/>
        </p:nvSpPr>
        <p:spPr>
          <a:xfrm>
            <a:off x="7162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41" name="Oval 24"/>
          <p:cNvSpPr/>
          <p:nvPr/>
        </p:nvSpPr>
        <p:spPr>
          <a:xfrm>
            <a:off x="5638800" y="5257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42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9243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9244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9245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46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9247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9248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9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0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47" name="Rectangle 4"/>
          <p:cNvSpPr/>
          <p:nvPr/>
        </p:nvSpPr>
        <p:spPr>
          <a:xfrm>
            <a:off x="2235200" y="92075"/>
            <a:ext cx="41957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§13.5 </a:t>
            </a:r>
            <a:r>
              <a:rPr lang="zh-CN" altLang="en-US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波的叠加与干涉</a:t>
            </a:r>
            <a:endParaRPr lang="zh-CN" altLang="en-US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2948" name="Text Box 5"/>
          <p:cNvSpPr txBox="1"/>
          <p:nvPr/>
        </p:nvSpPr>
        <p:spPr>
          <a:xfrm>
            <a:off x="107950" y="835025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波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传播的独立性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49" name="Text Box 6"/>
          <p:cNvSpPr txBox="1"/>
          <p:nvPr/>
        </p:nvSpPr>
        <p:spPr>
          <a:xfrm>
            <a:off x="250825" y="1209675"/>
            <a:ext cx="8424863" cy="1352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媒质中同时有几列波时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每列波都将保持自己原有的特性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传播方向、振动方向、频率等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),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不受其它波的影响，各自独立传播，波形也不发生改变，即保持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波传播的独立性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2950" name="Picture 7"/>
          <p:cNvPicPr>
            <a:picLocks noChangeAspect="1"/>
          </p:cNvPicPr>
          <p:nvPr/>
        </p:nvPicPr>
        <p:blipFill>
          <a:blip r:embed="rId1"/>
          <a:srcRect b="10007"/>
          <a:stretch>
            <a:fillRect/>
          </a:stretch>
        </p:blipFill>
        <p:spPr>
          <a:xfrm>
            <a:off x="6083300" y="2635250"/>
            <a:ext cx="2522538" cy="352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5" name="Rectangle 9"/>
          <p:cNvSpPr/>
          <p:nvPr/>
        </p:nvSpPr>
        <p:spPr>
          <a:xfrm>
            <a:off x="0" y="5011738"/>
            <a:ext cx="6588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波的叠加原理仅适用于线性波的问题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76" name="Rectangle 10"/>
          <p:cNvSpPr/>
          <p:nvPr/>
        </p:nvSpPr>
        <p:spPr>
          <a:xfrm>
            <a:off x="0" y="5443538"/>
            <a:ext cx="6588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波的叠加原理对电磁波也适用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77" name="Text Box 12"/>
          <p:cNvSpPr txBox="1"/>
          <p:nvPr/>
        </p:nvSpPr>
        <p:spPr>
          <a:xfrm>
            <a:off x="106363" y="3140075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波的叠加原理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78" name="Text Box 13"/>
          <p:cNvSpPr txBox="1"/>
          <p:nvPr/>
        </p:nvSpPr>
        <p:spPr>
          <a:xfrm>
            <a:off x="107950" y="3575050"/>
            <a:ext cx="5903913" cy="931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各列波在相遇区域内，某点振动是各列波单独存在时对该点所引起振动的合成。 </a:t>
            </a:r>
            <a:endParaRPr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955" name="Line 4"/>
          <p:cNvSpPr/>
          <p:nvPr/>
        </p:nvSpPr>
        <p:spPr>
          <a:xfrm>
            <a:off x="539750" y="714375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71" name="Text Box 4"/>
          <p:cNvSpPr txBox="1"/>
          <p:nvPr/>
        </p:nvSpPr>
        <p:spPr>
          <a:xfrm>
            <a:off x="107950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1" charset="-122"/>
                <a:sym typeface="Arial" panose="020B0604020202020204" pitchFamily="34" charset="0"/>
              </a:rPr>
              <a:t>3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1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波的干涉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sp>
        <p:nvSpPr>
          <p:cNvPr id="83972" name="Rectangle 5"/>
          <p:cNvSpPr/>
          <p:nvPr/>
        </p:nvSpPr>
        <p:spPr>
          <a:xfrm>
            <a:off x="179388" y="836613"/>
            <a:ext cx="15541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干涉现象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73" name="Rectangle 6"/>
          <p:cNvSpPr/>
          <p:nvPr/>
        </p:nvSpPr>
        <p:spPr>
          <a:xfrm>
            <a:off x="250825" y="1341438"/>
            <a:ext cx="4608513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当两列（或多列）波叠加时，其合振动的振幅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和合强度 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I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将在空间形成一种稳定的分布，即某些点上的振动始终加强，某些点上的振动始终减弱的现象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74" name="Rectangle 7"/>
          <p:cNvSpPr/>
          <p:nvPr/>
        </p:nvSpPr>
        <p:spPr>
          <a:xfrm>
            <a:off x="250825" y="4292600"/>
            <a:ext cx="2255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楷体_GB2312" pitchFamily="1" charset="-122"/>
                <a:ea typeface="楷体" panose="02010609060101010101" pitchFamily="49" charset="-122"/>
              </a:rPr>
              <a:t>相干条件</a:t>
            </a:r>
            <a:endParaRPr lang="zh-CN" altLang="zh-CN" sz="2400" b="1" dirty="0">
              <a:solidFill>
                <a:srgbClr val="FF33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83975" name="Rectangle 8"/>
          <p:cNvSpPr/>
          <p:nvPr/>
        </p:nvSpPr>
        <p:spPr>
          <a:xfrm>
            <a:off x="1563688" y="4292600"/>
            <a:ext cx="55165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频率相同、振动方向相同、相位差恒定</a:t>
            </a:r>
            <a:r>
              <a:rPr lang="en-US" altLang="zh-CN" sz="24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b="1" dirty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3976" name="Picture 10" descr="干涉-3"/>
          <p:cNvPicPr>
            <a:picLocks noChangeAspect="1"/>
          </p:cNvPicPr>
          <p:nvPr/>
        </p:nvPicPr>
        <p:blipFill>
          <a:blip r:embed="rId1"/>
          <a:srcRect r="25647"/>
          <a:stretch>
            <a:fillRect/>
          </a:stretch>
        </p:blipFill>
        <p:spPr>
          <a:xfrm>
            <a:off x="4972050" y="115888"/>
            <a:ext cx="3776663" cy="4248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83977" name="Rectangle 11"/>
          <p:cNvSpPr/>
          <p:nvPr/>
        </p:nvSpPr>
        <p:spPr>
          <a:xfrm>
            <a:off x="244475" y="4941888"/>
            <a:ext cx="1590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楷体_GB2312" pitchFamily="1" charset="-122"/>
                <a:ea typeface="楷体" panose="02010609060101010101" pitchFamily="49" charset="-122"/>
              </a:rPr>
              <a:t>相干波</a:t>
            </a:r>
            <a:endParaRPr lang="zh-CN" altLang="zh-CN" sz="2400" b="1" dirty="0">
              <a:solidFill>
                <a:srgbClr val="FF33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83978" name="Rectangle 12"/>
          <p:cNvSpPr/>
          <p:nvPr/>
        </p:nvSpPr>
        <p:spPr>
          <a:xfrm>
            <a:off x="231775" y="5518150"/>
            <a:ext cx="1892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楷体_GB2312" pitchFamily="1" charset="-122"/>
                <a:ea typeface="楷体" panose="02010609060101010101" pitchFamily="49" charset="-122"/>
              </a:rPr>
              <a:t>相干波源</a:t>
            </a:r>
            <a:endParaRPr lang="zh-CN" altLang="zh-CN" sz="2400" b="1" dirty="0">
              <a:solidFill>
                <a:srgbClr val="FF33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83979" name="Rectangle 13"/>
          <p:cNvSpPr/>
          <p:nvPr/>
        </p:nvSpPr>
        <p:spPr>
          <a:xfrm>
            <a:off x="1581150" y="4959350"/>
            <a:ext cx="2774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满足相干条件的波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980" name="Rectangle 14"/>
          <p:cNvSpPr/>
          <p:nvPr/>
        </p:nvSpPr>
        <p:spPr>
          <a:xfrm>
            <a:off x="1600200" y="5538788"/>
            <a:ext cx="2774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产生相干波的波源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4995" name="Group 24"/>
          <p:cNvGrpSpPr/>
          <p:nvPr/>
        </p:nvGrpSpPr>
        <p:grpSpPr>
          <a:xfrm>
            <a:off x="5867400" y="115888"/>
            <a:ext cx="2736850" cy="1944687"/>
            <a:chOff x="0" y="0"/>
            <a:chExt cx="1724" cy="1225"/>
          </a:xfrm>
        </p:grpSpPr>
        <p:graphicFrame>
          <p:nvGraphicFramePr>
            <p:cNvPr id="85003" name="Object 4"/>
            <p:cNvGraphicFramePr>
              <a:graphicFrameLocks noChangeAspect="1"/>
            </p:cNvGraphicFramePr>
            <p:nvPr/>
          </p:nvGraphicFramePr>
          <p:xfrm>
            <a:off x="798" y="0"/>
            <a:ext cx="285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" imgW="152400" imgH="342900" progId="Equation.DSMT4">
                    <p:embed/>
                  </p:oleObj>
                </mc:Choice>
                <mc:Fallback>
                  <p:oleObj name="" r:id="rId1" imgW="152400" imgH="3429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98" y="0"/>
                          <a:ext cx="285" cy="5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4" name="Object 5"/>
            <p:cNvGraphicFramePr>
              <a:graphicFrameLocks noChangeAspect="1"/>
            </p:cNvGraphicFramePr>
            <p:nvPr/>
          </p:nvGraphicFramePr>
          <p:xfrm>
            <a:off x="722" y="715"/>
            <a:ext cx="37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" r:id="rId3" imgW="190500" imgH="342900" progId="Equation.DSMT4">
                    <p:embed/>
                  </p:oleObj>
                </mc:Choice>
                <mc:Fallback>
                  <p:oleObj name="" r:id="rId3" imgW="190500" imgH="342900" progId="Equation.DSMT4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2" y="715"/>
                          <a:ext cx="375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5" name="Line 6"/>
            <p:cNvSpPr/>
            <p:nvPr/>
          </p:nvSpPr>
          <p:spPr>
            <a:xfrm rot="1117454">
              <a:off x="257" y="406"/>
              <a:ext cx="1242" cy="267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06" name="Line 7"/>
            <p:cNvSpPr/>
            <p:nvPr/>
          </p:nvSpPr>
          <p:spPr>
            <a:xfrm rot="1115350" flipV="1">
              <a:off x="326" y="698"/>
              <a:ext cx="1113" cy="17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5007" name="Object 8"/>
            <p:cNvGraphicFramePr>
              <a:graphicFrameLocks noChangeAspect="1"/>
            </p:cNvGraphicFramePr>
            <p:nvPr/>
          </p:nvGraphicFramePr>
          <p:xfrm>
            <a:off x="34" y="0"/>
            <a:ext cx="28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" r:id="rId5" imgW="228600" imgH="342900" progId="Equation.DSMT4">
                    <p:embed/>
                  </p:oleObj>
                </mc:Choice>
                <mc:Fallback>
                  <p:oleObj name="" r:id="rId5" imgW="228600" imgH="342900" progId="Equation.DSMT4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" y="0"/>
                          <a:ext cx="28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8" name="Oval 9"/>
            <p:cNvSpPr/>
            <p:nvPr/>
          </p:nvSpPr>
          <p:spPr>
            <a:xfrm>
              <a:off x="301" y="172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85009" name="Object 10"/>
            <p:cNvGraphicFramePr>
              <a:graphicFrameLocks noChangeAspect="1"/>
            </p:cNvGraphicFramePr>
            <p:nvPr/>
          </p:nvGraphicFramePr>
          <p:xfrm>
            <a:off x="0" y="466"/>
            <a:ext cx="29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7" imgW="254000" imgH="342900" progId="Equation.DSMT4">
                    <p:embed/>
                  </p:oleObj>
                </mc:Choice>
                <mc:Fallback>
                  <p:oleObj name="" r:id="rId7" imgW="254000" imgH="342900" progId="Equation.DSMT4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466"/>
                          <a:ext cx="290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10" name="Oval 11"/>
            <p:cNvSpPr/>
            <p:nvPr/>
          </p:nvSpPr>
          <p:spPr>
            <a:xfrm>
              <a:off x="301" y="644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011" name="Oval 12"/>
            <p:cNvSpPr/>
            <p:nvPr/>
          </p:nvSpPr>
          <p:spPr>
            <a:xfrm>
              <a:off x="1388" y="828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012" name="Text Box 13"/>
            <p:cNvSpPr txBox="1"/>
            <p:nvPr/>
          </p:nvSpPr>
          <p:spPr>
            <a:xfrm>
              <a:off x="1436" y="7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84996" name="Object 14"/>
          <p:cNvGraphicFramePr>
            <a:graphicFrameLocks noChangeAspect="1"/>
          </p:cNvGraphicFramePr>
          <p:nvPr/>
        </p:nvGraphicFramePr>
        <p:xfrm>
          <a:off x="601663" y="44450"/>
          <a:ext cx="4114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9" imgW="2832100" imgH="342900" progId="Equation.3">
                  <p:embed/>
                </p:oleObj>
              </mc:Choice>
              <mc:Fallback>
                <p:oleObj name="" r:id="rId9" imgW="2832100" imgH="3429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663" y="44450"/>
                        <a:ext cx="4114800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15"/>
          <p:cNvGraphicFramePr>
            <a:graphicFrameLocks noChangeAspect="1"/>
          </p:cNvGraphicFramePr>
          <p:nvPr/>
        </p:nvGraphicFramePr>
        <p:xfrm>
          <a:off x="601663" y="620713"/>
          <a:ext cx="41148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1" imgW="2921000" imgH="342900" progId="Equation.3">
                  <p:embed/>
                </p:oleObj>
              </mc:Choice>
              <mc:Fallback>
                <p:oleObj name="" r:id="rId11" imgW="2921000" imgH="3429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1663" y="620713"/>
                        <a:ext cx="4114800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Rectangle 17"/>
          <p:cNvSpPr/>
          <p:nvPr/>
        </p:nvSpPr>
        <p:spPr>
          <a:xfrm>
            <a:off x="107950" y="1500188"/>
            <a:ext cx="5688013" cy="487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两波源在场点</a:t>
            </a:r>
            <a:r>
              <a:rPr lang="en-US" altLang="zh-CN" sz="26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产生的谐振动方程为</a:t>
            </a: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1090613" y="2085975"/>
          <a:ext cx="461962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13" imgW="3136900" imgH="749300" progId="Equation.DSMT4">
                  <p:embed/>
                </p:oleObj>
              </mc:Choice>
              <mc:Fallback>
                <p:oleObj name="" r:id="rId13" imgW="3136900" imgH="749300" progId="Equation.DSMT4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90613" y="2085975"/>
                        <a:ext cx="4619625" cy="116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1025525" y="3165475"/>
          <a:ext cx="46259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5" imgW="3251200" imgH="749300" progId="Equation.DSMT4">
                  <p:embed/>
                </p:oleObj>
              </mc:Choice>
              <mc:Fallback>
                <p:oleObj name="" r:id="rId15" imgW="3251200" imgH="7493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25525" y="3165475"/>
                        <a:ext cx="4625975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5" name="Text Box 20"/>
          <p:cNvSpPr txBox="1"/>
          <p:nvPr/>
        </p:nvSpPr>
        <p:spPr>
          <a:xfrm>
            <a:off x="34925" y="4437063"/>
            <a:ext cx="4321175" cy="487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点的合振动表达式： </a:t>
            </a:r>
            <a:endParaRPr lang="zh-CN" altLang="en-US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1260475" y="4868863"/>
          <a:ext cx="60483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7" imgW="3251200" imgH="342900" progId="Equation.DSMT4">
                  <p:embed/>
                </p:oleObj>
              </mc:Choice>
              <mc:Fallback>
                <p:oleObj name="" r:id="rId17" imgW="3251200" imgH="3429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60475" y="4868863"/>
                        <a:ext cx="6048375" cy="747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2" grpId="0"/>
      <p:bldP spid="8603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179388" y="1989138"/>
          <a:ext cx="6985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" imgW="4953000" imgH="736600" progId="Equation.DSMT4">
                  <p:embed/>
                </p:oleObj>
              </mc:Choice>
              <mc:Fallback>
                <p:oleObj name="" r:id="rId1" imgW="4953000" imgH="736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1989138"/>
                        <a:ext cx="6985000" cy="10969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725488" y="3284538"/>
          <a:ext cx="6108700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3" imgW="4470400" imgH="1295400" progId="Equation.DSMT4">
                  <p:embed/>
                </p:oleObj>
              </mc:Choice>
              <mc:Fallback>
                <p:oleObj name="" r:id="rId3" imgW="4470400" imgH="12954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5488" y="3284538"/>
                        <a:ext cx="6108700" cy="18240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179388" y="981075"/>
          <a:ext cx="576103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5" imgW="3251200" imgH="342900" progId="Equation.DSMT4">
                  <p:embed/>
                </p:oleObj>
              </mc:Choice>
              <mc:Fallback>
                <p:oleObj name="" r:id="rId5" imgW="3251200" imgH="3429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388" y="981075"/>
                        <a:ext cx="5761037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2" name="Group 8"/>
          <p:cNvGrpSpPr/>
          <p:nvPr/>
        </p:nvGrpSpPr>
        <p:grpSpPr>
          <a:xfrm>
            <a:off x="6011863" y="188913"/>
            <a:ext cx="2736850" cy="1944687"/>
            <a:chOff x="0" y="0"/>
            <a:chExt cx="1724" cy="1225"/>
          </a:xfrm>
        </p:grpSpPr>
        <p:graphicFrame>
          <p:nvGraphicFramePr>
            <p:cNvPr id="86023" name="Object 7"/>
            <p:cNvGraphicFramePr>
              <a:graphicFrameLocks noChangeAspect="1"/>
            </p:cNvGraphicFramePr>
            <p:nvPr/>
          </p:nvGraphicFramePr>
          <p:xfrm>
            <a:off x="798" y="0"/>
            <a:ext cx="285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" r:id="rId7" imgW="152400" imgH="342900" progId="Equation.DSMT4">
                    <p:embed/>
                  </p:oleObj>
                </mc:Choice>
                <mc:Fallback>
                  <p:oleObj name="" r:id="rId7" imgW="152400" imgH="342900" progId="Equation.DSMT4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98" y="0"/>
                          <a:ext cx="285" cy="5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4" name="Object 8"/>
            <p:cNvGraphicFramePr>
              <a:graphicFrameLocks noChangeAspect="1"/>
            </p:cNvGraphicFramePr>
            <p:nvPr/>
          </p:nvGraphicFramePr>
          <p:xfrm>
            <a:off x="722" y="715"/>
            <a:ext cx="37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9" imgW="190500" imgH="342900" progId="Equation.DSMT4">
                    <p:embed/>
                  </p:oleObj>
                </mc:Choice>
                <mc:Fallback>
                  <p:oleObj name="" r:id="rId9" imgW="190500" imgH="342900" progId="Equation.DSMT4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2" y="715"/>
                          <a:ext cx="375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5" name="Line 11"/>
            <p:cNvSpPr/>
            <p:nvPr/>
          </p:nvSpPr>
          <p:spPr>
            <a:xfrm rot="1117454">
              <a:off x="257" y="406"/>
              <a:ext cx="1242" cy="267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26" name="Line 12"/>
            <p:cNvSpPr/>
            <p:nvPr/>
          </p:nvSpPr>
          <p:spPr>
            <a:xfrm rot="1115350" flipV="1">
              <a:off x="326" y="698"/>
              <a:ext cx="1113" cy="17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6027" name="Object 11"/>
            <p:cNvGraphicFramePr>
              <a:graphicFrameLocks noChangeAspect="1"/>
            </p:cNvGraphicFramePr>
            <p:nvPr/>
          </p:nvGraphicFramePr>
          <p:xfrm>
            <a:off x="34" y="0"/>
            <a:ext cx="28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" name="" r:id="rId11" imgW="228600" imgH="342900" progId="Equation.DSMT4">
                    <p:embed/>
                  </p:oleObj>
                </mc:Choice>
                <mc:Fallback>
                  <p:oleObj name="" r:id="rId11" imgW="228600" imgH="342900" progId="Equation.DSMT4">
                    <p:embed/>
                    <p:pic>
                      <p:nvPicPr>
                        <p:cNvPr id="0" name="图片 329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" y="0"/>
                          <a:ext cx="28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8" name="Oval 14"/>
            <p:cNvSpPr/>
            <p:nvPr/>
          </p:nvSpPr>
          <p:spPr>
            <a:xfrm>
              <a:off x="301" y="172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86029" name="Object 13"/>
            <p:cNvGraphicFramePr>
              <a:graphicFrameLocks noChangeAspect="1"/>
            </p:cNvGraphicFramePr>
            <p:nvPr/>
          </p:nvGraphicFramePr>
          <p:xfrm>
            <a:off x="0" y="466"/>
            <a:ext cx="29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" r:id="rId13" imgW="254000" imgH="342900" progId="Equation.DSMT4">
                    <p:embed/>
                  </p:oleObj>
                </mc:Choice>
                <mc:Fallback>
                  <p:oleObj name="" r:id="rId13" imgW="254000" imgH="342900" progId="Equation.DSMT4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466"/>
                          <a:ext cx="290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0" name="Oval 16"/>
            <p:cNvSpPr/>
            <p:nvPr/>
          </p:nvSpPr>
          <p:spPr>
            <a:xfrm>
              <a:off x="301" y="644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031" name="Oval 17"/>
            <p:cNvSpPr/>
            <p:nvPr/>
          </p:nvSpPr>
          <p:spPr>
            <a:xfrm>
              <a:off x="1388" y="828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032" name="Text Box 18"/>
            <p:cNvSpPr txBox="1"/>
            <p:nvPr/>
          </p:nvSpPr>
          <p:spPr>
            <a:xfrm>
              <a:off x="1436" y="7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067" name="Text Box 23"/>
          <p:cNvSpPr txBox="1"/>
          <p:nvPr/>
        </p:nvSpPr>
        <p:spPr>
          <a:xfrm>
            <a:off x="179388" y="3924300"/>
            <a:ext cx="8569325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                                          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振动加强，“</a:t>
            </a:r>
            <a:r>
              <a:rPr lang="zh-CN" altLang="zh-CN" sz="2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相长干涉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79388" y="765175"/>
          <a:ext cx="48958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3175000" imgH="457200" progId="Equation.DSMT4">
                  <p:embed/>
                </p:oleObj>
              </mc:Choice>
              <mc:Fallback>
                <p:oleObj name="" r:id="rId1" imgW="3175000" imgH="4572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765175"/>
                        <a:ext cx="4895850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107950" y="44450"/>
          <a:ext cx="57610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3" imgW="3251200" imgH="342900" progId="Equation.DSMT4">
                  <p:embed/>
                </p:oleObj>
              </mc:Choice>
              <mc:Fallback>
                <p:oleObj name="" r:id="rId3" imgW="3251200" imgH="342900" progId="Equation.DSMT4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" y="44450"/>
                        <a:ext cx="5761038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6" name="Group 6"/>
          <p:cNvGrpSpPr/>
          <p:nvPr/>
        </p:nvGrpSpPr>
        <p:grpSpPr>
          <a:xfrm>
            <a:off x="6227763" y="188913"/>
            <a:ext cx="2736850" cy="1944687"/>
            <a:chOff x="0" y="0"/>
            <a:chExt cx="1724" cy="1225"/>
          </a:xfrm>
        </p:grpSpPr>
        <p:graphicFrame>
          <p:nvGraphicFramePr>
            <p:cNvPr id="87056" name="Object 7"/>
            <p:cNvGraphicFramePr>
              <a:graphicFrameLocks noChangeAspect="1"/>
            </p:cNvGraphicFramePr>
            <p:nvPr/>
          </p:nvGraphicFramePr>
          <p:xfrm>
            <a:off x="798" y="0"/>
            <a:ext cx="285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" r:id="rId5" imgW="152400" imgH="342900" progId="Equation.DSMT4">
                    <p:embed/>
                  </p:oleObj>
                </mc:Choice>
                <mc:Fallback>
                  <p:oleObj name="" r:id="rId5" imgW="152400" imgH="342900" progId="Equation.DSMT4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98" y="0"/>
                          <a:ext cx="285" cy="5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7" name="Object 8"/>
            <p:cNvGraphicFramePr>
              <a:graphicFrameLocks noChangeAspect="1"/>
            </p:cNvGraphicFramePr>
            <p:nvPr/>
          </p:nvGraphicFramePr>
          <p:xfrm>
            <a:off x="722" y="715"/>
            <a:ext cx="37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" r:id="rId7" imgW="190500" imgH="342900" progId="Equation.DSMT4">
                    <p:embed/>
                  </p:oleObj>
                </mc:Choice>
                <mc:Fallback>
                  <p:oleObj name="" r:id="rId7" imgW="190500" imgH="342900" progId="Equation.DSMT4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2" y="715"/>
                          <a:ext cx="375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8" name="Line 9"/>
            <p:cNvSpPr/>
            <p:nvPr/>
          </p:nvSpPr>
          <p:spPr>
            <a:xfrm rot="1117454">
              <a:off x="257" y="406"/>
              <a:ext cx="1242" cy="267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059" name="Line 10"/>
            <p:cNvSpPr/>
            <p:nvPr/>
          </p:nvSpPr>
          <p:spPr>
            <a:xfrm rot="1115350" flipV="1">
              <a:off x="326" y="698"/>
              <a:ext cx="1113" cy="17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7060" name="Object 11"/>
            <p:cNvGraphicFramePr>
              <a:graphicFrameLocks noChangeAspect="1"/>
            </p:cNvGraphicFramePr>
            <p:nvPr/>
          </p:nvGraphicFramePr>
          <p:xfrm>
            <a:off x="34" y="0"/>
            <a:ext cx="28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" r:id="rId9" imgW="228600" imgH="342900" progId="Equation.DSMT4">
                    <p:embed/>
                  </p:oleObj>
                </mc:Choice>
                <mc:Fallback>
                  <p:oleObj name="" r:id="rId9" imgW="228600" imgH="342900" progId="Equation.DSMT4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" y="0"/>
                          <a:ext cx="28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1" name="Oval 12"/>
            <p:cNvSpPr/>
            <p:nvPr/>
          </p:nvSpPr>
          <p:spPr>
            <a:xfrm>
              <a:off x="301" y="172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87062" name="Object 13"/>
            <p:cNvGraphicFramePr>
              <a:graphicFrameLocks noChangeAspect="1"/>
            </p:cNvGraphicFramePr>
            <p:nvPr/>
          </p:nvGraphicFramePr>
          <p:xfrm>
            <a:off x="0" y="466"/>
            <a:ext cx="29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11" imgW="254000" imgH="342900" progId="Equation.DSMT4">
                    <p:embed/>
                  </p:oleObj>
                </mc:Choice>
                <mc:Fallback>
                  <p:oleObj name="" r:id="rId11" imgW="254000" imgH="342900" progId="Equation.DSMT4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466"/>
                          <a:ext cx="290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3" name="Oval 14"/>
            <p:cNvSpPr/>
            <p:nvPr/>
          </p:nvSpPr>
          <p:spPr>
            <a:xfrm>
              <a:off x="301" y="644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064" name="Oval 15"/>
            <p:cNvSpPr/>
            <p:nvPr/>
          </p:nvSpPr>
          <p:spPr>
            <a:xfrm>
              <a:off x="1388" y="828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065" name="Text Box 16"/>
            <p:cNvSpPr txBox="1"/>
            <p:nvPr/>
          </p:nvSpPr>
          <p:spPr>
            <a:xfrm>
              <a:off x="1436" y="7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87047" name="Object 17"/>
          <p:cNvGraphicFramePr>
            <a:graphicFrameLocks noChangeAspect="1"/>
          </p:cNvGraphicFramePr>
          <p:nvPr/>
        </p:nvGraphicFramePr>
        <p:xfrm>
          <a:off x="250825" y="2205038"/>
          <a:ext cx="73517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13" imgW="5003800" imgH="635000" progId="Equation.DSMT4">
                  <p:embed/>
                </p:oleObj>
              </mc:Choice>
              <mc:Fallback>
                <p:oleObj name="" r:id="rId13" imgW="5003800" imgH="635000" progId="Equation.DSMT4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0825" y="2205038"/>
                        <a:ext cx="7351713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/>
          <p:cNvGraphicFramePr>
            <a:graphicFrameLocks noChangeAspect="1"/>
          </p:cNvGraphicFramePr>
          <p:nvPr/>
        </p:nvGraphicFramePr>
        <p:xfrm>
          <a:off x="457200" y="3357563"/>
          <a:ext cx="38989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5" imgW="2565400" imgH="292100" progId="Equation.DSMT4">
                  <p:embed/>
                </p:oleObj>
              </mc:Choice>
              <mc:Fallback>
                <p:oleObj name="" r:id="rId15" imgW="2565400" imgH="2921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" y="3357563"/>
                        <a:ext cx="3898900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3" name="Text Box 25"/>
          <p:cNvSpPr txBox="1"/>
          <p:nvPr/>
        </p:nvSpPr>
        <p:spPr>
          <a:xfrm>
            <a:off x="1588" y="3378200"/>
            <a:ext cx="639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1）</a:t>
            </a:r>
            <a:endParaRPr lang="zh-CN" altLang="zh-CN" sz="2400" b="1" dirty="0">
              <a:solidFill>
                <a:srgbClr val="FF66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88084" name="Object 20"/>
          <p:cNvGraphicFramePr>
            <a:graphicFrameLocks noChangeAspect="1"/>
          </p:cNvGraphicFramePr>
          <p:nvPr/>
        </p:nvGraphicFramePr>
        <p:xfrm>
          <a:off x="795338" y="3933825"/>
          <a:ext cx="17605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7" imgW="713105" imgH="229235" progId="Equation.DSMT4">
                  <p:embed/>
                </p:oleObj>
              </mc:Choice>
              <mc:Fallback>
                <p:oleObj name="" r:id="rId17" imgW="713105" imgH="229235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5338" y="3933825"/>
                        <a:ext cx="1760537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21"/>
          <p:cNvGraphicFramePr>
            <a:graphicFrameLocks noChangeAspect="1"/>
          </p:cNvGraphicFramePr>
          <p:nvPr>
            <p:ph idx="1"/>
          </p:nvPr>
        </p:nvGraphicFramePr>
        <p:xfrm>
          <a:off x="268288" y="1557338"/>
          <a:ext cx="4673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19" imgW="2895600" imgH="406400" progId="Equation.DSMT4">
                  <p:embed/>
                </p:oleObj>
              </mc:Choice>
              <mc:Fallback>
                <p:oleObj name="" r:id="rId19" imgW="2895600" imgH="4064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>
                      <a:xfrm>
                        <a:off x="268288" y="1557338"/>
                        <a:ext cx="4673600" cy="749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6" name="Object 22"/>
          <p:cNvGraphicFramePr>
            <a:graphicFrameLocks noChangeAspect="1"/>
          </p:cNvGraphicFramePr>
          <p:nvPr/>
        </p:nvGraphicFramePr>
        <p:xfrm>
          <a:off x="611188" y="5373688"/>
          <a:ext cx="18716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21" imgW="1168400" imgH="342900" progId="Equation.3">
                  <p:embed/>
                </p:oleObj>
              </mc:Choice>
              <mc:Fallback>
                <p:oleObj name="" r:id="rId21" imgW="1168400" imgH="3429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1188" y="5373688"/>
                        <a:ext cx="1871662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7" name="Object 23"/>
          <p:cNvGraphicFramePr>
            <a:graphicFrameLocks noChangeAspect="1"/>
          </p:cNvGraphicFramePr>
          <p:nvPr/>
        </p:nvGraphicFramePr>
        <p:xfrm>
          <a:off x="3265488" y="5373688"/>
          <a:ext cx="1666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23" imgW="1041400" imgH="342900" progId="Equation.DSMT4">
                  <p:embed/>
                </p:oleObj>
              </mc:Choice>
              <mc:Fallback>
                <p:oleObj name="" r:id="rId23" imgW="1041400" imgH="342900" progId="Equation.DSMT4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65488" y="5373688"/>
                        <a:ext cx="166687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8" name="Object 24"/>
          <p:cNvGraphicFramePr>
            <a:graphicFrameLocks noChangeAspect="1"/>
          </p:cNvGraphicFramePr>
          <p:nvPr/>
        </p:nvGraphicFramePr>
        <p:xfrm>
          <a:off x="3005138" y="3860800"/>
          <a:ext cx="3460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25" imgW="2120900" imgH="406400" progId="Equation.DSMT4">
                  <p:embed/>
                </p:oleObj>
              </mc:Choice>
              <mc:Fallback>
                <p:oleObj name="" r:id="rId25" imgW="2120900" imgH="406400" progId="Equation.DSMT4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05138" y="3860800"/>
                        <a:ext cx="346075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9" name="Text Box 51"/>
          <p:cNvSpPr txBox="1"/>
          <p:nvPr/>
        </p:nvSpPr>
        <p:spPr>
          <a:xfrm>
            <a:off x="180975" y="5446713"/>
            <a:ext cx="487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若</a:t>
            </a:r>
            <a:endParaRPr lang="zh-CN" altLang="zh-CN" sz="24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  <p:bldP spid="88083" grpId="0"/>
      <p:bldP spid="8808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091" name="Text Box 4"/>
          <p:cNvSpPr txBox="1"/>
          <p:nvPr/>
        </p:nvSpPr>
        <p:spPr>
          <a:xfrm>
            <a:off x="219075" y="4057650"/>
            <a:ext cx="6480175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                      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振动减弱，“</a:t>
            </a:r>
            <a:r>
              <a:rPr lang="zh-CN" altLang="zh-CN" sz="28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相消干涉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492125" y="3357563"/>
          <a:ext cx="48402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1" imgW="3187700" imgH="393700" progId="Equation.DSMT4">
                  <p:embed/>
                </p:oleObj>
              </mc:Choice>
              <mc:Fallback>
                <p:oleObj name="" r:id="rId1" imgW="3187700" imgH="393700" progId="Equation.DSMT4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125" y="3357563"/>
                        <a:ext cx="4840288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6"/>
          <p:cNvSpPr txBox="1"/>
          <p:nvPr/>
        </p:nvSpPr>
        <p:spPr>
          <a:xfrm>
            <a:off x="-30162" y="3424238"/>
            <a:ext cx="639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2）</a:t>
            </a:r>
            <a:endParaRPr lang="zh-CN" altLang="zh-CN" sz="2400" b="1" dirty="0">
              <a:solidFill>
                <a:srgbClr val="FF660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939800" y="4073525"/>
          <a:ext cx="18240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3" imgW="775970" imgH="254635" progId="Equation.DSMT4">
                  <p:embed/>
                </p:oleObj>
              </mc:Choice>
              <mc:Fallback>
                <p:oleObj name="" r:id="rId3" imgW="775970" imgH="254635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9800" y="4073525"/>
                        <a:ext cx="1824038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179388" y="765175"/>
          <a:ext cx="48958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5" imgW="3175000" imgH="457200" progId="Equation.DSMT4">
                  <p:embed/>
                </p:oleObj>
              </mc:Choice>
              <mc:Fallback>
                <p:oleObj name="" r:id="rId5" imgW="3175000" imgH="4572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388" y="765175"/>
                        <a:ext cx="4895850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107950" y="44450"/>
          <a:ext cx="576103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7" imgW="3251200" imgH="342900" progId="Equation.DSMT4">
                  <p:embed/>
                </p:oleObj>
              </mc:Choice>
              <mc:Fallback>
                <p:oleObj name="" r:id="rId7" imgW="3251200" imgH="342900" progId="Equation.DSMT4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950" y="44450"/>
                        <a:ext cx="5761038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3" name="Group 10"/>
          <p:cNvGrpSpPr/>
          <p:nvPr/>
        </p:nvGrpSpPr>
        <p:grpSpPr>
          <a:xfrm>
            <a:off x="6227763" y="188913"/>
            <a:ext cx="2736850" cy="1944687"/>
            <a:chOff x="0" y="0"/>
            <a:chExt cx="1724" cy="1225"/>
          </a:xfrm>
        </p:grpSpPr>
        <p:graphicFrame>
          <p:nvGraphicFramePr>
            <p:cNvPr id="88078" name="Object 10"/>
            <p:cNvGraphicFramePr>
              <a:graphicFrameLocks noChangeAspect="1"/>
            </p:cNvGraphicFramePr>
            <p:nvPr/>
          </p:nvGraphicFramePr>
          <p:xfrm>
            <a:off x="798" y="0"/>
            <a:ext cx="285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152400" imgH="342900" progId="Equation.DSMT4">
                    <p:embed/>
                  </p:oleObj>
                </mc:Choice>
                <mc:Fallback>
                  <p:oleObj name="" r:id="rId9" imgW="152400" imgH="3429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98" y="0"/>
                          <a:ext cx="285" cy="5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9" name="Object 11"/>
            <p:cNvGraphicFramePr>
              <a:graphicFrameLocks noChangeAspect="1"/>
            </p:cNvGraphicFramePr>
            <p:nvPr/>
          </p:nvGraphicFramePr>
          <p:xfrm>
            <a:off x="722" y="715"/>
            <a:ext cx="375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1" imgW="190500" imgH="342900" progId="Equation.DSMT4">
                    <p:embed/>
                  </p:oleObj>
                </mc:Choice>
                <mc:Fallback>
                  <p:oleObj name="" r:id="rId11" imgW="190500" imgH="3429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2" y="715"/>
                          <a:ext cx="375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0" name="Line 13"/>
            <p:cNvSpPr/>
            <p:nvPr/>
          </p:nvSpPr>
          <p:spPr>
            <a:xfrm rot="1117454">
              <a:off x="257" y="406"/>
              <a:ext cx="1242" cy="267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8081" name="Line 14"/>
            <p:cNvSpPr/>
            <p:nvPr/>
          </p:nvSpPr>
          <p:spPr>
            <a:xfrm rot="1115350" flipV="1">
              <a:off x="326" y="698"/>
              <a:ext cx="1113" cy="17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8082" name="Object 14"/>
            <p:cNvGraphicFramePr>
              <a:graphicFrameLocks noChangeAspect="1"/>
            </p:cNvGraphicFramePr>
            <p:nvPr/>
          </p:nvGraphicFramePr>
          <p:xfrm>
            <a:off x="34" y="0"/>
            <a:ext cx="28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" name="" r:id="rId13" imgW="228600" imgH="342900" progId="Equation.DSMT4">
                    <p:embed/>
                  </p:oleObj>
                </mc:Choice>
                <mc:Fallback>
                  <p:oleObj name="" r:id="rId13" imgW="228600" imgH="342900" progId="Equation.DSMT4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" y="0"/>
                          <a:ext cx="28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3" name="Oval 16"/>
            <p:cNvSpPr/>
            <p:nvPr/>
          </p:nvSpPr>
          <p:spPr>
            <a:xfrm>
              <a:off x="301" y="172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88084" name="Object 16"/>
            <p:cNvGraphicFramePr>
              <a:graphicFrameLocks noChangeAspect="1"/>
            </p:cNvGraphicFramePr>
            <p:nvPr/>
          </p:nvGraphicFramePr>
          <p:xfrm>
            <a:off x="0" y="466"/>
            <a:ext cx="29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" name="" r:id="rId15" imgW="254000" imgH="342900" progId="Equation.DSMT4">
                    <p:embed/>
                  </p:oleObj>
                </mc:Choice>
                <mc:Fallback>
                  <p:oleObj name="" r:id="rId15" imgW="254000" imgH="342900" progId="Equation.DSMT4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466"/>
                          <a:ext cx="290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5" name="Oval 18"/>
            <p:cNvSpPr/>
            <p:nvPr/>
          </p:nvSpPr>
          <p:spPr>
            <a:xfrm>
              <a:off x="301" y="644"/>
              <a:ext cx="94" cy="96"/>
            </a:xfrm>
            <a:prstGeom prst="ellipse">
              <a:avLst/>
            </a:prstGeom>
            <a:solidFill>
              <a:srgbClr val="0033CC"/>
            </a:solidFill>
            <a:ln w="63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086" name="Oval 19"/>
            <p:cNvSpPr/>
            <p:nvPr/>
          </p:nvSpPr>
          <p:spPr>
            <a:xfrm>
              <a:off x="1388" y="828"/>
              <a:ext cx="96" cy="96"/>
            </a:xfrm>
            <a:prstGeom prst="ellipse">
              <a:avLst/>
            </a:prstGeom>
            <a:solidFill>
              <a:srgbClr val="0033CC"/>
            </a:solidFill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087" name="Text Box 20"/>
            <p:cNvSpPr txBox="1"/>
            <p:nvPr/>
          </p:nvSpPr>
          <p:spPr>
            <a:xfrm>
              <a:off x="1436" y="72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88074" name="Object 20"/>
          <p:cNvGraphicFramePr>
            <a:graphicFrameLocks noChangeAspect="1"/>
          </p:cNvGraphicFramePr>
          <p:nvPr/>
        </p:nvGraphicFramePr>
        <p:xfrm>
          <a:off x="250825" y="2205038"/>
          <a:ext cx="73517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17" imgW="5003800" imgH="635000" progId="Equation.DSMT4">
                  <p:embed/>
                </p:oleObj>
              </mc:Choice>
              <mc:Fallback>
                <p:oleObj name="" r:id="rId17" imgW="5003800" imgH="6350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0825" y="2205038"/>
                        <a:ext cx="7351713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21"/>
          <p:cNvGraphicFramePr>
            <a:graphicFrameLocks noChangeAspect="1"/>
          </p:cNvGraphicFramePr>
          <p:nvPr/>
        </p:nvGraphicFramePr>
        <p:xfrm>
          <a:off x="268288" y="1557338"/>
          <a:ext cx="4673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19" imgW="2895600" imgH="406400" progId="Equation.DSMT4">
                  <p:embed/>
                </p:oleObj>
              </mc:Choice>
              <mc:Fallback>
                <p:oleObj name="" r:id="rId19" imgW="2895600" imgH="4064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8288" y="1557338"/>
                        <a:ext cx="46736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3149600" y="3975100"/>
          <a:ext cx="3460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21" imgW="2120900" imgH="406400" progId="Equation.DSMT4">
                  <p:embed/>
                </p:oleObj>
              </mc:Choice>
              <mc:Fallback>
                <p:oleObj name="" r:id="rId21" imgW="2120900" imgH="4064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49600" y="3975100"/>
                        <a:ext cx="346075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1" name="Object 23"/>
          <p:cNvGraphicFramePr>
            <a:graphicFrameLocks noChangeAspect="1"/>
          </p:cNvGraphicFramePr>
          <p:nvPr>
            <p:ph idx="1"/>
          </p:nvPr>
        </p:nvGraphicFramePr>
        <p:xfrm>
          <a:off x="250825" y="5373688"/>
          <a:ext cx="47529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23" imgW="3073400" imgH="342900" progId="Equation.3">
                  <p:embed/>
                </p:oleObj>
              </mc:Choice>
              <mc:Fallback>
                <p:oleObj name="" r:id="rId23" imgW="3073400" imgH="3429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>
                      <a:xfrm>
                        <a:off x="250825" y="5373688"/>
                        <a:ext cx="4752975" cy="615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739775" y="2757488"/>
          <a:ext cx="32813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1" imgW="2184400" imgH="635000" progId="Equation.DSMT4">
                  <p:embed/>
                </p:oleObj>
              </mc:Choice>
              <mc:Fallback>
                <p:oleObj name="" r:id="rId1" imgW="2184400" imgH="635000" progId="Equation.DSMT4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9775" y="2757488"/>
                        <a:ext cx="3281363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4067175" y="2613025"/>
          <a:ext cx="20161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3" imgW="1295400" imgH="749300" progId="Equation.3">
                  <p:embed/>
                </p:oleObj>
              </mc:Choice>
              <mc:Fallback>
                <p:oleObj name="" r:id="rId3" imgW="1295400" imgH="749300" progId="Equation.3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7175" y="2613025"/>
                        <a:ext cx="2016125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12"/>
          <p:cNvSpPr txBox="1"/>
          <p:nvPr/>
        </p:nvSpPr>
        <p:spPr>
          <a:xfrm>
            <a:off x="6156325" y="2613025"/>
            <a:ext cx="22320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Tahoma" panose="020B0604030504040204" pitchFamily="34" charset="0"/>
                <a:ea typeface="楷体" panose="02010609060101010101" pitchFamily="49" charset="-122"/>
              </a:rPr>
              <a:t>干涉相长</a:t>
            </a:r>
            <a:endParaRPr lang="zh-CN" altLang="zh-CN" sz="2800" b="1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89094" name="Text Box 13"/>
          <p:cNvSpPr txBox="1"/>
          <p:nvPr/>
        </p:nvSpPr>
        <p:spPr>
          <a:xfrm>
            <a:off x="6156325" y="3189288"/>
            <a:ext cx="25193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Tahoma" panose="020B0604030504040204" pitchFamily="34" charset="0"/>
                <a:ea typeface="楷体" panose="02010609060101010101" pitchFamily="49" charset="-122"/>
              </a:rPr>
              <a:t>干涉相消</a:t>
            </a:r>
            <a:endParaRPr lang="zh-CN" altLang="zh-CN" sz="2800" b="1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89095" name="Text Box 16"/>
          <p:cNvSpPr txBox="1"/>
          <p:nvPr/>
        </p:nvSpPr>
        <p:spPr>
          <a:xfrm>
            <a:off x="130175" y="1941513"/>
            <a:ext cx="21621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3）特殊</a:t>
            </a:r>
            <a:r>
              <a:rPr lang="zh-CN" altLang="zh-CN" sz="2400" b="1" dirty="0">
                <a:solidFill>
                  <a:srgbClr val="FF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情况：</a:t>
            </a:r>
            <a:endParaRPr lang="zh-CN" altLang="zh-CN" sz="2400" b="1" dirty="0">
              <a:solidFill>
                <a:srgbClr val="FF66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2071688" y="1820863"/>
          <a:ext cx="134778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5" imgW="749300" imgH="342900" progId="Equation.DSMT4">
                  <p:embed/>
                </p:oleObj>
              </mc:Choice>
              <mc:Fallback>
                <p:oleObj name="" r:id="rId5" imgW="749300" imgH="3429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1688" y="1820863"/>
                        <a:ext cx="1347787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4067175" y="1651635"/>
          <a:ext cx="29860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7" imgW="1981200" imgH="635000" progId="Equation.DSMT4">
                  <p:embed/>
                </p:oleObj>
              </mc:Choice>
              <mc:Fallback>
                <p:oleObj name="" r:id="rId7" imgW="1981200" imgH="635000" progId="Equation.DSMT4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7175" y="1651635"/>
                        <a:ext cx="2986088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AutoShape 19"/>
          <p:cNvSpPr/>
          <p:nvPr/>
        </p:nvSpPr>
        <p:spPr>
          <a:xfrm>
            <a:off x="323850" y="3981450"/>
            <a:ext cx="1366838" cy="1081088"/>
          </a:xfrm>
          <a:prstGeom prst="wedgeEllipseCallout">
            <a:avLst>
              <a:gd name="adj1" fmla="val 140130"/>
              <a:gd name="adj2" fmla="val -93907"/>
            </a:avLst>
          </a:prstGeom>
          <a:solidFill>
            <a:schemeClr val="hlink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66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波程差</a:t>
            </a:r>
            <a:endParaRPr lang="zh-CN" altLang="zh-CN" sz="2800" b="1" dirty="0">
              <a:solidFill>
                <a:srgbClr val="FF66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90123" name="AutoShape 20"/>
          <p:cNvSpPr/>
          <p:nvPr/>
        </p:nvSpPr>
        <p:spPr>
          <a:xfrm>
            <a:off x="3635375" y="3765550"/>
            <a:ext cx="719138" cy="792163"/>
          </a:xfrm>
          <a:prstGeom prst="upDownArrow">
            <a:avLst>
              <a:gd name="adj1" fmla="val 50000"/>
              <a:gd name="adj2" fmla="val 22030"/>
            </a:avLst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2100263" y="5056188"/>
          <a:ext cx="12795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9" imgW="812800" imgH="342900" progId="Equation.DSMT4">
                  <p:embed/>
                </p:oleObj>
              </mc:Choice>
              <mc:Fallback>
                <p:oleObj name="" r:id="rId9" imgW="812800" imgH="342900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00263" y="5056188"/>
                        <a:ext cx="1279525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3419475" y="4629150"/>
          <a:ext cx="191452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11" imgW="1219200" imgH="1066800" progId="Equation.DSMT4">
                  <p:embed/>
                </p:oleObj>
              </mc:Choice>
              <mc:Fallback>
                <p:oleObj name="" r:id="rId11" imgW="1219200" imgH="10668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19475" y="4629150"/>
                        <a:ext cx="1914525" cy="167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6" name="Text Box 23"/>
          <p:cNvSpPr txBox="1"/>
          <p:nvPr/>
        </p:nvSpPr>
        <p:spPr>
          <a:xfrm>
            <a:off x="5508625" y="4772025"/>
            <a:ext cx="22320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Tahoma" panose="020B0604030504040204" pitchFamily="34" charset="0"/>
                <a:ea typeface="楷体" panose="02010609060101010101" pitchFamily="49" charset="-122"/>
              </a:rPr>
              <a:t>干涉相长</a:t>
            </a:r>
            <a:endParaRPr lang="zh-CN" altLang="zh-CN" sz="2800" b="1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sp>
        <p:nvSpPr>
          <p:cNvPr id="90127" name="Text Box 24"/>
          <p:cNvSpPr txBox="1"/>
          <p:nvPr/>
        </p:nvSpPr>
        <p:spPr>
          <a:xfrm>
            <a:off x="5508625" y="5348288"/>
            <a:ext cx="25193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Tahoma" panose="020B0604030504040204" pitchFamily="34" charset="0"/>
                <a:ea typeface="楷体" panose="02010609060101010101" pitchFamily="49" charset="-122"/>
              </a:rPr>
              <a:t>干涉相消</a:t>
            </a:r>
            <a:endParaRPr lang="zh-CN" altLang="zh-CN" sz="2800" b="1" dirty="0">
              <a:latin typeface="Tahoma" panose="020B0604030504040204" pitchFamily="34" charset="0"/>
              <a:ea typeface="楷体" panose="02010609060101010101" pitchFamily="49" charset="-122"/>
            </a:endParaRPr>
          </a:p>
        </p:txBody>
      </p:sp>
      <p:graphicFrame>
        <p:nvGraphicFramePr>
          <p:cNvPr id="89104" name="Object 16"/>
          <p:cNvGraphicFramePr>
            <a:graphicFrameLocks noChangeAspect="1"/>
          </p:cNvGraphicFramePr>
          <p:nvPr>
            <p:ph idx="1"/>
          </p:nvPr>
        </p:nvGraphicFramePr>
        <p:xfrm>
          <a:off x="468313" y="0"/>
          <a:ext cx="69135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13" imgW="5003800" imgH="635000" progId="Equation.DSMT4">
                  <p:embed/>
                </p:oleObj>
              </mc:Choice>
              <mc:Fallback>
                <p:oleObj name="" r:id="rId13" imgW="5003800" imgH="6350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468313" y="0"/>
                        <a:ext cx="6913562" cy="9572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2" grpId="0" animBg="1"/>
      <p:bldP spid="90123" grpId="0" animBg="1"/>
      <p:bldP spid="90126" grpId="0"/>
      <p:bldP spid="9012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15" name="Text Box 4"/>
          <p:cNvSpPr txBox="1"/>
          <p:nvPr/>
        </p:nvSpPr>
        <p:spPr>
          <a:xfrm>
            <a:off x="179388" y="188913"/>
            <a:ext cx="8713787" cy="1189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例题：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为两个相干波源，振幅为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5cm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，频率为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100Hz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波速为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10m/s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，当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点为波峰时，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点恰为波谷，确定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两列波在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点干涉的结果。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16" name="Oval 5"/>
          <p:cNvSpPr/>
          <p:nvPr/>
        </p:nvSpPr>
        <p:spPr>
          <a:xfrm>
            <a:off x="5364163" y="328453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17" name="Oval 6"/>
          <p:cNvSpPr/>
          <p:nvPr/>
        </p:nvSpPr>
        <p:spPr>
          <a:xfrm>
            <a:off x="8243888" y="328453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18" name="Oval 7"/>
          <p:cNvSpPr/>
          <p:nvPr/>
        </p:nvSpPr>
        <p:spPr>
          <a:xfrm>
            <a:off x="5364163" y="1412875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19" name="Line 8"/>
          <p:cNvSpPr/>
          <p:nvPr/>
        </p:nvSpPr>
        <p:spPr>
          <a:xfrm>
            <a:off x="5580063" y="3429000"/>
            <a:ext cx="2663825" cy="0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20" name="Line 9"/>
          <p:cNvSpPr/>
          <p:nvPr/>
        </p:nvSpPr>
        <p:spPr>
          <a:xfrm flipV="1">
            <a:off x="5508625" y="1628775"/>
            <a:ext cx="0" cy="1655763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21" name="Text Box 10"/>
          <p:cNvSpPr txBox="1"/>
          <p:nvPr/>
        </p:nvSpPr>
        <p:spPr>
          <a:xfrm>
            <a:off x="5268913" y="3521075"/>
            <a:ext cx="334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22" name="Text Box 11"/>
          <p:cNvSpPr txBox="1"/>
          <p:nvPr/>
        </p:nvSpPr>
        <p:spPr>
          <a:xfrm>
            <a:off x="8207375" y="3573463"/>
            <a:ext cx="333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23" name="Text Box 12"/>
          <p:cNvSpPr txBox="1"/>
          <p:nvPr/>
        </p:nvSpPr>
        <p:spPr>
          <a:xfrm>
            <a:off x="4892675" y="1412875"/>
            <a:ext cx="3349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24" name="Text Box 13"/>
          <p:cNvSpPr txBox="1"/>
          <p:nvPr/>
        </p:nvSpPr>
        <p:spPr>
          <a:xfrm>
            <a:off x="4565650" y="2276475"/>
            <a:ext cx="7921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15cm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25" name="Text Box 14"/>
          <p:cNvSpPr txBox="1"/>
          <p:nvPr/>
        </p:nvSpPr>
        <p:spPr>
          <a:xfrm>
            <a:off x="6581775" y="3429000"/>
            <a:ext cx="7921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20cm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126" name="Line 15"/>
          <p:cNvSpPr/>
          <p:nvPr/>
        </p:nvSpPr>
        <p:spPr>
          <a:xfrm>
            <a:off x="5580063" y="1557338"/>
            <a:ext cx="2663825" cy="1800225"/>
          </a:xfrm>
          <a:prstGeom prst="line">
            <a:avLst/>
          </a:prstGeom>
          <a:ln w="25400" cap="rnd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0127" name="Object 15"/>
          <p:cNvGraphicFramePr>
            <a:graphicFrameLocks noChangeAspect="1"/>
          </p:cNvGraphicFramePr>
          <p:nvPr>
            <p:ph idx="1"/>
          </p:nvPr>
        </p:nvGraphicFramePr>
        <p:xfrm>
          <a:off x="395288" y="2060575"/>
          <a:ext cx="36004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1" imgW="2768600" imgH="635000" progId="Equation.DSMT4">
                  <p:embed/>
                </p:oleObj>
              </mc:Choice>
              <mc:Fallback>
                <p:oleObj name="" r:id="rId1" imgW="2768600" imgH="6350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95288" y="2060575"/>
                        <a:ext cx="3600450" cy="8937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8" name="Object 16"/>
          <p:cNvGraphicFramePr>
            <a:graphicFrameLocks noChangeAspect="1"/>
          </p:cNvGraphicFramePr>
          <p:nvPr/>
        </p:nvGraphicFramePr>
        <p:xfrm>
          <a:off x="827088" y="2781300"/>
          <a:ext cx="2592387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3" imgW="1968500" imgH="965200" progId="Equation.DSMT4">
                  <p:embed/>
                </p:oleObj>
              </mc:Choice>
              <mc:Fallback>
                <p:oleObj name="" r:id="rId3" imgW="1968500" imgH="9652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781300"/>
                        <a:ext cx="2592387" cy="1325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9" name="Text Box 20"/>
          <p:cNvSpPr txBox="1"/>
          <p:nvPr/>
        </p:nvSpPr>
        <p:spPr>
          <a:xfrm>
            <a:off x="323850" y="4365625"/>
            <a:ext cx="5040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相位反相，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A=0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，处于静止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139" name="Rectangle 4"/>
          <p:cNvSpPr/>
          <p:nvPr/>
        </p:nvSpPr>
        <p:spPr>
          <a:xfrm>
            <a:off x="3382963" y="307975"/>
            <a:ext cx="2163762" cy="577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§13.6 </a:t>
            </a:r>
            <a:r>
              <a:rPr lang="zh-CN" altLang="en-US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驻波</a:t>
            </a:r>
            <a:endParaRPr lang="zh-CN" altLang="en-US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92164" name="Object 5"/>
          <p:cNvGraphicFramePr>
            <a:graphicFrameLocks noChangeAspect="1"/>
          </p:cNvGraphicFramePr>
          <p:nvPr>
            <p:ph idx="1"/>
          </p:nvPr>
        </p:nvGraphicFramePr>
        <p:xfrm>
          <a:off x="539750" y="1627188"/>
          <a:ext cx="7993063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" imgW="5562600" imgH="2295525" progId="">
                  <p:embed/>
                </p:oleObj>
              </mc:Choice>
              <mc:Fallback>
                <p:oleObj name="" r:id="rId1" imgW="5562600" imgH="2295525" progId="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39750" y="1627188"/>
                        <a:ext cx="7993063" cy="3298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7"/>
          <p:cNvSpPr txBox="1"/>
          <p:nvPr/>
        </p:nvSpPr>
        <p:spPr>
          <a:xfrm>
            <a:off x="3059113" y="4795838"/>
            <a:ext cx="2447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音叉实验</a:t>
            </a:r>
            <a:endParaRPr lang="zh-CN" altLang="zh-CN" sz="2400" b="1" dirty="0">
              <a:solidFill>
                <a:srgbClr val="FF33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91142" name="Line 4"/>
          <p:cNvSpPr/>
          <p:nvPr/>
        </p:nvSpPr>
        <p:spPr>
          <a:xfrm>
            <a:off x="539750" y="1144588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3187" name="Object 162"/>
          <p:cNvGraphicFramePr>
            <a:graphicFrameLocks noChangeAspect="1"/>
          </p:cNvGraphicFramePr>
          <p:nvPr/>
        </p:nvGraphicFramePr>
        <p:xfrm>
          <a:off x="4254500" y="549275"/>
          <a:ext cx="4808538" cy="568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" imgW="3607435" imgH="4269740" progId="">
                  <p:embed/>
                </p:oleObj>
              </mc:Choice>
              <mc:Fallback>
                <p:oleObj name="" r:id="rId1" imgW="3607435" imgH="4269740" progId="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54500" y="549275"/>
                        <a:ext cx="4808538" cy="568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157"/>
          <p:cNvGraphicFramePr>
            <a:graphicFrameLocks noChangeAspect="1"/>
          </p:cNvGraphicFramePr>
          <p:nvPr>
            <p:ph sz="half" idx="1"/>
          </p:nvPr>
        </p:nvGraphicFramePr>
        <p:xfrm>
          <a:off x="493713" y="4797425"/>
          <a:ext cx="379095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3" imgW="2872740" imgH="972185" progId="">
                  <p:embed/>
                </p:oleObj>
              </mc:Choice>
              <mc:Fallback>
                <p:oleObj name="" r:id="rId3" imgW="2872740" imgH="972185" progId="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93713" y="4797425"/>
                        <a:ext cx="3790950" cy="16557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Text Box 4"/>
          <p:cNvSpPr txBox="1"/>
          <p:nvPr/>
        </p:nvSpPr>
        <p:spPr>
          <a:xfrm>
            <a:off x="107950" y="115888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ea typeface="楷体" panose="02010609060101010101" pitchFamily="49" charset="-122"/>
                <a:sym typeface="Arial" panose="020B0604020202020204" pitchFamily="34" charset="0"/>
              </a:rPr>
              <a:t>. </a:t>
            </a:r>
            <a:r>
              <a:rPr lang="zh-CN" altLang="en-US" sz="2400" b="1" dirty="0">
                <a:solidFill>
                  <a:schemeClr val="accent2"/>
                </a:solidFill>
                <a:ea typeface="楷体" panose="02010609060101010101" pitchFamily="49" charset="-122"/>
              </a:rPr>
              <a:t>驻波的形成</a:t>
            </a:r>
            <a:endParaRPr lang="zh-CN" altLang="en-US" sz="2400" b="1" dirty="0">
              <a:solidFill>
                <a:schemeClr val="accent2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92166" name="Object 150"/>
          <p:cNvGraphicFramePr>
            <a:graphicFrameLocks noChangeAspect="1"/>
          </p:cNvGraphicFramePr>
          <p:nvPr>
            <p:ph sz="half" idx="1"/>
          </p:nvPr>
        </p:nvGraphicFramePr>
        <p:xfrm>
          <a:off x="244475" y="692150"/>
          <a:ext cx="4256088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5" imgW="3124835" imgH="4175760" progId="">
                  <p:embed/>
                </p:oleObj>
              </mc:Choice>
              <mc:Fallback>
                <p:oleObj name="" r:id="rId5" imgW="3124835" imgH="4175760" progId="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44475" y="692150"/>
                        <a:ext cx="4256088" cy="5689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Oval 152"/>
          <p:cNvSpPr/>
          <p:nvPr/>
        </p:nvSpPr>
        <p:spPr>
          <a:xfrm>
            <a:off x="395288" y="5518150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92" name="Oval 153"/>
          <p:cNvSpPr/>
          <p:nvPr/>
        </p:nvSpPr>
        <p:spPr>
          <a:xfrm>
            <a:off x="1187450" y="472598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93" name="Oval 154"/>
          <p:cNvSpPr/>
          <p:nvPr/>
        </p:nvSpPr>
        <p:spPr>
          <a:xfrm>
            <a:off x="1908175" y="5518150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94" name="Oval 155"/>
          <p:cNvSpPr/>
          <p:nvPr/>
        </p:nvSpPr>
        <p:spPr>
          <a:xfrm>
            <a:off x="2700338" y="6308725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95" name="Oval 156"/>
          <p:cNvSpPr/>
          <p:nvPr/>
        </p:nvSpPr>
        <p:spPr>
          <a:xfrm>
            <a:off x="3492500" y="5518150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72" name="Text Box 160"/>
          <p:cNvSpPr txBox="1"/>
          <p:nvPr/>
        </p:nvSpPr>
        <p:spPr>
          <a:xfrm>
            <a:off x="2093913" y="425450"/>
            <a:ext cx="639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t=0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73" name="Text Box 161"/>
          <p:cNvSpPr txBox="1"/>
          <p:nvPr/>
        </p:nvSpPr>
        <p:spPr>
          <a:xfrm>
            <a:off x="6327775" y="333375"/>
            <a:ext cx="944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t=T/4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98" name="Oval 164"/>
          <p:cNvSpPr/>
          <p:nvPr/>
        </p:nvSpPr>
        <p:spPr>
          <a:xfrm>
            <a:off x="5076825" y="537368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99" name="Oval 165"/>
          <p:cNvSpPr/>
          <p:nvPr/>
        </p:nvSpPr>
        <p:spPr>
          <a:xfrm>
            <a:off x="5867400" y="537368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200" name="Oval 166"/>
          <p:cNvSpPr/>
          <p:nvPr/>
        </p:nvSpPr>
        <p:spPr>
          <a:xfrm>
            <a:off x="6732588" y="537368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201" name="Oval 167"/>
          <p:cNvSpPr/>
          <p:nvPr/>
        </p:nvSpPr>
        <p:spPr>
          <a:xfrm>
            <a:off x="7451725" y="537368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202" name="Oval 168"/>
          <p:cNvSpPr/>
          <p:nvPr/>
        </p:nvSpPr>
        <p:spPr>
          <a:xfrm>
            <a:off x="8316913" y="5373688"/>
            <a:ext cx="215900" cy="2159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203" name="Line 169"/>
          <p:cNvSpPr/>
          <p:nvPr/>
        </p:nvSpPr>
        <p:spPr>
          <a:xfrm>
            <a:off x="5292725" y="5445125"/>
            <a:ext cx="3024188" cy="0"/>
          </a:xfrm>
          <a:prstGeom prst="line">
            <a:avLst/>
          </a:prstGeom>
          <a:ln w="25400" cap="rnd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nimBg="1"/>
      <p:bldP spid="93192" grpId="0" animBg="1"/>
      <p:bldP spid="93193" grpId="0" animBg="1"/>
      <p:bldP spid="93194" grpId="0" animBg="1"/>
      <p:bldP spid="93195" grpId="0" animBg="1"/>
      <p:bldP spid="93198" grpId="0" animBg="1"/>
      <p:bldP spid="93199" grpId="0" animBg="1"/>
      <p:bldP spid="93200" grpId="0" animBg="1"/>
      <p:bldP spid="93201" grpId="0" animBg="1"/>
      <p:bldP spid="932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243" name="Freeform 2"/>
          <p:cNvSpPr/>
          <p:nvPr/>
        </p:nvSpPr>
        <p:spPr>
          <a:xfrm>
            <a:off x="-12801600" y="2971800"/>
            <a:ext cx="22174200" cy="2590800"/>
          </a:xfrm>
          <a:custGeom>
            <a:avLst/>
            <a:gdLst/>
            <a:ahLst/>
            <a:cxnLst>
              <a:cxn ang="0">
                <a:pos x="2147483647" y="19406024"/>
              </a:cxn>
              <a:cxn ang="0">
                <a:pos x="2147483647" y="864974212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9960981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3073212"/>
              </a:cxn>
              <a:cxn ang="0">
                <a:pos x="2147483647" y="94814455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790120738"/>
              </a:cxn>
              <a:cxn ang="0">
                <a:pos x="2147483647" y="188520661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6371" h="1556">
                <a:moveTo>
                  <a:pt x="0" y="777"/>
                </a:moveTo>
                <a:lnTo>
                  <a:pt x="13" y="694"/>
                </a:lnTo>
                <a:lnTo>
                  <a:pt x="27" y="613"/>
                </a:lnTo>
                <a:lnTo>
                  <a:pt x="41" y="533"/>
                </a:lnTo>
                <a:lnTo>
                  <a:pt x="48" y="494"/>
                </a:lnTo>
                <a:lnTo>
                  <a:pt x="55" y="455"/>
                </a:lnTo>
                <a:lnTo>
                  <a:pt x="62" y="418"/>
                </a:lnTo>
                <a:lnTo>
                  <a:pt x="69" y="381"/>
                </a:lnTo>
                <a:lnTo>
                  <a:pt x="76" y="346"/>
                </a:lnTo>
                <a:lnTo>
                  <a:pt x="83" y="312"/>
                </a:lnTo>
                <a:lnTo>
                  <a:pt x="90" y="278"/>
                </a:lnTo>
                <a:lnTo>
                  <a:pt x="97" y="246"/>
                </a:lnTo>
                <a:lnTo>
                  <a:pt x="104" y="216"/>
                </a:lnTo>
                <a:lnTo>
                  <a:pt x="111" y="187"/>
                </a:lnTo>
                <a:lnTo>
                  <a:pt x="118" y="159"/>
                </a:lnTo>
                <a:lnTo>
                  <a:pt x="125" y="135"/>
                </a:lnTo>
                <a:lnTo>
                  <a:pt x="132" y="111"/>
                </a:lnTo>
                <a:lnTo>
                  <a:pt x="139" y="90"/>
                </a:lnTo>
                <a:lnTo>
                  <a:pt x="146" y="70"/>
                </a:lnTo>
                <a:lnTo>
                  <a:pt x="153" y="52"/>
                </a:lnTo>
                <a:lnTo>
                  <a:pt x="160" y="37"/>
                </a:lnTo>
                <a:lnTo>
                  <a:pt x="167" y="25"/>
                </a:lnTo>
                <a:lnTo>
                  <a:pt x="174" y="15"/>
                </a:lnTo>
                <a:lnTo>
                  <a:pt x="181" y="7"/>
                </a:lnTo>
                <a:lnTo>
                  <a:pt x="188" y="2"/>
                </a:lnTo>
                <a:lnTo>
                  <a:pt x="195" y="0"/>
                </a:lnTo>
                <a:lnTo>
                  <a:pt x="202" y="0"/>
                </a:lnTo>
                <a:lnTo>
                  <a:pt x="209" y="4"/>
                </a:lnTo>
                <a:lnTo>
                  <a:pt x="212" y="7"/>
                </a:lnTo>
                <a:lnTo>
                  <a:pt x="216" y="11"/>
                </a:lnTo>
                <a:lnTo>
                  <a:pt x="220" y="16"/>
                </a:lnTo>
                <a:lnTo>
                  <a:pt x="223" y="22"/>
                </a:lnTo>
                <a:lnTo>
                  <a:pt x="227" y="29"/>
                </a:lnTo>
                <a:lnTo>
                  <a:pt x="230" y="37"/>
                </a:lnTo>
                <a:lnTo>
                  <a:pt x="234" y="48"/>
                </a:lnTo>
                <a:lnTo>
                  <a:pt x="237" y="60"/>
                </a:lnTo>
                <a:lnTo>
                  <a:pt x="241" y="73"/>
                </a:lnTo>
                <a:lnTo>
                  <a:pt x="244" y="88"/>
                </a:lnTo>
                <a:lnTo>
                  <a:pt x="248" y="105"/>
                </a:lnTo>
                <a:lnTo>
                  <a:pt x="251" y="123"/>
                </a:lnTo>
                <a:lnTo>
                  <a:pt x="255" y="143"/>
                </a:lnTo>
                <a:lnTo>
                  <a:pt x="258" y="162"/>
                </a:lnTo>
                <a:lnTo>
                  <a:pt x="262" y="184"/>
                </a:lnTo>
                <a:lnTo>
                  <a:pt x="265" y="208"/>
                </a:lnTo>
                <a:lnTo>
                  <a:pt x="269" y="232"/>
                </a:lnTo>
                <a:lnTo>
                  <a:pt x="272" y="258"/>
                </a:lnTo>
                <a:lnTo>
                  <a:pt x="276" y="284"/>
                </a:lnTo>
                <a:lnTo>
                  <a:pt x="279" y="312"/>
                </a:lnTo>
                <a:lnTo>
                  <a:pt x="283" y="338"/>
                </a:lnTo>
                <a:lnTo>
                  <a:pt x="286" y="368"/>
                </a:lnTo>
                <a:lnTo>
                  <a:pt x="293" y="428"/>
                </a:lnTo>
                <a:lnTo>
                  <a:pt x="300" y="491"/>
                </a:lnTo>
                <a:lnTo>
                  <a:pt x="307" y="555"/>
                </a:lnTo>
                <a:lnTo>
                  <a:pt x="313" y="621"/>
                </a:lnTo>
                <a:lnTo>
                  <a:pt x="320" y="689"/>
                </a:lnTo>
                <a:lnTo>
                  <a:pt x="334" y="824"/>
                </a:lnTo>
                <a:lnTo>
                  <a:pt x="341" y="892"/>
                </a:lnTo>
                <a:lnTo>
                  <a:pt x="348" y="959"/>
                </a:lnTo>
                <a:lnTo>
                  <a:pt x="355" y="1024"/>
                </a:lnTo>
                <a:lnTo>
                  <a:pt x="362" y="1088"/>
                </a:lnTo>
                <a:lnTo>
                  <a:pt x="369" y="1149"/>
                </a:lnTo>
                <a:lnTo>
                  <a:pt x="372" y="1178"/>
                </a:lnTo>
                <a:lnTo>
                  <a:pt x="376" y="1208"/>
                </a:lnTo>
                <a:lnTo>
                  <a:pt x="379" y="1235"/>
                </a:lnTo>
                <a:lnTo>
                  <a:pt x="383" y="1262"/>
                </a:lnTo>
                <a:lnTo>
                  <a:pt x="386" y="1288"/>
                </a:lnTo>
                <a:lnTo>
                  <a:pt x="390" y="1314"/>
                </a:lnTo>
                <a:lnTo>
                  <a:pt x="393" y="1338"/>
                </a:lnTo>
                <a:lnTo>
                  <a:pt x="397" y="1362"/>
                </a:lnTo>
                <a:lnTo>
                  <a:pt x="400" y="1383"/>
                </a:lnTo>
                <a:lnTo>
                  <a:pt x="404" y="1404"/>
                </a:lnTo>
                <a:lnTo>
                  <a:pt x="407" y="1423"/>
                </a:lnTo>
                <a:lnTo>
                  <a:pt x="411" y="1441"/>
                </a:lnTo>
                <a:lnTo>
                  <a:pt x="414" y="1457"/>
                </a:lnTo>
                <a:lnTo>
                  <a:pt x="418" y="1472"/>
                </a:lnTo>
                <a:lnTo>
                  <a:pt x="421" y="1486"/>
                </a:lnTo>
                <a:lnTo>
                  <a:pt x="425" y="1498"/>
                </a:lnTo>
                <a:lnTo>
                  <a:pt x="428" y="1508"/>
                </a:lnTo>
                <a:lnTo>
                  <a:pt x="432" y="1517"/>
                </a:lnTo>
                <a:lnTo>
                  <a:pt x="435" y="1524"/>
                </a:lnTo>
                <a:lnTo>
                  <a:pt x="439" y="1528"/>
                </a:lnTo>
                <a:lnTo>
                  <a:pt x="443" y="1532"/>
                </a:lnTo>
                <a:lnTo>
                  <a:pt x="446" y="1532"/>
                </a:lnTo>
                <a:lnTo>
                  <a:pt x="450" y="1532"/>
                </a:lnTo>
                <a:lnTo>
                  <a:pt x="453" y="1528"/>
                </a:lnTo>
                <a:lnTo>
                  <a:pt x="457" y="1523"/>
                </a:lnTo>
                <a:lnTo>
                  <a:pt x="460" y="1515"/>
                </a:lnTo>
                <a:lnTo>
                  <a:pt x="464" y="1506"/>
                </a:lnTo>
                <a:lnTo>
                  <a:pt x="467" y="1495"/>
                </a:lnTo>
                <a:lnTo>
                  <a:pt x="471" y="1482"/>
                </a:lnTo>
                <a:lnTo>
                  <a:pt x="474" y="1468"/>
                </a:lnTo>
                <a:lnTo>
                  <a:pt x="478" y="1451"/>
                </a:lnTo>
                <a:lnTo>
                  <a:pt x="481" y="1433"/>
                </a:lnTo>
                <a:lnTo>
                  <a:pt x="485" y="1413"/>
                </a:lnTo>
                <a:lnTo>
                  <a:pt x="488" y="1393"/>
                </a:lnTo>
                <a:lnTo>
                  <a:pt x="492" y="1371"/>
                </a:lnTo>
                <a:lnTo>
                  <a:pt x="495" y="1347"/>
                </a:lnTo>
                <a:lnTo>
                  <a:pt x="499" y="1322"/>
                </a:lnTo>
                <a:lnTo>
                  <a:pt x="502" y="1296"/>
                </a:lnTo>
                <a:lnTo>
                  <a:pt x="506" y="1269"/>
                </a:lnTo>
                <a:lnTo>
                  <a:pt x="509" y="1241"/>
                </a:lnTo>
                <a:lnTo>
                  <a:pt x="513" y="1212"/>
                </a:lnTo>
                <a:lnTo>
                  <a:pt x="516" y="1182"/>
                </a:lnTo>
                <a:lnTo>
                  <a:pt x="520" y="1152"/>
                </a:lnTo>
                <a:lnTo>
                  <a:pt x="523" y="1119"/>
                </a:lnTo>
                <a:lnTo>
                  <a:pt x="530" y="1054"/>
                </a:lnTo>
                <a:lnTo>
                  <a:pt x="537" y="987"/>
                </a:lnTo>
                <a:lnTo>
                  <a:pt x="544" y="918"/>
                </a:lnTo>
                <a:lnTo>
                  <a:pt x="551" y="848"/>
                </a:lnTo>
                <a:lnTo>
                  <a:pt x="558" y="777"/>
                </a:lnTo>
                <a:lnTo>
                  <a:pt x="565" y="706"/>
                </a:lnTo>
                <a:lnTo>
                  <a:pt x="572" y="636"/>
                </a:lnTo>
                <a:lnTo>
                  <a:pt x="579" y="567"/>
                </a:lnTo>
                <a:lnTo>
                  <a:pt x="586" y="500"/>
                </a:lnTo>
                <a:lnTo>
                  <a:pt x="593" y="435"/>
                </a:lnTo>
                <a:lnTo>
                  <a:pt x="596" y="403"/>
                </a:lnTo>
                <a:lnTo>
                  <a:pt x="600" y="372"/>
                </a:lnTo>
                <a:lnTo>
                  <a:pt x="603" y="342"/>
                </a:lnTo>
                <a:lnTo>
                  <a:pt x="607" y="313"/>
                </a:lnTo>
                <a:lnTo>
                  <a:pt x="610" y="285"/>
                </a:lnTo>
                <a:lnTo>
                  <a:pt x="614" y="258"/>
                </a:lnTo>
                <a:lnTo>
                  <a:pt x="617" y="232"/>
                </a:lnTo>
                <a:lnTo>
                  <a:pt x="621" y="207"/>
                </a:lnTo>
                <a:lnTo>
                  <a:pt x="624" y="184"/>
                </a:lnTo>
                <a:lnTo>
                  <a:pt x="628" y="161"/>
                </a:lnTo>
                <a:lnTo>
                  <a:pt x="631" y="141"/>
                </a:lnTo>
                <a:lnTo>
                  <a:pt x="635" y="121"/>
                </a:lnTo>
                <a:lnTo>
                  <a:pt x="638" y="103"/>
                </a:lnTo>
                <a:lnTo>
                  <a:pt x="642" y="87"/>
                </a:lnTo>
                <a:lnTo>
                  <a:pt x="645" y="72"/>
                </a:lnTo>
                <a:lnTo>
                  <a:pt x="649" y="59"/>
                </a:lnTo>
                <a:lnTo>
                  <a:pt x="652" y="48"/>
                </a:lnTo>
                <a:lnTo>
                  <a:pt x="656" y="39"/>
                </a:lnTo>
                <a:lnTo>
                  <a:pt x="659" y="31"/>
                </a:lnTo>
                <a:lnTo>
                  <a:pt x="663" y="26"/>
                </a:lnTo>
                <a:lnTo>
                  <a:pt x="667" y="22"/>
                </a:lnTo>
                <a:lnTo>
                  <a:pt x="670" y="22"/>
                </a:lnTo>
                <a:lnTo>
                  <a:pt x="674" y="22"/>
                </a:lnTo>
                <a:lnTo>
                  <a:pt x="677" y="26"/>
                </a:lnTo>
                <a:lnTo>
                  <a:pt x="681" y="31"/>
                </a:lnTo>
                <a:lnTo>
                  <a:pt x="684" y="39"/>
                </a:lnTo>
                <a:lnTo>
                  <a:pt x="688" y="48"/>
                </a:lnTo>
                <a:lnTo>
                  <a:pt x="691" y="59"/>
                </a:lnTo>
                <a:lnTo>
                  <a:pt x="695" y="72"/>
                </a:lnTo>
                <a:lnTo>
                  <a:pt x="698" y="87"/>
                </a:lnTo>
                <a:lnTo>
                  <a:pt x="702" y="103"/>
                </a:lnTo>
                <a:lnTo>
                  <a:pt x="705" y="121"/>
                </a:lnTo>
                <a:lnTo>
                  <a:pt x="709" y="141"/>
                </a:lnTo>
                <a:lnTo>
                  <a:pt x="712" y="161"/>
                </a:lnTo>
                <a:lnTo>
                  <a:pt x="716" y="184"/>
                </a:lnTo>
                <a:lnTo>
                  <a:pt x="719" y="207"/>
                </a:lnTo>
                <a:lnTo>
                  <a:pt x="723" y="232"/>
                </a:lnTo>
                <a:lnTo>
                  <a:pt x="726" y="258"/>
                </a:lnTo>
                <a:lnTo>
                  <a:pt x="730" y="285"/>
                </a:lnTo>
                <a:lnTo>
                  <a:pt x="733" y="313"/>
                </a:lnTo>
                <a:lnTo>
                  <a:pt x="737" y="342"/>
                </a:lnTo>
                <a:lnTo>
                  <a:pt x="740" y="372"/>
                </a:lnTo>
                <a:lnTo>
                  <a:pt x="744" y="403"/>
                </a:lnTo>
                <a:lnTo>
                  <a:pt x="747" y="435"/>
                </a:lnTo>
                <a:lnTo>
                  <a:pt x="754" y="500"/>
                </a:lnTo>
                <a:lnTo>
                  <a:pt x="761" y="567"/>
                </a:lnTo>
                <a:lnTo>
                  <a:pt x="768" y="636"/>
                </a:lnTo>
                <a:lnTo>
                  <a:pt x="775" y="706"/>
                </a:lnTo>
                <a:lnTo>
                  <a:pt x="782" y="777"/>
                </a:lnTo>
                <a:lnTo>
                  <a:pt x="789" y="848"/>
                </a:lnTo>
                <a:lnTo>
                  <a:pt x="796" y="918"/>
                </a:lnTo>
                <a:lnTo>
                  <a:pt x="803" y="987"/>
                </a:lnTo>
                <a:lnTo>
                  <a:pt x="810" y="1054"/>
                </a:lnTo>
                <a:lnTo>
                  <a:pt x="817" y="1119"/>
                </a:lnTo>
                <a:lnTo>
                  <a:pt x="820" y="1152"/>
                </a:lnTo>
                <a:lnTo>
                  <a:pt x="824" y="1182"/>
                </a:lnTo>
                <a:lnTo>
                  <a:pt x="827" y="1212"/>
                </a:lnTo>
                <a:lnTo>
                  <a:pt x="831" y="1241"/>
                </a:lnTo>
                <a:lnTo>
                  <a:pt x="834" y="1269"/>
                </a:lnTo>
                <a:lnTo>
                  <a:pt x="838" y="1296"/>
                </a:lnTo>
                <a:lnTo>
                  <a:pt x="841" y="1322"/>
                </a:lnTo>
                <a:lnTo>
                  <a:pt x="845" y="1347"/>
                </a:lnTo>
                <a:lnTo>
                  <a:pt x="848" y="1371"/>
                </a:lnTo>
                <a:lnTo>
                  <a:pt x="852" y="1393"/>
                </a:lnTo>
                <a:lnTo>
                  <a:pt x="855" y="1413"/>
                </a:lnTo>
                <a:lnTo>
                  <a:pt x="859" y="1433"/>
                </a:lnTo>
                <a:lnTo>
                  <a:pt x="862" y="1451"/>
                </a:lnTo>
                <a:lnTo>
                  <a:pt x="866" y="1468"/>
                </a:lnTo>
                <a:lnTo>
                  <a:pt x="869" y="1482"/>
                </a:lnTo>
                <a:lnTo>
                  <a:pt x="873" y="1495"/>
                </a:lnTo>
                <a:lnTo>
                  <a:pt x="876" y="1506"/>
                </a:lnTo>
                <a:lnTo>
                  <a:pt x="880" y="1515"/>
                </a:lnTo>
                <a:lnTo>
                  <a:pt x="883" y="1523"/>
                </a:lnTo>
                <a:lnTo>
                  <a:pt x="887" y="1528"/>
                </a:lnTo>
                <a:lnTo>
                  <a:pt x="891" y="1532"/>
                </a:lnTo>
                <a:lnTo>
                  <a:pt x="894" y="1532"/>
                </a:lnTo>
                <a:lnTo>
                  <a:pt x="898" y="1532"/>
                </a:lnTo>
                <a:lnTo>
                  <a:pt x="901" y="1528"/>
                </a:lnTo>
                <a:lnTo>
                  <a:pt x="905" y="1523"/>
                </a:lnTo>
                <a:lnTo>
                  <a:pt x="908" y="1515"/>
                </a:lnTo>
                <a:lnTo>
                  <a:pt x="912" y="1506"/>
                </a:lnTo>
                <a:lnTo>
                  <a:pt x="915" y="1495"/>
                </a:lnTo>
                <a:lnTo>
                  <a:pt x="919" y="1482"/>
                </a:lnTo>
                <a:lnTo>
                  <a:pt x="922" y="1468"/>
                </a:lnTo>
                <a:lnTo>
                  <a:pt x="926" y="1451"/>
                </a:lnTo>
                <a:lnTo>
                  <a:pt x="929" y="1433"/>
                </a:lnTo>
                <a:lnTo>
                  <a:pt x="933" y="1413"/>
                </a:lnTo>
                <a:lnTo>
                  <a:pt x="936" y="1393"/>
                </a:lnTo>
                <a:lnTo>
                  <a:pt x="940" y="1371"/>
                </a:lnTo>
                <a:lnTo>
                  <a:pt x="943" y="1347"/>
                </a:lnTo>
                <a:lnTo>
                  <a:pt x="947" y="1322"/>
                </a:lnTo>
                <a:lnTo>
                  <a:pt x="950" y="1296"/>
                </a:lnTo>
                <a:lnTo>
                  <a:pt x="953" y="1269"/>
                </a:lnTo>
                <a:lnTo>
                  <a:pt x="956" y="1241"/>
                </a:lnTo>
                <a:lnTo>
                  <a:pt x="960" y="1212"/>
                </a:lnTo>
                <a:lnTo>
                  <a:pt x="963" y="1182"/>
                </a:lnTo>
                <a:lnTo>
                  <a:pt x="967" y="1152"/>
                </a:lnTo>
                <a:lnTo>
                  <a:pt x="970" y="1119"/>
                </a:lnTo>
                <a:lnTo>
                  <a:pt x="977" y="1054"/>
                </a:lnTo>
                <a:lnTo>
                  <a:pt x="984" y="987"/>
                </a:lnTo>
                <a:lnTo>
                  <a:pt x="991" y="918"/>
                </a:lnTo>
                <a:lnTo>
                  <a:pt x="998" y="848"/>
                </a:lnTo>
                <a:lnTo>
                  <a:pt x="1005" y="777"/>
                </a:lnTo>
                <a:lnTo>
                  <a:pt x="1012" y="706"/>
                </a:lnTo>
                <a:lnTo>
                  <a:pt x="1019" y="636"/>
                </a:lnTo>
                <a:lnTo>
                  <a:pt x="1026" y="567"/>
                </a:lnTo>
                <a:lnTo>
                  <a:pt x="1033" y="500"/>
                </a:lnTo>
                <a:lnTo>
                  <a:pt x="1040" y="435"/>
                </a:lnTo>
                <a:lnTo>
                  <a:pt x="1043" y="403"/>
                </a:lnTo>
                <a:lnTo>
                  <a:pt x="1047" y="372"/>
                </a:lnTo>
                <a:lnTo>
                  <a:pt x="1050" y="342"/>
                </a:lnTo>
                <a:lnTo>
                  <a:pt x="1054" y="313"/>
                </a:lnTo>
                <a:lnTo>
                  <a:pt x="1057" y="285"/>
                </a:lnTo>
                <a:lnTo>
                  <a:pt x="1061" y="258"/>
                </a:lnTo>
                <a:lnTo>
                  <a:pt x="1064" y="232"/>
                </a:lnTo>
                <a:lnTo>
                  <a:pt x="1068" y="207"/>
                </a:lnTo>
                <a:lnTo>
                  <a:pt x="1071" y="184"/>
                </a:lnTo>
                <a:lnTo>
                  <a:pt x="1075" y="161"/>
                </a:lnTo>
                <a:lnTo>
                  <a:pt x="1078" y="141"/>
                </a:lnTo>
                <a:lnTo>
                  <a:pt x="1082" y="121"/>
                </a:lnTo>
                <a:lnTo>
                  <a:pt x="1085" y="103"/>
                </a:lnTo>
                <a:lnTo>
                  <a:pt x="1089" y="87"/>
                </a:lnTo>
                <a:lnTo>
                  <a:pt x="1092" y="72"/>
                </a:lnTo>
                <a:lnTo>
                  <a:pt x="1096" y="59"/>
                </a:lnTo>
                <a:lnTo>
                  <a:pt x="1099" y="48"/>
                </a:lnTo>
                <a:lnTo>
                  <a:pt x="1103" y="39"/>
                </a:lnTo>
                <a:lnTo>
                  <a:pt x="1106" y="31"/>
                </a:lnTo>
                <a:lnTo>
                  <a:pt x="1110" y="26"/>
                </a:lnTo>
                <a:lnTo>
                  <a:pt x="1114" y="22"/>
                </a:lnTo>
                <a:lnTo>
                  <a:pt x="1117" y="22"/>
                </a:lnTo>
                <a:lnTo>
                  <a:pt x="1121" y="22"/>
                </a:lnTo>
                <a:lnTo>
                  <a:pt x="1124" y="26"/>
                </a:lnTo>
                <a:lnTo>
                  <a:pt x="1128" y="31"/>
                </a:lnTo>
                <a:lnTo>
                  <a:pt x="1131" y="39"/>
                </a:lnTo>
                <a:lnTo>
                  <a:pt x="1135" y="48"/>
                </a:lnTo>
                <a:lnTo>
                  <a:pt x="1138" y="59"/>
                </a:lnTo>
                <a:lnTo>
                  <a:pt x="1142" y="72"/>
                </a:lnTo>
                <a:lnTo>
                  <a:pt x="1145" y="87"/>
                </a:lnTo>
                <a:lnTo>
                  <a:pt x="1149" y="103"/>
                </a:lnTo>
                <a:lnTo>
                  <a:pt x="1152" y="121"/>
                </a:lnTo>
                <a:lnTo>
                  <a:pt x="1156" y="141"/>
                </a:lnTo>
                <a:lnTo>
                  <a:pt x="1159" y="161"/>
                </a:lnTo>
                <a:lnTo>
                  <a:pt x="1163" y="184"/>
                </a:lnTo>
                <a:lnTo>
                  <a:pt x="1166" y="207"/>
                </a:lnTo>
                <a:lnTo>
                  <a:pt x="1170" y="232"/>
                </a:lnTo>
                <a:lnTo>
                  <a:pt x="1173" y="258"/>
                </a:lnTo>
                <a:lnTo>
                  <a:pt x="1177" y="285"/>
                </a:lnTo>
                <a:lnTo>
                  <a:pt x="1180" y="313"/>
                </a:lnTo>
                <a:lnTo>
                  <a:pt x="1184" y="342"/>
                </a:lnTo>
                <a:lnTo>
                  <a:pt x="1187" y="372"/>
                </a:lnTo>
                <a:lnTo>
                  <a:pt x="1191" y="403"/>
                </a:lnTo>
                <a:lnTo>
                  <a:pt x="1194" y="435"/>
                </a:lnTo>
                <a:lnTo>
                  <a:pt x="1201" y="500"/>
                </a:lnTo>
                <a:lnTo>
                  <a:pt x="1208" y="567"/>
                </a:lnTo>
                <a:lnTo>
                  <a:pt x="1215" y="636"/>
                </a:lnTo>
                <a:lnTo>
                  <a:pt x="1222" y="706"/>
                </a:lnTo>
                <a:lnTo>
                  <a:pt x="1229" y="777"/>
                </a:lnTo>
                <a:lnTo>
                  <a:pt x="1236" y="848"/>
                </a:lnTo>
                <a:lnTo>
                  <a:pt x="1243" y="918"/>
                </a:lnTo>
                <a:lnTo>
                  <a:pt x="1250" y="987"/>
                </a:lnTo>
                <a:lnTo>
                  <a:pt x="1257" y="1054"/>
                </a:lnTo>
                <a:lnTo>
                  <a:pt x="1264" y="1119"/>
                </a:lnTo>
                <a:lnTo>
                  <a:pt x="1267" y="1152"/>
                </a:lnTo>
                <a:lnTo>
                  <a:pt x="1271" y="1182"/>
                </a:lnTo>
                <a:lnTo>
                  <a:pt x="1274" y="1212"/>
                </a:lnTo>
                <a:lnTo>
                  <a:pt x="1278" y="1241"/>
                </a:lnTo>
                <a:lnTo>
                  <a:pt x="1281" y="1269"/>
                </a:lnTo>
                <a:lnTo>
                  <a:pt x="1285" y="1296"/>
                </a:lnTo>
                <a:lnTo>
                  <a:pt x="1288" y="1322"/>
                </a:lnTo>
                <a:lnTo>
                  <a:pt x="1292" y="1347"/>
                </a:lnTo>
                <a:lnTo>
                  <a:pt x="1295" y="1371"/>
                </a:lnTo>
                <a:lnTo>
                  <a:pt x="1299" y="1393"/>
                </a:lnTo>
                <a:lnTo>
                  <a:pt x="1302" y="1413"/>
                </a:lnTo>
                <a:lnTo>
                  <a:pt x="1306" y="1433"/>
                </a:lnTo>
                <a:lnTo>
                  <a:pt x="1309" y="1451"/>
                </a:lnTo>
                <a:lnTo>
                  <a:pt x="1313" y="1468"/>
                </a:lnTo>
                <a:lnTo>
                  <a:pt x="1316" y="1482"/>
                </a:lnTo>
                <a:lnTo>
                  <a:pt x="1320" y="1495"/>
                </a:lnTo>
                <a:lnTo>
                  <a:pt x="1323" y="1506"/>
                </a:lnTo>
                <a:lnTo>
                  <a:pt x="1327" y="1515"/>
                </a:lnTo>
                <a:lnTo>
                  <a:pt x="1330" y="1523"/>
                </a:lnTo>
                <a:lnTo>
                  <a:pt x="1334" y="1528"/>
                </a:lnTo>
                <a:lnTo>
                  <a:pt x="1338" y="1532"/>
                </a:lnTo>
                <a:lnTo>
                  <a:pt x="1341" y="1532"/>
                </a:lnTo>
                <a:lnTo>
                  <a:pt x="1345" y="1532"/>
                </a:lnTo>
                <a:lnTo>
                  <a:pt x="1348" y="1528"/>
                </a:lnTo>
                <a:lnTo>
                  <a:pt x="1352" y="1523"/>
                </a:lnTo>
                <a:lnTo>
                  <a:pt x="1355" y="1515"/>
                </a:lnTo>
                <a:lnTo>
                  <a:pt x="1359" y="1506"/>
                </a:lnTo>
                <a:lnTo>
                  <a:pt x="1362" y="1495"/>
                </a:lnTo>
                <a:lnTo>
                  <a:pt x="1366" y="1482"/>
                </a:lnTo>
                <a:lnTo>
                  <a:pt x="1369" y="1468"/>
                </a:lnTo>
                <a:lnTo>
                  <a:pt x="1373" y="1451"/>
                </a:lnTo>
                <a:lnTo>
                  <a:pt x="1376" y="1433"/>
                </a:lnTo>
                <a:lnTo>
                  <a:pt x="1380" y="1413"/>
                </a:lnTo>
                <a:lnTo>
                  <a:pt x="1383" y="1393"/>
                </a:lnTo>
                <a:lnTo>
                  <a:pt x="1387" y="1371"/>
                </a:lnTo>
                <a:lnTo>
                  <a:pt x="1390" y="1347"/>
                </a:lnTo>
                <a:lnTo>
                  <a:pt x="1394" y="1322"/>
                </a:lnTo>
                <a:lnTo>
                  <a:pt x="1397" y="1296"/>
                </a:lnTo>
                <a:lnTo>
                  <a:pt x="1401" y="1269"/>
                </a:lnTo>
                <a:lnTo>
                  <a:pt x="1404" y="1241"/>
                </a:lnTo>
                <a:lnTo>
                  <a:pt x="1408" y="1212"/>
                </a:lnTo>
                <a:lnTo>
                  <a:pt x="1411" y="1182"/>
                </a:lnTo>
                <a:lnTo>
                  <a:pt x="1415" y="1152"/>
                </a:lnTo>
                <a:lnTo>
                  <a:pt x="1418" y="1119"/>
                </a:lnTo>
                <a:lnTo>
                  <a:pt x="1425" y="1054"/>
                </a:lnTo>
                <a:lnTo>
                  <a:pt x="1432" y="987"/>
                </a:lnTo>
                <a:lnTo>
                  <a:pt x="1439" y="918"/>
                </a:lnTo>
                <a:lnTo>
                  <a:pt x="1446" y="848"/>
                </a:lnTo>
                <a:lnTo>
                  <a:pt x="1453" y="777"/>
                </a:lnTo>
                <a:lnTo>
                  <a:pt x="1460" y="706"/>
                </a:lnTo>
                <a:lnTo>
                  <a:pt x="1467" y="636"/>
                </a:lnTo>
                <a:lnTo>
                  <a:pt x="1474" y="567"/>
                </a:lnTo>
                <a:lnTo>
                  <a:pt x="1481" y="500"/>
                </a:lnTo>
                <a:lnTo>
                  <a:pt x="1488" y="435"/>
                </a:lnTo>
                <a:lnTo>
                  <a:pt x="1491" y="403"/>
                </a:lnTo>
                <a:lnTo>
                  <a:pt x="1495" y="372"/>
                </a:lnTo>
                <a:lnTo>
                  <a:pt x="1498" y="342"/>
                </a:lnTo>
                <a:lnTo>
                  <a:pt x="1502" y="313"/>
                </a:lnTo>
                <a:lnTo>
                  <a:pt x="1505" y="285"/>
                </a:lnTo>
                <a:lnTo>
                  <a:pt x="1509" y="258"/>
                </a:lnTo>
                <a:lnTo>
                  <a:pt x="1512" y="232"/>
                </a:lnTo>
                <a:lnTo>
                  <a:pt x="1516" y="207"/>
                </a:lnTo>
                <a:lnTo>
                  <a:pt x="1519" y="184"/>
                </a:lnTo>
                <a:lnTo>
                  <a:pt x="1523" y="161"/>
                </a:lnTo>
                <a:lnTo>
                  <a:pt x="1526" y="141"/>
                </a:lnTo>
                <a:lnTo>
                  <a:pt x="1530" y="121"/>
                </a:lnTo>
                <a:lnTo>
                  <a:pt x="1533" y="103"/>
                </a:lnTo>
                <a:lnTo>
                  <a:pt x="1537" y="87"/>
                </a:lnTo>
                <a:lnTo>
                  <a:pt x="1540" y="72"/>
                </a:lnTo>
                <a:lnTo>
                  <a:pt x="1544" y="59"/>
                </a:lnTo>
                <a:lnTo>
                  <a:pt x="1547" y="48"/>
                </a:lnTo>
                <a:lnTo>
                  <a:pt x="1551" y="39"/>
                </a:lnTo>
                <a:lnTo>
                  <a:pt x="1554" y="31"/>
                </a:lnTo>
                <a:lnTo>
                  <a:pt x="1558" y="26"/>
                </a:lnTo>
                <a:lnTo>
                  <a:pt x="1562" y="22"/>
                </a:lnTo>
                <a:lnTo>
                  <a:pt x="1565" y="22"/>
                </a:lnTo>
                <a:lnTo>
                  <a:pt x="1569" y="22"/>
                </a:lnTo>
                <a:lnTo>
                  <a:pt x="1572" y="26"/>
                </a:lnTo>
                <a:lnTo>
                  <a:pt x="1576" y="31"/>
                </a:lnTo>
                <a:lnTo>
                  <a:pt x="1579" y="39"/>
                </a:lnTo>
                <a:lnTo>
                  <a:pt x="1583" y="48"/>
                </a:lnTo>
                <a:lnTo>
                  <a:pt x="1586" y="59"/>
                </a:lnTo>
                <a:lnTo>
                  <a:pt x="1590" y="72"/>
                </a:lnTo>
                <a:lnTo>
                  <a:pt x="1592" y="87"/>
                </a:lnTo>
                <a:lnTo>
                  <a:pt x="1595" y="103"/>
                </a:lnTo>
                <a:lnTo>
                  <a:pt x="1598" y="121"/>
                </a:lnTo>
                <a:lnTo>
                  <a:pt x="1602" y="141"/>
                </a:lnTo>
                <a:lnTo>
                  <a:pt x="1605" y="161"/>
                </a:lnTo>
                <a:lnTo>
                  <a:pt x="1609" y="184"/>
                </a:lnTo>
                <a:lnTo>
                  <a:pt x="1612" y="207"/>
                </a:lnTo>
                <a:lnTo>
                  <a:pt x="1616" y="232"/>
                </a:lnTo>
                <a:lnTo>
                  <a:pt x="1619" y="258"/>
                </a:lnTo>
                <a:lnTo>
                  <a:pt x="1623" y="285"/>
                </a:lnTo>
                <a:lnTo>
                  <a:pt x="1626" y="313"/>
                </a:lnTo>
                <a:lnTo>
                  <a:pt x="1630" y="342"/>
                </a:lnTo>
                <a:lnTo>
                  <a:pt x="1633" y="372"/>
                </a:lnTo>
                <a:lnTo>
                  <a:pt x="1637" y="403"/>
                </a:lnTo>
                <a:lnTo>
                  <a:pt x="1640" y="435"/>
                </a:lnTo>
                <a:lnTo>
                  <a:pt x="1647" y="500"/>
                </a:lnTo>
                <a:lnTo>
                  <a:pt x="1654" y="567"/>
                </a:lnTo>
                <a:lnTo>
                  <a:pt x="1661" y="636"/>
                </a:lnTo>
                <a:lnTo>
                  <a:pt x="1668" y="706"/>
                </a:lnTo>
                <a:lnTo>
                  <a:pt x="1675" y="777"/>
                </a:lnTo>
                <a:lnTo>
                  <a:pt x="1682" y="848"/>
                </a:lnTo>
                <a:lnTo>
                  <a:pt x="1689" y="918"/>
                </a:lnTo>
                <a:lnTo>
                  <a:pt x="1696" y="987"/>
                </a:lnTo>
                <a:lnTo>
                  <a:pt x="1703" y="1054"/>
                </a:lnTo>
                <a:lnTo>
                  <a:pt x="1710" y="1119"/>
                </a:lnTo>
                <a:lnTo>
                  <a:pt x="1713" y="1152"/>
                </a:lnTo>
                <a:lnTo>
                  <a:pt x="1717" y="1182"/>
                </a:lnTo>
                <a:lnTo>
                  <a:pt x="1720" y="1212"/>
                </a:lnTo>
                <a:lnTo>
                  <a:pt x="1724" y="1241"/>
                </a:lnTo>
                <a:lnTo>
                  <a:pt x="1727" y="1269"/>
                </a:lnTo>
                <a:lnTo>
                  <a:pt x="1731" y="1296"/>
                </a:lnTo>
                <a:lnTo>
                  <a:pt x="1734" y="1322"/>
                </a:lnTo>
                <a:lnTo>
                  <a:pt x="1738" y="1347"/>
                </a:lnTo>
                <a:lnTo>
                  <a:pt x="1741" y="1371"/>
                </a:lnTo>
                <a:lnTo>
                  <a:pt x="1745" y="1393"/>
                </a:lnTo>
                <a:lnTo>
                  <a:pt x="1748" y="1413"/>
                </a:lnTo>
                <a:lnTo>
                  <a:pt x="1752" y="1433"/>
                </a:lnTo>
                <a:lnTo>
                  <a:pt x="1755" y="1451"/>
                </a:lnTo>
                <a:lnTo>
                  <a:pt x="1759" y="1468"/>
                </a:lnTo>
                <a:lnTo>
                  <a:pt x="1762" y="1482"/>
                </a:lnTo>
                <a:lnTo>
                  <a:pt x="1766" y="1495"/>
                </a:lnTo>
                <a:lnTo>
                  <a:pt x="1769" y="1506"/>
                </a:lnTo>
                <a:lnTo>
                  <a:pt x="1773" y="1515"/>
                </a:lnTo>
                <a:lnTo>
                  <a:pt x="1776" y="1523"/>
                </a:lnTo>
                <a:lnTo>
                  <a:pt x="1780" y="1528"/>
                </a:lnTo>
                <a:lnTo>
                  <a:pt x="1784" y="1532"/>
                </a:lnTo>
                <a:lnTo>
                  <a:pt x="1787" y="1532"/>
                </a:lnTo>
                <a:lnTo>
                  <a:pt x="1791" y="1532"/>
                </a:lnTo>
                <a:lnTo>
                  <a:pt x="1794" y="1528"/>
                </a:lnTo>
                <a:lnTo>
                  <a:pt x="1798" y="1523"/>
                </a:lnTo>
                <a:lnTo>
                  <a:pt x="1801" y="1515"/>
                </a:lnTo>
                <a:lnTo>
                  <a:pt x="1805" y="1506"/>
                </a:lnTo>
                <a:lnTo>
                  <a:pt x="1808" y="1495"/>
                </a:lnTo>
                <a:lnTo>
                  <a:pt x="1812" y="1482"/>
                </a:lnTo>
                <a:lnTo>
                  <a:pt x="1815" y="1468"/>
                </a:lnTo>
                <a:lnTo>
                  <a:pt x="1819" y="1451"/>
                </a:lnTo>
                <a:lnTo>
                  <a:pt x="1822" y="1433"/>
                </a:lnTo>
                <a:lnTo>
                  <a:pt x="1826" y="1413"/>
                </a:lnTo>
                <a:lnTo>
                  <a:pt x="1829" y="1393"/>
                </a:lnTo>
                <a:lnTo>
                  <a:pt x="1833" y="1371"/>
                </a:lnTo>
                <a:lnTo>
                  <a:pt x="1836" y="1347"/>
                </a:lnTo>
                <a:lnTo>
                  <a:pt x="1840" y="1322"/>
                </a:lnTo>
                <a:lnTo>
                  <a:pt x="1843" y="1296"/>
                </a:lnTo>
                <a:lnTo>
                  <a:pt x="1847" y="1269"/>
                </a:lnTo>
                <a:lnTo>
                  <a:pt x="1850" y="1241"/>
                </a:lnTo>
                <a:lnTo>
                  <a:pt x="1854" y="1212"/>
                </a:lnTo>
                <a:lnTo>
                  <a:pt x="1857" y="1182"/>
                </a:lnTo>
                <a:lnTo>
                  <a:pt x="1861" y="1152"/>
                </a:lnTo>
                <a:lnTo>
                  <a:pt x="1864" y="1119"/>
                </a:lnTo>
                <a:lnTo>
                  <a:pt x="1871" y="1054"/>
                </a:lnTo>
                <a:lnTo>
                  <a:pt x="1878" y="987"/>
                </a:lnTo>
                <a:lnTo>
                  <a:pt x="1885" y="918"/>
                </a:lnTo>
                <a:lnTo>
                  <a:pt x="1892" y="848"/>
                </a:lnTo>
                <a:lnTo>
                  <a:pt x="1899" y="777"/>
                </a:lnTo>
                <a:lnTo>
                  <a:pt x="1906" y="706"/>
                </a:lnTo>
                <a:lnTo>
                  <a:pt x="1913" y="636"/>
                </a:lnTo>
                <a:lnTo>
                  <a:pt x="1920" y="567"/>
                </a:lnTo>
                <a:lnTo>
                  <a:pt x="1927" y="500"/>
                </a:lnTo>
                <a:lnTo>
                  <a:pt x="1934" y="435"/>
                </a:lnTo>
                <a:lnTo>
                  <a:pt x="1937" y="403"/>
                </a:lnTo>
                <a:lnTo>
                  <a:pt x="1941" y="372"/>
                </a:lnTo>
                <a:lnTo>
                  <a:pt x="1944" y="342"/>
                </a:lnTo>
                <a:lnTo>
                  <a:pt x="1948" y="313"/>
                </a:lnTo>
                <a:lnTo>
                  <a:pt x="1951" y="285"/>
                </a:lnTo>
                <a:lnTo>
                  <a:pt x="1955" y="258"/>
                </a:lnTo>
                <a:lnTo>
                  <a:pt x="1958" y="232"/>
                </a:lnTo>
                <a:lnTo>
                  <a:pt x="1962" y="207"/>
                </a:lnTo>
                <a:lnTo>
                  <a:pt x="1965" y="184"/>
                </a:lnTo>
                <a:lnTo>
                  <a:pt x="1969" y="161"/>
                </a:lnTo>
                <a:lnTo>
                  <a:pt x="1972" y="141"/>
                </a:lnTo>
                <a:lnTo>
                  <a:pt x="1976" y="121"/>
                </a:lnTo>
                <a:lnTo>
                  <a:pt x="1979" y="103"/>
                </a:lnTo>
                <a:lnTo>
                  <a:pt x="1983" y="87"/>
                </a:lnTo>
                <a:lnTo>
                  <a:pt x="1986" y="72"/>
                </a:lnTo>
                <a:lnTo>
                  <a:pt x="1990" y="59"/>
                </a:lnTo>
                <a:lnTo>
                  <a:pt x="1993" y="48"/>
                </a:lnTo>
                <a:lnTo>
                  <a:pt x="1997" y="39"/>
                </a:lnTo>
                <a:lnTo>
                  <a:pt x="2000" y="31"/>
                </a:lnTo>
                <a:lnTo>
                  <a:pt x="2004" y="26"/>
                </a:lnTo>
                <a:lnTo>
                  <a:pt x="2008" y="22"/>
                </a:lnTo>
                <a:lnTo>
                  <a:pt x="2011" y="22"/>
                </a:lnTo>
                <a:lnTo>
                  <a:pt x="2015" y="22"/>
                </a:lnTo>
                <a:lnTo>
                  <a:pt x="2018" y="26"/>
                </a:lnTo>
                <a:lnTo>
                  <a:pt x="2022" y="31"/>
                </a:lnTo>
                <a:lnTo>
                  <a:pt x="2025" y="39"/>
                </a:lnTo>
                <a:lnTo>
                  <a:pt x="2029" y="48"/>
                </a:lnTo>
                <a:lnTo>
                  <a:pt x="2032" y="59"/>
                </a:lnTo>
                <a:lnTo>
                  <a:pt x="2036" y="72"/>
                </a:lnTo>
                <a:lnTo>
                  <a:pt x="2039" y="87"/>
                </a:lnTo>
                <a:lnTo>
                  <a:pt x="2043" y="103"/>
                </a:lnTo>
                <a:lnTo>
                  <a:pt x="2046" y="121"/>
                </a:lnTo>
                <a:lnTo>
                  <a:pt x="2050" y="141"/>
                </a:lnTo>
                <a:lnTo>
                  <a:pt x="2053" y="161"/>
                </a:lnTo>
                <a:lnTo>
                  <a:pt x="2057" y="184"/>
                </a:lnTo>
                <a:lnTo>
                  <a:pt x="2060" y="207"/>
                </a:lnTo>
                <a:lnTo>
                  <a:pt x="2064" y="232"/>
                </a:lnTo>
                <a:lnTo>
                  <a:pt x="2067" y="258"/>
                </a:lnTo>
                <a:lnTo>
                  <a:pt x="2071" y="285"/>
                </a:lnTo>
                <a:lnTo>
                  <a:pt x="2074" y="313"/>
                </a:lnTo>
                <a:lnTo>
                  <a:pt x="2078" y="342"/>
                </a:lnTo>
                <a:lnTo>
                  <a:pt x="2081" y="372"/>
                </a:lnTo>
                <a:lnTo>
                  <a:pt x="2085" y="403"/>
                </a:lnTo>
                <a:lnTo>
                  <a:pt x="2088" y="435"/>
                </a:lnTo>
                <a:lnTo>
                  <a:pt x="2095" y="500"/>
                </a:lnTo>
                <a:lnTo>
                  <a:pt x="2102" y="567"/>
                </a:lnTo>
                <a:lnTo>
                  <a:pt x="2109" y="636"/>
                </a:lnTo>
                <a:lnTo>
                  <a:pt x="2116" y="706"/>
                </a:lnTo>
                <a:lnTo>
                  <a:pt x="2123" y="777"/>
                </a:lnTo>
                <a:lnTo>
                  <a:pt x="2130" y="848"/>
                </a:lnTo>
                <a:lnTo>
                  <a:pt x="2137" y="918"/>
                </a:lnTo>
                <a:lnTo>
                  <a:pt x="2144" y="987"/>
                </a:lnTo>
                <a:lnTo>
                  <a:pt x="2151" y="1054"/>
                </a:lnTo>
                <a:lnTo>
                  <a:pt x="2158" y="1119"/>
                </a:lnTo>
                <a:lnTo>
                  <a:pt x="2161" y="1152"/>
                </a:lnTo>
                <a:lnTo>
                  <a:pt x="2165" y="1182"/>
                </a:lnTo>
                <a:lnTo>
                  <a:pt x="2168" y="1212"/>
                </a:lnTo>
                <a:lnTo>
                  <a:pt x="2172" y="1241"/>
                </a:lnTo>
                <a:lnTo>
                  <a:pt x="2175" y="1269"/>
                </a:lnTo>
                <a:lnTo>
                  <a:pt x="2179" y="1296"/>
                </a:lnTo>
                <a:lnTo>
                  <a:pt x="2182" y="1322"/>
                </a:lnTo>
                <a:lnTo>
                  <a:pt x="2186" y="1347"/>
                </a:lnTo>
                <a:lnTo>
                  <a:pt x="2189" y="1371"/>
                </a:lnTo>
                <a:lnTo>
                  <a:pt x="2193" y="1393"/>
                </a:lnTo>
                <a:lnTo>
                  <a:pt x="2196" y="1413"/>
                </a:lnTo>
                <a:lnTo>
                  <a:pt x="2200" y="1433"/>
                </a:lnTo>
                <a:lnTo>
                  <a:pt x="2203" y="1451"/>
                </a:lnTo>
                <a:lnTo>
                  <a:pt x="2207" y="1468"/>
                </a:lnTo>
                <a:lnTo>
                  <a:pt x="2210" y="1482"/>
                </a:lnTo>
                <a:lnTo>
                  <a:pt x="2214" y="1495"/>
                </a:lnTo>
                <a:lnTo>
                  <a:pt x="2217" y="1506"/>
                </a:lnTo>
                <a:lnTo>
                  <a:pt x="2221" y="1515"/>
                </a:lnTo>
                <a:lnTo>
                  <a:pt x="2224" y="1523"/>
                </a:lnTo>
                <a:lnTo>
                  <a:pt x="2228" y="1528"/>
                </a:lnTo>
                <a:lnTo>
                  <a:pt x="2231" y="1532"/>
                </a:lnTo>
                <a:lnTo>
                  <a:pt x="2234" y="1532"/>
                </a:lnTo>
                <a:lnTo>
                  <a:pt x="2238" y="1532"/>
                </a:lnTo>
                <a:lnTo>
                  <a:pt x="2241" y="1528"/>
                </a:lnTo>
                <a:lnTo>
                  <a:pt x="2245" y="1523"/>
                </a:lnTo>
                <a:lnTo>
                  <a:pt x="2248" y="1515"/>
                </a:lnTo>
                <a:lnTo>
                  <a:pt x="2252" y="1506"/>
                </a:lnTo>
                <a:lnTo>
                  <a:pt x="2255" y="1495"/>
                </a:lnTo>
                <a:lnTo>
                  <a:pt x="2259" y="1482"/>
                </a:lnTo>
                <a:lnTo>
                  <a:pt x="2262" y="1468"/>
                </a:lnTo>
                <a:lnTo>
                  <a:pt x="2266" y="1451"/>
                </a:lnTo>
                <a:lnTo>
                  <a:pt x="2269" y="1433"/>
                </a:lnTo>
                <a:lnTo>
                  <a:pt x="2273" y="1413"/>
                </a:lnTo>
                <a:lnTo>
                  <a:pt x="2276" y="1393"/>
                </a:lnTo>
                <a:lnTo>
                  <a:pt x="2280" y="1371"/>
                </a:lnTo>
                <a:lnTo>
                  <a:pt x="2283" y="1347"/>
                </a:lnTo>
                <a:lnTo>
                  <a:pt x="2287" y="1322"/>
                </a:lnTo>
                <a:lnTo>
                  <a:pt x="2290" y="1296"/>
                </a:lnTo>
                <a:lnTo>
                  <a:pt x="2294" y="1269"/>
                </a:lnTo>
                <a:lnTo>
                  <a:pt x="2297" y="1241"/>
                </a:lnTo>
                <a:lnTo>
                  <a:pt x="2301" y="1212"/>
                </a:lnTo>
                <a:lnTo>
                  <a:pt x="2304" y="1182"/>
                </a:lnTo>
                <a:lnTo>
                  <a:pt x="2308" y="1152"/>
                </a:lnTo>
                <a:lnTo>
                  <a:pt x="2311" y="1119"/>
                </a:lnTo>
                <a:lnTo>
                  <a:pt x="2318" y="1054"/>
                </a:lnTo>
                <a:lnTo>
                  <a:pt x="2325" y="987"/>
                </a:lnTo>
                <a:lnTo>
                  <a:pt x="2332" y="918"/>
                </a:lnTo>
                <a:lnTo>
                  <a:pt x="2339" y="848"/>
                </a:lnTo>
                <a:lnTo>
                  <a:pt x="2346" y="777"/>
                </a:lnTo>
                <a:lnTo>
                  <a:pt x="2353" y="706"/>
                </a:lnTo>
                <a:lnTo>
                  <a:pt x="2360" y="636"/>
                </a:lnTo>
                <a:lnTo>
                  <a:pt x="2367" y="567"/>
                </a:lnTo>
                <a:lnTo>
                  <a:pt x="2374" y="500"/>
                </a:lnTo>
                <a:lnTo>
                  <a:pt x="2381" y="435"/>
                </a:lnTo>
                <a:lnTo>
                  <a:pt x="2384" y="403"/>
                </a:lnTo>
                <a:lnTo>
                  <a:pt x="2388" y="372"/>
                </a:lnTo>
                <a:lnTo>
                  <a:pt x="2391" y="342"/>
                </a:lnTo>
                <a:lnTo>
                  <a:pt x="2395" y="313"/>
                </a:lnTo>
                <a:lnTo>
                  <a:pt x="2398" y="285"/>
                </a:lnTo>
                <a:lnTo>
                  <a:pt x="2402" y="258"/>
                </a:lnTo>
                <a:lnTo>
                  <a:pt x="2405" y="232"/>
                </a:lnTo>
                <a:lnTo>
                  <a:pt x="2409" y="207"/>
                </a:lnTo>
                <a:lnTo>
                  <a:pt x="2412" y="184"/>
                </a:lnTo>
                <a:lnTo>
                  <a:pt x="2416" y="161"/>
                </a:lnTo>
                <a:lnTo>
                  <a:pt x="2419" y="141"/>
                </a:lnTo>
                <a:lnTo>
                  <a:pt x="2423" y="121"/>
                </a:lnTo>
                <a:lnTo>
                  <a:pt x="2426" y="103"/>
                </a:lnTo>
                <a:lnTo>
                  <a:pt x="2430" y="87"/>
                </a:lnTo>
                <a:lnTo>
                  <a:pt x="2433" y="72"/>
                </a:lnTo>
                <a:lnTo>
                  <a:pt x="2437" y="59"/>
                </a:lnTo>
                <a:lnTo>
                  <a:pt x="2440" y="48"/>
                </a:lnTo>
                <a:lnTo>
                  <a:pt x="2444" y="39"/>
                </a:lnTo>
                <a:lnTo>
                  <a:pt x="2447" y="31"/>
                </a:lnTo>
                <a:lnTo>
                  <a:pt x="2451" y="26"/>
                </a:lnTo>
                <a:lnTo>
                  <a:pt x="2455" y="22"/>
                </a:lnTo>
                <a:lnTo>
                  <a:pt x="2458" y="22"/>
                </a:lnTo>
                <a:lnTo>
                  <a:pt x="2462" y="22"/>
                </a:lnTo>
                <a:lnTo>
                  <a:pt x="2465" y="26"/>
                </a:lnTo>
                <a:lnTo>
                  <a:pt x="2469" y="31"/>
                </a:lnTo>
                <a:lnTo>
                  <a:pt x="2472" y="39"/>
                </a:lnTo>
                <a:lnTo>
                  <a:pt x="2476" y="48"/>
                </a:lnTo>
                <a:lnTo>
                  <a:pt x="2479" y="59"/>
                </a:lnTo>
                <a:lnTo>
                  <a:pt x="2483" y="72"/>
                </a:lnTo>
                <a:lnTo>
                  <a:pt x="2486" y="87"/>
                </a:lnTo>
                <a:lnTo>
                  <a:pt x="2490" y="103"/>
                </a:lnTo>
                <a:lnTo>
                  <a:pt x="2493" y="121"/>
                </a:lnTo>
                <a:lnTo>
                  <a:pt x="2497" y="141"/>
                </a:lnTo>
                <a:lnTo>
                  <a:pt x="2500" y="161"/>
                </a:lnTo>
                <a:lnTo>
                  <a:pt x="2504" y="184"/>
                </a:lnTo>
                <a:lnTo>
                  <a:pt x="2507" y="207"/>
                </a:lnTo>
                <a:lnTo>
                  <a:pt x="2511" y="232"/>
                </a:lnTo>
                <a:lnTo>
                  <a:pt x="2514" y="258"/>
                </a:lnTo>
                <a:lnTo>
                  <a:pt x="2518" y="285"/>
                </a:lnTo>
                <a:lnTo>
                  <a:pt x="2521" y="313"/>
                </a:lnTo>
                <a:lnTo>
                  <a:pt x="2525" y="342"/>
                </a:lnTo>
                <a:lnTo>
                  <a:pt x="2528" y="372"/>
                </a:lnTo>
                <a:lnTo>
                  <a:pt x="2532" y="403"/>
                </a:lnTo>
                <a:lnTo>
                  <a:pt x="2535" y="435"/>
                </a:lnTo>
                <a:lnTo>
                  <a:pt x="2542" y="500"/>
                </a:lnTo>
                <a:lnTo>
                  <a:pt x="2549" y="567"/>
                </a:lnTo>
                <a:lnTo>
                  <a:pt x="2556" y="636"/>
                </a:lnTo>
                <a:lnTo>
                  <a:pt x="2563" y="706"/>
                </a:lnTo>
                <a:lnTo>
                  <a:pt x="2570" y="777"/>
                </a:lnTo>
                <a:lnTo>
                  <a:pt x="2577" y="848"/>
                </a:lnTo>
                <a:lnTo>
                  <a:pt x="2584" y="918"/>
                </a:lnTo>
                <a:lnTo>
                  <a:pt x="2591" y="987"/>
                </a:lnTo>
                <a:lnTo>
                  <a:pt x="2598" y="1054"/>
                </a:lnTo>
                <a:lnTo>
                  <a:pt x="2605" y="1119"/>
                </a:lnTo>
                <a:lnTo>
                  <a:pt x="2608" y="1152"/>
                </a:lnTo>
                <a:lnTo>
                  <a:pt x="2612" y="1182"/>
                </a:lnTo>
                <a:lnTo>
                  <a:pt x="2615" y="1212"/>
                </a:lnTo>
                <a:lnTo>
                  <a:pt x="2619" y="1241"/>
                </a:lnTo>
                <a:lnTo>
                  <a:pt x="2622" y="1269"/>
                </a:lnTo>
                <a:lnTo>
                  <a:pt x="2626" y="1296"/>
                </a:lnTo>
                <a:lnTo>
                  <a:pt x="2629" y="1322"/>
                </a:lnTo>
                <a:lnTo>
                  <a:pt x="2633" y="1347"/>
                </a:lnTo>
                <a:lnTo>
                  <a:pt x="2636" y="1371"/>
                </a:lnTo>
                <a:lnTo>
                  <a:pt x="2640" y="1393"/>
                </a:lnTo>
                <a:lnTo>
                  <a:pt x="2643" y="1413"/>
                </a:lnTo>
                <a:lnTo>
                  <a:pt x="2647" y="1433"/>
                </a:lnTo>
                <a:lnTo>
                  <a:pt x="2650" y="1451"/>
                </a:lnTo>
                <a:lnTo>
                  <a:pt x="2654" y="1468"/>
                </a:lnTo>
                <a:lnTo>
                  <a:pt x="2657" y="1482"/>
                </a:lnTo>
                <a:lnTo>
                  <a:pt x="2661" y="1495"/>
                </a:lnTo>
                <a:lnTo>
                  <a:pt x="2664" y="1506"/>
                </a:lnTo>
                <a:lnTo>
                  <a:pt x="2668" y="1515"/>
                </a:lnTo>
                <a:lnTo>
                  <a:pt x="2671" y="1523"/>
                </a:lnTo>
                <a:lnTo>
                  <a:pt x="2675" y="1528"/>
                </a:lnTo>
                <a:lnTo>
                  <a:pt x="2679" y="1532"/>
                </a:lnTo>
                <a:lnTo>
                  <a:pt x="2682" y="1532"/>
                </a:lnTo>
                <a:lnTo>
                  <a:pt x="2686" y="1532"/>
                </a:lnTo>
                <a:lnTo>
                  <a:pt x="2689" y="1528"/>
                </a:lnTo>
                <a:lnTo>
                  <a:pt x="2693" y="1523"/>
                </a:lnTo>
                <a:lnTo>
                  <a:pt x="2696" y="1515"/>
                </a:lnTo>
                <a:lnTo>
                  <a:pt x="2700" y="1506"/>
                </a:lnTo>
                <a:lnTo>
                  <a:pt x="2703" y="1495"/>
                </a:lnTo>
                <a:lnTo>
                  <a:pt x="2707" y="1482"/>
                </a:lnTo>
                <a:lnTo>
                  <a:pt x="2710" y="1468"/>
                </a:lnTo>
                <a:lnTo>
                  <a:pt x="2714" y="1451"/>
                </a:lnTo>
                <a:lnTo>
                  <a:pt x="2717" y="1433"/>
                </a:lnTo>
                <a:lnTo>
                  <a:pt x="2721" y="1413"/>
                </a:lnTo>
                <a:lnTo>
                  <a:pt x="2724" y="1393"/>
                </a:lnTo>
                <a:lnTo>
                  <a:pt x="2728" y="1371"/>
                </a:lnTo>
                <a:lnTo>
                  <a:pt x="2731" y="1347"/>
                </a:lnTo>
                <a:lnTo>
                  <a:pt x="2735" y="1322"/>
                </a:lnTo>
                <a:lnTo>
                  <a:pt x="2738" y="1296"/>
                </a:lnTo>
                <a:lnTo>
                  <a:pt x="2742" y="1269"/>
                </a:lnTo>
                <a:lnTo>
                  <a:pt x="2745" y="1241"/>
                </a:lnTo>
                <a:lnTo>
                  <a:pt x="2749" y="1212"/>
                </a:lnTo>
                <a:lnTo>
                  <a:pt x="2752" y="1182"/>
                </a:lnTo>
                <a:lnTo>
                  <a:pt x="2756" y="1152"/>
                </a:lnTo>
                <a:lnTo>
                  <a:pt x="2759" y="1119"/>
                </a:lnTo>
                <a:lnTo>
                  <a:pt x="2766" y="1054"/>
                </a:lnTo>
                <a:lnTo>
                  <a:pt x="2773" y="987"/>
                </a:lnTo>
                <a:lnTo>
                  <a:pt x="2780" y="918"/>
                </a:lnTo>
                <a:lnTo>
                  <a:pt x="2787" y="848"/>
                </a:lnTo>
                <a:lnTo>
                  <a:pt x="2794" y="777"/>
                </a:lnTo>
                <a:lnTo>
                  <a:pt x="2801" y="706"/>
                </a:lnTo>
                <a:lnTo>
                  <a:pt x="2808" y="636"/>
                </a:lnTo>
                <a:lnTo>
                  <a:pt x="2815" y="567"/>
                </a:lnTo>
                <a:lnTo>
                  <a:pt x="2822" y="500"/>
                </a:lnTo>
                <a:lnTo>
                  <a:pt x="2829" y="435"/>
                </a:lnTo>
                <a:lnTo>
                  <a:pt x="2832" y="403"/>
                </a:lnTo>
                <a:lnTo>
                  <a:pt x="2836" y="372"/>
                </a:lnTo>
                <a:lnTo>
                  <a:pt x="2839" y="342"/>
                </a:lnTo>
                <a:lnTo>
                  <a:pt x="2843" y="313"/>
                </a:lnTo>
                <a:lnTo>
                  <a:pt x="2846" y="285"/>
                </a:lnTo>
                <a:lnTo>
                  <a:pt x="2850" y="258"/>
                </a:lnTo>
                <a:lnTo>
                  <a:pt x="2853" y="232"/>
                </a:lnTo>
                <a:lnTo>
                  <a:pt x="2857" y="207"/>
                </a:lnTo>
                <a:lnTo>
                  <a:pt x="2860" y="184"/>
                </a:lnTo>
                <a:lnTo>
                  <a:pt x="2864" y="161"/>
                </a:lnTo>
                <a:lnTo>
                  <a:pt x="2867" y="141"/>
                </a:lnTo>
                <a:lnTo>
                  <a:pt x="2870" y="121"/>
                </a:lnTo>
                <a:lnTo>
                  <a:pt x="2873" y="103"/>
                </a:lnTo>
                <a:lnTo>
                  <a:pt x="2877" y="87"/>
                </a:lnTo>
                <a:lnTo>
                  <a:pt x="2880" y="72"/>
                </a:lnTo>
                <a:lnTo>
                  <a:pt x="2884" y="59"/>
                </a:lnTo>
                <a:lnTo>
                  <a:pt x="2887" y="48"/>
                </a:lnTo>
                <a:lnTo>
                  <a:pt x="2891" y="39"/>
                </a:lnTo>
                <a:lnTo>
                  <a:pt x="2894" y="31"/>
                </a:lnTo>
                <a:lnTo>
                  <a:pt x="2898" y="26"/>
                </a:lnTo>
                <a:lnTo>
                  <a:pt x="2902" y="22"/>
                </a:lnTo>
                <a:lnTo>
                  <a:pt x="2905" y="22"/>
                </a:lnTo>
                <a:lnTo>
                  <a:pt x="2909" y="22"/>
                </a:lnTo>
                <a:lnTo>
                  <a:pt x="2912" y="26"/>
                </a:lnTo>
                <a:lnTo>
                  <a:pt x="2916" y="31"/>
                </a:lnTo>
                <a:lnTo>
                  <a:pt x="2919" y="39"/>
                </a:lnTo>
                <a:lnTo>
                  <a:pt x="2923" y="48"/>
                </a:lnTo>
                <a:lnTo>
                  <a:pt x="2926" y="59"/>
                </a:lnTo>
                <a:lnTo>
                  <a:pt x="2930" y="72"/>
                </a:lnTo>
                <a:lnTo>
                  <a:pt x="2933" y="87"/>
                </a:lnTo>
                <a:lnTo>
                  <a:pt x="2937" y="103"/>
                </a:lnTo>
                <a:lnTo>
                  <a:pt x="2940" y="121"/>
                </a:lnTo>
                <a:lnTo>
                  <a:pt x="2944" y="141"/>
                </a:lnTo>
                <a:lnTo>
                  <a:pt x="2947" y="161"/>
                </a:lnTo>
                <a:lnTo>
                  <a:pt x="2951" y="184"/>
                </a:lnTo>
                <a:lnTo>
                  <a:pt x="2954" y="207"/>
                </a:lnTo>
                <a:lnTo>
                  <a:pt x="2958" y="232"/>
                </a:lnTo>
                <a:lnTo>
                  <a:pt x="2961" y="258"/>
                </a:lnTo>
                <a:lnTo>
                  <a:pt x="2965" y="285"/>
                </a:lnTo>
                <a:lnTo>
                  <a:pt x="2968" y="313"/>
                </a:lnTo>
                <a:lnTo>
                  <a:pt x="2972" y="342"/>
                </a:lnTo>
                <a:lnTo>
                  <a:pt x="2975" y="372"/>
                </a:lnTo>
                <a:lnTo>
                  <a:pt x="2979" y="403"/>
                </a:lnTo>
                <a:lnTo>
                  <a:pt x="2982" y="435"/>
                </a:lnTo>
                <a:lnTo>
                  <a:pt x="2989" y="500"/>
                </a:lnTo>
                <a:lnTo>
                  <a:pt x="2996" y="567"/>
                </a:lnTo>
                <a:lnTo>
                  <a:pt x="3003" y="636"/>
                </a:lnTo>
                <a:lnTo>
                  <a:pt x="3010" y="706"/>
                </a:lnTo>
                <a:lnTo>
                  <a:pt x="3017" y="777"/>
                </a:lnTo>
                <a:lnTo>
                  <a:pt x="3024" y="848"/>
                </a:lnTo>
                <a:lnTo>
                  <a:pt x="3031" y="918"/>
                </a:lnTo>
                <a:lnTo>
                  <a:pt x="3038" y="987"/>
                </a:lnTo>
                <a:lnTo>
                  <a:pt x="3045" y="1054"/>
                </a:lnTo>
                <a:lnTo>
                  <a:pt x="3052" y="1119"/>
                </a:lnTo>
                <a:lnTo>
                  <a:pt x="3055" y="1152"/>
                </a:lnTo>
                <a:lnTo>
                  <a:pt x="3059" y="1182"/>
                </a:lnTo>
                <a:lnTo>
                  <a:pt x="3062" y="1212"/>
                </a:lnTo>
                <a:lnTo>
                  <a:pt x="3066" y="1241"/>
                </a:lnTo>
                <a:lnTo>
                  <a:pt x="3069" y="1269"/>
                </a:lnTo>
                <a:lnTo>
                  <a:pt x="3073" y="1296"/>
                </a:lnTo>
                <a:lnTo>
                  <a:pt x="3076" y="1322"/>
                </a:lnTo>
                <a:lnTo>
                  <a:pt x="3080" y="1347"/>
                </a:lnTo>
                <a:lnTo>
                  <a:pt x="3083" y="1371"/>
                </a:lnTo>
                <a:lnTo>
                  <a:pt x="3087" y="1393"/>
                </a:lnTo>
                <a:lnTo>
                  <a:pt x="3090" y="1413"/>
                </a:lnTo>
                <a:lnTo>
                  <a:pt x="3094" y="1433"/>
                </a:lnTo>
                <a:lnTo>
                  <a:pt x="3097" y="1451"/>
                </a:lnTo>
                <a:lnTo>
                  <a:pt x="3101" y="1468"/>
                </a:lnTo>
                <a:lnTo>
                  <a:pt x="3104" y="1482"/>
                </a:lnTo>
                <a:lnTo>
                  <a:pt x="3108" y="1495"/>
                </a:lnTo>
                <a:lnTo>
                  <a:pt x="3111" y="1506"/>
                </a:lnTo>
                <a:lnTo>
                  <a:pt x="3115" y="1515"/>
                </a:lnTo>
                <a:lnTo>
                  <a:pt x="3118" y="1523"/>
                </a:lnTo>
                <a:lnTo>
                  <a:pt x="3122" y="1528"/>
                </a:lnTo>
                <a:lnTo>
                  <a:pt x="3126" y="1532"/>
                </a:lnTo>
                <a:lnTo>
                  <a:pt x="3129" y="1532"/>
                </a:lnTo>
                <a:lnTo>
                  <a:pt x="3133" y="1532"/>
                </a:lnTo>
                <a:lnTo>
                  <a:pt x="3136" y="1528"/>
                </a:lnTo>
                <a:lnTo>
                  <a:pt x="3140" y="1523"/>
                </a:lnTo>
                <a:lnTo>
                  <a:pt x="3143" y="1515"/>
                </a:lnTo>
                <a:lnTo>
                  <a:pt x="3147" y="1506"/>
                </a:lnTo>
                <a:lnTo>
                  <a:pt x="3150" y="1495"/>
                </a:lnTo>
                <a:lnTo>
                  <a:pt x="3154" y="1482"/>
                </a:lnTo>
                <a:lnTo>
                  <a:pt x="3157" y="1468"/>
                </a:lnTo>
                <a:lnTo>
                  <a:pt x="3161" y="1451"/>
                </a:lnTo>
                <a:lnTo>
                  <a:pt x="3164" y="1433"/>
                </a:lnTo>
                <a:lnTo>
                  <a:pt x="3168" y="1413"/>
                </a:lnTo>
                <a:lnTo>
                  <a:pt x="3171" y="1393"/>
                </a:lnTo>
                <a:lnTo>
                  <a:pt x="3175" y="1371"/>
                </a:lnTo>
                <a:lnTo>
                  <a:pt x="3178" y="1347"/>
                </a:lnTo>
                <a:lnTo>
                  <a:pt x="3182" y="1322"/>
                </a:lnTo>
                <a:lnTo>
                  <a:pt x="3185" y="1296"/>
                </a:lnTo>
                <a:lnTo>
                  <a:pt x="3188" y="1269"/>
                </a:lnTo>
                <a:lnTo>
                  <a:pt x="3191" y="1241"/>
                </a:lnTo>
                <a:lnTo>
                  <a:pt x="3195" y="1212"/>
                </a:lnTo>
                <a:lnTo>
                  <a:pt x="3198" y="1182"/>
                </a:lnTo>
                <a:lnTo>
                  <a:pt x="3202" y="1152"/>
                </a:lnTo>
                <a:lnTo>
                  <a:pt x="3205" y="1119"/>
                </a:lnTo>
                <a:lnTo>
                  <a:pt x="3212" y="1054"/>
                </a:lnTo>
                <a:lnTo>
                  <a:pt x="3219" y="987"/>
                </a:lnTo>
                <a:lnTo>
                  <a:pt x="3226" y="918"/>
                </a:lnTo>
                <a:lnTo>
                  <a:pt x="3233" y="848"/>
                </a:lnTo>
                <a:lnTo>
                  <a:pt x="3240" y="777"/>
                </a:lnTo>
                <a:lnTo>
                  <a:pt x="3247" y="706"/>
                </a:lnTo>
                <a:lnTo>
                  <a:pt x="3254" y="636"/>
                </a:lnTo>
                <a:lnTo>
                  <a:pt x="3261" y="567"/>
                </a:lnTo>
                <a:lnTo>
                  <a:pt x="3268" y="500"/>
                </a:lnTo>
                <a:lnTo>
                  <a:pt x="3275" y="435"/>
                </a:lnTo>
                <a:lnTo>
                  <a:pt x="3278" y="403"/>
                </a:lnTo>
                <a:lnTo>
                  <a:pt x="3282" y="372"/>
                </a:lnTo>
                <a:lnTo>
                  <a:pt x="3285" y="342"/>
                </a:lnTo>
                <a:lnTo>
                  <a:pt x="3289" y="313"/>
                </a:lnTo>
                <a:lnTo>
                  <a:pt x="3292" y="285"/>
                </a:lnTo>
                <a:lnTo>
                  <a:pt x="3296" y="258"/>
                </a:lnTo>
                <a:lnTo>
                  <a:pt x="3299" y="232"/>
                </a:lnTo>
                <a:lnTo>
                  <a:pt x="3303" y="207"/>
                </a:lnTo>
                <a:lnTo>
                  <a:pt x="3306" y="184"/>
                </a:lnTo>
                <a:lnTo>
                  <a:pt x="3310" y="161"/>
                </a:lnTo>
                <a:lnTo>
                  <a:pt x="3313" y="141"/>
                </a:lnTo>
                <a:lnTo>
                  <a:pt x="3317" y="121"/>
                </a:lnTo>
                <a:lnTo>
                  <a:pt x="3320" y="103"/>
                </a:lnTo>
                <a:lnTo>
                  <a:pt x="3324" y="87"/>
                </a:lnTo>
                <a:lnTo>
                  <a:pt x="3327" y="72"/>
                </a:lnTo>
                <a:lnTo>
                  <a:pt x="3331" y="59"/>
                </a:lnTo>
                <a:lnTo>
                  <a:pt x="3334" y="48"/>
                </a:lnTo>
                <a:lnTo>
                  <a:pt x="3338" y="39"/>
                </a:lnTo>
                <a:lnTo>
                  <a:pt x="3341" y="31"/>
                </a:lnTo>
                <a:lnTo>
                  <a:pt x="3345" y="26"/>
                </a:lnTo>
                <a:lnTo>
                  <a:pt x="3349" y="22"/>
                </a:lnTo>
                <a:lnTo>
                  <a:pt x="3352" y="22"/>
                </a:lnTo>
                <a:lnTo>
                  <a:pt x="3356" y="22"/>
                </a:lnTo>
                <a:lnTo>
                  <a:pt x="3359" y="26"/>
                </a:lnTo>
                <a:lnTo>
                  <a:pt x="3363" y="31"/>
                </a:lnTo>
                <a:lnTo>
                  <a:pt x="3366" y="39"/>
                </a:lnTo>
                <a:lnTo>
                  <a:pt x="3370" y="48"/>
                </a:lnTo>
                <a:lnTo>
                  <a:pt x="3373" y="59"/>
                </a:lnTo>
                <a:lnTo>
                  <a:pt x="3377" y="72"/>
                </a:lnTo>
                <a:lnTo>
                  <a:pt x="3380" y="87"/>
                </a:lnTo>
                <a:lnTo>
                  <a:pt x="3384" y="103"/>
                </a:lnTo>
                <a:lnTo>
                  <a:pt x="3387" y="121"/>
                </a:lnTo>
                <a:lnTo>
                  <a:pt x="3391" y="141"/>
                </a:lnTo>
                <a:lnTo>
                  <a:pt x="3394" y="161"/>
                </a:lnTo>
                <a:lnTo>
                  <a:pt x="3398" y="184"/>
                </a:lnTo>
                <a:lnTo>
                  <a:pt x="3401" y="207"/>
                </a:lnTo>
                <a:lnTo>
                  <a:pt x="3405" y="232"/>
                </a:lnTo>
                <a:lnTo>
                  <a:pt x="3408" y="258"/>
                </a:lnTo>
                <a:lnTo>
                  <a:pt x="3412" y="285"/>
                </a:lnTo>
                <a:lnTo>
                  <a:pt x="3415" y="313"/>
                </a:lnTo>
                <a:lnTo>
                  <a:pt x="3419" y="342"/>
                </a:lnTo>
                <a:lnTo>
                  <a:pt x="3422" y="372"/>
                </a:lnTo>
                <a:lnTo>
                  <a:pt x="3426" y="403"/>
                </a:lnTo>
                <a:lnTo>
                  <a:pt x="3429" y="435"/>
                </a:lnTo>
                <a:lnTo>
                  <a:pt x="3436" y="500"/>
                </a:lnTo>
                <a:lnTo>
                  <a:pt x="3443" y="567"/>
                </a:lnTo>
                <a:lnTo>
                  <a:pt x="3450" y="636"/>
                </a:lnTo>
                <a:lnTo>
                  <a:pt x="3457" y="706"/>
                </a:lnTo>
                <a:lnTo>
                  <a:pt x="3464" y="777"/>
                </a:lnTo>
                <a:lnTo>
                  <a:pt x="3471" y="848"/>
                </a:lnTo>
                <a:lnTo>
                  <a:pt x="3478" y="918"/>
                </a:lnTo>
                <a:lnTo>
                  <a:pt x="3485" y="987"/>
                </a:lnTo>
                <a:lnTo>
                  <a:pt x="3492" y="1054"/>
                </a:lnTo>
                <a:lnTo>
                  <a:pt x="3499" y="1119"/>
                </a:lnTo>
                <a:lnTo>
                  <a:pt x="3502" y="1152"/>
                </a:lnTo>
                <a:lnTo>
                  <a:pt x="3505" y="1182"/>
                </a:lnTo>
                <a:lnTo>
                  <a:pt x="3508" y="1212"/>
                </a:lnTo>
                <a:lnTo>
                  <a:pt x="3512" y="1241"/>
                </a:lnTo>
                <a:lnTo>
                  <a:pt x="3515" y="1269"/>
                </a:lnTo>
                <a:lnTo>
                  <a:pt x="3519" y="1296"/>
                </a:lnTo>
                <a:lnTo>
                  <a:pt x="3522" y="1322"/>
                </a:lnTo>
                <a:lnTo>
                  <a:pt x="3526" y="1347"/>
                </a:lnTo>
                <a:lnTo>
                  <a:pt x="3529" y="1371"/>
                </a:lnTo>
                <a:lnTo>
                  <a:pt x="3533" y="1393"/>
                </a:lnTo>
                <a:lnTo>
                  <a:pt x="3536" y="1413"/>
                </a:lnTo>
                <a:lnTo>
                  <a:pt x="3540" y="1433"/>
                </a:lnTo>
                <a:lnTo>
                  <a:pt x="3543" y="1451"/>
                </a:lnTo>
                <a:lnTo>
                  <a:pt x="3547" y="1468"/>
                </a:lnTo>
                <a:lnTo>
                  <a:pt x="3550" y="1482"/>
                </a:lnTo>
                <a:lnTo>
                  <a:pt x="3554" y="1495"/>
                </a:lnTo>
                <a:lnTo>
                  <a:pt x="3557" y="1506"/>
                </a:lnTo>
                <a:lnTo>
                  <a:pt x="3561" y="1515"/>
                </a:lnTo>
                <a:lnTo>
                  <a:pt x="3564" y="1523"/>
                </a:lnTo>
                <a:lnTo>
                  <a:pt x="3568" y="1528"/>
                </a:lnTo>
                <a:lnTo>
                  <a:pt x="3572" y="1532"/>
                </a:lnTo>
                <a:lnTo>
                  <a:pt x="3575" y="1532"/>
                </a:lnTo>
                <a:lnTo>
                  <a:pt x="3579" y="1532"/>
                </a:lnTo>
                <a:lnTo>
                  <a:pt x="3582" y="1528"/>
                </a:lnTo>
                <a:lnTo>
                  <a:pt x="3586" y="1523"/>
                </a:lnTo>
                <a:lnTo>
                  <a:pt x="3589" y="1515"/>
                </a:lnTo>
                <a:lnTo>
                  <a:pt x="3593" y="1506"/>
                </a:lnTo>
                <a:lnTo>
                  <a:pt x="3596" y="1495"/>
                </a:lnTo>
                <a:lnTo>
                  <a:pt x="3600" y="1482"/>
                </a:lnTo>
                <a:lnTo>
                  <a:pt x="3603" y="1468"/>
                </a:lnTo>
                <a:lnTo>
                  <a:pt x="3607" y="1451"/>
                </a:lnTo>
                <a:lnTo>
                  <a:pt x="3610" y="1433"/>
                </a:lnTo>
                <a:lnTo>
                  <a:pt x="3614" y="1413"/>
                </a:lnTo>
                <a:lnTo>
                  <a:pt x="3617" y="1393"/>
                </a:lnTo>
                <a:lnTo>
                  <a:pt x="3621" y="1371"/>
                </a:lnTo>
                <a:lnTo>
                  <a:pt x="3624" y="1347"/>
                </a:lnTo>
                <a:lnTo>
                  <a:pt x="3628" y="1322"/>
                </a:lnTo>
                <a:lnTo>
                  <a:pt x="3631" y="1296"/>
                </a:lnTo>
                <a:lnTo>
                  <a:pt x="3635" y="1269"/>
                </a:lnTo>
                <a:lnTo>
                  <a:pt x="3638" y="1241"/>
                </a:lnTo>
                <a:lnTo>
                  <a:pt x="3642" y="1212"/>
                </a:lnTo>
                <a:lnTo>
                  <a:pt x="3645" y="1182"/>
                </a:lnTo>
                <a:lnTo>
                  <a:pt x="3649" y="1152"/>
                </a:lnTo>
                <a:lnTo>
                  <a:pt x="3652" y="1119"/>
                </a:lnTo>
                <a:lnTo>
                  <a:pt x="3659" y="1054"/>
                </a:lnTo>
                <a:lnTo>
                  <a:pt x="3666" y="987"/>
                </a:lnTo>
                <a:lnTo>
                  <a:pt x="3673" y="918"/>
                </a:lnTo>
                <a:lnTo>
                  <a:pt x="3680" y="848"/>
                </a:lnTo>
                <a:lnTo>
                  <a:pt x="3687" y="777"/>
                </a:lnTo>
                <a:lnTo>
                  <a:pt x="3694" y="706"/>
                </a:lnTo>
                <a:lnTo>
                  <a:pt x="3701" y="636"/>
                </a:lnTo>
                <a:lnTo>
                  <a:pt x="3708" y="567"/>
                </a:lnTo>
                <a:lnTo>
                  <a:pt x="3715" y="500"/>
                </a:lnTo>
                <a:lnTo>
                  <a:pt x="3722" y="435"/>
                </a:lnTo>
                <a:lnTo>
                  <a:pt x="3725" y="403"/>
                </a:lnTo>
                <a:lnTo>
                  <a:pt x="3729" y="372"/>
                </a:lnTo>
                <a:lnTo>
                  <a:pt x="3732" y="342"/>
                </a:lnTo>
                <a:lnTo>
                  <a:pt x="3736" y="313"/>
                </a:lnTo>
                <a:lnTo>
                  <a:pt x="3739" y="285"/>
                </a:lnTo>
                <a:lnTo>
                  <a:pt x="3743" y="258"/>
                </a:lnTo>
                <a:lnTo>
                  <a:pt x="3746" y="232"/>
                </a:lnTo>
                <a:lnTo>
                  <a:pt x="3750" y="207"/>
                </a:lnTo>
                <a:lnTo>
                  <a:pt x="3753" y="184"/>
                </a:lnTo>
                <a:lnTo>
                  <a:pt x="3757" y="161"/>
                </a:lnTo>
                <a:lnTo>
                  <a:pt x="3760" y="141"/>
                </a:lnTo>
                <a:lnTo>
                  <a:pt x="3764" y="121"/>
                </a:lnTo>
                <a:lnTo>
                  <a:pt x="3767" y="103"/>
                </a:lnTo>
                <a:lnTo>
                  <a:pt x="3771" y="87"/>
                </a:lnTo>
                <a:lnTo>
                  <a:pt x="3774" y="72"/>
                </a:lnTo>
                <a:lnTo>
                  <a:pt x="3778" y="59"/>
                </a:lnTo>
                <a:lnTo>
                  <a:pt x="3781" y="48"/>
                </a:lnTo>
                <a:lnTo>
                  <a:pt x="3785" y="39"/>
                </a:lnTo>
                <a:lnTo>
                  <a:pt x="3788" y="31"/>
                </a:lnTo>
                <a:lnTo>
                  <a:pt x="3792" y="26"/>
                </a:lnTo>
                <a:lnTo>
                  <a:pt x="3796" y="22"/>
                </a:lnTo>
                <a:lnTo>
                  <a:pt x="3799" y="22"/>
                </a:lnTo>
                <a:lnTo>
                  <a:pt x="3803" y="22"/>
                </a:lnTo>
                <a:lnTo>
                  <a:pt x="3806" y="26"/>
                </a:lnTo>
                <a:lnTo>
                  <a:pt x="3810" y="31"/>
                </a:lnTo>
                <a:lnTo>
                  <a:pt x="3813" y="39"/>
                </a:lnTo>
                <a:lnTo>
                  <a:pt x="3817" y="48"/>
                </a:lnTo>
                <a:lnTo>
                  <a:pt x="3820" y="59"/>
                </a:lnTo>
                <a:lnTo>
                  <a:pt x="3824" y="72"/>
                </a:lnTo>
                <a:lnTo>
                  <a:pt x="3827" y="87"/>
                </a:lnTo>
                <a:lnTo>
                  <a:pt x="3831" y="103"/>
                </a:lnTo>
                <a:lnTo>
                  <a:pt x="3834" y="121"/>
                </a:lnTo>
                <a:lnTo>
                  <a:pt x="3838" y="141"/>
                </a:lnTo>
                <a:lnTo>
                  <a:pt x="3841" y="161"/>
                </a:lnTo>
                <a:lnTo>
                  <a:pt x="3845" y="184"/>
                </a:lnTo>
                <a:lnTo>
                  <a:pt x="3848" y="207"/>
                </a:lnTo>
                <a:lnTo>
                  <a:pt x="3852" y="232"/>
                </a:lnTo>
                <a:lnTo>
                  <a:pt x="3855" y="258"/>
                </a:lnTo>
                <a:lnTo>
                  <a:pt x="3859" y="285"/>
                </a:lnTo>
                <a:lnTo>
                  <a:pt x="3862" y="313"/>
                </a:lnTo>
                <a:lnTo>
                  <a:pt x="3866" y="342"/>
                </a:lnTo>
                <a:lnTo>
                  <a:pt x="3869" y="372"/>
                </a:lnTo>
                <a:lnTo>
                  <a:pt x="3873" y="403"/>
                </a:lnTo>
                <a:lnTo>
                  <a:pt x="3876" y="435"/>
                </a:lnTo>
                <a:lnTo>
                  <a:pt x="3883" y="500"/>
                </a:lnTo>
                <a:lnTo>
                  <a:pt x="3890" y="567"/>
                </a:lnTo>
                <a:lnTo>
                  <a:pt x="3897" y="636"/>
                </a:lnTo>
                <a:lnTo>
                  <a:pt x="3904" y="706"/>
                </a:lnTo>
                <a:lnTo>
                  <a:pt x="3911" y="777"/>
                </a:lnTo>
                <a:lnTo>
                  <a:pt x="3918" y="848"/>
                </a:lnTo>
                <a:lnTo>
                  <a:pt x="3925" y="918"/>
                </a:lnTo>
                <a:lnTo>
                  <a:pt x="3932" y="987"/>
                </a:lnTo>
                <a:lnTo>
                  <a:pt x="3939" y="1054"/>
                </a:lnTo>
                <a:lnTo>
                  <a:pt x="3946" y="1119"/>
                </a:lnTo>
                <a:lnTo>
                  <a:pt x="3949" y="1152"/>
                </a:lnTo>
                <a:lnTo>
                  <a:pt x="3953" y="1182"/>
                </a:lnTo>
                <a:lnTo>
                  <a:pt x="3956" y="1212"/>
                </a:lnTo>
                <a:lnTo>
                  <a:pt x="3960" y="1241"/>
                </a:lnTo>
                <a:lnTo>
                  <a:pt x="3963" y="1269"/>
                </a:lnTo>
                <a:lnTo>
                  <a:pt x="3967" y="1296"/>
                </a:lnTo>
                <a:lnTo>
                  <a:pt x="3970" y="1322"/>
                </a:lnTo>
                <a:lnTo>
                  <a:pt x="3974" y="1347"/>
                </a:lnTo>
                <a:lnTo>
                  <a:pt x="3977" y="1371"/>
                </a:lnTo>
                <a:lnTo>
                  <a:pt x="3981" y="1393"/>
                </a:lnTo>
                <a:lnTo>
                  <a:pt x="3984" y="1413"/>
                </a:lnTo>
                <a:lnTo>
                  <a:pt x="3988" y="1433"/>
                </a:lnTo>
                <a:lnTo>
                  <a:pt x="3991" y="1451"/>
                </a:lnTo>
                <a:lnTo>
                  <a:pt x="3995" y="1468"/>
                </a:lnTo>
                <a:lnTo>
                  <a:pt x="3998" y="1482"/>
                </a:lnTo>
                <a:lnTo>
                  <a:pt x="4002" y="1495"/>
                </a:lnTo>
                <a:lnTo>
                  <a:pt x="4005" y="1506"/>
                </a:lnTo>
                <a:lnTo>
                  <a:pt x="4009" y="1515"/>
                </a:lnTo>
                <a:lnTo>
                  <a:pt x="4012" y="1523"/>
                </a:lnTo>
                <a:lnTo>
                  <a:pt x="4016" y="1528"/>
                </a:lnTo>
                <a:lnTo>
                  <a:pt x="4020" y="1532"/>
                </a:lnTo>
                <a:lnTo>
                  <a:pt x="4023" y="1532"/>
                </a:lnTo>
                <a:lnTo>
                  <a:pt x="4027" y="1532"/>
                </a:lnTo>
                <a:lnTo>
                  <a:pt x="4030" y="1528"/>
                </a:lnTo>
                <a:lnTo>
                  <a:pt x="4034" y="1523"/>
                </a:lnTo>
                <a:lnTo>
                  <a:pt x="4037" y="1515"/>
                </a:lnTo>
                <a:lnTo>
                  <a:pt x="4041" y="1506"/>
                </a:lnTo>
                <a:lnTo>
                  <a:pt x="4044" y="1495"/>
                </a:lnTo>
                <a:lnTo>
                  <a:pt x="4048" y="1482"/>
                </a:lnTo>
                <a:lnTo>
                  <a:pt x="4051" y="1468"/>
                </a:lnTo>
                <a:lnTo>
                  <a:pt x="4055" y="1451"/>
                </a:lnTo>
                <a:lnTo>
                  <a:pt x="4058" y="1433"/>
                </a:lnTo>
                <a:lnTo>
                  <a:pt x="4062" y="1413"/>
                </a:lnTo>
                <a:lnTo>
                  <a:pt x="4065" y="1393"/>
                </a:lnTo>
                <a:lnTo>
                  <a:pt x="4069" y="1371"/>
                </a:lnTo>
                <a:lnTo>
                  <a:pt x="4072" y="1347"/>
                </a:lnTo>
                <a:lnTo>
                  <a:pt x="4076" y="1322"/>
                </a:lnTo>
                <a:lnTo>
                  <a:pt x="4079" y="1296"/>
                </a:lnTo>
                <a:lnTo>
                  <a:pt x="4083" y="1269"/>
                </a:lnTo>
                <a:lnTo>
                  <a:pt x="4086" y="1241"/>
                </a:lnTo>
                <a:lnTo>
                  <a:pt x="4090" y="1212"/>
                </a:lnTo>
                <a:lnTo>
                  <a:pt x="4093" y="1182"/>
                </a:lnTo>
                <a:lnTo>
                  <a:pt x="4097" y="1152"/>
                </a:lnTo>
                <a:lnTo>
                  <a:pt x="4100" y="1119"/>
                </a:lnTo>
                <a:lnTo>
                  <a:pt x="4107" y="1054"/>
                </a:lnTo>
                <a:lnTo>
                  <a:pt x="4114" y="987"/>
                </a:lnTo>
                <a:lnTo>
                  <a:pt x="4121" y="918"/>
                </a:lnTo>
                <a:lnTo>
                  <a:pt x="4128" y="848"/>
                </a:lnTo>
                <a:lnTo>
                  <a:pt x="4135" y="777"/>
                </a:lnTo>
                <a:lnTo>
                  <a:pt x="4142" y="706"/>
                </a:lnTo>
                <a:lnTo>
                  <a:pt x="4148" y="636"/>
                </a:lnTo>
                <a:lnTo>
                  <a:pt x="4155" y="567"/>
                </a:lnTo>
                <a:lnTo>
                  <a:pt x="4162" y="500"/>
                </a:lnTo>
                <a:lnTo>
                  <a:pt x="4169" y="435"/>
                </a:lnTo>
                <a:lnTo>
                  <a:pt x="4172" y="403"/>
                </a:lnTo>
                <a:lnTo>
                  <a:pt x="4176" y="372"/>
                </a:lnTo>
                <a:lnTo>
                  <a:pt x="4179" y="342"/>
                </a:lnTo>
                <a:lnTo>
                  <a:pt x="4183" y="313"/>
                </a:lnTo>
                <a:lnTo>
                  <a:pt x="4186" y="285"/>
                </a:lnTo>
                <a:lnTo>
                  <a:pt x="4190" y="258"/>
                </a:lnTo>
                <a:lnTo>
                  <a:pt x="4193" y="232"/>
                </a:lnTo>
                <a:lnTo>
                  <a:pt x="4197" y="207"/>
                </a:lnTo>
                <a:lnTo>
                  <a:pt x="4200" y="184"/>
                </a:lnTo>
                <a:lnTo>
                  <a:pt x="4204" y="161"/>
                </a:lnTo>
                <a:lnTo>
                  <a:pt x="4207" y="141"/>
                </a:lnTo>
                <a:lnTo>
                  <a:pt x="4211" y="121"/>
                </a:lnTo>
                <a:lnTo>
                  <a:pt x="4214" y="103"/>
                </a:lnTo>
                <a:lnTo>
                  <a:pt x="4218" y="87"/>
                </a:lnTo>
                <a:lnTo>
                  <a:pt x="4221" y="72"/>
                </a:lnTo>
                <a:lnTo>
                  <a:pt x="4225" y="59"/>
                </a:lnTo>
                <a:lnTo>
                  <a:pt x="4228" y="48"/>
                </a:lnTo>
                <a:lnTo>
                  <a:pt x="4232" y="39"/>
                </a:lnTo>
                <a:lnTo>
                  <a:pt x="4235" y="31"/>
                </a:lnTo>
                <a:lnTo>
                  <a:pt x="4239" y="26"/>
                </a:lnTo>
                <a:lnTo>
                  <a:pt x="4243" y="22"/>
                </a:lnTo>
                <a:lnTo>
                  <a:pt x="4246" y="22"/>
                </a:lnTo>
                <a:lnTo>
                  <a:pt x="4250" y="22"/>
                </a:lnTo>
                <a:lnTo>
                  <a:pt x="4253" y="26"/>
                </a:lnTo>
                <a:lnTo>
                  <a:pt x="4257" y="31"/>
                </a:lnTo>
                <a:lnTo>
                  <a:pt x="4260" y="39"/>
                </a:lnTo>
                <a:lnTo>
                  <a:pt x="4264" y="48"/>
                </a:lnTo>
                <a:lnTo>
                  <a:pt x="4267" y="59"/>
                </a:lnTo>
                <a:lnTo>
                  <a:pt x="4271" y="72"/>
                </a:lnTo>
                <a:lnTo>
                  <a:pt x="4274" y="87"/>
                </a:lnTo>
                <a:lnTo>
                  <a:pt x="4278" y="103"/>
                </a:lnTo>
                <a:lnTo>
                  <a:pt x="4281" y="121"/>
                </a:lnTo>
                <a:lnTo>
                  <a:pt x="4285" y="141"/>
                </a:lnTo>
                <a:lnTo>
                  <a:pt x="4288" y="161"/>
                </a:lnTo>
                <a:lnTo>
                  <a:pt x="4292" y="184"/>
                </a:lnTo>
                <a:lnTo>
                  <a:pt x="4295" y="207"/>
                </a:lnTo>
                <a:lnTo>
                  <a:pt x="4299" y="232"/>
                </a:lnTo>
                <a:lnTo>
                  <a:pt x="4302" y="258"/>
                </a:lnTo>
                <a:lnTo>
                  <a:pt x="4306" y="285"/>
                </a:lnTo>
                <a:lnTo>
                  <a:pt x="4309" y="313"/>
                </a:lnTo>
                <a:lnTo>
                  <a:pt x="4313" y="342"/>
                </a:lnTo>
                <a:lnTo>
                  <a:pt x="4316" y="372"/>
                </a:lnTo>
                <a:lnTo>
                  <a:pt x="4320" y="403"/>
                </a:lnTo>
                <a:lnTo>
                  <a:pt x="4323" y="435"/>
                </a:lnTo>
                <a:lnTo>
                  <a:pt x="4330" y="500"/>
                </a:lnTo>
                <a:lnTo>
                  <a:pt x="4337" y="567"/>
                </a:lnTo>
                <a:lnTo>
                  <a:pt x="4344" y="636"/>
                </a:lnTo>
                <a:lnTo>
                  <a:pt x="4351" y="706"/>
                </a:lnTo>
                <a:lnTo>
                  <a:pt x="4358" y="777"/>
                </a:lnTo>
                <a:lnTo>
                  <a:pt x="4365" y="848"/>
                </a:lnTo>
                <a:lnTo>
                  <a:pt x="4372" y="918"/>
                </a:lnTo>
                <a:lnTo>
                  <a:pt x="4379" y="987"/>
                </a:lnTo>
                <a:lnTo>
                  <a:pt x="4386" y="1054"/>
                </a:lnTo>
                <a:lnTo>
                  <a:pt x="4393" y="1119"/>
                </a:lnTo>
                <a:lnTo>
                  <a:pt x="4396" y="1152"/>
                </a:lnTo>
                <a:lnTo>
                  <a:pt x="4400" y="1182"/>
                </a:lnTo>
                <a:lnTo>
                  <a:pt x="4403" y="1212"/>
                </a:lnTo>
                <a:lnTo>
                  <a:pt x="4407" y="1241"/>
                </a:lnTo>
                <a:lnTo>
                  <a:pt x="4410" y="1269"/>
                </a:lnTo>
                <a:lnTo>
                  <a:pt x="4414" y="1296"/>
                </a:lnTo>
                <a:lnTo>
                  <a:pt x="4417" y="1322"/>
                </a:lnTo>
                <a:lnTo>
                  <a:pt x="4421" y="1347"/>
                </a:lnTo>
                <a:lnTo>
                  <a:pt x="4424" y="1371"/>
                </a:lnTo>
                <a:lnTo>
                  <a:pt x="4428" y="1393"/>
                </a:lnTo>
                <a:lnTo>
                  <a:pt x="4431" y="1413"/>
                </a:lnTo>
                <a:lnTo>
                  <a:pt x="4435" y="1433"/>
                </a:lnTo>
                <a:lnTo>
                  <a:pt x="4438" y="1451"/>
                </a:lnTo>
                <a:lnTo>
                  <a:pt x="4442" y="1468"/>
                </a:lnTo>
                <a:lnTo>
                  <a:pt x="4445" y="1482"/>
                </a:lnTo>
                <a:lnTo>
                  <a:pt x="4449" y="1495"/>
                </a:lnTo>
                <a:lnTo>
                  <a:pt x="4452" y="1506"/>
                </a:lnTo>
                <a:lnTo>
                  <a:pt x="4456" y="1515"/>
                </a:lnTo>
                <a:lnTo>
                  <a:pt x="4459" y="1523"/>
                </a:lnTo>
                <a:lnTo>
                  <a:pt x="4463" y="1528"/>
                </a:lnTo>
                <a:lnTo>
                  <a:pt x="4467" y="1532"/>
                </a:lnTo>
                <a:lnTo>
                  <a:pt x="4470" y="1532"/>
                </a:lnTo>
                <a:lnTo>
                  <a:pt x="4474" y="1532"/>
                </a:lnTo>
                <a:lnTo>
                  <a:pt x="4477" y="1528"/>
                </a:lnTo>
                <a:lnTo>
                  <a:pt x="4481" y="1523"/>
                </a:lnTo>
                <a:lnTo>
                  <a:pt x="4484" y="1515"/>
                </a:lnTo>
                <a:lnTo>
                  <a:pt x="4488" y="1506"/>
                </a:lnTo>
                <a:lnTo>
                  <a:pt x="4491" y="1495"/>
                </a:lnTo>
                <a:lnTo>
                  <a:pt x="4495" y="1482"/>
                </a:lnTo>
                <a:lnTo>
                  <a:pt x="4498" y="1468"/>
                </a:lnTo>
                <a:lnTo>
                  <a:pt x="4502" y="1451"/>
                </a:lnTo>
                <a:lnTo>
                  <a:pt x="4505" y="1433"/>
                </a:lnTo>
                <a:lnTo>
                  <a:pt x="4509" y="1413"/>
                </a:lnTo>
                <a:lnTo>
                  <a:pt x="4512" y="1393"/>
                </a:lnTo>
                <a:lnTo>
                  <a:pt x="4516" y="1371"/>
                </a:lnTo>
                <a:lnTo>
                  <a:pt x="4519" y="1347"/>
                </a:lnTo>
                <a:lnTo>
                  <a:pt x="4523" y="1322"/>
                </a:lnTo>
                <a:lnTo>
                  <a:pt x="4526" y="1296"/>
                </a:lnTo>
                <a:lnTo>
                  <a:pt x="4530" y="1269"/>
                </a:lnTo>
                <a:lnTo>
                  <a:pt x="4533" y="1241"/>
                </a:lnTo>
                <a:lnTo>
                  <a:pt x="4537" y="1212"/>
                </a:lnTo>
                <a:lnTo>
                  <a:pt x="4540" y="1182"/>
                </a:lnTo>
                <a:lnTo>
                  <a:pt x="4544" y="1152"/>
                </a:lnTo>
                <a:lnTo>
                  <a:pt x="4547" y="1119"/>
                </a:lnTo>
                <a:lnTo>
                  <a:pt x="4554" y="1054"/>
                </a:lnTo>
                <a:lnTo>
                  <a:pt x="4561" y="987"/>
                </a:lnTo>
                <a:lnTo>
                  <a:pt x="4568" y="918"/>
                </a:lnTo>
                <a:lnTo>
                  <a:pt x="4575" y="848"/>
                </a:lnTo>
                <a:lnTo>
                  <a:pt x="4582" y="777"/>
                </a:lnTo>
                <a:lnTo>
                  <a:pt x="4589" y="706"/>
                </a:lnTo>
                <a:lnTo>
                  <a:pt x="4596" y="636"/>
                </a:lnTo>
                <a:lnTo>
                  <a:pt x="4603" y="567"/>
                </a:lnTo>
                <a:lnTo>
                  <a:pt x="4610" y="500"/>
                </a:lnTo>
                <a:lnTo>
                  <a:pt x="4617" y="435"/>
                </a:lnTo>
                <a:lnTo>
                  <a:pt x="4620" y="403"/>
                </a:lnTo>
                <a:lnTo>
                  <a:pt x="4624" y="372"/>
                </a:lnTo>
                <a:lnTo>
                  <a:pt x="4627" y="342"/>
                </a:lnTo>
                <a:lnTo>
                  <a:pt x="4631" y="313"/>
                </a:lnTo>
                <a:lnTo>
                  <a:pt x="4634" y="285"/>
                </a:lnTo>
                <a:lnTo>
                  <a:pt x="4638" y="258"/>
                </a:lnTo>
                <a:lnTo>
                  <a:pt x="4641" y="232"/>
                </a:lnTo>
                <a:lnTo>
                  <a:pt x="4645" y="207"/>
                </a:lnTo>
                <a:lnTo>
                  <a:pt x="4648" y="184"/>
                </a:lnTo>
                <a:lnTo>
                  <a:pt x="4652" y="161"/>
                </a:lnTo>
                <a:lnTo>
                  <a:pt x="4655" y="141"/>
                </a:lnTo>
                <a:lnTo>
                  <a:pt x="4659" y="121"/>
                </a:lnTo>
                <a:lnTo>
                  <a:pt x="4662" y="103"/>
                </a:lnTo>
                <a:lnTo>
                  <a:pt x="4666" y="87"/>
                </a:lnTo>
                <a:lnTo>
                  <a:pt x="4669" y="72"/>
                </a:lnTo>
                <a:lnTo>
                  <a:pt x="4673" y="59"/>
                </a:lnTo>
                <a:lnTo>
                  <a:pt x="4676" y="48"/>
                </a:lnTo>
                <a:lnTo>
                  <a:pt x="4680" y="39"/>
                </a:lnTo>
                <a:lnTo>
                  <a:pt x="4683" y="31"/>
                </a:lnTo>
                <a:lnTo>
                  <a:pt x="4687" y="26"/>
                </a:lnTo>
                <a:lnTo>
                  <a:pt x="4691" y="22"/>
                </a:lnTo>
                <a:lnTo>
                  <a:pt x="4694" y="22"/>
                </a:lnTo>
                <a:lnTo>
                  <a:pt x="4698" y="22"/>
                </a:lnTo>
                <a:lnTo>
                  <a:pt x="4701" y="26"/>
                </a:lnTo>
                <a:lnTo>
                  <a:pt x="4705" y="31"/>
                </a:lnTo>
                <a:lnTo>
                  <a:pt x="4708" y="39"/>
                </a:lnTo>
                <a:lnTo>
                  <a:pt x="4712" y="48"/>
                </a:lnTo>
                <a:lnTo>
                  <a:pt x="4715" y="59"/>
                </a:lnTo>
                <a:lnTo>
                  <a:pt x="4719" y="72"/>
                </a:lnTo>
                <a:lnTo>
                  <a:pt x="4722" y="87"/>
                </a:lnTo>
                <a:lnTo>
                  <a:pt x="4726" y="103"/>
                </a:lnTo>
                <a:lnTo>
                  <a:pt x="4729" y="121"/>
                </a:lnTo>
                <a:lnTo>
                  <a:pt x="4733" y="141"/>
                </a:lnTo>
                <a:lnTo>
                  <a:pt x="4736" y="161"/>
                </a:lnTo>
                <a:lnTo>
                  <a:pt x="4740" y="184"/>
                </a:lnTo>
                <a:lnTo>
                  <a:pt x="4743" y="207"/>
                </a:lnTo>
                <a:lnTo>
                  <a:pt x="4747" y="232"/>
                </a:lnTo>
                <a:lnTo>
                  <a:pt x="4750" y="258"/>
                </a:lnTo>
                <a:lnTo>
                  <a:pt x="4754" y="285"/>
                </a:lnTo>
                <a:lnTo>
                  <a:pt x="4757" y="313"/>
                </a:lnTo>
                <a:lnTo>
                  <a:pt x="4761" y="342"/>
                </a:lnTo>
                <a:lnTo>
                  <a:pt x="4764" y="372"/>
                </a:lnTo>
                <a:lnTo>
                  <a:pt x="4768" y="403"/>
                </a:lnTo>
                <a:lnTo>
                  <a:pt x="4771" y="435"/>
                </a:lnTo>
                <a:lnTo>
                  <a:pt x="4777" y="500"/>
                </a:lnTo>
                <a:lnTo>
                  <a:pt x="4783" y="567"/>
                </a:lnTo>
                <a:lnTo>
                  <a:pt x="4790" y="636"/>
                </a:lnTo>
                <a:lnTo>
                  <a:pt x="4797" y="706"/>
                </a:lnTo>
                <a:lnTo>
                  <a:pt x="4804" y="777"/>
                </a:lnTo>
                <a:lnTo>
                  <a:pt x="4811" y="848"/>
                </a:lnTo>
                <a:lnTo>
                  <a:pt x="4818" y="918"/>
                </a:lnTo>
                <a:lnTo>
                  <a:pt x="4825" y="987"/>
                </a:lnTo>
                <a:lnTo>
                  <a:pt x="4832" y="1054"/>
                </a:lnTo>
                <a:lnTo>
                  <a:pt x="4839" y="1119"/>
                </a:lnTo>
                <a:lnTo>
                  <a:pt x="4842" y="1152"/>
                </a:lnTo>
                <a:lnTo>
                  <a:pt x="4846" y="1182"/>
                </a:lnTo>
                <a:lnTo>
                  <a:pt x="4849" y="1212"/>
                </a:lnTo>
                <a:lnTo>
                  <a:pt x="4853" y="1241"/>
                </a:lnTo>
                <a:lnTo>
                  <a:pt x="4856" y="1269"/>
                </a:lnTo>
                <a:lnTo>
                  <a:pt x="4860" y="1296"/>
                </a:lnTo>
                <a:lnTo>
                  <a:pt x="4863" y="1322"/>
                </a:lnTo>
                <a:lnTo>
                  <a:pt x="4867" y="1347"/>
                </a:lnTo>
                <a:lnTo>
                  <a:pt x="4870" y="1371"/>
                </a:lnTo>
                <a:lnTo>
                  <a:pt x="4874" y="1393"/>
                </a:lnTo>
                <a:lnTo>
                  <a:pt x="4877" y="1413"/>
                </a:lnTo>
                <a:lnTo>
                  <a:pt x="4881" y="1433"/>
                </a:lnTo>
                <a:lnTo>
                  <a:pt x="4884" y="1451"/>
                </a:lnTo>
                <a:lnTo>
                  <a:pt x="4888" y="1468"/>
                </a:lnTo>
                <a:lnTo>
                  <a:pt x="4891" y="1482"/>
                </a:lnTo>
                <a:lnTo>
                  <a:pt x="4895" y="1495"/>
                </a:lnTo>
                <a:lnTo>
                  <a:pt x="4898" y="1506"/>
                </a:lnTo>
                <a:lnTo>
                  <a:pt x="4902" y="1515"/>
                </a:lnTo>
                <a:lnTo>
                  <a:pt x="4905" y="1523"/>
                </a:lnTo>
                <a:lnTo>
                  <a:pt x="4909" y="1528"/>
                </a:lnTo>
                <a:lnTo>
                  <a:pt x="4913" y="1532"/>
                </a:lnTo>
                <a:lnTo>
                  <a:pt x="4916" y="1532"/>
                </a:lnTo>
                <a:lnTo>
                  <a:pt x="4920" y="1532"/>
                </a:lnTo>
                <a:lnTo>
                  <a:pt x="4923" y="1528"/>
                </a:lnTo>
                <a:lnTo>
                  <a:pt x="4927" y="1523"/>
                </a:lnTo>
                <a:lnTo>
                  <a:pt x="4930" y="1515"/>
                </a:lnTo>
                <a:lnTo>
                  <a:pt x="4934" y="1506"/>
                </a:lnTo>
                <a:lnTo>
                  <a:pt x="4937" y="1495"/>
                </a:lnTo>
                <a:lnTo>
                  <a:pt x="4941" y="1482"/>
                </a:lnTo>
                <a:lnTo>
                  <a:pt x="4944" y="1468"/>
                </a:lnTo>
                <a:lnTo>
                  <a:pt x="4948" y="1451"/>
                </a:lnTo>
                <a:lnTo>
                  <a:pt x="4951" y="1433"/>
                </a:lnTo>
                <a:lnTo>
                  <a:pt x="4955" y="1413"/>
                </a:lnTo>
                <a:lnTo>
                  <a:pt x="4958" y="1393"/>
                </a:lnTo>
                <a:lnTo>
                  <a:pt x="4962" y="1371"/>
                </a:lnTo>
                <a:lnTo>
                  <a:pt x="4965" y="1347"/>
                </a:lnTo>
                <a:lnTo>
                  <a:pt x="4969" y="1322"/>
                </a:lnTo>
                <a:lnTo>
                  <a:pt x="4972" y="1296"/>
                </a:lnTo>
                <a:lnTo>
                  <a:pt x="4976" y="1269"/>
                </a:lnTo>
                <a:lnTo>
                  <a:pt x="4979" y="1241"/>
                </a:lnTo>
                <a:lnTo>
                  <a:pt x="4983" y="1212"/>
                </a:lnTo>
                <a:lnTo>
                  <a:pt x="4986" y="1182"/>
                </a:lnTo>
                <a:lnTo>
                  <a:pt x="4990" y="1152"/>
                </a:lnTo>
                <a:lnTo>
                  <a:pt x="4993" y="1119"/>
                </a:lnTo>
                <a:lnTo>
                  <a:pt x="5000" y="1054"/>
                </a:lnTo>
                <a:lnTo>
                  <a:pt x="5007" y="987"/>
                </a:lnTo>
                <a:lnTo>
                  <a:pt x="5014" y="918"/>
                </a:lnTo>
                <a:lnTo>
                  <a:pt x="5021" y="848"/>
                </a:lnTo>
                <a:lnTo>
                  <a:pt x="5028" y="777"/>
                </a:lnTo>
                <a:lnTo>
                  <a:pt x="5035" y="706"/>
                </a:lnTo>
                <a:lnTo>
                  <a:pt x="5042" y="636"/>
                </a:lnTo>
                <a:lnTo>
                  <a:pt x="5049" y="567"/>
                </a:lnTo>
                <a:lnTo>
                  <a:pt x="5056" y="500"/>
                </a:lnTo>
                <a:lnTo>
                  <a:pt x="5063" y="435"/>
                </a:lnTo>
                <a:lnTo>
                  <a:pt x="5066" y="403"/>
                </a:lnTo>
                <a:lnTo>
                  <a:pt x="5070" y="372"/>
                </a:lnTo>
                <a:lnTo>
                  <a:pt x="5073" y="342"/>
                </a:lnTo>
                <a:lnTo>
                  <a:pt x="5077" y="313"/>
                </a:lnTo>
                <a:lnTo>
                  <a:pt x="5080" y="285"/>
                </a:lnTo>
                <a:lnTo>
                  <a:pt x="5084" y="258"/>
                </a:lnTo>
                <a:lnTo>
                  <a:pt x="5087" y="232"/>
                </a:lnTo>
                <a:lnTo>
                  <a:pt x="5091" y="207"/>
                </a:lnTo>
                <a:lnTo>
                  <a:pt x="5094" y="184"/>
                </a:lnTo>
                <a:lnTo>
                  <a:pt x="5098" y="161"/>
                </a:lnTo>
                <a:lnTo>
                  <a:pt x="5101" y="141"/>
                </a:lnTo>
                <a:lnTo>
                  <a:pt x="5105" y="121"/>
                </a:lnTo>
                <a:lnTo>
                  <a:pt x="5108" y="103"/>
                </a:lnTo>
                <a:lnTo>
                  <a:pt x="5112" y="87"/>
                </a:lnTo>
                <a:lnTo>
                  <a:pt x="5115" y="72"/>
                </a:lnTo>
                <a:lnTo>
                  <a:pt x="5119" y="59"/>
                </a:lnTo>
                <a:lnTo>
                  <a:pt x="5122" y="48"/>
                </a:lnTo>
                <a:lnTo>
                  <a:pt x="5126" y="39"/>
                </a:lnTo>
                <a:lnTo>
                  <a:pt x="5129" y="31"/>
                </a:lnTo>
                <a:lnTo>
                  <a:pt x="5133" y="26"/>
                </a:lnTo>
                <a:lnTo>
                  <a:pt x="5137" y="22"/>
                </a:lnTo>
                <a:lnTo>
                  <a:pt x="5140" y="22"/>
                </a:lnTo>
                <a:lnTo>
                  <a:pt x="5144" y="22"/>
                </a:lnTo>
                <a:lnTo>
                  <a:pt x="5147" y="26"/>
                </a:lnTo>
                <a:lnTo>
                  <a:pt x="5151" y="31"/>
                </a:lnTo>
                <a:lnTo>
                  <a:pt x="5154" y="39"/>
                </a:lnTo>
                <a:lnTo>
                  <a:pt x="5158" y="48"/>
                </a:lnTo>
                <a:lnTo>
                  <a:pt x="5161" y="59"/>
                </a:lnTo>
                <a:lnTo>
                  <a:pt x="5165" y="72"/>
                </a:lnTo>
                <a:lnTo>
                  <a:pt x="5168" y="87"/>
                </a:lnTo>
                <a:lnTo>
                  <a:pt x="5172" y="103"/>
                </a:lnTo>
                <a:lnTo>
                  <a:pt x="5175" y="121"/>
                </a:lnTo>
                <a:lnTo>
                  <a:pt x="5179" y="141"/>
                </a:lnTo>
                <a:lnTo>
                  <a:pt x="5182" y="161"/>
                </a:lnTo>
                <a:lnTo>
                  <a:pt x="5186" y="184"/>
                </a:lnTo>
                <a:lnTo>
                  <a:pt x="5189" y="207"/>
                </a:lnTo>
                <a:lnTo>
                  <a:pt x="5193" y="232"/>
                </a:lnTo>
                <a:lnTo>
                  <a:pt x="5196" y="258"/>
                </a:lnTo>
                <a:lnTo>
                  <a:pt x="5200" y="285"/>
                </a:lnTo>
                <a:lnTo>
                  <a:pt x="5203" y="313"/>
                </a:lnTo>
                <a:lnTo>
                  <a:pt x="5207" y="342"/>
                </a:lnTo>
                <a:lnTo>
                  <a:pt x="5210" y="372"/>
                </a:lnTo>
                <a:lnTo>
                  <a:pt x="5214" y="403"/>
                </a:lnTo>
                <a:lnTo>
                  <a:pt x="5217" y="435"/>
                </a:lnTo>
                <a:lnTo>
                  <a:pt x="5224" y="500"/>
                </a:lnTo>
                <a:lnTo>
                  <a:pt x="5231" y="567"/>
                </a:lnTo>
                <a:lnTo>
                  <a:pt x="5238" y="636"/>
                </a:lnTo>
                <a:lnTo>
                  <a:pt x="5245" y="706"/>
                </a:lnTo>
                <a:lnTo>
                  <a:pt x="5252" y="777"/>
                </a:lnTo>
                <a:lnTo>
                  <a:pt x="5259" y="848"/>
                </a:lnTo>
                <a:lnTo>
                  <a:pt x="5266" y="918"/>
                </a:lnTo>
                <a:lnTo>
                  <a:pt x="5273" y="987"/>
                </a:lnTo>
                <a:lnTo>
                  <a:pt x="5280" y="1054"/>
                </a:lnTo>
                <a:lnTo>
                  <a:pt x="5287" y="1119"/>
                </a:lnTo>
                <a:lnTo>
                  <a:pt x="5290" y="1152"/>
                </a:lnTo>
                <a:lnTo>
                  <a:pt x="5294" y="1182"/>
                </a:lnTo>
                <a:lnTo>
                  <a:pt x="5297" y="1212"/>
                </a:lnTo>
                <a:lnTo>
                  <a:pt x="5301" y="1241"/>
                </a:lnTo>
                <a:lnTo>
                  <a:pt x="5304" y="1269"/>
                </a:lnTo>
                <a:lnTo>
                  <a:pt x="5308" y="1296"/>
                </a:lnTo>
                <a:lnTo>
                  <a:pt x="5311" y="1322"/>
                </a:lnTo>
                <a:lnTo>
                  <a:pt x="5315" y="1347"/>
                </a:lnTo>
                <a:lnTo>
                  <a:pt x="5318" y="1371"/>
                </a:lnTo>
                <a:lnTo>
                  <a:pt x="5322" y="1393"/>
                </a:lnTo>
                <a:lnTo>
                  <a:pt x="5325" y="1413"/>
                </a:lnTo>
                <a:lnTo>
                  <a:pt x="5329" y="1433"/>
                </a:lnTo>
                <a:lnTo>
                  <a:pt x="5332" y="1451"/>
                </a:lnTo>
                <a:lnTo>
                  <a:pt x="5336" y="1468"/>
                </a:lnTo>
                <a:lnTo>
                  <a:pt x="5339" y="1482"/>
                </a:lnTo>
                <a:lnTo>
                  <a:pt x="5343" y="1495"/>
                </a:lnTo>
                <a:lnTo>
                  <a:pt x="5346" y="1506"/>
                </a:lnTo>
                <a:lnTo>
                  <a:pt x="5350" y="1515"/>
                </a:lnTo>
                <a:lnTo>
                  <a:pt x="5353" y="1523"/>
                </a:lnTo>
                <a:lnTo>
                  <a:pt x="5357" y="1528"/>
                </a:lnTo>
                <a:lnTo>
                  <a:pt x="5361" y="1532"/>
                </a:lnTo>
                <a:lnTo>
                  <a:pt x="5364" y="1532"/>
                </a:lnTo>
                <a:lnTo>
                  <a:pt x="5368" y="1532"/>
                </a:lnTo>
                <a:lnTo>
                  <a:pt x="5371" y="1528"/>
                </a:lnTo>
                <a:lnTo>
                  <a:pt x="5375" y="1523"/>
                </a:lnTo>
                <a:lnTo>
                  <a:pt x="5378" y="1515"/>
                </a:lnTo>
                <a:lnTo>
                  <a:pt x="5382" y="1506"/>
                </a:lnTo>
                <a:lnTo>
                  <a:pt x="5385" y="1495"/>
                </a:lnTo>
                <a:lnTo>
                  <a:pt x="5389" y="1482"/>
                </a:lnTo>
                <a:lnTo>
                  <a:pt x="5392" y="1468"/>
                </a:lnTo>
                <a:lnTo>
                  <a:pt x="5396" y="1451"/>
                </a:lnTo>
                <a:lnTo>
                  <a:pt x="5399" y="1433"/>
                </a:lnTo>
                <a:lnTo>
                  <a:pt x="5403" y="1413"/>
                </a:lnTo>
                <a:lnTo>
                  <a:pt x="5406" y="1393"/>
                </a:lnTo>
                <a:lnTo>
                  <a:pt x="5410" y="1371"/>
                </a:lnTo>
                <a:lnTo>
                  <a:pt x="5413" y="1347"/>
                </a:lnTo>
                <a:lnTo>
                  <a:pt x="5417" y="1322"/>
                </a:lnTo>
                <a:lnTo>
                  <a:pt x="5420" y="1296"/>
                </a:lnTo>
                <a:lnTo>
                  <a:pt x="5423" y="1269"/>
                </a:lnTo>
                <a:lnTo>
                  <a:pt x="5426" y="1241"/>
                </a:lnTo>
                <a:lnTo>
                  <a:pt x="5430" y="1212"/>
                </a:lnTo>
                <a:lnTo>
                  <a:pt x="5433" y="1182"/>
                </a:lnTo>
                <a:lnTo>
                  <a:pt x="5437" y="1152"/>
                </a:lnTo>
                <a:lnTo>
                  <a:pt x="5440" y="1119"/>
                </a:lnTo>
                <a:lnTo>
                  <a:pt x="5447" y="1054"/>
                </a:lnTo>
                <a:lnTo>
                  <a:pt x="5454" y="987"/>
                </a:lnTo>
                <a:lnTo>
                  <a:pt x="5461" y="918"/>
                </a:lnTo>
                <a:lnTo>
                  <a:pt x="5468" y="848"/>
                </a:lnTo>
                <a:lnTo>
                  <a:pt x="5475" y="777"/>
                </a:lnTo>
                <a:lnTo>
                  <a:pt x="5482" y="706"/>
                </a:lnTo>
                <a:lnTo>
                  <a:pt x="5489" y="636"/>
                </a:lnTo>
                <a:lnTo>
                  <a:pt x="5496" y="567"/>
                </a:lnTo>
                <a:lnTo>
                  <a:pt x="5503" y="500"/>
                </a:lnTo>
                <a:lnTo>
                  <a:pt x="5510" y="435"/>
                </a:lnTo>
                <a:lnTo>
                  <a:pt x="5513" y="403"/>
                </a:lnTo>
                <a:lnTo>
                  <a:pt x="5517" y="372"/>
                </a:lnTo>
                <a:lnTo>
                  <a:pt x="5520" y="342"/>
                </a:lnTo>
                <a:lnTo>
                  <a:pt x="5524" y="313"/>
                </a:lnTo>
                <a:lnTo>
                  <a:pt x="5527" y="285"/>
                </a:lnTo>
                <a:lnTo>
                  <a:pt x="5531" y="258"/>
                </a:lnTo>
                <a:lnTo>
                  <a:pt x="5534" y="232"/>
                </a:lnTo>
                <a:lnTo>
                  <a:pt x="5538" y="207"/>
                </a:lnTo>
                <a:lnTo>
                  <a:pt x="5541" y="184"/>
                </a:lnTo>
                <a:lnTo>
                  <a:pt x="5545" y="161"/>
                </a:lnTo>
                <a:lnTo>
                  <a:pt x="5548" y="141"/>
                </a:lnTo>
                <a:lnTo>
                  <a:pt x="5552" y="121"/>
                </a:lnTo>
                <a:lnTo>
                  <a:pt x="5555" y="103"/>
                </a:lnTo>
                <a:lnTo>
                  <a:pt x="5559" y="87"/>
                </a:lnTo>
                <a:lnTo>
                  <a:pt x="5562" y="72"/>
                </a:lnTo>
                <a:lnTo>
                  <a:pt x="5566" y="59"/>
                </a:lnTo>
                <a:lnTo>
                  <a:pt x="5569" y="48"/>
                </a:lnTo>
                <a:lnTo>
                  <a:pt x="5573" y="39"/>
                </a:lnTo>
                <a:lnTo>
                  <a:pt x="5576" y="31"/>
                </a:lnTo>
                <a:lnTo>
                  <a:pt x="5580" y="26"/>
                </a:lnTo>
                <a:lnTo>
                  <a:pt x="5584" y="22"/>
                </a:lnTo>
                <a:lnTo>
                  <a:pt x="5587" y="22"/>
                </a:lnTo>
                <a:lnTo>
                  <a:pt x="5591" y="22"/>
                </a:lnTo>
                <a:lnTo>
                  <a:pt x="5594" y="26"/>
                </a:lnTo>
                <a:lnTo>
                  <a:pt x="5598" y="31"/>
                </a:lnTo>
                <a:lnTo>
                  <a:pt x="5601" y="39"/>
                </a:lnTo>
                <a:lnTo>
                  <a:pt x="5605" y="48"/>
                </a:lnTo>
                <a:lnTo>
                  <a:pt x="5608" y="59"/>
                </a:lnTo>
                <a:lnTo>
                  <a:pt x="5612" y="72"/>
                </a:lnTo>
                <a:lnTo>
                  <a:pt x="5615" y="87"/>
                </a:lnTo>
                <a:lnTo>
                  <a:pt x="5619" y="103"/>
                </a:lnTo>
                <a:lnTo>
                  <a:pt x="5622" y="121"/>
                </a:lnTo>
                <a:lnTo>
                  <a:pt x="5626" y="141"/>
                </a:lnTo>
                <a:lnTo>
                  <a:pt x="5629" y="161"/>
                </a:lnTo>
                <a:lnTo>
                  <a:pt x="5633" y="184"/>
                </a:lnTo>
                <a:lnTo>
                  <a:pt x="5636" y="207"/>
                </a:lnTo>
                <a:lnTo>
                  <a:pt x="5640" y="232"/>
                </a:lnTo>
                <a:lnTo>
                  <a:pt x="5643" y="258"/>
                </a:lnTo>
                <a:lnTo>
                  <a:pt x="5647" y="285"/>
                </a:lnTo>
                <a:lnTo>
                  <a:pt x="5650" y="313"/>
                </a:lnTo>
                <a:lnTo>
                  <a:pt x="5654" y="342"/>
                </a:lnTo>
                <a:lnTo>
                  <a:pt x="5657" y="372"/>
                </a:lnTo>
                <a:lnTo>
                  <a:pt x="5661" y="403"/>
                </a:lnTo>
                <a:lnTo>
                  <a:pt x="5664" y="435"/>
                </a:lnTo>
                <a:lnTo>
                  <a:pt x="5671" y="500"/>
                </a:lnTo>
                <a:lnTo>
                  <a:pt x="5678" y="567"/>
                </a:lnTo>
                <a:lnTo>
                  <a:pt x="5685" y="636"/>
                </a:lnTo>
                <a:lnTo>
                  <a:pt x="5692" y="706"/>
                </a:lnTo>
                <a:lnTo>
                  <a:pt x="5699" y="777"/>
                </a:lnTo>
                <a:lnTo>
                  <a:pt x="5706" y="848"/>
                </a:lnTo>
                <a:lnTo>
                  <a:pt x="5713" y="918"/>
                </a:lnTo>
                <a:lnTo>
                  <a:pt x="5720" y="987"/>
                </a:lnTo>
                <a:lnTo>
                  <a:pt x="5727" y="1054"/>
                </a:lnTo>
                <a:lnTo>
                  <a:pt x="5734" y="1119"/>
                </a:lnTo>
                <a:lnTo>
                  <a:pt x="5737" y="1152"/>
                </a:lnTo>
                <a:lnTo>
                  <a:pt x="5741" y="1182"/>
                </a:lnTo>
                <a:lnTo>
                  <a:pt x="5744" y="1212"/>
                </a:lnTo>
                <a:lnTo>
                  <a:pt x="5748" y="1241"/>
                </a:lnTo>
                <a:lnTo>
                  <a:pt x="5751" y="1269"/>
                </a:lnTo>
                <a:lnTo>
                  <a:pt x="5755" y="1296"/>
                </a:lnTo>
                <a:lnTo>
                  <a:pt x="5758" y="1322"/>
                </a:lnTo>
                <a:lnTo>
                  <a:pt x="5762" y="1347"/>
                </a:lnTo>
                <a:lnTo>
                  <a:pt x="5765" y="1371"/>
                </a:lnTo>
                <a:lnTo>
                  <a:pt x="5769" y="1393"/>
                </a:lnTo>
                <a:lnTo>
                  <a:pt x="5772" y="1413"/>
                </a:lnTo>
                <a:lnTo>
                  <a:pt x="5776" y="1433"/>
                </a:lnTo>
                <a:lnTo>
                  <a:pt x="5779" y="1451"/>
                </a:lnTo>
                <a:lnTo>
                  <a:pt x="5783" y="1468"/>
                </a:lnTo>
                <a:lnTo>
                  <a:pt x="5786" y="1482"/>
                </a:lnTo>
                <a:lnTo>
                  <a:pt x="5790" y="1495"/>
                </a:lnTo>
                <a:lnTo>
                  <a:pt x="5793" y="1506"/>
                </a:lnTo>
                <a:lnTo>
                  <a:pt x="5797" y="1515"/>
                </a:lnTo>
                <a:lnTo>
                  <a:pt x="5800" y="1523"/>
                </a:lnTo>
                <a:lnTo>
                  <a:pt x="5804" y="1528"/>
                </a:lnTo>
                <a:lnTo>
                  <a:pt x="5808" y="1532"/>
                </a:lnTo>
                <a:lnTo>
                  <a:pt x="5811" y="1532"/>
                </a:lnTo>
                <a:lnTo>
                  <a:pt x="5815" y="1532"/>
                </a:lnTo>
                <a:lnTo>
                  <a:pt x="5818" y="1528"/>
                </a:lnTo>
                <a:lnTo>
                  <a:pt x="5822" y="1523"/>
                </a:lnTo>
                <a:lnTo>
                  <a:pt x="5825" y="1515"/>
                </a:lnTo>
                <a:lnTo>
                  <a:pt x="5829" y="1506"/>
                </a:lnTo>
                <a:lnTo>
                  <a:pt x="5832" y="1495"/>
                </a:lnTo>
                <a:lnTo>
                  <a:pt x="5836" y="1482"/>
                </a:lnTo>
                <a:lnTo>
                  <a:pt x="5839" y="1468"/>
                </a:lnTo>
                <a:lnTo>
                  <a:pt x="5843" y="1451"/>
                </a:lnTo>
                <a:lnTo>
                  <a:pt x="5846" y="1433"/>
                </a:lnTo>
                <a:lnTo>
                  <a:pt x="5850" y="1413"/>
                </a:lnTo>
                <a:lnTo>
                  <a:pt x="5853" y="1393"/>
                </a:lnTo>
                <a:lnTo>
                  <a:pt x="5857" y="1371"/>
                </a:lnTo>
                <a:lnTo>
                  <a:pt x="5860" y="1347"/>
                </a:lnTo>
                <a:lnTo>
                  <a:pt x="5864" y="1322"/>
                </a:lnTo>
                <a:lnTo>
                  <a:pt x="5867" y="1296"/>
                </a:lnTo>
                <a:lnTo>
                  <a:pt x="5871" y="1269"/>
                </a:lnTo>
                <a:lnTo>
                  <a:pt x="5874" y="1241"/>
                </a:lnTo>
                <a:lnTo>
                  <a:pt x="5878" y="1212"/>
                </a:lnTo>
                <a:lnTo>
                  <a:pt x="5881" y="1182"/>
                </a:lnTo>
                <a:lnTo>
                  <a:pt x="5885" y="1152"/>
                </a:lnTo>
                <a:lnTo>
                  <a:pt x="5888" y="1119"/>
                </a:lnTo>
                <a:lnTo>
                  <a:pt x="5895" y="1054"/>
                </a:lnTo>
                <a:lnTo>
                  <a:pt x="5902" y="987"/>
                </a:lnTo>
                <a:lnTo>
                  <a:pt x="5909" y="918"/>
                </a:lnTo>
                <a:lnTo>
                  <a:pt x="5916" y="848"/>
                </a:lnTo>
                <a:lnTo>
                  <a:pt x="5923" y="777"/>
                </a:lnTo>
                <a:lnTo>
                  <a:pt x="5930" y="706"/>
                </a:lnTo>
                <a:lnTo>
                  <a:pt x="5937" y="636"/>
                </a:lnTo>
                <a:lnTo>
                  <a:pt x="5944" y="567"/>
                </a:lnTo>
                <a:lnTo>
                  <a:pt x="5951" y="500"/>
                </a:lnTo>
                <a:lnTo>
                  <a:pt x="5958" y="435"/>
                </a:lnTo>
                <a:lnTo>
                  <a:pt x="5961" y="403"/>
                </a:lnTo>
                <a:lnTo>
                  <a:pt x="5965" y="372"/>
                </a:lnTo>
                <a:lnTo>
                  <a:pt x="5968" y="342"/>
                </a:lnTo>
                <a:lnTo>
                  <a:pt x="5972" y="313"/>
                </a:lnTo>
                <a:lnTo>
                  <a:pt x="5975" y="285"/>
                </a:lnTo>
                <a:lnTo>
                  <a:pt x="5979" y="258"/>
                </a:lnTo>
                <a:lnTo>
                  <a:pt x="5982" y="232"/>
                </a:lnTo>
                <a:lnTo>
                  <a:pt x="5986" y="207"/>
                </a:lnTo>
                <a:lnTo>
                  <a:pt x="5989" y="184"/>
                </a:lnTo>
                <a:lnTo>
                  <a:pt x="5993" y="161"/>
                </a:lnTo>
                <a:lnTo>
                  <a:pt x="5996" y="141"/>
                </a:lnTo>
                <a:lnTo>
                  <a:pt x="6000" y="121"/>
                </a:lnTo>
                <a:lnTo>
                  <a:pt x="6003" y="103"/>
                </a:lnTo>
                <a:lnTo>
                  <a:pt x="6007" y="87"/>
                </a:lnTo>
                <a:lnTo>
                  <a:pt x="6010" y="72"/>
                </a:lnTo>
                <a:lnTo>
                  <a:pt x="6014" y="59"/>
                </a:lnTo>
                <a:lnTo>
                  <a:pt x="6017" y="48"/>
                </a:lnTo>
                <a:lnTo>
                  <a:pt x="6021" y="39"/>
                </a:lnTo>
                <a:lnTo>
                  <a:pt x="6024" y="31"/>
                </a:lnTo>
                <a:lnTo>
                  <a:pt x="6028" y="26"/>
                </a:lnTo>
                <a:lnTo>
                  <a:pt x="6032" y="22"/>
                </a:lnTo>
                <a:lnTo>
                  <a:pt x="6035" y="22"/>
                </a:lnTo>
                <a:lnTo>
                  <a:pt x="6039" y="22"/>
                </a:lnTo>
                <a:lnTo>
                  <a:pt x="6042" y="26"/>
                </a:lnTo>
                <a:lnTo>
                  <a:pt x="6046" y="30"/>
                </a:lnTo>
                <a:lnTo>
                  <a:pt x="6049" y="37"/>
                </a:lnTo>
                <a:lnTo>
                  <a:pt x="6053" y="46"/>
                </a:lnTo>
                <a:lnTo>
                  <a:pt x="6057" y="56"/>
                </a:lnTo>
                <a:lnTo>
                  <a:pt x="6059" y="68"/>
                </a:lnTo>
                <a:lnTo>
                  <a:pt x="6063" y="82"/>
                </a:lnTo>
                <a:lnTo>
                  <a:pt x="6067" y="97"/>
                </a:lnTo>
                <a:lnTo>
                  <a:pt x="6070" y="113"/>
                </a:lnTo>
                <a:lnTo>
                  <a:pt x="6074" y="131"/>
                </a:lnTo>
                <a:lnTo>
                  <a:pt x="6078" y="151"/>
                </a:lnTo>
                <a:lnTo>
                  <a:pt x="6082" y="171"/>
                </a:lnTo>
                <a:lnTo>
                  <a:pt x="6085" y="193"/>
                </a:lnTo>
                <a:lnTo>
                  <a:pt x="6089" y="216"/>
                </a:lnTo>
                <a:lnTo>
                  <a:pt x="6093" y="240"/>
                </a:lnTo>
                <a:lnTo>
                  <a:pt x="6097" y="266"/>
                </a:lnTo>
                <a:lnTo>
                  <a:pt x="6100" y="292"/>
                </a:lnTo>
                <a:lnTo>
                  <a:pt x="6104" y="319"/>
                </a:lnTo>
                <a:lnTo>
                  <a:pt x="6108" y="346"/>
                </a:lnTo>
                <a:lnTo>
                  <a:pt x="6112" y="376"/>
                </a:lnTo>
                <a:lnTo>
                  <a:pt x="6116" y="405"/>
                </a:lnTo>
                <a:lnTo>
                  <a:pt x="6123" y="466"/>
                </a:lnTo>
                <a:lnTo>
                  <a:pt x="6131" y="530"/>
                </a:lnTo>
                <a:lnTo>
                  <a:pt x="6138" y="595"/>
                </a:lnTo>
                <a:lnTo>
                  <a:pt x="6146" y="662"/>
                </a:lnTo>
                <a:lnTo>
                  <a:pt x="6153" y="730"/>
                </a:lnTo>
                <a:lnTo>
                  <a:pt x="6168" y="865"/>
                </a:lnTo>
                <a:lnTo>
                  <a:pt x="6175" y="933"/>
                </a:lnTo>
                <a:lnTo>
                  <a:pt x="6182" y="999"/>
                </a:lnTo>
                <a:lnTo>
                  <a:pt x="6189" y="1063"/>
                </a:lnTo>
                <a:lnTo>
                  <a:pt x="6196" y="1126"/>
                </a:lnTo>
                <a:lnTo>
                  <a:pt x="6203" y="1186"/>
                </a:lnTo>
                <a:lnTo>
                  <a:pt x="6207" y="1216"/>
                </a:lnTo>
                <a:lnTo>
                  <a:pt x="6210" y="1243"/>
                </a:lnTo>
                <a:lnTo>
                  <a:pt x="6213" y="1270"/>
                </a:lnTo>
                <a:lnTo>
                  <a:pt x="6217" y="1297"/>
                </a:lnTo>
                <a:lnTo>
                  <a:pt x="6220" y="1322"/>
                </a:lnTo>
                <a:lnTo>
                  <a:pt x="6223" y="1346"/>
                </a:lnTo>
                <a:lnTo>
                  <a:pt x="6226" y="1370"/>
                </a:lnTo>
                <a:lnTo>
                  <a:pt x="6229" y="1392"/>
                </a:lnTo>
                <a:lnTo>
                  <a:pt x="6232" y="1411"/>
                </a:lnTo>
                <a:lnTo>
                  <a:pt x="6235" y="1431"/>
                </a:lnTo>
                <a:lnTo>
                  <a:pt x="6238" y="1449"/>
                </a:lnTo>
                <a:lnTo>
                  <a:pt x="6241" y="1466"/>
                </a:lnTo>
                <a:lnTo>
                  <a:pt x="6244" y="1481"/>
                </a:lnTo>
                <a:lnTo>
                  <a:pt x="6247" y="1494"/>
                </a:lnTo>
                <a:lnTo>
                  <a:pt x="6250" y="1506"/>
                </a:lnTo>
                <a:lnTo>
                  <a:pt x="6253" y="1517"/>
                </a:lnTo>
                <a:lnTo>
                  <a:pt x="6255" y="1525"/>
                </a:lnTo>
                <a:lnTo>
                  <a:pt x="6258" y="1532"/>
                </a:lnTo>
                <a:lnTo>
                  <a:pt x="6261" y="1538"/>
                </a:lnTo>
                <a:lnTo>
                  <a:pt x="6263" y="1543"/>
                </a:lnTo>
                <a:lnTo>
                  <a:pt x="6266" y="1547"/>
                </a:lnTo>
                <a:lnTo>
                  <a:pt x="6268" y="1550"/>
                </a:lnTo>
                <a:lnTo>
                  <a:pt x="6273" y="1554"/>
                </a:lnTo>
                <a:lnTo>
                  <a:pt x="6278" y="1555"/>
                </a:lnTo>
                <a:lnTo>
                  <a:pt x="6282" y="1552"/>
                </a:lnTo>
                <a:lnTo>
                  <a:pt x="6287" y="1547"/>
                </a:lnTo>
                <a:lnTo>
                  <a:pt x="6291" y="1539"/>
                </a:lnTo>
                <a:lnTo>
                  <a:pt x="6295" y="1529"/>
                </a:lnTo>
                <a:lnTo>
                  <a:pt x="6299" y="1517"/>
                </a:lnTo>
                <a:lnTo>
                  <a:pt x="6303" y="1502"/>
                </a:lnTo>
                <a:lnTo>
                  <a:pt x="6307" y="1484"/>
                </a:lnTo>
                <a:lnTo>
                  <a:pt x="6311" y="1464"/>
                </a:lnTo>
                <a:lnTo>
                  <a:pt x="6314" y="1443"/>
                </a:lnTo>
                <a:lnTo>
                  <a:pt x="6318" y="1419"/>
                </a:lnTo>
                <a:lnTo>
                  <a:pt x="6321" y="1395"/>
                </a:lnTo>
                <a:lnTo>
                  <a:pt x="6325" y="1367"/>
                </a:lnTo>
                <a:lnTo>
                  <a:pt x="6328" y="1338"/>
                </a:lnTo>
                <a:lnTo>
                  <a:pt x="6331" y="1308"/>
                </a:lnTo>
                <a:lnTo>
                  <a:pt x="6334" y="1276"/>
                </a:lnTo>
                <a:lnTo>
                  <a:pt x="6337" y="1242"/>
                </a:lnTo>
                <a:lnTo>
                  <a:pt x="6340" y="1208"/>
                </a:lnTo>
                <a:lnTo>
                  <a:pt x="6343" y="1173"/>
                </a:lnTo>
                <a:lnTo>
                  <a:pt x="6346" y="1137"/>
                </a:lnTo>
                <a:lnTo>
                  <a:pt x="6349" y="1099"/>
                </a:lnTo>
                <a:lnTo>
                  <a:pt x="6351" y="1060"/>
                </a:lnTo>
                <a:lnTo>
                  <a:pt x="6354" y="1021"/>
                </a:lnTo>
                <a:lnTo>
                  <a:pt x="6359" y="941"/>
                </a:lnTo>
                <a:lnTo>
                  <a:pt x="6365" y="860"/>
                </a:lnTo>
                <a:lnTo>
                  <a:pt x="6370" y="777"/>
                </a:lnTo>
              </a:path>
            </a:pathLst>
          </a:custGeom>
          <a:noFill/>
          <a:ln w="25400" cap="rnd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4" name="Rectangle 3"/>
          <p:cNvSpPr/>
          <p:nvPr/>
        </p:nvSpPr>
        <p:spPr>
          <a:xfrm>
            <a:off x="7696200" y="2667000"/>
            <a:ext cx="2057400" cy="3886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45" name="Line 4"/>
          <p:cNvSpPr/>
          <p:nvPr/>
        </p:nvSpPr>
        <p:spPr>
          <a:xfrm>
            <a:off x="1524000" y="4267200"/>
            <a:ext cx="746760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6" name="Rectangle 5"/>
          <p:cNvSpPr/>
          <p:nvPr/>
        </p:nvSpPr>
        <p:spPr>
          <a:xfrm>
            <a:off x="0" y="2667000"/>
            <a:ext cx="1524000" cy="35052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47" name="Line 6"/>
          <p:cNvSpPr/>
          <p:nvPr/>
        </p:nvSpPr>
        <p:spPr>
          <a:xfrm>
            <a:off x="1524000" y="2133600"/>
            <a:ext cx="0" cy="434340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248" name="Text Box 7"/>
          <p:cNvSpPr txBox="1"/>
          <p:nvPr/>
        </p:nvSpPr>
        <p:spPr>
          <a:xfrm>
            <a:off x="8275638" y="4456113"/>
            <a:ext cx="3667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x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49" name="Text Box 8"/>
          <p:cNvSpPr txBox="1"/>
          <p:nvPr/>
        </p:nvSpPr>
        <p:spPr>
          <a:xfrm>
            <a:off x="971550" y="2322513"/>
            <a:ext cx="373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y</a:t>
            </a:r>
            <a:endParaRPr lang="en-US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0" name="Oval 9"/>
          <p:cNvSpPr/>
          <p:nvPr/>
        </p:nvSpPr>
        <p:spPr>
          <a:xfrm>
            <a:off x="1371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1" name="Oval 10"/>
          <p:cNvSpPr/>
          <p:nvPr/>
        </p:nvSpPr>
        <p:spPr>
          <a:xfrm>
            <a:off x="21336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2" name="Oval 11"/>
          <p:cNvSpPr/>
          <p:nvPr/>
        </p:nvSpPr>
        <p:spPr>
          <a:xfrm>
            <a:off x="28956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3" name="Oval 12"/>
          <p:cNvSpPr/>
          <p:nvPr/>
        </p:nvSpPr>
        <p:spPr>
          <a:xfrm>
            <a:off x="60198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4" name="Oval 13"/>
          <p:cNvSpPr/>
          <p:nvPr/>
        </p:nvSpPr>
        <p:spPr>
          <a:xfrm>
            <a:off x="36576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5" name="Oval 14"/>
          <p:cNvSpPr/>
          <p:nvPr/>
        </p:nvSpPr>
        <p:spPr>
          <a:xfrm>
            <a:off x="52578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6" name="Oval 15"/>
          <p:cNvSpPr/>
          <p:nvPr/>
        </p:nvSpPr>
        <p:spPr>
          <a:xfrm>
            <a:off x="4495800" y="4495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7" name="Oval 16"/>
          <p:cNvSpPr/>
          <p:nvPr/>
        </p:nvSpPr>
        <p:spPr>
          <a:xfrm>
            <a:off x="6781800" y="3733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8" name="Oval 17"/>
          <p:cNvSpPr/>
          <p:nvPr/>
        </p:nvSpPr>
        <p:spPr>
          <a:xfrm>
            <a:off x="1752600" y="2971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59" name="Oval 18"/>
          <p:cNvSpPr/>
          <p:nvPr/>
        </p:nvSpPr>
        <p:spPr>
          <a:xfrm>
            <a:off x="3276600" y="2971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0" name="Oval 19"/>
          <p:cNvSpPr/>
          <p:nvPr/>
        </p:nvSpPr>
        <p:spPr>
          <a:xfrm>
            <a:off x="6400800" y="2971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1" name="Oval 20"/>
          <p:cNvSpPr/>
          <p:nvPr/>
        </p:nvSpPr>
        <p:spPr>
          <a:xfrm>
            <a:off x="4876800" y="2971800"/>
            <a:ext cx="304800" cy="304800"/>
          </a:xfrm>
          <a:prstGeom prst="ellipse">
            <a:avLst/>
          </a:prstGeom>
          <a:gradFill rotWithShape="1">
            <a:gsLst>
              <a:gs pos="0">
                <a:srgbClr val="7A18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2" name="Oval 21"/>
          <p:cNvSpPr/>
          <p:nvPr/>
        </p:nvSpPr>
        <p:spPr>
          <a:xfrm>
            <a:off x="25146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3" name="Oval 22"/>
          <p:cNvSpPr/>
          <p:nvPr/>
        </p:nvSpPr>
        <p:spPr>
          <a:xfrm>
            <a:off x="40386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4" name="Oval 23"/>
          <p:cNvSpPr/>
          <p:nvPr/>
        </p:nvSpPr>
        <p:spPr>
          <a:xfrm>
            <a:off x="71628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5" name="Oval 24"/>
          <p:cNvSpPr/>
          <p:nvPr/>
        </p:nvSpPr>
        <p:spPr>
          <a:xfrm>
            <a:off x="5638800" y="5181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rgbClr val="62627A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66" name="Text Box 25"/>
          <p:cNvSpPr txBox="1"/>
          <p:nvPr/>
        </p:nvSpPr>
        <p:spPr>
          <a:xfrm>
            <a:off x="3429000" y="471488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魏碑体" pitchFamily="1" charset="-122"/>
              </a:rPr>
              <a:t>横波的波动过程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魏碑体" pitchFamily="1" charset="-122"/>
            </a:endParaRPr>
          </a:p>
        </p:txBody>
      </p:sp>
      <p:sp>
        <p:nvSpPr>
          <p:cNvPr id="10267" name="Text Box 26"/>
          <p:cNvSpPr txBox="1"/>
          <p:nvPr/>
        </p:nvSpPr>
        <p:spPr>
          <a:xfrm>
            <a:off x="533400" y="3281363"/>
            <a:ext cx="49053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振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动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方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0268" name="Text Box 27"/>
          <p:cNvSpPr txBox="1"/>
          <p:nvPr/>
        </p:nvSpPr>
        <p:spPr>
          <a:xfrm>
            <a:off x="2662238" y="130016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1" charset="-122"/>
              </a:rPr>
              <a:t>波的传播方向</a:t>
            </a:r>
            <a:endParaRPr lang="zh-CN" altLang="zh-CN" sz="2400" b="1" dirty="0">
              <a:solidFill>
                <a:schemeClr val="bg1"/>
              </a:solidFill>
              <a:latin typeface="Bookman Old Style" panose="02050604050505020204" pitchFamily="18" charset="0"/>
              <a:ea typeface="楷体_GB2312" pitchFamily="1" charset="-122"/>
            </a:endParaRPr>
          </a:p>
        </p:txBody>
      </p:sp>
      <p:sp>
        <p:nvSpPr>
          <p:cNvPr id="10269" name="Line 28"/>
          <p:cNvSpPr/>
          <p:nvPr/>
        </p:nvSpPr>
        <p:spPr>
          <a:xfrm>
            <a:off x="5257800" y="1524000"/>
            <a:ext cx="2133600" cy="0"/>
          </a:xfrm>
          <a:prstGeom prst="line">
            <a:avLst/>
          </a:prstGeom>
          <a:ln w="25400" cap="rnd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70" name="Line 29"/>
          <p:cNvSpPr/>
          <p:nvPr/>
        </p:nvSpPr>
        <p:spPr>
          <a:xfrm flipH="1">
            <a:off x="1143000" y="3429000"/>
            <a:ext cx="0" cy="1981200"/>
          </a:xfrm>
          <a:prstGeom prst="line">
            <a:avLst/>
          </a:prstGeom>
          <a:ln w="38100" cap="rnd" cmpd="sng">
            <a:solidFill>
              <a:schemeClr val="accent2"/>
            </a:solidFill>
            <a:prstDash val="solid"/>
            <a:headEnd type="triangle" w="sm" len="sm"/>
            <a:tailEnd type="triangle" w="sm" len="sm"/>
          </a:ln>
        </p:spPr>
      </p:sp>
      <p:grpSp>
        <p:nvGrpSpPr>
          <p:cNvPr id="10271" name="Group 30"/>
          <p:cNvGrpSpPr/>
          <p:nvPr/>
        </p:nvGrpSpPr>
        <p:grpSpPr>
          <a:xfrm>
            <a:off x="3429000" y="2590800"/>
            <a:ext cx="3124200" cy="3200400"/>
            <a:chOff x="0" y="0"/>
            <a:chExt cx="1968" cy="2016"/>
          </a:xfrm>
        </p:grpSpPr>
        <p:sp>
          <p:nvSpPr>
            <p:cNvPr id="10272" name="Line 31"/>
            <p:cNvSpPr/>
            <p:nvPr/>
          </p:nvSpPr>
          <p:spPr>
            <a:xfrm>
              <a:off x="0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3" name="Line 32"/>
            <p:cNvSpPr/>
            <p:nvPr/>
          </p:nvSpPr>
          <p:spPr>
            <a:xfrm>
              <a:off x="1008" y="0"/>
              <a:ext cx="0" cy="2016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74" name="Line 33"/>
            <p:cNvSpPr/>
            <p:nvPr/>
          </p:nvSpPr>
          <p:spPr>
            <a:xfrm flipH="1">
              <a:off x="1968" y="0"/>
              <a:ext cx="0" cy="1968"/>
            </a:xfrm>
            <a:prstGeom prst="line">
              <a:avLst/>
            </a:prstGeom>
            <a:ln w="19050" cap="rnd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 advTm="10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6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87" name="Text Box 10"/>
          <p:cNvSpPr txBox="1"/>
          <p:nvPr/>
        </p:nvSpPr>
        <p:spPr>
          <a:xfrm>
            <a:off x="1266825" y="260350"/>
            <a:ext cx="944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t=T/2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188" name="Text Box 13"/>
          <p:cNvSpPr txBox="1"/>
          <p:nvPr/>
        </p:nvSpPr>
        <p:spPr>
          <a:xfrm>
            <a:off x="5900738" y="188913"/>
            <a:ext cx="1096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t=3T/4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3189" name="Object 14"/>
          <p:cNvGraphicFramePr>
            <a:graphicFrameLocks noChangeAspect="1"/>
          </p:cNvGraphicFramePr>
          <p:nvPr>
            <p:ph sz="half" idx="1"/>
          </p:nvPr>
        </p:nvGraphicFramePr>
        <p:xfrm>
          <a:off x="4286250" y="692150"/>
          <a:ext cx="4670425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" imgW="3506470" imgH="4269740" progId="">
                  <p:embed/>
                </p:oleObj>
              </mc:Choice>
              <mc:Fallback>
                <p:oleObj name="" r:id="rId1" imgW="3506470" imgH="4269740" progId="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286250" y="692150"/>
                        <a:ext cx="4670425" cy="5689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18"/>
          <p:cNvGraphicFramePr>
            <a:graphicFrameLocks noChangeAspect="1"/>
          </p:cNvGraphicFramePr>
          <p:nvPr>
            <p:ph sz="half" idx="1"/>
          </p:nvPr>
        </p:nvGraphicFramePr>
        <p:xfrm>
          <a:off x="323850" y="693738"/>
          <a:ext cx="4241800" cy="590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3" imgW="3139440" imgH="4363085" progId="">
                  <p:embed/>
                </p:oleObj>
              </mc:Choice>
              <mc:Fallback>
                <p:oleObj name="" r:id="rId3" imgW="3139440" imgH="4363085" progId="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23850" y="693738"/>
                        <a:ext cx="4241800" cy="59039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8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235" name="AutoShape 33"/>
          <p:cNvSpPr/>
          <p:nvPr/>
        </p:nvSpPr>
        <p:spPr>
          <a:xfrm>
            <a:off x="6804025" y="3429000"/>
            <a:ext cx="1152525" cy="792163"/>
          </a:xfrm>
          <a:prstGeom prst="wedgeEllipseCallout">
            <a:avLst>
              <a:gd name="adj1" fmla="val -160745"/>
              <a:gd name="adj2" fmla="val 35972"/>
            </a:avLst>
          </a:prstGeom>
          <a:solidFill>
            <a:schemeClr val="hlink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4212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2347913" y="3311525"/>
          <a:ext cx="3808412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" imgW="3110230" imgH="1389380" progId="">
                  <p:embed/>
                </p:oleObj>
              </mc:Choice>
              <mc:Fallback>
                <p:oleObj name="" r:id="rId1" imgW="3110230" imgH="1389380" progId="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347913" y="3311525"/>
                        <a:ext cx="3808412" cy="1701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2346325" y="1700213"/>
          <a:ext cx="38100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3" imgW="3110230" imgH="1289050" progId="">
                  <p:embed/>
                </p:oleObj>
              </mc:Choice>
              <mc:Fallback>
                <p:oleObj name="" r:id="rId3" imgW="3110230" imgH="1289050" progId="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346325" y="1700213"/>
                        <a:ext cx="3810000" cy="1577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14" name="Group 22"/>
          <p:cNvGrpSpPr/>
          <p:nvPr/>
        </p:nvGrpSpPr>
        <p:grpSpPr>
          <a:xfrm>
            <a:off x="2413000" y="188913"/>
            <a:ext cx="3527425" cy="1511300"/>
            <a:chOff x="0" y="0"/>
            <a:chExt cx="2525" cy="1134"/>
          </a:xfrm>
        </p:grpSpPr>
        <p:graphicFrame>
          <p:nvGraphicFramePr>
            <p:cNvPr id="94224" name="Object 13"/>
            <p:cNvGraphicFramePr>
              <a:graphicFrameLocks noChangeAspect="1"/>
            </p:cNvGraphicFramePr>
            <p:nvPr/>
          </p:nvGraphicFramePr>
          <p:xfrm>
            <a:off x="0" y="0"/>
            <a:ext cx="2400" cy="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5" imgW="3110230" imgH="1289050" progId="">
                    <p:embed/>
                  </p:oleObj>
                </mc:Choice>
                <mc:Fallback>
                  <p:oleObj name="" r:id="rId5" imgW="3110230" imgH="1289050" progId="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400" cy="9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5" name="Object 16"/>
            <p:cNvGraphicFramePr>
              <a:graphicFrameLocks noChangeAspect="1"/>
            </p:cNvGraphicFramePr>
            <p:nvPr/>
          </p:nvGraphicFramePr>
          <p:xfrm>
            <a:off x="137" y="91"/>
            <a:ext cx="2388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7" imgW="2872740" imgH="972185" progId="">
                    <p:embed/>
                  </p:oleObj>
                </mc:Choice>
                <mc:Fallback>
                  <p:oleObj name="" r:id="rId7" imgW="2872740" imgH="972185" progId="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7" y="91"/>
                          <a:ext cx="2388" cy="10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6" name="Oval 17"/>
            <p:cNvSpPr/>
            <p:nvPr/>
          </p:nvSpPr>
          <p:spPr>
            <a:xfrm>
              <a:off x="30" y="499"/>
              <a:ext cx="136" cy="1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62627A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227" name="Oval 18"/>
            <p:cNvSpPr/>
            <p:nvPr/>
          </p:nvSpPr>
          <p:spPr>
            <a:xfrm>
              <a:off x="574" y="0"/>
              <a:ext cx="136" cy="1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62627A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228" name="Oval 19"/>
            <p:cNvSpPr/>
            <p:nvPr/>
          </p:nvSpPr>
          <p:spPr>
            <a:xfrm>
              <a:off x="1028" y="499"/>
              <a:ext cx="134" cy="1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62627A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229" name="Oval 20"/>
            <p:cNvSpPr/>
            <p:nvPr/>
          </p:nvSpPr>
          <p:spPr>
            <a:xfrm>
              <a:off x="1527" y="998"/>
              <a:ext cx="135" cy="1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62627A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230" name="Oval 21"/>
            <p:cNvSpPr/>
            <p:nvPr/>
          </p:nvSpPr>
          <p:spPr>
            <a:xfrm>
              <a:off x="2026" y="499"/>
              <a:ext cx="136" cy="136"/>
            </a:xfrm>
            <a:prstGeom prst="ellipse">
              <a:avLst/>
            </a:prstGeom>
            <a:gradFill rotWithShape="0">
              <a:gsLst>
                <a:gs pos="0">
                  <a:schemeClr val="hlink"/>
                </a:gs>
                <a:gs pos="100000">
                  <a:srgbClr val="62627A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94215" name="Object 23"/>
          <p:cNvGraphicFramePr>
            <a:graphicFrameLocks noChangeAspect="1"/>
          </p:cNvGraphicFramePr>
          <p:nvPr>
            <p:ph sz="quarter" idx="1"/>
          </p:nvPr>
        </p:nvGraphicFramePr>
        <p:xfrm>
          <a:off x="2339975" y="5019675"/>
          <a:ext cx="38100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9" imgW="3110230" imgH="1289050" progId="">
                  <p:embed/>
                </p:oleObj>
              </mc:Choice>
              <mc:Fallback>
                <p:oleObj name="" r:id="rId9" imgW="3110230" imgH="1289050" progId="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339975" y="5019675"/>
                        <a:ext cx="3810000" cy="1577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Text Box 26"/>
          <p:cNvSpPr txBox="1"/>
          <p:nvPr/>
        </p:nvSpPr>
        <p:spPr>
          <a:xfrm>
            <a:off x="1077913" y="620713"/>
            <a:ext cx="6397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t=0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217" name="Text Box 27"/>
          <p:cNvSpPr txBox="1"/>
          <p:nvPr/>
        </p:nvSpPr>
        <p:spPr>
          <a:xfrm>
            <a:off x="1122363" y="2276475"/>
            <a:ext cx="9445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t=T/4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218" name="Text Box 28"/>
          <p:cNvSpPr txBox="1"/>
          <p:nvPr/>
        </p:nvSpPr>
        <p:spPr>
          <a:xfrm>
            <a:off x="1050925" y="3860800"/>
            <a:ext cx="9445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t=T/2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219" name="Text Box 29"/>
          <p:cNvSpPr txBox="1"/>
          <p:nvPr/>
        </p:nvSpPr>
        <p:spPr>
          <a:xfrm>
            <a:off x="1004888" y="5445125"/>
            <a:ext cx="10969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t=3T/4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251" name="AutoShape 30"/>
          <p:cNvSpPr/>
          <p:nvPr/>
        </p:nvSpPr>
        <p:spPr>
          <a:xfrm>
            <a:off x="6588125" y="2636838"/>
            <a:ext cx="1152525" cy="792162"/>
          </a:xfrm>
          <a:prstGeom prst="wedgeEllipseCallout">
            <a:avLst>
              <a:gd name="adj1" fmla="val -212120"/>
              <a:gd name="adj2" fmla="val 58014"/>
            </a:avLst>
          </a:prstGeom>
          <a:solidFill>
            <a:schemeClr val="hlink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252" name="Text Box 31"/>
          <p:cNvSpPr txBox="1"/>
          <p:nvPr/>
        </p:nvSpPr>
        <p:spPr>
          <a:xfrm>
            <a:off x="6669088" y="2676525"/>
            <a:ext cx="14319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FF66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波腹</a:t>
            </a:r>
            <a:endParaRPr lang="zh-CN" altLang="zh-CN" b="1" dirty="0">
              <a:solidFill>
                <a:srgbClr val="FF66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95253" name="Text Box 32"/>
          <p:cNvSpPr txBox="1"/>
          <p:nvPr/>
        </p:nvSpPr>
        <p:spPr>
          <a:xfrm>
            <a:off x="6877050" y="3500438"/>
            <a:ext cx="14398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b="1" dirty="0">
                <a:solidFill>
                  <a:srgbClr val="FF6600"/>
                </a:solidFill>
                <a:latin typeface="Bookman Old Style" panose="02050604050505020204" pitchFamily="18" charset="0"/>
                <a:ea typeface="楷体" panose="02010609060101010101" pitchFamily="49" charset="-122"/>
              </a:rPr>
              <a:t>波节</a:t>
            </a:r>
            <a:endParaRPr lang="zh-CN" altLang="zh-CN" b="1" dirty="0">
              <a:solidFill>
                <a:srgbClr val="FF6600"/>
              </a:solidFill>
              <a:latin typeface="Bookman Old Style" panose="02050604050505020204" pitchFamily="18" charset="0"/>
              <a:ea typeface="楷体" panose="02010609060101010101" pitchFamily="49" charset="-122"/>
            </a:endParaRPr>
          </a:p>
        </p:txBody>
      </p:sp>
      <p:sp>
        <p:nvSpPr>
          <p:cNvPr id="94223" name="Text Box 34"/>
          <p:cNvSpPr txBox="1"/>
          <p:nvPr/>
        </p:nvSpPr>
        <p:spPr>
          <a:xfrm>
            <a:off x="6084888" y="4941888"/>
            <a:ext cx="2808287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驻”含义之一：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驻波不传播波形</a:t>
            </a:r>
            <a:endParaRPr lang="zh-CN" altLang="en-US" sz="24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nimBg="1"/>
      <p:bldP spid="95251" grpId="0" animBg="1"/>
      <p:bldP spid="95252" grpId="0"/>
      <p:bldP spid="9525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23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36" name="Freeform 3"/>
          <p:cNvSpPr/>
          <p:nvPr/>
        </p:nvSpPr>
        <p:spPr>
          <a:xfrm flipV="1">
            <a:off x="914400" y="3962400"/>
            <a:ext cx="7620000" cy="609600"/>
          </a:xfrm>
          <a:custGeom>
            <a:avLst/>
            <a:gdLst/>
            <a:ahLst/>
            <a:cxnLst>
              <a:cxn ang="0">
                <a:pos x="231758467" y="71888379"/>
              </a:cxn>
              <a:cxn ang="0">
                <a:pos x="387942279" y="43888027"/>
              </a:cxn>
              <a:cxn ang="0">
                <a:pos x="564279967" y="21236053"/>
              </a:cxn>
              <a:cxn ang="0">
                <a:pos x="760769944" y="5820351"/>
              </a:cxn>
              <a:cxn ang="0">
                <a:pos x="992528411" y="0"/>
              </a:cxn>
              <a:cxn ang="0">
                <a:pos x="1236881066" y="4561886"/>
              </a:cxn>
              <a:cxn ang="0">
                <a:pos x="1390546040" y="13842719"/>
              </a:cxn>
              <a:cxn ang="0">
                <a:pos x="1554287953" y="29101360"/>
              </a:cxn>
              <a:cxn ang="0">
                <a:pos x="1728106803" y="48921887"/>
              </a:cxn>
              <a:cxn ang="0">
                <a:pos x="2025361400" y="87461537"/>
              </a:cxn>
              <a:cxn ang="0">
                <a:pos x="2147483647" y="151170091"/>
              </a:cxn>
              <a:cxn ang="0">
                <a:pos x="2147483647" y="194743601"/>
              </a:cxn>
              <a:cxn ang="0">
                <a:pos x="2147483647" y="214563732"/>
              </a:cxn>
              <a:cxn ang="0">
                <a:pos x="2147483647" y="229665313"/>
              </a:cxn>
              <a:cxn ang="0">
                <a:pos x="2147483647" y="239103602"/>
              </a:cxn>
              <a:cxn ang="0">
                <a:pos x="2147483647" y="241463076"/>
              </a:cxn>
              <a:cxn ang="0">
                <a:pos x="2147483647" y="235642724"/>
              </a:cxn>
              <a:cxn ang="0">
                <a:pos x="2147483647" y="222901013"/>
              </a:cxn>
              <a:cxn ang="0">
                <a:pos x="2147483647" y="204338951"/>
              </a:cxn>
              <a:cxn ang="0">
                <a:pos x="2147483647" y="176496056"/>
              </a:cxn>
              <a:cxn ang="0">
                <a:pos x="2147483647" y="122540309"/>
              </a:cxn>
              <a:cxn ang="0">
                <a:pos x="2147483647" y="68427501"/>
              </a:cxn>
              <a:cxn ang="0">
                <a:pos x="2147483647" y="40584606"/>
              </a:cxn>
              <a:cxn ang="0">
                <a:pos x="2147483647" y="22180001"/>
              </a:cxn>
              <a:cxn ang="0">
                <a:pos x="2147483647" y="9280833"/>
              </a:cxn>
              <a:cxn ang="0">
                <a:pos x="2147483647" y="3460878"/>
              </a:cxn>
              <a:cxn ang="0">
                <a:pos x="2147483647" y="5977412"/>
              </a:cxn>
              <a:cxn ang="0">
                <a:pos x="2147483647" y="16202589"/>
              </a:cxn>
              <a:cxn ang="0">
                <a:pos x="2147483647" y="32562238"/>
              </a:cxn>
              <a:cxn ang="0">
                <a:pos x="2147483647" y="53798291"/>
              </a:cxn>
              <a:cxn ang="0">
                <a:pos x="2147483647" y="100203248"/>
              </a:cxn>
              <a:cxn ang="0">
                <a:pos x="2147483647" y="155574521"/>
              </a:cxn>
              <a:cxn ang="0">
                <a:pos x="2147483647" y="195687153"/>
              </a:cxn>
              <a:cxn ang="0">
                <a:pos x="2147483647" y="215979654"/>
              </a:cxn>
              <a:cxn ang="0">
                <a:pos x="2147483647" y="231238295"/>
              </a:cxn>
              <a:cxn ang="0">
                <a:pos x="2147483647" y="240047154"/>
              </a:cxn>
              <a:cxn ang="0">
                <a:pos x="2147483647" y="240833645"/>
              </a:cxn>
              <a:cxn ang="0">
                <a:pos x="2147483647" y="234226802"/>
              </a:cxn>
              <a:cxn ang="0">
                <a:pos x="2147483647" y="221328031"/>
              </a:cxn>
              <a:cxn ang="0">
                <a:pos x="2147483647" y="203237943"/>
              </a:cxn>
              <a:cxn ang="0">
                <a:pos x="2147483647" y="171462196"/>
              </a:cxn>
              <a:cxn ang="0">
                <a:pos x="2147483647" y="108540529"/>
              </a:cxn>
              <a:cxn ang="0">
                <a:pos x="2147483647" y="58045660"/>
              </a:cxn>
              <a:cxn ang="0">
                <a:pos x="2147483647" y="36652150"/>
              </a:cxn>
              <a:cxn ang="0">
                <a:pos x="2147483647" y="19505614"/>
              </a:cxn>
              <a:cxn ang="0">
                <a:pos x="2147483647" y="7393334"/>
              </a:cxn>
              <a:cxn ang="0">
                <a:pos x="2147483647" y="1887499"/>
              </a:cxn>
              <a:cxn ang="0">
                <a:pos x="2147483647" y="1572982"/>
              </a:cxn>
              <a:cxn ang="0">
                <a:pos x="2147483647" y="5348377"/>
              </a:cxn>
              <a:cxn ang="0">
                <a:pos x="2147483647" y="18404605"/>
              </a:cxn>
              <a:cxn ang="0">
                <a:pos x="2147483647" y="42629562"/>
              </a:cxn>
              <a:cxn ang="0">
                <a:pos x="2147483647" y="82113160"/>
              </a:cxn>
              <a:cxn ang="0">
                <a:pos x="2147483647" y="106810090"/>
              </a:cxn>
              <a:cxn ang="0">
                <a:pos x="2147483647" y="12159675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5237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23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523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524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4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25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60" name="Freeform 3"/>
          <p:cNvSpPr/>
          <p:nvPr/>
        </p:nvSpPr>
        <p:spPr>
          <a:xfrm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6261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26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626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626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6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Tm="0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28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284" name="Freeform 3"/>
          <p:cNvSpPr/>
          <p:nvPr/>
        </p:nvSpPr>
        <p:spPr>
          <a:xfrm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7285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28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728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728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28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307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08" name="Freeform 3"/>
          <p:cNvSpPr/>
          <p:nvPr/>
        </p:nvSpPr>
        <p:spPr>
          <a:xfrm>
            <a:off x="914400" y="2743200"/>
            <a:ext cx="7620000" cy="3048000"/>
          </a:xfrm>
          <a:custGeom>
            <a:avLst/>
            <a:gdLst/>
            <a:ahLst/>
            <a:cxnLst>
              <a:cxn ang="0">
                <a:pos x="231758467" y="1797207490"/>
              </a:cxn>
              <a:cxn ang="0">
                <a:pos x="387942279" y="1097200677"/>
              </a:cxn>
              <a:cxn ang="0">
                <a:pos x="564279967" y="530903297"/>
              </a:cxn>
              <a:cxn ang="0">
                <a:pos x="760769944" y="145506800"/>
              </a:cxn>
              <a:cxn ang="0">
                <a:pos x="992528411" y="0"/>
              </a:cxn>
              <a:cxn ang="0">
                <a:pos x="1236881066" y="114045174"/>
              </a:cxn>
              <a:cxn ang="0">
                <a:pos x="1390546040" y="346069960"/>
              </a:cxn>
              <a:cxn ang="0">
                <a:pos x="1554287953" y="727535984"/>
              </a:cxn>
              <a:cxn ang="0">
                <a:pos x="1728106803" y="1223045200"/>
              </a:cxn>
              <a:cxn ang="0">
                <a:pos x="20253614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710691487"/>
              </a:cxn>
              <a:cxn ang="0">
                <a:pos x="2147483647" y="1014617129"/>
              </a:cxn>
              <a:cxn ang="0">
                <a:pos x="2147483647" y="554500013"/>
              </a:cxn>
              <a:cxn ang="0">
                <a:pos x="2147483647" y="232024786"/>
              </a:cxn>
              <a:cxn ang="0">
                <a:pos x="2147483647" y="86517986"/>
              </a:cxn>
              <a:cxn ang="0">
                <a:pos x="2147483647" y="149439256"/>
              </a:cxn>
              <a:cxn ang="0">
                <a:pos x="2147483647" y="405060757"/>
              </a:cxn>
              <a:cxn ang="0">
                <a:pos x="2147483647" y="814051987"/>
              </a:cxn>
              <a:cxn ang="0">
                <a:pos x="2147483647" y="134495726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451137530"/>
              </a:cxn>
              <a:cxn ang="0">
                <a:pos x="2147483647" y="916301777"/>
              </a:cxn>
              <a:cxn ang="0">
                <a:pos x="2147483647" y="487644304"/>
              </a:cxn>
              <a:cxn ang="0">
                <a:pos x="2147483647" y="184833338"/>
              </a:cxn>
              <a:cxn ang="0">
                <a:pos x="2147483647" y="47191448"/>
              </a:cxn>
              <a:cxn ang="0">
                <a:pos x="2147483647" y="39326537"/>
              </a:cxn>
              <a:cxn ang="0">
                <a:pos x="2147483647" y="133709434"/>
              </a:cxn>
              <a:cxn ang="0">
                <a:pos x="2147483647" y="460117116"/>
              </a:cxn>
              <a:cxn ang="0">
                <a:pos x="2147483647" y="1065741033"/>
              </a:cxn>
              <a:cxn ang="0">
                <a:pos x="2147483647" y="2052828992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8309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310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8311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8312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13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331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32" name="Freeform 3"/>
          <p:cNvSpPr/>
          <p:nvPr/>
        </p:nvSpPr>
        <p:spPr>
          <a:xfrm>
            <a:off x="914400" y="2819400"/>
            <a:ext cx="7620000" cy="2895600"/>
          </a:xfrm>
          <a:custGeom>
            <a:avLst/>
            <a:gdLst/>
            <a:ahLst/>
            <a:cxnLst>
              <a:cxn ang="0">
                <a:pos x="231758467" y="1621980607"/>
              </a:cxn>
              <a:cxn ang="0">
                <a:pos x="387942279" y="990223611"/>
              </a:cxn>
              <a:cxn ang="0">
                <a:pos x="564279967" y="479141733"/>
              </a:cxn>
              <a:cxn ang="0">
                <a:pos x="760769944" y="131319322"/>
              </a:cxn>
              <a:cxn ang="0">
                <a:pos x="992528411" y="0"/>
              </a:cxn>
              <a:cxn ang="0">
                <a:pos x="1236881066" y="102926617"/>
              </a:cxn>
              <a:cxn ang="0">
                <a:pos x="1390546040" y="312329175"/>
              </a:cxn>
              <a:cxn ang="0">
                <a:pos x="1554287953" y="656600378"/>
              </a:cxn>
              <a:cxn ang="0">
                <a:pos x="1728106803" y="1103798199"/>
              </a:cxn>
              <a:cxn ang="0">
                <a:pos x="2025361400" y="197335045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543897372"/>
              </a:cxn>
              <a:cxn ang="0">
                <a:pos x="2147483647" y="915691583"/>
              </a:cxn>
              <a:cxn ang="0">
                <a:pos x="2147483647" y="500435791"/>
              </a:cxn>
              <a:cxn ang="0">
                <a:pos x="2147483647" y="209402558"/>
              </a:cxn>
              <a:cxn ang="0">
                <a:pos x="2147483647" y="78081352"/>
              </a:cxn>
              <a:cxn ang="0">
                <a:pos x="2147483647" y="134868646"/>
              </a:cxn>
              <a:cxn ang="0">
                <a:pos x="2147483647" y="365567145"/>
              </a:cxn>
              <a:cxn ang="0">
                <a:pos x="2147483647" y="734681730"/>
              </a:cxn>
              <a:cxn ang="0">
                <a:pos x="2147483647" y="1213823463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09651433"/>
              </a:cxn>
              <a:cxn ang="0">
                <a:pos x="2147483647" y="826962260"/>
              </a:cxn>
              <a:cxn ang="0">
                <a:pos x="2147483647" y="440099173"/>
              </a:cxn>
              <a:cxn ang="0">
                <a:pos x="2147483647" y="166812558"/>
              </a:cxn>
              <a:cxn ang="0">
                <a:pos x="2147483647" y="42589999"/>
              </a:cxn>
              <a:cxn ang="0">
                <a:pos x="2147483647" y="35491352"/>
              </a:cxn>
              <a:cxn ang="0">
                <a:pos x="2147483647" y="120673235"/>
              </a:cxn>
              <a:cxn ang="0">
                <a:pos x="2147483647" y="415255792"/>
              </a:cxn>
              <a:cxn ang="0">
                <a:pos x="2147483647" y="961830906"/>
              </a:cxn>
              <a:cxn ang="0">
                <a:pos x="2147483647" y="1852677223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9333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334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9335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99336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37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355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56" name="Freeform 3"/>
          <p:cNvSpPr/>
          <p:nvPr/>
        </p:nvSpPr>
        <p:spPr>
          <a:xfrm>
            <a:off x="914400" y="2971800"/>
            <a:ext cx="7620000" cy="2590800"/>
          </a:xfrm>
          <a:custGeom>
            <a:avLst/>
            <a:gdLst/>
            <a:ahLst/>
            <a:cxnLst>
              <a:cxn ang="0">
                <a:pos x="231758467" y="1298483001"/>
              </a:cxn>
              <a:cxn ang="0">
                <a:pos x="387942279" y="792727489"/>
              </a:cxn>
              <a:cxn ang="0">
                <a:pos x="564279967" y="383578307"/>
              </a:cxn>
              <a:cxn ang="0">
                <a:pos x="760769944" y="105128832"/>
              </a:cxn>
              <a:cxn ang="0">
                <a:pos x="992528411" y="0"/>
              </a:cxn>
              <a:cxn ang="0">
                <a:pos x="1236881066" y="82398228"/>
              </a:cxn>
              <a:cxn ang="0">
                <a:pos x="1390546040" y="250036642"/>
              </a:cxn>
              <a:cxn ang="0">
                <a:pos x="1554287953" y="525644159"/>
              </a:cxn>
              <a:cxn ang="0">
                <a:pos x="1728106803" y="883649904"/>
              </a:cxn>
              <a:cxn ang="0">
                <a:pos x="2025361400" y="1579772748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235973420"/>
              </a:cxn>
              <a:cxn ang="0">
                <a:pos x="2147483647" y="733059865"/>
              </a:cxn>
              <a:cxn ang="0">
                <a:pos x="2147483647" y="400626681"/>
              </a:cxn>
              <a:cxn ang="0">
                <a:pos x="2147483647" y="167638414"/>
              </a:cxn>
              <a:cxn ang="0">
                <a:pos x="2147483647" y="62509582"/>
              </a:cxn>
              <a:cxn ang="0">
                <a:pos x="2147483647" y="107970789"/>
              </a:cxn>
              <a:cxn ang="0">
                <a:pos x="2147483647" y="292655891"/>
              </a:cxn>
              <a:cxn ang="0">
                <a:pos x="2147483647" y="588153741"/>
              </a:cxn>
              <a:cxn ang="0">
                <a:pos x="2147483647" y="971730361"/>
              </a:cxn>
              <a:cxn ang="0">
                <a:pos x="2147483647" y="180992074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960510783"/>
              </a:cxn>
              <a:cxn ang="0">
                <a:pos x="2147483647" y="1048446360"/>
              </a:cxn>
              <a:cxn ang="0">
                <a:pos x="2147483647" y="662027781"/>
              </a:cxn>
              <a:cxn ang="0">
                <a:pos x="2147483647" y="352323516"/>
              </a:cxn>
              <a:cxn ang="0">
                <a:pos x="2147483647" y="133541665"/>
              </a:cxn>
              <a:cxn ang="0">
                <a:pos x="2147483647" y="34095063"/>
              </a:cxn>
              <a:cxn ang="0">
                <a:pos x="2147483647" y="28412833"/>
              </a:cxn>
              <a:cxn ang="0">
                <a:pos x="2147483647" y="96604645"/>
              </a:cxn>
              <a:cxn ang="0">
                <a:pos x="2147483647" y="332434869"/>
              </a:cxn>
              <a:cxn ang="0">
                <a:pos x="2147483647" y="769996885"/>
              </a:cxn>
              <a:cxn ang="0">
                <a:pos x="2147483647" y="1483168104"/>
              </a:cxn>
              <a:cxn ang="0">
                <a:pos x="2147483647" y="1929255992"/>
              </a:cxn>
              <a:cxn ang="0">
                <a:pos x="2147483647" y="2147483647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0357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358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0359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0360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61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379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80" name="Freeform 3"/>
          <p:cNvSpPr/>
          <p:nvPr/>
        </p:nvSpPr>
        <p:spPr>
          <a:xfrm>
            <a:off x="914400" y="3352800"/>
            <a:ext cx="7620000" cy="1828800"/>
          </a:xfrm>
          <a:custGeom>
            <a:avLst/>
            <a:gdLst/>
            <a:ahLst/>
            <a:cxnLst>
              <a:cxn ang="0">
                <a:pos x="231758467" y="646995410"/>
              </a:cxn>
              <a:cxn ang="0">
                <a:pos x="387942279" y="394992244"/>
              </a:cxn>
              <a:cxn ang="0">
                <a:pos x="564279967" y="191125663"/>
              </a:cxn>
              <a:cxn ang="0">
                <a:pos x="760769944" y="52381972"/>
              </a:cxn>
              <a:cxn ang="0">
                <a:pos x="992528411" y="0"/>
              </a:cxn>
              <a:cxn ang="0">
                <a:pos x="1236881066" y="41056976"/>
              </a:cxn>
              <a:cxn ang="0">
                <a:pos x="1390546040" y="124585661"/>
              </a:cxn>
              <a:cxn ang="0">
                <a:pos x="1554287953" y="261912240"/>
              </a:cxn>
              <a:cxn ang="0">
                <a:pos x="1728106803" y="440295796"/>
              </a:cxn>
              <a:cxn ang="0">
                <a:pos x="2025361400" y="787153833"/>
              </a:cxn>
              <a:cxn ang="0">
                <a:pos x="2147483647" y="1360529632"/>
              </a:cxn>
              <a:cxn ang="0">
                <a:pos x="2147483647" y="1752691222"/>
              </a:cxn>
              <a:cxn ang="0">
                <a:pos x="2147483647" y="1931074777"/>
              </a:cxn>
              <a:cxn ang="0">
                <a:pos x="2147483647" y="206698662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20784518"/>
              </a:cxn>
              <a:cxn ang="0">
                <a:pos x="2147483647" y="2006109121"/>
              </a:cxn>
              <a:cxn ang="0">
                <a:pos x="2147483647" y="1839051751"/>
              </a:cxn>
              <a:cxn ang="0">
                <a:pos x="2147483647" y="1588464506"/>
              </a:cxn>
              <a:cxn ang="0">
                <a:pos x="2147483647" y="1102863968"/>
              </a:cxn>
              <a:cxn ang="0">
                <a:pos x="2147483647" y="615848697"/>
              </a:cxn>
              <a:cxn ang="0">
                <a:pos x="2147483647" y="365261453"/>
              </a:cxn>
              <a:cxn ang="0">
                <a:pos x="2147483647" y="199620005"/>
              </a:cxn>
              <a:cxn ang="0">
                <a:pos x="2147483647" y="83528685"/>
              </a:cxn>
              <a:cxn ang="0">
                <a:pos x="2147483647" y="31146713"/>
              </a:cxn>
              <a:cxn ang="0">
                <a:pos x="2147483647" y="53797894"/>
              </a:cxn>
              <a:cxn ang="0">
                <a:pos x="2147483647" y="145822111"/>
              </a:cxn>
              <a:cxn ang="0">
                <a:pos x="2147483647" y="293058953"/>
              </a:cxn>
              <a:cxn ang="0">
                <a:pos x="2147483647" y="484184616"/>
              </a:cxn>
              <a:cxn ang="0">
                <a:pos x="2147483647" y="901829231"/>
              </a:cxn>
              <a:cxn ang="0">
                <a:pos x="2147483647" y="1400170687"/>
              </a:cxn>
              <a:cxn ang="0">
                <a:pos x="2147483647" y="1761185564"/>
              </a:cxn>
              <a:cxn ang="0">
                <a:pos x="2147483647" y="1943816885"/>
              </a:cxn>
              <a:cxn ang="0">
                <a:pos x="2147483647" y="2081143464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08042411"/>
              </a:cxn>
              <a:cxn ang="0">
                <a:pos x="2147483647" y="1991951091"/>
              </a:cxn>
              <a:cxn ang="0">
                <a:pos x="2147483647" y="1829141487"/>
              </a:cxn>
              <a:cxn ang="0">
                <a:pos x="2147483647" y="1543160954"/>
              </a:cxn>
              <a:cxn ang="0">
                <a:pos x="2147483647" y="976863574"/>
              </a:cxn>
              <a:cxn ang="0">
                <a:pos x="2147483647" y="522409749"/>
              </a:cxn>
              <a:cxn ang="0">
                <a:pos x="2147483647" y="329868164"/>
              </a:cxn>
              <a:cxn ang="0">
                <a:pos x="2147483647" y="175551712"/>
              </a:cxn>
              <a:cxn ang="0">
                <a:pos x="2147483647" y="66540002"/>
              </a:cxn>
              <a:cxn ang="0">
                <a:pos x="2147483647" y="16988683"/>
              </a:cxn>
              <a:cxn ang="0">
                <a:pos x="2147483647" y="14158029"/>
              </a:cxn>
              <a:cxn ang="0">
                <a:pos x="2147483647" y="48135396"/>
              </a:cxn>
              <a:cxn ang="0">
                <a:pos x="2147483647" y="165641448"/>
              </a:cxn>
              <a:cxn ang="0">
                <a:pos x="2147483647" y="383666058"/>
              </a:cxn>
              <a:cxn ang="0">
                <a:pos x="2147483647" y="739018437"/>
              </a:cxn>
              <a:cxn ang="0">
                <a:pos x="2147483647" y="961289623"/>
              </a:cxn>
              <a:cxn ang="0">
                <a:pos x="2147483647" y="1094369626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1381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382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1383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1384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85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03" name="Line 2"/>
          <p:cNvSpPr/>
          <p:nvPr/>
        </p:nvSpPr>
        <p:spPr>
          <a:xfrm>
            <a:off x="228600" y="4267200"/>
            <a:ext cx="89154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4" name="Freeform 3"/>
          <p:cNvSpPr/>
          <p:nvPr/>
        </p:nvSpPr>
        <p:spPr>
          <a:xfrm>
            <a:off x="914400" y="3657600"/>
            <a:ext cx="7620000" cy="1219200"/>
          </a:xfrm>
          <a:custGeom>
            <a:avLst/>
            <a:gdLst/>
            <a:ahLst/>
            <a:cxnLst>
              <a:cxn ang="0">
                <a:pos x="231758467" y="287553516"/>
              </a:cxn>
              <a:cxn ang="0">
                <a:pos x="387942279" y="175552108"/>
              </a:cxn>
              <a:cxn ang="0">
                <a:pos x="564279967" y="84945004"/>
              </a:cxn>
              <a:cxn ang="0">
                <a:pos x="760769944" y="23281405"/>
              </a:cxn>
              <a:cxn ang="0">
                <a:pos x="992528411" y="0"/>
              </a:cxn>
              <a:cxn ang="0">
                <a:pos x="1236881066" y="18247545"/>
              </a:cxn>
              <a:cxn ang="0">
                <a:pos x="1390546040" y="55371669"/>
              </a:cxn>
              <a:cxn ang="0">
                <a:pos x="1554287953" y="116405440"/>
              </a:cxn>
              <a:cxn ang="0">
                <a:pos x="1728106803" y="195687549"/>
              </a:cxn>
              <a:cxn ang="0">
                <a:pos x="2025361400" y="349846148"/>
              </a:cxn>
              <a:cxn ang="0">
                <a:pos x="2147483647" y="604679572"/>
              </a:cxn>
              <a:cxn ang="0">
                <a:pos x="2147483647" y="778973612"/>
              </a:cxn>
              <a:cxn ang="0">
                <a:pos x="2147483647" y="858255721"/>
              </a:cxn>
              <a:cxn ang="0">
                <a:pos x="2147483647" y="918660458"/>
              </a:cxn>
              <a:cxn ang="0">
                <a:pos x="2147483647" y="956413616"/>
              </a:cxn>
              <a:cxn ang="0">
                <a:pos x="2147483647" y="965852302"/>
              </a:cxn>
              <a:cxn ang="0">
                <a:pos x="2147483647" y="942570897"/>
              </a:cxn>
              <a:cxn ang="0">
                <a:pos x="2147483647" y="891604054"/>
              </a:cxn>
              <a:cxn ang="0">
                <a:pos x="2147483647" y="817355805"/>
              </a:cxn>
              <a:cxn ang="0">
                <a:pos x="2147483647" y="705984225"/>
              </a:cxn>
              <a:cxn ang="0">
                <a:pos x="2147483647" y="490162028"/>
              </a:cxn>
              <a:cxn ang="0">
                <a:pos x="2147483647" y="273710797"/>
              </a:cxn>
              <a:cxn ang="0">
                <a:pos x="2147483647" y="162338423"/>
              </a:cxn>
              <a:cxn ang="0">
                <a:pos x="2147483647" y="88720002"/>
              </a:cxn>
              <a:cxn ang="0">
                <a:pos x="2147483647" y="37124124"/>
              </a:cxn>
              <a:cxn ang="0">
                <a:pos x="2147483647" y="13842719"/>
              </a:cxn>
              <a:cxn ang="0">
                <a:pos x="2147483647" y="23910440"/>
              </a:cxn>
              <a:cxn ang="0">
                <a:pos x="2147483647" y="64809563"/>
              </a:cxn>
              <a:cxn ang="0">
                <a:pos x="2147483647" y="130248159"/>
              </a:cxn>
              <a:cxn ang="0">
                <a:pos x="2147483647" y="215193163"/>
              </a:cxn>
              <a:cxn ang="0">
                <a:pos x="2147483647" y="400812992"/>
              </a:cxn>
              <a:cxn ang="0">
                <a:pos x="2147483647" y="622298083"/>
              </a:cxn>
              <a:cxn ang="0">
                <a:pos x="2147483647" y="782749404"/>
              </a:cxn>
              <a:cxn ang="0">
                <a:pos x="2147483647" y="863918615"/>
              </a:cxn>
              <a:cxn ang="0">
                <a:pos x="2147483647" y="924952386"/>
              </a:cxn>
              <a:cxn ang="0">
                <a:pos x="2147483647" y="960188615"/>
              </a:cxn>
              <a:cxn ang="0">
                <a:pos x="2147483647" y="963335372"/>
              </a:cxn>
              <a:cxn ang="0">
                <a:pos x="2147483647" y="936908003"/>
              </a:cxn>
              <a:cxn ang="0">
                <a:pos x="2147483647" y="885312125"/>
              </a:cxn>
              <a:cxn ang="0">
                <a:pos x="2147483647" y="812951772"/>
              </a:cxn>
              <a:cxn ang="0">
                <a:pos x="2147483647" y="685849577"/>
              </a:cxn>
              <a:cxn ang="0">
                <a:pos x="2147483647" y="434161324"/>
              </a:cxn>
              <a:cxn ang="0">
                <a:pos x="2147483647" y="232181846"/>
              </a:cxn>
              <a:cxn ang="0">
                <a:pos x="2147483647" y="146607808"/>
              </a:cxn>
              <a:cxn ang="0">
                <a:pos x="2147483647" y="78023247"/>
              </a:cxn>
              <a:cxn ang="0">
                <a:pos x="2147483647" y="29573334"/>
              </a:cxn>
              <a:cxn ang="0">
                <a:pos x="2147483647" y="7550790"/>
              </a:cxn>
              <a:cxn ang="0">
                <a:pos x="2147483647" y="6291929"/>
              </a:cxn>
              <a:cxn ang="0">
                <a:pos x="2147483647" y="21393509"/>
              </a:cxn>
              <a:cxn ang="0">
                <a:pos x="2147483647" y="73618421"/>
              </a:cxn>
              <a:cxn ang="0">
                <a:pos x="2147483647" y="170518248"/>
              </a:cxn>
              <a:cxn ang="0">
                <a:pos x="2147483647" y="328452639"/>
              </a:cxn>
              <a:cxn ang="0">
                <a:pos x="2147483647" y="427240361"/>
              </a:cxn>
              <a:cxn ang="0">
                <a:pos x="2147483647" y="486387029"/>
              </a:cxn>
            </a:cxnLst>
            <a:pathLst>
              <a:path w="4801" h="1537">
                <a:moveTo>
                  <a:pt x="0" y="779"/>
                </a:moveTo>
                <a:lnTo>
                  <a:pt x="23" y="696"/>
                </a:lnTo>
                <a:lnTo>
                  <a:pt x="45" y="614"/>
                </a:lnTo>
                <a:lnTo>
                  <a:pt x="68" y="534"/>
                </a:lnTo>
                <a:lnTo>
                  <a:pt x="92" y="457"/>
                </a:lnTo>
                <a:lnTo>
                  <a:pt x="104" y="419"/>
                </a:lnTo>
                <a:lnTo>
                  <a:pt x="116" y="382"/>
                </a:lnTo>
                <a:lnTo>
                  <a:pt x="129" y="347"/>
                </a:lnTo>
                <a:lnTo>
                  <a:pt x="141" y="311"/>
                </a:lnTo>
                <a:lnTo>
                  <a:pt x="154" y="279"/>
                </a:lnTo>
                <a:lnTo>
                  <a:pt x="168" y="247"/>
                </a:lnTo>
                <a:lnTo>
                  <a:pt x="181" y="216"/>
                </a:lnTo>
                <a:lnTo>
                  <a:pt x="195" y="187"/>
                </a:lnTo>
                <a:lnTo>
                  <a:pt x="209" y="160"/>
                </a:lnTo>
                <a:lnTo>
                  <a:pt x="224" y="135"/>
                </a:lnTo>
                <a:lnTo>
                  <a:pt x="238" y="111"/>
                </a:lnTo>
                <a:lnTo>
                  <a:pt x="253" y="89"/>
                </a:lnTo>
                <a:lnTo>
                  <a:pt x="269" y="70"/>
                </a:lnTo>
                <a:lnTo>
                  <a:pt x="286" y="52"/>
                </a:lnTo>
                <a:lnTo>
                  <a:pt x="302" y="37"/>
                </a:lnTo>
                <a:lnTo>
                  <a:pt x="320" y="24"/>
                </a:lnTo>
                <a:lnTo>
                  <a:pt x="338" y="14"/>
                </a:lnTo>
                <a:lnTo>
                  <a:pt x="356" y="7"/>
                </a:lnTo>
                <a:lnTo>
                  <a:pt x="375" y="2"/>
                </a:lnTo>
                <a:lnTo>
                  <a:pt x="394" y="0"/>
                </a:lnTo>
                <a:lnTo>
                  <a:pt x="415" y="0"/>
                </a:lnTo>
                <a:lnTo>
                  <a:pt x="435" y="4"/>
                </a:lnTo>
                <a:lnTo>
                  <a:pt x="457" y="11"/>
                </a:lnTo>
                <a:lnTo>
                  <a:pt x="480" y="22"/>
                </a:lnTo>
                <a:lnTo>
                  <a:pt x="491" y="29"/>
                </a:lnTo>
                <a:lnTo>
                  <a:pt x="503" y="37"/>
                </a:lnTo>
                <a:lnTo>
                  <a:pt x="515" y="47"/>
                </a:lnTo>
                <a:lnTo>
                  <a:pt x="527" y="59"/>
                </a:lnTo>
                <a:lnTo>
                  <a:pt x="539" y="73"/>
                </a:lnTo>
                <a:lnTo>
                  <a:pt x="552" y="88"/>
                </a:lnTo>
                <a:lnTo>
                  <a:pt x="564" y="105"/>
                </a:lnTo>
                <a:lnTo>
                  <a:pt x="577" y="124"/>
                </a:lnTo>
                <a:lnTo>
                  <a:pt x="590" y="142"/>
                </a:lnTo>
                <a:lnTo>
                  <a:pt x="603" y="162"/>
                </a:lnTo>
                <a:lnTo>
                  <a:pt x="617" y="185"/>
                </a:lnTo>
                <a:lnTo>
                  <a:pt x="630" y="208"/>
                </a:lnTo>
                <a:lnTo>
                  <a:pt x="644" y="233"/>
                </a:lnTo>
                <a:lnTo>
                  <a:pt x="658" y="258"/>
                </a:lnTo>
                <a:lnTo>
                  <a:pt x="672" y="285"/>
                </a:lnTo>
                <a:lnTo>
                  <a:pt x="686" y="311"/>
                </a:lnTo>
                <a:lnTo>
                  <a:pt x="701" y="339"/>
                </a:lnTo>
                <a:lnTo>
                  <a:pt x="715" y="369"/>
                </a:lnTo>
                <a:lnTo>
                  <a:pt x="744" y="429"/>
                </a:lnTo>
                <a:lnTo>
                  <a:pt x="774" y="491"/>
                </a:lnTo>
                <a:lnTo>
                  <a:pt x="804" y="556"/>
                </a:lnTo>
                <a:lnTo>
                  <a:pt x="835" y="623"/>
                </a:lnTo>
                <a:lnTo>
                  <a:pt x="866" y="690"/>
                </a:lnTo>
                <a:lnTo>
                  <a:pt x="929" y="826"/>
                </a:lnTo>
                <a:lnTo>
                  <a:pt x="962" y="893"/>
                </a:lnTo>
                <a:lnTo>
                  <a:pt x="994" y="961"/>
                </a:lnTo>
                <a:lnTo>
                  <a:pt x="1027" y="1026"/>
                </a:lnTo>
                <a:lnTo>
                  <a:pt x="1059" y="1090"/>
                </a:lnTo>
                <a:lnTo>
                  <a:pt x="1091" y="1151"/>
                </a:lnTo>
                <a:lnTo>
                  <a:pt x="1124" y="1210"/>
                </a:lnTo>
                <a:lnTo>
                  <a:pt x="1140" y="1238"/>
                </a:lnTo>
                <a:lnTo>
                  <a:pt x="1156" y="1265"/>
                </a:lnTo>
                <a:lnTo>
                  <a:pt x="1173" y="1292"/>
                </a:lnTo>
                <a:lnTo>
                  <a:pt x="1189" y="1316"/>
                </a:lnTo>
                <a:lnTo>
                  <a:pt x="1204" y="1341"/>
                </a:lnTo>
                <a:lnTo>
                  <a:pt x="1220" y="1364"/>
                </a:lnTo>
                <a:lnTo>
                  <a:pt x="1236" y="1386"/>
                </a:lnTo>
                <a:lnTo>
                  <a:pt x="1252" y="1407"/>
                </a:lnTo>
                <a:lnTo>
                  <a:pt x="1268" y="1426"/>
                </a:lnTo>
                <a:lnTo>
                  <a:pt x="1284" y="1445"/>
                </a:lnTo>
                <a:lnTo>
                  <a:pt x="1300" y="1460"/>
                </a:lnTo>
                <a:lnTo>
                  <a:pt x="1316" y="1476"/>
                </a:lnTo>
                <a:lnTo>
                  <a:pt x="1331" y="1489"/>
                </a:lnTo>
                <a:lnTo>
                  <a:pt x="1347" y="1501"/>
                </a:lnTo>
                <a:lnTo>
                  <a:pt x="1363" y="1511"/>
                </a:lnTo>
                <a:lnTo>
                  <a:pt x="1378" y="1520"/>
                </a:lnTo>
                <a:lnTo>
                  <a:pt x="1394" y="1527"/>
                </a:lnTo>
                <a:lnTo>
                  <a:pt x="1409" y="1531"/>
                </a:lnTo>
                <a:lnTo>
                  <a:pt x="1424" y="1535"/>
                </a:lnTo>
                <a:lnTo>
                  <a:pt x="1440" y="1536"/>
                </a:lnTo>
                <a:lnTo>
                  <a:pt x="1455" y="1535"/>
                </a:lnTo>
                <a:lnTo>
                  <a:pt x="1470" y="1531"/>
                </a:lnTo>
                <a:lnTo>
                  <a:pt x="1485" y="1526"/>
                </a:lnTo>
                <a:lnTo>
                  <a:pt x="1500" y="1519"/>
                </a:lnTo>
                <a:lnTo>
                  <a:pt x="1515" y="1509"/>
                </a:lnTo>
                <a:lnTo>
                  <a:pt x="1530" y="1498"/>
                </a:lnTo>
                <a:lnTo>
                  <a:pt x="1545" y="1485"/>
                </a:lnTo>
                <a:lnTo>
                  <a:pt x="1560" y="1470"/>
                </a:lnTo>
                <a:lnTo>
                  <a:pt x="1575" y="1454"/>
                </a:lnTo>
                <a:lnTo>
                  <a:pt x="1590" y="1437"/>
                </a:lnTo>
                <a:lnTo>
                  <a:pt x="1605" y="1417"/>
                </a:lnTo>
                <a:lnTo>
                  <a:pt x="1620" y="1396"/>
                </a:lnTo>
                <a:lnTo>
                  <a:pt x="1635" y="1373"/>
                </a:lnTo>
                <a:lnTo>
                  <a:pt x="1650" y="1350"/>
                </a:lnTo>
                <a:lnTo>
                  <a:pt x="1665" y="1325"/>
                </a:lnTo>
                <a:lnTo>
                  <a:pt x="1679" y="1299"/>
                </a:lnTo>
                <a:lnTo>
                  <a:pt x="1694" y="1272"/>
                </a:lnTo>
                <a:lnTo>
                  <a:pt x="1709" y="1244"/>
                </a:lnTo>
                <a:lnTo>
                  <a:pt x="1724" y="1215"/>
                </a:lnTo>
                <a:lnTo>
                  <a:pt x="1739" y="1184"/>
                </a:lnTo>
                <a:lnTo>
                  <a:pt x="1769" y="1122"/>
                </a:lnTo>
                <a:lnTo>
                  <a:pt x="1799" y="1056"/>
                </a:lnTo>
                <a:lnTo>
                  <a:pt x="1829" y="989"/>
                </a:lnTo>
                <a:lnTo>
                  <a:pt x="1859" y="920"/>
                </a:lnTo>
                <a:lnTo>
                  <a:pt x="1889" y="849"/>
                </a:lnTo>
                <a:lnTo>
                  <a:pt x="1920" y="779"/>
                </a:lnTo>
                <a:lnTo>
                  <a:pt x="1950" y="708"/>
                </a:lnTo>
                <a:lnTo>
                  <a:pt x="1980" y="637"/>
                </a:lnTo>
                <a:lnTo>
                  <a:pt x="2010" y="568"/>
                </a:lnTo>
                <a:lnTo>
                  <a:pt x="2040" y="501"/>
                </a:lnTo>
                <a:lnTo>
                  <a:pt x="2070" y="435"/>
                </a:lnTo>
                <a:lnTo>
                  <a:pt x="2100" y="373"/>
                </a:lnTo>
                <a:lnTo>
                  <a:pt x="2115" y="342"/>
                </a:lnTo>
                <a:lnTo>
                  <a:pt x="2130" y="313"/>
                </a:lnTo>
                <a:lnTo>
                  <a:pt x="2145" y="286"/>
                </a:lnTo>
                <a:lnTo>
                  <a:pt x="2160" y="258"/>
                </a:lnTo>
                <a:lnTo>
                  <a:pt x="2174" y="232"/>
                </a:lnTo>
                <a:lnTo>
                  <a:pt x="2189" y="207"/>
                </a:lnTo>
                <a:lnTo>
                  <a:pt x="2204" y="184"/>
                </a:lnTo>
                <a:lnTo>
                  <a:pt x="2219" y="162"/>
                </a:lnTo>
                <a:lnTo>
                  <a:pt x="2234" y="141"/>
                </a:lnTo>
                <a:lnTo>
                  <a:pt x="2249" y="121"/>
                </a:lnTo>
                <a:lnTo>
                  <a:pt x="2264" y="103"/>
                </a:lnTo>
                <a:lnTo>
                  <a:pt x="2279" y="87"/>
                </a:lnTo>
                <a:lnTo>
                  <a:pt x="2294" y="73"/>
                </a:lnTo>
                <a:lnTo>
                  <a:pt x="2309" y="59"/>
                </a:lnTo>
                <a:lnTo>
                  <a:pt x="2324" y="48"/>
                </a:lnTo>
                <a:lnTo>
                  <a:pt x="2339" y="38"/>
                </a:lnTo>
                <a:lnTo>
                  <a:pt x="2354" y="31"/>
                </a:lnTo>
                <a:lnTo>
                  <a:pt x="2369" y="26"/>
                </a:lnTo>
                <a:lnTo>
                  <a:pt x="2384" y="22"/>
                </a:lnTo>
                <a:lnTo>
                  <a:pt x="2400" y="22"/>
                </a:lnTo>
                <a:lnTo>
                  <a:pt x="2415" y="22"/>
                </a:lnTo>
                <a:lnTo>
                  <a:pt x="2430" y="26"/>
                </a:lnTo>
                <a:lnTo>
                  <a:pt x="2445" y="31"/>
                </a:lnTo>
                <a:lnTo>
                  <a:pt x="2460" y="38"/>
                </a:lnTo>
                <a:lnTo>
                  <a:pt x="2475" y="48"/>
                </a:lnTo>
                <a:lnTo>
                  <a:pt x="2490" y="59"/>
                </a:lnTo>
                <a:lnTo>
                  <a:pt x="2505" y="73"/>
                </a:lnTo>
                <a:lnTo>
                  <a:pt x="2520" y="87"/>
                </a:lnTo>
                <a:lnTo>
                  <a:pt x="2535" y="103"/>
                </a:lnTo>
                <a:lnTo>
                  <a:pt x="2550" y="121"/>
                </a:lnTo>
                <a:lnTo>
                  <a:pt x="2565" y="141"/>
                </a:lnTo>
                <a:lnTo>
                  <a:pt x="2580" y="162"/>
                </a:lnTo>
                <a:lnTo>
                  <a:pt x="2595" y="184"/>
                </a:lnTo>
                <a:lnTo>
                  <a:pt x="2610" y="207"/>
                </a:lnTo>
                <a:lnTo>
                  <a:pt x="2625" y="232"/>
                </a:lnTo>
                <a:lnTo>
                  <a:pt x="2640" y="258"/>
                </a:lnTo>
                <a:lnTo>
                  <a:pt x="2654" y="286"/>
                </a:lnTo>
                <a:lnTo>
                  <a:pt x="2669" y="313"/>
                </a:lnTo>
                <a:lnTo>
                  <a:pt x="2684" y="342"/>
                </a:lnTo>
                <a:lnTo>
                  <a:pt x="2699" y="373"/>
                </a:lnTo>
                <a:lnTo>
                  <a:pt x="2729" y="435"/>
                </a:lnTo>
                <a:lnTo>
                  <a:pt x="2759" y="501"/>
                </a:lnTo>
                <a:lnTo>
                  <a:pt x="2789" y="568"/>
                </a:lnTo>
                <a:lnTo>
                  <a:pt x="2819" y="637"/>
                </a:lnTo>
                <a:lnTo>
                  <a:pt x="2849" y="708"/>
                </a:lnTo>
                <a:lnTo>
                  <a:pt x="2880" y="779"/>
                </a:lnTo>
                <a:lnTo>
                  <a:pt x="2910" y="849"/>
                </a:lnTo>
                <a:lnTo>
                  <a:pt x="2940" y="920"/>
                </a:lnTo>
                <a:lnTo>
                  <a:pt x="2970" y="989"/>
                </a:lnTo>
                <a:lnTo>
                  <a:pt x="3000" y="1056"/>
                </a:lnTo>
                <a:lnTo>
                  <a:pt x="3030" y="1122"/>
                </a:lnTo>
                <a:lnTo>
                  <a:pt x="3060" y="1184"/>
                </a:lnTo>
                <a:lnTo>
                  <a:pt x="3075" y="1215"/>
                </a:lnTo>
                <a:lnTo>
                  <a:pt x="3090" y="1244"/>
                </a:lnTo>
                <a:lnTo>
                  <a:pt x="3105" y="1272"/>
                </a:lnTo>
                <a:lnTo>
                  <a:pt x="3120" y="1299"/>
                </a:lnTo>
                <a:lnTo>
                  <a:pt x="3134" y="1325"/>
                </a:lnTo>
                <a:lnTo>
                  <a:pt x="3149" y="1350"/>
                </a:lnTo>
                <a:lnTo>
                  <a:pt x="3164" y="1373"/>
                </a:lnTo>
                <a:lnTo>
                  <a:pt x="3179" y="1396"/>
                </a:lnTo>
                <a:lnTo>
                  <a:pt x="3194" y="1417"/>
                </a:lnTo>
                <a:lnTo>
                  <a:pt x="3209" y="1437"/>
                </a:lnTo>
                <a:lnTo>
                  <a:pt x="3224" y="1454"/>
                </a:lnTo>
                <a:lnTo>
                  <a:pt x="3239" y="1470"/>
                </a:lnTo>
                <a:lnTo>
                  <a:pt x="3254" y="1485"/>
                </a:lnTo>
                <a:lnTo>
                  <a:pt x="3269" y="1498"/>
                </a:lnTo>
                <a:lnTo>
                  <a:pt x="3284" y="1509"/>
                </a:lnTo>
                <a:lnTo>
                  <a:pt x="3299" y="1519"/>
                </a:lnTo>
                <a:lnTo>
                  <a:pt x="3314" y="1526"/>
                </a:lnTo>
                <a:lnTo>
                  <a:pt x="3329" y="1531"/>
                </a:lnTo>
                <a:lnTo>
                  <a:pt x="3344" y="1535"/>
                </a:lnTo>
                <a:lnTo>
                  <a:pt x="3360" y="1536"/>
                </a:lnTo>
                <a:lnTo>
                  <a:pt x="3375" y="1535"/>
                </a:lnTo>
                <a:lnTo>
                  <a:pt x="3390" y="1531"/>
                </a:lnTo>
                <a:lnTo>
                  <a:pt x="3406" y="1527"/>
                </a:lnTo>
                <a:lnTo>
                  <a:pt x="3421" y="1520"/>
                </a:lnTo>
                <a:lnTo>
                  <a:pt x="3436" y="1511"/>
                </a:lnTo>
                <a:lnTo>
                  <a:pt x="3452" y="1501"/>
                </a:lnTo>
                <a:lnTo>
                  <a:pt x="3468" y="1489"/>
                </a:lnTo>
                <a:lnTo>
                  <a:pt x="3483" y="1476"/>
                </a:lnTo>
                <a:lnTo>
                  <a:pt x="3499" y="1460"/>
                </a:lnTo>
                <a:lnTo>
                  <a:pt x="3515" y="1445"/>
                </a:lnTo>
                <a:lnTo>
                  <a:pt x="3531" y="1426"/>
                </a:lnTo>
                <a:lnTo>
                  <a:pt x="3547" y="1407"/>
                </a:lnTo>
                <a:lnTo>
                  <a:pt x="3563" y="1386"/>
                </a:lnTo>
                <a:lnTo>
                  <a:pt x="3579" y="1364"/>
                </a:lnTo>
                <a:lnTo>
                  <a:pt x="3595" y="1341"/>
                </a:lnTo>
                <a:lnTo>
                  <a:pt x="3610" y="1316"/>
                </a:lnTo>
                <a:lnTo>
                  <a:pt x="3626" y="1292"/>
                </a:lnTo>
                <a:lnTo>
                  <a:pt x="3643" y="1265"/>
                </a:lnTo>
                <a:lnTo>
                  <a:pt x="3659" y="1238"/>
                </a:lnTo>
                <a:lnTo>
                  <a:pt x="3675" y="1210"/>
                </a:lnTo>
                <a:lnTo>
                  <a:pt x="3708" y="1151"/>
                </a:lnTo>
                <a:lnTo>
                  <a:pt x="3740" y="1090"/>
                </a:lnTo>
                <a:lnTo>
                  <a:pt x="3773" y="1026"/>
                </a:lnTo>
                <a:lnTo>
                  <a:pt x="3805" y="961"/>
                </a:lnTo>
                <a:lnTo>
                  <a:pt x="3837" y="893"/>
                </a:lnTo>
                <a:lnTo>
                  <a:pt x="3870" y="826"/>
                </a:lnTo>
                <a:lnTo>
                  <a:pt x="3933" y="690"/>
                </a:lnTo>
                <a:lnTo>
                  <a:pt x="3964" y="623"/>
                </a:lnTo>
                <a:lnTo>
                  <a:pt x="3995" y="556"/>
                </a:lnTo>
                <a:lnTo>
                  <a:pt x="4026" y="491"/>
                </a:lnTo>
                <a:lnTo>
                  <a:pt x="4055" y="429"/>
                </a:lnTo>
                <a:lnTo>
                  <a:pt x="4085" y="369"/>
                </a:lnTo>
                <a:lnTo>
                  <a:pt x="4098" y="339"/>
                </a:lnTo>
                <a:lnTo>
                  <a:pt x="4113" y="311"/>
                </a:lnTo>
                <a:lnTo>
                  <a:pt x="4127" y="285"/>
                </a:lnTo>
                <a:lnTo>
                  <a:pt x="4141" y="258"/>
                </a:lnTo>
                <a:lnTo>
                  <a:pt x="4155" y="233"/>
                </a:lnTo>
                <a:lnTo>
                  <a:pt x="4169" y="208"/>
                </a:lnTo>
                <a:lnTo>
                  <a:pt x="4182" y="185"/>
                </a:lnTo>
                <a:lnTo>
                  <a:pt x="4196" y="162"/>
                </a:lnTo>
                <a:lnTo>
                  <a:pt x="4209" y="142"/>
                </a:lnTo>
                <a:lnTo>
                  <a:pt x="4222" y="124"/>
                </a:lnTo>
                <a:lnTo>
                  <a:pt x="4235" y="105"/>
                </a:lnTo>
                <a:lnTo>
                  <a:pt x="4248" y="88"/>
                </a:lnTo>
                <a:lnTo>
                  <a:pt x="4260" y="73"/>
                </a:lnTo>
                <a:lnTo>
                  <a:pt x="4272" y="59"/>
                </a:lnTo>
                <a:lnTo>
                  <a:pt x="4284" y="47"/>
                </a:lnTo>
                <a:lnTo>
                  <a:pt x="4296" y="37"/>
                </a:lnTo>
                <a:lnTo>
                  <a:pt x="4308" y="29"/>
                </a:lnTo>
                <a:lnTo>
                  <a:pt x="4320" y="22"/>
                </a:lnTo>
                <a:lnTo>
                  <a:pt x="4331" y="16"/>
                </a:lnTo>
                <a:lnTo>
                  <a:pt x="4342" y="12"/>
                </a:lnTo>
                <a:lnTo>
                  <a:pt x="4353" y="9"/>
                </a:lnTo>
                <a:lnTo>
                  <a:pt x="4364" y="7"/>
                </a:lnTo>
                <a:lnTo>
                  <a:pt x="4375" y="7"/>
                </a:lnTo>
                <a:lnTo>
                  <a:pt x="4385" y="8"/>
                </a:lnTo>
                <a:lnTo>
                  <a:pt x="4396" y="10"/>
                </a:lnTo>
                <a:lnTo>
                  <a:pt x="4406" y="13"/>
                </a:lnTo>
                <a:lnTo>
                  <a:pt x="4417" y="16"/>
                </a:lnTo>
                <a:lnTo>
                  <a:pt x="4427" y="22"/>
                </a:lnTo>
                <a:lnTo>
                  <a:pt x="4437" y="27"/>
                </a:lnTo>
                <a:lnTo>
                  <a:pt x="4447" y="34"/>
                </a:lnTo>
                <a:lnTo>
                  <a:pt x="4456" y="42"/>
                </a:lnTo>
                <a:lnTo>
                  <a:pt x="4466" y="50"/>
                </a:lnTo>
                <a:lnTo>
                  <a:pt x="4485" y="69"/>
                </a:lnTo>
                <a:lnTo>
                  <a:pt x="4504" y="91"/>
                </a:lnTo>
                <a:lnTo>
                  <a:pt x="4522" y="117"/>
                </a:lnTo>
                <a:lnTo>
                  <a:pt x="4539" y="143"/>
                </a:lnTo>
                <a:lnTo>
                  <a:pt x="4556" y="172"/>
                </a:lnTo>
                <a:lnTo>
                  <a:pt x="4572" y="204"/>
                </a:lnTo>
                <a:lnTo>
                  <a:pt x="4588" y="236"/>
                </a:lnTo>
                <a:lnTo>
                  <a:pt x="4604" y="271"/>
                </a:lnTo>
                <a:lnTo>
                  <a:pt x="4619" y="306"/>
                </a:lnTo>
                <a:lnTo>
                  <a:pt x="4648" y="377"/>
                </a:lnTo>
                <a:lnTo>
                  <a:pt x="4675" y="450"/>
                </a:lnTo>
                <a:lnTo>
                  <a:pt x="4688" y="486"/>
                </a:lnTo>
                <a:lnTo>
                  <a:pt x="4701" y="522"/>
                </a:lnTo>
                <a:lnTo>
                  <a:pt x="4713" y="556"/>
                </a:lnTo>
                <a:lnTo>
                  <a:pt x="4724" y="590"/>
                </a:lnTo>
                <a:lnTo>
                  <a:pt x="4735" y="621"/>
                </a:lnTo>
                <a:lnTo>
                  <a:pt x="4746" y="650"/>
                </a:lnTo>
                <a:lnTo>
                  <a:pt x="4756" y="679"/>
                </a:lnTo>
                <a:lnTo>
                  <a:pt x="4765" y="705"/>
                </a:lnTo>
                <a:lnTo>
                  <a:pt x="4774" y="728"/>
                </a:lnTo>
                <a:lnTo>
                  <a:pt x="4783" y="748"/>
                </a:lnTo>
                <a:lnTo>
                  <a:pt x="4791" y="765"/>
                </a:lnTo>
                <a:lnTo>
                  <a:pt x="4795" y="773"/>
                </a:lnTo>
                <a:lnTo>
                  <a:pt x="4800" y="779"/>
                </a:lnTo>
              </a:path>
            </a:pathLst>
          </a:custGeom>
          <a:noFill/>
          <a:ln w="762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05" name="Text Box 4"/>
          <p:cNvSpPr txBox="1"/>
          <p:nvPr/>
        </p:nvSpPr>
        <p:spPr>
          <a:xfrm>
            <a:off x="3276600" y="381000"/>
            <a:ext cx="2698750" cy="109696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6600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  波</a:t>
            </a:r>
            <a:endParaRPr lang="zh-CN" altLang="zh-CN" sz="6600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06" name="Rectangle 5"/>
          <p:cNvSpPr/>
          <p:nvPr/>
        </p:nvSpPr>
        <p:spPr>
          <a:xfrm>
            <a:off x="6400800" y="16002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波节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2407" name="Rectangle 6"/>
          <p:cNvSpPr/>
          <p:nvPr/>
        </p:nvSpPr>
        <p:spPr>
          <a:xfrm>
            <a:off x="2514600" y="1524000"/>
            <a:ext cx="1403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4800" b="1" dirty="0">
                <a:solidFill>
                  <a:srgbClr val="00FF00"/>
                </a:solidFill>
                <a:latin typeface="楷体_GB2312" pitchFamily="1" charset="-122"/>
                <a:ea typeface="楷体" panose="02010609060101010101" pitchFamily="49" charset="-122"/>
              </a:rPr>
              <a:t>波腹</a:t>
            </a:r>
            <a:endParaRPr lang="zh-CN" altLang="zh-CN" sz="4800" b="1" dirty="0">
              <a:solidFill>
                <a:srgbClr val="00FF00"/>
              </a:solidFill>
              <a:latin typeface="楷体_GB2312" pitchFamily="1" charset="-122"/>
              <a:ea typeface="楷体" panose="02010609060101010101" pitchFamily="49" charset="-122"/>
            </a:endParaRPr>
          </a:p>
        </p:txBody>
      </p:sp>
      <p:sp>
        <p:nvSpPr>
          <p:cNvPr id="102408" name="Line 7"/>
          <p:cNvSpPr/>
          <p:nvPr/>
        </p:nvSpPr>
        <p:spPr>
          <a:xfrm>
            <a:off x="32004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9" name="Line 8"/>
          <p:cNvSpPr/>
          <p:nvPr/>
        </p:nvSpPr>
        <p:spPr>
          <a:xfrm>
            <a:off x="7086600" y="2286000"/>
            <a:ext cx="0" cy="198120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advClick="0" advTm="0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hlink"/>
            </a:gs>
            <a:gs pos="100000">
              <a:schemeClr val="hlink">
                <a:gamma/>
                <a:shade val="47843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ookman Old Style" panose="020506040505050202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hlink"/>
            </a:gs>
            <a:gs pos="100000">
              <a:schemeClr val="hlink">
                <a:gamma/>
                <a:shade val="47843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ookman Old Style" panose="020506040505050202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3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4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45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FFCC66"/>
    </a:dk1>
    <a:lt1>
      <a:srgbClr val="FFFF66"/>
    </a:lt1>
    <a:dk2>
      <a:srgbClr val="000000"/>
    </a:dk2>
    <a:lt2>
      <a:srgbClr val="FFFFFF"/>
    </a:lt2>
    <a:accent1>
      <a:srgbClr val="00CC99"/>
    </a:accent1>
    <a:accent2>
      <a:srgbClr val="FFFF00"/>
    </a:accent2>
    <a:accent3>
      <a:srgbClr val="AAAAAA"/>
    </a:accent3>
    <a:accent4>
      <a:srgbClr val="DADA56"/>
    </a:accent4>
    <a:accent5>
      <a:srgbClr val="AAE2CA"/>
    </a:accent5>
    <a:accent6>
      <a:srgbClr val="E7E700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6335</Words>
  <Application>WPS 演示</Application>
  <PresentationFormat>全屏显示(4:3)</PresentationFormat>
  <Paragraphs>1978</Paragraphs>
  <Slides>156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244</vt:i4>
      </vt:variant>
      <vt:variant>
        <vt:lpstr>幻灯片标题</vt:lpstr>
      </vt:variant>
      <vt:variant>
        <vt:i4>156</vt:i4>
      </vt:variant>
    </vt:vector>
  </HeadingPairs>
  <TitlesOfParts>
    <vt:vector size="424" baseType="lpstr">
      <vt:lpstr>Arial</vt:lpstr>
      <vt:lpstr>宋体</vt:lpstr>
      <vt:lpstr>Wingdings</vt:lpstr>
      <vt:lpstr>Bookman Old Style</vt:lpstr>
      <vt:lpstr>Times New Roman</vt:lpstr>
      <vt:lpstr>华文行楷</vt:lpstr>
      <vt:lpstr>华文新魏</vt:lpstr>
      <vt:lpstr>Calibri</vt:lpstr>
      <vt:lpstr>Tahoma</vt:lpstr>
      <vt:lpstr>楷体</vt:lpstr>
      <vt:lpstr>仿宋_GB2312</vt:lpstr>
      <vt:lpstr>华文楷体</vt:lpstr>
      <vt:lpstr>魏碑体</vt:lpstr>
      <vt:lpstr>楷体_GB2312</vt:lpstr>
      <vt:lpstr>微软雅黑</vt:lpstr>
      <vt:lpstr>Arial Unicode MS</vt:lpstr>
      <vt:lpstr>隶书_GB2312</vt:lpstr>
      <vt:lpstr>Symbol</vt:lpstr>
      <vt:lpstr>黑体</vt:lpstr>
      <vt:lpstr>隶书</vt:lpstr>
      <vt:lpstr>新宋体</vt:lpstr>
      <vt:lpstr>仿宋</vt:lpstr>
      <vt:lpstr>Symbol</vt:lpstr>
      <vt:lpstr>默认设计模板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第六章 机械波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yxy</cp:lastModifiedBy>
  <cp:revision>18</cp:revision>
  <dcterms:created xsi:type="dcterms:W3CDTF">2017-05-02T00:36:00Z</dcterms:created>
  <dcterms:modified xsi:type="dcterms:W3CDTF">2018-12-10T14:53:52Z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2052-11.1.0.8135</vt:lpwstr>
  </property>
</Properties>
</file>