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261" r:id="rId3"/>
    <p:sldId id="350" r:id="rId4"/>
    <p:sldId id="502" r:id="rId5"/>
    <p:sldId id="507" r:id="rId6"/>
    <p:sldId id="508" r:id="rId7"/>
    <p:sldId id="509" r:id="rId8"/>
    <p:sldId id="510" r:id="rId9"/>
    <p:sldId id="511" r:id="rId10"/>
    <p:sldId id="656" r:id="rId11"/>
    <p:sldId id="657" r:id="rId12"/>
    <p:sldId id="664" r:id="rId13"/>
    <p:sldId id="957" r:id="rId14"/>
    <p:sldId id="958" r:id="rId15"/>
    <p:sldId id="660" r:id="rId16"/>
    <p:sldId id="661" r:id="rId17"/>
    <p:sldId id="959" r:id="rId18"/>
    <p:sldId id="668" r:id="rId19"/>
    <p:sldId id="669" r:id="rId20"/>
    <p:sldId id="670" r:id="rId21"/>
    <p:sldId id="671" r:id="rId22"/>
    <p:sldId id="673" r:id="rId23"/>
    <p:sldId id="817" r:id="rId24"/>
    <p:sldId id="960" r:id="rId25"/>
    <p:sldId id="961" r:id="rId26"/>
    <p:sldId id="962" r:id="rId27"/>
    <p:sldId id="677" r:id="rId28"/>
    <p:sldId id="842" r:id="rId29"/>
    <p:sldId id="843" r:id="rId30"/>
    <p:sldId id="844" r:id="rId31"/>
    <p:sldId id="845" r:id="rId32"/>
    <p:sldId id="846" r:id="rId33"/>
    <p:sldId id="847" r:id="rId34"/>
    <p:sldId id="848" r:id="rId35"/>
    <p:sldId id="849" r:id="rId36"/>
    <p:sldId id="850" r:id="rId37"/>
    <p:sldId id="851" r:id="rId38"/>
    <p:sldId id="852" r:id="rId39"/>
    <p:sldId id="853" r:id="rId40"/>
    <p:sldId id="854" r:id="rId41"/>
    <p:sldId id="964" r:id="rId42"/>
    <p:sldId id="855" r:id="rId43"/>
    <p:sldId id="856" r:id="rId44"/>
    <p:sldId id="857" r:id="rId45"/>
    <p:sldId id="858" r:id="rId46"/>
    <p:sldId id="859" r:id="rId47"/>
    <p:sldId id="860" r:id="rId48"/>
    <p:sldId id="966" r:id="rId49"/>
    <p:sldId id="965" r:id="rId50"/>
    <p:sldId id="862" r:id="rId51"/>
    <p:sldId id="967" r:id="rId52"/>
    <p:sldId id="968" r:id="rId53"/>
    <p:sldId id="969" r:id="rId54"/>
    <p:sldId id="840" r:id="rId55"/>
    <p:sldId id="778" r:id="rId56"/>
    <p:sldId id="863" r:id="rId57"/>
    <p:sldId id="864" r:id="rId58"/>
    <p:sldId id="865" r:id="rId59"/>
    <p:sldId id="866" r:id="rId60"/>
    <p:sldId id="867" r:id="rId61"/>
    <p:sldId id="868" r:id="rId62"/>
    <p:sldId id="869" r:id="rId63"/>
    <p:sldId id="870" r:id="rId64"/>
    <p:sldId id="871" r:id="rId65"/>
    <p:sldId id="872" r:id="rId66"/>
    <p:sldId id="873" r:id="rId67"/>
    <p:sldId id="874" r:id="rId68"/>
    <p:sldId id="875" r:id="rId69"/>
    <p:sldId id="876" r:id="rId70"/>
    <p:sldId id="877" r:id="rId71"/>
    <p:sldId id="878" r:id="rId72"/>
    <p:sldId id="879" r:id="rId73"/>
    <p:sldId id="880" r:id="rId74"/>
    <p:sldId id="881" r:id="rId75"/>
    <p:sldId id="882" r:id="rId76"/>
    <p:sldId id="970" r:id="rId77"/>
    <p:sldId id="885" r:id="rId78"/>
    <p:sldId id="886" r:id="rId79"/>
    <p:sldId id="887" r:id="rId80"/>
    <p:sldId id="888" r:id="rId81"/>
    <p:sldId id="889" r:id="rId82"/>
    <p:sldId id="890" r:id="rId83"/>
    <p:sldId id="891" r:id="rId84"/>
    <p:sldId id="892" r:id="rId85"/>
    <p:sldId id="893" r:id="rId86"/>
    <p:sldId id="894" r:id="rId87"/>
    <p:sldId id="895" r:id="rId88"/>
    <p:sldId id="972" r:id="rId89"/>
    <p:sldId id="897" r:id="rId90"/>
    <p:sldId id="898" r:id="rId91"/>
    <p:sldId id="900" r:id="rId92"/>
    <p:sldId id="901" r:id="rId93"/>
    <p:sldId id="975" r:id="rId94"/>
    <p:sldId id="976" r:id="rId95"/>
    <p:sldId id="841" r:id="rId96"/>
    <p:sldId id="706" r:id="rId97"/>
    <p:sldId id="707" r:id="rId98"/>
    <p:sldId id="982" r:id="rId99"/>
    <p:sldId id="987" r:id="rId100"/>
    <p:sldId id="977" r:id="rId101"/>
    <p:sldId id="978" r:id="rId102"/>
    <p:sldId id="979" r:id="rId103"/>
    <p:sldId id="981" r:id="rId104"/>
    <p:sldId id="983" r:id="rId105"/>
    <p:sldId id="984" r:id="rId106"/>
    <p:sldId id="985" r:id="rId107"/>
    <p:sldId id="980" r:id="rId108"/>
    <p:sldId id="714" r:id="rId109"/>
    <p:sldId id="715" r:id="rId110"/>
    <p:sldId id="986"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p:cViewPr varScale="1">
        <p:scale>
          <a:sx n="107" d="100"/>
          <a:sy n="107" d="100"/>
        </p:scale>
        <p:origin x="1760" y="168"/>
      </p:cViewPr>
      <p:guideLst>
        <p:guide orient="horz" pos="218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handoutMaster" Target="handoutMasters/handoutMaster1.xml"/><Relationship Id="rId112" Type="http://schemas.openxmlformats.org/officeDocument/2006/relationships/notesMaster" Target="notesMasters/notesMaster1.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3FEC4-F1E7-4E58-B391-32BFDA7F002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57FD2-43B9-46A4-AAAF-5C4B1F5875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685800"/>
            <a:ext cx="8515350" cy="5622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017159A1-DE5E-413B-BD14-2AA1D0AFC901}" type="datetime1">
              <a:rPr lang="zh-CN" altLang="en-US"/>
            </a:fld>
            <a:endParaRPr lang="en-US" altLang="zh-CN"/>
          </a:p>
        </p:txBody>
      </p:sp>
    </p:spTree>
  </p:cSld>
  <p:clrMapOvr>
    <a:masterClrMapping/>
  </p:clrMapOvr>
  <p:transition>
    <p:wipe dir="r"/>
    <p:sndAc>
      <p:stSnd>
        <p:snd r:embed="rId2" name="type.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685800"/>
            <a:ext cx="6913563" cy="58261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38675"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1D86F3E-E391-4FDF-91C9-4D984A33A838}" type="datetime1">
              <a:rPr lang="zh-CN" altLang="en-US"/>
            </a:fld>
            <a:endParaRPr lang="en-US" altLang="zh-CN"/>
          </a:p>
        </p:txBody>
      </p:sp>
    </p:spTree>
  </p:cSld>
  <p:clrMapOvr>
    <a:masterClrMapping/>
  </p:clrMapOvr>
  <p:transition>
    <p:wipe dir="r"/>
    <p:sndAc>
      <p:stSnd>
        <p:snd r:embed="rId2" name="type.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emf"/><Relationship Id="rId3" Type="http://schemas.openxmlformats.org/officeDocument/2006/relationships/oleObject" Target="../embeddings/oleObject2.bin"/><Relationship Id="rId2" Type="http://schemas.openxmlformats.org/officeDocument/2006/relationships/image" Target="../media/image4.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ustcc/JS-Sorting-Algorith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2.wav"/><Relationship Id="rId1" Type="http://schemas.openxmlformats.org/officeDocument/2006/relationships/audio" Target="../media/audio1.wav"/></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GI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
        <p:nvSpPr>
          <p:cNvPr id="5" name="副标题 2"/>
          <p:cNvSpPr txBox="1"/>
          <p:nvPr/>
        </p:nvSpPr>
        <p:spPr>
          <a:xfrm>
            <a:off x="1447800" y="3352800"/>
            <a:ext cx="6400800" cy="16002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Ch10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内部排序</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北京邮电大学   计算机学院</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Text Box 3"/>
          <p:cNvSpPr txBox="1">
            <a:spLocks noChangeArrowheads="1"/>
          </p:cNvSpPr>
          <p:nvPr/>
        </p:nvSpPr>
        <p:spPr bwMode="auto">
          <a:xfrm>
            <a:off x="528955" y="350818"/>
            <a:ext cx="7777163" cy="6000750"/>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altLang="zh-CN" sz="3200" dirty="0">
                <a:solidFill>
                  <a:schemeClr val="tx2"/>
                </a:solidFill>
                <a:latin typeface="隶书" pitchFamily="49" charset="-122"/>
                <a:ea typeface="隶书" pitchFamily="49" charset="-122"/>
                <a:cs typeface="Arial" panose="020B0604020202090204" pitchFamily="34" charset="0"/>
              </a:rPr>
              <a:t>10.2.1  </a:t>
            </a:r>
            <a:r>
              <a:rPr lang="zh-CN" altLang="en-US" sz="3200" dirty="0">
                <a:solidFill>
                  <a:schemeClr val="tx2"/>
                </a:solidFill>
                <a:latin typeface="隶书" pitchFamily="49" charset="-122"/>
                <a:ea typeface="隶书" pitchFamily="49" charset="-122"/>
                <a:cs typeface="Arial" panose="020B0604020202090204" pitchFamily="34" charset="0"/>
              </a:rPr>
              <a:t>直接插入排序</a:t>
            </a:r>
            <a:endParaRPr lang="zh-CN" altLang="en-US" sz="3200" dirty="0">
              <a:solidFill>
                <a:schemeClr val="tx2"/>
              </a:solidFill>
              <a:latin typeface="隶书" pitchFamily="49" charset="-122"/>
              <a:ea typeface="隶书" pitchFamily="49" charset="-122"/>
              <a:cs typeface="Arial" panose="020B0604020202090204" pitchFamily="34" charset="0"/>
            </a:endParaRPr>
          </a:p>
          <a:p>
            <a:pPr algn="just">
              <a:lnSpc>
                <a:spcPct val="150000"/>
              </a:lnSpc>
              <a:spcBef>
                <a:spcPct val="50000"/>
              </a:spcBef>
            </a:pPr>
            <a:r>
              <a:rPr lang="zh-CN" altLang="en-US" sz="2400" dirty="0">
                <a:solidFill>
                  <a:srgbClr val="000000"/>
                </a:solidFill>
                <a:latin typeface="楷体_GB2312" pitchFamily="49" charset="-122"/>
                <a:ea typeface="楷体_GB2312" pitchFamily="49" charset="-122"/>
                <a:cs typeface="Arial" panose="020B0604020202090204" pitchFamily="34" charset="0"/>
              </a:rPr>
              <a:t>    直接插入排序是一种简单的插入排序方法，基本思想为：</a:t>
            </a:r>
            <a:r>
              <a:rPr lang="zh-CN" altLang="en-US" sz="2400" dirty="0">
                <a:solidFill>
                  <a:schemeClr val="tx1"/>
                </a:solidFill>
                <a:latin typeface="楷体_GB2312" pitchFamily="49" charset="-122"/>
                <a:ea typeface="楷体_GB2312" pitchFamily="49" charset="-122"/>
                <a:cs typeface="Arial" panose="020B0604020202090204" pitchFamily="34" charset="0"/>
              </a:rPr>
              <a:t>在</a:t>
            </a:r>
            <a:r>
              <a:rPr lang="en-US" altLang="zh-CN" sz="2400" dirty="0">
                <a:solidFill>
                  <a:srgbClr val="FF0000"/>
                </a:solidFill>
                <a:latin typeface="楷体_GB2312" pitchFamily="49" charset="-122"/>
                <a:ea typeface="楷体_GB2312" pitchFamily="49" charset="-122"/>
                <a:cs typeface="Arial" panose="020B0604020202090204" pitchFamily="34" charset="0"/>
              </a:rPr>
              <a:t>R[1]</a:t>
            </a:r>
            <a:r>
              <a:rPr lang="zh-CN" altLang="en-US" sz="2400" dirty="0">
                <a:solidFill>
                  <a:srgbClr val="FF0000"/>
                </a:solidFill>
                <a:latin typeface="楷体_GB2312" pitchFamily="49" charset="-122"/>
                <a:ea typeface="楷体_GB2312" pitchFamily="49" charset="-122"/>
                <a:cs typeface="Arial" panose="020B0604020202090204" pitchFamily="34" charset="0"/>
              </a:rPr>
              <a:t>至</a:t>
            </a:r>
            <a:r>
              <a:rPr lang="en-US" altLang="zh-CN" sz="2400" dirty="0">
                <a:solidFill>
                  <a:srgbClr val="FF0000"/>
                </a:solidFill>
                <a:latin typeface="楷体_GB2312" pitchFamily="49" charset="-122"/>
                <a:ea typeface="楷体_GB2312" pitchFamily="49" charset="-122"/>
                <a:cs typeface="Arial" panose="020B0604020202090204" pitchFamily="34" charset="0"/>
              </a:rPr>
              <a:t>R[i-1]</a:t>
            </a:r>
            <a:r>
              <a:rPr lang="zh-CN" altLang="en-US" sz="2400" dirty="0">
                <a:solidFill>
                  <a:schemeClr val="tx1"/>
                </a:solidFill>
                <a:latin typeface="楷体_GB2312" pitchFamily="49" charset="-122"/>
                <a:ea typeface="楷体_GB2312" pitchFamily="49" charset="-122"/>
                <a:cs typeface="Arial" panose="020B0604020202090204" pitchFamily="34" charset="0"/>
              </a:rPr>
              <a:t>长度为</a:t>
            </a:r>
            <a:r>
              <a:rPr lang="en-US" altLang="zh-CN" sz="2400" dirty="0">
                <a:solidFill>
                  <a:schemeClr val="tx1"/>
                </a:solidFill>
                <a:latin typeface="楷体_GB2312" pitchFamily="49" charset="-122"/>
                <a:ea typeface="楷体_GB2312" pitchFamily="49" charset="-122"/>
                <a:cs typeface="Arial" panose="020B0604020202090204" pitchFamily="34" charset="0"/>
              </a:rPr>
              <a:t>i-1</a:t>
            </a:r>
            <a:r>
              <a:rPr lang="zh-CN" altLang="en-US" sz="2400" dirty="0">
                <a:solidFill>
                  <a:schemeClr val="tx1"/>
                </a:solidFill>
                <a:latin typeface="楷体_GB2312" pitchFamily="49" charset="-122"/>
                <a:ea typeface="楷体_GB2312" pitchFamily="49" charset="-122"/>
                <a:cs typeface="Arial" panose="020B0604020202090204" pitchFamily="34" charset="0"/>
              </a:rPr>
              <a:t>的子表</a:t>
            </a:r>
            <a:r>
              <a:rPr lang="zh-CN" altLang="en-US" sz="2400" dirty="0">
                <a:solidFill>
                  <a:srgbClr val="FF0000"/>
                </a:solidFill>
                <a:latin typeface="楷体_GB2312" pitchFamily="49" charset="-122"/>
                <a:ea typeface="楷体_GB2312" pitchFamily="49" charset="-122"/>
                <a:cs typeface="Arial" panose="020B0604020202090204" pitchFamily="34" charset="0"/>
              </a:rPr>
              <a:t>已经有序</a:t>
            </a:r>
            <a:r>
              <a:rPr lang="zh-CN" altLang="en-US" sz="2400" dirty="0">
                <a:solidFill>
                  <a:schemeClr val="tx1"/>
                </a:solidFill>
                <a:latin typeface="楷体_GB2312" pitchFamily="49" charset="-122"/>
                <a:ea typeface="楷体_GB2312" pitchFamily="49" charset="-122"/>
                <a:cs typeface="Arial" panose="020B0604020202090204" pitchFamily="34" charset="0"/>
              </a:rPr>
              <a:t>的情况下</a:t>
            </a:r>
            <a:r>
              <a:rPr lang="zh-CN" altLang="en-US" sz="2400" dirty="0">
                <a:solidFill>
                  <a:srgbClr val="000000"/>
                </a:solidFill>
                <a:latin typeface="楷体_GB2312" pitchFamily="49" charset="-122"/>
                <a:ea typeface="楷体_GB2312" pitchFamily="49" charset="-122"/>
                <a:cs typeface="Arial" panose="020B0604020202090204" pitchFamily="34" charset="0"/>
              </a:rPr>
              <a:t>，</a:t>
            </a:r>
            <a:r>
              <a:rPr lang="zh-CN" altLang="en-US" sz="2400" dirty="0">
                <a:solidFill>
                  <a:srgbClr val="FF0000"/>
                </a:solidFill>
                <a:latin typeface="楷体_GB2312" pitchFamily="49" charset="-122"/>
                <a:ea typeface="楷体_GB2312" pitchFamily="49" charset="-122"/>
                <a:cs typeface="Arial" panose="020B0604020202090204" pitchFamily="34" charset="0"/>
              </a:rPr>
              <a:t>查找</a:t>
            </a:r>
            <a:r>
              <a:rPr lang="en-US" altLang="zh-CN" sz="2400" dirty="0">
                <a:solidFill>
                  <a:srgbClr val="FF0000"/>
                </a:solidFill>
                <a:latin typeface="楷体_GB2312" pitchFamily="49" charset="-122"/>
                <a:ea typeface="楷体_GB2312" pitchFamily="49" charset="-122"/>
                <a:cs typeface="Arial" panose="020B0604020202090204" pitchFamily="34" charset="0"/>
              </a:rPr>
              <a:t>R[i]</a:t>
            </a:r>
            <a:r>
              <a:rPr lang="zh-CN" altLang="en-US" sz="2400" dirty="0">
                <a:solidFill>
                  <a:srgbClr val="000000"/>
                </a:solidFill>
                <a:latin typeface="楷体_GB2312" pitchFamily="49" charset="-122"/>
                <a:ea typeface="楷体_GB2312" pitchFamily="49" charset="-122"/>
                <a:cs typeface="Arial" panose="020B0604020202090204" pitchFamily="34" charset="0"/>
              </a:rPr>
              <a:t>的</a:t>
            </a:r>
            <a:r>
              <a:rPr lang="zh-CN" altLang="en-US" sz="2400" dirty="0">
                <a:solidFill>
                  <a:srgbClr val="FF0000"/>
                </a:solidFill>
                <a:latin typeface="楷体_GB2312" pitchFamily="49" charset="-122"/>
                <a:ea typeface="楷体_GB2312" pitchFamily="49" charset="-122"/>
                <a:cs typeface="Arial" panose="020B0604020202090204" pitchFamily="34" charset="0"/>
              </a:rPr>
              <a:t>插入位置</a:t>
            </a:r>
            <a:r>
              <a:rPr lang="zh-CN" altLang="en-US" sz="2400" dirty="0">
                <a:solidFill>
                  <a:srgbClr val="000000"/>
                </a:solidFill>
                <a:latin typeface="楷体_GB2312" pitchFamily="49" charset="-122"/>
                <a:ea typeface="楷体_GB2312" pitchFamily="49" charset="-122"/>
                <a:cs typeface="Arial" panose="020B0604020202090204" pitchFamily="34" charset="0"/>
              </a:rPr>
              <a:t>后</a:t>
            </a:r>
            <a:r>
              <a:rPr lang="zh-CN" altLang="en-US" sz="2400" dirty="0">
                <a:solidFill>
                  <a:schemeClr val="tx1"/>
                </a:solidFill>
                <a:latin typeface="楷体_GB2312" pitchFamily="49" charset="-122"/>
                <a:ea typeface="楷体_GB2312" pitchFamily="49" charset="-122"/>
                <a:cs typeface="Arial" panose="020B0604020202090204" pitchFamily="34" charset="0"/>
              </a:rPr>
              <a:t>将</a:t>
            </a:r>
            <a:r>
              <a:rPr lang="en-US" altLang="zh-CN" sz="2400" dirty="0">
                <a:solidFill>
                  <a:schemeClr val="tx1"/>
                </a:solidFill>
                <a:latin typeface="楷体_GB2312" pitchFamily="49" charset="-122"/>
                <a:ea typeface="楷体_GB2312" pitchFamily="49" charset="-122"/>
                <a:cs typeface="Arial" panose="020B0604020202090204" pitchFamily="34" charset="0"/>
              </a:rPr>
              <a:t>R[</a:t>
            </a:r>
            <a:r>
              <a:rPr lang="en-US" altLang="zh-CN" sz="2400" dirty="0" err="1">
                <a:solidFill>
                  <a:schemeClr val="tx1"/>
                </a:solidFill>
                <a:latin typeface="楷体_GB2312" pitchFamily="49" charset="-122"/>
                <a:ea typeface="楷体_GB2312" pitchFamily="49" charset="-122"/>
                <a:cs typeface="Arial" panose="020B0604020202090204" pitchFamily="34" charset="0"/>
              </a:rPr>
              <a:t>i</a:t>
            </a:r>
            <a:r>
              <a:rPr lang="en-US" altLang="zh-CN" sz="2400" dirty="0">
                <a:solidFill>
                  <a:schemeClr val="tx1"/>
                </a:solidFill>
                <a:latin typeface="楷体_GB2312" pitchFamily="49" charset="-122"/>
                <a:ea typeface="楷体_GB2312" pitchFamily="49" charset="-122"/>
                <a:cs typeface="Arial" panose="020B0604020202090204" pitchFamily="34" charset="0"/>
              </a:rPr>
              <a:t>]</a:t>
            </a:r>
            <a:r>
              <a:rPr lang="zh-CN" altLang="en-US" sz="2400" dirty="0">
                <a:solidFill>
                  <a:srgbClr val="FF0000"/>
                </a:solidFill>
                <a:latin typeface="楷体_GB2312" pitchFamily="49" charset="-122"/>
                <a:ea typeface="楷体_GB2312" pitchFamily="49" charset="-122"/>
                <a:cs typeface="Arial" panose="020B0604020202090204" pitchFamily="34" charset="0"/>
              </a:rPr>
              <a:t>插入</a:t>
            </a:r>
            <a:r>
              <a:rPr lang="zh-CN" altLang="en-US" sz="2400" dirty="0">
                <a:solidFill>
                  <a:srgbClr val="000000"/>
                </a:solidFill>
                <a:latin typeface="楷体_GB2312" pitchFamily="49" charset="-122"/>
                <a:ea typeface="楷体_GB2312" pitchFamily="49" charset="-122"/>
                <a:cs typeface="Arial" panose="020B0604020202090204" pitchFamily="34" charset="0"/>
              </a:rPr>
              <a:t>，得到</a:t>
            </a:r>
            <a:r>
              <a:rPr lang="en-US" altLang="zh-CN" sz="2400" dirty="0">
                <a:solidFill>
                  <a:srgbClr val="000000"/>
                </a:solidFill>
                <a:latin typeface="楷体_GB2312" pitchFamily="49" charset="-122"/>
                <a:ea typeface="楷体_GB2312" pitchFamily="49" charset="-122"/>
                <a:cs typeface="Arial" panose="020B0604020202090204" pitchFamily="34" charset="0"/>
              </a:rPr>
              <a:t>R[1]</a:t>
            </a:r>
            <a:r>
              <a:rPr lang="zh-CN" altLang="en-US" sz="2400" dirty="0">
                <a:solidFill>
                  <a:srgbClr val="000000"/>
                </a:solidFill>
                <a:latin typeface="楷体_GB2312" pitchFamily="49" charset="-122"/>
                <a:ea typeface="楷体_GB2312" pitchFamily="49" charset="-122"/>
                <a:cs typeface="Arial" panose="020B0604020202090204" pitchFamily="34" charset="0"/>
              </a:rPr>
              <a:t>至</a:t>
            </a:r>
            <a:r>
              <a:rPr lang="en-US" altLang="zh-CN" sz="2400" dirty="0">
                <a:solidFill>
                  <a:srgbClr val="000000"/>
                </a:solidFill>
                <a:latin typeface="楷体_GB2312" pitchFamily="49" charset="-122"/>
                <a:ea typeface="楷体_GB2312" pitchFamily="49" charset="-122"/>
                <a:cs typeface="Arial" panose="020B0604020202090204" pitchFamily="34" charset="0"/>
              </a:rPr>
              <a:t>R[</a:t>
            </a:r>
            <a:r>
              <a:rPr lang="en-US" altLang="zh-CN" sz="2400" dirty="0" err="1">
                <a:solidFill>
                  <a:srgbClr val="000000"/>
                </a:solidFill>
                <a:latin typeface="楷体_GB2312" pitchFamily="49" charset="-122"/>
                <a:ea typeface="楷体_GB2312" pitchFamily="49" charset="-122"/>
                <a:cs typeface="Arial" panose="020B0604020202090204" pitchFamily="34" charset="0"/>
              </a:rPr>
              <a:t>i</a:t>
            </a:r>
            <a:r>
              <a:rPr lang="en-US" altLang="zh-CN" sz="2400" dirty="0">
                <a:solidFill>
                  <a:srgbClr val="000000"/>
                </a:solidFill>
                <a:latin typeface="楷体_GB2312" pitchFamily="49" charset="-122"/>
                <a:ea typeface="楷体_GB2312" pitchFamily="49" charset="-122"/>
                <a:cs typeface="Arial" panose="020B0604020202090204" pitchFamily="34" charset="0"/>
              </a:rPr>
              <a:t>]</a:t>
            </a:r>
            <a:r>
              <a:rPr lang="zh-CN" altLang="en-US" sz="2400" dirty="0">
                <a:solidFill>
                  <a:srgbClr val="000000"/>
                </a:solidFill>
                <a:latin typeface="楷体_GB2312" pitchFamily="49" charset="-122"/>
                <a:ea typeface="楷体_GB2312" pitchFamily="49" charset="-122"/>
                <a:cs typeface="Arial" panose="020B0604020202090204" pitchFamily="34" charset="0"/>
              </a:rPr>
              <a:t>长度为</a:t>
            </a:r>
            <a:r>
              <a:rPr lang="en-US" altLang="zh-CN" sz="2400" dirty="0" err="1">
                <a:solidFill>
                  <a:srgbClr val="000000"/>
                </a:solidFill>
                <a:latin typeface="楷体_GB2312" pitchFamily="49" charset="-122"/>
                <a:ea typeface="楷体_GB2312" pitchFamily="49" charset="-122"/>
                <a:cs typeface="Arial" panose="020B0604020202090204" pitchFamily="34" charset="0"/>
              </a:rPr>
              <a:t>i</a:t>
            </a:r>
            <a:r>
              <a:rPr lang="zh-CN" altLang="en-US" sz="2400" dirty="0">
                <a:solidFill>
                  <a:srgbClr val="000000"/>
                </a:solidFill>
                <a:latin typeface="楷体_GB2312" pitchFamily="49" charset="-122"/>
                <a:ea typeface="楷体_GB2312" pitchFamily="49" charset="-122"/>
                <a:cs typeface="Arial" panose="020B0604020202090204" pitchFamily="34" charset="0"/>
              </a:rPr>
              <a:t>的子表有序，这样通过</a:t>
            </a:r>
            <a:r>
              <a:rPr lang="en-US" altLang="zh-CN" sz="2400" dirty="0">
                <a:solidFill>
                  <a:srgbClr val="FF0000"/>
                </a:solidFill>
                <a:latin typeface="楷体_GB2312" pitchFamily="49" charset="-122"/>
                <a:ea typeface="楷体_GB2312" pitchFamily="49" charset="-122"/>
                <a:cs typeface="Arial" panose="020B0604020202090204" pitchFamily="34" charset="0"/>
              </a:rPr>
              <a:t>n-1</a:t>
            </a:r>
            <a:r>
              <a:rPr lang="zh-CN" altLang="en-US" sz="2400" dirty="0">
                <a:solidFill>
                  <a:srgbClr val="FF0000"/>
                </a:solidFill>
                <a:latin typeface="楷体_GB2312" pitchFamily="49" charset="-122"/>
                <a:ea typeface="楷体_GB2312" pitchFamily="49" charset="-122"/>
                <a:cs typeface="Arial" panose="020B0604020202090204" pitchFamily="34" charset="0"/>
              </a:rPr>
              <a:t>趟</a:t>
            </a:r>
            <a:r>
              <a:rPr lang="zh-CN" altLang="en-US" sz="2400" dirty="0">
                <a:solidFill>
                  <a:srgbClr val="000000"/>
                </a:solidFill>
                <a:latin typeface="楷体_GB2312" pitchFamily="49" charset="-122"/>
                <a:ea typeface="楷体_GB2312" pitchFamily="49" charset="-122"/>
                <a:cs typeface="Arial" panose="020B0604020202090204" pitchFamily="34" charset="0"/>
              </a:rPr>
              <a:t>（</a:t>
            </a:r>
            <a:r>
              <a:rPr lang="en-US" altLang="zh-CN" sz="2400" dirty="0" err="1">
                <a:solidFill>
                  <a:srgbClr val="000000"/>
                </a:solidFill>
                <a:latin typeface="楷体_GB2312" pitchFamily="49" charset="-122"/>
                <a:ea typeface="楷体_GB2312" pitchFamily="49" charset="-122"/>
                <a:cs typeface="Arial" panose="020B0604020202090204" pitchFamily="34" charset="0"/>
              </a:rPr>
              <a:t>i</a:t>
            </a:r>
            <a:r>
              <a:rPr lang="en-US" altLang="zh-CN" sz="2400" dirty="0">
                <a:solidFill>
                  <a:srgbClr val="000000"/>
                </a:solidFill>
                <a:latin typeface="楷体_GB2312" pitchFamily="49" charset="-122"/>
                <a:ea typeface="楷体_GB2312" pitchFamily="49" charset="-122"/>
                <a:cs typeface="Arial" panose="020B0604020202090204" pitchFamily="34" charset="0"/>
              </a:rPr>
              <a:t>=2..n</a:t>
            </a:r>
            <a:r>
              <a:rPr lang="zh-CN" altLang="en-US" sz="2400" dirty="0">
                <a:solidFill>
                  <a:srgbClr val="000000"/>
                </a:solidFill>
                <a:latin typeface="楷体_GB2312" pitchFamily="49" charset="-122"/>
                <a:ea typeface="楷体_GB2312" pitchFamily="49" charset="-122"/>
                <a:cs typeface="Arial" panose="020B0604020202090204" pitchFamily="34" charset="0"/>
              </a:rPr>
              <a:t>）之后，</a:t>
            </a:r>
            <a:r>
              <a:rPr lang="en-US" altLang="zh-CN" sz="2400" dirty="0">
                <a:solidFill>
                  <a:srgbClr val="000000"/>
                </a:solidFill>
                <a:latin typeface="楷体_GB2312" pitchFamily="49" charset="-122"/>
                <a:ea typeface="楷体_GB2312" pitchFamily="49" charset="-122"/>
                <a:cs typeface="Arial" panose="020B0604020202090204" pitchFamily="34" charset="0"/>
              </a:rPr>
              <a:t>R[1]</a:t>
            </a:r>
            <a:r>
              <a:rPr lang="zh-CN" altLang="en-US" sz="2400" dirty="0">
                <a:solidFill>
                  <a:srgbClr val="000000"/>
                </a:solidFill>
                <a:latin typeface="楷体_GB2312" pitchFamily="49" charset="-122"/>
                <a:ea typeface="楷体_GB2312" pitchFamily="49" charset="-122"/>
                <a:cs typeface="Arial" panose="020B0604020202090204" pitchFamily="34" charset="0"/>
              </a:rPr>
              <a:t>至</a:t>
            </a:r>
            <a:r>
              <a:rPr lang="en-US" altLang="zh-CN" sz="2400" dirty="0">
                <a:solidFill>
                  <a:srgbClr val="000000"/>
                </a:solidFill>
                <a:latin typeface="楷体_GB2312" pitchFamily="49" charset="-122"/>
                <a:ea typeface="楷体_GB2312" pitchFamily="49" charset="-122"/>
                <a:cs typeface="Arial" panose="020B0604020202090204" pitchFamily="34" charset="0"/>
              </a:rPr>
              <a:t>R[n]</a:t>
            </a:r>
            <a:r>
              <a:rPr lang="zh-CN" altLang="en-US" sz="2400" dirty="0">
                <a:solidFill>
                  <a:srgbClr val="000000"/>
                </a:solidFill>
                <a:latin typeface="楷体_GB2312" pitchFamily="49" charset="-122"/>
                <a:ea typeface="楷体_GB2312" pitchFamily="49" charset="-122"/>
                <a:cs typeface="Arial" panose="020B0604020202090204" pitchFamily="34" charset="0"/>
              </a:rPr>
              <a:t>有序。</a:t>
            </a:r>
            <a:endParaRPr lang="zh-CN" altLang="en-US" sz="2400" dirty="0">
              <a:solidFill>
                <a:srgbClr val="000000"/>
              </a:solidFill>
              <a:latin typeface="楷体_GB2312" pitchFamily="49" charset="-122"/>
              <a:ea typeface="楷体_GB2312" pitchFamily="49" charset="-122"/>
              <a:cs typeface="Arial" panose="020B0604020202090204" pitchFamily="34" charset="0"/>
            </a:endParaRPr>
          </a:p>
          <a:p>
            <a:pPr eaLnBrk="1" hangingPunct="1">
              <a:lnSpc>
                <a:spcPct val="80000"/>
              </a:lnSpc>
              <a:buNone/>
            </a:pPr>
            <a:r>
              <a:rPr lang="en-US" altLang="zh-CN" sz="2000" b="1" dirty="0">
                <a:solidFill>
                  <a:srgbClr val="CC6600"/>
                </a:solidFill>
                <a:latin typeface="Times New Roman Regular" panose="02020503050405090304" charset="0"/>
                <a:cs typeface="Times New Roman Regular" panose="02020503050405090304" charset="0"/>
                <a:sym typeface="+mn-ea"/>
              </a:rPr>
              <a:t>[ </a:t>
            </a:r>
            <a:r>
              <a:rPr lang="zh-CN" altLang="en-US" sz="2000" b="1" dirty="0">
                <a:solidFill>
                  <a:srgbClr val="CC6600"/>
                </a:solidFill>
                <a:latin typeface="Times New Roman Regular" panose="02020503050405090304" charset="0"/>
                <a:cs typeface="Times New Roman Regular" panose="02020503050405090304" charset="0"/>
                <a:sym typeface="+mn-ea"/>
              </a:rPr>
              <a:t>示例 </a:t>
            </a:r>
            <a:r>
              <a:rPr lang="en-US" altLang="zh-CN" sz="2000" b="1" dirty="0">
                <a:solidFill>
                  <a:srgbClr val="CC6600"/>
                </a:solidFill>
                <a:latin typeface="Times New Roman Regular" panose="02020503050405090304" charset="0"/>
                <a:cs typeface="Times New Roman Regular" panose="02020503050405090304" charset="0"/>
                <a:sym typeface="+mn-ea"/>
              </a:rPr>
              <a:t>]</a:t>
            </a:r>
            <a:r>
              <a:rPr lang="en-US" altLang="zh-CN" sz="2000" dirty="0">
                <a:latin typeface="Times New Roman Regular" panose="02020503050405090304" charset="0"/>
                <a:cs typeface="Times New Roman Regular" panose="02020503050405090304" charset="0"/>
                <a:sym typeface="+mn-ea"/>
              </a:rPr>
              <a:t>   { R(0)  R(</a:t>
            </a:r>
            <a:r>
              <a:rPr lang="en-US" altLang="zh-CN" sz="2000" b="1" dirty="0">
                <a:solidFill>
                  <a:schemeClr val="accent2"/>
                </a:solidFill>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R(8)  R(1)  R(</a:t>
            </a:r>
            <a:r>
              <a:rPr lang="en-US" altLang="zh-CN" sz="2000" b="1" u="sng" dirty="0">
                <a:solidFill>
                  <a:schemeClr val="accent2"/>
                </a:solidFill>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R(-6) } n=6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b="1" dirty="0">
                <a:latin typeface="Times New Roman Regular" panose="02020503050405090304" charset="0"/>
                <a:cs typeface="Times New Roman Regular" panose="02020503050405090304" charset="0"/>
                <a:sym typeface="+mn-ea"/>
              </a:rPr>
              <a:t>      </a:t>
            </a:r>
            <a:r>
              <a:rPr lang="en-US" altLang="zh-CN" sz="2000" dirty="0">
                <a:latin typeface="Times New Roman Regular" panose="02020503050405090304" charset="0"/>
                <a:cs typeface="Times New Roman Regular" panose="02020503050405090304" charset="0"/>
                <a:sym typeface="+mn-ea"/>
              </a:rPr>
              <a:t>i=1      </a:t>
            </a:r>
            <a:r>
              <a:rPr lang="en-US" altLang="zh-CN" sz="2000" dirty="0">
                <a:solidFill>
                  <a:srgbClr val="FF3300"/>
                </a:solidFill>
                <a:latin typeface="Times New Roman Regular" panose="02020503050405090304" charset="0"/>
                <a:cs typeface="Times New Roman Regular" panose="02020503050405090304" charset="0"/>
                <a:sym typeface="+mn-ea"/>
              </a:rPr>
              <a:t>[  0 ]</a:t>
            </a:r>
            <a:r>
              <a:rPr lang="en-US" altLang="zh-CN" sz="2000" dirty="0">
                <a:latin typeface="Times New Roman Regular" panose="02020503050405090304" charset="0"/>
                <a:cs typeface="Times New Roman Regular" panose="02020503050405090304" charset="0"/>
                <a:sym typeface="+mn-ea"/>
              </a:rPr>
              <a:t>     -4       8       1        </a:t>
            </a:r>
            <a:r>
              <a:rPr lang="en-US" altLang="zh-CN" sz="2000" u="sng" dirty="0">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dirty="0">
                <a:latin typeface="Times New Roman Regular" panose="02020503050405090304" charset="0"/>
                <a:cs typeface="Times New Roman Regular" panose="02020503050405090304" charset="0"/>
                <a:sym typeface="+mn-ea"/>
              </a:rPr>
              <a:t>      i=2      </a:t>
            </a:r>
            <a:r>
              <a:rPr lang="en-US" altLang="zh-CN" sz="2000" dirty="0">
                <a:solidFill>
                  <a:srgbClr val="FF3300"/>
                </a:solidFill>
                <a:latin typeface="Times New Roman Regular" panose="02020503050405090304" charset="0"/>
                <a:cs typeface="Times New Roman Regular" panose="02020503050405090304" charset="0"/>
                <a:sym typeface="+mn-ea"/>
              </a:rPr>
              <a:t>[ -4       0   ]</a:t>
            </a:r>
            <a:r>
              <a:rPr lang="en-US" altLang="zh-CN" sz="2000" dirty="0">
                <a:latin typeface="Times New Roman Regular" panose="02020503050405090304" charset="0"/>
                <a:cs typeface="Times New Roman Regular" panose="02020503050405090304" charset="0"/>
                <a:sym typeface="+mn-ea"/>
              </a:rPr>
              <a:t>    8       1        </a:t>
            </a:r>
            <a:r>
              <a:rPr lang="en-US" altLang="zh-CN" sz="2000" u="sng" dirty="0">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dirty="0">
                <a:latin typeface="Times New Roman Regular" panose="02020503050405090304" charset="0"/>
                <a:cs typeface="Times New Roman Regular" panose="02020503050405090304" charset="0"/>
                <a:sym typeface="+mn-ea"/>
              </a:rPr>
              <a:t>      i=3      </a:t>
            </a:r>
            <a:r>
              <a:rPr lang="en-US" altLang="zh-CN" sz="2000" dirty="0">
                <a:solidFill>
                  <a:srgbClr val="FF3300"/>
                </a:solidFill>
                <a:latin typeface="Times New Roman Regular" panose="02020503050405090304" charset="0"/>
                <a:cs typeface="Times New Roman Regular" panose="02020503050405090304" charset="0"/>
                <a:sym typeface="+mn-ea"/>
              </a:rPr>
              <a:t>[ -4       0        8  ]</a:t>
            </a:r>
            <a:r>
              <a:rPr lang="en-US" altLang="zh-CN" sz="2000" dirty="0">
                <a:latin typeface="Times New Roman Regular" panose="02020503050405090304" charset="0"/>
                <a:cs typeface="Times New Roman Regular" panose="02020503050405090304" charset="0"/>
                <a:sym typeface="+mn-ea"/>
              </a:rPr>
              <a:t>    1        </a:t>
            </a:r>
            <a:r>
              <a:rPr lang="en-US" altLang="zh-CN" sz="2000" u="sng" dirty="0">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dirty="0">
                <a:latin typeface="Times New Roman Regular" panose="02020503050405090304" charset="0"/>
                <a:cs typeface="Times New Roman Regular" panose="02020503050405090304" charset="0"/>
                <a:sym typeface="+mn-ea"/>
              </a:rPr>
              <a:t>      i=4      </a:t>
            </a:r>
            <a:r>
              <a:rPr lang="en-US" altLang="zh-CN" sz="2000" dirty="0">
                <a:solidFill>
                  <a:srgbClr val="FF3300"/>
                </a:solidFill>
                <a:latin typeface="Times New Roman Regular" panose="02020503050405090304" charset="0"/>
                <a:cs typeface="Times New Roman Regular" panose="02020503050405090304" charset="0"/>
                <a:sym typeface="+mn-ea"/>
              </a:rPr>
              <a:t>[ -4       0        1       8  ]</a:t>
            </a:r>
            <a:r>
              <a:rPr lang="en-US" altLang="zh-CN" sz="2000" dirty="0">
                <a:latin typeface="Times New Roman Regular" panose="02020503050405090304" charset="0"/>
                <a:cs typeface="Times New Roman Regular" panose="02020503050405090304" charset="0"/>
                <a:sym typeface="+mn-ea"/>
              </a:rPr>
              <a:t>     </a:t>
            </a:r>
            <a:r>
              <a:rPr lang="en-US" altLang="zh-CN" sz="2000" u="sng" dirty="0">
                <a:latin typeface="Times New Roman Regular" panose="02020503050405090304" charset="0"/>
                <a:cs typeface="Times New Roman Regular" panose="02020503050405090304" charset="0"/>
                <a:sym typeface="+mn-ea"/>
              </a:rPr>
              <a:t>-4</a:t>
            </a:r>
            <a:r>
              <a:rPr lang="en-US" altLang="zh-CN" sz="2000" dirty="0">
                <a:latin typeface="Times New Roman Regular" panose="02020503050405090304" charset="0"/>
                <a:cs typeface="Times New Roman Regular" panose="02020503050405090304" charset="0"/>
                <a:sym typeface="+mn-ea"/>
              </a:rPr>
              <a:t>        -6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dirty="0">
                <a:latin typeface="Times New Roman Regular" panose="02020503050405090304" charset="0"/>
                <a:cs typeface="Times New Roman Regular" panose="02020503050405090304" charset="0"/>
                <a:sym typeface="+mn-ea"/>
              </a:rPr>
              <a:t>      i=5      </a:t>
            </a:r>
            <a:r>
              <a:rPr lang="en-US" altLang="zh-CN" sz="2000" dirty="0">
                <a:solidFill>
                  <a:srgbClr val="FF3300"/>
                </a:solidFill>
                <a:latin typeface="Times New Roman Regular" panose="02020503050405090304" charset="0"/>
                <a:cs typeface="Times New Roman Regular" panose="02020503050405090304" charset="0"/>
                <a:sym typeface="+mn-ea"/>
              </a:rPr>
              <a:t>[ -4      </a:t>
            </a:r>
            <a:r>
              <a:rPr lang="en-US" altLang="zh-CN" sz="2000" u="sng" dirty="0">
                <a:solidFill>
                  <a:srgbClr val="FF3300"/>
                </a:solidFill>
                <a:latin typeface="Times New Roman Regular" panose="02020503050405090304" charset="0"/>
                <a:cs typeface="Times New Roman Regular" panose="02020503050405090304" charset="0"/>
                <a:sym typeface="+mn-ea"/>
              </a:rPr>
              <a:t>-4</a:t>
            </a:r>
            <a:r>
              <a:rPr lang="en-US" altLang="zh-CN" sz="2000" dirty="0">
                <a:solidFill>
                  <a:srgbClr val="FF3300"/>
                </a:solidFill>
                <a:latin typeface="Times New Roman Regular" panose="02020503050405090304" charset="0"/>
                <a:cs typeface="Times New Roman Regular" panose="02020503050405090304" charset="0"/>
                <a:sym typeface="+mn-ea"/>
              </a:rPr>
              <a:t>        0       1         8  ]</a:t>
            </a:r>
            <a:r>
              <a:rPr lang="en-US" altLang="zh-CN" sz="2000" dirty="0">
                <a:latin typeface="Times New Roman Regular" panose="02020503050405090304" charset="0"/>
                <a:cs typeface="Times New Roman Regular" panose="02020503050405090304" charset="0"/>
                <a:sym typeface="+mn-ea"/>
              </a:rPr>
              <a:t>     -6</a:t>
            </a:r>
            <a:endParaRPr lang="en-US" altLang="zh-CN" sz="2000" dirty="0">
              <a:latin typeface="Times New Roman Regular" panose="02020503050405090304" charset="0"/>
              <a:cs typeface="Times New Roman Regular" panose="02020503050405090304" charset="0"/>
            </a:endParaRPr>
          </a:p>
          <a:p>
            <a:pPr eaLnBrk="1" hangingPunct="1">
              <a:lnSpc>
                <a:spcPct val="120000"/>
              </a:lnSpc>
              <a:buNone/>
            </a:pPr>
            <a:r>
              <a:rPr lang="en-US" altLang="zh-CN" sz="2000" dirty="0">
                <a:latin typeface="Times New Roman Regular" panose="02020503050405090304" charset="0"/>
                <a:cs typeface="Times New Roman Regular" panose="02020503050405090304" charset="0"/>
                <a:sym typeface="+mn-ea"/>
              </a:rPr>
              <a:t>      i=6      </a:t>
            </a:r>
            <a:r>
              <a:rPr lang="en-US" altLang="zh-CN" sz="2000" dirty="0">
                <a:solidFill>
                  <a:srgbClr val="FF3300"/>
                </a:solidFill>
                <a:latin typeface="Times New Roman Regular" panose="02020503050405090304" charset="0"/>
                <a:cs typeface="Times New Roman Regular" panose="02020503050405090304" charset="0"/>
                <a:sym typeface="+mn-ea"/>
              </a:rPr>
              <a:t>[ -6      </a:t>
            </a:r>
            <a:r>
              <a:rPr lang="en-US" altLang="zh-CN" sz="2000" b="1" dirty="0">
                <a:solidFill>
                  <a:schemeClr val="accent2"/>
                </a:solidFill>
                <a:latin typeface="Times New Roman Regular" panose="02020503050405090304" charset="0"/>
                <a:cs typeface="Times New Roman Regular" panose="02020503050405090304" charset="0"/>
                <a:sym typeface="+mn-ea"/>
              </a:rPr>
              <a:t>-4       </a:t>
            </a:r>
            <a:r>
              <a:rPr lang="en-US" altLang="zh-CN" sz="2000" b="1" u="sng" dirty="0">
                <a:solidFill>
                  <a:schemeClr val="accent2"/>
                </a:solidFill>
                <a:latin typeface="Times New Roman Regular" panose="02020503050405090304" charset="0"/>
                <a:cs typeface="Times New Roman Regular" panose="02020503050405090304" charset="0"/>
                <a:sym typeface="+mn-ea"/>
              </a:rPr>
              <a:t>-4</a:t>
            </a:r>
            <a:r>
              <a:rPr lang="en-US" altLang="zh-CN" sz="2000" dirty="0">
                <a:solidFill>
                  <a:srgbClr val="FF3300"/>
                </a:solidFill>
                <a:latin typeface="Times New Roman Regular" panose="02020503050405090304" charset="0"/>
                <a:cs typeface="Times New Roman Regular" panose="02020503050405090304" charset="0"/>
                <a:sym typeface="+mn-ea"/>
              </a:rPr>
              <a:t>       0         1         8 ]</a:t>
            </a:r>
            <a:endParaRPr lang="zh-CN" altLang="en-US" sz="2000" dirty="0">
              <a:solidFill>
                <a:srgbClr val="000000"/>
              </a:solidFill>
              <a:latin typeface="Times New Roman Regular" panose="02020503050405090304" charset="0"/>
              <a:ea typeface="楷体_GB2312" pitchFamily="49" charset="-122"/>
              <a:cs typeface="Times New Roman Regular" panose="02020503050405090304" charset="0"/>
            </a:endParaRPr>
          </a:p>
        </p:txBody>
      </p:sp>
      <p:sp>
        <p:nvSpPr>
          <p:cNvPr id="62468" name="Text Box 4"/>
          <p:cNvSpPr txBox="1"/>
          <p:nvPr/>
        </p:nvSpPr>
        <p:spPr>
          <a:xfrm>
            <a:off x="7508875" y="4272280"/>
            <a:ext cx="44767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rPr>
              <a:t>稳定排序</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 calcmode="lin" valueType="num">
                                      <p:cBhvr additive="base">
                                        <p:cTn id="7" dur="500" fill="hold"/>
                                        <p:tgtEl>
                                          <p:spTgt spid="362499"/>
                                        </p:tgtEl>
                                        <p:attrNameLst>
                                          <p:attrName>ppt_x</p:attrName>
                                        </p:attrNameLst>
                                      </p:cBhvr>
                                      <p:tavLst>
                                        <p:tav tm="0">
                                          <p:val>
                                            <p:strVal val="#ppt_x"/>
                                          </p:val>
                                        </p:tav>
                                        <p:tav tm="100000">
                                          <p:val>
                                            <p:strVal val="#ppt_x"/>
                                          </p:val>
                                        </p:tav>
                                      </p:tavLst>
                                    </p:anim>
                                    <p:anim calcmode="lin" valueType="num">
                                      <p:cBhvr additive="base">
                                        <p:cTn id="8" dur="500" fill="hold"/>
                                        <p:tgtEl>
                                          <p:spTgt spid="362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ldLvl="0" animBg="1"/>
      <p:bldP spid="6246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Rectangle 2"/>
          <p:cNvSpPr>
            <a:spLocks noGrp="1"/>
          </p:cNvSpPr>
          <p:nvPr>
            <p:ph type="title"/>
          </p:nvPr>
        </p:nvSpPr>
        <p:spPr>
          <a:xfrm>
            <a:off x="533400" y="457200"/>
            <a:ext cx="7772400" cy="304800"/>
          </a:xfrm>
        </p:spPr>
        <p:txBody>
          <a:bodyPr vert="horz" wrap="square" lIns="91440" tIns="45720" rIns="91440" bIns="45720" anchor="ctr">
            <a:normAutofit fontScale="90000"/>
          </a:bodyPr>
          <a:p>
            <a:pPr algn="l" eaLnBrk="1" hangingPunct="1"/>
            <a:r>
              <a:rPr lang="en-US" altLang="zh-CN" sz="2400" b="1" dirty="0">
                <a:solidFill>
                  <a:srgbClr val="CC6600"/>
                </a:solidFill>
              </a:rPr>
              <a:t>[</a:t>
            </a:r>
            <a:r>
              <a:rPr lang="zh-CN" altLang="en-US" sz="2400" b="1" dirty="0">
                <a:solidFill>
                  <a:srgbClr val="CC6600"/>
                </a:solidFill>
              </a:rPr>
              <a:t>链式基数排序示例</a:t>
            </a:r>
            <a:r>
              <a:rPr lang="en-US" altLang="zh-CN" sz="2400" b="1" dirty="0">
                <a:solidFill>
                  <a:srgbClr val="CC6600"/>
                </a:solidFill>
              </a:rPr>
              <a:t>]</a:t>
            </a:r>
            <a:r>
              <a:rPr lang="en-US" altLang="zh-CN" sz="2400" b="1" dirty="0"/>
              <a:t>   </a:t>
            </a:r>
            <a:r>
              <a:rPr lang="en-US" altLang="zh-CN" sz="2400" dirty="0">
                <a:latin typeface="Times New Roman Regular" panose="02020503050405090304" charset="0"/>
                <a:cs typeface="Times New Roman Regular" panose="02020503050405090304" charset="0"/>
              </a:rPr>
              <a:t> { 477  241  467  </a:t>
            </a:r>
            <a:r>
              <a:rPr lang="en-US" altLang="zh-CN" sz="2400" dirty="0">
                <a:solidFill>
                  <a:schemeClr val="accent2"/>
                </a:solidFill>
                <a:latin typeface="Times New Roman Regular" panose="02020503050405090304" charset="0"/>
                <a:cs typeface="Times New Roman Regular" panose="02020503050405090304" charset="0"/>
              </a:rPr>
              <a:t>5</a:t>
            </a:r>
            <a:r>
              <a:rPr lang="en-US" altLang="zh-CN" sz="2400" dirty="0">
                <a:latin typeface="Times New Roman Regular" panose="02020503050405090304" charset="0"/>
                <a:cs typeface="Times New Roman Regular" panose="02020503050405090304" charset="0"/>
              </a:rPr>
              <a:t>  363  81  </a:t>
            </a:r>
            <a:r>
              <a:rPr lang="en-US" altLang="zh-CN" sz="2400" dirty="0">
                <a:solidFill>
                  <a:schemeClr val="accent2"/>
                </a:solidFill>
                <a:latin typeface="Times New Roman Regular" panose="02020503050405090304" charset="0"/>
                <a:cs typeface="Times New Roman Regular" panose="02020503050405090304" charset="0"/>
              </a:rPr>
              <a:t> </a:t>
            </a:r>
            <a:r>
              <a:rPr lang="en-US" altLang="zh-CN" sz="2400" u="sng" dirty="0">
                <a:solidFill>
                  <a:schemeClr val="accent2"/>
                </a:solidFill>
                <a:latin typeface="Times New Roman Regular" panose="02020503050405090304" charset="0"/>
                <a:cs typeface="Times New Roman Regular" panose="02020503050405090304" charset="0"/>
              </a:rPr>
              <a:t>5</a:t>
            </a:r>
            <a:r>
              <a:rPr lang="en-US" altLang="zh-CN" sz="2400" dirty="0">
                <a:latin typeface="Times New Roman Regular" panose="02020503050405090304" charset="0"/>
                <a:cs typeface="Times New Roman Regular" panose="02020503050405090304" charset="0"/>
              </a:rPr>
              <a:t> }</a:t>
            </a:r>
            <a:r>
              <a:rPr lang="en-US" altLang="zh-CN" sz="2800" dirty="0">
                <a:latin typeface="Times New Roman Regular" panose="02020503050405090304" charset="0"/>
                <a:cs typeface="Times New Roman Regular" panose="02020503050405090304" charset="0"/>
              </a:rPr>
              <a:t> </a:t>
            </a:r>
            <a:endParaRPr lang="en-US" altLang="zh-CN" sz="4000" dirty="0">
              <a:latin typeface="Times New Roman Regular" panose="02020503050405090304" charset="0"/>
              <a:cs typeface="Times New Roman Regular" panose="02020503050405090304" charset="0"/>
            </a:endParaRPr>
          </a:p>
        </p:txBody>
      </p:sp>
      <p:sp>
        <p:nvSpPr>
          <p:cNvPr id="46085" name="Rectangle 3"/>
          <p:cNvSpPr>
            <a:spLocks noGrp="1"/>
          </p:cNvSpPr>
          <p:nvPr>
            <p:ph idx="1"/>
          </p:nvPr>
        </p:nvSpPr>
        <p:spPr>
          <a:xfrm>
            <a:off x="533400" y="1066800"/>
            <a:ext cx="8077200" cy="5605780"/>
          </a:xfrm>
        </p:spPr>
        <p:txBody>
          <a:bodyPr vert="horz" wrap="square" lIns="91440" tIns="45720" rIns="91440" bIns="45720" anchor="t">
            <a:normAutofit lnSpcReduction="10000"/>
          </a:bodyPr>
          <a:p>
            <a:pPr eaLnBrk="1" hangingPunct="1">
              <a:lnSpc>
                <a:spcPct val="100000"/>
              </a:lnSpc>
              <a:buNone/>
            </a:pP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1</a:t>
            </a:r>
            <a:r>
              <a:rPr lang="zh-CN" altLang="en-US" sz="2000" dirty="0">
                <a:latin typeface="Times New Roman Regular" panose="02020503050405090304" charset="0"/>
                <a:cs typeface="Times New Roman Regular" panose="02020503050405090304" charset="0"/>
              </a:rPr>
              <a:t>趟：</a:t>
            </a:r>
            <a:r>
              <a:rPr lang="zh-CN" altLang="en-US" sz="2000" dirty="0">
                <a:solidFill>
                  <a:srgbClr val="FF0000"/>
                </a:solidFill>
                <a:latin typeface="Times New Roman Regular" panose="02020503050405090304" charset="0"/>
                <a:cs typeface="Times New Roman Regular" panose="02020503050405090304" charset="0"/>
              </a:rPr>
              <a:t>分配</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[0]   [1]   [2]   [3]   [4]   [5]   [6]   [7]   [8]   [9]</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24</a:t>
            </a:r>
            <a:r>
              <a:rPr lang="en-US" altLang="zh-CN" sz="2000" dirty="0">
                <a:solidFill>
                  <a:srgbClr val="FF0000"/>
                </a:solidFill>
                <a:latin typeface="Times New Roman Regular" panose="02020503050405090304" charset="0"/>
                <a:cs typeface="Times New Roman Regular" panose="02020503050405090304" charset="0"/>
              </a:rPr>
              <a:t>1</a:t>
            </a:r>
            <a:r>
              <a:rPr lang="en-US" altLang="zh-CN" sz="2000" dirty="0">
                <a:latin typeface="Times New Roman Regular" panose="02020503050405090304" charset="0"/>
                <a:cs typeface="Times New Roman Regular" panose="02020503050405090304" charset="0"/>
              </a:rPr>
              <a:t>         36</a:t>
            </a:r>
            <a:r>
              <a:rPr lang="en-US" altLang="zh-CN" sz="2000" dirty="0">
                <a:solidFill>
                  <a:srgbClr val="FF0000"/>
                </a:solidFill>
                <a:latin typeface="Times New Roman Regular" panose="02020503050405090304" charset="0"/>
                <a:cs typeface="Times New Roman Regular" panose="02020503050405090304" charset="0"/>
              </a:rPr>
              <a:t>3</a:t>
            </a:r>
            <a:r>
              <a:rPr lang="en-US" altLang="zh-CN" sz="2000" dirty="0">
                <a:latin typeface="Times New Roman Regular" panose="02020503050405090304" charset="0"/>
                <a:cs typeface="Times New Roman Regular" panose="02020503050405090304" charset="0"/>
              </a:rPr>
              <a:t>           </a:t>
            </a:r>
            <a:r>
              <a:rPr lang="en-US" altLang="zh-CN" sz="2000" dirty="0">
                <a:solidFill>
                  <a:srgbClr val="FF0000"/>
                </a:solidFill>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47</a:t>
            </a:r>
            <a:r>
              <a:rPr lang="en-US" altLang="zh-CN" sz="2000" dirty="0">
                <a:solidFill>
                  <a:srgbClr val="FF0000"/>
                </a:solidFill>
                <a:latin typeface="Times New Roman Regular" panose="02020503050405090304" charset="0"/>
                <a:cs typeface="Times New Roman Regular" panose="02020503050405090304" charset="0"/>
              </a:rPr>
              <a:t>7</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8</a:t>
            </a:r>
            <a:r>
              <a:rPr lang="en-US" altLang="zh-CN" sz="2000" dirty="0">
                <a:solidFill>
                  <a:srgbClr val="FF0000"/>
                </a:solidFill>
                <a:latin typeface="Times New Roman Regular" panose="02020503050405090304" charset="0"/>
                <a:cs typeface="Times New Roman Regular" panose="02020503050405090304" charset="0"/>
              </a:rPr>
              <a:t>1</a:t>
            </a:r>
            <a:r>
              <a:rPr lang="en-US" altLang="zh-CN" sz="2000" dirty="0">
                <a:latin typeface="Times New Roman Regular" panose="02020503050405090304" charset="0"/>
                <a:cs typeface="Times New Roman Regular" panose="02020503050405090304" charset="0"/>
              </a:rPr>
              <a:t>                           </a:t>
            </a:r>
            <a:r>
              <a:rPr lang="en-US" altLang="zh-CN" sz="2000" u="sng" dirty="0">
                <a:solidFill>
                  <a:srgbClr val="FF0000"/>
                </a:solidFill>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46</a:t>
            </a:r>
            <a:r>
              <a:rPr lang="en-US" altLang="zh-CN" sz="2000" dirty="0">
                <a:solidFill>
                  <a:srgbClr val="FF0000"/>
                </a:solidFill>
                <a:latin typeface="Times New Roman Regular" panose="02020503050405090304" charset="0"/>
                <a:cs typeface="Times New Roman Regular" panose="02020503050405090304" charset="0"/>
              </a:rPr>
              <a:t>7</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a:t>
            </a:r>
            <a:r>
              <a:rPr lang="zh-CN" altLang="en-US" sz="2000" dirty="0">
                <a:solidFill>
                  <a:srgbClr val="FF0000"/>
                </a:solidFill>
                <a:latin typeface="Times New Roman Regular" panose="02020503050405090304" charset="0"/>
                <a:cs typeface="Times New Roman Regular" panose="02020503050405090304" charset="0"/>
              </a:rPr>
              <a:t>收集</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{241   81   363   5   </a:t>
            </a:r>
            <a:r>
              <a:rPr lang="en-US" altLang="zh-CN" sz="2000" u="sng" dirty="0">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477   467}</a:t>
            </a:r>
            <a:endParaRPr lang="en-US" altLang="zh-CN" sz="2000" dirty="0">
              <a:latin typeface="Times New Roman Regular" panose="02020503050405090304" charset="0"/>
              <a:cs typeface="Times New Roman Regular" panose="02020503050405090304" charset="0"/>
            </a:endParaRPr>
          </a:p>
          <a:p>
            <a:pPr eaLnBrk="1" hangingPunct="1">
              <a:lnSpc>
                <a:spcPct val="200000"/>
              </a:lnSpc>
              <a:buNone/>
            </a:pP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2</a:t>
            </a:r>
            <a:r>
              <a:rPr lang="zh-CN" altLang="en-US" sz="2000" dirty="0">
                <a:latin typeface="Times New Roman Regular" panose="02020503050405090304" charset="0"/>
                <a:cs typeface="Times New Roman Regular" panose="02020503050405090304" charset="0"/>
              </a:rPr>
              <a:t>趟：</a:t>
            </a:r>
            <a:r>
              <a:rPr lang="zh-CN" altLang="en-US" sz="2000" dirty="0">
                <a:solidFill>
                  <a:srgbClr val="FF0000"/>
                </a:solidFill>
                <a:latin typeface="Times New Roman Regular" panose="02020503050405090304" charset="0"/>
                <a:cs typeface="Times New Roman Regular" panose="02020503050405090304" charset="0"/>
              </a:rPr>
              <a:t>分配</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[0]   [1]   [2]   [3]   [4]   [5]   [6]   [7]   [8]   [9]</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5                            2</a:t>
            </a:r>
            <a:r>
              <a:rPr lang="en-US" altLang="zh-CN" sz="2000" dirty="0">
                <a:solidFill>
                  <a:srgbClr val="FF0000"/>
                </a:solidFill>
                <a:latin typeface="Times New Roman Regular" panose="02020503050405090304" charset="0"/>
                <a:cs typeface="Times New Roman Regular" panose="02020503050405090304" charset="0"/>
              </a:rPr>
              <a:t>4</a:t>
            </a:r>
            <a:r>
              <a:rPr lang="en-US" altLang="zh-CN" sz="2000" dirty="0">
                <a:latin typeface="Times New Roman Regular" panose="02020503050405090304" charset="0"/>
                <a:cs typeface="Times New Roman Regular" panose="02020503050405090304" charset="0"/>
              </a:rPr>
              <a:t>1         3</a:t>
            </a:r>
            <a:r>
              <a:rPr lang="en-US" altLang="zh-CN" sz="2000" dirty="0">
                <a:solidFill>
                  <a:srgbClr val="FF0000"/>
                </a:solidFill>
                <a:latin typeface="Times New Roman Regular" panose="02020503050405090304" charset="0"/>
                <a:cs typeface="Times New Roman Regular" panose="02020503050405090304" charset="0"/>
              </a:rPr>
              <a:t>6</a:t>
            </a:r>
            <a:r>
              <a:rPr lang="en-US" altLang="zh-CN" sz="2000" dirty="0">
                <a:latin typeface="Times New Roman Regular" panose="02020503050405090304" charset="0"/>
                <a:cs typeface="Times New Roman Regular" panose="02020503050405090304" charset="0"/>
              </a:rPr>
              <a:t>3 4</a:t>
            </a:r>
            <a:r>
              <a:rPr lang="en-US" altLang="zh-CN" sz="2000" dirty="0">
                <a:solidFill>
                  <a:srgbClr val="FF0000"/>
                </a:solidFill>
                <a:latin typeface="Times New Roman Regular" panose="02020503050405090304" charset="0"/>
                <a:cs typeface="Times New Roman Regular" panose="02020503050405090304" charset="0"/>
              </a:rPr>
              <a:t>7</a:t>
            </a:r>
            <a:r>
              <a:rPr lang="en-US" altLang="zh-CN" sz="2000" dirty="0">
                <a:latin typeface="Times New Roman Regular" panose="02020503050405090304" charset="0"/>
                <a:cs typeface="Times New Roman Regular" panose="02020503050405090304" charset="0"/>
              </a:rPr>
              <a:t>7    </a:t>
            </a:r>
            <a:r>
              <a:rPr lang="en-US" altLang="zh-CN" sz="2000" dirty="0">
                <a:solidFill>
                  <a:srgbClr val="FF0000"/>
                </a:solidFill>
                <a:latin typeface="Times New Roman Regular" panose="02020503050405090304" charset="0"/>
                <a:cs typeface="Times New Roman Regular" panose="02020503050405090304" charset="0"/>
              </a:rPr>
              <a:t>8</a:t>
            </a:r>
            <a:r>
              <a:rPr lang="en-US" altLang="zh-CN" sz="2000" dirty="0">
                <a:latin typeface="Times New Roman Regular" panose="02020503050405090304" charset="0"/>
                <a:cs typeface="Times New Roman Regular" panose="02020503050405090304" charset="0"/>
              </a:rPr>
              <a:t>1  </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a:t>
            </a:r>
            <a:r>
              <a:rPr lang="en-US" altLang="zh-CN" sz="2000" u="sng" dirty="0">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4</a:t>
            </a:r>
            <a:r>
              <a:rPr lang="en-US" altLang="zh-CN" sz="2000" dirty="0">
                <a:solidFill>
                  <a:srgbClr val="FF0000"/>
                </a:solidFill>
                <a:latin typeface="Times New Roman Regular" panose="02020503050405090304" charset="0"/>
                <a:cs typeface="Times New Roman Regular" panose="02020503050405090304" charset="0"/>
              </a:rPr>
              <a:t>6</a:t>
            </a:r>
            <a:r>
              <a:rPr lang="en-US" altLang="zh-CN" sz="2000" dirty="0">
                <a:latin typeface="Times New Roman Regular" panose="02020503050405090304" charset="0"/>
                <a:cs typeface="Times New Roman Regular" panose="02020503050405090304" charset="0"/>
              </a:rPr>
              <a:t>7</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a:t>
            </a:r>
            <a:r>
              <a:rPr lang="zh-CN" altLang="en-US" sz="2000" dirty="0">
                <a:solidFill>
                  <a:srgbClr val="FF0000"/>
                </a:solidFill>
                <a:latin typeface="Times New Roman Regular" panose="02020503050405090304" charset="0"/>
                <a:cs typeface="Times New Roman Regular" panose="02020503050405090304" charset="0"/>
              </a:rPr>
              <a:t>收集</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{5   </a:t>
            </a:r>
            <a:r>
              <a:rPr lang="en-US" altLang="zh-CN" sz="2000" u="sng" dirty="0">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241   363   467   477   81}</a:t>
            </a:r>
            <a:endParaRPr lang="en-US" altLang="zh-CN" sz="2000" dirty="0">
              <a:latin typeface="Times New Roman Regular" panose="02020503050405090304" charset="0"/>
              <a:cs typeface="Times New Roman Regular" panose="02020503050405090304" charset="0"/>
            </a:endParaRPr>
          </a:p>
          <a:p>
            <a:pPr eaLnBrk="1" hangingPunct="1">
              <a:lnSpc>
                <a:spcPct val="200000"/>
              </a:lnSpc>
              <a:buNone/>
            </a:pP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3</a:t>
            </a:r>
            <a:r>
              <a:rPr lang="zh-CN" altLang="en-US" sz="2000" dirty="0">
                <a:latin typeface="Times New Roman Regular" panose="02020503050405090304" charset="0"/>
                <a:cs typeface="Times New Roman Regular" panose="02020503050405090304" charset="0"/>
              </a:rPr>
              <a:t>趟：</a:t>
            </a:r>
            <a:r>
              <a:rPr lang="zh-CN" altLang="en-US" sz="2000" dirty="0">
                <a:solidFill>
                  <a:srgbClr val="FF0000"/>
                </a:solidFill>
                <a:latin typeface="Times New Roman Regular" panose="02020503050405090304" charset="0"/>
                <a:cs typeface="Times New Roman Regular" panose="02020503050405090304" charset="0"/>
              </a:rPr>
              <a:t>分配</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[0]   [1]   [2]   [3]   [4]   [5]   [6]   [7]   [8]   [9]</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5           </a:t>
            </a:r>
            <a:r>
              <a:rPr lang="en-US" altLang="zh-CN" sz="2000" dirty="0">
                <a:solidFill>
                  <a:srgbClr val="FF0000"/>
                </a:solidFill>
                <a:latin typeface="Times New Roman Regular" panose="02020503050405090304" charset="0"/>
                <a:cs typeface="Times New Roman Regular" panose="02020503050405090304" charset="0"/>
              </a:rPr>
              <a:t>2</a:t>
            </a:r>
            <a:r>
              <a:rPr lang="en-US" altLang="zh-CN" sz="2000" dirty="0">
                <a:latin typeface="Times New Roman Regular" panose="02020503050405090304" charset="0"/>
                <a:cs typeface="Times New Roman Regular" panose="02020503050405090304" charset="0"/>
              </a:rPr>
              <a:t>41   </a:t>
            </a:r>
            <a:r>
              <a:rPr lang="en-US" altLang="zh-CN" sz="2000" dirty="0">
                <a:solidFill>
                  <a:srgbClr val="FF0000"/>
                </a:solidFill>
                <a:latin typeface="Times New Roman Regular" panose="02020503050405090304" charset="0"/>
                <a:cs typeface="Times New Roman Regular" panose="02020503050405090304" charset="0"/>
              </a:rPr>
              <a:t>3</a:t>
            </a:r>
            <a:r>
              <a:rPr lang="en-US" altLang="zh-CN" sz="2000" dirty="0">
                <a:latin typeface="Times New Roman Regular" panose="02020503050405090304" charset="0"/>
                <a:cs typeface="Times New Roman Regular" panose="02020503050405090304" charset="0"/>
              </a:rPr>
              <a:t>63  </a:t>
            </a:r>
            <a:r>
              <a:rPr lang="en-US" altLang="zh-CN" sz="2000" dirty="0">
                <a:solidFill>
                  <a:srgbClr val="FF0000"/>
                </a:solidFill>
                <a:latin typeface="Times New Roman Regular" panose="02020503050405090304" charset="0"/>
                <a:cs typeface="Times New Roman Regular" panose="02020503050405090304" charset="0"/>
              </a:rPr>
              <a:t>4</a:t>
            </a:r>
            <a:r>
              <a:rPr lang="en-US" altLang="zh-CN" sz="2000" dirty="0">
                <a:latin typeface="Times New Roman Regular" panose="02020503050405090304" charset="0"/>
                <a:cs typeface="Times New Roman Regular" panose="02020503050405090304" charset="0"/>
              </a:rPr>
              <a:t>67     </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a:t>
            </a:r>
            <a:r>
              <a:rPr lang="en-US" altLang="zh-CN" sz="2000" u="sng" dirty="0">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a:t>
            </a:r>
            <a:r>
              <a:rPr lang="en-US" altLang="zh-CN" sz="2000" dirty="0">
                <a:solidFill>
                  <a:srgbClr val="FF0000"/>
                </a:solidFill>
                <a:latin typeface="Times New Roman Regular" panose="02020503050405090304" charset="0"/>
                <a:cs typeface="Times New Roman Regular" panose="02020503050405090304" charset="0"/>
              </a:rPr>
              <a:t>4</a:t>
            </a:r>
            <a:r>
              <a:rPr lang="en-US" altLang="zh-CN" sz="2000" dirty="0">
                <a:latin typeface="Times New Roman Regular" panose="02020503050405090304" charset="0"/>
                <a:cs typeface="Times New Roman Regular" panose="02020503050405090304" charset="0"/>
              </a:rPr>
              <a:t>77</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81</a:t>
            </a:r>
            <a:endParaRPr lang="en-US" altLang="zh-CN" sz="2000" dirty="0">
              <a:latin typeface="Times New Roman Regular" panose="02020503050405090304" charset="0"/>
              <a:cs typeface="Times New Roman Regular" panose="02020503050405090304" charset="0"/>
            </a:endParaRPr>
          </a:p>
          <a:p>
            <a:pPr eaLnBrk="1" hangingPunct="1">
              <a:lnSpc>
                <a:spcPct val="100000"/>
              </a:lnSpc>
              <a:buNone/>
            </a:pPr>
            <a:r>
              <a:rPr lang="en-US" altLang="zh-CN" sz="2000" dirty="0">
                <a:latin typeface="Times New Roman Regular" panose="02020503050405090304" charset="0"/>
                <a:cs typeface="Times New Roman Regular" panose="02020503050405090304" charset="0"/>
              </a:rPr>
              <a:t>               </a:t>
            </a:r>
            <a:r>
              <a:rPr lang="zh-CN" altLang="en-US" sz="2000" dirty="0">
                <a:solidFill>
                  <a:srgbClr val="FF0000"/>
                </a:solidFill>
                <a:latin typeface="Times New Roman Regular" panose="02020503050405090304" charset="0"/>
                <a:cs typeface="Times New Roman Regular" panose="02020503050405090304" charset="0"/>
              </a:rPr>
              <a:t>收集</a:t>
            </a: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a:t>
            </a:r>
            <a:r>
              <a:rPr lang="en-US" altLang="zh-CN" sz="2000" dirty="0">
                <a:solidFill>
                  <a:schemeClr val="accent2"/>
                </a:solidFill>
                <a:latin typeface="Times New Roman Regular" panose="02020503050405090304" charset="0"/>
                <a:cs typeface="Times New Roman Regular" panose="02020503050405090304" charset="0"/>
              </a:rPr>
              <a:t>5   </a:t>
            </a:r>
            <a:r>
              <a:rPr lang="en-US" altLang="zh-CN" sz="2000" u="sng" dirty="0">
                <a:solidFill>
                  <a:schemeClr val="accent2"/>
                </a:solidFill>
                <a:latin typeface="Times New Roman Regular" panose="02020503050405090304" charset="0"/>
                <a:cs typeface="Times New Roman Regular" panose="02020503050405090304" charset="0"/>
              </a:rPr>
              <a:t>5</a:t>
            </a:r>
            <a:r>
              <a:rPr lang="en-US" altLang="zh-CN" sz="2000" dirty="0">
                <a:latin typeface="Times New Roman Regular" panose="02020503050405090304" charset="0"/>
                <a:cs typeface="Times New Roman Regular" panose="02020503050405090304" charset="0"/>
              </a:rPr>
              <a:t>   81   241   363   467   477 }</a:t>
            </a:r>
            <a:endParaRPr lang="en-US" altLang="zh-CN" sz="2000" dirty="0">
              <a:latin typeface="Times New Roman Regular" panose="02020503050405090304" charset="0"/>
              <a:cs typeface="Times New Roman Regular" panose="02020503050405090304" charset="0"/>
            </a:endParaRPr>
          </a:p>
        </p:txBody>
      </p:sp>
      <p:sp>
        <p:nvSpPr>
          <p:cNvPr id="46086" name="Text Box 4"/>
          <p:cNvSpPr txBox="1"/>
          <p:nvPr/>
        </p:nvSpPr>
        <p:spPr>
          <a:xfrm>
            <a:off x="7696200" y="236855"/>
            <a:ext cx="10668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Times New Roman Regular" panose="02020503050405090304" charset="0"/>
                <a:cs typeface="Times New Roman Regular" panose="02020503050405090304" charset="0"/>
              </a:rPr>
              <a:t>rd=10 d=3</a:t>
            </a:r>
            <a:endParaRPr lang="en-US" altLang="zh-CN" sz="2400" dirty="0">
              <a:latin typeface="Times New Roman Regular" panose="02020503050405090304" charset="0"/>
              <a:cs typeface="Times New Roman Regular" panose="02020503050405090304" charset="0"/>
            </a:endParaRPr>
          </a:p>
        </p:txBody>
      </p:sp>
      <p:sp>
        <p:nvSpPr>
          <p:cNvPr id="46087" name="Text Box 5"/>
          <p:cNvSpPr txBox="1"/>
          <p:nvPr/>
        </p:nvSpPr>
        <p:spPr>
          <a:xfrm>
            <a:off x="6781800" y="6024880"/>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rPr>
              <a:t>稳定排序</a:t>
            </a:r>
            <a:endParaRPr lang="zh-CN" altLang="en-US" sz="2400" b="1" dirty="0">
              <a:solidFill>
                <a:schemeClr val="accent2"/>
              </a:solidFill>
            </a:endParaRPr>
          </a:p>
        </p:txBody>
      </p:sp>
      <p:sp>
        <p:nvSpPr>
          <p:cNvPr id="46088" name="Line 7"/>
          <p:cNvSpPr/>
          <p:nvPr/>
        </p:nvSpPr>
        <p:spPr>
          <a:xfrm>
            <a:off x="4468495" y="1604645"/>
            <a:ext cx="0" cy="381000"/>
          </a:xfrm>
          <a:prstGeom prst="line">
            <a:avLst/>
          </a:prstGeom>
          <a:ln w="9525" cap="flat" cmpd="sng">
            <a:solidFill>
              <a:schemeClr val="tx1"/>
            </a:solidFill>
            <a:prstDash val="solid"/>
            <a:headEnd type="none" w="med" len="med"/>
            <a:tailEnd type="triangle" w="med" len="med"/>
          </a:ln>
        </p:spPr>
      </p:sp>
      <p:sp>
        <p:nvSpPr>
          <p:cNvPr id="46089" name="Line 8"/>
          <p:cNvSpPr/>
          <p:nvPr/>
        </p:nvSpPr>
        <p:spPr>
          <a:xfrm>
            <a:off x="2460625" y="1676400"/>
            <a:ext cx="0" cy="304800"/>
          </a:xfrm>
          <a:prstGeom prst="line">
            <a:avLst/>
          </a:prstGeom>
          <a:ln w="9525" cap="flat" cmpd="sng">
            <a:solidFill>
              <a:schemeClr val="tx1"/>
            </a:solidFill>
            <a:prstDash val="solid"/>
            <a:headEnd type="none" w="med" len="med"/>
            <a:tailEnd type="triangle" w="med" len="med"/>
          </a:ln>
        </p:spPr>
      </p:sp>
      <p:sp>
        <p:nvSpPr>
          <p:cNvPr id="46090" name="Line 9"/>
          <p:cNvSpPr/>
          <p:nvPr/>
        </p:nvSpPr>
        <p:spPr>
          <a:xfrm>
            <a:off x="5391785" y="1604645"/>
            <a:ext cx="0" cy="381000"/>
          </a:xfrm>
          <a:prstGeom prst="line">
            <a:avLst/>
          </a:prstGeom>
          <a:ln w="9525" cap="flat" cmpd="sng">
            <a:solidFill>
              <a:schemeClr val="tx1"/>
            </a:solidFill>
            <a:prstDash val="solid"/>
            <a:headEnd type="none" w="med" len="med"/>
            <a:tailEnd type="triangle" w="med" len="med"/>
          </a:ln>
        </p:spPr>
      </p:sp>
      <p:sp>
        <p:nvSpPr>
          <p:cNvPr id="46091" name="Line 11"/>
          <p:cNvSpPr/>
          <p:nvPr/>
        </p:nvSpPr>
        <p:spPr>
          <a:xfrm>
            <a:off x="2107565" y="3308350"/>
            <a:ext cx="0" cy="304800"/>
          </a:xfrm>
          <a:prstGeom prst="line">
            <a:avLst/>
          </a:prstGeom>
          <a:ln w="9525" cap="flat" cmpd="sng">
            <a:solidFill>
              <a:schemeClr val="tx1"/>
            </a:solidFill>
            <a:prstDash val="solid"/>
            <a:headEnd type="none" w="med" len="med"/>
            <a:tailEnd type="triangle" w="med" len="med"/>
          </a:ln>
        </p:spPr>
      </p:sp>
      <p:sp>
        <p:nvSpPr>
          <p:cNvPr id="46092" name="Line 12"/>
          <p:cNvSpPr/>
          <p:nvPr/>
        </p:nvSpPr>
        <p:spPr>
          <a:xfrm>
            <a:off x="4980305" y="3244850"/>
            <a:ext cx="0" cy="381000"/>
          </a:xfrm>
          <a:prstGeom prst="line">
            <a:avLst/>
          </a:prstGeom>
          <a:ln w="9525" cap="flat" cmpd="sng">
            <a:solidFill>
              <a:schemeClr val="tx1"/>
            </a:solidFill>
            <a:prstDash val="solid"/>
            <a:headEnd type="none" w="med" len="med"/>
            <a:tailEnd type="triangle" w="med" len="med"/>
          </a:ln>
        </p:spPr>
      </p:sp>
      <p:sp>
        <p:nvSpPr>
          <p:cNvPr id="46093" name="Line 13"/>
          <p:cNvSpPr/>
          <p:nvPr/>
        </p:nvSpPr>
        <p:spPr>
          <a:xfrm>
            <a:off x="2035175" y="4899025"/>
            <a:ext cx="0" cy="304800"/>
          </a:xfrm>
          <a:prstGeom prst="line">
            <a:avLst/>
          </a:prstGeom>
          <a:ln w="9525" cap="flat" cmpd="sng">
            <a:solidFill>
              <a:schemeClr val="tx1"/>
            </a:solidFill>
            <a:prstDash val="solid"/>
            <a:headEnd type="none" w="med" len="med"/>
            <a:tailEnd type="triangle" w="med" len="med"/>
          </a:ln>
        </p:spPr>
      </p:sp>
      <p:sp>
        <p:nvSpPr>
          <p:cNvPr id="46094" name="Line 15"/>
          <p:cNvSpPr/>
          <p:nvPr/>
        </p:nvSpPr>
        <p:spPr>
          <a:xfrm>
            <a:off x="4010660" y="4962525"/>
            <a:ext cx="0" cy="381000"/>
          </a:xfrm>
          <a:prstGeom prst="line">
            <a:avLst/>
          </a:prstGeom>
          <a:ln w="9525" cap="flat" cmpd="sng">
            <a:solidFill>
              <a:schemeClr val="tx1"/>
            </a:solidFill>
            <a:prstDash val="solid"/>
            <a:headEnd type="none" w="med" len="med"/>
            <a:tailEnd type="triangle" w="med" len="med"/>
          </a:ln>
        </p:spPr>
      </p:sp>
      <p:sp>
        <p:nvSpPr>
          <p:cNvPr id="46095" name="Line 16"/>
          <p:cNvSpPr/>
          <p:nvPr/>
        </p:nvSpPr>
        <p:spPr>
          <a:xfrm>
            <a:off x="2035175" y="5343525"/>
            <a:ext cx="0" cy="381000"/>
          </a:xfrm>
          <a:prstGeom prst="line">
            <a:avLst/>
          </a:prstGeom>
          <a:ln w="9525" cap="flat" cmpd="sng">
            <a:solidFill>
              <a:schemeClr val="tx1"/>
            </a:solidFill>
            <a:prstDash val="solid"/>
            <a:headEnd type="none" w="med" len="med"/>
            <a:tailEnd type="triangle" w="med" len="med"/>
          </a:ln>
        </p:spPr>
      </p:sp>
      <p:sp>
        <p:nvSpPr>
          <p:cNvPr id="2" name="文本框 1"/>
          <p:cNvSpPr txBox="1"/>
          <p:nvPr/>
        </p:nvSpPr>
        <p:spPr>
          <a:xfrm>
            <a:off x="533400" y="1604645"/>
            <a:ext cx="868680" cy="368300"/>
          </a:xfrm>
          <a:prstGeom prst="rect">
            <a:avLst/>
          </a:prstGeom>
          <a:noFill/>
        </p:spPr>
        <p:txBody>
          <a:bodyPr wrap="none" rtlCol="0">
            <a:spAutoFit/>
          </a:bodyPr>
          <a:p>
            <a:r>
              <a:rPr lang="zh-CN" altLang="en-US"/>
              <a:t>按</a:t>
            </a:r>
            <a:r>
              <a:rPr lang="zh-CN" altLang="en-US">
                <a:solidFill>
                  <a:srgbClr val="FF0000"/>
                </a:solidFill>
              </a:rPr>
              <a:t>个</a:t>
            </a:r>
            <a:r>
              <a:rPr lang="zh-CN" altLang="en-US"/>
              <a:t>位</a:t>
            </a:r>
            <a:endParaRPr lang="zh-CN" altLang="en-US"/>
          </a:p>
        </p:txBody>
      </p:sp>
      <p:sp>
        <p:nvSpPr>
          <p:cNvPr id="3" name="文本框 2"/>
          <p:cNvSpPr txBox="1"/>
          <p:nvPr/>
        </p:nvSpPr>
        <p:spPr>
          <a:xfrm>
            <a:off x="533400" y="3244850"/>
            <a:ext cx="868680" cy="368300"/>
          </a:xfrm>
          <a:prstGeom prst="rect">
            <a:avLst/>
          </a:prstGeom>
          <a:noFill/>
        </p:spPr>
        <p:txBody>
          <a:bodyPr wrap="none" rtlCol="0">
            <a:spAutoFit/>
          </a:bodyPr>
          <a:p>
            <a:r>
              <a:rPr lang="zh-CN" altLang="en-US"/>
              <a:t>按</a:t>
            </a:r>
            <a:r>
              <a:rPr lang="zh-CN" altLang="en-US">
                <a:solidFill>
                  <a:srgbClr val="FF0000"/>
                </a:solidFill>
              </a:rPr>
              <a:t>十</a:t>
            </a:r>
            <a:r>
              <a:rPr lang="zh-CN" altLang="en-US"/>
              <a:t>位</a:t>
            </a:r>
            <a:endParaRPr lang="zh-CN" altLang="en-US"/>
          </a:p>
        </p:txBody>
      </p:sp>
      <p:sp>
        <p:nvSpPr>
          <p:cNvPr id="4" name="文本框 3"/>
          <p:cNvSpPr txBox="1"/>
          <p:nvPr/>
        </p:nvSpPr>
        <p:spPr>
          <a:xfrm>
            <a:off x="612140" y="4975225"/>
            <a:ext cx="868680" cy="368300"/>
          </a:xfrm>
          <a:prstGeom prst="rect">
            <a:avLst/>
          </a:prstGeom>
          <a:noFill/>
        </p:spPr>
        <p:txBody>
          <a:bodyPr wrap="none" rtlCol="0">
            <a:spAutoFit/>
          </a:bodyPr>
          <a:p>
            <a:r>
              <a:rPr lang="zh-CN" altLang="en-US"/>
              <a:t>按</a:t>
            </a:r>
            <a:r>
              <a:rPr lang="zh-CN" altLang="en-US">
                <a:solidFill>
                  <a:srgbClr val="FF0000"/>
                </a:solidFill>
              </a:rPr>
              <a:t>百</a:t>
            </a:r>
            <a:r>
              <a:rPr lang="zh-CN" altLang="en-US"/>
              <a:t>位</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34"/>
          <p:cNvSpPr/>
          <p:nvPr/>
        </p:nvSpPr>
        <p:spPr>
          <a:xfrm>
            <a:off x="6372225" y="1771333"/>
            <a:ext cx="2087563" cy="1150937"/>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7109" name="Rectangle 2"/>
          <p:cNvSpPr>
            <a:spLocks noGrp="1"/>
          </p:cNvSpPr>
          <p:nvPr>
            <p:ph type="title"/>
          </p:nvPr>
        </p:nvSpPr>
        <p:spPr>
          <a:xfrm>
            <a:off x="685800" y="4572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数据结构</a:t>
            </a:r>
            <a:r>
              <a:rPr lang="en-US" altLang="zh-CN" sz="2400" b="1" dirty="0">
                <a:solidFill>
                  <a:srgbClr val="CC6600"/>
                </a:solidFill>
              </a:rPr>
              <a:t>]</a:t>
            </a:r>
            <a:endParaRPr lang="en-US" altLang="zh-CN" sz="2800" b="1" dirty="0">
              <a:solidFill>
                <a:srgbClr val="CC6600"/>
              </a:solidFill>
            </a:endParaRPr>
          </a:p>
        </p:txBody>
      </p:sp>
      <p:sp>
        <p:nvSpPr>
          <p:cNvPr id="47110" name="Rectangle 3"/>
          <p:cNvSpPr>
            <a:spLocks noGrp="1"/>
          </p:cNvSpPr>
          <p:nvPr>
            <p:ph idx="1"/>
          </p:nvPr>
        </p:nvSpPr>
        <p:spPr>
          <a:xfrm>
            <a:off x="685800" y="1066800"/>
            <a:ext cx="8077200" cy="5029200"/>
          </a:xfrm>
        </p:spPr>
        <p:txBody>
          <a:bodyPr vert="horz" wrap="square" lIns="91440" tIns="45720" rIns="91440" bIns="45720" anchor="t"/>
          <a:p>
            <a:pPr eaLnBrk="1" hangingPunct="1">
              <a:lnSpc>
                <a:spcPct val="150000"/>
              </a:lnSpc>
            </a:pPr>
            <a:r>
              <a:rPr lang="zh-CN" altLang="en-US" sz="2000" dirty="0">
                <a:latin typeface="宋体" charset="0"/>
                <a:ea typeface="宋体" charset="0"/>
                <a:cs typeface="宋体" charset="0"/>
              </a:rPr>
              <a:t>主：静态链表</a:t>
            </a:r>
            <a:r>
              <a:rPr lang="en-US" altLang="zh-CN" sz="2000" dirty="0">
                <a:latin typeface="宋体" charset="0"/>
                <a:ea typeface="宋体" charset="0"/>
                <a:cs typeface="宋体" charset="0"/>
              </a:rPr>
              <a:t>r[0..n]</a:t>
            </a:r>
            <a:endParaRPr lang="en-US" altLang="zh-CN" sz="2000" dirty="0">
              <a:latin typeface="宋体" charset="0"/>
              <a:ea typeface="宋体" charset="0"/>
              <a:cs typeface="宋体" charset="0"/>
            </a:endParaRPr>
          </a:p>
          <a:p>
            <a:pPr lvl="1" eaLnBrk="1" hangingPunct="1">
              <a:lnSpc>
                <a:spcPct val="150000"/>
              </a:lnSpc>
            </a:pPr>
            <a:r>
              <a:rPr lang="zh-CN" altLang="en-US" sz="2000" dirty="0">
                <a:latin typeface="宋体" charset="0"/>
                <a:ea typeface="宋体" charset="0"/>
                <a:cs typeface="宋体" charset="0"/>
              </a:rPr>
              <a:t>数据域</a:t>
            </a:r>
            <a:r>
              <a:rPr lang="en-US" altLang="zh-CN" sz="2000" dirty="0">
                <a:latin typeface="宋体" charset="0"/>
                <a:ea typeface="宋体" charset="0"/>
                <a:cs typeface="宋体" charset="0"/>
              </a:rPr>
              <a:t>( key + otheritem )</a:t>
            </a:r>
            <a:r>
              <a:rPr lang="zh-CN" altLang="en-US" sz="2000" dirty="0">
                <a:latin typeface="宋体" charset="0"/>
                <a:ea typeface="宋体" charset="0"/>
                <a:cs typeface="宋体" charset="0"/>
              </a:rPr>
              <a:t>：记录</a:t>
            </a:r>
            <a:endParaRPr lang="zh-CN" altLang="en-US" sz="2000" dirty="0">
              <a:latin typeface="宋体" charset="0"/>
              <a:ea typeface="宋体" charset="0"/>
              <a:cs typeface="宋体" charset="0"/>
            </a:endParaRPr>
          </a:p>
          <a:p>
            <a:pPr lvl="1" eaLnBrk="1" hangingPunct="1">
              <a:lnSpc>
                <a:spcPct val="150000"/>
              </a:lnSpc>
            </a:pPr>
            <a:r>
              <a:rPr lang="zh-CN" altLang="en-US" sz="2000" dirty="0">
                <a:latin typeface="宋体" charset="0"/>
                <a:ea typeface="宋体" charset="0"/>
                <a:cs typeface="宋体" charset="0"/>
              </a:rPr>
              <a:t>指针域</a:t>
            </a:r>
            <a:r>
              <a:rPr lang="en-US" altLang="en-US" sz="2000" dirty="0">
                <a:latin typeface="宋体" charset="0"/>
                <a:ea typeface="宋体" charset="0"/>
                <a:cs typeface="宋体" charset="0"/>
              </a:rPr>
              <a:t>( </a:t>
            </a:r>
            <a:r>
              <a:rPr lang="en-US" altLang="zh-CN" sz="2000" dirty="0">
                <a:latin typeface="宋体" charset="0"/>
                <a:ea typeface="宋体" charset="0"/>
                <a:cs typeface="宋体" charset="0"/>
              </a:rPr>
              <a:t>next )</a:t>
            </a:r>
            <a:r>
              <a:rPr lang="zh-CN" altLang="en-US" sz="2000" dirty="0">
                <a:latin typeface="宋体" charset="0"/>
                <a:ea typeface="宋体" charset="0"/>
                <a:cs typeface="宋体" charset="0"/>
              </a:rPr>
              <a:t>：下一个记录的序号</a:t>
            </a:r>
            <a:endParaRPr lang="en-US" altLang="en-US" sz="2000" dirty="0">
              <a:latin typeface="宋体" charset="0"/>
              <a:ea typeface="宋体" charset="0"/>
              <a:cs typeface="宋体" charset="0"/>
            </a:endParaRPr>
          </a:p>
          <a:p>
            <a:pPr eaLnBrk="1" hangingPunct="1">
              <a:lnSpc>
                <a:spcPct val="150000"/>
              </a:lnSpc>
            </a:pPr>
            <a:r>
              <a:rPr lang="zh-CN" altLang="en-US" sz="2000" dirty="0">
                <a:latin typeface="宋体" charset="0"/>
                <a:ea typeface="宋体" charset="0"/>
                <a:cs typeface="宋体" charset="0"/>
              </a:rPr>
              <a:t>辅：</a:t>
            </a:r>
            <a:r>
              <a:rPr lang="en-US" altLang="zh-CN" sz="2000" dirty="0">
                <a:latin typeface="宋体" charset="0"/>
                <a:ea typeface="宋体" charset="0"/>
                <a:cs typeface="宋体" charset="0"/>
              </a:rPr>
              <a:t>f[0..rd-1]  </a:t>
            </a:r>
            <a:r>
              <a:rPr lang="zh-CN" altLang="en-US" sz="2000" dirty="0">
                <a:latin typeface="宋体" charset="0"/>
                <a:ea typeface="宋体" charset="0"/>
                <a:cs typeface="宋体" charset="0"/>
              </a:rPr>
              <a:t>各链式队列头指针</a:t>
            </a:r>
            <a:endParaRPr lang="zh-CN" altLang="en-US"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rPr>
              <a:t>            </a:t>
            </a:r>
            <a:r>
              <a:rPr lang="en-US" altLang="zh-CN" sz="2000" dirty="0">
                <a:latin typeface="宋体" charset="0"/>
                <a:ea typeface="宋体" charset="0"/>
                <a:cs typeface="宋体" charset="0"/>
              </a:rPr>
              <a:t>e[0..rd-1]  </a:t>
            </a:r>
            <a:r>
              <a:rPr lang="zh-CN" altLang="en-US" sz="2000" dirty="0">
                <a:latin typeface="宋体" charset="0"/>
                <a:ea typeface="宋体" charset="0"/>
                <a:cs typeface="宋体" charset="0"/>
              </a:rPr>
              <a:t>各链式队列尾指针</a:t>
            </a:r>
            <a:endParaRPr lang="zh-CN" altLang="en-US" sz="2400" dirty="0"/>
          </a:p>
          <a:p>
            <a:pPr eaLnBrk="1" hangingPunct="1">
              <a:buNone/>
            </a:pPr>
            <a:endParaRPr lang="zh-CN" altLang="en-US" sz="1600" dirty="0"/>
          </a:p>
          <a:p>
            <a:pPr eaLnBrk="1" hangingPunct="1">
              <a:buNone/>
            </a:pPr>
            <a:r>
              <a:rPr lang="en-US" altLang="zh-CN" sz="2400" b="1" dirty="0">
                <a:solidFill>
                  <a:srgbClr val="CC6600"/>
                </a:solidFill>
              </a:rPr>
              <a:t>[</a:t>
            </a:r>
            <a:r>
              <a:rPr lang="zh-CN" altLang="en-US" sz="2400" b="1" dirty="0">
                <a:solidFill>
                  <a:srgbClr val="CC6600"/>
                </a:solidFill>
              </a:rPr>
              <a:t>数据结构定义</a:t>
            </a:r>
            <a:r>
              <a:rPr lang="en-US" altLang="zh-CN" sz="2400" b="1" dirty="0">
                <a:solidFill>
                  <a:srgbClr val="CC6600"/>
                </a:solidFill>
              </a:rPr>
              <a:t>]</a:t>
            </a:r>
            <a:r>
              <a:rPr lang="en-US" altLang="zh-CN" sz="2400" dirty="0">
                <a:solidFill>
                  <a:srgbClr val="CC6600"/>
                </a:solidFill>
              </a:rPr>
              <a:t> </a:t>
            </a:r>
            <a:endParaRPr lang="en-US" altLang="zh-CN" sz="2400" dirty="0">
              <a:solidFill>
                <a:srgbClr val="CC6600"/>
              </a:solidFill>
            </a:endParaRPr>
          </a:p>
        </p:txBody>
      </p:sp>
      <p:sp>
        <p:nvSpPr>
          <p:cNvPr id="47111" name="Text Box 5"/>
          <p:cNvSpPr txBox="1"/>
          <p:nvPr/>
        </p:nvSpPr>
        <p:spPr>
          <a:xfrm>
            <a:off x="6371908" y="1055370"/>
            <a:ext cx="25146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key  otheritem   next</a:t>
            </a:r>
            <a:endParaRPr lang="en-US" altLang="zh-CN" sz="2000" dirty="0">
              <a:latin typeface="Times New Roman Regular" panose="02020503050405090304" charset="0"/>
              <a:cs typeface="Times New Roman Regular" panose="02020503050405090304" charset="0"/>
            </a:endParaRPr>
          </a:p>
        </p:txBody>
      </p:sp>
      <p:sp>
        <p:nvSpPr>
          <p:cNvPr id="47112" name="Rectangle 6"/>
          <p:cNvSpPr/>
          <p:nvPr/>
        </p:nvSpPr>
        <p:spPr>
          <a:xfrm>
            <a:off x="6372225" y="1482408"/>
            <a:ext cx="2087563" cy="14398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7113" name="Line 8"/>
          <p:cNvSpPr/>
          <p:nvPr/>
        </p:nvSpPr>
        <p:spPr>
          <a:xfrm>
            <a:off x="6372225" y="2058670"/>
            <a:ext cx="2057400" cy="0"/>
          </a:xfrm>
          <a:prstGeom prst="line">
            <a:avLst/>
          </a:prstGeom>
          <a:ln w="9525" cap="flat" cmpd="sng">
            <a:solidFill>
              <a:schemeClr val="tx1"/>
            </a:solidFill>
            <a:prstDash val="solid"/>
            <a:headEnd type="none" w="med" len="med"/>
            <a:tailEnd type="none" w="med" len="med"/>
          </a:ln>
        </p:spPr>
      </p:sp>
      <p:sp>
        <p:nvSpPr>
          <p:cNvPr id="47114" name="Line 9"/>
          <p:cNvSpPr/>
          <p:nvPr/>
        </p:nvSpPr>
        <p:spPr>
          <a:xfrm>
            <a:off x="7885113" y="1482408"/>
            <a:ext cx="0" cy="1439862"/>
          </a:xfrm>
          <a:prstGeom prst="line">
            <a:avLst/>
          </a:prstGeom>
          <a:ln w="9525" cap="flat" cmpd="sng">
            <a:solidFill>
              <a:schemeClr val="tx1"/>
            </a:solidFill>
            <a:prstDash val="solid"/>
            <a:headEnd type="none" w="med" len="med"/>
            <a:tailEnd type="none" w="med" len="med"/>
          </a:ln>
        </p:spPr>
      </p:sp>
      <p:sp>
        <p:nvSpPr>
          <p:cNvPr id="47115" name="Text Box 10"/>
          <p:cNvSpPr txBox="1"/>
          <p:nvPr/>
        </p:nvSpPr>
        <p:spPr>
          <a:xfrm>
            <a:off x="6084888" y="1553845"/>
            <a:ext cx="457200" cy="1385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200" dirty="0"/>
              <a:t>0</a:t>
            </a:r>
            <a:endParaRPr lang="en-US" altLang="zh-CN" sz="1200" dirty="0"/>
          </a:p>
          <a:p>
            <a:pPr marL="0" lvl="0" indent="0" eaLnBrk="1" hangingPunct="1">
              <a:spcBef>
                <a:spcPct val="50000"/>
              </a:spcBef>
              <a:buNone/>
            </a:pPr>
            <a:r>
              <a:rPr lang="en-US" altLang="zh-CN" sz="1200" dirty="0"/>
              <a:t>1</a:t>
            </a:r>
            <a:endParaRPr lang="en-US" altLang="zh-CN" sz="1200" dirty="0"/>
          </a:p>
          <a:p>
            <a:pPr marL="0" lvl="0" indent="0" eaLnBrk="1" hangingPunct="1">
              <a:spcBef>
                <a:spcPct val="50000"/>
              </a:spcBef>
              <a:buNone/>
            </a:pPr>
            <a:r>
              <a:rPr lang="en-US" altLang="zh-CN" sz="1200" dirty="0"/>
              <a:t>2</a:t>
            </a:r>
            <a:endParaRPr lang="en-US" altLang="zh-CN" sz="1200" dirty="0"/>
          </a:p>
          <a:p>
            <a:pPr marL="0" lvl="0" indent="0" eaLnBrk="1" hangingPunct="1">
              <a:spcBef>
                <a:spcPct val="50000"/>
              </a:spcBef>
              <a:buNone/>
            </a:pPr>
            <a:endParaRPr lang="en-US" altLang="zh-CN" sz="1200" dirty="0"/>
          </a:p>
          <a:p>
            <a:pPr marL="0" lvl="0" indent="0" eaLnBrk="1" hangingPunct="1">
              <a:spcBef>
                <a:spcPct val="50000"/>
              </a:spcBef>
              <a:buNone/>
            </a:pPr>
            <a:r>
              <a:rPr lang="en-US" altLang="zh-CN" sz="1200" dirty="0"/>
              <a:t>n</a:t>
            </a:r>
            <a:endParaRPr lang="en-US" altLang="zh-CN" sz="1200" dirty="0"/>
          </a:p>
        </p:txBody>
      </p:sp>
      <p:sp>
        <p:nvSpPr>
          <p:cNvPr id="47116" name="Rectangle 11"/>
          <p:cNvSpPr/>
          <p:nvPr/>
        </p:nvSpPr>
        <p:spPr>
          <a:xfrm>
            <a:off x="6477000" y="3236595"/>
            <a:ext cx="533400" cy="1371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7117" name="Rectangle 12"/>
          <p:cNvSpPr/>
          <p:nvPr/>
        </p:nvSpPr>
        <p:spPr>
          <a:xfrm>
            <a:off x="7467600" y="3236595"/>
            <a:ext cx="533400" cy="1371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7118" name="Text Box 13"/>
          <p:cNvSpPr txBox="1"/>
          <p:nvPr/>
        </p:nvSpPr>
        <p:spPr>
          <a:xfrm>
            <a:off x="5940425" y="3211195"/>
            <a:ext cx="684213" cy="1446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     0</a:t>
            </a:r>
            <a:endParaRPr lang="en-US" altLang="zh-CN" sz="1600" dirty="0"/>
          </a:p>
          <a:p>
            <a:pPr marL="0" lvl="0" indent="0" eaLnBrk="1" hangingPunct="1">
              <a:spcBef>
                <a:spcPct val="50000"/>
              </a:spcBef>
              <a:buNone/>
            </a:pPr>
            <a:endParaRPr lang="en-US" altLang="zh-CN" sz="1600" dirty="0"/>
          </a:p>
          <a:p>
            <a:pPr marL="0" lvl="0" indent="0" eaLnBrk="1" hangingPunct="1">
              <a:spcBef>
                <a:spcPct val="50000"/>
              </a:spcBef>
              <a:buNone/>
            </a:pPr>
            <a:endParaRPr lang="en-US" altLang="zh-CN" sz="1600" dirty="0"/>
          </a:p>
          <a:p>
            <a:pPr marL="0" lvl="0" indent="0" eaLnBrk="1" hangingPunct="1">
              <a:spcBef>
                <a:spcPct val="50000"/>
              </a:spcBef>
              <a:buNone/>
            </a:pPr>
            <a:r>
              <a:rPr lang="en-US" altLang="zh-CN" sz="1600" dirty="0"/>
              <a:t>rd-1</a:t>
            </a:r>
            <a:endParaRPr lang="en-US" altLang="zh-CN" sz="1800" dirty="0"/>
          </a:p>
        </p:txBody>
      </p:sp>
      <p:sp>
        <p:nvSpPr>
          <p:cNvPr id="47119" name="Line 14"/>
          <p:cNvSpPr/>
          <p:nvPr/>
        </p:nvSpPr>
        <p:spPr>
          <a:xfrm>
            <a:off x="6477000" y="3465195"/>
            <a:ext cx="533400" cy="0"/>
          </a:xfrm>
          <a:prstGeom prst="line">
            <a:avLst/>
          </a:prstGeom>
          <a:ln w="9525" cap="flat" cmpd="sng">
            <a:solidFill>
              <a:schemeClr val="tx1"/>
            </a:solidFill>
            <a:prstDash val="solid"/>
            <a:headEnd type="none" w="med" len="med"/>
            <a:tailEnd type="none" w="med" len="med"/>
          </a:ln>
        </p:spPr>
      </p:sp>
      <p:sp>
        <p:nvSpPr>
          <p:cNvPr id="47120" name="Line 15"/>
          <p:cNvSpPr/>
          <p:nvPr/>
        </p:nvSpPr>
        <p:spPr>
          <a:xfrm>
            <a:off x="6477000" y="3693795"/>
            <a:ext cx="533400" cy="0"/>
          </a:xfrm>
          <a:prstGeom prst="line">
            <a:avLst/>
          </a:prstGeom>
          <a:ln w="9525" cap="flat" cmpd="sng">
            <a:solidFill>
              <a:schemeClr val="tx1"/>
            </a:solidFill>
            <a:prstDash val="solid"/>
            <a:headEnd type="none" w="med" len="med"/>
            <a:tailEnd type="none" w="med" len="med"/>
          </a:ln>
        </p:spPr>
      </p:sp>
      <p:sp>
        <p:nvSpPr>
          <p:cNvPr id="47121" name="Line 16"/>
          <p:cNvSpPr/>
          <p:nvPr/>
        </p:nvSpPr>
        <p:spPr>
          <a:xfrm>
            <a:off x="7467600" y="3465195"/>
            <a:ext cx="533400" cy="0"/>
          </a:xfrm>
          <a:prstGeom prst="line">
            <a:avLst/>
          </a:prstGeom>
          <a:ln w="9525" cap="flat" cmpd="sng">
            <a:solidFill>
              <a:schemeClr val="tx1"/>
            </a:solidFill>
            <a:prstDash val="solid"/>
            <a:headEnd type="none" w="med" len="med"/>
            <a:tailEnd type="none" w="med" len="med"/>
          </a:ln>
        </p:spPr>
      </p:sp>
      <p:sp>
        <p:nvSpPr>
          <p:cNvPr id="47122" name="Line 17"/>
          <p:cNvSpPr/>
          <p:nvPr/>
        </p:nvSpPr>
        <p:spPr>
          <a:xfrm>
            <a:off x="7467600" y="3693795"/>
            <a:ext cx="533400" cy="0"/>
          </a:xfrm>
          <a:prstGeom prst="line">
            <a:avLst/>
          </a:prstGeom>
          <a:ln w="9525" cap="flat" cmpd="sng">
            <a:solidFill>
              <a:schemeClr val="tx1"/>
            </a:solidFill>
            <a:prstDash val="solid"/>
            <a:headEnd type="none" w="med" len="med"/>
            <a:tailEnd type="none" w="med" len="med"/>
          </a:ln>
        </p:spPr>
      </p:sp>
      <p:sp>
        <p:nvSpPr>
          <p:cNvPr id="47123" name="Text Box 18"/>
          <p:cNvSpPr txBox="1"/>
          <p:nvPr/>
        </p:nvSpPr>
        <p:spPr>
          <a:xfrm>
            <a:off x="6933883" y="495300"/>
            <a:ext cx="1066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Times New Roman Regular" panose="02020503050405090304" charset="0"/>
                <a:cs typeface="Times New Roman Regular" panose="02020503050405090304" charset="0"/>
              </a:rPr>
              <a:t>r[0..n]</a:t>
            </a:r>
            <a:endParaRPr lang="en-US" altLang="zh-CN" sz="2400" dirty="0">
              <a:solidFill>
                <a:schemeClr val="accent2"/>
              </a:solidFill>
              <a:latin typeface="Times New Roman Regular" panose="02020503050405090304" charset="0"/>
              <a:cs typeface="Times New Roman Regular" panose="02020503050405090304" charset="0"/>
            </a:endParaRPr>
          </a:p>
        </p:txBody>
      </p:sp>
      <p:sp>
        <p:nvSpPr>
          <p:cNvPr id="47124" name="Text Box 19"/>
          <p:cNvSpPr txBox="1"/>
          <p:nvPr/>
        </p:nvSpPr>
        <p:spPr>
          <a:xfrm>
            <a:off x="6172200" y="2855595"/>
            <a:ext cx="2362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rPr>
              <a:t>f             e</a:t>
            </a:r>
            <a:endParaRPr lang="en-US" altLang="zh-CN" sz="2400" b="1" dirty="0">
              <a:solidFill>
                <a:schemeClr val="accent2"/>
              </a:solidFill>
            </a:endParaRPr>
          </a:p>
        </p:txBody>
      </p:sp>
      <p:grpSp>
        <p:nvGrpSpPr>
          <p:cNvPr id="2" name="Group 32"/>
          <p:cNvGrpSpPr/>
          <p:nvPr/>
        </p:nvGrpSpPr>
        <p:grpSpPr>
          <a:xfrm>
            <a:off x="6477000" y="3236595"/>
            <a:ext cx="533400" cy="1403350"/>
            <a:chOff x="4656" y="2784"/>
            <a:chExt cx="336" cy="884"/>
          </a:xfrm>
        </p:grpSpPr>
        <p:sp>
          <p:nvSpPr>
            <p:cNvPr id="47133" name="Text Box 29"/>
            <p:cNvSpPr txBox="1"/>
            <p:nvPr/>
          </p:nvSpPr>
          <p:spPr>
            <a:xfrm>
              <a:off x="4656" y="278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0</a:t>
              </a:r>
              <a:endParaRPr lang="en-US" altLang="zh-CN" sz="1600" dirty="0"/>
            </a:p>
          </p:txBody>
        </p:sp>
        <p:sp>
          <p:nvSpPr>
            <p:cNvPr id="47134" name="Text Box 30"/>
            <p:cNvSpPr txBox="1"/>
            <p:nvPr/>
          </p:nvSpPr>
          <p:spPr>
            <a:xfrm>
              <a:off x="4656" y="2928"/>
              <a:ext cx="288"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0</a:t>
              </a:r>
              <a:endParaRPr lang="en-US" altLang="zh-CN" sz="1600" dirty="0"/>
            </a:p>
          </p:txBody>
        </p:sp>
        <p:sp>
          <p:nvSpPr>
            <p:cNvPr id="47135" name="Text Box 31"/>
            <p:cNvSpPr txBox="1"/>
            <p:nvPr/>
          </p:nvSpPr>
          <p:spPr>
            <a:xfrm>
              <a:off x="4656" y="3456"/>
              <a:ext cx="288"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0</a:t>
              </a:r>
              <a:endParaRPr lang="en-US" altLang="zh-CN" sz="1600" dirty="0"/>
            </a:p>
          </p:txBody>
        </p:sp>
      </p:grpSp>
      <p:grpSp>
        <p:nvGrpSpPr>
          <p:cNvPr id="3" name="组合 33"/>
          <p:cNvGrpSpPr/>
          <p:nvPr/>
        </p:nvGrpSpPr>
        <p:grpSpPr>
          <a:xfrm>
            <a:off x="7728585" y="1482408"/>
            <a:ext cx="766128" cy="1403350"/>
            <a:chOff x="5136006" y="0"/>
            <a:chExt cx="765674" cy="1403350"/>
          </a:xfrm>
        </p:grpSpPr>
        <p:sp>
          <p:nvSpPr>
            <p:cNvPr id="47129" name="Text Box 21"/>
            <p:cNvSpPr txBox="1"/>
            <p:nvPr/>
          </p:nvSpPr>
          <p:spPr>
            <a:xfrm>
              <a:off x="5292080" y="0"/>
              <a:ext cx="457200"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400" dirty="0"/>
                <a:t>1</a:t>
              </a:r>
              <a:endParaRPr lang="en-US" altLang="zh-CN" sz="1400" dirty="0"/>
            </a:p>
          </p:txBody>
        </p:sp>
        <p:sp>
          <p:nvSpPr>
            <p:cNvPr id="47130" name="Text Box 22"/>
            <p:cNvSpPr txBox="1"/>
            <p:nvPr/>
          </p:nvSpPr>
          <p:spPr>
            <a:xfrm>
              <a:off x="5292080" y="228600"/>
              <a:ext cx="533400" cy="338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2</a:t>
              </a:r>
              <a:endParaRPr lang="en-US" altLang="zh-CN" sz="1600" dirty="0"/>
            </a:p>
          </p:txBody>
        </p:sp>
        <p:sp>
          <p:nvSpPr>
            <p:cNvPr id="47131" name="Text Box 23"/>
            <p:cNvSpPr txBox="1"/>
            <p:nvPr/>
          </p:nvSpPr>
          <p:spPr>
            <a:xfrm>
              <a:off x="5292080" y="1066800"/>
              <a:ext cx="6096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0</a:t>
              </a:r>
              <a:endParaRPr lang="en-US" altLang="zh-CN" sz="1600" dirty="0"/>
            </a:p>
          </p:txBody>
        </p:sp>
        <p:sp>
          <p:nvSpPr>
            <p:cNvPr id="47132" name="Text Box 22"/>
            <p:cNvSpPr txBox="1"/>
            <p:nvPr/>
          </p:nvSpPr>
          <p:spPr>
            <a:xfrm>
              <a:off x="5136006" y="552316"/>
              <a:ext cx="533400" cy="3371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dirty="0"/>
                <a:t>  </a:t>
              </a:r>
              <a:r>
                <a:rPr lang="en-US" altLang="zh-CN" sz="1600" dirty="0">
                  <a:latin typeface="Times New Roman Regular" panose="02020503050405090304" charset="0"/>
                  <a:cs typeface="Times New Roman Regular" panose="02020503050405090304" charset="0"/>
                </a:rPr>
                <a:t> 3</a:t>
              </a:r>
              <a:endParaRPr lang="en-US" altLang="zh-CN" sz="1600" dirty="0">
                <a:latin typeface="Times New Roman Regular" panose="02020503050405090304" charset="0"/>
                <a:cs typeface="Times New Roman Regular" panose="02020503050405090304" charset="0"/>
              </a:endParaRPr>
            </a:p>
          </p:txBody>
        </p:sp>
      </p:grpSp>
      <p:cxnSp>
        <p:nvCxnSpPr>
          <p:cNvPr id="47127" name="直接连接符 31"/>
          <p:cNvCxnSpPr/>
          <p:nvPr/>
        </p:nvCxnSpPr>
        <p:spPr>
          <a:xfrm>
            <a:off x="6372225" y="2346008"/>
            <a:ext cx="2016125" cy="0"/>
          </a:xfrm>
          <a:prstGeom prst="line">
            <a:avLst/>
          </a:prstGeom>
          <a:ln w="9525" cap="flat" cmpd="sng">
            <a:solidFill>
              <a:schemeClr val="tx1"/>
            </a:solidFill>
            <a:prstDash val="solid"/>
            <a:headEnd type="none" w="med" len="med"/>
            <a:tailEnd type="none" w="med" len="med"/>
          </a:ln>
        </p:spPr>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9" name="Rectangle 2"/>
          <p:cNvSpPr>
            <a:spLocks noGrp="1"/>
          </p:cNvSpPr>
          <p:nvPr>
            <p:ph type="title"/>
          </p:nvPr>
        </p:nvSpPr>
        <p:spPr>
          <a:xfrm>
            <a:off x="685800" y="4572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数据结构</a:t>
            </a:r>
            <a:r>
              <a:rPr lang="en-US" altLang="zh-CN" sz="2400" b="1" dirty="0">
                <a:solidFill>
                  <a:srgbClr val="CC6600"/>
                </a:solidFill>
              </a:rPr>
              <a:t>]</a:t>
            </a:r>
            <a:endParaRPr lang="en-US" altLang="zh-CN" sz="2800" b="1" dirty="0">
              <a:solidFill>
                <a:srgbClr val="CC6600"/>
              </a:solidFill>
            </a:endParaRPr>
          </a:p>
        </p:txBody>
      </p:sp>
      <p:sp>
        <p:nvSpPr>
          <p:cNvPr id="32" name="TextBox 31"/>
          <p:cNvSpPr txBox="1"/>
          <p:nvPr/>
        </p:nvSpPr>
        <p:spPr>
          <a:xfrm>
            <a:off x="779145" y="1229360"/>
            <a:ext cx="7839075" cy="43999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#define MAX_NUM_OF_KEY 8   //</a:t>
            </a:r>
            <a:r>
              <a:rPr lang="zh-CN" altLang="en-US" sz="2000" dirty="0">
                <a:latin typeface="Times New Roman Regular" panose="02020503050405090304" charset="0"/>
                <a:ea typeface="楷体" pitchFamily="49" charset="-122"/>
                <a:cs typeface="Times New Roman Regular" panose="02020503050405090304" charset="0"/>
              </a:rPr>
              <a:t>可容纳的最多子关键字个数</a:t>
            </a:r>
            <a:endParaRPr lang="en-US" altLang="zh-CN" sz="2000" dirty="0">
              <a:latin typeface="Times New Roman Regular" panose="02020503050405090304" charset="0"/>
              <a:ea typeface="楷体" pitchFamily="49"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#define RADIX  10                         //</a:t>
            </a:r>
            <a:r>
              <a:rPr lang="zh-CN" altLang="en-US" sz="2000" dirty="0">
                <a:latin typeface="Times New Roman Regular" panose="02020503050405090304" charset="0"/>
                <a:ea typeface="楷体" pitchFamily="49" charset="-122"/>
                <a:cs typeface="Times New Roman Regular" panose="02020503050405090304" charset="0"/>
              </a:rPr>
              <a:t>关键字的基数</a:t>
            </a:r>
            <a:r>
              <a:rPr lang="en-US" altLang="zh-CN" sz="2000" dirty="0">
                <a:latin typeface="Times New Roman Regular" panose="02020503050405090304" charset="0"/>
                <a:ea typeface="楷体" pitchFamily="49" charset="-122"/>
                <a:cs typeface="Times New Roman Regular" panose="02020503050405090304" charset="0"/>
              </a:rPr>
              <a:t>rd</a:t>
            </a:r>
            <a:endParaRPr lang="en-US" altLang="zh-CN" sz="2000" dirty="0">
              <a:latin typeface="Times New Roman Regular" panose="02020503050405090304" charset="0"/>
              <a:ea typeface="楷体" pitchFamily="49"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#define MAX_SPACE 10000         //</a:t>
            </a:r>
            <a:r>
              <a:rPr lang="zh-CN" altLang="en-US" sz="2000" dirty="0">
                <a:latin typeface="Times New Roman Regular" panose="02020503050405090304" charset="0"/>
                <a:ea typeface="楷体" pitchFamily="49" charset="-122"/>
                <a:cs typeface="Times New Roman Regular" panose="02020503050405090304" charset="0"/>
              </a:rPr>
              <a:t>记录空间可容纳的最多记录数</a:t>
            </a:r>
            <a:endParaRPr lang="en-US" altLang="zh-CN" sz="2000" dirty="0">
              <a:latin typeface="Times New Roman Regular" panose="02020503050405090304" charset="0"/>
              <a:ea typeface="楷体" pitchFamily="49"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typedef  struct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KeysType  key[MAX_NUM_OF_KEY];</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InfoType   otheritem;</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int  next;</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}SLCell;</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typedef struct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SLCell r[MAX_SPACE]; //</a:t>
            </a:r>
            <a:r>
              <a:rPr lang="en-US" altLang="zh-CN" sz="2000" dirty="0">
                <a:latin typeface="Times New Roman Regular" panose="02020503050405090304" charset="0"/>
                <a:ea typeface="楷体" pitchFamily="49" charset="-122"/>
                <a:cs typeface="Times New Roman Regular" panose="02020503050405090304" charset="0"/>
              </a:rPr>
              <a:t>r[0]</a:t>
            </a:r>
            <a:r>
              <a:rPr lang="zh-CN" altLang="en-US" sz="2000" dirty="0">
                <a:latin typeface="Times New Roman Regular" panose="02020503050405090304" charset="0"/>
                <a:ea typeface="楷体" pitchFamily="49" charset="-122"/>
                <a:cs typeface="Times New Roman Regular" panose="02020503050405090304" charset="0"/>
              </a:rPr>
              <a:t>为头结点</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int   keynum ;                  //</a:t>
            </a:r>
            <a:r>
              <a:rPr lang="zh-CN" altLang="en-US" sz="2000" dirty="0">
                <a:latin typeface="Times New Roman Regular" panose="02020503050405090304" charset="0"/>
                <a:ea typeface="楷体" pitchFamily="49" charset="-122"/>
                <a:cs typeface="Times New Roman Regular" panose="02020503050405090304" charset="0"/>
              </a:rPr>
              <a:t>实际划分的关键字位数</a:t>
            </a:r>
            <a:r>
              <a:rPr lang="en-US" altLang="zh-CN" sz="2000" dirty="0">
                <a:latin typeface="Times New Roman Regular" panose="02020503050405090304" charset="0"/>
                <a:ea typeface="楷体" pitchFamily="49" charset="-122"/>
                <a:cs typeface="Times New Roman Regular" panose="02020503050405090304" charset="0"/>
              </a:rPr>
              <a:t>d</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int   recnum;                    //</a:t>
            </a:r>
            <a:r>
              <a:rPr lang="zh-CN" altLang="en-US" sz="2000" dirty="0">
                <a:latin typeface="Times New Roman Regular" panose="02020503050405090304" charset="0"/>
                <a:ea typeface="楷体" pitchFamily="49" charset="-122"/>
                <a:cs typeface="Times New Roman Regular" panose="02020503050405090304" charset="0"/>
              </a:rPr>
              <a:t>实际记录数</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}SLList;</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Typedef  int ArrType[RADIX];</a:t>
            </a:r>
            <a:endParaRPr lang="zh-CN" altLang="en-US" sz="2000" dirty="0">
              <a:latin typeface="Times New Roman Regular" panose="02020503050405090304" charset="0"/>
              <a:cs typeface="Times New Roman Regular" panose="0202050305040509030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Rectangle 3"/>
          <p:cNvSpPr>
            <a:spLocks noGrp="1"/>
          </p:cNvSpPr>
          <p:nvPr>
            <p:ph idx="1"/>
          </p:nvPr>
        </p:nvSpPr>
        <p:spPr>
          <a:xfrm>
            <a:off x="755650" y="692150"/>
            <a:ext cx="8077200" cy="2248535"/>
          </a:xfrm>
        </p:spPr>
        <p:txBody>
          <a:bodyPr vert="horz" wrap="square" lIns="91440" tIns="45720" rIns="91440" bIns="45720" anchor="t">
            <a:normAutofit/>
          </a:bodyPr>
          <a:p>
            <a:pPr eaLnBrk="1" hangingPunct="1">
              <a:buNone/>
            </a:pPr>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r>
              <a:rPr lang="en-US" altLang="zh-CN" sz="2400" dirty="0">
                <a:solidFill>
                  <a:srgbClr val="CC6600"/>
                </a:solidFill>
              </a:rPr>
              <a:t> </a:t>
            </a:r>
            <a:endParaRPr lang="en-US" altLang="zh-CN" sz="2400" dirty="0">
              <a:solidFill>
                <a:srgbClr val="CC6600"/>
              </a:solidFill>
            </a:endParaRPr>
          </a:p>
          <a:p>
            <a:pPr eaLnBrk="1" hangingPunct="1">
              <a:lnSpc>
                <a:spcPct val="150000"/>
              </a:lnSpc>
              <a:buNone/>
            </a:pPr>
            <a:r>
              <a:rPr lang="en-US" altLang="zh-CN" sz="2400" b="1" dirty="0">
                <a:solidFill>
                  <a:schemeClr val="accent2"/>
                </a:solidFill>
              </a:rPr>
              <a:t>  </a:t>
            </a:r>
            <a:r>
              <a:rPr lang="en-US" altLang="zh-CN" sz="2400" b="1" dirty="0">
                <a:solidFill>
                  <a:schemeClr val="accent2"/>
                </a:solidFill>
                <a:latin typeface="宋体" charset="0"/>
                <a:ea typeface="宋体" charset="0"/>
                <a:cs typeface="宋体" charset="0"/>
              </a:rPr>
              <a:t> </a:t>
            </a:r>
            <a:r>
              <a:rPr lang="en-US" altLang="zh-CN" sz="2000" b="1" dirty="0">
                <a:solidFill>
                  <a:schemeClr val="accent2"/>
                </a:solidFill>
                <a:latin typeface="宋体" charset="0"/>
                <a:ea typeface="宋体" charset="0"/>
                <a:cs typeface="宋体" charset="0"/>
              </a:rPr>
              <a:t>  </a:t>
            </a:r>
            <a:r>
              <a:rPr lang="zh-CN" altLang="en-US" sz="2000" b="1" dirty="0">
                <a:solidFill>
                  <a:schemeClr val="accent2"/>
                </a:solidFill>
                <a:latin typeface="宋体" charset="0"/>
                <a:ea typeface="宋体" charset="0"/>
                <a:cs typeface="宋体" charset="0"/>
              </a:rPr>
              <a:t>主过程 </a:t>
            </a:r>
            <a:r>
              <a:rPr lang="en-US" altLang="zh-CN" sz="2000" b="1" dirty="0">
                <a:solidFill>
                  <a:schemeClr val="accent2"/>
                </a:solidFill>
                <a:latin typeface="宋体" charset="0"/>
                <a:ea typeface="宋体" charset="0"/>
                <a:cs typeface="宋体" charset="0"/>
              </a:rPr>
              <a:t>RadixSort</a:t>
            </a:r>
            <a:endParaRPr lang="en-US" altLang="zh-CN" sz="2000" b="1" dirty="0">
              <a:solidFill>
                <a:schemeClr val="accent2"/>
              </a:solidFill>
              <a:latin typeface="宋体" charset="0"/>
              <a:ea typeface="宋体" charset="0"/>
              <a:cs typeface="宋体" charset="0"/>
            </a:endParaRPr>
          </a:p>
          <a:p>
            <a:pPr lvl="1" eaLnBrk="1" hangingPunct="1">
              <a:lnSpc>
                <a:spcPct val="150000"/>
              </a:lnSpc>
              <a:buNone/>
            </a:pPr>
            <a:r>
              <a:rPr lang="zh-CN" altLang="zh-CN" sz="2000" dirty="0">
                <a:latin typeface="宋体" charset="0"/>
                <a:ea typeface="宋体" charset="0"/>
                <a:cs typeface="宋体" charset="0"/>
              </a:rPr>
              <a:t>分配过程：</a:t>
            </a:r>
            <a:r>
              <a:rPr lang="en-US" altLang="zh-CN" sz="2000" dirty="0">
                <a:solidFill>
                  <a:schemeClr val="accent2"/>
                </a:solidFill>
                <a:latin typeface="宋体" charset="0"/>
                <a:ea typeface="宋体" charset="0"/>
                <a:cs typeface="宋体" charset="0"/>
              </a:rPr>
              <a:t>Distribute</a:t>
            </a:r>
            <a:endParaRPr lang="en-US" altLang="zh-CN" sz="2000" dirty="0">
              <a:solidFill>
                <a:schemeClr val="accent1"/>
              </a:solidFill>
              <a:latin typeface="宋体" charset="0"/>
              <a:ea typeface="宋体" charset="0"/>
              <a:cs typeface="宋体" charset="0"/>
            </a:endParaRPr>
          </a:p>
          <a:p>
            <a:pPr lvl="1" eaLnBrk="1" hangingPunct="1">
              <a:lnSpc>
                <a:spcPct val="150000"/>
              </a:lnSpc>
              <a:buNone/>
            </a:pPr>
            <a:r>
              <a:rPr lang="zh-CN" altLang="en-US" sz="2000" dirty="0">
                <a:latin typeface="宋体" charset="0"/>
                <a:ea typeface="宋体" charset="0"/>
                <a:cs typeface="宋体" charset="0"/>
              </a:rPr>
              <a:t>收集过程：</a:t>
            </a:r>
            <a:r>
              <a:rPr lang="en-US" altLang="zh-CN" sz="2000" dirty="0">
                <a:solidFill>
                  <a:schemeClr val="accent2"/>
                </a:solidFill>
                <a:latin typeface="宋体" charset="0"/>
                <a:ea typeface="宋体" charset="0"/>
                <a:cs typeface="宋体" charset="0"/>
              </a:rPr>
              <a:t>Collect</a:t>
            </a:r>
            <a:endParaRPr lang="en-US" altLang="zh-CN" sz="2000" dirty="0">
              <a:solidFill>
                <a:schemeClr val="accent1"/>
              </a:solidFill>
              <a:latin typeface="宋体" charset="0"/>
              <a:ea typeface="宋体" charset="0"/>
              <a:cs typeface="宋体" charset="0"/>
            </a:endParaRPr>
          </a:p>
        </p:txBody>
      </p:sp>
      <p:sp>
        <p:nvSpPr>
          <p:cNvPr id="29" name="Rectangle 1027"/>
          <p:cNvSpPr txBox="1">
            <a:spLocks noChangeArrowheads="1"/>
          </p:cNvSpPr>
          <p:nvPr/>
        </p:nvSpPr>
        <p:spPr>
          <a:xfrm>
            <a:off x="1295083" y="3050223"/>
            <a:ext cx="6553200" cy="3529013"/>
          </a:xfrm>
          <a:prstGeom prst="rect">
            <a:avLst/>
          </a:prstGeom>
        </p:spPr>
        <p:style>
          <a:lnRef idx="2">
            <a:schemeClr val="accent6"/>
          </a:lnRef>
          <a:fillRef idx="1">
            <a:schemeClr val="lt1"/>
          </a:fillRef>
          <a:effectRef idx="0">
            <a:schemeClr val="accent6"/>
          </a:effectRef>
          <a:fontRef idx="minor">
            <a:schemeClr val="dk1"/>
          </a:fontRef>
        </p:style>
        <p:txBody>
          <a:bodyPr/>
          <a:lstStyle/>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void  </a:t>
            </a:r>
            <a:r>
              <a:rPr kumimoji="1" lang="en-US" altLang="zh-CN" sz="2000" b="1" kern="0" cap="none" spc="0" normalizeH="0" baseline="0" noProof="0" dirty="0" err="1">
                <a:solidFill>
                  <a:schemeClr val="accent2"/>
                </a:solidFill>
                <a:latin typeface="Verdana" panose="020B0804030504040204" pitchFamily="34" charset="0"/>
                <a:ea typeface="+mn-ea"/>
                <a:cs typeface="+mn-cs"/>
              </a:rPr>
              <a:t>RadixSort</a:t>
            </a:r>
            <a:r>
              <a:rPr kumimoji="1" lang="en-US" altLang="zh-CN" sz="2000" b="1" kern="0" cap="none" spc="0" normalizeH="0" baseline="0" noProof="0" dirty="0">
                <a:solidFill>
                  <a:schemeClr val="accent2"/>
                </a:solidFill>
                <a:latin typeface="Verdana" panose="020B0804030504040204" pitchFamily="34" charset="0"/>
                <a:ea typeface="+mn-ea"/>
                <a:cs typeface="+mn-cs"/>
              </a:rPr>
              <a:t> </a:t>
            </a:r>
            <a:r>
              <a:rPr kumimoji="1" lang="en-US" altLang="zh-CN" sz="2000" kern="0" cap="none" spc="0" normalizeH="0" baseline="0" noProof="0" dirty="0">
                <a:latin typeface="Verdana" panose="020B0804030504040204" pitchFamily="34" charset="0"/>
                <a:ea typeface="+mn-ea"/>
                <a:cs typeface="+mn-cs"/>
              </a:rPr>
              <a:t>(</a:t>
            </a:r>
            <a:r>
              <a:rPr kumimoji="1" lang="en-US" altLang="zh-CN" sz="2000" kern="0" cap="none" spc="0" normalizeH="0" baseline="0" noProof="0" dirty="0" err="1">
                <a:latin typeface="Verdana" panose="020B0804030504040204" pitchFamily="34" charset="0"/>
                <a:ea typeface="+mn-ea"/>
                <a:cs typeface="+mn-cs"/>
              </a:rPr>
              <a:t>SLList</a:t>
            </a:r>
            <a:r>
              <a:rPr kumimoji="1" lang="en-US" altLang="zh-CN" sz="2000" kern="0" cap="none" spc="0" normalizeH="0" baseline="0" noProof="0" dirty="0">
                <a:latin typeface="Verdana" panose="020B0804030504040204" pitchFamily="34" charset="0"/>
                <a:ea typeface="+mn-ea"/>
                <a:cs typeface="+mn-cs"/>
              </a:rPr>
              <a:t> &amp;L)</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 0;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&lt;</a:t>
            </a:r>
            <a:r>
              <a:rPr kumimoji="1" lang="en-US" altLang="zh-CN" sz="2000" kern="0" cap="none" spc="0" normalizeH="0" baseline="0" noProof="0" dirty="0" err="1">
                <a:latin typeface="Verdana" panose="020B0804030504040204" pitchFamily="34" charset="0"/>
                <a:ea typeface="+mn-ea"/>
                <a:cs typeface="+mn-cs"/>
              </a:rPr>
              <a:t>L.recnum</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L.r</a:t>
            </a:r>
            <a:r>
              <a:rPr kumimoji="1" lang="en-US" altLang="zh-CN" sz="2000" kern="0" cap="none" spc="0" normalizeH="0" baseline="0" noProof="0" dirty="0">
                <a:latin typeface="Verdana" panose="020B0804030504040204" pitchFamily="34" charset="0"/>
                <a:ea typeface="+mn-ea"/>
                <a:cs typeface="+mn-cs"/>
              </a:rPr>
              <a:t> [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].next = i+1;</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L.r</a:t>
            </a:r>
            <a:r>
              <a:rPr kumimoji="1" lang="en-US" altLang="zh-CN" sz="2000" kern="0" cap="none" spc="0" normalizeH="0" baseline="0" noProof="0" dirty="0">
                <a:latin typeface="Verdana" panose="020B0804030504040204" pitchFamily="34" charset="0"/>
                <a:ea typeface="+mn-ea"/>
                <a:cs typeface="+mn-cs"/>
              </a:rPr>
              <a:t>[</a:t>
            </a:r>
            <a:r>
              <a:rPr kumimoji="1" lang="en-US" altLang="zh-CN" sz="2000" kern="0" cap="none" spc="0" normalizeH="0" baseline="0" noProof="0" dirty="0" err="1">
                <a:latin typeface="Verdana" panose="020B0804030504040204" pitchFamily="34" charset="0"/>
                <a:ea typeface="+mn-ea"/>
                <a:cs typeface="+mn-cs"/>
              </a:rPr>
              <a:t>L.recnum</a:t>
            </a:r>
            <a:r>
              <a:rPr kumimoji="1" lang="en-US" altLang="zh-CN" sz="2000" kern="0" cap="none" spc="0" normalizeH="0" baseline="0" noProof="0" dirty="0">
                <a:latin typeface="Verdana" panose="020B0804030504040204" pitchFamily="34" charset="0"/>
                <a:ea typeface="+mn-ea"/>
                <a:cs typeface="+mn-cs"/>
              </a:rPr>
              <a:t>].next =0;    //</a:t>
            </a:r>
            <a:r>
              <a:rPr kumimoji="1" lang="zh-CN" altLang="en-US" sz="2000" kern="0" cap="none" spc="0" normalizeH="0" baseline="0" noProof="0" dirty="0">
                <a:latin typeface="Verdana" panose="020B0804030504040204" pitchFamily="34" charset="0"/>
                <a:ea typeface="+mn-ea"/>
                <a:cs typeface="+mn-cs"/>
              </a:rPr>
              <a:t>将</a:t>
            </a:r>
            <a:r>
              <a:rPr kumimoji="1" lang="en-US" altLang="zh-CN" sz="2000" kern="0" cap="none" spc="0" normalizeH="0" baseline="0" noProof="0" dirty="0">
                <a:latin typeface="Verdana" panose="020B0804030504040204" pitchFamily="34" charset="0"/>
                <a:ea typeface="+mn-ea"/>
                <a:cs typeface="+mn-cs"/>
              </a:rPr>
              <a:t>L</a:t>
            </a:r>
            <a:r>
              <a:rPr kumimoji="1" lang="zh-CN" altLang="en-US" sz="2000" kern="0" cap="none" spc="0" normalizeH="0" baseline="0" noProof="0" dirty="0">
                <a:latin typeface="Verdana" panose="020B0804030504040204" pitchFamily="34" charset="0"/>
                <a:ea typeface="+mn-ea"/>
                <a:cs typeface="+mn-cs"/>
              </a:rPr>
              <a:t>改造为静态链表</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a:t>
            </a:r>
            <a:r>
              <a:rPr kumimoji="1" lang="en-US" altLang="zh-CN" sz="2000" kern="0" cap="none" spc="0" normalizeH="0" baseline="0" noProof="0" dirty="0" err="1">
                <a:latin typeface="Verdana" panose="020B0804030504040204" pitchFamily="34" charset="0"/>
                <a:ea typeface="宋体" charset="-122"/>
                <a:cs typeface="+mn-cs"/>
              </a:rPr>
              <a:t>i</a:t>
            </a:r>
            <a:r>
              <a:rPr kumimoji="1" lang="en-US" altLang="zh-CN" sz="2000" kern="0" cap="none" spc="0" normalizeH="0" baseline="0" noProof="0" dirty="0">
                <a:latin typeface="Verdana" panose="020B0804030504040204" pitchFamily="34" charset="0"/>
                <a:ea typeface="宋体" charset="-122"/>
                <a:cs typeface="+mn-cs"/>
              </a:rPr>
              <a:t> = 0; </a:t>
            </a:r>
            <a:r>
              <a:rPr kumimoji="1" lang="en-US" altLang="zh-CN" sz="2000" kern="0" cap="none" spc="0" normalizeH="0" baseline="0" noProof="0" dirty="0" err="1">
                <a:latin typeface="Verdana" panose="020B0804030504040204" pitchFamily="34" charset="0"/>
                <a:ea typeface="宋体" charset="-122"/>
                <a:cs typeface="+mn-cs"/>
              </a:rPr>
              <a:t>i</a:t>
            </a:r>
            <a:r>
              <a:rPr kumimoji="1" lang="en-US" altLang="zh-CN" sz="2000" kern="0" cap="none" spc="0" normalizeH="0" baseline="0" noProof="0" dirty="0">
                <a:latin typeface="Verdana" panose="020B0804030504040204" pitchFamily="34" charset="0"/>
                <a:ea typeface="宋体" charset="-122"/>
                <a:cs typeface="+mn-cs"/>
              </a:rPr>
              <a:t>&lt;</a:t>
            </a:r>
            <a:r>
              <a:rPr kumimoji="1" lang="en-US" altLang="zh-CN" sz="2000" kern="0" cap="none" spc="0" normalizeH="0" baseline="0" noProof="0" dirty="0" err="1">
                <a:latin typeface="Verdana" panose="020B0804030504040204" pitchFamily="34" charset="0"/>
                <a:ea typeface="宋体" charset="-122"/>
                <a:cs typeface="+mn-cs"/>
              </a:rPr>
              <a:t>L.keynum</a:t>
            </a:r>
            <a:r>
              <a:rPr kumimoji="1" lang="en-US" altLang="zh-CN" sz="2000" kern="0" cap="none" spc="0" normalizeH="0" baseline="0" noProof="0" dirty="0">
                <a:latin typeface="Verdana" panose="020B0804030504040204" pitchFamily="34" charset="0"/>
                <a:ea typeface="宋体" charset="-122"/>
                <a:cs typeface="+mn-cs"/>
              </a:rPr>
              <a:t>; </a:t>
            </a:r>
            <a:r>
              <a:rPr kumimoji="1" lang="en-US" altLang="zh-CN" sz="2000" kern="0" cap="none" spc="0" normalizeH="0" baseline="0" noProof="0" dirty="0" err="1">
                <a:latin typeface="Verdana" panose="020B0804030504040204" pitchFamily="34" charset="0"/>
                <a:ea typeface="宋体" charset="-122"/>
                <a:cs typeface="+mn-cs"/>
              </a:rPr>
              <a:t>i</a:t>
            </a:r>
            <a:r>
              <a:rPr kumimoji="1" lang="en-US" altLang="zh-CN" sz="2000" kern="0" cap="none" spc="0" normalizeH="0" baseline="0" noProof="0" dirty="0">
                <a:latin typeface="Verdana" panose="020B0804030504040204" pitchFamily="34" charset="0"/>
                <a:ea typeface="宋体" charset="-122"/>
                <a:cs typeface="+mn-cs"/>
              </a:rPr>
              <a:t>++) {</a:t>
            </a:r>
            <a:endParaRPr kumimoji="1" lang="en-US" altLang="zh-CN" sz="2000" kern="0" cap="none" spc="0" normalizeH="0" baseline="0" noProof="0" dirty="0">
              <a:latin typeface="Verdana" panose="020B0804030504040204" pitchFamily="34" charset="0"/>
              <a:ea typeface="宋体"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宋体" charset="-122"/>
                <a:cs typeface="+mn-cs"/>
              </a:rPr>
              <a:t>           Distribute(</a:t>
            </a:r>
            <a:r>
              <a:rPr kumimoji="1" lang="en-US" altLang="zh-CN" sz="2000" kern="0" cap="none" spc="0" normalizeH="0" baseline="0" noProof="0" dirty="0" err="1">
                <a:latin typeface="Verdana" panose="020B0804030504040204" pitchFamily="34" charset="0"/>
                <a:ea typeface="宋体" charset="-122"/>
                <a:cs typeface="+mn-cs"/>
              </a:rPr>
              <a:t>L.r</a:t>
            </a:r>
            <a:r>
              <a:rPr kumimoji="1" lang="en-US" altLang="zh-CN" sz="2000" kern="0" cap="none" spc="0" normalizeH="0" baseline="0" noProof="0" dirty="0">
                <a:latin typeface="Verdana" panose="020B0804030504040204" pitchFamily="34" charset="0"/>
                <a:ea typeface="宋体" charset="-122"/>
                <a:cs typeface="+mn-cs"/>
              </a:rPr>
              <a:t>, </a:t>
            </a:r>
            <a:r>
              <a:rPr kumimoji="1" lang="en-US" altLang="zh-CN" sz="2000" kern="0" cap="none" spc="0" normalizeH="0" baseline="0" noProof="0" dirty="0" err="1">
                <a:latin typeface="Verdana" panose="020B0804030504040204" pitchFamily="34" charset="0"/>
                <a:ea typeface="宋体" charset="-122"/>
                <a:cs typeface="+mn-cs"/>
              </a:rPr>
              <a:t>i</a:t>
            </a:r>
            <a:r>
              <a:rPr kumimoji="1" lang="en-US" altLang="zh-CN" sz="2000" kern="0" cap="none" spc="0" normalizeH="0" baseline="0" noProof="0" dirty="0">
                <a:latin typeface="Verdana" panose="020B0804030504040204" pitchFamily="34" charset="0"/>
                <a:ea typeface="宋体" charset="-122"/>
                <a:cs typeface="+mn-cs"/>
              </a:rPr>
              <a:t>, f, e);</a:t>
            </a:r>
            <a:endParaRPr kumimoji="1" lang="en-US" altLang="zh-CN" sz="2000" kern="0" cap="none" spc="0" normalizeH="0" baseline="0" noProof="0" dirty="0">
              <a:latin typeface="Verdana" panose="020B0804030504040204" pitchFamily="34" charset="0"/>
              <a:ea typeface="宋体"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Collect(</a:t>
            </a:r>
            <a:r>
              <a:rPr kumimoji="1" lang="en-US" altLang="zh-CN" sz="2000" kern="0" cap="none" spc="0" normalizeH="0" baseline="0" noProof="0" dirty="0" err="1">
                <a:latin typeface="Verdana" panose="020B0804030504040204" pitchFamily="34" charset="0"/>
                <a:ea typeface="+mn-ea"/>
                <a:cs typeface="+mn-cs"/>
              </a:rPr>
              <a:t>L.r</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f, e);</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a:t>
            </a:r>
            <a:r>
              <a:rPr kumimoji="1" lang="en-US" altLang="zh-CN" sz="2000" kern="0" cap="none" spc="0" normalizeH="0" baseline="0" noProof="0" dirty="0" err="1">
                <a:latin typeface="Verdana" panose="020B0804030504040204" pitchFamily="34" charset="0"/>
                <a:ea typeface="+mn-ea"/>
                <a:cs typeface="+mn-cs"/>
              </a:rPr>
              <a:t>RadixSort</a:t>
            </a:r>
            <a:endParaRPr kumimoji="1" lang="en-US" altLang="zh-CN" sz="2000" kern="0" cap="none" spc="0" normalizeH="0" baseline="0" noProof="0" dirty="0">
              <a:latin typeface="Verdana" panose="020B080403050404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027"/>
          <p:cNvSpPr txBox="1">
            <a:spLocks noChangeArrowheads="1"/>
          </p:cNvSpPr>
          <p:nvPr/>
        </p:nvSpPr>
        <p:spPr>
          <a:xfrm>
            <a:off x="539433" y="744855"/>
            <a:ext cx="8064500" cy="3529013"/>
          </a:xfrm>
          <a:prstGeom prst="rect">
            <a:avLst/>
          </a:prstGeom>
        </p:spPr>
        <p:style>
          <a:lnRef idx="2">
            <a:schemeClr val="accent6"/>
          </a:lnRef>
          <a:fillRef idx="1">
            <a:schemeClr val="lt1"/>
          </a:fillRef>
          <a:effectRef idx="0">
            <a:schemeClr val="accent6"/>
          </a:effectRef>
          <a:fontRef idx="minor">
            <a:schemeClr val="dk1"/>
          </a:fontRef>
        </p:style>
        <p:txBody>
          <a:bodyPr/>
          <a:lstStyle/>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void  </a:t>
            </a:r>
            <a:r>
              <a:rPr kumimoji="1" lang="en-US" altLang="zh-CN" sz="2000" b="1" kern="0" cap="none" spc="0" normalizeH="0" baseline="0" noProof="0" dirty="0">
                <a:solidFill>
                  <a:schemeClr val="accent2"/>
                </a:solidFill>
                <a:latin typeface="Verdana" panose="020B0804030504040204" pitchFamily="34" charset="0"/>
                <a:ea typeface="+mn-ea"/>
                <a:cs typeface="+mn-cs"/>
              </a:rPr>
              <a:t>Distribute </a:t>
            </a:r>
            <a:r>
              <a:rPr kumimoji="1" lang="en-US" altLang="zh-CN" sz="2000" kern="0" cap="none" spc="0" normalizeH="0" baseline="0" noProof="0" dirty="0">
                <a:latin typeface="Verdana" panose="020B0804030504040204" pitchFamily="34" charset="0"/>
                <a:ea typeface="+mn-ea"/>
                <a:cs typeface="+mn-cs"/>
              </a:rPr>
              <a:t>(</a:t>
            </a:r>
            <a:r>
              <a:rPr kumimoji="1" lang="en-US" altLang="zh-CN" sz="2000" kern="0" cap="none" spc="0" normalizeH="0" baseline="0" noProof="0" dirty="0" err="1">
                <a:latin typeface="Verdana" panose="020B0804030504040204" pitchFamily="34" charset="0"/>
                <a:ea typeface="+mn-ea"/>
                <a:cs typeface="+mn-cs"/>
              </a:rPr>
              <a:t>SLCell</a:t>
            </a:r>
            <a:r>
              <a:rPr kumimoji="1" lang="en-US" altLang="zh-CN" sz="2000" kern="0" cap="none" spc="0" normalizeH="0" baseline="0" noProof="0" dirty="0">
                <a:latin typeface="Verdana" panose="020B0804030504040204" pitchFamily="34" charset="0"/>
                <a:ea typeface="+mn-ea"/>
                <a:cs typeface="+mn-cs"/>
              </a:rPr>
              <a:t> &amp;r, </a:t>
            </a:r>
            <a:r>
              <a:rPr kumimoji="1" lang="en-US" altLang="zh-CN" sz="2000" kern="0" cap="none" spc="0" normalizeH="0" baseline="0" noProof="0" dirty="0" err="1">
                <a:latin typeface="Verdana" panose="020B0804030504040204" pitchFamily="34" charset="0"/>
                <a:ea typeface="+mn-ea"/>
                <a:cs typeface="+mn-cs"/>
              </a:rPr>
              <a:t>int</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ArrType</a:t>
            </a:r>
            <a:r>
              <a:rPr kumimoji="1" lang="en-US" altLang="zh-CN" sz="2000" kern="0" cap="none" spc="0" normalizeH="0" baseline="0" noProof="0" dirty="0">
                <a:latin typeface="Verdana" panose="020B0804030504040204" pitchFamily="34" charset="0"/>
                <a:ea typeface="+mn-ea"/>
                <a:cs typeface="+mn-cs"/>
              </a:rPr>
              <a:t> &amp;f, </a:t>
            </a:r>
            <a:r>
              <a:rPr kumimoji="1" lang="en-US" altLang="zh-CN" sz="2000" kern="0" cap="none" spc="0" normalizeH="0" baseline="0" noProof="0" dirty="0" err="1">
                <a:latin typeface="Verdana" panose="020B0804030504040204" pitchFamily="34" charset="0"/>
                <a:ea typeface="+mn-ea"/>
                <a:cs typeface="+mn-cs"/>
              </a:rPr>
              <a:t>ArrType</a:t>
            </a:r>
            <a:r>
              <a:rPr kumimoji="1" lang="en-US" altLang="zh-CN" sz="2000" kern="0" cap="none" spc="0" normalizeH="0" baseline="0" noProof="0" dirty="0">
                <a:latin typeface="Verdana" panose="020B0804030504040204" pitchFamily="34" charset="0"/>
                <a:ea typeface="+mn-ea"/>
                <a:cs typeface="+mn-cs"/>
              </a:rPr>
              <a:t> &amp;e)</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(j=0; j&lt;RADIX; j++)     f[j]=0;</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a:t>
            </a:r>
            <a:r>
              <a:rPr kumimoji="1" lang="en-US" altLang="zh-CN" sz="2000" kern="0" cap="none" spc="0" normalizeH="0" baseline="0" noProof="0" dirty="0">
                <a:latin typeface="Verdana" panose="020B0804030504040204" pitchFamily="34" charset="0"/>
                <a:ea typeface="宋体" charset="-122"/>
                <a:cs typeface="+mn-cs"/>
              </a:rPr>
              <a:t>p=r[0].next; p; p=r[p].next) {</a:t>
            </a:r>
            <a:endParaRPr kumimoji="1" lang="en-US" altLang="zh-CN" sz="2000" kern="0" cap="none" spc="0" normalizeH="0" baseline="0" noProof="0" dirty="0">
              <a:latin typeface="Verdana" panose="020B0804030504040204" pitchFamily="34" charset="0"/>
              <a:ea typeface="宋体"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宋体" charset="-122"/>
                <a:cs typeface="+mn-cs"/>
              </a:rPr>
              <a:t>           j=</a:t>
            </a:r>
            <a:r>
              <a:rPr kumimoji="1" lang="en-US" altLang="zh-CN" sz="2000" kern="0" cap="none" spc="0" normalizeH="0" baseline="0" noProof="0" dirty="0" err="1">
                <a:solidFill>
                  <a:schemeClr val="accent2"/>
                </a:solidFill>
                <a:latin typeface="Verdana" panose="020B0804030504040204" pitchFamily="34" charset="0"/>
                <a:ea typeface="宋体" charset="-122"/>
                <a:cs typeface="+mn-cs"/>
              </a:rPr>
              <a:t>ord</a:t>
            </a:r>
            <a:r>
              <a:rPr kumimoji="1" lang="en-US" altLang="zh-CN" sz="2000" kern="0" cap="none" spc="0" normalizeH="0" baseline="0" noProof="0" dirty="0">
                <a:latin typeface="Verdana" panose="020B0804030504040204" pitchFamily="34" charset="0"/>
                <a:ea typeface="宋体" charset="-122"/>
                <a:cs typeface="+mn-cs"/>
              </a:rPr>
              <a:t>(r[p].keys[</a:t>
            </a:r>
            <a:r>
              <a:rPr kumimoji="1" lang="en-US" altLang="zh-CN" sz="2000" kern="0" cap="none" spc="0" normalizeH="0" baseline="0" noProof="0" dirty="0" err="1">
                <a:latin typeface="Verdana" panose="020B0804030504040204" pitchFamily="34" charset="0"/>
                <a:ea typeface="宋体" charset="-122"/>
                <a:cs typeface="+mn-cs"/>
              </a:rPr>
              <a:t>i</a:t>
            </a:r>
            <a:r>
              <a:rPr kumimoji="1" lang="en-US" altLang="zh-CN" sz="2000" kern="0" cap="none" spc="0" normalizeH="0" baseline="0" noProof="0" dirty="0">
                <a:latin typeface="Verdana" panose="020B0804030504040204" pitchFamily="34" charset="0"/>
                <a:ea typeface="宋体" charset="-122"/>
                <a:cs typeface="+mn-cs"/>
              </a:rPr>
              <a:t>]);  //</a:t>
            </a:r>
            <a:r>
              <a:rPr kumimoji="1" lang="zh-CN" altLang="en-US" sz="2000" kern="0" cap="none" spc="0" normalizeH="0" baseline="0" noProof="0" dirty="0">
                <a:latin typeface="楷体" pitchFamily="49" charset="-122"/>
                <a:ea typeface="楷体" pitchFamily="49" charset="-122"/>
                <a:cs typeface="+mn-cs"/>
              </a:rPr>
              <a:t>求记录中关键字的第</a:t>
            </a:r>
            <a:r>
              <a:rPr kumimoji="1" lang="en-US" altLang="zh-CN" sz="2000" kern="0" cap="none" spc="0" normalizeH="0" baseline="0" noProof="0" dirty="0" err="1">
                <a:latin typeface="楷体" pitchFamily="49" charset="-122"/>
                <a:ea typeface="楷体" pitchFamily="49" charset="-122"/>
                <a:cs typeface="+mn-cs"/>
              </a:rPr>
              <a:t>i</a:t>
            </a:r>
            <a:r>
              <a:rPr kumimoji="1" lang="zh-CN" altLang="en-US" sz="2000" kern="0" cap="none" spc="0" normalizeH="0" baseline="0" noProof="0" dirty="0">
                <a:latin typeface="楷体" pitchFamily="49" charset="-122"/>
                <a:ea typeface="楷体" pitchFamily="49" charset="-122"/>
                <a:cs typeface="+mn-cs"/>
              </a:rPr>
              <a:t>位的队列编号</a:t>
            </a:r>
            <a:endParaRPr kumimoji="1" lang="en-US" altLang="zh-CN" sz="2000" kern="0" cap="none" spc="0" normalizeH="0" baseline="0" noProof="0" dirty="0">
              <a:latin typeface="楷体" pitchFamily="49" charset="-122"/>
              <a:ea typeface="楷体" pitchFamily="49"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if (!f[j]) f[j]=p;</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else r[e[j]].next=p;</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e[j]=p;</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}//Distribute</a:t>
            </a:r>
            <a:endParaRPr kumimoji="1" lang="en-US" altLang="zh-CN" sz="2000" kern="0" cap="none" spc="0" normalizeH="0" baseline="0" noProof="0" dirty="0">
              <a:latin typeface="Verdana" panose="020B0804030504040204" pitchFamily="34" charset="0"/>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1027"/>
          <p:cNvSpPr txBox="1">
            <a:spLocks noChangeArrowheads="1"/>
          </p:cNvSpPr>
          <p:nvPr/>
        </p:nvSpPr>
        <p:spPr>
          <a:xfrm>
            <a:off x="342900" y="783273"/>
            <a:ext cx="8640763" cy="3529013"/>
          </a:xfrm>
          <a:prstGeom prst="rect">
            <a:avLst/>
          </a:prstGeom>
        </p:spPr>
        <p:style>
          <a:lnRef idx="2">
            <a:schemeClr val="accent6"/>
          </a:lnRef>
          <a:fillRef idx="1">
            <a:schemeClr val="lt1"/>
          </a:fillRef>
          <a:effectRef idx="0">
            <a:schemeClr val="accent6"/>
          </a:effectRef>
          <a:fontRef idx="minor">
            <a:schemeClr val="dk1"/>
          </a:fontRef>
        </p:style>
        <p:txBody>
          <a:bodyPr/>
          <a:lstStyle/>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void  </a:t>
            </a:r>
            <a:r>
              <a:rPr kumimoji="1" lang="en-US" altLang="zh-CN" sz="2000" b="1" kern="0" cap="none" spc="0" normalizeH="0" baseline="0" noProof="0" dirty="0">
                <a:solidFill>
                  <a:schemeClr val="accent2"/>
                </a:solidFill>
                <a:latin typeface="Verdana" panose="020B0804030504040204" pitchFamily="34" charset="0"/>
                <a:ea typeface="+mn-ea"/>
                <a:cs typeface="+mn-cs"/>
              </a:rPr>
              <a:t>Collect </a:t>
            </a:r>
            <a:r>
              <a:rPr kumimoji="1" lang="en-US" altLang="zh-CN" sz="2000" kern="0" cap="none" spc="0" normalizeH="0" baseline="0" noProof="0" dirty="0">
                <a:latin typeface="Verdana" panose="020B0804030504040204" pitchFamily="34" charset="0"/>
                <a:ea typeface="+mn-ea"/>
                <a:cs typeface="+mn-cs"/>
              </a:rPr>
              <a:t>(</a:t>
            </a:r>
            <a:r>
              <a:rPr kumimoji="1" lang="en-US" altLang="zh-CN" sz="2000" kern="0" cap="none" spc="0" normalizeH="0" baseline="0" noProof="0" dirty="0" err="1">
                <a:latin typeface="Verdana" panose="020B0804030504040204" pitchFamily="34" charset="0"/>
                <a:ea typeface="+mn-ea"/>
                <a:cs typeface="+mn-cs"/>
              </a:rPr>
              <a:t>SLCell</a:t>
            </a:r>
            <a:r>
              <a:rPr kumimoji="1" lang="en-US" altLang="zh-CN" sz="2000" kern="0" cap="none" spc="0" normalizeH="0" baseline="0" noProof="0" dirty="0">
                <a:latin typeface="Verdana" panose="020B0804030504040204" pitchFamily="34" charset="0"/>
                <a:ea typeface="+mn-ea"/>
                <a:cs typeface="+mn-cs"/>
              </a:rPr>
              <a:t> &amp;r, </a:t>
            </a:r>
            <a:r>
              <a:rPr kumimoji="1" lang="en-US" altLang="zh-CN" sz="2000" kern="0" cap="none" spc="0" normalizeH="0" baseline="0" noProof="0" dirty="0" err="1">
                <a:latin typeface="Verdana" panose="020B0804030504040204" pitchFamily="34" charset="0"/>
                <a:ea typeface="+mn-ea"/>
                <a:cs typeface="+mn-cs"/>
              </a:rPr>
              <a:t>int</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i</a:t>
            </a:r>
            <a:r>
              <a:rPr kumimoji="1" lang="en-US" altLang="zh-CN" sz="2000" kern="0" cap="none" spc="0" normalizeH="0" baseline="0" noProof="0" dirty="0">
                <a:latin typeface="Verdana" panose="020B0804030504040204" pitchFamily="34" charset="0"/>
                <a:ea typeface="+mn-ea"/>
                <a:cs typeface="+mn-cs"/>
              </a:rPr>
              <a:t>, </a:t>
            </a:r>
            <a:r>
              <a:rPr kumimoji="1" lang="en-US" altLang="zh-CN" sz="2000" kern="0" cap="none" spc="0" normalizeH="0" baseline="0" noProof="0" dirty="0" err="1">
                <a:latin typeface="Verdana" panose="020B0804030504040204" pitchFamily="34" charset="0"/>
                <a:ea typeface="+mn-ea"/>
                <a:cs typeface="+mn-cs"/>
              </a:rPr>
              <a:t>ArrType</a:t>
            </a:r>
            <a:r>
              <a:rPr kumimoji="1" lang="en-US" altLang="zh-CN" sz="2000" kern="0" cap="none" spc="0" normalizeH="0" baseline="0" noProof="0" dirty="0">
                <a:latin typeface="Verdana" panose="020B0804030504040204" pitchFamily="34" charset="0"/>
                <a:ea typeface="+mn-ea"/>
                <a:cs typeface="+mn-cs"/>
              </a:rPr>
              <a:t> &amp;f, </a:t>
            </a:r>
            <a:r>
              <a:rPr kumimoji="1" lang="en-US" altLang="zh-CN" sz="2000" kern="0" cap="none" spc="0" normalizeH="0" baseline="0" noProof="0" dirty="0" err="1">
                <a:latin typeface="Verdana" panose="020B0804030504040204" pitchFamily="34" charset="0"/>
                <a:ea typeface="+mn-ea"/>
                <a:cs typeface="+mn-cs"/>
              </a:rPr>
              <a:t>ArrType</a:t>
            </a:r>
            <a:r>
              <a:rPr kumimoji="1" lang="en-US" altLang="zh-CN" sz="2000" kern="0" cap="none" spc="0" normalizeH="0" baseline="0" noProof="0" dirty="0">
                <a:latin typeface="Verdana" panose="020B0804030504040204" pitchFamily="34" charset="0"/>
                <a:ea typeface="+mn-ea"/>
                <a:cs typeface="+mn-cs"/>
              </a:rPr>
              <a:t> &amp;e)</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(j=0; !f[j];  j++);   //</a:t>
            </a:r>
            <a:r>
              <a:rPr kumimoji="1" lang="zh-CN" altLang="en-US" sz="2000" kern="0" cap="none" spc="0" normalizeH="0" baseline="0" noProof="0" dirty="0">
                <a:latin typeface="楷体" pitchFamily="49" charset="-122"/>
                <a:ea typeface="楷体" pitchFamily="49" charset="-122"/>
                <a:cs typeface="+mn-cs"/>
              </a:rPr>
              <a:t>找第一个非空子队列</a:t>
            </a:r>
            <a:endParaRPr kumimoji="1" lang="en-US" altLang="zh-CN" sz="2000" kern="0" cap="none" spc="0" normalizeH="0" baseline="0" noProof="0" dirty="0">
              <a:latin typeface="楷体" pitchFamily="49" charset="-122"/>
              <a:ea typeface="楷体" pitchFamily="49"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r[0].next=f[j]; t=e[j];</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while (j&lt;RADIX)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for (</a:t>
            </a:r>
            <a:r>
              <a:rPr kumimoji="1" lang="en-US" altLang="zh-CN" sz="2000" kern="0" cap="none" spc="0" normalizeH="0" baseline="0" noProof="0" dirty="0" err="1">
                <a:latin typeface="Verdana" panose="020B0804030504040204" pitchFamily="34" charset="0"/>
                <a:ea typeface="+mn-ea"/>
                <a:cs typeface="+mn-cs"/>
              </a:rPr>
              <a:t>j++</a:t>
            </a:r>
            <a:r>
              <a:rPr kumimoji="1" lang="en-US" altLang="zh-CN" sz="2000" kern="0" cap="none" spc="0" normalizeH="0" baseline="0" noProof="0" dirty="0">
                <a:latin typeface="Verdana" panose="020B0804030504040204" pitchFamily="34" charset="0"/>
                <a:ea typeface="+mn-ea"/>
                <a:cs typeface="+mn-cs"/>
              </a:rPr>
              <a:t>; j&lt;RADIX-1 &amp;&amp; !f[j]; j++); </a:t>
            </a:r>
            <a:r>
              <a:rPr kumimoji="1" lang="en-US" altLang="zh-CN" sz="2000" kern="0" cap="none" spc="0" normalizeH="0" baseline="0" noProof="0" dirty="0">
                <a:latin typeface="Verdana" panose="020B0804030504040204" pitchFamily="34" charset="0"/>
                <a:ea typeface="宋体" charset="-122"/>
                <a:cs typeface="+mn-cs"/>
              </a:rPr>
              <a:t>//</a:t>
            </a:r>
            <a:r>
              <a:rPr kumimoji="1" lang="zh-CN" altLang="en-US" sz="2000" kern="0" cap="none" spc="0" normalizeH="0" baseline="0" noProof="0" dirty="0">
                <a:latin typeface="楷体" pitchFamily="49" charset="-122"/>
                <a:ea typeface="楷体" pitchFamily="49" charset="-122"/>
                <a:cs typeface="+mn-cs"/>
              </a:rPr>
              <a:t>找下一个非空子队列</a:t>
            </a:r>
            <a:endParaRPr kumimoji="1" lang="en-US" altLang="zh-CN" sz="2000" kern="0" cap="none" spc="0" normalizeH="0" baseline="0" noProof="0" dirty="0">
              <a:latin typeface="楷体" pitchFamily="49" charset="-122"/>
              <a:ea typeface="楷体" pitchFamily="49"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if ( f[j] )  { r[t].next=f[j]; t=e[j];}  //</a:t>
            </a:r>
            <a:r>
              <a:rPr kumimoji="1" lang="zh-CN" altLang="en-US" sz="2000" kern="0" cap="none" spc="0" normalizeH="0" baseline="0" noProof="0" dirty="0">
                <a:latin typeface="楷体" pitchFamily="49" charset="-122"/>
                <a:ea typeface="楷体" pitchFamily="49" charset="-122"/>
                <a:cs typeface="+mn-cs"/>
              </a:rPr>
              <a:t>链接</a:t>
            </a:r>
            <a:endParaRPr kumimoji="1" lang="en-US" altLang="zh-CN" sz="2000" kern="0" cap="none" spc="0" normalizeH="0" baseline="0" noProof="0" dirty="0">
              <a:latin typeface="楷体" pitchFamily="49" charset="-122"/>
              <a:ea typeface="楷体" pitchFamily="49" charset="-122"/>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       r[t].next=0;  </a:t>
            </a:r>
            <a:endParaRPr kumimoji="1" lang="en-US" altLang="zh-CN" sz="2000" kern="0" cap="none" spc="0" normalizeH="0" baseline="0" noProof="0" dirty="0">
              <a:latin typeface="Verdana" panose="020B0804030504040204" pitchFamily="34" charset="0"/>
              <a:ea typeface="+mn-ea"/>
              <a:cs typeface="+mn-cs"/>
            </a:endParaRPr>
          </a:p>
          <a:p>
            <a:pPr marL="342900" marR="0" indent="-342900" defTabSz="914400">
              <a:spcBef>
                <a:spcPct val="20000"/>
              </a:spcBef>
              <a:buClrTx/>
              <a:buSzTx/>
              <a:buFontTx/>
              <a:buNone/>
              <a:defRPr/>
            </a:pPr>
            <a:r>
              <a:rPr kumimoji="1" lang="en-US" altLang="zh-CN" sz="2000" kern="0" cap="none" spc="0" normalizeH="0" baseline="0" noProof="0" dirty="0">
                <a:latin typeface="Verdana" panose="020B0804030504040204" pitchFamily="34" charset="0"/>
                <a:ea typeface="+mn-ea"/>
                <a:cs typeface="+mn-cs"/>
              </a:rPr>
              <a:t>}//Collect</a:t>
            </a:r>
            <a:endParaRPr kumimoji="1" lang="en-US" altLang="zh-CN" sz="2000" kern="0" cap="none" spc="0" normalizeH="0" baseline="0" noProof="0" dirty="0">
              <a:latin typeface="Verdana" panose="020B0804030504040204" pitchFamily="34" charset="0"/>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Rectangle 3"/>
          <p:cNvSpPr>
            <a:spLocks noGrp="1"/>
          </p:cNvSpPr>
          <p:nvPr>
            <p:ph idx="1"/>
          </p:nvPr>
        </p:nvSpPr>
        <p:spPr>
          <a:xfrm>
            <a:off x="685800" y="570230"/>
            <a:ext cx="7772400" cy="5717540"/>
          </a:xfrm>
        </p:spPr>
        <p:txBody>
          <a:bodyPr vert="horz" wrap="square" lIns="91440" tIns="45720" rIns="91440" bIns="45720" anchor="t">
            <a:normAutofit lnSpcReduction="20000"/>
          </a:bodyPr>
          <a:p>
            <a:pPr eaLnBrk="1" hangingPunct="1">
              <a:buNone/>
            </a:pPr>
            <a:r>
              <a:rPr lang="en-US" altLang="zh-CN" sz="2400" b="1" dirty="0">
                <a:solidFill>
                  <a:srgbClr val="CC6600"/>
                </a:solidFill>
              </a:rPr>
              <a:t>[</a:t>
            </a:r>
            <a:r>
              <a:rPr lang="zh-CN" altLang="en-US" sz="2400" b="1" dirty="0">
                <a:solidFill>
                  <a:srgbClr val="CC6600"/>
                </a:solidFill>
              </a:rPr>
              <a:t>链式基数排序的性能分析</a:t>
            </a:r>
            <a:r>
              <a:rPr lang="en-US" altLang="zh-CN" sz="2400" b="1" dirty="0">
                <a:solidFill>
                  <a:srgbClr val="CC6600"/>
                </a:solidFill>
              </a:rPr>
              <a:t>]</a:t>
            </a:r>
            <a:endParaRPr lang="en-US" altLang="zh-CN" sz="2400" b="1" dirty="0">
              <a:solidFill>
                <a:srgbClr val="CC6600"/>
              </a:solidFill>
            </a:endParaRPr>
          </a:p>
          <a:p>
            <a:pPr eaLnBrk="1" hangingPunct="1">
              <a:buNone/>
            </a:pPr>
            <a:endParaRPr lang="en-US" altLang="zh-CN" sz="2400" b="1" dirty="0">
              <a:solidFill>
                <a:srgbClr val="CC6600"/>
              </a:solidFill>
            </a:endParaRPr>
          </a:p>
          <a:p>
            <a:pPr eaLnBrk="1" hangingPunct="1">
              <a:lnSpc>
                <a:spcPct val="150000"/>
              </a:lnSpc>
              <a:buNone/>
            </a:pPr>
            <a:r>
              <a:rPr lang="zh-CN" altLang="en-US" sz="2000" dirty="0">
                <a:latin typeface="宋体" charset="0"/>
                <a:ea typeface="宋体" charset="0"/>
                <a:cs typeface="宋体" charset="0"/>
              </a:rPr>
              <a:t>设记录数为</a:t>
            </a:r>
            <a:r>
              <a:rPr lang="en-US" altLang="zh-CN" sz="2000" dirty="0">
                <a:latin typeface="宋体" charset="0"/>
                <a:ea typeface="宋体" charset="0"/>
                <a:cs typeface="宋体" charset="0"/>
              </a:rPr>
              <a:t>n</a:t>
            </a:r>
            <a:r>
              <a:rPr lang="zh-CN" altLang="en-US" sz="2000" dirty="0">
                <a:latin typeface="宋体" charset="0"/>
                <a:ea typeface="宋体" charset="0"/>
                <a:cs typeface="宋体" charset="0"/>
              </a:rPr>
              <a:t>，关键字位数为</a:t>
            </a:r>
            <a:r>
              <a:rPr lang="en-US" altLang="zh-CN" sz="2000" dirty="0">
                <a:latin typeface="宋体" charset="0"/>
                <a:ea typeface="宋体" charset="0"/>
                <a:cs typeface="宋体" charset="0"/>
              </a:rPr>
              <a:t>d, </a:t>
            </a:r>
            <a:r>
              <a:rPr lang="zh-CN" altLang="en-US" sz="2000" dirty="0">
                <a:latin typeface="宋体" charset="0"/>
                <a:ea typeface="宋体" charset="0"/>
                <a:cs typeface="宋体" charset="0"/>
              </a:rPr>
              <a:t>基数为</a:t>
            </a:r>
            <a:r>
              <a:rPr lang="en-US" altLang="zh-CN" sz="2000" dirty="0">
                <a:latin typeface="宋体" charset="0"/>
                <a:ea typeface="宋体" charset="0"/>
                <a:cs typeface="宋体" charset="0"/>
              </a:rPr>
              <a:t>rd</a:t>
            </a:r>
            <a:endParaRPr lang="en-US" altLang="zh-CN" sz="2000" dirty="0">
              <a:latin typeface="宋体" charset="0"/>
              <a:ea typeface="宋体" charset="0"/>
              <a:cs typeface="宋体" charset="0"/>
            </a:endParaRPr>
          </a:p>
          <a:p>
            <a:pPr eaLnBrk="1" hangingPunct="1">
              <a:lnSpc>
                <a:spcPct val="150000"/>
              </a:lnSpc>
              <a:buNone/>
            </a:pPr>
            <a:endParaRPr lang="en-US" altLang="zh-CN"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rPr>
              <a:t>每一趟：分配</a:t>
            </a:r>
            <a:r>
              <a:rPr lang="en-US" altLang="zh-CN" sz="2000" dirty="0">
                <a:solidFill>
                  <a:srgbClr val="FF0000"/>
                </a:solidFill>
                <a:latin typeface="宋体" charset="0"/>
                <a:ea typeface="宋体" charset="0"/>
                <a:cs typeface="宋体" charset="0"/>
              </a:rPr>
              <a:t>O(n) </a:t>
            </a:r>
            <a:r>
              <a:rPr lang="en-US" altLang="zh-CN" sz="2000" dirty="0">
                <a:latin typeface="宋体" charset="0"/>
                <a:ea typeface="宋体" charset="0"/>
                <a:cs typeface="宋体" charset="0"/>
              </a:rPr>
              <a:t> </a:t>
            </a:r>
            <a:r>
              <a:rPr lang="zh-CN" altLang="en-US" sz="2000" dirty="0">
                <a:latin typeface="宋体" charset="0"/>
                <a:ea typeface="宋体" charset="0"/>
                <a:cs typeface="宋体" charset="0"/>
              </a:rPr>
              <a:t>收集</a:t>
            </a:r>
            <a:r>
              <a:rPr lang="en-US" altLang="zh-CN" sz="2000" dirty="0">
                <a:solidFill>
                  <a:srgbClr val="FF0000"/>
                </a:solidFill>
                <a:latin typeface="宋体" charset="0"/>
                <a:ea typeface="宋体" charset="0"/>
                <a:cs typeface="宋体" charset="0"/>
              </a:rPr>
              <a:t>O(rd)</a:t>
            </a:r>
            <a:endParaRPr lang="en-US" altLang="zh-CN" sz="2000" dirty="0">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rPr>
              <a:t>   d</a:t>
            </a:r>
            <a:r>
              <a:rPr lang="zh-CN" altLang="zh-CN" sz="2000" dirty="0">
                <a:latin typeface="宋体" charset="0"/>
                <a:ea typeface="宋体" charset="0"/>
                <a:cs typeface="宋体" charset="0"/>
              </a:rPr>
              <a:t>趟总计：</a:t>
            </a:r>
            <a:r>
              <a:rPr lang="en-US" altLang="zh-CN" sz="2000" dirty="0">
                <a:latin typeface="宋体" charset="0"/>
                <a:ea typeface="宋体" charset="0"/>
                <a:cs typeface="宋体" charset="0"/>
              </a:rPr>
              <a:t>O(d(n+rd))</a:t>
            </a:r>
            <a:r>
              <a:rPr lang="en-US" altLang="zh-CN" sz="2000" dirty="0">
                <a:latin typeface="宋体" charset="0"/>
                <a:ea typeface="宋体" charset="0"/>
                <a:cs typeface="宋体" charset="0"/>
                <a:sym typeface="Symbol" pitchFamily="18" charset="2"/>
              </a:rPr>
              <a:t>O(n)   </a:t>
            </a:r>
            <a:r>
              <a:rPr lang="zh-CN" altLang="en-US" sz="2000" dirty="0">
                <a:latin typeface="宋体" charset="0"/>
                <a:ea typeface="宋体" charset="0"/>
                <a:cs typeface="宋体" charset="0"/>
                <a:sym typeface="Symbol" pitchFamily="18" charset="2"/>
              </a:rPr>
              <a:t>通常</a:t>
            </a:r>
            <a:r>
              <a:rPr lang="en-US" altLang="zh-CN" sz="2000" dirty="0">
                <a:latin typeface="宋体" charset="0"/>
                <a:ea typeface="宋体" charset="0"/>
                <a:cs typeface="宋体" charset="0"/>
                <a:sym typeface="Symbol" pitchFamily="18" charset="2"/>
              </a:rPr>
              <a:t>d, rd</a:t>
            </a:r>
            <a:r>
              <a:rPr lang="zh-CN" altLang="en-US" sz="2000" dirty="0">
                <a:latin typeface="宋体" charset="0"/>
                <a:ea typeface="宋体" charset="0"/>
                <a:cs typeface="宋体" charset="0"/>
                <a:sym typeface="Symbol" pitchFamily="18" charset="2"/>
              </a:rPr>
              <a:t>均为常数</a:t>
            </a:r>
            <a:endParaRPr lang="zh-CN" altLang="en-US" sz="2000" dirty="0">
              <a:latin typeface="宋体" charset="0"/>
              <a:ea typeface="宋体" charset="0"/>
              <a:cs typeface="宋体" charset="0"/>
              <a:sym typeface="Symbol" pitchFamily="18" charset="2"/>
            </a:endParaRPr>
          </a:p>
          <a:p>
            <a:pPr eaLnBrk="1" hangingPunct="1">
              <a:lnSpc>
                <a:spcPct val="150000"/>
              </a:lnSpc>
              <a:buNone/>
            </a:pPr>
            <a:endParaRPr lang="zh-CN" altLang="en-US" sz="2000" dirty="0">
              <a:latin typeface="宋体" charset="0"/>
              <a:ea typeface="宋体" charset="0"/>
              <a:cs typeface="宋体" charset="0"/>
              <a:sym typeface="Symbol" pitchFamily="18" charset="2"/>
            </a:endParaRPr>
          </a:p>
          <a:p>
            <a:pPr eaLnBrk="1" hangingPunct="1">
              <a:lnSpc>
                <a:spcPct val="150000"/>
              </a:lnSpc>
              <a:buNone/>
            </a:pPr>
            <a:r>
              <a:rPr lang="zh-CN" altLang="en-US" sz="2000" dirty="0">
                <a:latin typeface="宋体" charset="0"/>
                <a:ea typeface="宋体" charset="0"/>
                <a:cs typeface="宋体" charset="0"/>
              </a:rPr>
              <a:t>辅助空间</a:t>
            </a:r>
            <a:endParaRPr lang="zh-CN" altLang="en-US" sz="2000" dirty="0">
              <a:latin typeface="宋体" charset="0"/>
              <a:ea typeface="宋体" charset="0"/>
              <a:cs typeface="宋体" charset="0"/>
            </a:endParaRPr>
          </a:p>
          <a:p>
            <a:pPr lvl="1" eaLnBrk="1" hangingPunct="1">
              <a:lnSpc>
                <a:spcPct val="150000"/>
              </a:lnSpc>
              <a:buNone/>
            </a:pPr>
            <a:r>
              <a:rPr lang="en-US" altLang="zh-CN" sz="2000" dirty="0">
                <a:latin typeface="宋体" charset="0"/>
                <a:ea typeface="宋体" charset="0"/>
                <a:cs typeface="宋体" charset="0"/>
              </a:rPr>
              <a:t>n</a:t>
            </a:r>
            <a:r>
              <a:rPr lang="zh-CN" altLang="zh-CN" sz="2000" dirty="0">
                <a:latin typeface="宋体" charset="0"/>
                <a:ea typeface="宋体" charset="0"/>
                <a:cs typeface="宋体" charset="0"/>
              </a:rPr>
              <a:t>个指针域</a:t>
            </a:r>
            <a:r>
              <a:rPr lang="zh-CN" altLang="en-US" sz="2000" dirty="0">
                <a:latin typeface="宋体" charset="0"/>
                <a:ea typeface="宋体" charset="0"/>
                <a:cs typeface="宋体" charset="0"/>
              </a:rPr>
              <a:t>（游标）</a:t>
            </a:r>
            <a:r>
              <a:rPr lang="zh-CN" altLang="zh-CN" sz="2000" dirty="0">
                <a:latin typeface="宋体" charset="0"/>
                <a:ea typeface="宋体" charset="0"/>
                <a:cs typeface="宋体" charset="0"/>
              </a:rPr>
              <a:t>空间</a:t>
            </a:r>
            <a:endParaRPr lang="zh-CN" altLang="zh-CN" sz="2000" dirty="0">
              <a:latin typeface="宋体" charset="0"/>
              <a:ea typeface="宋体" charset="0"/>
              <a:cs typeface="宋体" charset="0"/>
            </a:endParaRPr>
          </a:p>
          <a:p>
            <a:pPr lvl="1" eaLnBrk="1" hangingPunct="1">
              <a:lnSpc>
                <a:spcPct val="150000"/>
              </a:lnSpc>
              <a:buNone/>
            </a:pPr>
            <a:r>
              <a:rPr lang="zh-CN" altLang="zh-CN" sz="2000" dirty="0">
                <a:latin typeface="宋体" charset="0"/>
                <a:ea typeface="宋体" charset="0"/>
                <a:cs typeface="宋体" charset="0"/>
              </a:rPr>
              <a:t>队头指针数组</a:t>
            </a:r>
            <a:r>
              <a:rPr lang="en-US" altLang="zh-CN" sz="2000" dirty="0">
                <a:latin typeface="宋体" charset="0"/>
                <a:ea typeface="宋体" charset="0"/>
                <a:cs typeface="宋体" charset="0"/>
              </a:rPr>
              <a:t>f[0..rd-1]</a:t>
            </a:r>
            <a:r>
              <a:rPr lang="zh-CN" altLang="en-US" sz="2000" dirty="0">
                <a:latin typeface="宋体" charset="0"/>
                <a:ea typeface="宋体" charset="0"/>
                <a:cs typeface="宋体" charset="0"/>
              </a:rPr>
              <a:t>和</a:t>
            </a:r>
            <a:r>
              <a:rPr lang="zh-CN" altLang="zh-CN" sz="2000" dirty="0">
                <a:latin typeface="宋体" charset="0"/>
                <a:ea typeface="宋体" charset="0"/>
                <a:cs typeface="宋体" charset="0"/>
              </a:rPr>
              <a:t>队尾指针数组</a:t>
            </a:r>
            <a:r>
              <a:rPr lang="en-US" altLang="zh-CN" sz="2000" dirty="0">
                <a:latin typeface="宋体" charset="0"/>
                <a:ea typeface="宋体" charset="0"/>
                <a:cs typeface="宋体" charset="0"/>
              </a:rPr>
              <a:t>e[0..rd-1]</a:t>
            </a:r>
            <a:endParaRPr lang="en-US" altLang="zh-CN" sz="2000" dirty="0">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rPr>
              <a:t>    </a:t>
            </a:r>
            <a:r>
              <a:rPr lang="zh-CN" altLang="en-US" sz="2000" dirty="0">
                <a:latin typeface="宋体" charset="0"/>
                <a:ea typeface="宋体" charset="0"/>
                <a:cs typeface="宋体" charset="0"/>
              </a:rPr>
              <a:t>辅助空间复杂度：</a:t>
            </a:r>
            <a:r>
              <a:rPr lang="en-US" altLang="zh-CN" sz="2000" dirty="0">
                <a:latin typeface="宋体" charset="0"/>
                <a:ea typeface="宋体" charset="0"/>
                <a:cs typeface="宋体" charset="0"/>
              </a:rPr>
              <a:t>O(rd+n)</a:t>
            </a:r>
            <a:endParaRPr lang="en-US" altLang="zh-CN" sz="2000" dirty="0">
              <a:latin typeface="宋体" charset="0"/>
              <a:ea typeface="宋体" charset="0"/>
              <a:cs typeface="宋体"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74675" y="304800"/>
            <a:ext cx="8001000" cy="649288"/>
          </a:xfrm>
        </p:spPr>
        <p:txBody>
          <a:bodyPr/>
          <a:lstStyle/>
          <a:p>
            <a:pPr eaLnBrk="1" hangingPunct="1"/>
            <a:r>
              <a:rPr lang="en-US" altLang="zh-CN" sz="2100" b="1" dirty="0">
                <a:solidFill>
                  <a:srgbClr val="800000"/>
                </a:solidFill>
              </a:rPr>
              <a:t>10.7 </a:t>
            </a:r>
            <a:r>
              <a:rPr lang="zh-CN" altLang="en-US" sz="2100" b="1" dirty="0">
                <a:solidFill>
                  <a:srgbClr val="800000"/>
                </a:solidFill>
              </a:rPr>
              <a:t>各种内部排序方法的比较</a:t>
            </a:r>
            <a:endParaRPr lang="zh-CN" altLang="en-US" sz="2100" dirty="0">
              <a:solidFill>
                <a:srgbClr val="800000"/>
              </a:solidFill>
            </a:endParaRPr>
          </a:p>
        </p:txBody>
      </p:sp>
      <p:sp>
        <p:nvSpPr>
          <p:cNvPr id="157699" name="Rectangle 3"/>
          <p:cNvSpPr>
            <a:spLocks noGrp="1" noChangeArrowheads="1"/>
          </p:cNvSpPr>
          <p:nvPr>
            <p:ph type="body" idx="1"/>
          </p:nvPr>
        </p:nvSpPr>
        <p:spPr>
          <a:xfrm>
            <a:off x="685800" y="1276384"/>
            <a:ext cx="8001000" cy="4495800"/>
          </a:xfrm>
          <a:ln>
            <a:solidFill>
              <a:schemeClr val="tx1"/>
            </a:solidFill>
          </a:ln>
        </p:spPr>
        <p:txBody>
          <a:bodyPr/>
          <a:lstStyle/>
          <a:p>
            <a:pPr eaLnBrk="1" hangingPunct="1">
              <a:buFont typeface="Wingdings" panose="05000000000000000000" pitchFamily="2" charset="2"/>
              <a:buNone/>
            </a:pPr>
            <a:r>
              <a:rPr lang="zh-CN" altLang="en-US" sz="2200" b="1" dirty="0">
                <a:solidFill>
                  <a:srgbClr val="CC6600"/>
                </a:solidFill>
                <a:latin typeface="Times New Roman" panose="02020503050405090304" pitchFamily="18" charset="0"/>
              </a:rPr>
              <a:t>排序方法 最好时间       平均时间    最坏时间    辅助空间 稳定性</a:t>
            </a:r>
            <a:endParaRPr lang="zh-CN" altLang="en-US" sz="2200" b="1" dirty="0">
              <a:solidFill>
                <a:srgbClr val="CC6600"/>
              </a:solidFill>
              <a:latin typeface="Times New Roman" panose="02020503050405090304" pitchFamily="18" charset="0"/>
            </a:endParaRPr>
          </a:p>
          <a:p>
            <a:pPr eaLnBrk="1" hangingPunct="1">
              <a:buFont typeface="Wingdings" panose="05000000000000000000" pitchFamily="2" charset="2"/>
              <a:buNone/>
            </a:pPr>
            <a:endParaRPr lang="zh-CN" altLang="en-US" sz="2200" b="1" dirty="0">
              <a:solidFill>
                <a:srgbClr val="CC6600"/>
              </a:solidFill>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直接插入</a:t>
            </a:r>
            <a:r>
              <a:rPr lang="zh-CN" altLang="en-US" sz="2400" b="1" dirty="0">
                <a:solidFill>
                  <a:srgbClr val="FF3300"/>
                </a:solidFill>
                <a:latin typeface="Times New Roman" panose="02020503050405090304" pitchFamily="18" charset="0"/>
              </a:rPr>
              <a:t> </a:t>
            </a:r>
            <a:r>
              <a:rPr lang="zh-CN" altLang="en-US" sz="2400" dirty="0">
                <a:latin typeface="Times New Roman" panose="02020503050405090304" pitchFamily="18" charset="0"/>
              </a:rPr>
              <a:t>  </a:t>
            </a:r>
            <a:r>
              <a:rPr lang="en-US" altLang="zh-CN" sz="2000" dirty="0">
                <a:latin typeface="Times New Roman" panose="02020503050405090304" pitchFamily="18" charset="0"/>
              </a:rPr>
              <a:t>O(n)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O(1)               </a:t>
            </a:r>
            <a:r>
              <a:rPr lang="en-US" altLang="zh-CN" sz="2000" dirty="0">
                <a:latin typeface="Times New Roman" panose="02020503050405090304" pitchFamily="18" charset="0"/>
                <a:sym typeface="Symbol" pitchFamily="18" charset="2"/>
              </a:rPr>
              <a:t></a:t>
            </a:r>
            <a:endParaRPr lang="en-US" altLang="zh-CN" sz="2000" dirty="0">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希尔</a:t>
            </a:r>
            <a:r>
              <a:rPr lang="zh-CN" altLang="en-US" sz="2400" dirty="0">
                <a:latin typeface="Times New Roman" panose="02020503050405090304" pitchFamily="18" charset="0"/>
              </a:rPr>
              <a:t>                              </a:t>
            </a:r>
            <a:r>
              <a:rPr lang="en-US" altLang="zh-CN" sz="2000" dirty="0">
                <a:latin typeface="Times New Roman" panose="02020503050405090304" pitchFamily="18" charset="0"/>
              </a:rPr>
              <a:t>O(n</a:t>
            </a:r>
            <a:r>
              <a:rPr lang="en-US" altLang="zh-CN" sz="2000" baseline="30000" dirty="0">
                <a:latin typeface="Times New Roman" panose="02020503050405090304" pitchFamily="18" charset="0"/>
              </a:rPr>
              <a:t>1.3</a:t>
            </a:r>
            <a:r>
              <a:rPr lang="en-US" altLang="zh-CN" sz="2000" dirty="0">
                <a:latin typeface="Times New Roman" panose="02020503050405090304" pitchFamily="18" charset="0"/>
              </a:rPr>
              <a:t>)                                  O(1)               </a:t>
            </a:r>
            <a:r>
              <a:rPr lang="en-US" altLang="zh-CN" sz="2000" dirty="0">
                <a:solidFill>
                  <a:schemeClr val="accent1"/>
                </a:solidFill>
                <a:latin typeface="Times New Roman" panose="02020503050405090304" pitchFamily="18" charset="0"/>
                <a:sym typeface="Symbol" pitchFamily="18" charset="2"/>
              </a:rPr>
              <a:t></a:t>
            </a:r>
            <a:endParaRPr lang="en-US" altLang="zh-CN" sz="2000" dirty="0">
              <a:solidFill>
                <a:schemeClr val="accent1"/>
              </a:solidFill>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冒泡</a:t>
            </a:r>
            <a:r>
              <a:rPr lang="zh-CN" altLang="en-US" sz="2200" dirty="0">
                <a:latin typeface="Times New Roman" panose="02020503050405090304" pitchFamily="18" charset="0"/>
              </a:rPr>
              <a:t>   </a:t>
            </a:r>
            <a:r>
              <a:rPr lang="zh-CN" altLang="en-US" sz="2400" dirty="0">
                <a:latin typeface="Times New Roman" panose="02020503050405090304" pitchFamily="18" charset="0"/>
              </a:rPr>
              <a:t>       </a:t>
            </a:r>
            <a:r>
              <a:rPr lang="en-US" altLang="zh-CN" sz="2000" dirty="0">
                <a:latin typeface="Times New Roman" panose="02020503050405090304" pitchFamily="18" charset="0"/>
              </a:rPr>
              <a:t>O(n)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O(1)               </a:t>
            </a:r>
            <a:r>
              <a:rPr lang="en-US" altLang="zh-CN" sz="2000" dirty="0">
                <a:latin typeface="Times New Roman" panose="02020503050405090304" pitchFamily="18" charset="0"/>
                <a:sym typeface="Symbol" pitchFamily="18" charset="2"/>
              </a:rPr>
              <a:t></a:t>
            </a:r>
            <a:endParaRPr lang="en-US" altLang="zh-CN" sz="2000" dirty="0">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快速</a:t>
            </a:r>
            <a:r>
              <a:rPr lang="zh-CN" altLang="en-US" sz="2200" dirty="0">
                <a:latin typeface="Times New Roman" panose="02020503050405090304" pitchFamily="18" charset="0"/>
              </a:rPr>
              <a:t>  </a:t>
            </a:r>
            <a:r>
              <a:rPr lang="zh-CN" altLang="en-US" sz="2400" dirty="0">
                <a:latin typeface="Times New Roman" panose="02020503050405090304" pitchFamily="18" charset="0"/>
              </a:rPr>
              <a:t>        </a:t>
            </a:r>
            <a:r>
              <a:rPr lang="en-US" altLang="zh-CN" sz="2000" dirty="0">
                <a:latin typeface="Times New Roman" panose="02020503050405090304" pitchFamily="18" charset="0"/>
              </a:rPr>
              <a:t>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a:t>
            </a:r>
            <a:r>
              <a:rPr lang="en-US" altLang="zh-CN" sz="2000" dirty="0">
                <a:solidFill>
                  <a:schemeClr val="accent1"/>
                </a:solidFill>
                <a:latin typeface="Times New Roman" panose="02020503050405090304" pitchFamily="18" charset="0"/>
                <a:sym typeface="Symbol" pitchFamily="18" charset="2"/>
              </a:rPr>
              <a:t></a:t>
            </a:r>
            <a:endParaRPr lang="en-US" altLang="zh-CN" sz="2000" dirty="0">
              <a:solidFill>
                <a:schemeClr val="accent1"/>
              </a:solidFill>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简单选择</a:t>
            </a:r>
            <a:r>
              <a:rPr lang="zh-CN" altLang="en-US" sz="2400" dirty="0">
                <a:latin typeface="Times New Roman" panose="02020503050405090304" pitchFamily="18" charset="0"/>
              </a:rPr>
              <a:t>  </a:t>
            </a:r>
            <a:r>
              <a:rPr lang="en-US" altLang="zh-CN" sz="2000" dirty="0">
                <a:latin typeface="Times New Roman" panose="02020503050405090304" pitchFamily="18" charset="0"/>
              </a:rPr>
              <a:t>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O(n</a:t>
            </a:r>
            <a:r>
              <a:rPr lang="en-US" altLang="zh-CN" sz="2000" baseline="30000" dirty="0">
                <a:latin typeface="Times New Roman" panose="02020503050405090304" pitchFamily="18" charset="0"/>
              </a:rPr>
              <a:t>2</a:t>
            </a:r>
            <a:r>
              <a:rPr lang="en-US" altLang="zh-CN" sz="2000" dirty="0">
                <a:latin typeface="Times New Roman" panose="02020503050405090304" pitchFamily="18" charset="0"/>
              </a:rPr>
              <a:t>)               O(1)               </a:t>
            </a:r>
            <a:r>
              <a:rPr lang="en-US" altLang="zh-CN" sz="2000" dirty="0">
                <a:solidFill>
                  <a:schemeClr val="accent1"/>
                </a:solidFill>
                <a:latin typeface="Times New Roman" panose="02020503050405090304" pitchFamily="18" charset="0"/>
                <a:sym typeface="Symbol" pitchFamily="18" charset="2"/>
              </a:rPr>
              <a:t></a:t>
            </a:r>
            <a:endParaRPr lang="en-US" altLang="zh-CN" sz="2000" dirty="0">
              <a:solidFill>
                <a:schemeClr val="accent1"/>
              </a:solidFill>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堆</a:t>
            </a:r>
            <a:r>
              <a:rPr lang="zh-CN" altLang="en-US" sz="2200" b="1" dirty="0">
                <a:latin typeface="Times New Roman" panose="02020503050405090304" pitchFamily="18" charset="0"/>
              </a:rPr>
              <a:t>  </a:t>
            </a:r>
            <a:r>
              <a:rPr lang="zh-CN" altLang="en-US" sz="2200" dirty="0">
                <a:latin typeface="Times New Roman" panose="02020503050405090304" pitchFamily="18" charset="0"/>
              </a:rPr>
              <a:t> </a:t>
            </a:r>
            <a:r>
              <a:rPr lang="zh-CN" altLang="en-US" sz="2400" dirty="0">
                <a:latin typeface="Times New Roman" panose="02020503050405090304" pitchFamily="18" charset="0"/>
              </a:rPr>
              <a:t>          </a:t>
            </a:r>
            <a:r>
              <a:rPr lang="zh-CN" altLang="en-US" sz="2200" dirty="0">
                <a:latin typeface="Times New Roman" panose="02020503050405090304" pitchFamily="18" charset="0"/>
              </a:rPr>
              <a:t> </a:t>
            </a:r>
            <a:r>
              <a:rPr lang="en-US" altLang="zh-CN" sz="2000" dirty="0">
                <a:latin typeface="Times New Roman" panose="02020503050405090304" pitchFamily="18" charset="0"/>
              </a:rPr>
              <a:t>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O(1)               </a:t>
            </a:r>
            <a:r>
              <a:rPr lang="en-US" altLang="zh-CN" sz="2000" dirty="0">
                <a:solidFill>
                  <a:schemeClr val="accent1"/>
                </a:solidFill>
                <a:latin typeface="Times New Roman" panose="02020503050405090304" pitchFamily="18" charset="0"/>
                <a:sym typeface="Symbol" pitchFamily="18" charset="2"/>
              </a:rPr>
              <a:t></a:t>
            </a:r>
            <a:r>
              <a:rPr lang="en-US" altLang="zh-CN" sz="2000" dirty="0">
                <a:latin typeface="Times New Roman" panose="02020503050405090304" pitchFamily="18" charset="0"/>
              </a:rPr>
              <a:t> </a:t>
            </a:r>
            <a:endParaRPr lang="en-US" altLang="zh-CN" sz="2000" dirty="0">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归并</a:t>
            </a:r>
            <a:r>
              <a:rPr lang="zh-CN" altLang="en-US" sz="2400" b="1" dirty="0">
                <a:latin typeface="Times New Roman" panose="02020503050405090304" pitchFamily="18" charset="0"/>
              </a:rPr>
              <a:t>  </a:t>
            </a:r>
            <a:r>
              <a:rPr lang="zh-CN" altLang="en-US" sz="2400" dirty="0">
                <a:latin typeface="Times New Roman" panose="02020503050405090304" pitchFamily="18" charset="0"/>
              </a:rPr>
              <a:t>       </a:t>
            </a:r>
            <a:r>
              <a:rPr lang="zh-CN" altLang="en-US" sz="2200" dirty="0">
                <a:latin typeface="Times New Roman" panose="02020503050405090304" pitchFamily="18" charset="0"/>
              </a:rPr>
              <a:t> </a:t>
            </a:r>
            <a:r>
              <a:rPr lang="en-US" altLang="zh-CN" sz="2000" dirty="0">
                <a:latin typeface="Times New Roman" panose="02020503050405090304" pitchFamily="18" charset="0"/>
              </a:rPr>
              <a:t>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O(nlog</a:t>
            </a:r>
            <a:r>
              <a:rPr lang="en-US" altLang="zh-CN" sz="2000" baseline="-25000" dirty="0">
                <a:latin typeface="Times New Roman" panose="02020503050405090304" pitchFamily="18" charset="0"/>
              </a:rPr>
              <a:t>2</a:t>
            </a:r>
            <a:r>
              <a:rPr lang="en-US" altLang="zh-CN" sz="2000" dirty="0">
                <a:latin typeface="Times New Roman" panose="02020503050405090304" pitchFamily="18" charset="0"/>
              </a:rPr>
              <a:t>n)        O(n)              </a:t>
            </a:r>
            <a:r>
              <a:rPr lang="en-US" altLang="zh-CN" sz="2000" dirty="0">
                <a:latin typeface="Times New Roman" panose="02020503050405090304" pitchFamily="18" charset="0"/>
                <a:sym typeface="Symbol" pitchFamily="18" charset="2"/>
              </a:rPr>
              <a:t></a:t>
            </a:r>
            <a:endParaRPr lang="en-US" altLang="zh-CN" sz="2000" dirty="0">
              <a:latin typeface="Times New Roman" panose="02020503050405090304" pitchFamily="18" charset="0"/>
            </a:endParaRPr>
          </a:p>
          <a:p>
            <a:pPr eaLnBrk="1" hangingPunct="1">
              <a:buFont typeface="Wingdings" panose="05000000000000000000" pitchFamily="2" charset="2"/>
              <a:buNone/>
            </a:pPr>
            <a:r>
              <a:rPr lang="zh-CN" altLang="en-US" sz="2200" b="1" dirty="0">
                <a:solidFill>
                  <a:srgbClr val="FF3300"/>
                </a:solidFill>
                <a:latin typeface="Times New Roman" panose="02020503050405090304" pitchFamily="18" charset="0"/>
              </a:rPr>
              <a:t>基数</a:t>
            </a:r>
            <a:r>
              <a:rPr lang="zh-CN" altLang="en-US" sz="2400" b="1" dirty="0">
                <a:solidFill>
                  <a:srgbClr val="FF3300"/>
                </a:solidFill>
                <a:latin typeface="Times New Roman" panose="02020503050405090304" pitchFamily="18" charset="0"/>
              </a:rPr>
              <a:t> </a:t>
            </a:r>
            <a:r>
              <a:rPr lang="zh-CN" altLang="en-US" sz="2400" b="1" dirty="0">
                <a:latin typeface="Times New Roman" panose="02020503050405090304" pitchFamily="18" charset="0"/>
              </a:rPr>
              <a:t>  </a:t>
            </a:r>
            <a:r>
              <a:rPr lang="zh-CN" altLang="en-US" sz="2400" dirty="0">
                <a:latin typeface="Times New Roman" panose="02020503050405090304" pitchFamily="18" charset="0"/>
              </a:rPr>
              <a:t>      </a:t>
            </a:r>
            <a:r>
              <a:rPr lang="en-US" altLang="zh-CN" sz="2000" dirty="0">
                <a:latin typeface="Times New Roman" panose="02020503050405090304" pitchFamily="18" charset="0"/>
              </a:rPr>
              <a:t>O(d(</a:t>
            </a:r>
            <a:r>
              <a:rPr lang="en-US" altLang="zh-CN" sz="2000" dirty="0" err="1">
                <a:latin typeface="Times New Roman" panose="02020503050405090304" pitchFamily="18" charset="0"/>
              </a:rPr>
              <a:t>rd+n</a:t>
            </a:r>
            <a:r>
              <a:rPr lang="en-US" altLang="zh-CN" sz="2000" dirty="0">
                <a:latin typeface="Times New Roman" panose="02020503050405090304" pitchFamily="18" charset="0"/>
              </a:rPr>
              <a:t>))       O(d(</a:t>
            </a:r>
            <a:r>
              <a:rPr lang="en-US" altLang="zh-CN" sz="2000" dirty="0" err="1">
                <a:latin typeface="Times New Roman" panose="02020503050405090304" pitchFamily="18" charset="0"/>
              </a:rPr>
              <a:t>rd+n</a:t>
            </a:r>
            <a:r>
              <a:rPr lang="en-US" altLang="zh-CN" sz="2000" dirty="0">
                <a:latin typeface="Times New Roman" panose="02020503050405090304" pitchFamily="18" charset="0"/>
              </a:rPr>
              <a:t>))     O(d(</a:t>
            </a:r>
            <a:r>
              <a:rPr lang="en-US" altLang="zh-CN" sz="2000" dirty="0" err="1">
                <a:latin typeface="Times New Roman" panose="02020503050405090304" pitchFamily="18" charset="0"/>
              </a:rPr>
              <a:t>rd+n</a:t>
            </a:r>
            <a:r>
              <a:rPr lang="en-US" altLang="zh-CN" sz="2000" dirty="0">
                <a:latin typeface="Times New Roman" panose="02020503050405090304" pitchFamily="18" charset="0"/>
              </a:rPr>
              <a:t>))      O(</a:t>
            </a:r>
            <a:r>
              <a:rPr lang="en-US" altLang="zh-CN" sz="2000" dirty="0" err="1">
                <a:latin typeface="Times New Roman" panose="02020503050405090304" pitchFamily="18" charset="0"/>
              </a:rPr>
              <a:t>rd+n</a:t>
            </a:r>
            <a:r>
              <a:rPr lang="en-US" altLang="zh-CN" sz="2000" dirty="0">
                <a:latin typeface="Times New Roman" panose="02020503050405090304" pitchFamily="18" charset="0"/>
              </a:rPr>
              <a:t>)        </a:t>
            </a:r>
            <a:r>
              <a:rPr lang="en-US" altLang="zh-CN" sz="2000" dirty="0">
                <a:latin typeface="Times New Roman" panose="02020503050405090304" pitchFamily="18" charset="0"/>
                <a:sym typeface="Symbol" pitchFamily="18" charset="2"/>
              </a:rPr>
              <a:t></a:t>
            </a:r>
            <a:endParaRPr lang="en-US" altLang="zh-CN" sz="2000" dirty="0">
              <a:latin typeface="Times New Roman" panose="02020503050405090304" pitchFamily="18" charset="0"/>
              <a:sym typeface="Symbol" pitchFamily="18" charset="2"/>
            </a:endParaRPr>
          </a:p>
        </p:txBody>
      </p:sp>
      <p:sp>
        <p:nvSpPr>
          <p:cNvPr id="157700" name="Line 4"/>
          <p:cNvSpPr>
            <a:spLocks noChangeShapeType="1"/>
          </p:cNvSpPr>
          <p:nvPr/>
        </p:nvSpPr>
        <p:spPr bwMode="auto">
          <a:xfrm>
            <a:off x="685800" y="2052654"/>
            <a:ext cx="8001000" cy="0"/>
          </a:xfrm>
          <a:prstGeom prst="line">
            <a:avLst/>
          </a:prstGeom>
          <a:noFill/>
          <a:ln w="9525">
            <a:solidFill>
              <a:schemeClr val="tx1"/>
            </a:solidFill>
            <a:round/>
          </a:ln>
        </p:spPr>
        <p:txBody>
          <a:bodyPr wrap="none" anchor="ctr"/>
          <a:lstStyle/>
          <a:p>
            <a:endParaRPr lang="zh-CN" altLang="en-US"/>
          </a:p>
        </p:txBody>
      </p:sp>
      <p:sp>
        <p:nvSpPr>
          <p:cNvPr id="157701" name="Line 5"/>
          <p:cNvSpPr>
            <a:spLocks noChangeShapeType="1"/>
          </p:cNvSpPr>
          <p:nvPr/>
        </p:nvSpPr>
        <p:spPr bwMode="auto">
          <a:xfrm>
            <a:off x="685800" y="2586054"/>
            <a:ext cx="8001000" cy="0"/>
          </a:xfrm>
          <a:prstGeom prst="line">
            <a:avLst/>
          </a:prstGeom>
          <a:noFill/>
          <a:ln w="9525">
            <a:solidFill>
              <a:schemeClr val="tx1"/>
            </a:solidFill>
            <a:round/>
          </a:ln>
        </p:spPr>
        <p:txBody>
          <a:bodyPr wrap="none" anchor="ctr"/>
          <a:lstStyle/>
          <a:p>
            <a:endParaRPr lang="zh-CN" altLang="en-US"/>
          </a:p>
        </p:txBody>
      </p:sp>
      <p:sp>
        <p:nvSpPr>
          <p:cNvPr id="157702" name="Line 6"/>
          <p:cNvSpPr>
            <a:spLocks noChangeShapeType="1"/>
          </p:cNvSpPr>
          <p:nvPr/>
        </p:nvSpPr>
        <p:spPr bwMode="auto">
          <a:xfrm>
            <a:off x="685800" y="2967054"/>
            <a:ext cx="8001000" cy="0"/>
          </a:xfrm>
          <a:prstGeom prst="line">
            <a:avLst/>
          </a:prstGeom>
          <a:noFill/>
          <a:ln w="9525">
            <a:solidFill>
              <a:schemeClr val="tx1"/>
            </a:solidFill>
            <a:round/>
          </a:ln>
        </p:spPr>
        <p:txBody>
          <a:bodyPr wrap="none" anchor="ctr"/>
          <a:lstStyle/>
          <a:p>
            <a:endParaRPr lang="zh-CN" altLang="en-US"/>
          </a:p>
        </p:txBody>
      </p:sp>
      <p:sp>
        <p:nvSpPr>
          <p:cNvPr id="157703" name="Line 7"/>
          <p:cNvSpPr>
            <a:spLocks noChangeShapeType="1"/>
          </p:cNvSpPr>
          <p:nvPr/>
        </p:nvSpPr>
        <p:spPr bwMode="auto">
          <a:xfrm>
            <a:off x="685800" y="3424254"/>
            <a:ext cx="8001000" cy="0"/>
          </a:xfrm>
          <a:prstGeom prst="line">
            <a:avLst/>
          </a:prstGeom>
          <a:noFill/>
          <a:ln w="9525">
            <a:solidFill>
              <a:schemeClr val="tx1"/>
            </a:solidFill>
            <a:round/>
          </a:ln>
        </p:spPr>
        <p:txBody>
          <a:bodyPr wrap="none" anchor="ctr"/>
          <a:lstStyle/>
          <a:p>
            <a:endParaRPr lang="zh-CN" altLang="en-US"/>
          </a:p>
        </p:txBody>
      </p:sp>
      <p:sp>
        <p:nvSpPr>
          <p:cNvPr id="157704" name="Line 8"/>
          <p:cNvSpPr>
            <a:spLocks noChangeShapeType="1"/>
          </p:cNvSpPr>
          <p:nvPr/>
        </p:nvSpPr>
        <p:spPr bwMode="auto">
          <a:xfrm>
            <a:off x="685800" y="3881454"/>
            <a:ext cx="8001000" cy="0"/>
          </a:xfrm>
          <a:prstGeom prst="line">
            <a:avLst/>
          </a:prstGeom>
          <a:noFill/>
          <a:ln w="9525">
            <a:solidFill>
              <a:schemeClr val="tx1"/>
            </a:solidFill>
            <a:round/>
          </a:ln>
        </p:spPr>
        <p:txBody>
          <a:bodyPr wrap="none" anchor="ctr"/>
          <a:lstStyle/>
          <a:p>
            <a:endParaRPr lang="zh-CN" altLang="en-US"/>
          </a:p>
        </p:txBody>
      </p:sp>
      <p:sp>
        <p:nvSpPr>
          <p:cNvPr id="157705" name="Line 9"/>
          <p:cNvSpPr>
            <a:spLocks noChangeShapeType="1"/>
          </p:cNvSpPr>
          <p:nvPr/>
        </p:nvSpPr>
        <p:spPr bwMode="auto">
          <a:xfrm>
            <a:off x="685800" y="4338654"/>
            <a:ext cx="8001000" cy="0"/>
          </a:xfrm>
          <a:prstGeom prst="line">
            <a:avLst/>
          </a:prstGeom>
          <a:noFill/>
          <a:ln w="9525">
            <a:solidFill>
              <a:schemeClr val="tx1"/>
            </a:solidFill>
            <a:round/>
          </a:ln>
        </p:spPr>
        <p:txBody>
          <a:bodyPr wrap="none" anchor="ctr"/>
          <a:lstStyle/>
          <a:p>
            <a:endParaRPr lang="zh-CN" altLang="en-US"/>
          </a:p>
        </p:txBody>
      </p:sp>
      <p:sp>
        <p:nvSpPr>
          <p:cNvPr id="157706" name="Line 10"/>
          <p:cNvSpPr>
            <a:spLocks noChangeShapeType="1"/>
          </p:cNvSpPr>
          <p:nvPr/>
        </p:nvSpPr>
        <p:spPr bwMode="auto">
          <a:xfrm>
            <a:off x="685800" y="4719654"/>
            <a:ext cx="8001000" cy="0"/>
          </a:xfrm>
          <a:prstGeom prst="line">
            <a:avLst/>
          </a:prstGeom>
          <a:noFill/>
          <a:ln w="9525">
            <a:solidFill>
              <a:schemeClr val="tx1"/>
            </a:solidFill>
            <a:round/>
          </a:ln>
        </p:spPr>
        <p:txBody>
          <a:bodyPr wrap="none" anchor="ctr"/>
          <a:lstStyle/>
          <a:p>
            <a:endParaRPr lang="zh-CN" altLang="en-US"/>
          </a:p>
        </p:txBody>
      </p:sp>
      <p:sp>
        <p:nvSpPr>
          <p:cNvPr id="157707" name="Line 11"/>
          <p:cNvSpPr>
            <a:spLocks noChangeShapeType="1"/>
          </p:cNvSpPr>
          <p:nvPr/>
        </p:nvSpPr>
        <p:spPr bwMode="auto">
          <a:xfrm>
            <a:off x="685800" y="5176854"/>
            <a:ext cx="8001000" cy="0"/>
          </a:xfrm>
          <a:prstGeom prst="line">
            <a:avLst/>
          </a:prstGeom>
          <a:noFill/>
          <a:ln w="9525">
            <a:solidFill>
              <a:schemeClr val="tx1"/>
            </a:solidFill>
            <a:round/>
          </a:ln>
        </p:spPr>
        <p:txBody>
          <a:bodyPr wrap="none" anchor="ctr"/>
          <a:lstStyle/>
          <a:p>
            <a:endParaRPr lang="zh-CN" altLang="en-US"/>
          </a:p>
        </p:txBody>
      </p:sp>
      <p:sp>
        <p:nvSpPr>
          <p:cNvPr id="157708" name="Line 12"/>
          <p:cNvSpPr>
            <a:spLocks noChangeShapeType="1"/>
          </p:cNvSpPr>
          <p:nvPr/>
        </p:nvSpPr>
        <p:spPr bwMode="auto">
          <a:xfrm>
            <a:off x="1981200" y="1290654"/>
            <a:ext cx="0" cy="4495800"/>
          </a:xfrm>
          <a:prstGeom prst="line">
            <a:avLst/>
          </a:prstGeom>
          <a:noFill/>
          <a:ln w="9525">
            <a:solidFill>
              <a:schemeClr val="tx1"/>
            </a:solidFill>
            <a:round/>
          </a:ln>
        </p:spPr>
        <p:txBody>
          <a:bodyPr wrap="none" anchor="ctr"/>
          <a:lstStyle/>
          <a:p>
            <a:endParaRPr lang="zh-CN" altLang="en-US"/>
          </a:p>
        </p:txBody>
      </p:sp>
      <p:sp>
        <p:nvSpPr>
          <p:cNvPr id="157709" name="Line 13"/>
          <p:cNvSpPr>
            <a:spLocks noChangeShapeType="1"/>
          </p:cNvSpPr>
          <p:nvPr/>
        </p:nvSpPr>
        <p:spPr bwMode="auto">
          <a:xfrm>
            <a:off x="3429000" y="1290654"/>
            <a:ext cx="0" cy="4495800"/>
          </a:xfrm>
          <a:prstGeom prst="line">
            <a:avLst/>
          </a:prstGeom>
          <a:noFill/>
          <a:ln w="9525">
            <a:solidFill>
              <a:schemeClr val="tx1"/>
            </a:solidFill>
            <a:round/>
          </a:ln>
        </p:spPr>
        <p:txBody>
          <a:bodyPr wrap="none" anchor="ctr"/>
          <a:lstStyle/>
          <a:p>
            <a:endParaRPr lang="zh-CN" altLang="en-US"/>
          </a:p>
        </p:txBody>
      </p:sp>
      <p:sp>
        <p:nvSpPr>
          <p:cNvPr id="157710" name="Line 14"/>
          <p:cNvSpPr>
            <a:spLocks noChangeShapeType="1"/>
          </p:cNvSpPr>
          <p:nvPr/>
        </p:nvSpPr>
        <p:spPr bwMode="auto">
          <a:xfrm>
            <a:off x="4876800" y="1290654"/>
            <a:ext cx="0" cy="4495800"/>
          </a:xfrm>
          <a:prstGeom prst="line">
            <a:avLst/>
          </a:prstGeom>
          <a:noFill/>
          <a:ln w="9525">
            <a:solidFill>
              <a:schemeClr val="tx1"/>
            </a:solidFill>
            <a:round/>
          </a:ln>
        </p:spPr>
        <p:txBody>
          <a:bodyPr wrap="none" anchor="ctr"/>
          <a:lstStyle/>
          <a:p>
            <a:endParaRPr lang="zh-CN" altLang="en-US"/>
          </a:p>
        </p:txBody>
      </p:sp>
      <p:sp>
        <p:nvSpPr>
          <p:cNvPr id="157711" name="Line 15"/>
          <p:cNvSpPr>
            <a:spLocks noChangeShapeType="1"/>
          </p:cNvSpPr>
          <p:nvPr/>
        </p:nvSpPr>
        <p:spPr bwMode="auto">
          <a:xfrm>
            <a:off x="6324600" y="1290654"/>
            <a:ext cx="0" cy="4495800"/>
          </a:xfrm>
          <a:prstGeom prst="line">
            <a:avLst/>
          </a:prstGeom>
          <a:noFill/>
          <a:ln w="9525">
            <a:solidFill>
              <a:schemeClr val="tx1"/>
            </a:solidFill>
            <a:round/>
          </a:ln>
        </p:spPr>
        <p:txBody>
          <a:bodyPr wrap="none" anchor="ctr"/>
          <a:lstStyle/>
          <a:p>
            <a:endParaRPr lang="zh-CN" altLang="en-US"/>
          </a:p>
        </p:txBody>
      </p:sp>
      <p:sp>
        <p:nvSpPr>
          <p:cNvPr id="157712" name="Line 16"/>
          <p:cNvSpPr>
            <a:spLocks noChangeShapeType="1"/>
          </p:cNvSpPr>
          <p:nvPr/>
        </p:nvSpPr>
        <p:spPr bwMode="auto">
          <a:xfrm>
            <a:off x="7543800" y="1290654"/>
            <a:ext cx="0" cy="4495800"/>
          </a:xfrm>
          <a:prstGeom prst="line">
            <a:avLst/>
          </a:prstGeom>
          <a:noFill/>
          <a:ln w="9525">
            <a:solidFill>
              <a:schemeClr val="tx1"/>
            </a:solidFill>
            <a:round/>
          </a:ln>
        </p:spPr>
        <p:txBody>
          <a:bodyPr wrap="none" anchor="ctr"/>
          <a:lstStyle/>
          <a:p>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685800" y="500042"/>
            <a:ext cx="7772400" cy="5410200"/>
          </a:xfrm>
        </p:spPr>
        <p:txBody>
          <a:bodyPr>
            <a:normAutofit fontScale="92500"/>
          </a:bodyPr>
          <a:lstStyle/>
          <a:p>
            <a:pPr eaLnBrk="1" hangingPunct="1">
              <a:lnSpc>
                <a:spcPct val="150000"/>
              </a:lnSpc>
            </a:pPr>
            <a:r>
              <a:rPr lang="zh-CN" altLang="en-US" sz="2100" dirty="0"/>
              <a:t>按平均时间排序方法分为四类</a:t>
            </a:r>
            <a:endParaRPr lang="zh-CN" altLang="en-US" sz="2100" dirty="0"/>
          </a:p>
          <a:p>
            <a:pPr eaLnBrk="1" hangingPunct="1">
              <a:lnSpc>
                <a:spcPct val="150000"/>
              </a:lnSpc>
              <a:buFont typeface="Wingdings" panose="05000000000000000000" pitchFamily="2" charset="2"/>
              <a:buNone/>
            </a:pPr>
            <a:r>
              <a:rPr lang="zh-CN" altLang="en-US" sz="2100" dirty="0"/>
              <a:t>    </a:t>
            </a:r>
            <a:r>
              <a:rPr lang="en-US" altLang="zh-CN" sz="2100" dirty="0"/>
              <a:t>O(n</a:t>
            </a:r>
            <a:r>
              <a:rPr lang="en-US" altLang="zh-CN" sz="2100" baseline="30000" dirty="0"/>
              <a:t>2</a:t>
            </a:r>
            <a:r>
              <a:rPr lang="en-US" altLang="zh-CN" sz="2100" dirty="0"/>
              <a:t>)</a:t>
            </a:r>
            <a:r>
              <a:rPr lang="zh-CN" altLang="en-US" sz="2100" dirty="0"/>
              <a:t>、</a:t>
            </a:r>
            <a:r>
              <a:rPr lang="en-US" altLang="zh-CN" sz="2100" dirty="0"/>
              <a:t>O(</a:t>
            </a:r>
            <a:r>
              <a:rPr lang="en-US" altLang="zh-CN" sz="2100" dirty="0" err="1"/>
              <a:t>nlogn</a:t>
            </a:r>
            <a:r>
              <a:rPr lang="en-US" altLang="zh-CN" sz="2100" dirty="0"/>
              <a:t>)</a:t>
            </a:r>
            <a:r>
              <a:rPr lang="zh-CN" altLang="en-US" sz="2100" dirty="0"/>
              <a:t>、</a:t>
            </a:r>
            <a:r>
              <a:rPr lang="en-US" altLang="zh-CN" sz="2100" dirty="0"/>
              <a:t>O(n</a:t>
            </a:r>
            <a:r>
              <a:rPr lang="en-US" altLang="zh-CN" sz="2100" baseline="30000" dirty="0"/>
              <a:t>1+</a:t>
            </a:r>
            <a:r>
              <a:rPr lang="en-US" altLang="zh-CN" sz="2100" baseline="30000" dirty="0">
                <a:sym typeface="Symbol" pitchFamily="18" charset="2"/>
              </a:rPr>
              <a:t></a:t>
            </a:r>
            <a:r>
              <a:rPr lang="en-US" altLang="zh-CN" sz="2100" dirty="0"/>
              <a:t>)</a:t>
            </a:r>
            <a:r>
              <a:rPr lang="zh-CN" altLang="en-US" sz="2100" dirty="0"/>
              <a:t>、</a:t>
            </a:r>
            <a:r>
              <a:rPr lang="en-US" altLang="zh-CN" sz="2100" dirty="0"/>
              <a:t>O(n)</a:t>
            </a:r>
            <a:endParaRPr lang="en-US" altLang="zh-CN" sz="2100" dirty="0"/>
          </a:p>
          <a:p>
            <a:pPr eaLnBrk="1" hangingPunct="1">
              <a:lnSpc>
                <a:spcPct val="150000"/>
              </a:lnSpc>
            </a:pPr>
            <a:r>
              <a:rPr lang="zh-CN" altLang="en-US" sz="2100" dirty="0"/>
              <a:t>快速排序是目前基于比较的内部排序中最好的方法</a:t>
            </a:r>
            <a:endParaRPr lang="zh-CN" altLang="en-US" sz="2100" dirty="0"/>
          </a:p>
          <a:p>
            <a:pPr eaLnBrk="1" hangingPunct="1">
              <a:lnSpc>
                <a:spcPct val="150000"/>
              </a:lnSpc>
            </a:pPr>
            <a:r>
              <a:rPr lang="zh-CN" altLang="en-US" sz="2100" dirty="0"/>
              <a:t>关键字</a:t>
            </a:r>
            <a:r>
              <a:rPr lang="zh-CN" altLang="en-US" sz="2100" dirty="0">
                <a:solidFill>
                  <a:srgbClr val="FF0000"/>
                </a:solidFill>
              </a:rPr>
              <a:t>随机分布</a:t>
            </a:r>
            <a:r>
              <a:rPr lang="zh-CN" altLang="en-US" sz="2100" dirty="0"/>
              <a:t>时，</a:t>
            </a:r>
            <a:r>
              <a:rPr lang="zh-CN" altLang="en-US" sz="2100" dirty="0">
                <a:solidFill>
                  <a:srgbClr val="FF0000"/>
                </a:solidFill>
              </a:rPr>
              <a:t>快速排序的平均时间最短，</a:t>
            </a:r>
            <a:r>
              <a:rPr lang="zh-CN" altLang="en-US" sz="2100" dirty="0"/>
              <a:t>堆排序次之，但后者所需的辅助空间少</a:t>
            </a:r>
            <a:endParaRPr lang="zh-CN" altLang="en-US" sz="2100" dirty="0"/>
          </a:p>
          <a:p>
            <a:pPr eaLnBrk="1" hangingPunct="1">
              <a:lnSpc>
                <a:spcPct val="150000"/>
              </a:lnSpc>
            </a:pPr>
            <a:r>
              <a:rPr lang="zh-CN" altLang="en-US" sz="2100" dirty="0"/>
              <a:t>当</a:t>
            </a:r>
            <a:r>
              <a:rPr lang="en-US" altLang="zh-CN" sz="2100" dirty="0"/>
              <a:t>n</a:t>
            </a:r>
            <a:r>
              <a:rPr lang="zh-CN" altLang="en-US" sz="2100" dirty="0"/>
              <a:t>较小时如</a:t>
            </a:r>
            <a:r>
              <a:rPr lang="en-US" altLang="zh-CN" sz="2100" dirty="0"/>
              <a:t>(n&lt;50)</a:t>
            </a:r>
            <a:r>
              <a:rPr lang="zh-CN" altLang="en-US" sz="2100" dirty="0"/>
              <a:t>，可采用直接插入或简单选择排序，前者是稳定排序，但后者通常记录移动次数少于前者</a:t>
            </a:r>
            <a:endParaRPr lang="zh-CN" altLang="en-US" sz="2100" dirty="0"/>
          </a:p>
          <a:p>
            <a:pPr eaLnBrk="1" hangingPunct="1">
              <a:lnSpc>
                <a:spcPct val="150000"/>
              </a:lnSpc>
            </a:pPr>
            <a:r>
              <a:rPr lang="zh-CN" altLang="en-US" sz="2100" dirty="0"/>
              <a:t>当</a:t>
            </a:r>
            <a:r>
              <a:rPr lang="en-US" altLang="zh-CN" sz="2100" dirty="0"/>
              <a:t>n</a:t>
            </a:r>
            <a:r>
              <a:rPr lang="zh-CN" altLang="en-US" sz="2100" dirty="0"/>
              <a:t>较大时，应采用时间复杂度为</a:t>
            </a:r>
            <a:r>
              <a:rPr lang="en-US" altLang="zh-CN" sz="2100" dirty="0"/>
              <a:t>O(</a:t>
            </a:r>
            <a:r>
              <a:rPr lang="en-US" altLang="zh-CN" sz="2100" dirty="0" err="1"/>
              <a:t>nlogn</a:t>
            </a:r>
            <a:r>
              <a:rPr lang="en-US" altLang="zh-CN" sz="2100" dirty="0"/>
              <a:t>)</a:t>
            </a:r>
            <a:r>
              <a:rPr lang="zh-CN" altLang="en-US" sz="2100" dirty="0"/>
              <a:t>的排序方法</a:t>
            </a:r>
            <a:r>
              <a:rPr lang="en-US" altLang="zh-CN" sz="2100" dirty="0"/>
              <a:t>(</a:t>
            </a:r>
            <a:r>
              <a:rPr lang="zh-CN" altLang="en-US" sz="2100" dirty="0"/>
              <a:t>主要为快速排序和堆排序</a:t>
            </a:r>
            <a:r>
              <a:rPr lang="en-US" altLang="zh-CN" sz="2100" dirty="0"/>
              <a:t>)</a:t>
            </a:r>
            <a:r>
              <a:rPr lang="zh-CN" altLang="en-US" sz="2100" dirty="0"/>
              <a:t>或者基数排序的方法，但后者对关键字的结构有一定要求</a:t>
            </a:r>
            <a:endParaRPr lang="zh-CN" altLang="en-US" sz="2100" dirty="0"/>
          </a:p>
          <a:p>
            <a:pPr eaLnBrk="1" hangingPunct="1">
              <a:lnSpc>
                <a:spcPct val="150000"/>
              </a:lnSpc>
            </a:pPr>
            <a:r>
              <a:rPr lang="zh-CN" altLang="en-US" sz="2100" dirty="0"/>
              <a:t>当</a:t>
            </a:r>
            <a:r>
              <a:rPr lang="en-US" altLang="zh-CN" sz="2100" dirty="0"/>
              <a:t>n</a:t>
            </a:r>
            <a:r>
              <a:rPr lang="zh-CN" altLang="en-US" sz="2100" dirty="0"/>
              <a:t>较大时，为避免顺序存储时大量移动记录的时间开销，可考虑用链表作为存储结构（如插入排序、归并排序、基数排序）</a:t>
            </a:r>
            <a:endParaRPr lang="zh-CN" altLang="en-US" sz="21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Rectangle 2051"/>
          <p:cNvSpPr>
            <a:spLocks noGrp="1"/>
          </p:cNvSpPr>
          <p:nvPr>
            <p:ph idx="1"/>
          </p:nvPr>
        </p:nvSpPr>
        <p:spPr>
          <a:xfrm>
            <a:off x="311150" y="260350"/>
            <a:ext cx="8669655" cy="5835650"/>
          </a:xfrm>
        </p:spPr>
        <p:txBody>
          <a:bodyPr vert="horz" wrap="square" lIns="91440" tIns="45720" rIns="91440" bIns="45720" anchor="t"/>
          <a:p>
            <a:pPr eaLnBrk="1" hangingPunct="1">
              <a:lnSpc>
                <a:spcPct val="150000"/>
              </a:lnSpc>
            </a:pPr>
            <a:r>
              <a:rPr lang="zh-CN" altLang="en-US" sz="2000" dirty="0"/>
              <a:t>快速排序和堆排序难于在链表上实现，可以采用地址排序的方法，之后再按辅助表的次序重排各记录</a:t>
            </a:r>
            <a:endParaRPr lang="zh-CN" altLang="en-US" sz="2000" dirty="0"/>
          </a:p>
          <a:p>
            <a:pPr eaLnBrk="1" hangingPunct="1">
              <a:lnSpc>
                <a:spcPct val="150000"/>
              </a:lnSpc>
            </a:pPr>
            <a:r>
              <a:rPr lang="zh-CN" altLang="en-US" sz="2000" dirty="0"/>
              <a:t>文件初态基本按正序排列时，应选用直接插入、冒泡或随机的快速排序</a:t>
            </a:r>
            <a:endParaRPr lang="zh-CN" altLang="en-US" sz="2000" dirty="0"/>
          </a:p>
          <a:p>
            <a:pPr eaLnBrk="1" hangingPunct="1">
              <a:lnSpc>
                <a:spcPct val="150000"/>
              </a:lnSpc>
            </a:pPr>
            <a:r>
              <a:rPr lang="zh-CN" altLang="en-US" sz="2000" dirty="0"/>
              <a:t>选择排序方法应综合考虑各种因素</a:t>
            </a:r>
            <a:endParaRPr lang="zh-CN" altLang="en-US" sz="2400" dirty="0"/>
          </a:p>
          <a:p>
            <a:pPr eaLnBrk="1" hangingPunct="1">
              <a:lnSpc>
                <a:spcPct val="150000"/>
              </a:lnSpc>
              <a:buNone/>
            </a:pPr>
            <a:r>
              <a:rPr lang="zh-CN" altLang="en-US" sz="2000" dirty="0">
                <a:solidFill>
                  <a:schemeClr val="accent2"/>
                </a:solidFill>
                <a:latin typeface="楷体_GB2312" pitchFamily="49" charset="-122"/>
                <a:ea typeface="楷体_GB2312" pitchFamily="49" charset="-122"/>
              </a:rPr>
              <a:t>讨论：假设有 </a:t>
            </a:r>
            <a:r>
              <a:rPr lang="en-US" altLang="zh-CN" sz="2000" dirty="0">
                <a:solidFill>
                  <a:schemeClr val="accent2"/>
                </a:solidFill>
                <a:latin typeface="楷体_GB2312" pitchFamily="49" charset="-122"/>
                <a:ea typeface="楷体_GB2312" pitchFamily="49" charset="-122"/>
              </a:rPr>
              <a:t>n </a:t>
            </a:r>
            <a:r>
              <a:rPr lang="zh-CN" altLang="en-US" sz="2000" dirty="0">
                <a:solidFill>
                  <a:schemeClr val="accent2"/>
                </a:solidFill>
                <a:latin typeface="楷体_GB2312" pitchFamily="49" charset="-122"/>
                <a:ea typeface="楷体_GB2312" pitchFamily="49" charset="-122"/>
              </a:rPr>
              <a:t>个值不同的元素存于顺序结构中，要求不经排序选出前</a:t>
            </a:r>
            <a:r>
              <a:rPr lang="en-US" altLang="zh-CN" sz="2000" dirty="0">
                <a:solidFill>
                  <a:schemeClr val="accent2"/>
                </a:solidFill>
                <a:latin typeface="楷体_GB2312" pitchFamily="49" charset="-122"/>
                <a:ea typeface="楷体_GB2312" pitchFamily="49" charset="-122"/>
              </a:rPr>
              <a:t>k (k&lt;&lt;n) </a:t>
            </a:r>
            <a:r>
              <a:rPr lang="zh-CN" altLang="en-US" sz="2000" dirty="0">
                <a:solidFill>
                  <a:schemeClr val="accent2"/>
                </a:solidFill>
                <a:latin typeface="楷体_GB2312" pitchFamily="49" charset="-122"/>
                <a:ea typeface="楷体_GB2312" pitchFamily="49" charset="-122"/>
              </a:rPr>
              <a:t>个最小元素，问哪些方法可用，哪些方法比较次数最少？这</a:t>
            </a:r>
            <a:r>
              <a:rPr lang="en-US" altLang="zh-CN" sz="2000" dirty="0">
                <a:solidFill>
                  <a:schemeClr val="accent2"/>
                </a:solidFill>
                <a:latin typeface="楷体_GB2312" pitchFamily="49" charset="-122"/>
                <a:ea typeface="楷体_GB2312" pitchFamily="49" charset="-122"/>
              </a:rPr>
              <a:t>k</a:t>
            </a:r>
            <a:r>
              <a:rPr lang="zh-CN" altLang="en-US" sz="2000" dirty="0">
                <a:solidFill>
                  <a:schemeClr val="accent2"/>
                </a:solidFill>
                <a:latin typeface="楷体_GB2312" pitchFamily="49" charset="-122"/>
                <a:ea typeface="楷体_GB2312" pitchFamily="49" charset="-122"/>
              </a:rPr>
              <a:t>个元素也要有序如何</a:t>
            </a:r>
            <a:r>
              <a:rPr lang="zh-CN" altLang="en-US" sz="2400" dirty="0">
                <a:solidFill>
                  <a:schemeClr val="accent2"/>
                </a:solidFill>
                <a:latin typeface="楷体_GB2312" pitchFamily="49" charset="-122"/>
                <a:ea typeface="楷体_GB2312" pitchFamily="49" charset="-122"/>
              </a:rPr>
              <a:t>？</a:t>
            </a:r>
            <a:endParaRPr lang="zh-CN" altLang="en-US" sz="2400" dirty="0">
              <a:solidFill>
                <a:schemeClr val="accent2"/>
              </a:solidFill>
              <a:latin typeface="楷体_GB2312" pitchFamily="49" charset="-122"/>
              <a:ea typeface="楷体_GB2312" pitchFamily="49" charset="-122"/>
            </a:endParaRPr>
          </a:p>
        </p:txBody>
      </p:sp>
      <p:grpSp>
        <p:nvGrpSpPr>
          <p:cNvPr id="2" name="Group 2055"/>
          <p:cNvGrpSpPr/>
          <p:nvPr/>
        </p:nvGrpSpPr>
        <p:grpSpPr>
          <a:xfrm>
            <a:off x="876300" y="3827463"/>
            <a:ext cx="7391400" cy="2860675"/>
            <a:chOff x="424" y="2411"/>
            <a:chExt cx="4656" cy="1802"/>
          </a:xfrm>
        </p:grpSpPr>
        <p:sp>
          <p:nvSpPr>
            <p:cNvPr id="53255" name="Text Box 2052"/>
            <p:cNvSpPr txBox="1"/>
            <p:nvPr/>
          </p:nvSpPr>
          <p:spPr>
            <a:xfrm>
              <a:off x="424" y="2411"/>
              <a:ext cx="4656" cy="180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pPr>
              <a:r>
                <a:rPr lang="en-US" altLang="zh-CN" sz="2000" dirty="0">
                  <a:latin typeface="宋体" charset="0"/>
                  <a:ea typeface="宋体" charset="0"/>
                  <a:cs typeface="宋体" charset="0"/>
                </a:rPr>
                <a:t>  </a:t>
              </a:r>
              <a:r>
                <a:rPr lang="zh-CN" altLang="en-US" sz="2000" dirty="0">
                  <a:latin typeface="宋体" charset="0"/>
                  <a:ea typeface="宋体" charset="0"/>
                  <a:cs typeface="宋体" charset="0"/>
                </a:rPr>
                <a:t>选择排序或冒泡排序：</a:t>
              </a:r>
              <a:r>
                <a:rPr lang="en-US" altLang="zh-CN" sz="2000" dirty="0">
                  <a:latin typeface="宋体" charset="0"/>
                  <a:ea typeface="宋体" charset="0"/>
                  <a:cs typeface="宋体" charset="0"/>
                </a:rPr>
                <a:t>k</a:t>
              </a:r>
              <a:r>
                <a:rPr lang="zh-CN" altLang="en-US" sz="2000" dirty="0">
                  <a:latin typeface="宋体" charset="0"/>
                  <a:ea typeface="宋体" charset="0"/>
                  <a:cs typeface="宋体" charset="0"/>
                </a:rPr>
                <a:t>趟（数据比较次数约为</a:t>
              </a:r>
              <a:r>
                <a:rPr lang="en-US" altLang="zh-CN" sz="2000" dirty="0">
                  <a:latin typeface="宋体" charset="0"/>
                  <a:ea typeface="宋体" charset="0"/>
                  <a:cs typeface="宋体" charset="0"/>
                </a:rPr>
                <a:t>kn</a:t>
              </a:r>
              <a:r>
                <a:rPr lang="zh-CN" altLang="en-US" sz="2000" dirty="0">
                  <a:latin typeface="宋体" charset="0"/>
                  <a:ea typeface="宋体" charset="0"/>
                  <a:cs typeface="宋体" charset="0"/>
                </a:rPr>
                <a:t>次）；</a:t>
              </a:r>
              <a:endParaRPr lang="en-US" altLang="en-US" sz="2000" dirty="0">
                <a:latin typeface="宋体" charset="0"/>
                <a:ea typeface="宋体" charset="0"/>
                <a:cs typeface="宋体" charset="0"/>
              </a:endParaRPr>
            </a:p>
            <a:p>
              <a:pPr marL="0" lvl="0" indent="0" eaLnBrk="1" hangingPunct="1">
                <a:lnSpc>
                  <a:spcPct val="150000"/>
                </a:lnSpc>
                <a:spcBef>
                  <a:spcPct val="0"/>
                </a:spcBef>
              </a:pPr>
              <a:r>
                <a:rPr lang="zh-CN" altLang="en-US" sz="2000" dirty="0">
                  <a:latin typeface="宋体" charset="0"/>
                  <a:ea typeface="宋体" charset="0"/>
                  <a:cs typeface="宋体" charset="0"/>
                </a:rPr>
                <a:t>  快速排序：每次仅对第一个子序列划分，直至子序列长度小于等于</a:t>
              </a:r>
              <a:r>
                <a:rPr lang="en-US" altLang="zh-CN" sz="2000" dirty="0">
                  <a:latin typeface="宋体" charset="0"/>
                  <a:ea typeface="宋体" charset="0"/>
                  <a:cs typeface="宋体" charset="0"/>
                </a:rPr>
                <a:t>k</a:t>
              </a:r>
              <a:r>
                <a:rPr lang="zh-CN" altLang="en-US" sz="2000" dirty="0">
                  <a:latin typeface="宋体" charset="0"/>
                  <a:ea typeface="宋体" charset="0"/>
                  <a:cs typeface="宋体" charset="0"/>
                </a:rPr>
                <a:t>；长度不足</a:t>
              </a:r>
              <a:r>
                <a:rPr lang="en-US" altLang="zh-CN" sz="2000" dirty="0">
                  <a:latin typeface="宋体" charset="0"/>
                  <a:ea typeface="宋体" charset="0"/>
                  <a:cs typeface="宋体" charset="0"/>
                </a:rPr>
                <a:t>k</a:t>
              </a:r>
              <a:r>
                <a:rPr lang="zh-CN" altLang="en-US" sz="2000" dirty="0">
                  <a:latin typeface="宋体" charset="0"/>
                  <a:ea typeface="宋体" charset="0"/>
                  <a:cs typeface="宋体" charset="0"/>
                </a:rPr>
                <a:t>，则再对其后的子序列划分出补足的长度即可</a:t>
              </a:r>
              <a:endParaRPr lang="zh-CN" altLang="en-US" sz="2000" dirty="0">
                <a:latin typeface="宋体" charset="0"/>
                <a:ea typeface="宋体" charset="0"/>
                <a:cs typeface="宋体" charset="0"/>
              </a:endParaRPr>
            </a:p>
            <a:p>
              <a:pPr marL="0" lvl="0" indent="0" eaLnBrk="1" hangingPunct="1">
                <a:lnSpc>
                  <a:spcPct val="150000"/>
                </a:lnSpc>
                <a:spcBef>
                  <a:spcPct val="0"/>
                </a:spcBef>
                <a:buNone/>
              </a:pPr>
              <a:r>
                <a:rPr lang="zh-CN" altLang="en-US" sz="2000" dirty="0">
                  <a:latin typeface="宋体" charset="0"/>
                  <a:ea typeface="宋体" charset="0"/>
                  <a:cs typeface="宋体" charset="0"/>
                </a:rPr>
                <a:t>  （平均对数据比较</a:t>
              </a:r>
              <a:r>
                <a:rPr lang="en-US" altLang="zh-CN" sz="2000" dirty="0">
                  <a:latin typeface="宋体" charset="0"/>
                  <a:ea typeface="宋体" charset="0"/>
                  <a:cs typeface="宋体" charset="0"/>
                </a:rPr>
                <a:t>2n</a:t>
              </a:r>
              <a:r>
                <a:rPr lang="zh-CN" altLang="en-US" sz="2000" dirty="0">
                  <a:latin typeface="宋体" charset="0"/>
                  <a:ea typeface="宋体" charset="0"/>
                  <a:cs typeface="宋体" charset="0"/>
                </a:rPr>
                <a:t>次）</a:t>
              </a:r>
              <a:endParaRPr lang="en-US" altLang="en-US" sz="2000" dirty="0">
                <a:latin typeface="宋体" charset="0"/>
                <a:ea typeface="宋体" charset="0"/>
                <a:cs typeface="宋体" charset="0"/>
              </a:endParaRPr>
            </a:p>
            <a:p>
              <a:pPr marL="0" lvl="0" indent="0" eaLnBrk="1" hangingPunct="1">
                <a:lnSpc>
                  <a:spcPct val="150000"/>
                </a:lnSpc>
                <a:spcBef>
                  <a:spcPct val="0"/>
                </a:spcBef>
              </a:pPr>
              <a:r>
                <a:rPr lang="zh-CN" altLang="en-US" sz="2000" dirty="0">
                  <a:latin typeface="宋体" charset="0"/>
                  <a:ea typeface="宋体" charset="0"/>
                  <a:cs typeface="宋体" charset="0"/>
                </a:rPr>
                <a:t>  堆排序：先建小根堆，</a:t>
              </a:r>
              <a:r>
                <a:rPr lang="en-US" altLang="zh-CN" sz="2000" dirty="0">
                  <a:latin typeface="宋体" charset="0"/>
                  <a:ea typeface="宋体" charset="0"/>
                  <a:cs typeface="宋体" charset="0"/>
                </a:rPr>
                <a:t>k-1</a:t>
              </a:r>
              <a:r>
                <a:rPr lang="zh-CN" altLang="en-US" sz="2000" dirty="0">
                  <a:latin typeface="宋体" charset="0"/>
                  <a:ea typeface="宋体" charset="0"/>
                  <a:cs typeface="宋体" charset="0"/>
                </a:rPr>
                <a:t>次堆调整</a:t>
              </a:r>
              <a:endParaRPr lang="zh-CN" altLang="en-US" sz="2000" dirty="0">
                <a:latin typeface="宋体" charset="0"/>
                <a:ea typeface="宋体" charset="0"/>
                <a:cs typeface="宋体" charset="0"/>
              </a:endParaRPr>
            </a:p>
            <a:p>
              <a:pPr marL="0" lvl="0" indent="0" eaLnBrk="1" hangingPunct="1">
                <a:lnSpc>
                  <a:spcPct val="150000"/>
                </a:lnSpc>
                <a:spcBef>
                  <a:spcPct val="0"/>
                </a:spcBef>
                <a:buNone/>
              </a:pPr>
              <a:r>
                <a:rPr lang="zh-CN" altLang="en-US" sz="2000" dirty="0">
                  <a:latin typeface="宋体" charset="0"/>
                  <a:ea typeface="宋体" charset="0"/>
                  <a:cs typeface="宋体" charset="0"/>
                </a:rPr>
                <a:t>（数据比较次数约为</a:t>
              </a:r>
              <a:r>
                <a:rPr lang="en-US" altLang="zh-CN" sz="2000" dirty="0">
                  <a:latin typeface="宋体" charset="0"/>
                  <a:ea typeface="宋体" charset="0"/>
                  <a:cs typeface="宋体" charset="0"/>
                </a:rPr>
                <a:t>4n+(k-1)log</a:t>
              </a:r>
              <a:r>
                <a:rPr lang="en-US" altLang="zh-CN" sz="2000" baseline="-25000" dirty="0">
                  <a:latin typeface="宋体" charset="0"/>
                  <a:ea typeface="宋体" charset="0"/>
                  <a:cs typeface="宋体" charset="0"/>
                </a:rPr>
                <a:t>2</a:t>
              </a:r>
              <a:r>
                <a:rPr lang="en-US" altLang="zh-CN" sz="2000" dirty="0">
                  <a:latin typeface="宋体" charset="0"/>
                  <a:ea typeface="宋体" charset="0"/>
                  <a:cs typeface="宋体" charset="0"/>
                </a:rPr>
                <a:t>n</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p:txBody>
        </p:sp>
        <p:sp>
          <p:nvSpPr>
            <p:cNvPr id="53256" name="Line 2053"/>
            <p:cNvSpPr/>
            <p:nvPr/>
          </p:nvSpPr>
          <p:spPr>
            <a:xfrm>
              <a:off x="3312" y="3312"/>
              <a:ext cx="1536" cy="0"/>
            </a:xfrm>
            <a:prstGeom prst="lin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sp>
        <p:sp>
          <p:nvSpPr>
            <p:cNvPr id="53257" name="Oval 2054"/>
            <p:cNvSpPr/>
            <p:nvPr/>
          </p:nvSpPr>
          <p:spPr>
            <a:xfrm>
              <a:off x="4032" y="3264"/>
              <a:ext cx="96" cy="96"/>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95536" y="908720"/>
            <a:ext cx="8372371" cy="5213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ph type="title"/>
          </p:nvPr>
        </p:nvSpPr>
        <p:spPr>
          <a:xfrm>
            <a:off x="304800" y="3810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算法步骤</a:t>
            </a:r>
            <a:r>
              <a:rPr lang="en-US" altLang="zh-CN" sz="2400" b="1" dirty="0">
                <a:solidFill>
                  <a:srgbClr val="CC6600"/>
                </a:solidFill>
              </a:rPr>
              <a:t>]</a:t>
            </a:r>
            <a:endParaRPr lang="en-US" altLang="zh-CN" sz="2800" dirty="0">
              <a:solidFill>
                <a:srgbClr val="CC6600"/>
              </a:solidFill>
            </a:endParaRPr>
          </a:p>
        </p:txBody>
      </p:sp>
      <p:sp>
        <p:nvSpPr>
          <p:cNvPr id="11269" name="Rectangle 3"/>
          <p:cNvSpPr>
            <a:spLocks noGrp="1"/>
          </p:cNvSpPr>
          <p:nvPr>
            <p:ph idx="1"/>
          </p:nvPr>
        </p:nvSpPr>
        <p:spPr>
          <a:xfrm>
            <a:off x="309245" y="871855"/>
            <a:ext cx="8001000" cy="5257800"/>
          </a:xfrm>
        </p:spPr>
        <p:txBody>
          <a:bodyPr vert="horz" wrap="square" lIns="91440" tIns="45720" rIns="91440" bIns="45720" anchor="t">
            <a:normAutofit lnSpcReduction="10000"/>
          </a:bodyPr>
          <a:p>
            <a:pPr eaLnBrk="1" hangingPunct="1">
              <a:buNone/>
            </a:pPr>
            <a:r>
              <a:rPr lang="en-US" altLang="zh-CN"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0   1             i-1    i    i+1               n</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r[0..n]</a:t>
            </a:r>
            <a:endParaRPr lang="en-US" altLang="zh-CN" sz="28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          </a:t>
            </a:r>
            <a:endParaRPr lang="en-US" altLang="zh-CN" sz="28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           </a:t>
            </a:r>
            <a:r>
              <a:rPr lang="en-US" altLang="zh-CN" sz="2800" dirty="0">
                <a:solidFill>
                  <a:srgbClr val="FF3300"/>
                </a:solidFill>
                <a:latin typeface="Times New Roman Regular" panose="02020503050405090304" charset="0"/>
                <a:cs typeface="Times New Roman Regular" panose="02020503050405090304" charset="0"/>
              </a:rPr>
              <a:t>r[i]</a:t>
            </a:r>
            <a:r>
              <a:rPr lang="en-US" altLang="zh-CN" sz="2800" dirty="0">
                <a:latin typeface="Times New Roman Regular" panose="02020503050405090304" charset="0"/>
                <a:cs typeface="Times New Roman Regular" panose="02020503050405090304" charset="0"/>
              </a:rPr>
              <a:t>    </a:t>
            </a:r>
            <a:r>
              <a:rPr lang="en-US" altLang="zh-CN" sz="2400" b="1" dirty="0">
                <a:latin typeface="Times New Roman Regular" panose="02020503050405090304" charset="0"/>
                <a:ea typeface="楷体_GB2312" pitchFamily="49" charset="-122"/>
                <a:cs typeface="Times New Roman Regular" panose="02020503050405090304" charset="0"/>
              </a:rPr>
              <a:t>(</a:t>
            </a:r>
            <a:r>
              <a:rPr lang="zh-CN" altLang="zh-CN" sz="2400" b="1" dirty="0">
                <a:latin typeface="Times New Roman Regular" panose="02020503050405090304" charset="0"/>
                <a:ea typeface="楷体_GB2312" pitchFamily="49" charset="-122"/>
                <a:cs typeface="Times New Roman Regular" panose="02020503050405090304" charset="0"/>
              </a:rPr>
              <a:t>有序区</a:t>
            </a:r>
            <a:r>
              <a:rPr lang="en-US" altLang="zh-CN" sz="2400" b="1" dirty="0">
                <a:latin typeface="Times New Roman Regular" panose="02020503050405090304" charset="0"/>
                <a:ea typeface="楷体_GB2312" pitchFamily="49" charset="-122"/>
                <a:cs typeface="Times New Roman Regular" panose="02020503050405090304" charset="0"/>
              </a:rPr>
              <a:t>)      (</a:t>
            </a:r>
            <a:r>
              <a:rPr lang="zh-CN" altLang="en-US" sz="2400" b="1" dirty="0">
                <a:latin typeface="Times New Roman Regular" panose="02020503050405090304" charset="0"/>
                <a:ea typeface="楷体_GB2312" pitchFamily="49" charset="-122"/>
                <a:cs typeface="Times New Roman Regular" panose="02020503050405090304" charset="0"/>
              </a:rPr>
              <a:t>无序区</a:t>
            </a:r>
            <a:r>
              <a:rPr lang="en-US" altLang="zh-CN" sz="2400" b="1" dirty="0">
                <a:latin typeface="Times New Roman Regular" panose="02020503050405090304" charset="0"/>
                <a:ea typeface="楷体_GB2312" pitchFamily="49" charset="-122"/>
                <a:cs typeface="Times New Roman Regular" panose="02020503050405090304" charset="0"/>
              </a:rPr>
              <a:t>)</a:t>
            </a:r>
            <a:endParaRPr lang="en-US" altLang="zh-CN" sz="2400" b="1" dirty="0">
              <a:latin typeface="楷体_GB2312" pitchFamily="49" charset="-122"/>
              <a:ea typeface="楷体_GB2312" pitchFamily="49" charset="-122"/>
            </a:endParaRPr>
          </a:p>
          <a:p>
            <a:pPr eaLnBrk="1" hangingPunct="1">
              <a:buNone/>
            </a:pPr>
            <a:endParaRPr lang="en-US" altLang="zh-CN" sz="2400" b="1" dirty="0">
              <a:latin typeface="楷体_GB2312" pitchFamily="49" charset="-122"/>
              <a:ea typeface="楷体_GB2312" pitchFamily="49" charset="-122"/>
            </a:endParaRPr>
          </a:p>
          <a:p>
            <a:pPr eaLnBrk="1" hangingPunct="1">
              <a:lnSpc>
                <a:spcPct val="150000"/>
              </a:lnSpc>
              <a:buNone/>
            </a:pPr>
            <a:r>
              <a:rPr lang="zh-CN" altLang="en-US" sz="2000" dirty="0">
                <a:latin typeface="宋体" charset="0"/>
                <a:ea typeface="宋体" charset="0"/>
                <a:cs typeface="宋体" charset="0"/>
              </a:rPr>
              <a:t>循环</a:t>
            </a:r>
            <a:r>
              <a:rPr lang="en-US" altLang="zh-CN" sz="2000" dirty="0">
                <a:solidFill>
                  <a:srgbClr val="FF0000"/>
                </a:solidFill>
                <a:latin typeface="宋体" charset="0"/>
                <a:ea typeface="宋体" charset="0"/>
                <a:cs typeface="宋体" charset="0"/>
              </a:rPr>
              <a:t>(n-1)</a:t>
            </a:r>
            <a:r>
              <a:rPr lang="zh-CN" altLang="zh-CN" sz="2000" dirty="0">
                <a:latin typeface="宋体" charset="0"/>
                <a:ea typeface="宋体" charset="0"/>
                <a:cs typeface="宋体" charset="0"/>
              </a:rPr>
              <a:t>次，初值 </a:t>
            </a:r>
            <a:r>
              <a:rPr lang="en-US" altLang="zh-CN" sz="2000" dirty="0">
                <a:solidFill>
                  <a:srgbClr val="FF0000"/>
                </a:solidFill>
                <a:latin typeface="宋体" charset="0"/>
                <a:ea typeface="宋体" charset="0"/>
                <a:cs typeface="宋体" charset="0"/>
              </a:rPr>
              <a:t>i=2</a:t>
            </a:r>
            <a:endParaRPr lang="en-US" altLang="zh-CN" sz="2000" dirty="0">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rPr>
              <a:t>1) </a:t>
            </a:r>
            <a:r>
              <a:rPr lang="zh-CN" altLang="en-US" sz="2000" dirty="0">
                <a:latin typeface="宋体" charset="0"/>
                <a:ea typeface="宋体" charset="0"/>
                <a:cs typeface="宋体" charset="0"/>
              </a:rPr>
              <a:t>若</a:t>
            </a:r>
            <a:r>
              <a:rPr lang="en-US" altLang="zh-CN" sz="2000" dirty="0">
                <a:solidFill>
                  <a:srgbClr val="FF0000"/>
                </a:solidFill>
                <a:latin typeface="宋体" charset="0"/>
                <a:ea typeface="宋体" charset="0"/>
                <a:cs typeface="宋体" charset="0"/>
              </a:rPr>
              <a:t>r[i]&lt;r[i-1]</a:t>
            </a:r>
            <a:r>
              <a:rPr lang="zh-CN" altLang="en-US" sz="2000" dirty="0">
                <a:latin typeface="宋体" charset="0"/>
                <a:ea typeface="宋体" charset="0"/>
                <a:cs typeface="宋体" charset="0"/>
              </a:rPr>
              <a:t>，则把第</a:t>
            </a:r>
            <a:r>
              <a:rPr lang="en-US" altLang="zh-CN" sz="2000" dirty="0">
                <a:latin typeface="宋体" charset="0"/>
                <a:ea typeface="宋体" charset="0"/>
                <a:cs typeface="宋体" charset="0"/>
              </a:rPr>
              <a:t>i</a:t>
            </a:r>
            <a:r>
              <a:rPr lang="zh-CN" altLang="en-US" sz="2000" dirty="0">
                <a:latin typeface="宋体" charset="0"/>
                <a:ea typeface="宋体" charset="0"/>
                <a:cs typeface="宋体" charset="0"/>
              </a:rPr>
              <a:t>个记录取出保存在</a:t>
            </a:r>
            <a:r>
              <a:rPr lang="en-US" altLang="zh-CN" sz="2000" dirty="0">
                <a:latin typeface="宋体" charset="0"/>
                <a:ea typeface="宋体" charset="0"/>
                <a:cs typeface="宋体" charset="0"/>
              </a:rPr>
              <a:t>r[0]</a:t>
            </a:r>
            <a:r>
              <a:rPr lang="zh-CN" altLang="en-US" sz="2000" dirty="0">
                <a:latin typeface="宋体" charset="0"/>
                <a:ea typeface="宋体" charset="0"/>
                <a:cs typeface="宋体" charset="0"/>
              </a:rPr>
              <a:t>中，</a:t>
            </a:r>
            <a:r>
              <a:rPr lang="en-US" altLang="zh-CN" sz="2000" dirty="0">
                <a:solidFill>
                  <a:srgbClr val="FF0000"/>
                </a:solidFill>
                <a:latin typeface="宋体" charset="0"/>
                <a:ea typeface="宋体" charset="0"/>
                <a:cs typeface="宋体" charset="0"/>
              </a:rPr>
              <a:t>j=i-1</a:t>
            </a:r>
            <a:r>
              <a:rPr lang="en-US" altLang="zh-CN" sz="2000" dirty="0">
                <a:latin typeface="宋体" charset="0"/>
                <a:ea typeface="宋体" charset="0"/>
                <a:cs typeface="宋体" charset="0"/>
              </a:rPr>
              <a:t> </a:t>
            </a:r>
            <a:endParaRPr lang="en-US" altLang="zh-CN" sz="2000" dirty="0">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rPr>
              <a:t>2 )</a:t>
            </a:r>
            <a:r>
              <a:rPr lang="zh-CN" altLang="en-US" sz="2000" dirty="0">
                <a:latin typeface="宋体" charset="0"/>
                <a:ea typeface="宋体" charset="0"/>
                <a:cs typeface="宋体" charset="0"/>
              </a:rPr>
              <a:t>若</a:t>
            </a:r>
            <a:r>
              <a:rPr lang="en-US" altLang="zh-CN" sz="2000" dirty="0">
                <a:latin typeface="宋体" charset="0"/>
                <a:ea typeface="宋体" charset="0"/>
                <a:cs typeface="宋体" charset="0"/>
              </a:rPr>
              <a:t>r[0]&lt; r[j]</a:t>
            </a:r>
            <a:r>
              <a:rPr lang="zh-CN" altLang="en-US" sz="2000" dirty="0">
                <a:latin typeface="宋体" charset="0"/>
                <a:ea typeface="宋体" charset="0"/>
                <a:cs typeface="宋体" charset="0"/>
              </a:rPr>
              <a:t>，则</a:t>
            </a:r>
            <a:r>
              <a:rPr lang="en-US" altLang="zh-CN" sz="2000" dirty="0">
                <a:latin typeface="宋体" charset="0"/>
                <a:ea typeface="宋体" charset="0"/>
                <a:cs typeface="宋体" charset="0"/>
              </a:rPr>
              <a:t>r[j]</a:t>
            </a:r>
            <a:r>
              <a:rPr lang="zh-CN" altLang="en-US" sz="2000" dirty="0">
                <a:latin typeface="宋体" charset="0"/>
                <a:ea typeface="宋体" charset="0"/>
                <a:cs typeface="宋体" charset="0"/>
              </a:rPr>
              <a:t>后移一位，</a:t>
            </a:r>
            <a:r>
              <a:rPr lang="en-US" altLang="zh-CN" sz="2000" dirty="0">
                <a:latin typeface="宋体" charset="0"/>
                <a:ea typeface="宋体" charset="0"/>
                <a:cs typeface="宋体" charset="0"/>
              </a:rPr>
              <a:t>j=j-1</a:t>
            </a:r>
            <a:r>
              <a:rPr lang="zh-CN" altLang="en-US" sz="2000" dirty="0">
                <a:latin typeface="宋体" charset="0"/>
                <a:ea typeface="宋体" charset="0"/>
                <a:cs typeface="宋体" charset="0"/>
              </a:rPr>
              <a:t>，转</a:t>
            </a:r>
            <a:r>
              <a:rPr lang="en-US" altLang="zh-CN" sz="2000" dirty="0">
                <a:latin typeface="宋体" charset="0"/>
                <a:ea typeface="宋体" charset="0"/>
                <a:cs typeface="宋体" charset="0"/>
              </a:rPr>
              <a:t>2)</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rPr>
              <a:t>                      否则</a:t>
            </a:r>
            <a:r>
              <a:rPr lang="en-US" altLang="zh-CN" sz="2000" dirty="0">
                <a:latin typeface="宋体" charset="0"/>
                <a:ea typeface="宋体" charset="0"/>
                <a:cs typeface="宋体" charset="0"/>
              </a:rPr>
              <a:t>r[0]</a:t>
            </a:r>
            <a:r>
              <a:rPr lang="zh-CN" altLang="en-US" sz="2000" dirty="0">
                <a:latin typeface="宋体" charset="0"/>
                <a:ea typeface="宋体" charset="0"/>
                <a:cs typeface="宋体" charset="0"/>
              </a:rPr>
              <a:t>放在</a:t>
            </a:r>
            <a:r>
              <a:rPr lang="en-US" altLang="zh-CN" sz="2000" dirty="0">
                <a:latin typeface="宋体" charset="0"/>
                <a:ea typeface="宋体" charset="0"/>
                <a:cs typeface="宋体" charset="0"/>
              </a:rPr>
              <a:t>r[j+1]</a:t>
            </a:r>
            <a:r>
              <a:rPr lang="zh-CN" altLang="en-US" sz="2000" dirty="0">
                <a:latin typeface="宋体" charset="0"/>
                <a:ea typeface="宋体" charset="0"/>
                <a:cs typeface="宋体" charset="0"/>
              </a:rPr>
              <a:t>处，</a:t>
            </a:r>
            <a:r>
              <a:rPr lang="en-US" altLang="zh-CN" sz="2000" dirty="0">
                <a:latin typeface="宋体" charset="0"/>
                <a:ea typeface="宋体" charset="0"/>
                <a:cs typeface="宋体" charset="0"/>
              </a:rPr>
              <a:t>i=i+1</a:t>
            </a:r>
            <a:r>
              <a:rPr lang="zh-CN" altLang="en-US" sz="2000" dirty="0">
                <a:latin typeface="宋体" charset="0"/>
                <a:ea typeface="宋体" charset="0"/>
                <a:cs typeface="宋体" charset="0"/>
              </a:rPr>
              <a:t>，转</a:t>
            </a:r>
            <a:r>
              <a:rPr lang="en-US" altLang="zh-CN" sz="2000" dirty="0">
                <a:latin typeface="宋体" charset="0"/>
                <a:ea typeface="宋体" charset="0"/>
                <a:cs typeface="宋体" charset="0"/>
              </a:rPr>
              <a:t>1)</a:t>
            </a:r>
            <a:endParaRPr lang="en-US" altLang="zh-CN" sz="2000" dirty="0">
              <a:latin typeface="宋体" charset="0"/>
              <a:ea typeface="宋体" charset="0"/>
              <a:cs typeface="宋体" charset="0"/>
            </a:endParaRPr>
          </a:p>
          <a:p>
            <a:pPr eaLnBrk="1" hangingPunct="1">
              <a:buNone/>
            </a:pPr>
            <a:endParaRPr lang="en-US" altLang="zh-CN" sz="2400" dirty="0"/>
          </a:p>
          <a:p>
            <a:pPr eaLnBrk="1" hangingPunct="1">
              <a:buNone/>
            </a:pPr>
            <a:endParaRPr lang="en-US" altLang="zh-CN" sz="2400" dirty="0">
              <a:solidFill>
                <a:srgbClr val="CC6600"/>
              </a:solidFill>
            </a:endParaRPr>
          </a:p>
        </p:txBody>
      </p:sp>
      <p:sp>
        <p:nvSpPr>
          <p:cNvPr id="11270" name="Rectangle 4"/>
          <p:cNvSpPr/>
          <p:nvPr/>
        </p:nvSpPr>
        <p:spPr>
          <a:xfrm>
            <a:off x="1524000" y="1371600"/>
            <a:ext cx="20574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71" name="Line 5"/>
          <p:cNvSpPr/>
          <p:nvPr/>
        </p:nvSpPr>
        <p:spPr>
          <a:xfrm>
            <a:off x="1905000" y="1371600"/>
            <a:ext cx="0" cy="381000"/>
          </a:xfrm>
          <a:prstGeom prst="line">
            <a:avLst/>
          </a:prstGeom>
          <a:ln w="9525" cap="flat" cmpd="sng">
            <a:solidFill>
              <a:schemeClr val="tx1"/>
            </a:solidFill>
            <a:prstDash val="solid"/>
            <a:headEnd type="none" w="med" len="med"/>
            <a:tailEnd type="none" w="med" len="med"/>
          </a:ln>
        </p:spPr>
      </p:sp>
      <p:sp>
        <p:nvSpPr>
          <p:cNvPr id="11272" name="Rectangle 7"/>
          <p:cNvSpPr/>
          <p:nvPr/>
        </p:nvSpPr>
        <p:spPr>
          <a:xfrm>
            <a:off x="4191000" y="1371600"/>
            <a:ext cx="18288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73" name="Oval 8"/>
          <p:cNvSpPr/>
          <p:nvPr/>
        </p:nvSpPr>
        <p:spPr>
          <a:xfrm>
            <a:off x="3733800" y="1447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74" name="Line 9"/>
          <p:cNvSpPr/>
          <p:nvPr/>
        </p:nvSpPr>
        <p:spPr>
          <a:xfrm flipV="1">
            <a:off x="1676400" y="1524000"/>
            <a:ext cx="0" cy="457200"/>
          </a:xfrm>
          <a:prstGeom prst="line">
            <a:avLst/>
          </a:prstGeom>
          <a:ln w="9525" cap="flat" cmpd="sng">
            <a:solidFill>
              <a:srgbClr val="FF3300"/>
            </a:solidFill>
            <a:prstDash val="solid"/>
            <a:headEnd type="none" w="med" len="med"/>
            <a:tailEnd type="triangle" w="med" len="med"/>
          </a:ln>
        </p:spPr>
      </p:sp>
      <p:grpSp>
        <p:nvGrpSpPr>
          <p:cNvPr id="2" name="Group 16"/>
          <p:cNvGrpSpPr/>
          <p:nvPr/>
        </p:nvGrpSpPr>
        <p:grpSpPr>
          <a:xfrm>
            <a:off x="2843213" y="1773238"/>
            <a:ext cx="863600" cy="674687"/>
            <a:chOff x="4513" y="572"/>
            <a:chExt cx="544" cy="425"/>
          </a:xfrm>
        </p:grpSpPr>
        <p:sp>
          <p:nvSpPr>
            <p:cNvPr id="11278" name="Line 12"/>
            <p:cNvSpPr/>
            <p:nvPr/>
          </p:nvSpPr>
          <p:spPr>
            <a:xfrm flipV="1">
              <a:off x="4876" y="572"/>
              <a:ext cx="0" cy="182"/>
            </a:xfrm>
            <a:prstGeom prst="line">
              <a:avLst/>
            </a:prstGeom>
            <a:ln w="28575" cap="flat" cmpd="sng">
              <a:solidFill>
                <a:schemeClr val="accent2"/>
              </a:solidFill>
              <a:prstDash val="solid"/>
              <a:headEnd type="none" w="med" len="med"/>
              <a:tailEnd type="triangle" w="med" len="med"/>
            </a:ln>
          </p:spPr>
        </p:sp>
        <p:sp>
          <p:nvSpPr>
            <p:cNvPr id="11279" name="Text Box 13"/>
            <p:cNvSpPr txBox="1"/>
            <p:nvPr/>
          </p:nvSpPr>
          <p:spPr>
            <a:xfrm>
              <a:off x="4785" y="709"/>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66"/>
                  </a:solidFill>
                </a:rPr>
                <a:t>j</a:t>
              </a:r>
              <a:endParaRPr lang="en-US" altLang="zh-CN" sz="2400" b="1" dirty="0">
                <a:solidFill>
                  <a:srgbClr val="FF0066"/>
                </a:solidFill>
              </a:endParaRPr>
            </a:p>
          </p:txBody>
        </p:sp>
        <p:sp>
          <p:nvSpPr>
            <p:cNvPr id="11280" name="Line 15"/>
            <p:cNvSpPr/>
            <p:nvPr/>
          </p:nvSpPr>
          <p:spPr>
            <a:xfrm flipH="1">
              <a:off x="4513" y="663"/>
              <a:ext cx="317" cy="0"/>
            </a:xfrm>
            <a:prstGeom prst="line">
              <a:avLst/>
            </a:prstGeom>
            <a:ln w="28575" cap="flat" cmpd="sng">
              <a:solidFill>
                <a:schemeClr val="accent1"/>
              </a:solidFill>
              <a:prstDash val="dash"/>
              <a:headEnd type="none" w="med" len="med"/>
              <a:tailEnd type="triangle" w="med" len="med"/>
            </a:ln>
          </p:spPr>
        </p:sp>
      </p:grpSp>
      <p:sp>
        <p:nvSpPr>
          <p:cNvPr id="11277" name="动作按钮: 前进或下一项 2">
            <a:hlinkClick r:id="" action="ppaction://hlinkshowjump?jump=nextslide"/>
          </p:cNvPr>
          <p:cNvSpPr/>
          <p:nvPr/>
        </p:nvSpPr>
        <p:spPr>
          <a:xfrm>
            <a:off x="8763000" y="260350"/>
            <a:ext cx="201613" cy="215900"/>
          </a:xfrm>
          <a:prstGeom prst="actionButtonForwardNex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3" name="直接箭头连接符 2"/>
          <p:cNvCxnSpPr/>
          <p:nvPr/>
        </p:nvCxnSpPr>
        <p:spPr>
          <a:xfrm flipH="1">
            <a:off x="5435600" y="2944495"/>
            <a:ext cx="625475" cy="700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106160" y="2689225"/>
            <a:ext cx="1783080" cy="368300"/>
          </a:xfrm>
          <a:prstGeom prst="rect">
            <a:avLst/>
          </a:prstGeom>
          <a:noFill/>
        </p:spPr>
        <p:txBody>
          <a:bodyPr wrap="none" rtlCol="0">
            <a:spAutoFit/>
          </a:bodyPr>
          <a:p>
            <a:r>
              <a:rPr lang="zh-CN" altLang="en-US"/>
              <a:t>作为“</a:t>
            </a:r>
            <a:r>
              <a:rPr lang="zh-CN" altLang="en-US">
                <a:solidFill>
                  <a:srgbClr val="FF0000"/>
                </a:solidFill>
              </a:rPr>
              <a:t>监视哨</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ph type="title"/>
          </p:nvPr>
        </p:nvSpPr>
        <p:spPr>
          <a:xfrm>
            <a:off x="304800" y="3810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算法步骤</a:t>
            </a:r>
            <a:r>
              <a:rPr lang="en-US" altLang="zh-CN" sz="2400" b="1" dirty="0">
                <a:solidFill>
                  <a:srgbClr val="CC6600"/>
                </a:solidFill>
              </a:rPr>
              <a:t>]</a:t>
            </a:r>
            <a:endParaRPr lang="en-US" altLang="zh-CN" sz="2800" dirty="0">
              <a:solidFill>
                <a:srgbClr val="CC6600"/>
              </a:solidFill>
            </a:endParaRPr>
          </a:p>
        </p:txBody>
      </p:sp>
      <p:sp>
        <p:nvSpPr>
          <p:cNvPr id="11277" name="动作按钮: 前进或下一项 2">
            <a:hlinkClick r:id="" action="ppaction://hlinkshowjump?jump=nextslide"/>
          </p:cNvPr>
          <p:cNvSpPr/>
          <p:nvPr/>
        </p:nvSpPr>
        <p:spPr>
          <a:xfrm>
            <a:off x="8763000" y="260350"/>
            <a:ext cx="201613" cy="215900"/>
          </a:xfrm>
          <a:prstGeom prst="actionButtonForwardNex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 name="Rectangle 3"/>
          <p:cNvSpPr>
            <a:spLocks noGrp="1"/>
          </p:cNvSpPr>
          <p:nvPr>
            <p:ph idx="1"/>
          </p:nvPr>
        </p:nvSpPr>
        <p:spPr>
          <a:xfrm>
            <a:off x="309245" y="871855"/>
            <a:ext cx="8001000" cy="5257800"/>
          </a:xfrm>
        </p:spPr>
        <p:txBody>
          <a:bodyPr vert="horz" wrap="square" lIns="91440" tIns="45720" rIns="91440" bIns="45720" anchor="t">
            <a:normAutofit lnSpcReduction="10000"/>
          </a:bodyPr>
          <a:p>
            <a:pPr eaLnBrk="1" hangingPunct="1">
              <a:buNone/>
            </a:pPr>
            <a:r>
              <a:rPr lang="en-US" altLang="zh-CN"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0   1             i-1    i    i+1               n</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r[0..n]</a:t>
            </a:r>
            <a:endParaRPr lang="en-US" altLang="zh-CN" sz="28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          </a:t>
            </a:r>
            <a:endParaRPr lang="en-US" altLang="zh-CN" sz="2800" dirty="0">
              <a:latin typeface="Times New Roman Regular" panose="02020503050405090304" charset="0"/>
              <a:cs typeface="Times New Roman Regular" panose="02020503050405090304" charset="0"/>
            </a:endParaRPr>
          </a:p>
          <a:p>
            <a:pPr eaLnBrk="1" hangingPunct="1">
              <a:buNone/>
            </a:pPr>
            <a:r>
              <a:rPr lang="en-US" altLang="zh-CN" sz="2800" dirty="0">
                <a:latin typeface="Times New Roman Regular" panose="02020503050405090304" charset="0"/>
                <a:cs typeface="Times New Roman Regular" panose="02020503050405090304" charset="0"/>
              </a:rPr>
              <a:t>           </a:t>
            </a:r>
            <a:r>
              <a:rPr lang="en-US" altLang="zh-CN" sz="2800" dirty="0">
                <a:solidFill>
                  <a:srgbClr val="FF3300"/>
                </a:solidFill>
                <a:latin typeface="Times New Roman Regular" panose="02020503050405090304" charset="0"/>
                <a:cs typeface="Times New Roman Regular" panose="02020503050405090304" charset="0"/>
              </a:rPr>
              <a:t>r[i]</a:t>
            </a:r>
            <a:r>
              <a:rPr lang="en-US" altLang="zh-CN" sz="2800" dirty="0">
                <a:latin typeface="Times New Roman Regular" panose="02020503050405090304" charset="0"/>
                <a:cs typeface="Times New Roman Regular" panose="02020503050405090304" charset="0"/>
              </a:rPr>
              <a:t>    </a:t>
            </a:r>
            <a:r>
              <a:rPr lang="en-US" altLang="zh-CN" sz="2400" b="1" dirty="0">
                <a:latin typeface="Times New Roman Regular" panose="02020503050405090304" charset="0"/>
                <a:ea typeface="楷体_GB2312" pitchFamily="49" charset="-122"/>
                <a:cs typeface="Times New Roman Regular" panose="02020503050405090304" charset="0"/>
              </a:rPr>
              <a:t>(</a:t>
            </a:r>
            <a:r>
              <a:rPr lang="zh-CN" altLang="zh-CN" sz="2400" b="1" dirty="0">
                <a:latin typeface="Times New Roman Regular" panose="02020503050405090304" charset="0"/>
                <a:ea typeface="楷体_GB2312" pitchFamily="49" charset="-122"/>
                <a:cs typeface="Times New Roman Regular" panose="02020503050405090304" charset="0"/>
              </a:rPr>
              <a:t>有序区</a:t>
            </a:r>
            <a:r>
              <a:rPr lang="en-US" altLang="zh-CN" sz="2400" b="1" dirty="0">
                <a:latin typeface="Times New Roman Regular" panose="02020503050405090304" charset="0"/>
                <a:ea typeface="楷体_GB2312" pitchFamily="49" charset="-122"/>
                <a:cs typeface="Times New Roman Regular" panose="02020503050405090304" charset="0"/>
              </a:rPr>
              <a:t>)      (</a:t>
            </a:r>
            <a:r>
              <a:rPr lang="zh-CN" altLang="en-US" sz="2400" b="1" dirty="0">
                <a:latin typeface="Times New Roman Regular" panose="02020503050405090304" charset="0"/>
                <a:ea typeface="楷体_GB2312" pitchFamily="49" charset="-122"/>
                <a:cs typeface="Times New Roman Regular" panose="02020503050405090304" charset="0"/>
              </a:rPr>
              <a:t>无序区</a:t>
            </a:r>
            <a:r>
              <a:rPr lang="en-US" altLang="zh-CN" sz="2400" b="1" dirty="0">
                <a:latin typeface="Times New Roman Regular" panose="02020503050405090304" charset="0"/>
                <a:ea typeface="楷体_GB2312" pitchFamily="49" charset="-122"/>
                <a:cs typeface="Times New Roman Regular" panose="02020503050405090304" charset="0"/>
              </a:rPr>
              <a:t>)</a:t>
            </a:r>
            <a:endParaRPr lang="en-US" altLang="zh-CN" sz="2400" b="1" dirty="0">
              <a:latin typeface="楷体_GB2312" pitchFamily="49" charset="-122"/>
              <a:ea typeface="楷体_GB2312" pitchFamily="49" charset="-122"/>
            </a:endParaRPr>
          </a:p>
          <a:p>
            <a:pPr eaLnBrk="1" hangingPunct="1">
              <a:buNone/>
            </a:pPr>
            <a:endParaRPr lang="en-US" altLang="zh-CN" sz="2400" b="1" dirty="0">
              <a:latin typeface="楷体_GB2312" pitchFamily="49" charset="-122"/>
              <a:ea typeface="楷体_GB2312" pitchFamily="49" charset="-122"/>
            </a:endParaRPr>
          </a:p>
          <a:p>
            <a:pPr eaLnBrk="1" hangingPunct="1">
              <a:buNone/>
            </a:pPr>
            <a:endParaRPr lang="en-US" altLang="zh-CN" sz="2400" dirty="0">
              <a:solidFill>
                <a:srgbClr val="CC6600"/>
              </a:solidFill>
            </a:endParaRPr>
          </a:p>
        </p:txBody>
      </p:sp>
      <p:sp>
        <p:nvSpPr>
          <p:cNvPr id="5" name="Rectangle 4"/>
          <p:cNvSpPr/>
          <p:nvPr/>
        </p:nvSpPr>
        <p:spPr>
          <a:xfrm>
            <a:off x="1524000" y="1371600"/>
            <a:ext cx="20574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 name="Line 5"/>
          <p:cNvSpPr/>
          <p:nvPr/>
        </p:nvSpPr>
        <p:spPr>
          <a:xfrm>
            <a:off x="1905000" y="1371600"/>
            <a:ext cx="0" cy="381000"/>
          </a:xfrm>
          <a:prstGeom prst="line">
            <a:avLst/>
          </a:prstGeom>
          <a:ln w="9525" cap="flat" cmpd="sng">
            <a:solidFill>
              <a:schemeClr val="tx1"/>
            </a:solidFill>
            <a:prstDash val="solid"/>
            <a:headEnd type="none" w="med" len="med"/>
            <a:tailEnd type="none" w="med" len="med"/>
          </a:ln>
        </p:spPr>
      </p:sp>
      <p:sp>
        <p:nvSpPr>
          <p:cNvPr id="7" name="Rectangle 7"/>
          <p:cNvSpPr/>
          <p:nvPr/>
        </p:nvSpPr>
        <p:spPr>
          <a:xfrm>
            <a:off x="4191000" y="1371600"/>
            <a:ext cx="18288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 name="Oval 8"/>
          <p:cNvSpPr/>
          <p:nvPr/>
        </p:nvSpPr>
        <p:spPr>
          <a:xfrm>
            <a:off x="3733800" y="1447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 name="Line 9"/>
          <p:cNvSpPr/>
          <p:nvPr/>
        </p:nvSpPr>
        <p:spPr>
          <a:xfrm flipV="1">
            <a:off x="1676400" y="1524000"/>
            <a:ext cx="0" cy="457200"/>
          </a:xfrm>
          <a:prstGeom prst="line">
            <a:avLst/>
          </a:prstGeom>
          <a:ln w="9525" cap="flat" cmpd="sng">
            <a:solidFill>
              <a:srgbClr val="FF3300"/>
            </a:solidFill>
            <a:prstDash val="solid"/>
            <a:headEnd type="none" w="med" len="med"/>
            <a:tailEnd type="triangle" w="med" len="med"/>
          </a:ln>
        </p:spPr>
      </p:sp>
      <p:grpSp>
        <p:nvGrpSpPr>
          <p:cNvPr id="10" name="Group 16"/>
          <p:cNvGrpSpPr/>
          <p:nvPr/>
        </p:nvGrpSpPr>
        <p:grpSpPr>
          <a:xfrm>
            <a:off x="2843213" y="1773238"/>
            <a:ext cx="863600" cy="674687"/>
            <a:chOff x="4513" y="572"/>
            <a:chExt cx="544" cy="425"/>
          </a:xfrm>
        </p:grpSpPr>
        <p:sp>
          <p:nvSpPr>
            <p:cNvPr id="11" name="Line 12"/>
            <p:cNvSpPr/>
            <p:nvPr/>
          </p:nvSpPr>
          <p:spPr>
            <a:xfrm flipV="1">
              <a:off x="4876" y="572"/>
              <a:ext cx="0" cy="182"/>
            </a:xfrm>
            <a:prstGeom prst="line">
              <a:avLst/>
            </a:prstGeom>
            <a:ln w="28575" cap="flat" cmpd="sng">
              <a:solidFill>
                <a:schemeClr val="accent2"/>
              </a:solidFill>
              <a:prstDash val="solid"/>
              <a:headEnd type="none" w="med" len="med"/>
              <a:tailEnd type="triangle" w="med" len="med"/>
            </a:ln>
          </p:spPr>
        </p:sp>
        <p:sp>
          <p:nvSpPr>
            <p:cNvPr id="12" name="Text Box 13"/>
            <p:cNvSpPr txBox="1"/>
            <p:nvPr/>
          </p:nvSpPr>
          <p:spPr>
            <a:xfrm>
              <a:off x="4785" y="709"/>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66"/>
                  </a:solidFill>
                </a:rPr>
                <a:t>j</a:t>
              </a:r>
              <a:endParaRPr lang="en-US" altLang="zh-CN" sz="2400" b="1" dirty="0">
                <a:solidFill>
                  <a:srgbClr val="FF0066"/>
                </a:solidFill>
              </a:endParaRPr>
            </a:p>
          </p:txBody>
        </p:sp>
        <p:sp>
          <p:nvSpPr>
            <p:cNvPr id="13" name="Line 15"/>
            <p:cNvSpPr/>
            <p:nvPr/>
          </p:nvSpPr>
          <p:spPr>
            <a:xfrm flipH="1">
              <a:off x="4513" y="663"/>
              <a:ext cx="317" cy="0"/>
            </a:xfrm>
            <a:prstGeom prst="line">
              <a:avLst/>
            </a:prstGeom>
            <a:ln w="28575" cap="flat" cmpd="sng">
              <a:solidFill>
                <a:schemeClr val="accent1"/>
              </a:solidFill>
              <a:prstDash val="dash"/>
              <a:headEnd type="none" w="med" len="med"/>
              <a:tailEnd type="triangle" w="med" len="med"/>
            </a:ln>
          </p:spPr>
        </p:sp>
      </p:grpSp>
      <p:sp>
        <p:nvSpPr>
          <p:cNvPr id="39947" name="Text Box 11"/>
          <p:cNvSpPr txBox="1"/>
          <p:nvPr/>
        </p:nvSpPr>
        <p:spPr>
          <a:xfrm>
            <a:off x="603885" y="2814955"/>
            <a:ext cx="8015605" cy="34150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void </a:t>
            </a:r>
            <a:r>
              <a:rPr lang="en-US" altLang="zh-CN" sz="2400" b="1" dirty="0">
                <a:solidFill>
                  <a:schemeClr val="accent2"/>
                </a:solidFill>
                <a:latin typeface="Times New Roman Regular" panose="02020503050405090304" charset="0"/>
                <a:cs typeface="Times New Roman Regular" panose="02020503050405090304" charset="0"/>
              </a:rPr>
              <a:t>InsertSort</a:t>
            </a:r>
            <a:r>
              <a:rPr lang="en-US" altLang="zh-CN" sz="2400" b="1"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(SqList &amp;L)</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for (i=2; i&lt;=L.length; i++)    //n-1</a:t>
            </a:r>
            <a:r>
              <a:rPr lang="zh-CN" altLang="en-US" sz="2400" dirty="0">
                <a:latin typeface="Times New Roman Regular" panose="02020503050405090304" charset="0"/>
                <a:cs typeface="Times New Roman Regular" panose="02020503050405090304" charset="0"/>
              </a:rPr>
              <a:t>轮</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if (LT(L.r[i].key,L.r[[i-1].key)) { //</a:t>
            </a:r>
            <a:r>
              <a:rPr lang="zh-CN" altLang="en-US" sz="2000" dirty="0">
                <a:latin typeface="Times New Roman Regular" panose="02020503050405090304" charset="0"/>
                <a:cs typeface="Times New Roman Regular" panose="02020503050405090304" charset="0"/>
              </a:rPr>
              <a:t>比前面的小</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L.</a:t>
            </a:r>
            <a:r>
              <a:rPr lang="en-US" altLang="zh-CN" sz="2400" dirty="0">
                <a:solidFill>
                  <a:srgbClr val="FF0000"/>
                </a:solidFill>
                <a:latin typeface="Times New Roman Regular" panose="02020503050405090304" charset="0"/>
                <a:cs typeface="Times New Roman Regular" panose="02020503050405090304" charset="0"/>
              </a:rPr>
              <a:t>r[0]</a:t>
            </a:r>
            <a:r>
              <a:rPr lang="en-US" altLang="zh-CN" sz="2400" dirty="0">
                <a:latin typeface="Times New Roman Regular" panose="02020503050405090304" charset="0"/>
                <a:cs typeface="Times New Roman Regular" panose="02020503050405090304" charset="0"/>
              </a:rPr>
              <a:t> = L.</a:t>
            </a:r>
            <a:r>
              <a:rPr lang="en-US" altLang="zh-CN" sz="2400" dirty="0">
                <a:solidFill>
                  <a:srgbClr val="FF0000"/>
                </a:solidFill>
                <a:latin typeface="Times New Roman Regular" panose="02020503050405090304" charset="0"/>
                <a:cs typeface="Times New Roman Regular" panose="02020503050405090304" charset="0"/>
              </a:rPr>
              <a:t>r[i]</a:t>
            </a:r>
            <a:r>
              <a:rPr lang="en-US" altLang="zh-CN" sz="2400" dirty="0">
                <a:latin typeface="Times New Roman Regular" panose="02020503050405090304" charset="0"/>
                <a:cs typeface="Times New Roman Regular" panose="02020503050405090304" charset="0"/>
              </a:rPr>
              <a:t>;</a:t>
            </a:r>
            <a:r>
              <a:rPr lang="zh-CN" altLang="en-US" sz="2400"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L.r[i] = L.r[i-1];</a:t>
            </a:r>
            <a:r>
              <a:rPr lang="zh-CN" altLang="en-US" sz="2400"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a:t>
            </a:r>
            <a:r>
              <a:rPr lang="zh-CN" altLang="en-US" sz="2000" dirty="0">
                <a:latin typeface="Times New Roman Regular" panose="02020503050405090304" charset="0"/>
                <a:cs typeface="Times New Roman Regular" panose="02020503050405090304" charset="0"/>
              </a:rPr>
              <a:t>监视哨</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for (j=</a:t>
            </a:r>
            <a:r>
              <a:rPr lang="en-US" altLang="zh-CN" sz="2400" dirty="0">
                <a:solidFill>
                  <a:srgbClr val="FF0000"/>
                </a:solidFill>
                <a:latin typeface="Times New Roman Regular" panose="02020503050405090304" charset="0"/>
                <a:cs typeface="Times New Roman Regular" panose="02020503050405090304" charset="0"/>
              </a:rPr>
              <a:t>i-2</a:t>
            </a:r>
            <a:r>
              <a:rPr lang="en-US" altLang="zh-CN" sz="2400" dirty="0">
                <a:latin typeface="Times New Roman Regular" panose="02020503050405090304" charset="0"/>
                <a:cs typeface="Times New Roman Regular" panose="02020503050405090304" charset="0"/>
              </a:rPr>
              <a:t>; L.r[0].key &lt; L.r[[j].key;</a:t>
            </a:r>
            <a:r>
              <a:rPr lang="en-US" altLang="zh-CN" sz="2400" dirty="0">
                <a:solidFill>
                  <a:srgbClr val="FF0000"/>
                </a:solidFill>
                <a:latin typeface="Times New Roman Regular" panose="02020503050405090304" charset="0"/>
                <a:cs typeface="Times New Roman Regular" panose="02020503050405090304" charset="0"/>
              </a:rPr>
              <a:t> j--</a:t>
            </a:r>
            <a:r>
              <a:rPr lang="en-US" altLang="zh-CN" sz="24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逐一比较</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a:t>
            </a:r>
            <a:r>
              <a:rPr lang="en-US" altLang="zh-CN" sz="2400" dirty="0">
                <a:solidFill>
                  <a:srgbClr val="FF0000"/>
                </a:solidFill>
                <a:latin typeface="Times New Roman Regular" panose="02020503050405090304" charset="0"/>
                <a:cs typeface="Times New Roman Regular" panose="02020503050405090304" charset="0"/>
              </a:rPr>
              <a:t>L.r[j+1] = L.r[j]</a:t>
            </a:r>
            <a:r>
              <a:rPr lang="en-US" altLang="zh-CN" sz="24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向后移动一个位置</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L.r[j+1] = L.r[0]; //</a:t>
            </a:r>
            <a:r>
              <a:rPr lang="zh-CN" altLang="en-US" sz="2000" dirty="0">
                <a:latin typeface="Times New Roman Regular" panose="02020503050405090304" charset="0"/>
                <a:cs typeface="Times New Roman Regular" panose="02020503050405090304" charset="0"/>
              </a:rPr>
              <a:t>插入</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           }</a:t>
            </a:r>
            <a:endParaRPr lang="en-US" altLang="zh-CN" sz="24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}//InsertSort</a:t>
            </a:r>
            <a:endParaRPr lang="en-US" altLang="zh-CN" sz="2400" dirty="0">
              <a:latin typeface="Times New Roman Regular" panose="02020503050405090304" charset="0"/>
              <a:cs typeface="Times New Roman Regular"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RBRAKE.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p:cNvSpPr>
          <p:nvPr>
            <p:ph type="dt" sz="quarter" idx="10"/>
          </p:nvPr>
        </p:nvSpPr>
        <p:spPr>
          <a:noFill/>
          <a:ln>
            <a:miter lim="800000"/>
          </a:ln>
        </p:spPr>
        <p:txBody>
          <a:bodyPr/>
          <a:lstStyle/>
          <a:p>
            <a:fld id="{FEC22FAC-3D6D-456F-A393-8FCEFD152EE0}" type="datetime1">
              <a:rPr lang="zh-CN" altLang="en-US" smtClean="0"/>
            </a:fld>
            <a:endParaRPr lang="en-US" altLang="zh-CN"/>
          </a:p>
        </p:txBody>
      </p:sp>
      <p:sp>
        <p:nvSpPr>
          <p:cNvPr id="22531" name="Text Box 2"/>
          <p:cNvSpPr txBox="1">
            <a:spLocks noChangeArrowheads="1"/>
          </p:cNvSpPr>
          <p:nvPr/>
        </p:nvSpPr>
        <p:spPr bwMode="auto">
          <a:xfrm>
            <a:off x="418783" y="568960"/>
            <a:ext cx="8305800" cy="3969385"/>
          </a:xfrm>
          <a:prstGeom prst="rect">
            <a:avLst/>
          </a:prstGeom>
          <a:noFill/>
          <a:ln w="12700" cap="sq">
            <a:noFill/>
            <a:miter lim="800000"/>
            <a:headEnd type="none" w="sm" len="sm"/>
            <a:tailEnd type="none" w="sm" len="sm"/>
          </a:ln>
          <a:effectLst/>
        </p:spPr>
        <p:txBody>
          <a:bodyPr>
            <a:spAutoFit/>
          </a:bodyPr>
          <a:lstStyle/>
          <a:p>
            <a:pPr algn="just">
              <a:lnSpc>
                <a:spcPct val="150000"/>
              </a:lnSpc>
              <a:spcBef>
                <a:spcPct val="10000"/>
              </a:spcBef>
            </a:pPr>
            <a:r>
              <a:rPr lang="en-US" altLang="zh-CN" sz="2400" dirty="0">
                <a:solidFill>
                  <a:srgbClr val="000000"/>
                </a:solidFill>
                <a:latin typeface="楷体_GB2312" pitchFamily="49" charset="-122"/>
                <a:ea typeface="楷体_GB2312" pitchFamily="49" charset="-122"/>
              </a:rPr>
              <a:t>【</a:t>
            </a:r>
            <a:r>
              <a:rPr lang="zh-CN" altLang="en-US" sz="2400" dirty="0">
                <a:solidFill>
                  <a:srgbClr val="000000"/>
                </a:solidFill>
                <a:latin typeface="楷体_GB2312" pitchFamily="49" charset="-122"/>
                <a:ea typeface="楷体_GB2312" pitchFamily="49" charset="-122"/>
              </a:rPr>
              <a:t>性能分析</a:t>
            </a:r>
            <a:r>
              <a:rPr lang="en-US" altLang="zh-CN" sz="2400" dirty="0">
                <a:solidFill>
                  <a:srgbClr val="000000"/>
                </a:solidFill>
                <a:latin typeface="楷体_GB2312" pitchFamily="49" charset="-122"/>
                <a:ea typeface="楷体_GB2312" pitchFamily="49" charset="-122"/>
              </a:rPr>
              <a:t>】</a:t>
            </a:r>
            <a:endParaRPr lang="en-US" altLang="zh-CN" sz="2400" dirty="0">
              <a:solidFill>
                <a:srgbClr val="000000"/>
              </a:solidFill>
              <a:latin typeface="楷体_GB2312" pitchFamily="49" charset="-122"/>
              <a:ea typeface="楷体_GB2312" pitchFamily="49" charset="-122"/>
            </a:endParaRPr>
          </a:p>
          <a:p>
            <a:pPr>
              <a:lnSpc>
                <a:spcPct val="150000"/>
              </a:lnSpc>
            </a:pP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空间性能：仅用了一个辅助单元</a:t>
            </a:r>
            <a:r>
              <a:rPr lang="en-US" altLang="zh-CN" sz="2400" dirty="0">
                <a:solidFill>
                  <a:srgbClr val="000000"/>
                </a:solidFill>
                <a:latin typeface="楷体_GB2312" pitchFamily="49" charset="-122"/>
                <a:ea typeface="楷体_GB2312" pitchFamily="49" charset="-122"/>
              </a:rPr>
              <a:t>R[0]</a:t>
            </a:r>
            <a:r>
              <a:rPr lang="zh-CN" altLang="en-US" sz="2400" dirty="0">
                <a:solidFill>
                  <a:srgbClr val="000000"/>
                </a:solidFill>
                <a:latin typeface="楷体_GB2312" pitchFamily="49" charset="-122"/>
                <a:ea typeface="楷体_GB2312" pitchFamily="49" charset="-122"/>
              </a:rPr>
              <a:t>作为监视哨，空间复杂度为</a:t>
            </a:r>
            <a:r>
              <a:rPr lang="en-US" altLang="zh-CN" sz="2400" dirty="0">
                <a:solidFill>
                  <a:srgbClr val="FF0000"/>
                </a:solidFill>
                <a:latin typeface="楷体_GB2312" pitchFamily="49" charset="-122"/>
                <a:ea typeface="楷体_GB2312" pitchFamily="49" charset="-122"/>
              </a:rPr>
              <a:t>O(1)</a:t>
            </a:r>
            <a:r>
              <a:rPr lang="zh-CN" altLang="en-US" sz="2400" dirty="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a:p>
            <a:pPr>
              <a:lnSpc>
                <a:spcPct val="150000"/>
              </a:lnSpc>
            </a:pPr>
            <a:r>
              <a:rPr lang="zh-CN" altLang="en-US" sz="2400" dirty="0">
                <a:solidFill>
                  <a:srgbClr val="000000"/>
                </a:solidFill>
                <a:latin typeface="楷体_GB2312" pitchFamily="49" charset="-122"/>
                <a:ea typeface="楷体_GB2312" pitchFamily="49" charset="-122"/>
              </a:rPr>
              <a:t>    时间性能：向有序表中逐个插入记录的操作，进行了</a:t>
            </a:r>
            <a:r>
              <a:rPr lang="en-US" altLang="zh-CN" sz="2400" dirty="0">
                <a:solidFill>
                  <a:srgbClr val="FF0000"/>
                </a:solidFill>
                <a:latin typeface="楷体_GB2312" pitchFamily="49" charset="-122"/>
                <a:ea typeface="楷体_GB2312" pitchFamily="49" charset="-122"/>
              </a:rPr>
              <a:t>n</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趟，每趟操作分为比较关键码和移动记录，而比较的次数和移动记录的次数取决于初始序列的排列情况 。分三种情况讨论：</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bwMode="auto">
          <a:xfrm>
            <a:off x="971550" y="3203619"/>
            <a:ext cx="6476964" cy="1583337"/>
            <a:chOff x="336" y="130"/>
            <a:chExt cx="4693" cy="1773"/>
          </a:xfrm>
        </p:grpSpPr>
        <p:graphicFrame>
          <p:nvGraphicFramePr>
            <p:cNvPr id="23564" name="Object 3"/>
            <p:cNvGraphicFramePr>
              <a:graphicFrameLocks noChangeAspect="1"/>
            </p:cNvGraphicFramePr>
            <p:nvPr/>
          </p:nvGraphicFramePr>
          <p:xfrm>
            <a:off x="1746" y="130"/>
            <a:ext cx="2726" cy="864"/>
          </p:xfrm>
          <a:graphic>
            <a:graphicData uri="http://schemas.openxmlformats.org/presentationml/2006/ole">
              <mc:AlternateContent xmlns:mc="http://schemas.openxmlformats.org/markup-compatibility/2006">
                <mc:Choice xmlns:v="urn:schemas-microsoft-com:vml" Requires="v">
                  <p:oleObj spid="_x0000_s437452" name="公式" r:id="rId1" imgW="26444575" imgH="8185785" progId="Equation.3">
                    <p:embed/>
                  </p:oleObj>
                </mc:Choice>
                <mc:Fallback>
                  <p:oleObj name="公式" r:id="rId1" imgW="26444575" imgH="8185785"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 y="130"/>
                          <a:ext cx="2726"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5" name="Object 4"/>
            <p:cNvGraphicFramePr>
              <a:graphicFrameLocks noChangeAspect="1"/>
            </p:cNvGraphicFramePr>
            <p:nvPr/>
          </p:nvGraphicFramePr>
          <p:xfrm>
            <a:off x="1746" y="1023"/>
            <a:ext cx="3283" cy="880"/>
          </p:xfrm>
          <a:graphic>
            <a:graphicData uri="http://schemas.openxmlformats.org/presentationml/2006/ole">
              <mc:AlternateContent xmlns:mc="http://schemas.openxmlformats.org/markup-compatibility/2006">
                <mc:Choice xmlns:v="urn:schemas-microsoft-com:vml" Requires="v">
                  <p:oleObj spid="_x0000_s437453" name="公式" r:id="rId3" imgW="31594425" imgH="8185785" progId="Equation.3">
                    <p:embed/>
                  </p:oleObj>
                </mc:Choice>
                <mc:Fallback>
                  <p:oleObj name="公式" r:id="rId3" imgW="31594425" imgH="81857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023"/>
                          <a:ext cx="3283" cy="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7" name="Text Box 5"/>
            <p:cNvSpPr txBox="1">
              <a:spLocks noChangeArrowheads="1"/>
            </p:cNvSpPr>
            <p:nvPr/>
          </p:nvSpPr>
          <p:spPr bwMode="auto">
            <a:xfrm>
              <a:off x="336" y="354"/>
              <a:ext cx="1728" cy="44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2000">
                  <a:solidFill>
                    <a:srgbClr val="000099"/>
                  </a:solidFill>
                  <a:effectLst>
                    <a:outerShdw blurRad="38100" dist="38100" dir="2700000" algn="tl">
                      <a:srgbClr val="C0C0C0"/>
                    </a:outerShdw>
                  </a:effectLst>
                  <a:latin typeface="Times New Roman" panose="02020503050405090304" pitchFamily="18" charset="0"/>
                  <a:ea typeface="宋体" charset="-122"/>
                </a:rPr>
                <a:t>总比较次数 </a:t>
              </a:r>
              <a:endParaRPr kumimoji="1" lang="zh-CN" altLang="en-US" sz="2000">
                <a:solidFill>
                  <a:srgbClr val="000099"/>
                </a:solidFill>
                <a:effectLst>
                  <a:outerShdw blurRad="38100" dist="38100" dir="2700000" algn="tl">
                    <a:srgbClr val="C0C0C0"/>
                  </a:outerShdw>
                </a:effectLst>
                <a:latin typeface="Times New Roman" panose="02020503050405090304" pitchFamily="18" charset="0"/>
                <a:ea typeface="宋体" charset="-122"/>
              </a:endParaRPr>
            </a:p>
          </p:txBody>
        </p:sp>
        <p:sp>
          <p:nvSpPr>
            <p:cNvPr id="146438" name="Text Box 6"/>
            <p:cNvSpPr txBox="1">
              <a:spLocks noChangeArrowheads="1"/>
            </p:cNvSpPr>
            <p:nvPr/>
          </p:nvSpPr>
          <p:spPr bwMode="auto">
            <a:xfrm>
              <a:off x="336" y="1248"/>
              <a:ext cx="1728" cy="44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2000">
                  <a:solidFill>
                    <a:srgbClr val="000099"/>
                  </a:solidFill>
                  <a:effectLst>
                    <a:outerShdw blurRad="38100" dist="38100" dir="2700000" algn="tl">
                      <a:srgbClr val="C0C0C0"/>
                    </a:outerShdw>
                  </a:effectLst>
                  <a:latin typeface="Times New Roman" panose="02020503050405090304" pitchFamily="18" charset="0"/>
                  <a:ea typeface="宋体" charset="-122"/>
                </a:rPr>
                <a:t>总移动次数</a:t>
              </a:r>
              <a:endParaRPr kumimoji="1" lang="zh-CN" altLang="en-US" sz="2000">
                <a:solidFill>
                  <a:srgbClr val="000099"/>
                </a:solidFill>
                <a:effectLst>
                  <a:outerShdw blurRad="38100" dist="38100" dir="2700000" algn="tl">
                    <a:srgbClr val="C0C0C0"/>
                  </a:outerShdw>
                </a:effectLst>
                <a:latin typeface="Times New Roman" panose="02020503050405090304" pitchFamily="18" charset="0"/>
                <a:ea typeface="宋体" charset="-122"/>
              </a:endParaRPr>
            </a:p>
          </p:txBody>
        </p:sp>
      </p:grpSp>
      <p:sp>
        <p:nvSpPr>
          <p:cNvPr id="23556" name="Rectangle 19"/>
          <p:cNvSpPr>
            <a:spLocks noChangeArrowheads="1"/>
          </p:cNvSpPr>
          <p:nvPr/>
        </p:nvSpPr>
        <p:spPr bwMode="auto">
          <a:xfrm>
            <a:off x="395288" y="2393403"/>
            <a:ext cx="8353425" cy="977265"/>
          </a:xfrm>
          <a:prstGeom prst="rect">
            <a:avLst/>
          </a:prstGeom>
          <a:noFill/>
          <a:ln w="19050" cap="sq">
            <a:noFill/>
            <a:miter lim="800000"/>
          </a:ln>
          <a:effectLst/>
        </p:spPr>
        <p:txBody>
          <a:bodyPr>
            <a:spAutoFit/>
          </a:bodyPr>
          <a:lstStyle/>
          <a:p>
            <a:pPr>
              <a:lnSpc>
                <a:spcPct val="120000"/>
              </a:lnSpc>
            </a:pPr>
            <a:r>
              <a:rPr lang="en-US" altLang="zh-CN" sz="2400" dirty="0">
                <a:solidFill>
                  <a:srgbClr val="000000"/>
                </a:solidFill>
                <a:latin typeface="楷体_GB2312" pitchFamily="49" charset="-122"/>
                <a:ea typeface="楷体_GB2312" pitchFamily="49" charset="-122"/>
              </a:rPr>
              <a:t>(2) </a:t>
            </a:r>
            <a:r>
              <a:rPr lang="zh-CN" altLang="en-US" sz="2400" dirty="0">
                <a:solidFill>
                  <a:srgbClr val="000000"/>
                </a:solidFill>
                <a:latin typeface="楷体_GB2312" pitchFamily="49" charset="-122"/>
                <a:ea typeface="楷体_GB2312" pitchFamily="49" charset="-122"/>
              </a:rPr>
              <a:t>最坏情况（</a:t>
            </a:r>
            <a:r>
              <a:rPr lang="zh-CN" altLang="en-US" sz="2400" dirty="0">
                <a:solidFill>
                  <a:srgbClr val="FF0000"/>
                </a:solidFill>
                <a:latin typeface="楷体_GB2312" pitchFamily="49" charset="-122"/>
                <a:ea typeface="楷体_GB2312" pitchFamily="49" charset="-122"/>
              </a:rPr>
              <a:t>初始逆序</a:t>
            </a:r>
            <a:r>
              <a:rPr lang="zh-CN" altLang="en-US" sz="2400" dirty="0">
                <a:solidFill>
                  <a:srgbClr val="000000"/>
                </a:solidFill>
                <a:latin typeface="楷体_GB2312" pitchFamily="49" charset="-122"/>
                <a:ea typeface="楷体_GB2312" pitchFamily="49" charset="-122"/>
              </a:rPr>
              <a:t>）下：即每一趟操作都要插入记录到最前面。     </a:t>
            </a:r>
            <a:endParaRPr lang="zh-CN" altLang="en-US" sz="2400" dirty="0">
              <a:solidFill>
                <a:srgbClr val="000000"/>
              </a:solidFill>
              <a:latin typeface="楷体_GB2312" pitchFamily="49" charset="-122"/>
              <a:ea typeface="楷体_GB2312" pitchFamily="49" charset="-122"/>
            </a:endParaRPr>
          </a:p>
        </p:txBody>
      </p:sp>
      <p:sp>
        <p:nvSpPr>
          <p:cNvPr id="23557" name="Rectangle 20"/>
          <p:cNvSpPr>
            <a:spLocks noChangeArrowheads="1"/>
          </p:cNvSpPr>
          <p:nvPr/>
        </p:nvSpPr>
        <p:spPr bwMode="auto">
          <a:xfrm>
            <a:off x="395605" y="244475"/>
            <a:ext cx="8496300" cy="2122805"/>
          </a:xfrm>
          <a:prstGeom prst="rect">
            <a:avLst/>
          </a:prstGeom>
          <a:noFill/>
          <a:ln w="19050" cap="sq" algn="ctr">
            <a:noFill/>
            <a:miter lim="800000"/>
          </a:ln>
          <a:effectLst/>
        </p:spPr>
        <p:txBody>
          <a:bodyPr wrap="square" anchor="ctr">
            <a:spAutoFit/>
          </a:bodyPr>
          <a:lstStyle/>
          <a:p>
            <a:pPr indent="0">
              <a:lnSpc>
                <a:spcPct val="150000"/>
              </a:lnSpc>
              <a:buFontTx/>
              <a:buNone/>
            </a:pPr>
            <a:r>
              <a:rPr lang="en-US" altLang="zh-CN" sz="2400" dirty="0">
                <a:solidFill>
                  <a:srgbClr val="000000"/>
                </a:solidFill>
                <a:latin typeface="楷体_GB2312" pitchFamily="49" charset="-122"/>
                <a:ea typeface="楷体_GB2312" pitchFamily="49" charset="-122"/>
              </a:rPr>
              <a:t>(1) </a:t>
            </a:r>
            <a:r>
              <a:rPr lang="zh-CN" altLang="en-US" sz="2400" dirty="0">
                <a:solidFill>
                  <a:srgbClr val="000000"/>
                </a:solidFill>
                <a:latin typeface="楷体_GB2312" pitchFamily="49" charset="-122"/>
                <a:ea typeface="楷体_GB2312" pitchFamily="49" charset="-122"/>
              </a:rPr>
              <a:t>最好情况（</a:t>
            </a:r>
            <a:r>
              <a:rPr lang="zh-CN" altLang="en-US" sz="2400" dirty="0">
                <a:solidFill>
                  <a:srgbClr val="FF0000"/>
                </a:solidFill>
                <a:latin typeface="楷体_GB2312" pitchFamily="49" charset="-122"/>
                <a:ea typeface="楷体_GB2312" pitchFamily="49" charset="-122"/>
              </a:rPr>
              <a:t>初始正序</a:t>
            </a:r>
            <a:r>
              <a:rPr lang="zh-CN" altLang="en-US" sz="2400" dirty="0">
                <a:solidFill>
                  <a:srgbClr val="000000"/>
                </a:solidFill>
                <a:latin typeface="楷体_GB2312" pitchFamily="49" charset="-122"/>
                <a:ea typeface="楷体_GB2312" pitchFamily="49" charset="-122"/>
              </a:rPr>
              <a:t>）下：每趟操作只需</a:t>
            </a:r>
            <a:r>
              <a:rPr lang="en-US" altLang="zh-CN" sz="24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次比较，</a:t>
            </a:r>
            <a:r>
              <a:rPr lang="en-US" altLang="zh-CN" sz="2400" dirty="0">
                <a:solidFill>
                  <a:srgbClr val="000000"/>
                </a:solidFill>
                <a:latin typeface="楷体_GB2312" pitchFamily="49" charset="-122"/>
                <a:ea typeface="楷体_GB2312" pitchFamily="49" charset="-122"/>
              </a:rPr>
              <a:t>0</a:t>
            </a:r>
            <a:r>
              <a:rPr lang="zh-CN" altLang="en-US" sz="2400" dirty="0">
                <a:solidFill>
                  <a:srgbClr val="000000"/>
                </a:solidFill>
                <a:latin typeface="楷体_GB2312" pitchFamily="49" charset="-122"/>
                <a:ea typeface="楷体_GB2312" pitchFamily="49" charset="-122"/>
              </a:rPr>
              <a:t>次移动</a:t>
            </a:r>
            <a:endParaRPr lang="zh-CN" altLang="en-US" sz="2400" dirty="0">
              <a:solidFill>
                <a:srgbClr val="000000"/>
              </a:solidFill>
              <a:latin typeface="楷体_GB2312" pitchFamily="49" charset="-122"/>
              <a:ea typeface="楷体_GB2312" pitchFamily="49" charset="-122"/>
            </a:endParaRPr>
          </a:p>
          <a:p>
            <a:pPr indent="800100">
              <a:lnSpc>
                <a:spcPct val="150000"/>
              </a:lnSpc>
            </a:pPr>
            <a:r>
              <a:rPr kumimoji="1" lang="zh-CN" altLang="en-US" sz="2000" dirty="0">
                <a:solidFill>
                  <a:srgbClr val="000099"/>
                </a:solidFill>
              </a:rPr>
              <a:t>总比较次数</a:t>
            </a:r>
            <a:r>
              <a:rPr kumimoji="1" lang="en-US" altLang="zh-CN" sz="2000" dirty="0">
                <a:solidFill>
                  <a:srgbClr val="000099"/>
                </a:solidFill>
              </a:rPr>
              <a:t>= n-1</a:t>
            </a:r>
            <a:r>
              <a:rPr kumimoji="1" lang="zh-CN" altLang="en-US" sz="2000" dirty="0">
                <a:solidFill>
                  <a:srgbClr val="000099"/>
                </a:solidFill>
              </a:rPr>
              <a:t>次                  总移动次数</a:t>
            </a:r>
            <a:r>
              <a:rPr kumimoji="1" lang="en-US" altLang="zh-CN" sz="2000" dirty="0">
                <a:solidFill>
                  <a:srgbClr val="000099"/>
                </a:solidFill>
              </a:rPr>
              <a:t>= 0</a:t>
            </a:r>
            <a:r>
              <a:rPr kumimoji="1" lang="zh-CN" altLang="en-US" sz="2000" dirty="0">
                <a:solidFill>
                  <a:srgbClr val="000099"/>
                </a:solidFill>
              </a:rPr>
              <a:t>次</a:t>
            </a:r>
            <a:endParaRPr kumimoji="1" lang="en-US" altLang="zh-CN" sz="2000" dirty="0">
              <a:solidFill>
                <a:srgbClr val="000099"/>
              </a:solidFill>
            </a:endParaRPr>
          </a:p>
          <a:p>
            <a:pPr indent="800100">
              <a:lnSpc>
                <a:spcPct val="150000"/>
              </a:lnSpc>
            </a:pPr>
            <a:r>
              <a:rPr lang="zh-CN" altLang="en-US" sz="2000" dirty="0"/>
              <a:t>所以时间复杂度为</a:t>
            </a:r>
            <a:r>
              <a:rPr lang="en-US" altLang="zh-CN" sz="2000" dirty="0">
                <a:solidFill>
                  <a:srgbClr val="FF0000"/>
                </a:solidFill>
              </a:rPr>
              <a:t>O(n)</a:t>
            </a:r>
            <a:endParaRPr kumimoji="1" lang="en-US" altLang="zh-CN" sz="2000" dirty="0">
              <a:solidFill>
                <a:srgbClr val="FF0000"/>
              </a:solidFill>
            </a:endParaRPr>
          </a:p>
        </p:txBody>
      </p:sp>
      <p:sp>
        <p:nvSpPr>
          <p:cNvPr id="16" name="矩形 15"/>
          <p:cNvSpPr/>
          <p:nvPr/>
        </p:nvSpPr>
        <p:spPr>
          <a:xfrm>
            <a:off x="600075" y="5028565"/>
            <a:ext cx="4562475" cy="1014730"/>
          </a:xfrm>
          <a:prstGeom prst="rect">
            <a:avLst/>
          </a:prstGeom>
        </p:spPr>
        <p:txBody>
          <a:bodyPr wrap="square">
            <a:spAutoFit/>
          </a:bodyPr>
          <a:lstStyle/>
          <a:p>
            <a:pPr indent="800100">
              <a:lnSpc>
                <a:spcPct val="150000"/>
              </a:lnSpc>
            </a:pPr>
            <a:r>
              <a:rPr lang="zh-CN" altLang="en-US" sz="2000" dirty="0"/>
              <a:t>所以时间复杂度为</a:t>
            </a:r>
            <a:r>
              <a:rPr lang="en-US" altLang="zh-CN" sz="2000" dirty="0"/>
              <a:t>o</a:t>
            </a:r>
            <a:r>
              <a:rPr lang="zh-CN" altLang="en-US" sz="2000" dirty="0"/>
              <a:t>（</a:t>
            </a:r>
            <a:r>
              <a:rPr lang="en-US" altLang="zh-CN" sz="2000" dirty="0"/>
              <a:t>n</a:t>
            </a:r>
            <a:r>
              <a:rPr lang="en-US" altLang="zh-CN" sz="2000" baseline="30000" dirty="0"/>
              <a:t>2</a:t>
            </a:r>
            <a:r>
              <a:rPr lang="zh-CN" altLang="en-US" sz="2000" dirty="0"/>
              <a:t>）</a:t>
            </a:r>
            <a:endParaRPr lang="en-US" altLang="zh-CN" sz="2000" dirty="0"/>
          </a:p>
          <a:p>
            <a:pPr indent="800100">
              <a:lnSpc>
                <a:spcPct val="150000"/>
              </a:lnSpc>
            </a:pPr>
            <a:r>
              <a:rPr kumimoji="1" lang="zh-CN" altLang="en-US" sz="2000" dirty="0"/>
              <a:t>直接插入排序是一个稳定的排序</a:t>
            </a:r>
            <a:endParaRPr kumimoji="1" lang="zh-CN" altLang="en-US" sz="2000" dirty="0"/>
          </a:p>
        </p:txBody>
      </p:sp>
      <p:cxnSp>
        <p:nvCxnSpPr>
          <p:cNvPr id="3" name="直接箭头连接符 2"/>
          <p:cNvCxnSpPr>
            <a:stCxn id="4" idx="1"/>
          </p:cNvCxnSpPr>
          <p:nvPr/>
        </p:nvCxnSpPr>
        <p:spPr>
          <a:xfrm flipH="1">
            <a:off x="3923665" y="3087370"/>
            <a:ext cx="973455" cy="341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97120" y="2903220"/>
            <a:ext cx="3583940" cy="368300"/>
          </a:xfrm>
          <a:prstGeom prst="rect">
            <a:avLst/>
          </a:prstGeom>
          <a:noFill/>
        </p:spPr>
        <p:txBody>
          <a:bodyPr wrap="none" rtlCol="0">
            <a:spAutoFit/>
          </a:bodyPr>
          <a:p>
            <a:r>
              <a:rPr lang="zh-CN" altLang="en-US"/>
              <a:t>和前面的</a:t>
            </a:r>
            <a:r>
              <a:rPr lang="en-US" altLang="zh-CN"/>
              <a:t>j-1</a:t>
            </a:r>
            <a:r>
              <a:rPr lang="zh-CN" altLang="en-US"/>
              <a:t>个关键字比</a:t>
            </a:r>
            <a:r>
              <a:rPr lang="en-US" altLang="zh-CN"/>
              <a:t>+</a:t>
            </a:r>
            <a:r>
              <a:rPr lang="zh-CN" altLang="en-US"/>
              <a:t>监视哨比</a:t>
            </a:r>
            <a:endParaRPr lang="zh-CN" altLang="en-US"/>
          </a:p>
        </p:txBody>
      </p:sp>
      <p:cxnSp>
        <p:nvCxnSpPr>
          <p:cNvPr id="5" name="直接箭头连接符 4"/>
          <p:cNvCxnSpPr/>
          <p:nvPr/>
        </p:nvCxnSpPr>
        <p:spPr>
          <a:xfrm flipH="1" flipV="1">
            <a:off x="4330700" y="4491355"/>
            <a:ext cx="93599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801360" y="4682490"/>
            <a:ext cx="2440940" cy="922020"/>
          </a:xfrm>
          <a:prstGeom prst="rect">
            <a:avLst/>
          </a:prstGeom>
          <a:noFill/>
        </p:spPr>
        <p:txBody>
          <a:bodyPr wrap="none" rtlCol="0">
            <a:spAutoFit/>
          </a:bodyPr>
          <a:p>
            <a:r>
              <a:rPr lang="zh-CN" altLang="en-US"/>
              <a:t>进监视哨</a:t>
            </a:r>
            <a:r>
              <a:rPr lang="en-US" altLang="zh-CN"/>
              <a:t>1</a:t>
            </a:r>
            <a:r>
              <a:rPr lang="zh-CN" altLang="en-US"/>
              <a:t>次</a:t>
            </a:r>
            <a:endParaRPr lang="zh-CN" altLang="en-US"/>
          </a:p>
          <a:p>
            <a:r>
              <a:rPr lang="en-US" altLang="zh-CN"/>
              <a:t>+</a:t>
            </a:r>
            <a:r>
              <a:rPr lang="zh-CN" altLang="en-US"/>
              <a:t>前面的</a:t>
            </a:r>
            <a:r>
              <a:rPr lang="en-US" altLang="zh-CN"/>
              <a:t>j-1</a:t>
            </a:r>
            <a:r>
              <a:rPr lang="zh-CN" altLang="en-US"/>
              <a:t>个依次后移</a:t>
            </a:r>
            <a:endParaRPr lang="zh-CN" altLang="en-US"/>
          </a:p>
          <a:p>
            <a:r>
              <a:rPr lang="en-US" altLang="zh-CN"/>
              <a:t>+</a:t>
            </a:r>
            <a:r>
              <a:rPr lang="zh-CN" altLang="en-US"/>
              <a:t>监视哨移动到</a:t>
            </a:r>
            <a:r>
              <a:rPr lang="en-US" altLang="zh-CN"/>
              <a:t>R[1]</a:t>
            </a:r>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a:spLocks noGrp="1"/>
          </p:cNvSpPr>
          <p:nvPr>
            <p:ph type="title"/>
          </p:nvPr>
        </p:nvSpPr>
        <p:spPr>
          <a:xfrm>
            <a:off x="762000" y="304800"/>
            <a:ext cx="7772400" cy="3810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改进措施</a:t>
            </a:r>
            <a:r>
              <a:rPr lang="en-US" altLang="zh-CN" sz="2400" b="1" dirty="0">
                <a:solidFill>
                  <a:srgbClr val="CC6600"/>
                </a:solidFill>
              </a:rPr>
              <a:t>]</a:t>
            </a:r>
            <a:endParaRPr lang="en-US" altLang="zh-CN" sz="2800" dirty="0">
              <a:solidFill>
                <a:srgbClr val="CC6600"/>
              </a:solidFill>
            </a:endParaRPr>
          </a:p>
        </p:txBody>
      </p:sp>
      <p:sp>
        <p:nvSpPr>
          <p:cNvPr id="13317" name="Rectangle 3"/>
          <p:cNvSpPr>
            <a:spLocks noGrp="1"/>
          </p:cNvSpPr>
          <p:nvPr>
            <p:ph idx="1"/>
          </p:nvPr>
        </p:nvSpPr>
        <p:spPr>
          <a:xfrm>
            <a:off x="533400" y="914400"/>
            <a:ext cx="8153400" cy="5257800"/>
          </a:xfrm>
        </p:spPr>
        <p:txBody>
          <a:bodyPr vert="horz" wrap="square" lIns="91440" tIns="45720" rIns="91440" bIns="45720" anchor="t"/>
          <a:p>
            <a:pPr eaLnBrk="1" hangingPunct="1">
              <a:lnSpc>
                <a:spcPct val="120000"/>
              </a:lnSpc>
              <a:spcAft>
                <a:spcPts val="0"/>
              </a:spcAft>
            </a:pPr>
            <a:r>
              <a:rPr lang="zh-CN" altLang="en-US" sz="2000" b="1" dirty="0">
                <a:solidFill>
                  <a:srgbClr val="FF0066"/>
                </a:solidFill>
                <a:latin typeface="宋体" charset="0"/>
                <a:ea typeface="宋体" charset="0"/>
                <a:cs typeface="宋体" charset="0"/>
              </a:rPr>
              <a:t>折半插入排序</a:t>
            </a:r>
            <a:endParaRPr lang="zh-CN" altLang="en-US" sz="2000" dirty="0">
              <a:solidFill>
                <a:srgbClr val="FF0066"/>
              </a:solidFill>
              <a:latin typeface="宋体" charset="0"/>
              <a:ea typeface="宋体" charset="0"/>
              <a:cs typeface="宋体" charset="0"/>
            </a:endParaRPr>
          </a:p>
          <a:p>
            <a:pPr eaLnBrk="1" hangingPunct="1">
              <a:lnSpc>
                <a:spcPct val="120000"/>
              </a:lnSpc>
              <a:spcAft>
                <a:spcPts val="0"/>
              </a:spcAft>
              <a:buNone/>
            </a:pPr>
            <a:r>
              <a:rPr lang="zh-CN" altLang="en-US" sz="2000" dirty="0">
                <a:latin typeface="宋体" charset="0"/>
                <a:ea typeface="宋体" charset="0"/>
                <a:cs typeface="宋体" charset="0"/>
              </a:rPr>
              <a:t>            算法思想：将循环中每一次在区间 </a:t>
            </a:r>
            <a:r>
              <a:rPr lang="en-US" altLang="zh-CN" sz="2000" dirty="0">
                <a:latin typeface="宋体" charset="0"/>
                <a:ea typeface="宋体" charset="0"/>
                <a:cs typeface="宋体" charset="0"/>
              </a:rPr>
              <a:t>[1,i-1] </a:t>
            </a:r>
            <a:r>
              <a:rPr lang="zh-CN" altLang="en-US" sz="2000" dirty="0">
                <a:latin typeface="宋体" charset="0"/>
                <a:ea typeface="宋体" charset="0"/>
                <a:cs typeface="宋体" charset="0"/>
              </a:rPr>
              <a:t>上为确定插入位置的</a:t>
            </a:r>
            <a:r>
              <a:rPr lang="zh-CN" altLang="en-US" sz="2000" dirty="0">
                <a:solidFill>
                  <a:srgbClr val="FF0000"/>
                </a:solidFill>
                <a:latin typeface="宋体" charset="0"/>
                <a:ea typeface="宋体" charset="0"/>
                <a:cs typeface="宋体" charset="0"/>
              </a:rPr>
              <a:t>顺序查找</a:t>
            </a:r>
            <a:r>
              <a:rPr lang="zh-CN" altLang="en-US" sz="2000" dirty="0">
                <a:latin typeface="宋体" charset="0"/>
                <a:ea typeface="宋体" charset="0"/>
                <a:cs typeface="宋体" charset="0"/>
              </a:rPr>
              <a:t>操作</a:t>
            </a:r>
            <a:r>
              <a:rPr lang="zh-CN" altLang="en-US" sz="2000" dirty="0">
                <a:solidFill>
                  <a:srgbClr val="FF0000"/>
                </a:solidFill>
                <a:latin typeface="宋体" charset="0"/>
                <a:ea typeface="宋体" charset="0"/>
                <a:cs typeface="宋体" charset="0"/>
              </a:rPr>
              <a:t>改为折半查找</a:t>
            </a:r>
            <a:r>
              <a:rPr lang="zh-CN" altLang="en-US" sz="2000" dirty="0">
                <a:latin typeface="宋体" charset="0"/>
                <a:ea typeface="宋体" charset="0"/>
                <a:cs typeface="宋体" charset="0"/>
              </a:rPr>
              <a:t>操作。</a:t>
            </a:r>
            <a:endParaRPr lang="zh-CN" altLang="en-US" sz="2000" dirty="0">
              <a:latin typeface="宋体" charset="0"/>
              <a:ea typeface="宋体" charset="0"/>
              <a:cs typeface="宋体" charset="0"/>
            </a:endParaRPr>
          </a:p>
          <a:p>
            <a:pPr eaLnBrk="1" hangingPunct="1">
              <a:lnSpc>
                <a:spcPct val="120000"/>
              </a:lnSpc>
              <a:spcAft>
                <a:spcPts val="0"/>
              </a:spcAft>
              <a:buNone/>
            </a:pPr>
            <a:r>
              <a:rPr lang="zh-CN" altLang="en-US" sz="2000" dirty="0">
                <a:latin typeface="宋体" charset="0"/>
                <a:ea typeface="宋体" charset="0"/>
                <a:cs typeface="宋体" charset="0"/>
              </a:rPr>
              <a:t>            效果：</a:t>
            </a:r>
            <a:r>
              <a:rPr lang="zh-CN" altLang="en-US" sz="2000" dirty="0">
                <a:solidFill>
                  <a:srgbClr val="FF0000"/>
                </a:solidFill>
                <a:latin typeface="宋体" charset="0"/>
                <a:ea typeface="宋体" charset="0"/>
                <a:cs typeface="宋体" charset="0"/>
              </a:rPr>
              <a:t>减少</a:t>
            </a:r>
            <a:r>
              <a:rPr lang="zh-CN" altLang="en-US" sz="2000" dirty="0">
                <a:latin typeface="宋体" charset="0"/>
                <a:ea typeface="宋体" charset="0"/>
                <a:cs typeface="宋体" charset="0"/>
              </a:rPr>
              <a:t>关键字间的</a:t>
            </a:r>
            <a:r>
              <a:rPr lang="zh-CN" altLang="en-US" sz="2000" dirty="0">
                <a:solidFill>
                  <a:srgbClr val="FF0000"/>
                </a:solidFill>
                <a:latin typeface="宋体" charset="0"/>
                <a:ea typeface="宋体" charset="0"/>
                <a:cs typeface="宋体" charset="0"/>
              </a:rPr>
              <a:t>比较次数</a:t>
            </a:r>
            <a:r>
              <a:rPr lang="zh-CN" altLang="en-US" sz="2000" dirty="0">
                <a:latin typeface="宋体" charset="0"/>
                <a:ea typeface="宋体" charset="0"/>
                <a:cs typeface="宋体" charset="0"/>
              </a:rPr>
              <a:t>，</a:t>
            </a:r>
            <a:r>
              <a:rPr lang="zh-CN" altLang="en-US" sz="2000" dirty="0">
                <a:solidFill>
                  <a:srgbClr val="FF0000"/>
                </a:solidFill>
                <a:latin typeface="宋体" charset="0"/>
                <a:ea typeface="宋体" charset="0"/>
                <a:cs typeface="宋体" charset="0"/>
              </a:rPr>
              <a:t>移动次数不变</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a:p>
            <a:pPr eaLnBrk="1" hangingPunct="1">
              <a:lnSpc>
                <a:spcPct val="120000"/>
              </a:lnSpc>
              <a:spcAft>
                <a:spcPts val="0"/>
              </a:spcAft>
            </a:pPr>
            <a:r>
              <a:rPr lang="en-US" altLang="zh-CN" sz="2000" b="1" dirty="0">
                <a:solidFill>
                  <a:srgbClr val="FF0066"/>
                </a:solidFill>
                <a:latin typeface="宋体" charset="0"/>
                <a:ea typeface="宋体" charset="0"/>
                <a:cs typeface="宋体" charset="0"/>
              </a:rPr>
              <a:t>2-</a:t>
            </a:r>
            <a:r>
              <a:rPr lang="zh-CN" altLang="en-US" sz="2000" b="1" dirty="0">
                <a:solidFill>
                  <a:srgbClr val="FF0066"/>
                </a:solidFill>
                <a:latin typeface="宋体" charset="0"/>
                <a:ea typeface="宋体" charset="0"/>
                <a:cs typeface="宋体" charset="0"/>
              </a:rPr>
              <a:t>路插入排序</a:t>
            </a:r>
            <a:endParaRPr lang="zh-CN" altLang="en-US" sz="2000" b="1" dirty="0">
              <a:latin typeface="宋体" charset="0"/>
              <a:ea typeface="宋体" charset="0"/>
              <a:cs typeface="宋体" charset="0"/>
            </a:endParaRPr>
          </a:p>
          <a:p>
            <a:pPr eaLnBrk="1" hangingPunct="1">
              <a:lnSpc>
                <a:spcPct val="120000"/>
              </a:lnSpc>
              <a:spcAft>
                <a:spcPts val="0"/>
              </a:spcAft>
              <a:buNone/>
            </a:pPr>
            <a:r>
              <a:rPr lang="zh-CN" altLang="en-US" sz="2000" dirty="0">
                <a:latin typeface="宋体" charset="0"/>
                <a:ea typeface="宋体" charset="0"/>
                <a:cs typeface="宋体" charset="0"/>
              </a:rPr>
              <a:t>           算法思想：设置与</a:t>
            </a:r>
            <a:r>
              <a:rPr lang="en-US" altLang="zh-CN" sz="2000" dirty="0">
                <a:latin typeface="宋体" charset="0"/>
                <a:ea typeface="宋体" charset="0"/>
                <a:cs typeface="宋体" charset="0"/>
              </a:rPr>
              <a:t>r</a:t>
            </a:r>
            <a:r>
              <a:rPr lang="zh-CN" altLang="en-US" sz="2000" dirty="0">
                <a:latin typeface="宋体" charset="0"/>
                <a:ea typeface="宋体" charset="0"/>
                <a:cs typeface="宋体" charset="0"/>
              </a:rPr>
              <a:t>同样大小的辅助空间</a:t>
            </a:r>
            <a:r>
              <a:rPr lang="en-US" altLang="zh-CN" sz="2000" dirty="0">
                <a:latin typeface="宋体" charset="0"/>
                <a:ea typeface="宋体" charset="0"/>
                <a:cs typeface="宋体" charset="0"/>
              </a:rPr>
              <a:t>d</a:t>
            </a:r>
            <a:r>
              <a:rPr lang="zh-CN" altLang="en-US" sz="2000" dirty="0">
                <a:latin typeface="宋体" charset="0"/>
                <a:ea typeface="宋体" charset="0"/>
                <a:cs typeface="宋体" charset="0"/>
              </a:rPr>
              <a:t>，将</a:t>
            </a:r>
            <a:r>
              <a:rPr lang="en-US" altLang="zh-CN" sz="2000" b="1" dirty="0">
                <a:solidFill>
                  <a:schemeClr val="accent2"/>
                </a:solidFill>
                <a:latin typeface="宋体" charset="0"/>
                <a:ea typeface="宋体" charset="0"/>
                <a:cs typeface="宋体" charset="0"/>
              </a:rPr>
              <a:t>r[1]</a:t>
            </a:r>
            <a:r>
              <a:rPr lang="zh-CN" altLang="en-US" sz="2000" dirty="0">
                <a:latin typeface="宋体" charset="0"/>
                <a:ea typeface="宋体" charset="0"/>
                <a:cs typeface="宋体" charset="0"/>
              </a:rPr>
              <a:t>赋值给</a:t>
            </a:r>
            <a:r>
              <a:rPr lang="en-US" altLang="zh-CN" sz="2000" dirty="0">
                <a:latin typeface="宋体" charset="0"/>
                <a:ea typeface="宋体" charset="0"/>
                <a:cs typeface="宋体" charset="0"/>
              </a:rPr>
              <a:t>d[1]</a:t>
            </a:r>
            <a:r>
              <a:rPr lang="zh-CN" altLang="en-US" sz="2000" dirty="0">
                <a:latin typeface="宋体" charset="0"/>
                <a:ea typeface="宋体" charset="0"/>
                <a:cs typeface="宋体" charset="0"/>
              </a:rPr>
              <a:t>，将</a:t>
            </a:r>
            <a:r>
              <a:rPr lang="en-US" altLang="zh-CN" sz="2000" dirty="0">
                <a:latin typeface="宋体" charset="0"/>
                <a:ea typeface="宋体" charset="0"/>
                <a:cs typeface="宋体" charset="0"/>
              </a:rPr>
              <a:t>d</a:t>
            </a:r>
            <a:r>
              <a:rPr lang="zh-CN" altLang="en-US" sz="2000" dirty="0">
                <a:latin typeface="宋体" charset="0"/>
                <a:ea typeface="宋体" charset="0"/>
                <a:cs typeface="宋体" charset="0"/>
              </a:rPr>
              <a:t>看作循环向量。对于</a:t>
            </a:r>
            <a:r>
              <a:rPr lang="en-US" altLang="zh-CN" sz="2000" dirty="0">
                <a:latin typeface="宋体" charset="0"/>
                <a:ea typeface="宋体" charset="0"/>
                <a:cs typeface="宋体" charset="0"/>
              </a:rPr>
              <a:t>r[i] (2</a:t>
            </a:r>
            <a:r>
              <a:rPr lang="en-US" altLang="zh-CN" sz="2000" dirty="0">
                <a:latin typeface="宋体" charset="0"/>
                <a:ea typeface="宋体" charset="0"/>
                <a:cs typeface="宋体" charset="0"/>
                <a:sym typeface="Symbol" pitchFamily="18" charset="2"/>
              </a:rPr>
              <a:t>in)</a:t>
            </a:r>
            <a:r>
              <a:rPr lang="zh-CN" altLang="en-US" sz="2000" dirty="0">
                <a:latin typeface="宋体" charset="0"/>
                <a:ea typeface="宋体" charset="0"/>
                <a:cs typeface="宋体" charset="0"/>
                <a:sym typeface="Symbol" pitchFamily="18" charset="2"/>
              </a:rPr>
              <a:t>，若</a:t>
            </a:r>
            <a:r>
              <a:rPr lang="en-US" altLang="zh-CN" sz="2000" dirty="0">
                <a:solidFill>
                  <a:srgbClr val="FF0000"/>
                </a:solidFill>
                <a:latin typeface="宋体" charset="0"/>
                <a:ea typeface="宋体" charset="0"/>
                <a:cs typeface="宋体" charset="0"/>
                <a:sym typeface="Symbol" pitchFamily="18" charset="2"/>
              </a:rPr>
              <a:t>r[i]d[1]</a:t>
            </a:r>
            <a:r>
              <a:rPr lang="zh-CN" altLang="en-US" sz="2000" dirty="0">
                <a:latin typeface="宋体" charset="0"/>
                <a:ea typeface="宋体" charset="0"/>
                <a:cs typeface="宋体" charset="0"/>
                <a:sym typeface="Symbol" pitchFamily="18" charset="2"/>
              </a:rPr>
              <a:t>，则插入</a:t>
            </a:r>
            <a:r>
              <a:rPr lang="en-US" altLang="zh-CN" sz="2000" dirty="0">
                <a:latin typeface="宋体" charset="0"/>
                <a:ea typeface="宋体" charset="0"/>
                <a:cs typeface="宋体" charset="0"/>
                <a:sym typeface="Symbol" pitchFamily="18" charset="2"/>
              </a:rPr>
              <a:t>d[1]</a:t>
            </a:r>
            <a:r>
              <a:rPr lang="zh-CN" altLang="en-US" sz="2000" dirty="0">
                <a:latin typeface="宋体" charset="0"/>
                <a:ea typeface="宋体" charset="0"/>
                <a:cs typeface="宋体" charset="0"/>
                <a:sym typeface="Symbol" pitchFamily="18" charset="2"/>
              </a:rPr>
              <a:t>之后的有序序列中，反之则插入</a:t>
            </a:r>
            <a:r>
              <a:rPr lang="en-US" altLang="zh-CN" sz="2000" dirty="0">
                <a:latin typeface="宋体" charset="0"/>
                <a:ea typeface="宋体" charset="0"/>
                <a:cs typeface="宋体" charset="0"/>
                <a:sym typeface="Symbol" pitchFamily="18" charset="2"/>
              </a:rPr>
              <a:t>d[1]</a:t>
            </a:r>
            <a:r>
              <a:rPr lang="zh-CN" altLang="en-US" sz="2000" dirty="0">
                <a:latin typeface="宋体" charset="0"/>
                <a:ea typeface="宋体" charset="0"/>
                <a:cs typeface="宋体" charset="0"/>
                <a:sym typeface="Symbol" pitchFamily="18" charset="2"/>
              </a:rPr>
              <a:t>之前的有序序列中。</a:t>
            </a:r>
            <a:r>
              <a:rPr lang="en-US" altLang="zh-CN" sz="2000" dirty="0">
                <a:latin typeface="宋体" charset="0"/>
                <a:ea typeface="宋体" charset="0"/>
                <a:cs typeface="宋体" charset="0"/>
                <a:sym typeface="Symbol" pitchFamily="18" charset="2"/>
              </a:rPr>
              <a:t>(</a:t>
            </a:r>
            <a:r>
              <a:rPr lang="zh-CN" altLang="en-US" sz="2000" dirty="0">
                <a:latin typeface="宋体" charset="0"/>
                <a:ea typeface="宋体" charset="0"/>
                <a:cs typeface="宋体" charset="0"/>
                <a:sym typeface="Symbol" pitchFamily="18" charset="2"/>
              </a:rPr>
              <a:t>避免</a:t>
            </a:r>
            <a:r>
              <a:rPr lang="en-US" altLang="zh-CN" sz="2000" b="1" dirty="0">
                <a:solidFill>
                  <a:schemeClr val="accent2"/>
                </a:solidFill>
                <a:latin typeface="宋体" charset="0"/>
                <a:ea typeface="宋体" charset="0"/>
                <a:cs typeface="宋体" charset="0"/>
              </a:rPr>
              <a:t>r[1]</a:t>
            </a:r>
            <a:r>
              <a:rPr lang="zh-CN" altLang="en-US" sz="2000" dirty="0">
                <a:latin typeface="宋体" charset="0"/>
                <a:ea typeface="宋体" charset="0"/>
                <a:cs typeface="宋体" charset="0"/>
              </a:rPr>
              <a:t>关键字最小</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最大</a:t>
            </a:r>
            <a:r>
              <a:rPr lang="en-US" altLang="zh-CN" sz="2000" dirty="0">
                <a:latin typeface="宋体" charset="0"/>
                <a:ea typeface="宋体" charset="0"/>
                <a:cs typeface="宋体" charset="0"/>
                <a:sym typeface="Symbol" pitchFamily="18" charset="2"/>
              </a:rPr>
              <a:t>)</a:t>
            </a:r>
            <a:endParaRPr lang="en-US" altLang="zh-CN" sz="2000" dirty="0">
              <a:latin typeface="宋体" charset="0"/>
              <a:ea typeface="宋体" charset="0"/>
              <a:cs typeface="宋体" charset="0"/>
              <a:sym typeface="Symbol" pitchFamily="18" charset="2"/>
            </a:endParaRPr>
          </a:p>
          <a:p>
            <a:pPr eaLnBrk="1" hangingPunct="1">
              <a:lnSpc>
                <a:spcPct val="120000"/>
              </a:lnSpc>
              <a:spcAft>
                <a:spcPts val="0"/>
              </a:spcAft>
              <a:buNone/>
            </a:pPr>
            <a:r>
              <a:rPr lang="en-US" altLang="zh-CN" sz="2000" dirty="0">
                <a:latin typeface="宋体" charset="0"/>
                <a:ea typeface="宋体" charset="0"/>
                <a:cs typeface="宋体" charset="0"/>
                <a:sym typeface="Symbol" pitchFamily="18" charset="2"/>
              </a:rPr>
              <a:t>            </a:t>
            </a:r>
            <a:r>
              <a:rPr lang="zh-CN" altLang="en-US" sz="2000" dirty="0">
                <a:latin typeface="宋体" charset="0"/>
                <a:ea typeface="宋体" charset="0"/>
                <a:cs typeface="宋体" charset="0"/>
                <a:sym typeface="Symbol" pitchFamily="18" charset="2"/>
              </a:rPr>
              <a:t>效果：减少记录的移动次数。</a:t>
            </a:r>
            <a:endParaRPr lang="zh-CN" altLang="en-US" sz="2000" dirty="0">
              <a:latin typeface="宋体" charset="0"/>
              <a:ea typeface="宋体" charset="0"/>
              <a:cs typeface="宋体" charset="0"/>
              <a:sym typeface="Symbol" pitchFamily="18" charset="2"/>
            </a:endParaRPr>
          </a:p>
          <a:p>
            <a:pPr eaLnBrk="1" hangingPunct="1">
              <a:lnSpc>
                <a:spcPct val="120000"/>
              </a:lnSpc>
              <a:spcAft>
                <a:spcPts val="0"/>
              </a:spcAft>
            </a:pPr>
            <a:r>
              <a:rPr lang="zh-CN" altLang="en-US" sz="2000" b="1" dirty="0">
                <a:solidFill>
                  <a:srgbClr val="FF0066"/>
                </a:solidFill>
                <a:latin typeface="宋体" charset="0"/>
                <a:ea typeface="宋体" charset="0"/>
                <a:cs typeface="宋体" charset="0"/>
              </a:rPr>
              <a:t>表插入排序</a:t>
            </a:r>
            <a:endParaRPr lang="zh-CN" altLang="en-US" sz="2000" dirty="0">
              <a:latin typeface="宋体" charset="0"/>
              <a:ea typeface="宋体" charset="0"/>
              <a:cs typeface="宋体" charset="0"/>
            </a:endParaRPr>
          </a:p>
          <a:p>
            <a:pPr eaLnBrk="1" hangingPunct="1">
              <a:lnSpc>
                <a:spcPct val="120000"/>
              </a:lnSpc>
              <a:spcAft>
                <a:spcPts val="0"/>
              </a:spcAft>
              <a:buNone/>
            </a:pPr>
            <a:r>
              <a:rPr lang="zh-CN" altLang="en-US" sz="2000" dirty="0">
                <a:latin typeface="宋体" charset="0"/>
                <a:ea typeface="宋体" charset="0"/>
                <a:cs typeface="宋体" charset="0"/>
                <a:sym typeface="Symbol" pitchFamily="18" charset="2"/>
              </a:rPr>
              <a:t>           算法思想：构造静态链表，</a:t>
            </a:r>
            <a:r>
              <a:rPr lang="zh-CN" altLang="en-US" sz="2000" dirty="0">
                <a:latin typeface="宋体" charset="0"/>
                <a:ea typeface="宋体" charset="0"/>
                <a:cs typeface="宋体" charset="0"/>
              </a:rPr>
              <a:t>用改变指针来代替移动记录操作</a:t>
            </a:r>
            <a:endParaRPr lang="zh-CN" altLang="en-US" sz="2000" dirty="0">
              <a:latin typeface="宋体" charset="0"/>
              <a:ea typeface="宋体" charset="0"/>
              <a:cs typeface="宋体" charset="0"/>
              <a:sym typeface="Symbol" pitchFamily="18" charset="2"/>
            </a:endParaRPr>
          </a:p>
          <a:p>
            <a:pPr eaLnBrk="1" hangingPunct="1">
              <a:lnSpc>
                <a:spcPct val="120000"/>
              </a:lnSpc>
              <a:spcAft>
                <a:spcPts val="0"/>
              </a:spcAft>
              <a:buNone/>
            </a:pPr>
            <a:r>
              <a:rPr lang="zh-CN" altLang="en-US" sz="2000" dirty="0">
                <a:latin typeface="宋体" charset="0"/>
                <a:ea typeface="宋体" charset="0"/>
                <a:cs typeface="宋体" charset="0"/>
                <a:sym typeface="Symbol" pitchFamily="18" charset="2"/>
              </a:rPr>
              <a:t>           效果：减少记录的移动次数。</a:t>
            </a:r>
            <a:endParaRPr lang="zh-CN" altLang="en-US" sz="2000" dirty="0">
              <a:latin typeface="宋体" charset="0"/>
              <a:ea typeface="宋体" charset="0"/>
              <a:cs typeface="宋体" charset="0"/>
              <a:sym typeface="Symbol" pitchFamily="18" charset="2"/>
            </a:endParaRPr>
          </a:p>
        </p:txBody>
      </p:sp>
      <p:sp>
        <p:nvSpPr>
          <p:cNvPr id="13318" name="Rectangle 5"/>
          <p:cNvSpPr/>
          <p:nvPr/>
        </p:nvSpPr>
        <p:spPr>
          <a:xfrm>
            <a:off x="7162800" y="2649220"/>
            <a:ext cx="1524000" cy="3048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3319" name="Line 6"/>
          <p:cNvSpPr/>
          <p:nvPr/>
        </p:nvSpPr>
        <p:spPr>
          <a:xfrm>
            <a:off x="7467600" y="2649220"/>
            <a:ext cx="0" cy="304800"/>
          </a:xfrm>
          <a:prstGeom prst="line">
            <a:avLst/>
          </a:prstGeom>
          <a:ln w="9525" cap="flat" cmpd="sng">
            <a:solidFill>
              <a:schemeClr val="tx1"/>
            </a:solidFill>
            <a:prstDash val="solid"/>
            <a:headEnd type="none" w="med" len="med"/>
            <a:tailEnd type="none" w="med" len="med"/>
          </a:ln>
        </p:spPr>
      </p:sp>
      <p:sp>
        <p:nvSpPr>
          <p:cNvPr id="13320" name="Text Box 8"/>
          <p:cNvSpPr txBox="1"/>
          <p:nvPr/>
        </p:nvSpPr>
        <p:spPr>
          <a:xfrm>
            <a:off x="6781800" y="2649220"/>
            <a:ext cx="609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sp>
        <p:nvSpPr>
          <p:cNvPr id="13321" name="Text Box 9"/>
          <p:cNvSpPr txBox="1"/>
          <p:nvPr/>
        </p:nvSpPr>
        <p:spPr>
          <a:xfrm>
            <a:off x="7315200" y="2115820"/>
            <a:ext cx="762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i="1" dirty="0"/>
              <a:t>r[1]</a:t>
            </a:r>
            <a:endParaRPr lang="en-US" altLang="zh-CN" sz="1800" b="1" i="1" dirty="0"/>
          </a:p>
        </p:txBody>
      </p:sp>
      <p:sp>
        <p:nvSpPr>
          <p:cNvPr id="13322" name="Line 10"/>
          <p:cNvSpPr/>
          <p:nvPr/>
        </p:nvSpPr>
        <p:spPr>
          <a:xfrm flipH="1">
            <a:off x="7315200" y="2496820"/>
            <a:ext cx="152400" cy="3048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miter lim="800000"/>
          </a:ln>
        </p:spPr>
        <p:txBody>
          <a:bodyPr/>
          <a:lstStyle/>
          <a:p>
            <a:fld id="{D51F3FD5-7C8D-44C6-BCF7-0DAA7D34385C}" type="datetime1">
              <a:rPr lang="zh-CN" altLang="en-US" smtClean="0"/>
            </a:fld>
            <a:endParaRPr lang="en-US" altLang="zh-CN"/>
          </a:p>
        </p:txBody>
      </p:sp>
      <p:sp>
        <p:nvSpPr>
          <p:cNvPr id="26627" name="Text Box 2"/>
          <p:cNvSpPr txBox="1">
            <a:spLocks noChangeArrowheads="1"/>
          </p:cNvSpPr>
          <p:nvPr/>
        </p:nvSpPr>
        <p:spPr bwMode="auto">
          <a:xfrm>
            <a:off x="465744" y="401618"/>
            <a:ext cx="8064500" cy="6055995"/>
          </a:xfrm>
          <a:prstGeom prst="rect">
            <a:avLst/>
          </a:prstGeom>
          <a:noFill/>
          <a:ln w="12700" cap="sq">
            <a:noFill/>
            <a:miter lim="800000"/>
            <a:headEnd type="none" w="sm" len="sm"/>
            <a:tailEnd type="none" w="sm" len="sm"/>
          </a:ln>
          <a:effectLst/>
        </p:spPr>
        <p:txBody>
          <a:bodyPr>
            <a:spAutoFit/>
          </a:bodyPr>
          <a:lstStyle/>
          <a:p>
            <a:pPr algn="just">
              <a:lnSpc>
                <a:spcPct val="150000"/>
              </a:lnSpc>
              <a:spcBef>
                <a:spcPct val="50000"/>
              </a:spcBef>
            </a:pPr>
            <a:r>
              <a:rPr lang="en-US" altLang="zh-CN" sz="3200" dirty="0">
                <a:solidFill>
                  <a:schemeClr val="tx2"/>
                </a:solidFill>
                <a:latin typeface="隶书" pitchFamily="49" charset="-122"/>
                <a:ea typeface="隶书" pitchFamily="49" charset="-122"/>
              </a:rPr>
              <a:t>10.2.2  </a:t>
            </a:r>
            <a:r>
              <a:rPr lang="zh-CN" altLang="en-US" sz="3200" dirty="0">
                <a:solidFill>
                  <a:schemeClr val="tx2"/>
                </a:solidFill>
                <a:latin typeface="隶书" pitchFamily="49" charset="-122"/>
                <a:ea typeface="隶书" pitchFamily="49" charset="-122"/>
              </a:rPr>
              <a:t>希尔排序</a:t>
            </a:r>
            <a:r>
              <a:rPr lang="en-US" altLang="zh-CN" sz="3200" dirty="0">
                <a:solidFill>
                  <a:schemeClr val="tx2"/>
                </a:solidFill>
                <a:latin typeface="隶书" pitchFamily="49" charset="-122"/>
                <a:ea typeface="隶书" pitchFamily="49" charset="-122"/>
              </a:rPr>
              <a:t>(</a:t>
            </a:r>
            <a:r>
              <a:rPr lang="zh-CN" altLang="en-US" sz="2800" b="1" dirty="0">
                <a:solidFill>
                  <a:srgbClr val="800000"/>
                </a:solidFill>
                <a:sym typeface="+mn-ea"/>
              </a:rPr>
              <a:t>渐减</a:t>
            </a:r>
            <a:r>
              <a:rPr lang="en-US" altLang="zh-CN" sz="2800" b="1" dirty="0">
                <a:solidFill>
                  <a:srgbClr val="800000"/>
                </a:solidFill>
                <a:sym typeface="+mn-ea"/>
              </a:rPr>
              <a:t>/</a:t>
            </a:r>
            <a:r>
              <a:rPr lang="zh-CN" altLang="en-US" sz="2800" b="1" dirty="0">
                <a:solidFill>
                  <a:srgbClr val="800000"/>
                </a:solidFill>
                <a:sym typeface="+mn-ea"/>
              </a:rPr>
              <a:t>缩小增量排序</a:t>
            </a:r>
            <a:r>
              <a:rPr lang="en-US" altLang="zh-CN" sz="3200" dirty="0">
                <a:solidFill>
                  <a:schemeClr val="tx2"/>
                </a:solidFill>
                <a:latin typeface="隶书" pitchFamily="49" charset="-122"/>
                <a:ea typeface="隶书" pitchFamily="49" charset="-122"/>
              </a:rPr>
              <a:t>)</a:t>
            </a:r>
            <a:endParaRPr lang="zh-CN" altLang="en-US" sz="3200" dirty="0">
              <a:solidFill>
                <a:schemeClr val="tx2"/>
              </a:solidFill>
              <a:latin typeface="隶书" pitchFamily="49" charset="-122"/>
              <a:ea typeface="隶书" pitchFamily="49" charset="-122"/>
            </a:endParaRPr>
          </a:p>
          <a:p>
            <a:pPr algn="just">
              <a:lnSpc>
                <a:spcPct val="150000"/>
              </a:lnSpc>
            </a:pPr>
            <a:r>
              <a:rPr kumimoji="1" lang="zh-CN" altLang="en-US" sz="2400" b="1" dirty="0">
                <a:solidFill>
                  <a:srgbClr val="000099"/>
                </a:solidFill>
              </a:rPr>
              <a:t>      </a:t>
            </a:r>
            <a:r>
              <a:rPr lang="zh-CN" altLang="en-US" sz="2400" dirty="0">
                <a:solidFill>
                  <a:srgbClr val="000000"/>
                </a:solidFill>
                <a:latin typeface="楷体_GB2312" pitchFamily="49" charset="-122"/>
                <a:ea typeface="楷体_GB2312" pitchFamily="49" charset="-122"/>
              </a:rPr>
              <a:t>直接插入排序算法简单，特点为：在</a:t>
            </a:r>
            <a:r>
              <a:rPr lang="en-US" altLang="zh-CN" sz="2400" dirty="0">
                <a:solidFill>
                  <a:srgbClr val="FF0000"/>
                </a:solidFill>
                <a:latin typeface="楷体_GB2312" pitchFamily="49" charset="-122"/>
                <a:ea typeface="楷体_GB2312" pitchFamily="49" charset="-122"/>
              </a:rPr>
              <a:t>n</a:t>
            </a:r>
            <a:r>
              <a:rPr lang="zh-CN" altLang="en-US" sz="2400" dirty="0">
                <a:solidFill>
                  <a:srgbClr val="FF0000"/>
                </a:solidFill>
                <a:latin typeface="楷体_GB2312" pitchFamily="49" charset="-122"/>
                <a:ea typeface="楷体_GB2312" pitchFamily="49" charset="-122"/>
              </a:rPr>
              <a:t>值较小时</a:t>
            </a:r>
            <a:r>
              <a:rPr lang="zh-CN" altLang="en-US" sz="2400" dirty="0">
                <a:solidFill>
                  <a:srgbClr val="000000"/>
                </a:solidFill>
                <a:latin typeface="楷体_GB2312" pitchFamily="49" charset="-122"/>
                <a:ea typeface="楷体_GB2312" pitchFamily="49" charset="-122"/>
              </a:rPr>
              <a:t>，效率较</a:t>
            </a:r>
            <a:r>
              <a:rPr lang="zh-CN" altLang="en-US" sz="2400" dirty="0">
                <a:solidFill>
                  <a:srgbClr val="FF0000"/>
                </a:solidFill>
                <a:latin typeface="楷体_GB2312" pitchFamily="49" charset="-122"/>
                <a:ea typeface="楷体_GB2312" pitchFamily="49" charset="-122"/>
              </a:rPr>
              <a:t>高</a:t>
            </a:r>
            <a:r>
              <a:rPr lang="zh-CN" altLang="en-US" sz="2400" dirty="0">
                <a:solidFill>
                  <a:srgbClr val="000000"/>
                </a:solidFill>
                <a:latin typeface="楷体_GB2312" pitchFamily="49" charset="-122"/>
                <a:ea typeface="楷体_GB2312" pitchFamily="49" charset="-122"/>
              </a:rPr>
              <a:t>，在</a:t>
            </a:r>
            <a:r>
              <a:rPr lang="en-US" altLang="zh-CN" sz="2400" dirty="0">
                <a:solidFill>
                  <a:srgbClr val="000000"/>
                </a:solidFill>
                <a:latin typeface="楷体_GB2312" pitchFamily="49" charset="-122"/>
                <a:ea typeface="楷体_GB2312" pitchFamily="49" charset="-122"/>
              </a:rPr>
              <a:t>n</a:t>
            </a:r>
            <a:r>
              <a:rPr lang="zh-CN" altLang="en-US" sz="2400" dirty="0">
                <a:solidFill>
                  <a:srgbClr val="000000"/>
                </a:solidFill>
                <a:latin typeface="楷体_GB2312" pitchFamily="49" charset="-122"/>
                <a:ea typeface="楷体_GB2312" pitchFamily="49" charset="-122"/>
              </a:rPr>
              <a:t>值很大时，</a:t>
            </a:r>
            <a:r>
              <a:rPr lang="zh-CN" altLang="en-US" sz="2400" dirty="0">
                <a:solidFill>
                  <a:srgbClr val="FF0000"/>
                </a:solidFill>
                <a:latin typeface="楷体_GB2312" pitchFamily="49" charset="-122"/>
                <a:ea typeface="楷体_GB2312" pitchFamily="49" charset="-122"/>
              </a:rPr>
              <a:t>若</a:t>
            </a:r>
            <a:r>
              <a:rPr lang="zh-CN" altLang="en-US" sz="2400" dirty="0">
                <a:solidFill>
                  <a:srgbClr val="000000"/>
                </a:solidFill>
                <a:latin typeface="楷体_GB2312" pitchFamily="49" charset="-122"/>
                <a:ea typeface="楷体_GB2312" pitchFamily="49" charset="-122"/>
              </a:rPr>
              <a:t>序列按关键码</a:t>
            </a:r>
            <a:r>
              <a:rPr lang="zh-CN" altLang="en-US" sz="2400" dirty="0">
                <a:solidFill>
                  <a:srgbClr val="FF0000"/>
                </a:solidFill>
                <a:latin typeface="楷体_GB2312" pitchFamily="49" charset="-122"/>
                <a:ea typeface="楷体_GB2312" pitchFamily="49" charset="-122"/>
              </a:rPr>
              <a:t>基本有序，效率依然较高</a:t>
            </a:r>
            <a:r>
              <a:rPr lang="zh-CN" altLang="en-US" sz="2400" dirty="0">
                <a:solidFill>
                  <a:srgbClr val="000000"/>
                </a:solidFill>
                <a:latin typeface="楷体_GB2312" pitchFamily="49" charset="-122"/>
                <a:ea typeface="楷体_GB2312" pitchFamily="49" charset="-122"/>
              </a:rPr>
              <a:t>，其时间效率可提高到</a:t>
            </a:r>
            <a:r>
              <a:rPr lang="en-US" altLang="zh-CN" sz="2400" dirty="0">
                <a:solidFill>
                  <a:srgbClr val="000000"/>
                </a:solidFill>
                <a:latin typeface="楷体_GB2312" pitchFamily="49" charset="-122"/>
                <a:ea typeface="楷体_GB2312" pitchFamily="49" charset="-122"/>
              </a:rPr>
              <a:t>O(n)</a:t>
            </a:r>
            <a:r>
              <a:rPr lang="zh-CN" altLang="en-US" sz="2400" dirty="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a:p>
            <a:pPr algn="just">
              <a:lnSpc>
                <a:spcPct val="150000"/>
              </a:lnSpc>
            </a:pPr>
            <a:r>
              <a:rPr lang="zh-CN" altLang="en-US" sz="2400" dirty="0">
                <a:solidFill>
                  <a:srgbClr val="000000"/>
                </a:solidFill>
                <a:latin typeface="楷体_GB2312" pitchFamily="49" charset="-122"/>
                <a:ea typeface="楷体_GB2312" pitchFamily="49" charset="-122"/>
              </a:rPr>
              <a:t>   希尔排序</a:t>
            </a:r>
            <a:r>
              <a:rPr lang="en-US" altLang="zh-CN" sz="2400" dirty="0">
                <a:solidFill>
                  <a:srgbClr val="000000"/>
                </a:solidFill>
                <a:latin typeface="楷体_GB2312" pitchFamily="49" charset="-122"/>
                <a:ea typeface="楷体_GB2312" pitchFamily="49" charset="-122"/>
              </a:rPr>
              <a:t>(Shell</a:t>
            </a:r>
            <a:r>
              <a:rPr lang="en-US" altLang="zh-CN" sz="2400" dirty="0">
                <a:solidFill>
                  <a:srgbClr val="000000"/>
                </a:solidFill>
                <a:ea typeface="楷体_GB2312" pitchFamily="49" charset="-122"/>
              </a:rPr>
              <a:t>’</a:t>
            </a:r>
            <a:r>
              <a:rPr lang="en-US" altLang="zh-CN" sz="2400" dirty="0">
                <a:solidFill>
                  <a:srgbClr val="000000"/>
                </a:solidFill>
                <a:latin typeface="楷体_GB2312" pitchFamily="49" charset="-122"/>
                <a:ea typeface="楷体_GB2312" pitchFamily="49" charset="-122"/>
              </a:rPr>
              <a:t>s Sort)</a:t>
            </a:r>
            <a:r>
              <a:rPr lang="zh-CN" altLang="en-US" sz="2400" dirty="0">
                <a:solidFill>
                  <a:srgbClr val="000000"/>
                </a:solidFill>
                <a:latin typeface="楷体_GB2312" pitchFamily="49" charset="-122"/>
                <a:ea typeface="楷体_GB2312" pitchFamily="49" charset="-122"/>
              </a:rPr>
              <a:t>是从这两点出发，给出插入排序的改进方法。希尔排序又称</a:t>
            </a:r>
            <a:r>
              <a:rPr lang="zh-CN" altLang="en-US" sz="2400" dirty="0">
                <a:solidFill>
                  <a:srgbClr val="FF0000"/>
                </a:solidFill>
                <a:latin typeface="楷体_GB2312" pitchFamily="49" charset="-122"/>
                <a:ea typeface="楷体_GB2312" pitchFamily="49" charset="-122"/>
              </a:rPr>
              <a:t>缩小增量排序</a:t>
            </a:r>
            <a:r>
              <a:rPr lang="zh-CN" altLang="en-US" sz="2400" dirty="0">
                <a:solidFill>
                  <a:srgbClr val="000000"/>
                </a:solidFill>
                <a:latin typeface="楷体_GB2312" pitchFamily="49" charset="-122"/>
                <a:ea typeface="楷体_GB2312" pitchFamily="49" charset="-122"/>
              </a:rPr>
              <a:t>，是</a:t>
            </a:r>
            <a:r>
              <a:rPr lang="en-US" altLang="zh-CN" sz="2400" dirty="0">
                <a:solidFill>
                  <a:srgbClr val="000000"/>
                </a:solidFill>
                <a:latin typeface="楷体_GB2312" pitchFamily="49" charset="-122"/>
                <a:ea typeface="楷体_GB2312" pitchFamily="49" charset="-122"/>
              </a:rPr>
              <a:t>1959</a:t>
            </a:r>
            <a:r>
              <a:rPr lang="zh-CN" altLang="en-US" sz="2400" dirty="0">
                <a:solidFill>
                  <a:srgbClr val="000000"/>
                </a:solidFill>
                <a:latin typeface="楷体_GB2312" pitchFamily="49" charset="-122"/>
                <a:ea typeface="楷体_GB2312" pitchFamily="49" charset="-122"/>
              </a:rPr>
              <a:t>年由</a:t>
            </a:r>
            <a:r>
              <a:rPr lang="en-US" altLang="zh-CN" sz="2400" dirty="0" err="1">
                <a:solidFill>
                  <a:srgbClr val="000000"/>
                </a:solidFill>
                <a:latin typeface="楷体_GB2312" pitchFamily="49" charset="-122"/>
                <a:ea typeface="楷体_GB2312" pitchFamily="49" charset="-122"/>
              </a:rPr>
              <a:t>D.L.Shell</a:t>
            </a:r>
            <a:r>
              <a:rPr lang="zh-CN" altLang="en-US" sz="2400" dirty="0">
                <a:solidFill>
                  <a:srgbClr val="000000"/>
                </a:solidFill>
                <a:latin typeface="楷体_GB2312" pitchFamily="49" charset="-122"/>
                <a:ea typeface="楷体_GB2312" pitchFamily="49" charset="-122"/>
              </a:rPr>
              <a:t>提出来的。</a:t>
            </a:r>
            <a:endParaRPr lang="zh-CN" altLang="en-US" sz="2400" dirty="0">
              <a:solidFill>
                <a:srgbClr val="000000"/>
              </a:solidFill>
              <a:latin typeface="楷体_GB2312" pitchFamily="49" charset="-122"/>
              <a:ea typeface="楷体_GB2312" pitchFamily="49" charset="-122"/>
            </a:endParaRPr>
          </a:p>
          <a:p>
            <a:pPr algn="just">
              <a:lnSpc>
                <a:spcPct val="150000"/>
              </a:lnSpc>
            </a:pPr>
            <a:r>
              <a:rPr lang="zh-CN" altLang="en-US" sz="2400" dirty="0">
                <a:solidFill>
                  <a:srgbClr val="000000"/>
                </a:solidFill>
                <a:latin typeface="楷体_GB2312" pitchFamily="49" charset="-122"/>
                <a:ea typeface="楷体_GB2312" pitchFamily="49" charset="-122"/>
              </a:rPr>
              <a:t>    核心思路：</a:t>
            </a:r>
            <a:r>
              <a:rPr lang="zh-CN" altLang="en-US" sz="2400" dirty="0">
                <a:solidFill>
                  <a:srgbClr val="FF0000"/>
                </a:solidFill>
                <a:latin typeface="楷体_GB2312" pitchFamily="49" charset="-122"/>
                <a:ea typeface="楷体_GB2312" pitchFamily="49" charset="-122"/>
              </a:rPr>
              <a:t>在有序性差时尽量不让排序表太大</a:t>
            </a:r>
            <a:r>
              <a:rPr lang="zh-CN" altLang="en-US" sz="2400" dirty="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a:p>
            <a:pPr algn="just">
              <a:lnSpc>
                <a:spcPct val="150000"/>
              </a:lnSpc>
            </a:pPr>
            <a:r>
              <a:rPr lang="zh-CN" altLang="en-US" sz="2400" dirty="0">
                <a:solidFill>
                  <a:srgbClr val="000000"/>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随着有序性变好，排序表逐渐加大</a:t>
            </a:r>
            <a:r>
              <a:rPr lang="zh-CN" altLang="en-US" sz="2400" dirty="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a:p>
            <a:pPr algn="just">
              <a:lnSpc>
                <a:spcPct val="115000"/>
              </a:lnSpc>
            </a:pPr>
            <a:endParaRPr lang="zh-CN" altLang="en-US" sz="2400" dirty="0">
              <a:solidFill>
                <a:srgbClr val="000000"/>
              </a:solidFill>
              <a:latin typeface="楷体_GB2312" pitchFamily="49" charset="-122"/>
              <a:ea typeface="楷体_GB2312" pitchFamily="49" charset="-122"/>
            </a:endParaRPr>
          </a:p>
          <a:p>
            <a:pPr algn="just"/>
            <a:r>
              <a:rPr kumimoji="1" lang="zh-CN" altLang="en-US" sz="2400" dirty="0">
                <a:solidFill>
                  <a:srgbClr val="000099"/>
                </a:solidFill>
              </a:rPr>
              <a:t>       </a:t>
            </a:r>
            <a:endParaRPr kumimoji="1" lang="zh-CN" altLang="en-US" sz="2400" dirty="0">
              <a:solidFill>
                <a:srgbClr val="000099"/>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457200" y="642918"/>
            <a:ext cx="8229600" cy="5286412"/>
          </a:xfrm>
        </p:spPr>
        <p:txBody>
          <a:bodyPr>
            <a:normAutofit/>
          </a:bodyPr>
          <a:lstStyle/>
          <a:p>
            <a:pPr eaLnBrk="1" hangingPunct="1">
              <a:lnSpc>
                <a:spcPct val="150000"/>
              </a:lnSpc>
              <a:buFont typeface="Wingdings" panose="05000000000000000000" pitchFamily="2" charset="2"/>
              <a:buNone/>
            </a:pPr>
            <a:r>
              <a:rPr lang="en-US" altLang="zh-CN" sz="2800" dirty="0">
                <a:solidFill>
                  <a:schemeClr val="tx2"/>
                </a:solidFill>
                <a:latin typeface="隶书" pitchFamily="49" charset="-122"/>
              </a:rPr>
              <a:t>1</a:t>
            </a:r>
            <a:r>
              <a:rPr lang="zh-CN" altLang="en-US" sz="2800" dirty="0">
                <a:solidFill>
                  <a:schemeClr val="tx2"/>
                </a:solidFill>
                <a:latin typeface="隶书" pitchFamily="49" charset="-122"/>
              </a:rPr>
              <a:t>、希尔排序的思想是：</a:t>
            </a:r>
            <a:endParaRPr lang="zh-CN" altLang="en-US" sz="2800" dirty="0">
              <a:solidFill>
                <a:schemeClr val="tx2"/>
              </a:solidFill>
              <a:latin typeface="隶书" pitchFamily="49" charset="-122"/>
            </a:endParaRPr>
          </a:p>
          <a:p>
            <a:pPr eaLnBrk="1" hangingPunct="1">
              <a:lnSpc>
                <a:spcPct val="150000"/>
              </a:lnSpc>
              <a:buFont typeface="Wingdings" panose="05000000000000000000" pitchFamily="2" charset="2"/>
              <a:buNone/>
            </a:pPr>
            <a:r>
              <a:rPr lang="zh-CN" altLang="en-US" sz="2400" dirty="0">
                <a:solidFill>
                  <a:srgbClr val="000099"/>
                </a:solidFill>
              </a:rPr>
              <a:t>           </a:t>
            </a:r>
            <a:r>
              <a:rPr lang="zh-CN" altLang="en-US" sz="2400" dirty="0">
                <a:solidFill>
                  <a:srgbClr val="000000"/>
                </a:solidFill>
                <a:latin typeface="楷体_GB2312" pitchFamily="49" charset="-122"/>
                <a:ea typeface="楷体_GB2312" pitchFamily="49" charset="-122"/>
              </a:rPr>
              <a:t>先选取一个小于</a:t>
            </a:r>
            <a:r>
              <a:rPr lang="en-US" altLang="zh-CN" sz="2400" dirty="0">
                <a:solidFill>
                  <a:srgbClr val="000000"/>
                </a:solidFill>
                <a:latin typeface="楷体_GB2312" pitchFamily="49" charset="-122"/>
                <a:ea typeface="楷体_GB2312" pitchFamily="49" charset="-122"/>
              </a:rPr>
              <a:t>n</a:t>
            </a:r>
            <a:r>
              <a:rPr lang="zh-CN" altLang="en-US" sz="2400" dirty="0">
                <a:solidFill>
                  <a:srgbClr val="000000"/>
                </a:solidFill>
                <a:latin typeface="楷体_GB2312" pitchFamily="49" charset="-122"/>
                <a:ea typeface="楷体_GB2312" pitchFamily="49" charset="-122"/>
              </a:rPr>
              <a:t>的整数</a:t>
            </a:r>
            <a:r>
              <a:rPr lang="en-US" altLang="zh-CN" sz="2400" dirty="0" err="1">
                <a:solidFill>
                  <a:srgbClr val="FF0000"/>
                </a:solidFill>
                <a:latin typeface="楷体_GB2312" pitchFamily="49" charset="-122"/>
                <a:ea typeface="楷体_GB2312" pitchFamily="49" charset="-122"/>
              </a:rPr>
              <a:t>d</a:t>
            </a:r>
            <a:r>
              <a:rPr lang="en-US" altLang="zh-CN" sz="2400" baseline="-25000" dirty="0" err="1">
                <a:solidFill>
                  <a:srgbClr val="FF0000"/>
                </a:solidFill>
                <a:latin typeface="楷体_GB2312" pitchFamily="49" charset="-122"/>
                <a:ea typeface="楷体_GB2312" pitchFamily="49" charset="-122"/>
              </a:rPr>
              <a:t>i</a:t>
            </a:r>
            <a:r>
              <a:rPr lang="zh-CN" altLang="en-US" sz="2400" dirty="0">
                <a:solidFill>
                  <a:srgbClr val="000000"/>
                </a:solidFill>
                <a:latin typeface="楷体_GB2312" pitchFamily="49" charset="-122"/>
                <a:ea typeface="楷体_GB2312" pitchFamily="49" charset="-122"/>
              </a:rPr>
              <a:t>（称之为</a:t>
            </a:r>
            <a:r>
              <a:rPr lang="zh-CN" altLang="en-US" sz="2400" dirty="0">
                <a:solidFill>
                  <a:srgbClr val="FF0000"/>
                </a:solidFill>
                <a:latin typeface="楷体_GB2312" pitchFamily="49" charset="-122"/>
                <a:ea typeface="楷体_GB2312" pitchFamily="49" charset="-122"/>
              </a:rPr>
              <a:t>步长</a:t>
            </a:r>
            <a:r>
              <a:rPr lang="zh-CN" altLang="en-US" sz="2400" dirty="0">
                <a:solidFill>
                  <a:srgbClr val="000000"/>
                </a:solidFill>
                <a:latin typeface="楷体_GB2312" pitchFamily="49" charset="-122"/>
                <a:ea typeface="楷体_GB2312" pitchFamily="49" charset="-122"/>
              </a:rPr>
              <a:t>），然后把排序表中的</a:t>
            </a:r>
            <a:r>
              <a:rPr lang="en-US" altLang="zh-CN" sz="2400" dirty="0">
                <a:solidFill>
                  <a:srgbClr val="000000"/>
                </a:solidFill>
                <a:latin typeface="楷体_GB2312" pitchFamily="49" charset="-122"/>
                <a:ea typeface="楷体_GB2312" pitchFamily="49" charset="-122"/>
              </a:rPr>
              <a:t>n</a:t>
            </a:r>
            <a:r>
              <a:rPr lang="zh-CN" altLang="en-US" sz="2400" dirty="0">
                <a:solidFill>
                  <a:srgbClr val="000000"/>
                </a:solidFill>
                <a:latin typeface="楷体_GB2312" pitchFamily="49" charset="-122"/>
                <a:ea typeface="楷体_GB2312" pitchFamily="49" charset="-122"/>
              </a:rPr>
              <a:t>个记录分为</a:t>
            </a:r>
            <a:r>
              <a:rPr lang="en-US" altLang="zh-CN" sz="2400" dirty="0" err="1">
                <a:solidFill>
                  <a:srgbClr val="FF0000"/>
                </a:solidFill>
                <a:latin typeface="楷体_GB2312" pitchFamily="49" charset="-122"/>
                <a:ea typeface="楷体_GB2312" pitchFamily="49" charset="-122"/>
              </a:rPr>
              <a:t>d</a:t>
            </a:r>
            <a:r>
              <a:rPr lang="en-US" altLang="zh-CN" sz="2400" baseline="-25000" dirty="0" err="1">
                <a:solidFill>
                  <a:srgbClr val="FF0000"/>
                </a:solidFill>
                <a:latin typeface="楷体_GB2312" pitchFamily="49" charset="-122"/>
                <a:ea typeface="楷体_GB2312" pitchFamily="49" charset="-122"/>
              </a:rPr>
              <a:t>i</a:t>
            </a:r>
            <a:r>
              <a:rPr lang="zh-CN" altLang="en-US" sz="2400" dirty="0">
                <a:solidFill>
                  <a:srgbClr val="FF0000"/>
                </a:solidFill>
                <a:latin typeface="楷体_GB2312" pitchFamily="49" charset="-122"/>
                <a:ea typeface="楷体_GB2312" pitchFamily="49" charset="-122"/>
              </a:rPr>
              <a:t>个组</a:t>
            </a:r>
            <a:r>
              <a:rPr lang="zh-CN" altLang="en-US" sz="2400" dirty="0">
                <a:solidFill>
                  <a:srgbClr val="000000"/>
                </a:solidFill>
                <a:latin typeface="楷体_GB2312" pitchFamily="49" charset="-122"/>
                <a:ea typeface="楷体_GB2312" pitchFamily="49" charset="-122"/>
              </a:rPr>
              <a:t>，从第一个记录开始，间隔为</a:t>
            </a:r>
            <a:r>
              <a:rPr lang="en-US" altLang="zh-CN" sz="2400" dirty="0" err="1">
                <a:solidFill>
                  <a:srgbClr val="000000"/>
                </a:solidFill>
                <a:latin typeface="楷体_GB2312" pitchFamily="49" charset="-122"/>
                <a:ea typeface="楷体_GB2312" pitchFamily="49" charset="-122"/>
              </a:rPr>
              <a:t>d</a:t>
            </a:r>
            <a:r>
              <a:rPr lang="en-US" altLang="zh-CN" sz="2400" baseline="-25000" dirty="0" err="1">
                <a:solidFill>
                  <a:srgbClr val="000000"/>
                </a:solidFill>
                <a:latin typeface="楷体_GB2312" pitchFamily="49" charset="-122"/>
                <a:ea typeface="楷体_GB2312" pitchFamily="49" charset="-122"/>
              </a:rPr>
              <a:t>i</a:t>
            </a:r>
            <a:r>
              <a:rPr lang="zh-CN" altLang="en-US" sz="2400" dirty="0">
                <a:solidFill>
                  <a:srgbClr val="000000"/>
                </a:solidFill>
                <a:latin typeface="楷体_GB2312" pitchFamily="49" charset="-122"/>
                <a:ea typeface="楷体_GB2312" pitchFamily="49" charset="-122"/>
              </a:rPr>
              <a:t>的记录为同一组，各组内进行直接插入排序，一趟之后，间隔</a:t>
            </a:r>
            <a:r>
              <a:rPr lang="en-US" altLang="zh-CN" sz="2400" dirty="0" err="1">
                <a:solidFill>
                  <a:srgbClr val="000000"/>
                </a:solidFill>
                <a:latin typeface="楷体_GB2312" pitchFamily="49" charset="-122"/>
                <a:ea typeface="楷体_GB2312" pitchFamily="49" charset="-122"/>
              </a:rPr>
              <a:t>di</a:t>
            </a:r>
            <a:r>
              <a:rPr lang="zh-CN" altLang="en-US" sz="2400" dirty="0">
                <a:solidFill>
                  <a:srgbClr val="000000"/>
                </a:solidFill>
                <a:latin typeface="楷体_GB2312" pitchFamily="49" charset="-122"/>
                <a:ea typeface="楷体_GB2312" pitchFamily="49" charset="-122"/>
              </a:rPr>
              <a:t>的记录有序，</a:t>
            </a:r>
            <a:r>
              <a:rPr lang="zh-CN" altLang="en-US" sz="2400" dirty="0">
                <a:solidFill>
                  <a:srgbClr val="FF0000"/>
                </a:solidFill>
                <a:latin typeface="楷体_GB2312" pitchFamily="49" charset="-122"/>
                <a:ea typeface="楷体_GB2312" pitchFamily="49" charset="-122"/>
              </a:rPr>
              <a:t>随着有序性的改善，减小步长</a:t>
            </a:r>
            <a:r>
              <a:rPr lang="en-US" altLang="zh-CN" sz="2400" dirty="0" err="1">
                <a:solidFill>
                  <a:srgbClr val="FF0000"/>
                </a:solidFill>
                <a:latin typeface="楷体_GB2312" pitchFamily="49" charset="-122"/>
                <a:ea typeface="楷体_GB2312" pitchFamily="49" charset="-122"/>
              </a:rPr>
              <a:t>di</a:t>
            </a:r>
            <a:r>
              <a:rPr lang="zh-CN" altLang="en-US" sz="2400" dirty="0">
                <a:solidFill>
                  <a:srgbClr val="000000"/>
                </a:solidFill>
                <a:latin typeface="楷体_GB2312" pitchFamily="49" charset="-122"/>
                <a:ea typeface="楷体_GB2312" pitchFamily="49" charset="-122"/>
              </a:rPr>
              <a:t>（排序子表变大），重复进行，直到</a:t>
            </a:r>
            <a:r>
              <a:rPr lang="en-US" altLang="zh-CN" sz="2400" dirty="0" err="1">
                <a:solidFill>
                  <a:srgbClr val="000000"/>
                </a:solidFill>
                <a:latin typeface="楷体_GB2312" pitchFamily="49" charset="-122"/>
                <a:ea typeface="楷体_GB2312" pitchFamily="49" charset="-122"/>
              </a:rPr>
              <a:t>d</a:t>
            </a:r>
            <a:r>
              <a:rPr lang="en-US" altLang="zh-CN" sz="2400" baseline="-25000" dirty="0" err="1">
                <a:solidFill>
                  <a:srgbClr val="000000"/>
                </a:solidFill>
                <a:latin typeface="楷体_GB2312" pitchFamily="49" charset="-122"/>
                <a:ea typeface="楷体_GB2312" pitchFamily="49" charset="-122"/>
              </a:rPr>
              <a:t>i</a:t>
            </a:r>
            <a:r>
              <a:rPr lang="en-US" altLang="zh-CN" sz="24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（全部记录成为一个排序表），使得间隔为</a:t>
            </a:r>
            <a:r>
              <a:rPr lang="en-US" altLang="zh-CN" sz="24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的记录有序，也就使整体达到了有序。</a:t>
            </a:r>
            <a:endParaRPr lang="zh-CN" altLang="en-US" sz="2400" dirty="0">
              <a:solidFill>
                <a:srgbClr val="000000"/>
              </a:solidFill>
              <a:latin typeface="楷体_GB2312" pitchFamily="49" charset="-122"/>
              <a:ea typeface="楷体_GB2312" pitchFamily="49" charset="-122"/>
            </a:endParaRPr>
          </a:p>
          <a:p>
            <a:pPr eaLnBrk="1" hangingPunct="1">
              <a:lnSpc>
                <a:spcPct val="15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步长为</a:t>
            </a:r>
            <a:r>
              <a:rPr lang="en-US" altLang="zh-CN" sz="24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时就是前面讲的直接插入排序。 </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miter lim="800000"/>
          </a:ln>
        </p:spPr>
        <p:txBody>
          <a:bodyPr/>
          <a:lstStyle/>
          <a:p>
            <a:fld id="{A01CD5D9-759B-4289-8D67-26B49E2EECDF}" type="datetime1">
              <a:rPr lang="zh-CN" altLang="en-US" smtClean="0"/>
            </a:fld>
            <a:endParaRPr lang="en-US" altLang="zh-CN"/>
          </a:p>
        </p:txBody>
      </p:sp>
      <p:sp>
        <p:nvSpPr>
          <p:cNvPr id="28675" name="Text Box 2"/>
          <p:cNvSpPr txBox="1">
            <a:spLocks noChangeArrowheads="1"/>
          </p:cNvSpPr>
          <p:nvPr/>
        </p:nvSpPr>
        <p:spPr bwMode="auto">
          <a:xfrm>
            <a:off x="395288" y="404813"/>
            <a:ext cx="8305800" cy="1568450"/>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en-US" altLang="zh-CN" sz="2400">
                <a:solidFill>
                  <a:srgbClr val="000000"/>
                </a:solidFill>
                <a:latin typeface="楷体_GB2312" pitchFamily="49" charset="-122"/>
                <a:ea typeface="楷体_GB2312" pitchFamily="49" charset="-122"/>
              </a:rPr>
              <a:t>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a:t>
            </a:r>
            <a:r>
              <a:rPr lang="zh-CN" altLang="en-US" sz="2400">
                <a:solidFill>
                  <a:srgbClr val="000000"/>
                </a:solidFill>
                <a:latin typeface="楷体_GB2312" pitchFamily="49" charset="-122"/>
                <a:ea typeface="楷体_GB2312" pitchFamily="49" charset="-122"/>
              </a:rPr>
              <a:t>例</a:t>
            </a:r>
            <a:r>
              <a:rPr lang="en-US" altLang="zh-CN" sz="2400">
                <a:solidFill>
                  <a:srgbClr val="000000"/>
                </a:solidFill>
                <a:latin typeface="楷体_GB2312" pitchFamily="49" charset="-122"/>
                <a:ea typeface="楷体_GB2312" pitchFamily="49" charset="-122"/>
              </a:rPr>
              <a:t>】</a:t>
            </a:r>
            <a:r>
              <a:rPr lang="zh-CN" altLang="en-US" sz="2400">
                <a:solidFill>
                  <a:srgbClr val="000000"/>
                </a:solidFill>
                <a:latin typeface="楷体_GB2312" pitchFamily="49" charset="-122"/>
                <a:ea typeface="楷体_GB2312" pitchFamily="49" charset="-122"/>
              </a:rPr>
              <a:t>排序列表为：</a:t>
            </a:r>
            <a:endParaRPr lang="zh-CN" altLang="en-US" sz="2400">
              <a:solidFill>
                <a:srgbClr val="000000"/>
              </a:solidFill>
              <a:latin typeface="楷体_GB2312" pitchFamily="49" charset="-122"/>
              <a:ea typeface="楷体_GB2312" pitchFamily="49" charset="-122"/>
            </a:endParaRPr>
          </a:p>
          <a:p>
            <a:pPr algn="just">
              <a:spcBef>
                <a:spcPct val="50000"/>
              </a:spcBef>
            </a:pPr>
            <a:r>
              <a:rPr lang="zh-CN" altLang="en-US" sz="2400">
                <a:solidFill>
                  <a:srgbClr val="000000"/>
                </a:solidFill>
                <a:latin typeface="楷体_GB2312" pitchFamily="49" charset="-122"/>
                <a:ea typeface="楷体_GB2312" pitchFamily="49" charset="-122"/>
              </a:rPr>
              <a:t>       </a:t>
            </a:r>
            <a:r>
              <a:rPr lang="en-US" altLang="zh-CN" sz="2400">
                <a:solidFill>
                  <a:srgbClr val="000000"/>
                </a:solidFill>
                <a:latin typeface="楷体_GB2312" pitchFamily="49" charset="-122"/>
                <a:ea typeface="楷体_GB2312" pitchFamily="49" charset="-122"/>
              </a:rPr>
              <a:t>39,80,76,41,13,29,50,78,30,11,100,7,41,86</a:t>
            </a:r>
            <a:endParaRPr lang="en-US" altLang="zh-CN" sz="2400">
              <a:solidFill>
                <a:srgbClr val="000000"/>
              </a:solidFill>
              <a:latin typeface="楷体_GB2312" pitchFamily="49" charset="-122"/>
              <a:ea typeface="楷体_GB2312" pitchFamily="49" charset="-122"/>
            </a:endParaRPr>
          </a:p>
          <a:p>
            <a:pPr algn="just">
              <a:spcBef>
                <a:spcPct val="50000"/>
              </a:spcBef>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步长因子分别取</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，则排序过程如下：</a:t>
            </a:r>
            <a:endParaRPr lang="zh-CN" altLang="en-US" sz="2400">
              <a:solidFill>
                <a:srgbClr val="000000"/>
              </a:solidFill>
              <a:latin typeface="楷体_GB2312" pitchFamily="49" charset="-122"/>
              <a:ea typeface="楷体_GB2312" pitchFamily="49" charset="-122"/>
            </a:endParaRPr>
          </a:p>
        </p:txBody>
      </p:sp>
      <p:graphicFrame>
        <p:nvGraphicFramePr>
          <p:cNvPr id="160854" name="Group 86"/>
          <p:cNvGraphicFramePr>
            <a:graphicFrameLocks noGrp="1"/>
          </p:cNvGraphicFramePr>
          <p:nvPr/>
        </p:nvGraphicFramePr>
        <p:xfrm>
          <a:off x="914400" y="2362200"/>
          <a:ext cx="7772400" cy="457200"/>
        </p:xfrm>
        <a:graphic>
          <a:graphicData uri="http://schemas.openxmlformats.org/drawingml/2006/table">
            <a:tbl>
              <a:tblPr/>
              <a:tblGrid>
                <a:gridCol w="554038"/>
                <a:gridCol w="557212"/>
                <a:gridCol w="554038"/>
                <a:gridCol w="555625"/>
                <a:gridCol w="554037"/>
                <a:gridCol w="557213"/>
                <a:gridCol w="554037"/>
                <a:gridCol w="554038"/>
                <a:gridCol w="557212"/>
                <a:gridCol w="554038"/>
                <a:gridCol w="555625"/>
                <a:gridCol w="554037"/>
                <a:gridCol w="557213"/>
                <a:gridCol w="554037"/>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rPr>
                        <a:t>39</a:t>
                      </a:r>
                      <a:endPar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rPr>
                        <a:t>80</a:t>
                      </a:r>
                      <a:endPar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FF0000"/>
                          </a:solidFill>
                          <a:effectLst/>
                          <a:latin typeface="Arial" panose="020B0604020202090204" pitchFamily="34" charset="0"/>
                          <a:ea typeface="隶书" pitchFamily="49" charset="-122"/>
                        </a:rPr>
                        <a:t>76</a:t>
                      </a:r>
                      <a:endParaRPr kumimoji="0" lang="en-US" altLang="zh-CN" sz="1600" b="1" i="0" u="none" strike="noStrike" cap="none" normalizeH="0" baseline="0">
                        <a:ln>
                          <a:noFill/>
                        </a:ln>
                        <a:solidFill>
                          <a:srgbClr val="FF0000"/>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rPr>
                        <a:t>41</a:t>
                      </a:r>
                      <a:endPar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13</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rPr>
                        <a:t>29</a:t>
                      </a:r>
                      <a:endPar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rPr>
                        <a:t>50</a:t>
                      </a:r>
                      <a:endPar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FF0000"/>
                          </a:solidFill>
                          <a:effectLst/>
                          <a:latin typeface="Arial" panose="020B0604020202090204" pitchFamily="34" charset="0"/>
                          <a:ea typeface="隶书" pitchFamily="49" charset="-122"/>
                        </a:rPr>
                        <a:t>78</a:t>
                      </a:r>
                      <a:endParaRPr kumimoji="0" lang="en-US" altLang="zh-CN" sz="1600" b="1" i="0" u="none" strike="noStrike" cap="none" normalizeH="0" baseline="0">
                        <a:ln>
                          <a:noFill/>
                        </a:ln>
                        <a:solidFill>
                          <a:srgbClr val="FF0000"/>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rPr>
                        <a:t>30</a:t>
                      </a:r>
                      <a:endPar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rPr>
                        <a:t>100</a:t>
                      </a:r>
                      <a:endParaRPr kumimoji="0" lang="en-US" altLang="zh-CN" sz="1600" b="1" i="0" u="none" strike="noStrike" cap="none" normalizeH="0" baseline="0">
                        <a:ln>
                          <a:noFill/>
                        </a:ln>
                        <a:solidFill>
                          <a:schemeClr val="tx1"/>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rPr>
                        <a:t>7</a:t>
                      </a:r>
                      <a:endParaRPr kumimoji="0" lang="en-US" altLang="zh-CN" sz="1600" b="1" i="0" u="none" strike="noStrike" cap="none" normalizeH="0" baseline="0">
                        <a:ln>
                          <a:noFill/>
                        </a:ln>
                        <a:solidFill>
                          <a:srgbClr val="66CCFF"/>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sng" strike="noStrike" cap="none" normalizeH="0" baseline="0">
                          <a:ln>
                            <a:noFill/>
                          </a:ln>
                          <a:solidFill>
                            <a:srgbClr val="FF0000"/>
                          </a:solidFill>
                          <a:effectLst/>
                          <a:latin typeface="Arial" panose="020B0604020202090204" pitchFamily="34" charset="0"/>
                          <a:ea typeface="隶书" pitchFamily="49" charset="-122"/>
                        </a:rPr>
                        <a:t>41</a:t>
                      </a:r>
                      <a:endParaRPr kumimoji="0" lang="en-US" altLang="zh-CN" sz="1600" b="1" i="0" u="sng" strike="noStrike" cap="none" normalizeH="0" baseline="0">
                        <a:ln>
                          <a:noFill/>
                        </a:ln>
                        <a:solidFill>
                          <a:srgbClr val="FF0000"/>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rPr>
                        <a:t>86</a:t>
                      </a:r>
                      <a:endParaRPr kumimoji="0" lang="en-US" altLang="zh-CN" sz="1600" b="1" i="0" u="none" strike="noStrike" cap="none" normalizeH="0" baseline="0">
                        <a:ln>
                          <a:noFill/>
                        </a:ln>
                        <a:solidFill>
                          <a:schemeClr val="accent1"/>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8" name="Text Box 60"/>
          <p:cNvSpPr txBox="1">
            <a:spLocks noChangeArrowheads="1"/>
          </p:cNvSpPr>
          <p:nvPr/>
        </p:nvSpPr>
        <p:spPr bwMode="auto">
          <a:xfrm>
            <a:off x="0" y="2362200"/>
            <a:ext cx="914400" cy="457200"/>
          </a:xfrm>
          <a:prstGeom prst="rect">
            <a:avLst/>
          </a:prstGeom>
          <a:noFill/>
          <a:ln w="19050" cap="sq">
            <a:noFill/>
            <a:miter lim="800000"/>
          </a:ln>
          <a:effectLst/>
        </p:spPr>
        <p:txBody>
          <a:bodyPr>
            <a:spAutoFit/>
          </a:bodyPr>
          <a:lstStyle/>
          <a:p>
            <a:pPr algn="ctr">
              <a:spcBef>
                <a:spcPct val="50000"/>
              </a:spcBef>
            </a:pPr>
            <a:r>
              <a:rPr kumimoji="1" lang="en-US" altLang="zh-CN" sz="2400">
                <a:latin typeface="Times New Roman" panose="02020503050405090304" pitchFamily="18" charset="0"/>
              </a:rPr>
              <a:t>P=5</a:t>
            </a:r>
            <a:endParaRPr kumimoji="1" lang="en-US" altLang="zh-CN" sz="2400">
              <a:latin typeface="Times New Roman" panose="02020503050405090304" pitchFamily="18" charset="0"/>
            </a:endParaRPr>
          </a:p>
        </p:txBody>
      </p:sp>
      <p:grpSp>
        <p:nvGrpSpPr>
          <p:cNvPr id="2" name="Group 87"/>
          <p:cNvGrpSpPr/>
          <p:nvPr/>
        </p:nvGrpSpPr>
        <p:grpSpPr bwMode="auto">
          <a:xfrm>
            <a:off x="1155700" y="2844800"/>
            <a:ext cx="5562600" cy="228600"/>
            <a:chOff x="720" y="1872"/>
            <a:chExt cx="3504" cy="144"/>
          </a:xfrm>
        </p:grpSpPr>
        <p:sp>
          <p:nvSpPr>
            <p:cNvPr id="28732" name="Line 63"/>
            <p:cNvSpPr>
              <a:spLocks noChangeShapeType="1"/>
            </p:cNvSpPr>
            <p:nvPr/>
          </p:nvSpPr>
          <p:spPr bwMode="auto">
            <a:xfrm>
              <a:off x="720" y="1872"/>
              <a:ext cx="0" cy="144"/>
            </a:xfrm>
            <a:prstGeom prst="line">
              <a:avLst/>
            </a:prstGeom>
            <a:noFill/>
            <a:ln w="19050" cap="sq">
              <a:solidFill>
                <a:schemeClr val="tx1"/>
              </a:solidFill>
              <a:round/>
            </a:ln>
            <a:effectLst/>
          </p:spPr>
          <p:txBody>
            <a:bodyPr wrap="none" anchor="ctr"/>
            <a:lstStyle/>
            <a:p>
              <a:endParaRPr lang="zh-CN" altLang="en-US"/>
            </a:p>
          </p:txBody>
        </p:sp>
        <p:sp>
          <p:nvSpPr>
            <p:cNvPr id="28733" name="Line 64"/>
            <p:cNvSpPr>
              <a:spLocks noChangeShapeType="1"/>
            </p:cNvSpPr>
            <p:nvPr/>
          </p:nvSpPr>
          <p:spPr bwMode="auto">
            <a:xfrm>
              <a:off x="2496" y="1872"/>
              <a:ext cx="0" cy="144"/>
            </a:xfrm>
            <a:prstGeom prst="line">
              <a:avLst/>
            </a:prstGeom>
            <a:noFill/>
            <a:ln w="19050" cap="sq">
              <a:solidFill>
                <a:schemeClr val="tx1"/>
              </a:solidFill>
              <a:round/>
            </a:ln>
            <a:effectLst/>
          </p:spPr>
          <p:txBody>
            <a:bodyPr wrap="none" anchor="ctr"/>
            <a:lstStyle/>
            <a:p>
              <a:endParaRPr lang="zh-CN" altLang="en-US"/>
            </a:p>
          </p:txBody>
        </p:sp>
        <p:sp>
          <p:nvSpPr>
            <p:cNvPr id="28734" name="Line 65"/>
            <p:cNvSpPr>
              <a:spLocks noChangeShapeType="1"/>
            </p:cNvSpPr>
            <p:nvPr/>
          </p:nvSpPr>
          <p:spPr bwMode="auto">
            <a:xfrm>
              <a:off x="4224" y="1872"/>
              <a:ext cx="0" cy="144"/>
            </a:xfrm>
            <a:prstGeom prst="line">
              <a:avLst/>
            </a:prstGeom>
            <a:noFill/>
            <a:ln w="19050" cap="sq">
              <a:solidFill>
                <a:schemeClr val="tx1"/>
              </a:solidFill>
              <a:round/>
            </a:ln>
            <a:effectLst/>
          </p:spPr>
          <p:txBody>
            <a:bodyPr wrap="none" anchor="ctr"/>
            <a:lstStyle/>
            <a:p>
              <a:endParaRPr lang="zh-CN" altLang="en-US"/>
            </a:p>
          </p:txBody>
        </p:sp>
        <p:sp>
          <p:nvSpPr>
            <p:cNvPr id="28735" name="Line 66"/>
            <p:cNvSpPr>
              <a:spLocks noChangeShapeType="1"/>
            </p:cNvSpPr>
            <p:nvPr/>
          </p:nvSpPr>
          <p:spPr bwMode="auto">
            <a:xfrm>
              <a:off x="720" y="2016"/>
              <a:ext cx="3504" cy="0"/>
            </a:xfrm>
            <a:prstGeom prst="line">
              <a:avLst/>
            </a:prstGeom>
            <a:noFill/>
            <a:ln w="19050" cap="sq">
              <a:solidFill>
                <a:schemeClr val="tx1"/>
              </a:solidFill>
              <a:round/>
            </a:ln>
            <a:effectLst/>
          </p:spPr>
          <p:txBody>
            <a:bodyPr wrap="none" anchor="ctr"/>
            <a:lstStyle/>
            <a:p>
              <a:endParaRPr lang="zh-CN" altLang="en-US"/>
            </a:p>
          </p:txBody>
        </p:sp>
      </p:grpSp>
      <p:grpSp>
        <p:nvGrpSpPr>
          <p:cNvPr id="3" name="Group 90"/>
          <p:cNvGrpSpPr/>
          <p:nvPr/>
        </p:nvGrpSpPr>
        <p:grpSpPr bwMode="auto">
          <a:xfrm>
            <a:off x="1763713" y="3179763"/>
            <a:ext cx="5562600" cy="228600"/>
            <a:chOff x="1111" y="1971"/>
            <a:chExt cx="3504" cy="144"/>
          </a:xfrm>
        </p:grpSpPr>
        <p:grpSp>
          <p:nvGrpSpPr>
            <p:cNvPr id="4" name="Group 88"/>
            <p:cNvGrpSpPr/>
            <p:nvPr/>
          </p:nvGrpSpPr>
          <p:grpSpPr bwMode="auto">
            <a:xfrm>
              <a:off x="1111" y="1971"/>
              <a:ext cx="3504" cy="144"/>
              <a:chOff x="1111" y="1971"/>
              <a:chExt cx="3504" cy="144"/>
            </a:xfrm>
          </p:grpSpPr>
          <p:sp>
            <p:nvSpPr>
              <p:cNvPr id="28729" name="Line 68"/>
              <p:cNvSpPr>
                <a:spLocks noChangeShapeType="1"/>
              </p:cNvSpPr>
              <p:nvPr/>
            </p:nvSpPr>
            <p:spPr bwMode="auto">
              <a:xfrm>
                <a:off x="1111" y="1971"/>
                <a:ext cx="0" cy="144"/>
              </a:xfrm>
              <a:prstGeom prst="line">
                <a:avLst/>
              </a:prstGeom>
              <a:noFill/>
              <a:ln w="19050" cap="sq">
                <a:solidFill>
                  <a:schemeClr val="tx1"/>
                </a:solidFill>
                <a:round/>
              </a:ln>
              <a:effectLst/>
            </p:spPr>
            <p:txBody>
              <a:bodyPr wrap="none" anchor="ctr"/>
              <a:lstStyle/>
              <a:p>
                <a:endParaRPr lang="zh-CN" altLang="en-US"/>
              </a:p>
            </p:txBody>
          </p:sp>
          <p:sp>
            <p:nvSpPr>
              <p:cNvPr id="28730" name="Line 69"/>
              <p:cNvSpPr>
                <a:spLocks noChangeShapeType="1"/>
              </p:cNvSpPr>
              <p:nvPr/>
            </p:nvSpPr>
            <p:spPr bwMode="auto">
              <a:xfrm>
                <a:off x="2887" y="1971"/>
                <a:ext cx="0" cy="144"/>
              </a:xfrm>
              <a:prstGeom prst="line">
                <a:avLst/>
              </a:prstGeom>
              <a:noFill/>
              <a:ln w="19050" cap="sq">
                <a:solidFill>
                  <a:schemeClr val="tx1"/>
                </a:solidFill>
                <a:round/>
              </a:ln>
              <a:effectLst/>
            </p:spPr>
            <p:txBody>
              <a:bodyPr wrap="none" anchor="ctr"/>
              <a:lstStyle/>
              <a:p>
                <a:endParaRPr lang="zh-CN" altLang="en-US"/>
              </a:p>
            </p:txBody>
          </p:sp>
          <p:sp>
            <p:nvSpPr>
              <p:cNvPr id="28731" name="Line 70"/>
              <p:cNvSpPr>
                <a:spLocks noChangeShapeType="1"/>
              </p:cNvSpPr>
              <p:nvPr/>
            </p:nvSpPr>
            <p:spPr bwMode="auto">
              <a:xfrm>
                <a:off x="4615" y="1971"/>
                <a:ext cx="0" cy="144"/>
              </a:xfrm>
              <a:prstGeom prst="line">
                <a:avLst/>
              </a:prstGeom>
              <a:noFill/>
              <a:ln w="19050" cap="sq">
                <a:solidFill>
                  <a:schemeClr val="tx1"/>
                </a:solidFill>
                <a:round/>
              </a:ln>
              <a:effectLst/>
            </p:spPr>
            <p:txBody>
              <a:bodyPr wrap="none" anchor="ctr"/>
              <a:lstStyle/>
              <a:p>
                <a:endParaRPr lang="zh-CN" altLang="en-US"/>
              </a:p>
            </p:txBody>
          </p:sp>
        </p:grpSp>
        <p:sp>
          <p:nvSpPr>
            <p:cNvPr id="28728" name="Line 71"/>
            <p:cNvSpPr>
              <a:spLocks noChangeShapeType="1"/>
            </p:cNvSpPr>
            <p:nvPr/>
          </p:nvSpPr>
          <p:spPr bwMode="auto">
            <a:xfrm>
              <a:off x="1111" y="2115"/>
              <a:ext cx="3493" cy="0"/>
            </a:xfrm>
            <a:prstGeom prst="line">
              <a:avLst/>
            </a:prstGeom>
            <a:noFill/>
            <a:ln w="19050" cap="sq">
              <a:solidFill>
                <a:schemeClr val="tx1"/>
              </a:solidFill>
              <a:round/>
            </a:ln>
            <a:effectLst/>
          </p:spPr>
          <p:txBody>
            <a:bodyPr wrap="none" anchor="ctr"/>
            <a:lstStyle/>
            <a:p>
              <a:endParaRPr lang="zh-CN" altLang="en-US"/>
            </a:p>
          </p:txBody>
        </p:sp>
      </p:grpSp>
      <p:grpSp>
        <p:nvGrpSpPr>
          <p:cNvPr id="5" name="Group 89"/>
          <p:cNvGrpSpPr/>
          <p:nvPr/>
        </p:nvGrpSpPr>
        <p:grpSpPr bwMode="auto">
          <a:xfrm>
            <a:off x="2286000" y="3441700"/>
            <a:ext cx="5562600" cy="228600"/>
            <a:chOff x="1440" y="2352"/>
            <a:chExt cx="3504" cy="144"/>
          </a:xfrm>
        </p:grpSpPr>
        <p:sp>
          <p:nvSpPr>
            <p:cNvPr id="28723" name="Line 72"/>
            <p:cNvSpPr>
              <a:spLocks noChangeShapeType="1"/>
            </p:cNvSpPr>
            <p:nvPr/>
          </p:nvSpPr>
          <p:spPr bwMode="auto">
            <a:xfrm>
              <a:off x="1440" y="2352"/>
              <a:ext cx="0" cy="144"/>
            </a:xfrm>
            <a:prstGeom prst="line">
              <a:avLst/>
            </a:prstGeom>
            <a:noFill/>
            <a:ln w="19050" cap="sq">
              <a:solidFill>
                <a:schemeClr val="tx1"/>
              </a:solidFill>
              <a:round/>
            </a:ln>
            <a:effectLst/>
          </p:spPr>
          <p:txBody>
            <a:bodyPr wrap="none" anchor="ctr"/>
            <a:lstStyle/>
            <a:p>
              <a:endParaRPr lang="zh-CN" altLang="en-US"/>
            </a:p>
          </p:txBody>
        </p:sp>
        <p:sp>
          <p:nvSpPr>
            <p:cNvPr id="28724" name="Line 73"/>
            <p:cNvSpPr>
              <a:spLocks noChangeShapeType="1"/>
            </p:cNvSpPr>
            <p:nvPr/>
          </p:nvSpPr>
          <p:spPr bwMode="auto">
            <a:xfrm>
              <a:off x="3216" y="2352"/>
              <a:ext cx="0" cy="144"/>
            </a:xfrm>
            <a:prstGeom prst="line">
              <a:avLst/>
            </a:prstGeom>
            <a:noFill/>
            <a:ln w="19050" cap="sq">
              <a:solidFill>
                <a:schemeClr val="tx1"/>
              </a:solidFill>
              <a:round/>
            </a:ln>
            <a:effectLst/>
          </p:spPr>
          <p:txBody>
            <a:bodyPr wrap="none" anchor="ctr"/>
            <a:lstStyle/>
            <a:p>
              <a:endParaRPr lang="zh-CN" altLang="en-US"/>
            </a:p>
          </p:txBody>
        </p:sp>
        <p:sp>
          <p:nvSpPr>
            <p:cNvPr id="28725" name="Line 74"/>
            <p:cNvSpPr>
              <a:spLocks noChangeShapeType="1"/>
            </p:cNvSpPr>
            <p:nvPr/>
          </p:nvSpPr>
          <p:spPr bwMode="auto">
            <a:xfrm>
              <a:off x="4944" y="2352"/>
              <a:ext cx="0" cy="144"/>
            </a:xfrm>
            <a:prstGeom prst="line">
              <a:avLst/>
            </a:prstGeom>
            <a:noFill/>
            <a:ln w="19050" cap="sq">
              <a:solidFill>
                <a:schemeClr val="tx1"/>
              </a:solidFill>
              <a:round/>
            </a:ln>
            <a:effectLst/>
          </p:spPr>
          <p:txBody>
            <a:bodyPr wrap="none" anchor="ctr"/>
            <a:lstStyle/>
            <a:p>
              <a:endParaRPr lang="zh-CN" altLang="en-US"/>
            </a:p>
          </p:txBody>
        </p:sp>
        <p:sp>
          <p:nvSpPr>
            <p:cNvPr id="28726" name="Line 75"/>
            <p:cNvSpPr>
              <a:spLocks noChangeShapeType="1"/>
            </p:cNvSpPr>
            <p:nvPr/>
          </p:nvSpPr>
          <p:spPr bwMode="auto">
            <a:xfrm>
              <a:off x="1440" y="2496"/>
              <a:ext cx="3504" cy="0"/>
            </a:xfrm>
            <a:prstGeom prst="line">
              <a:avLst/>
            </a:prstGeom>
            <a:noFill/>
            <a:ln w="19050" cap="sq">
              <a:solidFill>
                <a:schemeClr val="tx1"/>
              </a:solidFill>
              <a:round/>
            </a:ln>
            <a:effectLst/>
          </p:spPr>
          <p:txBody>
            <a:bodyPr wrap="none" anchor="ctr"/>
            <a:lstStyle/>
            <a:p>
              <a:endParaRPr lang="zh-CN" altLang="en-US"/>
            </a:p>
          </p:txBody>
        </p:sp>
      </p:grpSp>
      <p:grpSp>
        <p:nvGrpSpPr>
          <p:cNvPr id="6" name="Group 91"/>
          <p:cNvGrpSpPr/>
          <p:nvPr/>
        </p:nvGrpSpPr>
        <p:grpSpPr bwMode="auto">
          <a:xfrm>
            <a:off x="2843213" y="3733800"/>
            <a:ext cx="5562600" cy="228600"/>
            <a:chOff x="1776" y="2592"/>
            <a:chExt cx="3504" cy="144"/>
          </a:xfrm>
        </p:grpSpPr>
        <p:sp>
          <p:nvSpPr>
            <p:cNvPr id="28719" name="Line 76"/>
            <p:cNvSpPr>
              <a:spLocks noChangeShapeType="1"/>
            </p:cNvSpPr>
            <p:nvPr/>
          </p:nvSpPr>
          <p:spPr bwMode="auto">
            <a:xfrm>
              <a:off x="1776" y="2592"/>
              <a:ext cx="0" cy="144"/>
            </a:xfrm>
            <a:prstGeom prst="line">
              <a:avLst/>
            </a:prstGeom>
            <a:noFill/>
            <a:ln w="19050" cap="sq">
              <a:solidFill>
                <a:schemeClr val="tx1"/>
              </a:solidFill>
              <a:round/>
            </a:ln>
            <a:effectLst/>
          </p:spPr>
          <p:txBody>
            <a:bodyPr wrap="none" anchor="ctr"/>
            <a:lstStyle/>
            <a:p>
              <a:endParaRPr lang="zh-CN" altLang="en-US"/>
            </a:p>
          </p:txBody>
        </p:sp>
        <p:sp>
          <p:nvSpPr>
            <p:cNvPr id="28720" name="Line 77"/>
            <p:cNvSpPr>
              <a:spLocks noChangeShapeType="1"/>
            </p:cNvSpPr>
            <p:nvPr/>
          </p:nvSpPr>
          <p:spPr bwMode="auto">
            <a:xfrm>
              <a:off x="3552" y="2592"/>
              <a:ext cx="0" cy="144"/>
            </a:xfrm>
            <a:prstGeom prst="line">
              <a:avLst/>
            </a:prstGeom>
            <a:noFill/>
            <a:ln w="19050" cap="sq">
              <a:solidFill>
                <a:schemeClr val="tx1"/>
              </a:solidFill>
              <a:round/>
            </a:ln>
            <a:effectLst/>
          </p:spPr>
          <p:txBody>
            <a:bodyPr wrap="none" anchor="ctr"/>
            <a:lstStyle/>
            <a:p>
              <a:endParaRPr lang="zh-CN" altLang="en-US"/>
            </a:p>
          </p:txBody>
        </p:sp>
        <p:sp>
          <p:nvSpPr>
            <p:cNvPr id="28721" name="Line 78"/>
            <p:cNvSpPr>
              <a:spLocks noChangeShapeType="1"/>
            </p:cNvSpPr>
            <p:nvPr/>
          </p:nvSpPr>
          <p:spPr bwMode="auto">
            <a:xfrm>
              <a:off x="5280" y="2592"/>
              <a:ext cx="0" cy="144"/>
            </a:xfrm>
            <a:prstGeom prst="line">
              <a:avLst/>
            </a:prstGeom>
            <a:noFill/>
            <a:ln w="19050" cap="sq">
              <a:solidFill>
                <a:schemeClr val="tx1"/>
              </a:solidFill>
              <a:round/>
            </a:ln>
            <a:effectLst/>
          </p:spPr>
          <p:txBody>
            <a:bodyPr wrap="none" anchor="ctr"/>
            <a:lstStyle/>
            <a:p>
              <a:endParaRPr lang="zh-CN" altLang="en-US"/>
            </a:p>
          </p:txBody>
        </p:sp>
        <p:sp>
          <p:nvSpPr>
            <p:cNvPr id="28722" name="Line 79"/>
            <p:cNvSpPr>
              <a:spLocks noChangeShapeType="1"/>
            </p:cNvSpPr>
            <p:nvPr/>
          </p:nvSpPr>
          <p:spPr bwMode="auto">
            <a:xfrm>
              <a:off x="1776" y="2736"/>
              <a:ext cx="3504" cy="0"/>
            </a:xfrm>
            <a:prstGeom prst="line">
              <a:avLst/>
            </a:prstGeom>
            <a:noFill/>
            <a:ln w="19050" cap="sq">
              <a:solidFill>
                <a:schemeClr val="tx1"/>
              </a:solidFill>
              <a:round/>
            </a:ln>
            <a:effectLst/>
          </p:spPr>
          <p:txBody>
            <a:bodyPr wrap="none" anchor="ctr"/>
            <a:lstStyle/>
            <a:p>
              <a:endParaRPr lang="zh-CN" altLang="en-US"/>
            </a:p>
          </p:txBody>
        </p:sp>
      </p:grpSp>
      <p:grpSp>
        <p:nvGrpSpPr>
          <p:cNvPr id="7" name="Group 93"/>
          <p:cNvGrpSpPr/>
          <p:nvPr/>
        </p:nvGrpSpPr>
        <p:grpSpPr bwMode="auto">
          <a:xfrm>
            <a:off x="3479800" y="4038600"/>
            <a:ext cx="2819400" cy="228600"/>
            <a:chOff x="2112" y="2880"/>
            <a:chExt cx="1776" cy="144"/>
          </a:xfrm>
        </p:grpSpPr>
        <p:sp>
          <p:nvSpPr>
            <p:cNvPr id="28715" name="Line 80"/>
            <p:cNvSpPr>
              <a:spLocks noChangeShapeType="1"/>
            </p:cNvSpPr>
            <p:nvPr/>
          </p:nvSpPr>
          <p:spPr bwMode="auto">
            <a:xfrm>
              <a:off x="2112" y="2880"/>
              <a:ext cx="0" cy="144"/>
            </a:xfrm>
            <a:prstGeom prst="line">
              <a:avLst/>
            </a:prstGeom>
            <a:noFill/>
            <a:ln w="19050" cap="sq">
              <a:solidFill>
                <a:schemeClr val="tx1"/>
              </a:solidFill>
              <a:round/>
            </a:ln>
            <a:effectLst/>
          </p:spPr>
          <p:txBody>
            <a:bodyPr wrap="none" anchor="ctr"/>
            <a:lstStyle/>
            <a:p>
              <a:endParaRPr lang="zh-CN" altLang="en-US"/>
            </a:p>
          </p:txBody>
        </p:sp>
        <p:grpSp>
          <p:nvGrpSpPr>
            <p:cNvPr id="8" name="Group 92"/>
            <p:cNvGrpSpPr/>
            <p:nvPr/>
          </p:nvGrpSpPr>
          <p:grpSpPr bwMode="auto">
            <a:xfrm>
              <a:off x="2112" y="2880"/>
              <a:ext cx="1776" cy="144"/>
              <a:chOff x="2112" y="2880"/>
              <a:chExt cx="1776" cy="144"/>
            </a:xfrm>
          </p:grpSpPr>
          <p:sp>
            <p:nvSpPr>
              <p:cNvPr id="28717" name="Line 81"/>
              <p:cNvSpPr>
                <a:spLocks noChangeShapeType="1"/>
              </p:cNvSpPr>
              <p:nvPr/>
            </p:nvSpPr>
            <p:spPr bwMode="auto">
              <a:xfrm>
                <a:off x="3888" y="2880"/>
                <a:ext cx="0" cy="144"/>
              </a:xfrm>
              <a:prstGeom prst="line">
                <a:avLst/>
              </a:prstGeom>
              <a:noFill/>
              <a:ln w="19050" cap="sq">
                <a:solidFill>
                  <a:schemeClr val="tx1"/>
                </a:solidFill>
                <a:round/>
              </a:ln>
              <a:effectLst/>
            </p:spPr>
            <p:txBody>
              <a:bodyPr wrap="none" anchor="ctr"/>
              <a:lstStyle/>
              <a:p>
                <a:endParaRPr lang="zh-CN" altLang="en-US"/>
              </a:p>
            </p:txBody>
          </p:sp>
          <p:sp>
            <p:nvSpPr>
              <p:cNvPr id="28718" name="Line 82"/>
              <p:cNvSpPr>
                <a:spLocks noChangeShapeType="1"/>
              </p:cNvSpPr>
              <p:nvPr/>
            </p:nvSpPr>
            <p:spPr bwMode="auto">
              <a:xfrm flipV="1">
                <a:off x="2112" y="3024"/>
                <a:ext cx="1776" cy="0"/>
              </a:xfrm>
              <a:prstGeom prst="line">
                <a:avLst/>
              </a:prstGeom>
              <a:noFill/>
              <a:ln w="19050" cap="sq">
                <a:solidFill>
                  <a:schemeClr val="tx1"/>
                </a:solidFill>
                <a:round/>
              </a:ln>
              <a:effectLst/>
            </p:spPr>
            <p:txBody>
              <a:bodyPr wrap="none" anchor="ctr"/>
              <a:lstStyle/>
              <a:p>
                <a:endParaRPr lang="zh-CN" altLang="en-US"/>
              </a:p>
            </p:txBody>
          </p:sp>
        </p:grpSp>
      </p:grpSp>
      <p:sp>
        <p:nvSpPr>
          <p:cNvPr id="28714" name="Text Box 83"/>
          <p:cNvSpPr txBox="1">
            <a:spLocks noChangeArrowheads="1"/>
          </p:cNvSpPr>
          <p:nvPr/>
        </p:nvSpPr>
        <p:spPr bwMode="auto">
          <a:xfrm>
            <a:off x="395288" y="4652963"/>
            <a:ext cx="8305800" cy="822325"/>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zh-CN" altLang="en-US" sz="2400">
                <a:solidFill>
                  <a:srgbClr val="000000"/>
                </a:solidFill>
                <a:latin typeface="楷体_GB2312" pitchFamily="49" charset="-122"/>
                <a:ea typeface="楷体_GB2312" pitchFamily="49" charset="-122"/>
              </a:rPr>
              <a:t>间隔为</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的子序列分别为：</a:t>
            </a:r>
            <a:r>
              <a:rPr lang="en-US" altLang="zh-CN" sz="2400">
                <a:solidFill>
                  <a:srgbClr val="000000"/>
                </a:solidFill>
                <a:latin typeface="楷体_GB2312" pitchFamily="49" charset="-122"/>
                <a:ea typeface="楷体_GB2312" pitchFamily="49" charset="-122"/>
              </a:rPr>
              <a:t>{39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29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100}</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{80</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50</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78</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30</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11}</a:t>
            </a:r>
            <a:r>
              <a:rPr lang="zh-CN" altLang="en-US" sz="2400">
                <a:solidFill>
                  <a:srgbClr val="000000"/>
                </a:solidFill>
                <a:latin typeface="楷体_GB2312" pitchFamily="49" charset="-122"/>
                <a:ea typeface="楷体_GB2312" pitchFamily="49" charset="-122"/>
              </a:rPr>
              <a:t>。</a:t>
            </a:r>
            <a:endParaRPr lang="zh-CN" altLang="en-US" sz="2400">
              <a:solidFill>
                <a:srgbClr val="000000"/>
              </a:solidFill>
              <a:latin typeface="楷体_GB2312" pitchFamily="49" charset="-122"/>
              <a:ea typeface="楷体_GB2312"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7166"/>
            <a:ext cx="7772400" cy="642934"/>
          </a:xfrm>
        </p:spPr>
        <p:txBody>
          <a:bodyPr>
            <a:normAutofit fontScale="90000"/>
          </a:bodyPr>
          <a:lstStyle/>
          <a:p>
            <a:r>
              <a:rPr lang="zh-CN" altLang="en-US" dirty="0">
                <a:solidFill>
                  <a:schemeClr val="tx1"/>
                </a:solidFill>
              </a:rPr>
              <a:t>第</a:t>
            </a:r>
            <a:r>
              <a:rPr lang="en-US" altLang="zh-CN" dirty="0">
                <a:solidFill>
                  <a:schemeClr val="tx1"/>
                </a:solidFill>
              </a:rPr>
              <a:t>10</a:t>
            </a:r>
            <a:r>
              <a:rPr lang="zh-CN" altLang="en-US" dirty="0">
                <a:solidFill>
                  <a:schemeClr val="tx1"/>
                </a:solidFill>
              </a:rPr>
              <a:t>章 内部排序</a:t>
            </a:r>
            <a:endParaRPr lang="zh-CN" altLang="en-US" dirty="0">
              <a:solidFill>
                <a:schemeClr val="tx1"/>
              </a:solidFill>
            </a:endParaRPr>
          </a:p>
        </p:txBody>
      </p:sp>
      <p:sp>
        <p:nvSpPr>
          <p:cNvPr id="3" name="内容占位符 2"/>
          <p:cNvSpPr>
            <a:spLocks noGrp="1"/>
          </p:cNvSpPr>
          <p:nvPr>
            <p:ph sz="quarter" idx="1"/>
          </p:nvPr>
        </p:nvSpPr>
        <p:spPr>
          <a:xfrm>
            <a:off x="768350" y="1000427"/>
            <a:ext cx="7772400" cy="5410200"/>
          </a:xfrm>
        </p:spPr>
        <p:txBody>
          <a:bodyPr>
            <a:normAutofit fontScale="92500"/>
          </a:bodyPr>
          <a:lstStyle/>
          <a:p>
            <a:pPr>
              <a:lnSpc>
                <a:spcPct val="150000"/>
              </a:lnSpc>
            </a:pPr>
            <a:r>
              <a:rPr lang="en-US" altLang="zh-CN" sz="2800" dirty="0"/>
              <a:t>10.1</a:t>
            </a:r>
            <a:r>
              <a:rPr lang="zh-CN" altLang="en-US" sz="2800" dirty="0"/>
              <a:t>引言</a:t>
            </a:r>
            <a:endParaRPr lang="en-US" altLang="zh-CN" sz="2800" dirty="0"/>
          </a:p>
          <a:p>
            <a:pPr lvl="1">
              <a:lnSpc>
                <a:spcPct val="150000"/>
              </a:lnSpc>
            </a:pPr>
            <a:r>
              <a:rPr lang="en-US" altLang="zh-CN" dirty="0"/>
              <a:t>10.1.1 </a:t>
            </a:r>
            <a:r>
              <a:rPr lang="zh-CN" altLang="en-US" dirty="0"/>
              <a:t>问题提出</a:t>
            </a:r>
            <a:endParaRPr lang="en-US" altLang="zh-CN" dirty="0"/>
          </a:p>
          <a:p>
            <a:pPr lvl="1">
              <a:lnSpc>
                <a:spcPct val="150000"/>
              </a:lnSpc>
            </a:pPr>
            <a:r>
              <a:rPr lang="en-US" altLang="zh-CN" dirty="0"/>
              <a:t>10.1.2 </a:t>
            </a:r>
            <a:r>
              <a:rPr lang="zh-CN" altLang="en-US" dirty="0"/>
              <a:t>相关概念</a:t>
            </a:r>
            <a:endParaRPr lang="en-US" altLang="zh-CN" dirty="0"/>
          </a:p>
          <a:p>
            <a:pPr>
              <a:lnSpc>
                <a:spcPct val="150000"/>
              </a:lnSpc>
            </a:pPr>
            <a:r>
              <a:rPr lang="en-US" altLang="zh-CN" sz="2800" dirty="0"/>
              <a:t>10.2</a:t>
            </a:r>
            <a:r>
              <a:rPr lang="zh-CN" altLang="en-US" sz="2800" dirty="0"/>
              <a:t> 插入排序</a:t>
            </a:r>
            <a:endParaRPr lang="en-US" altLang="zh-CN" sz="2800" dirty="0"/>
          </a:p>
          <a:p>
            <a:pPr lvl="1">
              <a:lnSpc>
                <a:spcPct val="150000"/>
              </a:lnSpc>
            </a:pPr>
            <a:r>
              <a:rPr lang="en-US" altLang="zh-CN" dirty="0">
                <a:solidFill>
                  <a:schemeClr val="tx1"/>
                </a:solidFill>
              </a:rPr>
              <a:t>10.2.1 </a:t>
            </a:r>
            <a:r>
              <a:rPr lang="zh-CN" altLang="en-US" dirty="0">
                <a:solidFill>
                  <a:schemeClr val="tx1"/>
                </a:solidFill>
              </a:rPr>
              <a:t>直接插入排序</a:t>
            </a:r>
            <a:endParaRPr lang="en-US" altLang="zh-CN" dirty="0"/>
          </a:p>
          <a:p>
            <a:pPr lvl="1">
              <a:lnSpc>
                <a:spcPct val="150000"/>
              </a:lnSpc>
            </a:pPr>
            <a:r>
              <a:rPr lang="en-US" altLang="zh-CN" dirty="0"/>
              <a:t>10.2.2 </a:t>
            </a:r>
            <a:r>
              <a:rPr lang="zh-CN" altLang="en-US" dirty="0"/>
              <a:t>希尔排序</a:t>
            </a:r>
            <a:endParaRPr lang="zh-CN" altLang="en-US" dirty="0"/>
          </a:p>
          <a:p>
            <a:pPr>
              <a:lnSpc>
                <a:spcPct val="150000"/>
              </a:lnSpc>
            </a:pPr>
            <a:r>
              <a:rPr lang="en-US" altLang="zh-CN" sz="2800" dirty="0"/>
              <a:t>10.3 </a:t>
            </a:r>
            <a:r>
              <a:rPr lang="zh-CN" altLang="en-US" sz="2800" dirty="0"/>
              <a:t>交换排序</a:t>
            </a:r>
            <a:endParaRPr lang="en-US" altLang="zh-CN" sz="2800" dirty="0"/>
          </a:p>
          <a:p>
            <a:pPr lvl="1">
              <a:lnSpc>
                <a:spcPct val="150000"/>
              </a:lnSpc>
            </a:pPr>
            <a:r>
              <a:rPr lang="en-US" altLang="zh-CN" dirty="0">
                <a:solidFill>
                  <a:schemeClr val="tx1"/>
                </a:solidFill>
              </a:rPr>
              <a:t>10.3.1 </a:t>
            </a:r>
            <a:r>
              <a:rPr lang="zh-CN" altLang="en-US" dirty="0">
                <a:solidFill>
                  <a:schemeClr val="tx1"/>
                </a:solidFill>
              </a:rPr>
              <a:t>冒泡排序</a:t>
            </a:r>
            <a:endParaRPr lang="en-US" altLang="zh-CN" dirty="0">
              <a:solidFill>
                <a:schemeClr val="tx1"/>
              </a:solidFill>
            </a:endParaRPr>
          </a:p>
          <a:p>
            <a:pPr lvl="1">
              <a:lnSpc>
                <a:spcPct val="150000"/>
              </a:lnSpc>
            </a:pPr>
            <a:r>
              <a:rPr lang="en-US" altLang="zh-CN" dirty="0">
                <a:solidFill>
                  <a:schemeClr val="tx1"/>
                </a:solidFill>
              </a:rPr>
              <a:t>10.3.2 </a:t>
            </a:r>
            <a:r>
              <a:rPr lang="zh-CN" altLang="en-US" dirty="0">
                <a:solidFill>
                  <a:schemeClr val="tx1"/>
                </a:solidFill>
              </a:rPr>
              <a:t>快速排序</a:t>
            </a:r>
            <a:endParaRPr lang="zh-CN" altLang="en-US" dirty="0">
              <a:solidFill>
                <a:schemeClr val="tx1"/>
              </a:solidFill>
            </a:endParaRPr>
          </a:p>
        </p:txBody>
      </p:sp>
      <p:sp>
        <p:nvSpPr>
          <p:cNvPr id="5" name="内容占位符 2"/>
          <p:cNvSpPr txBox="1"/>
          <p:nvPr/>
        </p:nvSpPr>
        <p:spPr>
          <a:xfrm>
            <a:off x="4800656" y="1142984"/>
            <a:ext cx="4019816" cy="5410200"/>
          </a:xfrm>
          <a:prstGeom prst="rect">
            <a:avLst/>
          </a:prstGeom>
        </p:spPr>
        <p:txBody>
          <a:bodyPr vert="horz">
            <a:normAutofit/>
          </a:bodyPr>
          <a:lstStyle/>
          <a:p>
            <a:pPr marL="274320" lvl="0" indent="-274320">
              <a:lnSpc>
                <a:spcPct val="150000"/>
              </a:lnSpc>
              <a:spcBef>
                <a:spcPts val="580"/>
              </a:spcBef>
              <a:buClr>
                <a:schemeClr val="accent1"/>
              </a:buClr>
              <a:buSzPct val="85000"/>
              <a:buFont typeface="Wingdings 2" panose="05020102010507070707"/>
              <a:buChar char=""/>
            </a:pPr>
            <a:r>
              <a:rPr lang="en-US" altLang="zh-CN" sz="2600" dirty="0"/>
              <a:t>10.4 </a:t>
            </a:r>
            <a:r>
              <a:rPr lang="zh-CN" altLang="en-US" sz="2600" dirty="0"/>
              <a:t>选择排序</a:t>
            </a:r>
            <a:endParaRPr lang="zh-CN" altLang="en-US" sz="2600" dirty="0"/>
          </a:p>
          <a:p>
            <a:pPr marL="731520" lvl="1" indent="-274320">
              <a:lnSpc>
                <a:spcPct val="150000"/>
              </a:lnSpc>
              <a:spcBef>
                <a:spcPts val="580"/>
              </a:spcBef>
              <a:buClr>
                <a:schemeClr val="accent1"/>
              </a:buClr>
              <a:buSzPct val="85000"/>
              <a:buFont typeface="Wingdings 2" panose="05020102010507070707"/>
              <a:buChar char=""/>
            </a:pPr>
            <a:r>
              <a:rPr lang="en-US" altLang="zh-CN" sz="2400" dirty="0">
                <a:solidFill>
                  <a:schemeClr val="tx1"/>
                </a:solidFill>
              </a:rPr>
              <a:t>10.4.1 </a:t>
            </a:r>
            <a:r>
              <a:rPr lang="zh-CN" altLang="en-US" sz="2400" dirty="0">
                <a:solidFill>
                  <a:schemeClr val="tx1"/>
                </a:solidFill>
              </a:rPr>
              <a:t>简单选择排序</a:t>
            </a:r>
            <a:endParaRPr lang="zh-CN" altLang="en-US" sz="2400" dirty="0">
              <a:solidFill>
                <a:srgbClr val="FF0000"/>
              </a:solidFill>
            </a:endParaRPr>
          </a:p>
          <a:p>
            <a:pPr marL="731520" lvl="1" indent="-274320">
              <a:lnSpc>
                <a:spcPct val="150000"/>
              </a:lnSpc>
              <a:spcBef>
                <a:spcPts val="580"/>
              </a:spcBef>
              <a:buClr>
                <a:schemeClr val="accent1"/>
              </a:buClr>
              <a:buSzPct val="85000"/>
              <a:buFont typeface="Wingdings 2" panose="05020102010507070707"/>
              <a:buChar char=""/>
            </a:pPr>
            <a:r>
              <a:rPr lang="en-US" altLang="zh-CN" sz="2400" dirty="0"/>
              <a:t>10.4.2 </a:t>
            </a:r>
            <a:r>
              <a:rPr lang="zh-CN" altLang="en-US" sz="2400" dirty="0"/>
              <a:t>树形选择排序</a:t>
            </a:r>
            <a:endParaRPr lang="zh-CN" altLang="en-US" sz="2400" dirty="0"/>
          </a:p>
          <a:p>
            <a:pPr marL="731520" lvl="1" indent="-274320">
              <a:lnSpc>
                <a:spcPct val="150000"/>
              </a:lnSpc>
              <a:spcBef>
                <a:spcPts val="580"/>
              </a:spcBef>
              <a:buClr>
                <a:schemeClr val="accent1"/>
              </a:buClr>
              <a:buSzPct val="85000"/>
              <a:buFont typeface="Wingdings 2" panose="05020102010507070707"/>
              <a:buChar char=""/>
            </a:pPr>
            <a:r>
              <a:rPr lang="en-US" altLang="zh-CN" sz="2400" dirty="0"/>
              <a:t>10.4.3 </a:t>
            </a:r>
            <a:r>
              <a:rPr lang="zh-CN" altLang="en-US" sz="2400" dirty="0"/>
              <a:t>推排序</a:t>
            </a:r>
            <a:endParaRPr lang="zh-CN" altLang="en-US" sz="2400" dirty="0"/>
          </a:p>
          <a:p>
            <a:pPr marL="274320" lvl="0" indent="-274320">
              <a:lnSpc>
                <a:spcPct val="150000"/>
              </a:lnSpc>
              <a:spcBef>
                <a:spcPts val="580"/>
              </a:spcBef>
              <a:buClr>
                <a:schemeClr val="accent1"/>
              </a:buClr>
              <a:buSzPct val="85000"/>
              <a:buFont typeface="Wingdings 2" panose="05020102010507070707"/>
              <a:buChar char=""/>
            </a:pPr>
            <a:r>
              <a:rPr lang="en-US" altLang="zh-CN" sz="2600" dirty="0"/>
              <a:t>10.5 </a:t>
            </a:r>
            <a:r>
              <a:rPr lang="zh-CN" altLang="en-US" sz="2600" dirty="0">
                <a:solidFill>
                  <a:schemeClr val="tx1"/>
                </a:solidFill>
              </a:rPr>
              <a:t>归并排序</a:t>
            </a:r>
            <a:endParaRPr lang="zh-CN" altLang="en-US" sz="2600" dirty="0">
              <a:solidFill>
                <a:schemeClr val="tx1"/>
              </a:solidFill>
            </a:endParaRPr>
          </a:p>
          <a:p>
            <a:pPr marL="274320" lvl="0" indent="-274320">
              <a:lnSpc>
                <a:spcPct val="150000"/>
              </a:lnSpc>
              <a:spcBef>
                <a:spcPts val="580"/>
              </a:spcBef>
              <a:buClr>
                <a:schemeClr val="accent1"/>
              </a:buClr>
              <a:buSzPct val="85000"/>
              <a:buFont typeface="Wingdings 2" panose="05020102010507070707"/>
              <a:buChar char=""/>
            </a:pPr>
            <a:r>
              <a:rPr lang="en-US" altLang="zh-CN" sz="2600" dirty="0">
                <a:solidFill>
                  <a:schemeClr val="tx1"/>
                </a:solidFill>
              </a:rPr>
              <a:t>10.6 </a:t>
            </a:r>
            <a:r>
              <a:rPr lang="zh-CN" altLang="en-US" sz="2600" dirty="0">
                <a:solidFill>
                  <a:schemeClr val="tx1"/>
                </a:solidFill>
              </a:rPr>
              <a:t>基数排序</a:t>
            </a:r>
            <a:endParaRPr lang="zh-CN" altLang="en-US" sz="2600" dirty="0">
              <a:solidFill>
                <a:srgbClr val="FF0000"/>
              </a:solidFill>
            </a:endParaRPr>
          </a:p>
          <a:p>
            <a:pPr marL="274320" lvl="0" indent="-274320">
              <a:lnSpc>
                <a:spcPct val="150000"/>
              </a:lnSpc>
              <a:spcBef>
                <a:spcPts val="580"/>
              </a:spcBef>
              <a:buClr>
                <a:schemeClr val="accent1"/>
              </a:buClr>
              <a:buSzPct val="85000"/>
              <a:buFont typeface="Wingdings 2" panose="05020102010507070707"/>
              <a:buChar char=""/>
            </a:pPr>
            <a:r>
              <a:rPr lang="en-US" altLang="zh-CN" sz="2600" dirty="0"/>
              <a:t>10.7 </a:t>
            </a:r>
            <a:r>
              <a:rPr lang="zh-CN" altLang="en-US" sz="2600" dirty="0"/>
              <a:t>排序方法比较</a:t>
            </a:r>
            <a:endParaRPr lang="zh-CN"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miter lim="800000"/>
          </a:ln>
        </p:spPr>
        <p:txBody>
          <a:bodyPr/>
          <a:lstStyle/>
          <a:p>
            <a:fld id="{E73547B0-2383-4D16-9A0A-71E5FC4A32E0}" type="datetime1">
              <a:rPr lang="zh-CN" altLang="en-US" smtClean="0"/>
            </a:fld>
            <a:endParaRPr lang="en-US" altLang="zh-CN"/>
          </a:p>
        </p:txBody>
      </p:sp>
      <p:sp>
        <p:nvSpPr>
          <p:cNvPr id="29699" name="Text Box 2"/>
          <p:cNvSpPr txBox="1">
            <a:spLocks noChangeArrowheads="1"/>
          </p:cNvSpPr>
          <p:nvPr/>
        </p:nvSpPr>
        <p:spPr bwMode="auto">
          <a:xfrm>
            <a:off x="539750" y="476250"/>
            <a:ext cx="8305800" cy="519113"/>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zh-CN" altLang="en-US" sz="2400">
                <a:solidFill>
                  <a:srgbClr val="000000"/>
                </a:solidFill>
                <a:latin typeface="楷体_GB2312" pitchFamily="49" charset="-122"/>
                <a:ea typeface="楷体_GB2312" pitchFamily="49" charset="-122"/>
              </a:rPr>
              <a:t>第一趟排序结果，使得间隔为</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的字表有序：</a:t>
            </a:r>
            <a:r>
              <a:rPr kumimoji="1" lang="zh-CN" altLang="en-US" sz="2800" b="1">
                <a:solidFill>
                  <a:schemeClr val="tx2"/>
                </a:solidFill>
              </a:rPr>
              <a:t> </a:t>
            </a:r>
            <a:endParaRPr kumimoji="1" lang="zh-CN" altLang="en-US" sz="2800" b="1">
              <a:solidFill>
                <a:schemeClr val="tx2"/>
              </a:solidFill>
            </a:endParaRPr>
          </a:p>
        </p:txBody>
      </p:sp>
      <p:graphicFrame>
        <p:nvGraphicFramePr>
          <p:cNvPr id="161939" name="Group 147"/>
          <p:cNvGraphicFramePr>
            <a:graphicFrameLocks noGrp="1"/>
          </p:cNvGraphicFramePr>
          <p:nvPr/>
        </p:nvGraphicFramePr>
        <p:xfrm>
          <a:off x="900113" y="1052513"/>
          <a:ext cx="7772400" cy="457200"/>
        </p:xfrm>
        <a:graphic>
          <a:graphicData uri="http://schemas.openxmlformats.org/drawingml/2006/table">
            <a:tbl>
              <a:tblPr/>
              <a:tblGrid>
                <a:gridCol w="554037"/>
                <a:gridCol w="557213"/>
                <a:gridCol w="554037"/>
                <a:gridCol w="555625"/>
                <a:gridCol w="554038"/>
                <a:gridCol w="557212"/>
                <a:gridCol w="554038"/>
                <a:gridCol w="554037"/>
                <a:gridCol w="557213"/>
                <a:gridCol w="554037"/>
                <a:gridCol w="555625"/>
                <a:gridCol w="554038"/>
                <a:gridCol w="557212"/>
                <a:gridCol w="554038"/>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29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50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13</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100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78</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32" name="Text Box 35"/>
          <p:cNvSpPr txBox="1">
            <a:spLocks noChangeArrowheads="1"/>
          </p:cNvSpPr>
          <p:nvPr/>
        </p:nvSpPr>
        <p:spPr bwMode="auto">
          <a:xfrm>
            <a:off x="0" y="1052513"/>
            <a:ext cx="914400" cy="457200"/>
          </a:xfrm>
          <a:prstGeom prst="rect">
            <a:avLst/>
          </a:prstGeom>
          <a:noFill/>
          <a:ln w="19050" cap="sq">
            <a:noFill/>
            <a:miter lim="800000"/>
          </a:ln>
          <a:effectLst/>
        </p:spPr>
        <p:txBody>
          <a:bodyPr>
            <a:spAutoFit/>
          </a:bodyPr>
          <a:lstStyle/>
          <a:p>
            <a:pPr algn="ctr">
              <a:spcBef>
                <a:spcPct val="50000"/>
              </a:spcBef>
            </a:pPr>
            <a:r>
              <a:rPr kumimoji="1" lang="en-US" altLang="zh-CN" sz="2400">
                <a:latin typeface="Times New Roman" panose="02020503050405090304" pitchFamily="18" charset="0"/>
              </a:rPr>
              <a:t>P=3</a:t>
            </a:r>
            <a:endParaRPr kumimoji="1" lang="en-US" altLang="zh-CN" sz="2400">
              <a:latin typeface="Times New Roman" panose="02020503050405090304" pitchFamily="18" charset="0"/>
            </a:endParaRPr>
          </a:p>
        </p:txBody>
      </p:sp>
      <p:grpSp>
        <p:nvGrpSpPr>
          <p:cNvPr id="2" name="Group 158"/>
          <p:cNvGrpSpPr/>
          <p:nvPr/>
        </p:nvGrpSpPr>
        <p:grpSpPr bwMode="auto">
          <a:xfrm>
            <a:off x="1187450" y="1557338"/>
            <a:ext cx="7286625" cy="792162"/>
            <a:chOff x="748" y="799"/>
            <a:chExt cx="4590" cy="499"/>
          </a:xfrm>
        </p:grpSpPr>
        <p:grpSp>
          <p:nvGrpSpPr>
            <p:cNvPr id="3" name="Group 148"/>
            <p:cNvGrpSpPr/>
            <p:nvPr/>
          </p:nvGrpSpPr>
          <p:grpSpPr bwMode="auto">
            <a:xfrm>
              <a:off x="748" y="799"/>
              <a:ext cx="4272" cy="144"/>
              <a:chOff x="720" y="864"/>
              <a:chExt cx="4272" cy="144"/>
            </a:xfrm>
          </p:grpSpPr>
          <p:sp>
            <p:nvSpPr>
              <p:cNvPr id="29816" name="Line 36"/>
              <p:cNvSpPr>
                <a:spLocks noChangeShapeType="1"/>
              </p:cNvSpPr>
              <p:nvPr/>
            </p:nvSpPr>
            <p:spPr bwMode="auto">
              <a:xfrm>
                <a:off x="720" y="864"/>
                <a:ext cx="0" cy="144"/>
              </a:xfrm>
              <a:prstGeom prst="line">
                <a:avLst/>
              </a:prstGeom>
              <a:noFill/>
              <a:ln w="19050" cap="sq">
                <a:solidFill>
                  <a:schemeClr val="tx1"/>
                </a:solidFill>
                <a:round/>
              </a:ln>
              <a:effectLst/>
            </p:spPr>
            <p:txBody>
              <a:bodyPr wrap="none" anchor="ctr"/>
              <a:lstStyle/>
              <a:p>
                <a:endParaRPr lang="zh-CN" altLang="en-US"/>
              </a:p>
            </p:txBody>
          </p:sp>
          <p:sp>
            <p:nvSpPr>
              <p:cNvPr id="29817" name="Line 37"/>
              <p:cNvSpPr>
                <a:spLocks noChangeShapeType="1"/>
              </p:cNvSpPr>
              <p:nvPr/>
            </p:nvSpPr>
            <p:spPr bwMode="auto">
              <a:xfrm>
                <a:off x="1824" y="864"/>
                <a:ext cx="0" cy="144"/>
              </a:xfrm>
              <a:prstGeom prst="line">
                <a:avLst/>
              </a:prstGeom>
              <a:noFill/>
              <a:ln w="19050" cap="sq">
                <a:solidFill>
                  <a:schemeClr val="tx1"/>
                </a:solidFill>
                <a:round/>
              </a:ln>
              <a:effectLst/>
            </p:spPr>
            <p:txBody>
              <a:bodyPr wrap="none" anchor="ctr"/>
              <a:lstStyle/>
              <a:p>
                <a:endParaRPr lang="zh-CN" altLang="en-US"/>
              </a:p>
            </p:txBody>
          </p:sp>
          <p:sp>
            <p:nvSpPr>
              <p:cNvPr id="29818" name="Line 38"/>
              <p:cNvSpPr>
                <a:spLocks noChangeShapeType="1"/>
              </p:cNvSpPr>
              <p:nvPr/>
            </p:nvSpPr>
            <p:spPr bwMode="auto">
              <a:xfrm>
                <a:off x="4992" y="864"/>
                <a:ext cx="0" cy="144"/>
              </a:xfrm>
              <a:prstGeom prst="line">
                <a:avLst/>
              </a:prstGeom>
              <a:noFill/>
              <a:ln w="19050" cap="sq">
                <a:solidFill>
                  <a:schemeClr val="tx1"/>
                </a:solidFill>
                <a:round/>
              </a:ln>
              <a:effectLst/>
            </p:spPr>
            <p:txBody>
              <a:bodyPr wrap="none" anchor="ctr"/>
              <a:lstStyle/>
              <a:p>
                <a:endParaRPr lang="zh-CN" altLang="en-US"/>
              </a:p>
            </p:txBody>
          </p:sp>
          <p:sp>
            <p:nvSpPr>
              <p:cNvPr id="29819" name="Line 40"/>
              <p:cNvSpPr>
                <a:spLocks noChangeShapeType="1"/>
              </p:cNvSpPr>
              <p:nvPr/>
            </p:nvSpPr>
            <p:spPr bwMode="auto">
              <a:xfrm>
                <a:off x="720" y="1008"/>
                <a:ext cx="4272" cy="0"/>
              </a:xfrm>
              <a:prstGeom prst="line">
                <a:avLst/>
              </a:prstGeom>
              <a:noFill/>
              <a:ln w="19050" cap="sq">
                <a:solidFill>
                  <a:schemeClr val="tx1"/>
                </a:solidFill>
                <a:round/>
              </a:ln>
              <a:effectLst/>
            </p:spPr>
            <p:txBody>
              <a:bodyPr wrap="none" anchor="ctr"/>
              <a:lstStyle/>
              <a:p>
                <a:endParaRPr lang="zh-CN" altLang="en-US"/>
              </a:p>
            </p:txBody>
          </p:sp>
          <p:sp>
            <p:nvSpPr>
              <p:cNvPr id="29820" name="Line 57"/>
              <p:cNvSpPr>
                <a:spLocks noChangeShapeType="1"/>
              </p:cNvSpPr>
              <p:nvPr/>
            </p:nvSpPr>
            <p:spPr bwMode="auto">
              <a:xfrm>
                <a:off x="2880" y="864"/>
                <a:ext cx="0" cy="144"/>
              </a:xfrm>
              <a:prstGeom prst="line">
                <a:avLst/>
              </a:prstGeom>
              <a:noFill/>
              <a:ln w="19050" cap="sq">
                <a:solidFill>
                  <a:schemeClr val="tx1"/>
                </a:solidFill>
                <a:round/>
              </a:ln>
              <a:effectLst/>
            </p:spPr>
            <p:txBody>
              <a:bodyPr wrap="none" anchor="ctr"/>
              <a:lstStyle/>
              <a:p>
                <a:endParaRPr lang="zh-CN" altLang="en-US"/>
              </a:p>
            </p:txBody>
          </p:sp>
          <p:sp>
            <p:nvSpPr>
              <p:cNvPr id="29821" name="Line 58"/>
              <p:cNvSpPr>
                <a:spLocks noChangeShapeType="1"/>
              </p:cNvSpPr>
              <p:nvPr/>
            </p:nvSpPr>
            <p:spPr bwMode="auto">
              <a:xfrm>
                <a:off x="3888" y="864"/>
                <a:ext cx="0" cy="144"/>
              </a:xfrm>
              <a:prstGeom prst="line">
                <a:avLst/>
              </a:prstGeom>
              <a:noFill/>
              <a:ln w="19050" cap="sq">
                <a:solidFill>
                  <a:schemeClr val="tx1"/>
                </a:solidFill>
                <a:round/>
              </a:ln>
              <a:effectLst/>
            </p:spPr>
            <p:txBody>
              <a:bodyPr wrap="none" anchor="ctr"/>
              <a:lstStyle/>
              <a:p>
                <a:endParaRPr lang="zh-CN" altLang="en-US"/>
              </a:p>
            </p:txBody>
          </p:sp>
        </p:grpSp>
        <p:grpSp>
          <p:nvGrpSpPr>
            <p:cNvPr id="4" name="Group 149"/>
            <p:cNvGrpSpPr/>
            <p:nvPr/>
          </p:nvGrpSpPr>
          <p:grpSpPr bwMode="auto">
            <a:xfrm>
              <a:off x="1066" y="981"/>
              <a:ext cx="4272" cy="144"/>
              <a:chOff x="1056" y="1152"/>
              <a:chExt cx="4272" cy="144"/>
            </a:xfrm>
          </p:grpSpPr>
          <p:sp>
            <p:nvSpPr>
              <p:cNvPr id="29810" name="Line 59"/>
              <p:cNvSpPr>
                <a:spLocks noChangeShapeType="1"/>
              </p:cNvSpPr>
              <p:nvPr/>
            </p:nvSpPr>
            <p:spPr bwMode="auto">
              <a:xfrm>
                <a:off x="1056" y="1152"/>
                <a:ext cx="0" cy="144"/>
              </a:xfrm>
              <a:prstGeom prst="line">
                <a:avLst/>
              </a:prstGeom>
              <a:noFill/>
              <a:ln w="19050" cap="sq">
                <a:solidFill>
                  <a:schemeClr val="tx1"/>
                </a:solidFill>
                <a:round/>
              </a:ln>
              <a:effectLst/>
            </p:spPr>
            <p:txBody>
              <a:bodyPr wrap="none" anchor="ctr"/>
              <a:lstStyle/>
              <a:p>
                <a:endParaRPr lang="zh-CN" altLang="en-US"/>
              </a:p>
            </p:txBody>
          </p:sp>
          <p:sp>
            <p:nvSpPr>
              <p:cNvPr id="29811" name="Line 60"/>
              <p:cNvSpPr>
                <a:spLocks noChangeShapeType="1"/>
              </p:cNvSpPr>
              <p:nvPr/>
            </p:nvSpPr>
            <p:spPr bwMode="auto">
              <a:xfrm>
                <a:off x="2160" y="1152"/>
                <a:ext cx="0" cy="144"/>
              </a:xfrm>
              <a:prstGeom prst="line">
                <a:avLst/>
              </a:prstGeom>
              <a:noFill/>
              <a:ln w="19050" cap="sq">
                <a:solidFill>
                  <a:schemeClr val="tx1"/>
                </a:solidFill>
                <a:round/>
              </a:ln>
              <a:effectLst/>
            </p:spPr>
            <p:txBody>
              <a:bodyPr wrap="none" anchor="ctr"/>
              <a:lstStyle/>
              <a:p>
                <a:endParaRPr lang="zh-CN" altLang="en-US"/>
              </a:p>
            </p:txBody>
          </p:sp>
          <p:sp>
            <p:nvSpPr>
              <p:cNvPr id="29812" name="Line 61"/>
              <p:cNvSpPr>
                <a:spLocks noChangeShapeType="1"/>
              </p:cNvSpPr>
              <p:nvPr/>
            </p:nvSpPr>
            <p:spPr bwMode="auto">
              <a:xfrm>
                <a:off x="5328" y="1152"/>
                <a:ext cx="0" cy="144"/>
              </a:xfrm>
              <a:prstGeom prst="line">
                <a:avLst/>
              </a:prstGeom>
              <a:noFill/>
              <a:ln w="19050" cap="sq">
                <a:solidFill>
                  <a:schemeClr val="tx1"/>
                </a:solidFill>
                <a:round/>
              </a:ln>
              <a:effectLst/>
            </p:spPr>
            <p:txBody>
              <a:bodyPr wrap="none" anchor="ctr"/>
              <a:lstStyle/>
              <a:p>
                <a:endParaRPr lang="zh-CN" altLang="en-US"/>
              </a:p>
            </p:txBody>
          </p:sp>
          <p:sp>
            <p:nvSpPr>
              <p:cNvPr id="29813" name="Line 63"/>
              <p:cNvSpPr>
                <a:spLocks noChangeShapeType="1"/>
              </p:cNvSpPr>
              <p:nvPr/>
            </p:nvSpPr>
            <p:spPr bwMode="auto">
              <a:xfrm>
                <a:off x="1056" y="1296"/>
                <a:ext cx="4272" cy="0"/>
              </a:xfrm>
              <a:prstGeom prst="line">
                <a:avLst/>
              </a:prstGeom>
              <a:noFill/>
              <a:ln w="19050" cap="sq">
                <a:solidFill>
                  <a:schemeClr val="tx1"/>
                </a:solidFill>
                <a:round/>
              </a:ln>
              <a:effectLst/>
            </p:spPr>
            <p:txBody>
              <a:bodyPr wrap="none" anchor="ctr"/>
              <a:lstStyle/>
              <a:p>
                <a:endParaRPr lang="zh-CN" altLang="en-US"/>
              </a:p>
            </p:txBody>
          </p:sp>
          <p:sp>
            <p:nvSpPr>
              <p:cNvPr id="29814" name="Line 64"/>
              <p:cNvSpPr>
                <a:spLocks noChangeShapeType="1"/>
              </p:cNvSpPr>
              <p:nvPr/>
            </p:nvSpPr>
            <p:spPr bwMode="auto">
              <a:xfrm>
                <a:off x="3216" y="1152"/>
                <a:ext cx="0" cy="144"/>
              </a:xfrm>
              <a:prstGeom prst="line">
                <a:avLst/>
              </a:prstGeom>
              <a:noFill/>
              <a:ln w="19050" cap="sq">
                <a:solidFill>
                  <a:schemeClr val="tx1"/>
                </a:solidFill>
                <a:round/>
              </a:ln>
              <a:effectLst/>
            </p:spPr>
            <p:txBody>
              <a:bodyPr wrap="none" anchor="ctr"/>
              <a:lstStyle/>
              <a:p>
                <a:endParaRPr lang="zh-CN" altLang="en-US"/>
              </a:p>
            </p:txBody>
          </p:sp>
          <p:sp>
            <p:nvSpPr>
              <p:cNvPr id="29815" name="Line 65"/>
              <p:cNvSpPr>
                <a:spLocks noChangeShapeType="1"/>
              </p:cNvSpPr>
              <p:nvPr/>
            </p:nvSpPr>
            <p:spPr bwMode="auto">
              <a:xfrm>
                <a:off x="4224" y="1152"/>
                <a:ext cx="0" cy="144"/>
              </a:xfrm>
              <a:prstGeom prst="line">
                <a:avLst/>
              </a:prstGeom>
              <a:noFill/>
              <a:ln w="19050" cap="sq">
                <a:solidFill>
                  <a:schemeClr val="tx1"/>
                </a:solidFill>
                <a:round/>
              </a:ln>
              <a:effectLst/>
            </p:spPr>
            <p:txBody>
              <a:bodyPr wrap="none" anchor="ctr"/>
              <a:lstStyle/>
              <a:p>
                <a:endParaRPr lang="zh-CN" altLang="en-US"/>
              </a:p>
            </p:txBody>
          </p:sp>
        </p:grpSp>
        <p:grpSp>
          <p:nvGrpSpPr>
            <p:cNvPr id="5" name="Group 151"/>
            <p:cNvGrpSpPr/>
            <p:nvPr/>
          </p:nvGrpSpPr>
          <p:grpSpPr bwMode="auto">
            <a:xfrm>
              <a:off x="1429" y="1154"/>
              <a:ext cx="3179" cy="144"/>
              <a:chOff x="1429" y="1426"/>
              <a:chExt cx="3179" cy="144"/>
            </a:xfrm>
          </p:grpSpPr>
          <p:sp>
            <p:nvSpPr>
              <p:cNvPr id="29804" name="Line 70"/>
              <p:cNvSpPr>
                <a:spLocks noChangeShapeType="1"/>
              </p:cNvSpPr>
              <p:nvPr/>
            </p:nvSpPr>
            <p:spPr bwMode="auto">
              <a:xfrm>
                <a:off x="1429" y="1570"/>
                <a:ext cx="3168" cy="0"/>
              </a:xfrm>
              <a:prstGeom prst="line">
                <a:avLst/>
              </a:prstGeom>
              <a:noFill/>
              <a:ln w="19050" cap="sq">
                <a:solidFill>
                  <a:schemeClr val="tx1"/>
                </a:solidFill>
                <a:round/>
              </a:ln>
              <a:effectLst/>
            </p:spPr>
            <p:txBody>
              <a:bodyPr wrap="none" anchor="ctr"/>
              <a:lstStyle/>
              <a:p>
                <a:endParaRPr lang="zh-CN" altLang="en-US"/>
              </a:p>
            </p:txBody>
          </p:sp>
          <p:grpSp>
            <p:nvGrpSpPr>
              <p:cNvPr id="6" name="Group 150"/>
              <p:cNvGrpSpPr/>
              <p:nvPr/>
            </p:nvGrpSpPr>
            <p:grpSpPr bwMode="auto">
              <a:xfrm>
                <a:off x="1440" y="1426"/>
                <a:ext cx="3168" cy="144"/>
                <a:chOff x="1440" y="1426"/>
                <a:chExt cx="3168" cy="144"/>
              </a:xfrm>
            </p:grpSpPr>
            <p:sp>
              <p:nvSpPr>
                <p:cNvPr id="29806" name="Line 66"/>
                <p:cNvSpPr>
                  <a:spLocks noChangeShapeType="1"/>
                </p:cNvSpPr>
                <p:nvPr/>
              </p:nvSpPr>
              <p:spPr bwMode="auto">
                <a:xfrm>
                  <a:off x="1440" y="1426"/>
                  <a:ext cx="0" cy="144"/>
                </a:xfrm>
                <a:prstGeom prst="line">
                  <a:avLst/>
                </a:prstGeom>
                <a:noFill/>
                <a:ln w="19050" cap="sq">
                  <a:solidFill>
                    <a:schemeClr val="tx1"/>
                  </a:solidFill>
                  <a:round/>
                </a:ln>
                <a:effectLst/>
              </p:spPr>
              <p:txBody>
                <a:bodyPr wrap="none" anchor="ctr"/>
                <a:lstStyle/>
                <a:p>
                  <a:endParaRPr lang="zh-CN" altLang="en-US"/>
                </a:p>
              </p:txBody>
            </p:sp>
            <p:sp>
              <p:nvSpPr>
                <p:cNvPr id="29807" name="Line 67"/>
                <p:cNvSpPr>
                  <a:spLocks noChangeShapeType="1"/>
                </p:cNvSpPr>
                <p:nvPr/>
              </p:nvSpPr>
              <p:spPr bwMode="auto">
                <a:xfrm>
                  <a:off x="2544" y="1426"/>
                  <a:ext cx="0" cy="144"/>
                </a:xfrm>
                <a:prstGeom prst="line">
                  <a:avLst/>
                </a:prstGeom>
                <a:noFill/>
                <a:ln w="19050" cap="sq">
                  <a:solidFill>
                    <a:schemeClr val="tx1"/>
                  </a:solidFill>
                  <a:round/>
                </a:ln>
                <a:effectLst/>
              </p:spPr>
              <p:txBody>
                <a:bodyPr wrap="none" anchor="ctr"/>
                <a:lstStyle/>
                <a:p>
                  <a:endParaRPr lang="zh-CN" altLang="en-US"/>
                </a:p>
              </p:txBody>
            </p:sp>
            <p:sp>
              <p:nvSpPr>
                <p:cNvPr id="29808" name="Line 71"/>
                <p:cNvSpPr>
                  <a:spLocks noChangeShapeType="1"/>
                </p:cNvSpPr>
                <p:nvPr/>
              </p:nvSpPr>
              <p:spPr bwMode="auto">
                <a:xfrm>
                  <a:off x="3600" y="1426"/>
                  <a:ext cx="0" cy="144"/>
                </a:xfrm>
                <a:prstGeom prst="line">
                  <a:avLst/>
                </a:prstGeom>
                <a:noFill/>
                <a:ln w="19050" cap="sq">
                  <a:solidFill>
                    <a:schemeClr val="tx1"/>
                  </a:solidFill>
                  <a:round/>
                </a:ln>
                <a:effectLst/>
              </p:spPr>
              <p:txBody>
                <a:bodyPr wrap="none" anchor="ctr"/>
                <a:lstStyle/>
                <a:p>
                  <a:endParaRPr lang="zh-CN" altLang="en-US"/>
                </a:p>
              </p:txBody>
            </p:sp>
            <p:sp>
              <p:nvSpPr>
                <p:cNvPr id="29809" name="Line 72"/>
                <p:cNvSpPr>
                  <a:spLocks noChangeShapeType="1"/>
                </p:cNvSpPr>
                <p:nvPr/>
              </p:nvSpPr>
              <p:spPr bwMode="auto">
                <a:xfrm>
                  <a:off x="4608" y="1426"/>
                  <a:ext cx="0" cy="144"/>
                </a:xfrm>
                <a:prstGeom prst="line">
                  <a:avLst/>
                </a:prstGeom>
                <a:noFill/>
                <a:ln w="19050" cap="sq">
                  <a:solidFill>
                    <a:schemeClr val="tx1"/>
                  </a:solidFill>
                  <a:round/>
                </a:ln>
                <a:effectLst/>
              </p:spPr>
              <p:txBody>
                <a:bodyPr wrap="none" anchor="ctr"/>
                <a:lstStyle/>
                <a:p>
                  <a:endParaRPr lang="zh-CN" altLang="en-US"/>
                </a:p>
              </p:txBody>
            </p:sp>
          </p:grpSp>
        </p:grpSp>
      </p:grpSp>
      <p:sp>
        <p:nvSpPr>
          <p:cNvPr id="29734" name="Text Box 73"/>
          <p:cNvSpPr txBox="1">
            <a:spLocks noChangeArrowheads="1"/>
          </p:cNvSpPr>
          <p:nvPr/>
        </p:nvSpPr>
        <p:spPr bwMode="auto">
          <a:xfrm>
            <a:off x="539750" y="2492375"/>
            <a:ext cx="8305800" cy="1004888"/>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zh-CN" altLang="en-US" sz="2400">
                <a:solidFill>
                  <a:srgbClr val="000000"/>
                </a:solidFill>
                <a:latin typeface="楷体_GB2312" pitchFamily="49" charset="-122"/>
                <a:ea typeface="楷体_GB2312" pitchFamily="49" charset="-122"/>
              </a:rPr>
              <a:t>子序列分别为</a:t>
            </a:r>
            <a:r>
              <a:rPr lang="en-US" altLang="zh-CN" sz="2400">
                <a:solidFill>
                  <a:srgbClr val="000000"/>
                </a:solidFill>
                <a:latin typeface="楷体_GB2312" pitchFamily="49" charset="-122"/>
                <a:ea typeface="楷体_GB2312" pitchFamily="49" charset="-122"/>
              </a:rPr>
              <a:t>:{29,30,50,13,78}</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{7,11,76,100,86}</a:t>
            </a:r>
            <a:r>
              <a:rPr lang="zh-CN" altLang="en-US" sz="2400">
                <a:solidFill>
                  <a:srgbClr val="000000"/>
                </a:solidFill>
                <a:latin typeface="楷体_GB2312" pitchFamily="49" charset="-122"/>
                <a:ea typeface="楷体_GB2312" pitchFamily="49" charset="-122"/>
              </a:rPr>
              <a:t>，</a:t>
            </a:r>
            <a:endParaRPr lang="zh-CN" altLang="en-US" sz="2400">
              <a:solidFill>
                <a:srgbClr val="000000"/>
              </a:solidFill>
              <a:latin typeface="楷体_GB2312" pitchFamily="49" charset="-122"/>
              <a:ea typeface="楷体_GB2312" pitchFamily="49" charset="-122"/>
            </a:endParaRPr>
          </a:p>
          <a:p>
            <a:pPr algn="just">
              <a:spcBef>
                <a:spcPct val="50000"/>
              </a:spcBef>
            </a:pPr>
            <a:r>
              <a:rPr lang="en-US" altLang="zh-CN" sz="2400">
                <a:solidFill>
                  <a:srgbClr val="000000"/>
                </a:solidFill>
                <a:latin typeface="楷体_GB2312" pitchFamily="49" charset="-122"/>
                <a:ea typeface="楷体_GB2312" pitchFamily="49" charset="-122"/>
              </a:rPr>
              <a:t>{41,39,41,80}</a:t>
            </a:r>
            <a:r>
              <a:rPr lang="zh-CN" altLang="en-US" sz="2400">
                <a:solidFill>
                  <a:srgbClr val="000000"/>
                </a:solidFill>
                <a:latin typeface="楷体_GB2312" pitchFamily="49" charset="-122"/>
                <a:ea typeface="楷体_GB2312" pitchFamily="49" charset="-122"/>
              </a:rPr>
              <a:t>。</a:t>
            </a:r>
            <a:r>
              <a:rPr lang="zh-CN" altLang="en-US" sz="2400">
                <a:solidFill>
                  <a:srgbClr val="000000"/>
                </a:solidFill>
                <a:latin typeface="楷体_GB2312" pitchFamily="49" charset="-122"/>
                <a:ea typeface="楷体_GB2312" pitchFamily="49" charset="-122"/>
                <a:cs typeface="Times New Roman" panose="02020503050405090304" pitchFamily="18" charset="0"/>
              </a:rPr>
              <a:t>第二趟排序结果：</a:t>
            </a:r>
            <a:r>
              <a:rPr lang="zh-CN" altLang="en-US" sz="2400">
                <a:solidFill>
                  <a:srgbClr val="000000"/>
                </a:solidFill>
                <a:latin typeface="楷体_GB2312" pitchFamily="49" charset="-122"/>
                <a:ea typeface="楷体_GB2312" pitchFamily="49" charset="-122"/>
              </a:rPr>
              <a:t> </a:t>
            </a:r>
            <a:endParaRPr lang="zh-CN" altLang="en-US" sz="2400">
              <a:solidFill>
                <a:srgbClr val="000000"/>
              </a:solidFill>
              <a:latin typeface="楷体_GB2312" pitchFamily="49" charset="-122"/>
              <a:ea typeface="楷体_GB2312" pitchFamily="49" charset="-122"/>
            </a:endParaRPr>
          </a:p>
        </p:txBody>
      </p:sp>
      <p:graphicFrame>
        <p:nvGraphicFramePr>
          <p:cNvPr id="161945" name="Group 153"/>
          <p:cNvGraphicFramePr>
            <a:graphicFrameLocks noGrp="1"/>
          </p:cNvGraphicFramePr>
          <p:nvPr/>
        </p:nvGraphicFramePr>
        <p:xfrm>
          <a:off x="827088" y="3789363"/>
          <a:ext cx="7772400" cy="457200"/>
        </p:xfrm>
        <a:graphic>
          <a:graphicData uri="http://schemas.openxmlformats.org/drawingml/2006/table">
            <a:tbl>
              <a:tblPr/>
              <a:tblGrid>
                <a:gridCol w="554037"/>
                <a:gridCol w="557213"/>
                <a:gridCol w="554037"/>
                <a:gridCol w="555625"/>
                <a:gridCol w="554038"/>
                <a:gridCol w="557212"/>
                <a:gridCol w="554038"/>
                <a:gridCol w="554037"/>
                <a:gridCol w="557213"/>
                <a:gridCol w="554037"/>
                <a:gridCol w="555625"/>
                <a:gridCol w="554038"/>
                <a:gridCol w="557212"/>
                <a:gridCol w="554038"/>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13</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29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50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78</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100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67" name="Text Box 106"/>
          <p:cNvSpPr txBox="1">
            <a:spLocks noChangeArrowheads="1"/>
          </p:cNvSpPr>
          <p:nvPr/>
        </p:nvSpPr>
        <p:spPr bwMode="auto">
          <a:xfrm>
            <a:off x="0" y="3429000"/>
            <a:ext cx="755650" cy="457200"/>
          </a:xfrm>
          <a:prstGeom prst="rect">
            <a:avLst/>
          </a:prstGeom>
          <a:noFill/>
          <a:ln w="19050" cap="sq">
            <a:noFill/>
            <a:miter lim="800000"/>
          </a:ln>
          <a:effectLst/>
        </p:spPr>
        <p:txBody>
          <a:bodyPr>
            <a:spAutoFit/>
          </a:bodyPr>
          <a:lstStyle/>
          <a:p>
            <a:pPr algn="ctr">
              <a:spcBef>
                <a:spcPct val="50000"/>
              </a:spcBef>
            </a:pPr>
            <a:r>
              <a:rPr kumimoji="1" lang="en-US" altLang="zh-CN" sz="2400">
                <a:latin typeface="Times New Roman" panose="02020503050405090304" pitchFamily="18" charset="0"/>
              </a:rPr>
              <a:t>P=1</a:t>
            </a:r>
            <a:endParaRPr kumimoji="1" lang="en-US" altLang="zh-CN" sz="2400">
              <a:latin typeface="Times New Roman" panose="02020503050405090304" pitchFamily="18" charset="0"/>
            </a:endParaRPr>
          </a:p>
        </p:txBody>
      </p:sp>
      <p:sp>
        <p:nvSpPr>
          <p:cNvPr id="29768" name="Text Box 112"/>
          <p:cNvSpPr txBox="1">
            <a:spLocks noChangeArrowheads="1"/>
          </p:cNvSpPr>
          <p:nvPr/>
        </p:nvSpPr>
        <p:spPr bwMode="auto">
          <a:xfrm>
            <a:off x="611188" y="4365625"/>
            <a:ext cx="8305800" cy="822325"/>
          </a:xfrm>
          <a:prstGeom prst="rect">
            <a:avLst/>
          </a:prstGeom>
          <a:noFill/>
          <a:ln w="12700" cap="sq">
            <a:noFill/>
            <a:miter lim="800000"/>
            <a:headEnd type="none" w="sm" len="sm"/>
            <a:tailEnd type="none" w="sm" len="sm"/>
          </a:ln>
          <a:effectLst/>
        </p:spPr>
        <p:txBody>
          <a:bodyPr>
            <a:spAutoFit/>
          </a:bodyPr>
          <a:lstStyle/>
          <a:p>
            <a:pPr algn="just">
              <a:spcBef>
                <a:spcPct val="50000"/>
              </a:spcBef>
            </a:pPr>
            <a:r>
              <a:rPr lang="zh-CN" altLang="en-US" sz="2400">
                <a:solidFill>
                  <a:srgbClr val="000000"/>
                </a:solidFill>
                <a:latin typeface="楷体_GB2312" pitchFamily="49" charset="-122"/>
                <a:ea typeface="楷体_GB2312" pitchFamily="49" charset="-122"/>
                <a:cs typeface="Times New Roman" panose="02020503050405090304" pitchFamily="18" charset="0"/>
              </a:rPr>
              <a:t>此时，序列</a:t>
            </a:r>
            <a:r>
              <a:rPr lang="zh-CN" altLang="en-US" sz="2400">
                <a:solidFill>
                  <a:srgbClr val="000000"/>
                </a:solidFill>
                <a:ea typeface="楷体_GB2312" pitchFamily="49" charset="-122"/>
                <a:cs typeface="Times New Roman" panose="02020503050405090304" pitchFamily="18" charset="0"/>
              </a:rPr>
              <a:t>“</a:t>
            </a:r>
            <a:r>
              <a:rPr lang="zh-CN" altLang="en-US" sz="2400">
                <a:solidFill>
                  <a:srgbClr val="000000"/>
                </a:solidFill>
                <a:latin typeface="楷体_GB2312" pitchFamily="49" charset="-122"/>
                <a:ea typeface="楷体_GB2312" pitchFamily="49" charset="-122"/>
                <a:cs typeface="Times New Roman" panose="02020503050405090304" pitchFamily="18" charset="0"/>
              </a:rPr>
              <a:t>基本有序</a:t>
            </a:r>
            <a:r>
              <a:rPr lang="zh-CN" altLang="en-US" sz="2400">
                <a:solidFill>
                  <a:srgbClr val="000000"/>
                </a:solidFill>
                <a:ea typeface="楷体_GB2312" pitchFamily="49" charset="-122"/>
                <a:cs typeface="Times New Roman" panose="02020503050405090304" pitchFamily="18" charset="0"/>
              </a:rPr>
              <a:t>”</a:t>
            </a:r>
            <a:r>
              <a:rPr lang="zh-CN" altLang="en-US" sz="2400">
                <a:solidFill>
                  <a:srgbClr val="000000"/>
                </a:solidFill>
                <a:latin typeface="楷体_GB2312" pitchFamily="49" charset="-122"/>
                <a:ea typeface="楷体_GB2312" pitchFamily="49" charset="-122"/>
                <a:cs typeface="Times New Roman" panose="02020503050405090304" pitchFamily="18" charset="0"/>
              </a:rPr>
              <a:t>，对其进行直接插入排序，得到最终结果： </a:t>
            </a:r>
            <a:endParaRPr lang="zh-CN" altLang="en-US" sz="2400">
              <a:solidFill>
                <a:srgbClr val="000000"/>
              </a:solidFill>
              <a:latin typeface="楷体_GB2312" pitchFamily="49" charset="-122"/>
              <a:ea typeface="楷体_GB2312" pitchFamily="49" charset="-122"/>
              <a:cs typeface="Times New Roman" panose="02020503050405090304" pitchFamily="18" charset="0"/>
            </a:endParaRPr>
          </a:p>
        </p:txBody>
      </p:sp>
      <p:graphicFrame>
        <p:nvGraphicFramePr>
          <p:cNvPr id="161949" name="Group 157"/>
          <p:cNvGraphicFramePr>
            <a:graphicFrameLocks noGrp="1"/>
          </p:cNvGraphicFramePr>
          <p:nvPr/>
        </p:nvGraphicFramePr>
        <p:xfrm>
          <a:off x="971550" y="5445125"/>
          <a:ext cx="7772400" cy="457200"/>
        </p:xfrm>
        <a:graphic>
          <a:graphicData uri="http://schemas.openxmlformats.org/drawingml/2006/table">
            <a:tbl>
              <a:tblPr/>
              <a:tblGrid>
                <a:gridCol w="554038"/>
                <a:gridCol w="557212"/>
                <a:gridCol w="554038"/>
                <a:gridCol w="555625"/>
                <a:gridCol w="554037"/>
                <a:gridCol w="557213"/>
                <a:gridCol w="554037"/>
                <a:gridCol w="554038"/>
                <a:gridCol w="557212"/>
                <a:gridCol w="554038"/>
                <a:gridCol w="555625"/>
                <a:gridCol w="554037"/>
                <a:gridCol w="557213"/>
                <a:gridCol w="554037"/>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13</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29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39</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sng"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41</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50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78</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86</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rPr>
                        <a:t>100</a:t>
                      </a:r>
                      <a:endParaRPr kumimoji="0" lang="en-US" altLang="zh-CN" sz="1600" b="1" i="0" u="none" strike="noStrike" cap="none" normalizeH="0" baseline="0">
                        <a:ln>
                          <a:noFill/>
                        </a:ln>
                        <a:solidFill>
                          <a:srgbClr val="000099"/>
                        </a:solidFill>
                        <a:effectLst/>
                        <a:latin typeface="Arial" panose="020B0604020202090204"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 name="直接箭头连接符 6"/>
          <p:cNvCxnSpPr/>
          <p:nvPr/>
        </p:nvCxnSpPr>
        <p:spPr>
          <a:xfrm flipH="1">
            <a:off x="2411730" y="392430"/>
            <a:ext cx="2648585" cy="804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96535" y="175260"/>
            <a:ext cx="2976880" cy="398780"/>
          </a:xfrm>
          <a:prstGeom prst="rect">
            <a:avLst/>
          </a:prstGeom>
          <a:noFill/>
        </p:spPr>
        <p:txBody>
          <a:bodyPr wrap="none" rtlCol="0">
            <a:spAutoFit/>
          </a:bodyPr>
          <a:p>
            <a:r>
              <a:rPr lang="zh-CN" altLang="en-US" sz="2000"/>
              <a:t>跑</a:t>
            </a:r>
            <a:r>
              <a:rPr lang="en-US" altLang="zh-CN" sz="2000"/>
              <a:t>41</a:t>
            </a:r>
            <a:r>
              <a:rPr lang="zh-CN" altLang="en-US" sz="2000"/>
              <a:t>前面了，非稳定排序</a:t>
            </a:r>
            <a:endParaRPr lang="zh-CN" altLang="en-US" sz="20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827088" y="334010"/>
            <a:ext cx="7391400" cy="64516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3600">
                <a:solidFill>
                  <a:schemeClr val="tx2"/>
                </a:solidFill>
                <a:latin typeface="隶书" pitchFamily="49" charset="-122"/>
                <a:ea typeface="隶书" pitchFamily="49" charset="-122"/>
              </a:rPr>
              <a:t>10.3  </a:t>
            </a:r>
            <a:r>
              <a:rPr lang="zh-CN" altLang="en-US" sz="3600">
                <a:solidFill>
                  <a:schemeClr val="tx2"/>
                </a:solidFill>
                <a:latin typeface="隶书" pitchFamily="49" charset="-122"/>
                <a:ea typeface="隶书" pitchFamily="49" charset="-122"/>
              </a:rPr>
              <a:t>交换排序</a:t>
            </a:r>
            <a:endParaRPr lang="zh-CN" altLang="en-US" sz="3600">
              <a:solidFill>
                <a:schemeClr val="tx2"/>
              </a:solidFill>
              <a:latin typeface="隶书" pitchFamily="49" charset="-122"/>
              <a:ea typeface="隶书" pitchFamily="49" charset="-122"/>
            </a:endParaRPr>
          </a:p>
        </p:txBody>
      </p:sp>
      <p:sp>
        <p:nvSpPr>
          <p:cNvPr id="30724" name="Text Box 3"/>
          <p:cNvSpPr txBox="1">
            <a:spLocks noChangeArrowheads="1"/>
          </p:cNvSpPr>
          <p:nvPr/>
        </p:nvSpPr>
        <p:spPr bwMode="auto">
          <a:xfrm>
            <a:off x="428596" y="1070278"/>
            <a:ext cx="8320117" cy="4246245"/>
          </a:xfrm>
          <a:prstGeom prst="rect">
            <a:avLst/>
          </a:prstGeom>
          <a:noFill/>
          <a:ln w="12700" cap="sq">
            <a:noFill/>
            <a:miter lim="800000"/>
            <a:headEnd type="none" w="sm" len="sm"/>
            <a:tailEnd type="none" w="sm" len="sm"/>
          </a:ln>
          <a:effectLst/>
        </p:spPr>
        <p:txBody>
          <a:bodyPr wrap="square">
            <a:spAutoFit/>
          </a:bodyPr>
          <a:lstStyle/>
          <a:p>
            <a:pPr algn="just">
              <a:lnSpc>
                <a:spcPct val="150000"/>
              </a:lnSpc>
            </a:pPr>
            <a:r>
              <a:rPr lang="zh-CN" altLang="en-US" sz="2000" dirty="0">
                <a:solidFill>
                  <a:srgbClr val="000000"/>
                </a:solidFill>
                <a:latin typeface="宋体" charset="0"/>
                <a:ea typeface="宋体" charset="0"/>
                <a:cs typeface="宋体" charset="0"/>
              </a:rPr>
              <a:t> </a:t>
            </a:r>
            <a:r>
              <a:rPr lang="en-US" altLang="zh-CN" sz="2000" b="1" dirty="0">
                <a:solidFill>
                  <a:srgbClr val="CC6600"/>
                </a:solidFill>
                <a:latin typeface="宋体" charset="0"/>
                <a:ea typeface="宋体" charset="0"/>
                <a:cs typeface="宋体" charset="0"/>
                <a:sym typeface="+mn-ea"/>
              </a:rPr>
              <a:t>[</a:t>
            </a:r>
            <a:r>
              <a:rPr lang="zh-CN" altLang="en-US" sz="2000" b="1" dirty="0">
                <a:solidFill>
                  <a:srgbClr val="CC6600"/>
                </a:solidFill>
                <a:latin typeface="宋体" charset="0"/>
                <a:ea typeface="宋体" charset="0"/>
                <a:cs typeface="宋体" charset="0"/>
                <a:sym typeface="+mn-ea"/>
              </a:rPr>
              <a:t>算法思想</a:t>
            </a:r>
            <a:r>
              <a:rPr lang="en-US" altLang="zh-CN" sz="2000" b="1" dirty="0">
                <a:solidFill>
                  <a:srgbClr val="CC6600"/>
                </a:solidFill>
                <a:latin typeface="宋体" charset="0"/>
                <a:ea typeface="宋体" charset="0"/>
                <a:cs typeface="宋体" charset="0"/>
                <a:sym typeface="+mn-ea"/>
              </a:rPr>
              <a:t>]</a:t>
            </a:r>
            <a:endParaRPr lang="en-US" altLang="zh-CN" sz="2000" b="1" dirty="0">
              <a:solidFill>
                <a:srgbClr val="CC6600"/>
              </a:solidFill>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sym typeface="+mn-ea"/>
              </a:rPr>
              <a:t>            </a:t>
            </a:r>
            <a:r>
              <a:rPr lang="zh-CN" altLang="en-US" sz="2000" dirty="0">
                <a:latin typeface="宋体" charset="0"/>
                <a:ea typeface="宋体" charset="0"/>
                <a:cs typeface="宋体" charset="0"/>
                <a:sym typeface="+mn-ea"/>
              </a:rPr>
              <a:t>将两个</a:t>
            </a:r>
            <a:r>
              <a:rPr lang="zh-CN" altLang="en-US" sz="2000" dirty="0">
                <a:solidFill>
                  <a:srgbClr val="FF0000"/>
                </a:solidFill>
                <a:latin typeface="宋体" charset="0"/>
                <a:ea typeface="宋体" charset="0"/>
                <a:cs typeface="宋体" charset="0"/>
                <a:sym typeface="+mn-ea"/>
              </a:rPr>
              <a:t>相邻</a:t>
            </a:r>
            <a:r>
              <a:rPr lang="zh-CN" altLang="en-US" sz="2000" dirty="0">
                <a:latin typeface="宋体" charset="0"/>
                <a:ea typeface="宋体" charset="0"/>
                <a:cs typeface="宋体" charset="0"/>
                <a:sym typeface="+mn-ea"/>
              </a:rPr>
              <a:t>记录的关键字进行</a:t>
            </a:r>
            <a:r>
              <a:rPr lang="zh-CN" altLang="en-US" sz="2000" dirty="0">
                <a:solidFill>
                  <a:srgbClr val="FF0000"/>
                </a:solidFill>
                <a:latin typeface="宋体" charset="0"/>
                <a:ea typeface="宋体" charset="0"/>
                <a:cs typeface="宋体" charset="0"/>
                <a:sym typeface="+mn-ea"/>
              </a:rPr>
              <a:t>比较</a:t>
            </a:r>
            <a:r>
              <a:rPr lang="zh-CN" altLang="en-US" sz="2000" dirty="0">
                <a:latin typeface="宋体" charset="0"/>
                <a:ea typeface="宋体" charset="0"/>
                <a:cs typeface="宋体" charset="0"/>
                <a:sym typeface="+mn-ea"/>
              </a:rPr>
              <a:t>，若为</a:t>
            </a:r>
            <a:r>
              <a:rPr lang="zh-CN" altLang="en-US" sz="2000" dirty="0">
                <a:solidFill>
                  <a:srgbClr val="FF0000"/>
                </a:solidFill>
                <a:latin typeface="宋体" charset="0"/>
                <a:ea typeface="宋体" charset="0"/>
                <a:cs typeface="宋体" charset="0"/>
                <a:sym typeface="+mn-ea"/>
              </a:rPr>
              <a:t>逆序则交换</a:t>
            </a:r>
            <a:r>
              <a:rPr lang="zh-CN" altLang="en-US" sz="2000" dirty="0">
                <a:latin typeface="宋体" charset="0"/>
                <a:ea typeface="宋体" charset="0"/>
                <a:cs typeface="宋体" charset="0"/>
                <a:sym typeface="+mn-ea"/>
              </a:rPr>
              <a:t>两者位置，小者往上浮，大者往下沉。</a:t>
            </a:r>
            <a:endParaRPr lang="zh-CN" altLang="en-US" sz="2000" dirty="0">
              <a:latin typeface="宋体" charset="0"/>
              <a:ea typeface="宋体" charset="0"/>
              <a:cs typeface="宋体" charset="0"/>
            </a:endParaRPr>
          </a:p>
          <a:p>
            <a:pPr eaLnBrk="1" hangingPunct="1">
              <a:lnSpc>
                <a:spcPct val="150000"/>
              </a:lnSpc>
              <a:buNone/>
            </a:pPr>
            <a:endParaRPr lang="zh-CN" altLang="en-US" sz="2000" dirty="0">
              <a:latin typeface="宋体" charset="0"/>
              <a:ea typeface="宋体" charset="0"/>
              <a:cs typeface="宋体" charset="0"/>
            </a:endParaRPr>
          </a:p>
          <a:p>
            <a:pPr eaLnBrk="1" hangingPunct="1">
              <a:lnSpc>
                <a:spcPct val="150000"/>
              </a:lnSpc>
              <a:buNone/>
            </a:pPr>
            <a:r>
              <a:rPr lang="en-US" altLang="zh-CN" sz="2000" b="1" dirty="0">
                <a:solidFill>
                  <a:srgbClr val="CC6600"/>
                </a:solidFill>
                <a:latin typeface="宋体" charset="0"/>
                <a:ea typeface="宋体" charset="0"/>
                <a:cs typeface="宋体" charset="0"/>
                <a:sym typeface="+mn-ea"/>
              </a:rPr>
              <a:t>[</a:t>
            </a:r>
            <a:r>
              <a:rPr lang="zh-CN" altLang="en-US" sz="2000" b="1" dirty="0">
                <a:solidFill>
                  <a:srgbClr val="CC6600"/>
                </a:solidFill>
                <a:latin typeface="宋体" charset="0"/>
                <a:ea typeface="宋体" charset="0"/>
                <a:cs typeface="宋体" charset="0"/>
                <a:sym typeface="+mn-ea"/>
              </a:rPr>
              <a:t>算法步骤</a:t>
            </a:r>
            <a:r>
              <a:rPr lang="en-US" altLang="zh-CN" sz="2000" b="1" dirty="0">
                <a:solidFill>
                  <a:srgbClr val="CC6600"/>
                </a:solidFill>
                <a:latin typeface="宋体" charset="0"/>
                <a:ea typeface="宋体" charset="0"/>
                <a:cs typeface="宋体" charset="0"/>
                <a:sym typeface="+mn-ea"/>
              </a:rPr>
              <a:t>]</a:t>
            </a:r>
            <a:endParaRPr lang="en-US" altLang="zh-CN" sz="2000" dirty="0">
              <a:solidFill>
                <a:srgbClr val="CC6600"/>
              </a:solidFill>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sym typeface="+mn-ea"/>
              </a:rPr>
              <a:t>            </a:t>
            </a:r>
            <a:r>
              <a:rPr lang="zh-CN" altLang="en-US" sz="2000" dirty="0">
                <a:latin typeface="宋体" charset="0"/>
                <a:ea typeface="宋体" charset="0"/>
                <a:cs typeface="宋体" charset="0"/>
                <a:sym typeface="+mn-ea"/>
              </a:rPr>
              <a:t>记录</a:t>
            </a:r>
            <a:r>
              <a:rPr lang="en-US" altLang="zh-CN" sz="2000" dirty="0">
                <a:latin typeface="宋体" charset="0"/>
                <a:ea typeface="宋体" charset="0"/>
                <a:cs typeface="宋体" charset="0"/>
                <a:sym typeface="+mn-ea"/>
              </a:rPr>
              <a:t>1</a:t>
            </a:r>
            <a:r>
              <a:rPr lang="zh-CN" altLang="en-US" sz="2000" dirty="0">
                <a:latin typeface="宋体" charset="0"/>
                <a:ea typeface="宋体" charset="0"/>
                <a:cs typeface="宋体" charset="0"/>
                <a:sym typeface="+mn-ea"/>
              </a:rPr>
              <a:t>和</a:t>
            </a:r>
            <a:r>
              <a:rPr lang="en-US" altLang="zh-CN" sz="2000" dirty="0">
                <a:latin typeface="宋体" charset="0"/>
                <a:ea typeface="宋体" charset="0"/>
                <a:cs typeface="宋体" charset="0"/>
                <a:sym typeface="+mn-ea"/>
              </a:rPr>
              <a:t>2</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2</a:t>
            </a:r>
            <a:r>
              <a:rPr lang="zh-CN" altLang="en-US" sz="2000" dirty="0">
                <a:latin typeface="宋体" charset="0"/>
                <a:ea typeface="宋体" charset="0"/>
                <a:cs typeface="宋体" charset="0"/>
                <a:sym typeface="+mn-ea"/>
              </a:rPr>
              <a:t>和</a:t>
            </a:r>
            <a:r>
              <a:rPr lang="en-US" altLang="zh-CN" sz="2000" dirty="0">
                <a:latin typeface="宋体" charset="0"/>
                <a:ea typeface="宋体" charset="0"/>
                <a:cs typeface="宋体" charset="0"/>
                <a:sym typeface="+mn-ea"/>
              </a:rPr>
              <a:t>3</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a:t>
            </a:r>
            <a:r>
              <a:rPr lang="en-US" altLang="zh-CN" sz="2000" dirty="0">
                <a:solidFill>
                  <a:srgbClr val="FF0000"/>
                </a:solidFill>
                <a:latin typeface="宋体" charset="0"/>
                <a:ea typeface="宋体" charset="0"/>
                <a:cs typeface="宋体" charset="0"/>
                <a:sym typeface="+mn-ea"/>
              </a:rPr>
              <a:t>(n-1)</a:t>
            </a:r>
            <a:r>
              <a:rPr lang="zh-CN" altLang="zh-CN" sz="2000" dirty="0">
                <a:solidFill>
                  <a:srgbClr val="FF0000"/>
                </a:solidFill>
                <a:latin typeface="宋体" charset="0"/>
                <a:ea typeface="宋体" charset="0"/>
                <a:cs typeface="宋体" charset="0"/>
                <a:sym typeface="+mn-ea"/>
              </a:rPr>
              <a:t>和</a:t>
            </a:r>
            <a:r>
              <a:rPr lang="en-US" altLang="zh-CN" sz="2000" dirty="0">
                <a:solidFill>
                  <a:srgbClr val="FF0000"/>
                </a:solidFill>
                <a:latin typeface="宋体" charset="0"/>
                <a:ea typeface="宋体" charset="0"/>
                <a:cs typeface="宋体" charset="0"/>
                <a:sym typeface="+mn-ea"/>
              </a:rPr>
              <a:t>n</a:t>
            </a:r>
            <a:r>
              <a:rPr lang="zh-CN" altLang="en-US" sz="2000" dirty="0">
                <a:latin typeface="宋体" charset="0"/>
                <a:ea typeface="宋体" charset="0"/>
                <a:cs typeface="宋体" charset="0"/>
                <a:sym typeface="+mn-ea"/>
              </a:rPr>
              <a:t>的关键字比较</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交换</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a:t>
            </a:r>
            <a:endParaRPr lang="zh-CN" altLang="en-US"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sym typeface="+mn-ea"/>
              </a:rPr>
              <a:t>            记录</a:t>
            </a:r>
            <a:r>
              <a:rPr lang="en-US" altLang="zh-CN" sz="2000" dirty="0">
                <a:latin typeface="宋体" charset="0"/>
                <a:ea typeface="宋体" charset="0"/>
                <a:cs typeface="宋体" charset="0"/>
                <a:sym typeface="+mn-ea"/>
              </a:rPr>
              <a:t>1</a:t>
            </a:r>
            <a:r>
              <a:rPr lang="zh-CN" altLang="en-US" sz="2000" dirty="0">
                <a:latin typeface="宋体" charset="0"/>
                <a:ea typeface="宋体" charset="0"/>
                <a:cs typeface="宋体" charset="0"/>
                <a:sym typeface="+mn-ea"/>
              </a:rPr>
              <a:t>和</a:t>
            </a:r>
            <a:r>
              <a:rPr lang="en-US" altLang="zh-CN" sz="2000" dirty="0">
                <a:latin typeface="宋体" charset="0"/>
                <a:ea typeface="宋体" charset="0"/>
                <a:cs typeface="宋体" charset="0"/>
                <a:sym typeface="+mn-ea"/>
              </a:rPr>
              <a:t>2</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2</a:t>
            </a:r>
            <a:r>
              <a:rPr lang="zh-CN" altLang="en-US" sz="2000" dirty="0">
                <a:latin typeface="宋体" charset="0"/>
                <a:ea typeface="宋体" charset="0"/>
                <a:cs typeface="宋体" charset="0"/>
                <a:sym typeface="+mn-ea"/>
              </a:rPr>
              <a:t>和</a:t>
            </a:r>
            <a:r>
              <a:rPr lang="en-US" altLang="zh-CN" sz="2000" dirty="0">
                <a:latin typeface="宋体" charset="0"/>
                <a:ea typeface="宋体" charset="0"/>
                <a:cs typeface="宋体" charset="0"/>
                <a:sym typeface="+mn-ea"/>
              </a:rPr>
              <a:t>3</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a:t>
            </a:r>
            <a:r>
              <a:rPr lang="en-US" altLang="zh-CN" sz="2000" dirty="0">
                <a:solidFill>
                  <a:srgbClr val="FF0000"/>
                </a:solidFill>
                <a:latin typeface="宋体" charset="0"/>
                <a:ea typeface="宋体" charset="0"/>
                <a:cs typeface="宋体" charset="0"/>
                <a:sym typeface="+mn-ea"/>
              </a:rPr>
              <a:t>(n-2)</a:t>
            </a:r>
            <a:r>
              <a:rPr lang="zh-CN" altLang="zh-CN" sz="2000" dirty="0">
                <a:solidFill>
                  <a:srgbClr val="FF0000"/>
                </a:solidFill>
                <a:latin typeface="宋体" charset="0"/>
                <a:ea typeface="宋体" charset="0"/>
                <a:cs typeface="宋体" charset="0"/>
                <a:sym typeface="+mn-ea"/>
              </a:rPr>
              <a:t>和</a:t>
            </a:r>
            <a:r>
              <a:rPr lang="en-US" altLang="zh-CN" sz="2000" dirty="0">
                <a:solidFill>
                  <a:srgbClr val="FF0000"/>
                </a:solidFill>
                <a:latin typeface="宋体" charset="0"/>
                <a:ea typeface="宋体" charset="0"/>
                <a:cs typeface="宋体" charset="0"/>
                <a:sym typeface="+mn-ea"/>
              </a:rPr>
              <a:t>(n-1)</a:t>
            </a:r>
            <a:r>
              <a:rPr lang="zh-CN" altLang="en-US" sz="2000" dirty="0">
                <a:latin typeface="宋体" charset="0"/>
                <a:ea typeface="宋体" charset="0"/>
                <a:cs typeface="宋体" charset="0"/>
                <a:sym typeface="+mn-ea"/>
              </a:rPr>
              <a:t>的关键字比较</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交换</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a:t>
            </a:r>
            <a:endParaRPr lang="zh-CN" altLang="en-US"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sym typeface="+mn-ea"/>
              </a:rPr>
              <a:t>             </a:t>
            </a:r>
            <a:r>
              <a:rPr lang="en-US" altLang="zh-CN" sz="2000" dirty="0">
                <a:latin typeface="宋体" charset="0"/>
                <a:ea typeface="宋体" charset="0"/>
                <a:cs typeface="宋体" charset="0"/>
                <a:sym typeface="+mn-ea"/>
              </a:rPr>
              <a:t>……</a:t>
            </a:r>
            <a:endParaRPr lang="en-US" altLang="zh-CN" sz="2000" dirty="0">
              <a:latin typeface="宋体" charset="0"/>
              <a:ea typeface="宋体" charset="0"/>
              <a:cs typeface="宋体" charset="0"/>
            </a:endParaRPr>
          </a:p>
          <a:p>
            <a:pPr eaLnBrk="1" hangingPunct="1">
              <a:lnSpc>
                <a:spcPct val="150000"/>
              </a:lnSpc>
              <a:buNone/>
            </a:pPr>
            <a:r>
              <a:rPr lang="en-US" altLang="zh-CN" sz="2000" dirty="0">
                <a:latin typeface="宋体" charset="0"/>
                <a:ea typeface="宋体" charset="0"/>
                <a:cs typeface="宋体" charset="0"/>
                <a:sym typeface="+mn-ea"/>
              </a:rPr>
              <a:t>            </a:t>
            </a:r>
            <a:r>
              <a:rPr lang="zh-CN" altLang="en-US" sz="2000" dirty="0">
                <a:latin typeface="宋体" charset="0"/>
                <a:ea typeface="宋体" charset="0"/>
                <a:cs typeface="宋体" charset="0"/>
                <a:sym typeface="+mn-ea"/>
              </a:rPr>
              <a:t>直到</a:t>
            </a:r>
            <a:r>
              <a:rPr lang="zh-CN" altLang="en-US" sz="2000" dirty="0">
                <a:solidFill>
                  <a:srgbClr val="FF0000"/>
                </a:solidFill>
                <a:latin typeface="宋体" charset="0"/>
                <a:ea typeface="宋体" charset="0"/>
                <a:cs typeface="宋体" charset="0"/>
                <a:sym typeface="+mn-ea"/>
              </a:rPr>
              <a:t>某一趟不出现</a:t>
            </a:r>
            <a:r>
              <a:rPr lang="zh-CN" altLang="en-US" sz="2000" dirty="0">
                <a:latin typeface="宋体" charset="0"/>
                <a:ea typeface="宋体" charset="0"/>
                <a:cs typeface="宋体" charset="0"/>
                <a:sym typeface="+mn-ea"/>
              </a:rPr>
              <a:t>交换操作为止。</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04" y="1700808"/>
            <a:ext cx="8794502" cy="27363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a:xfrm>
            <a:off x="685800" y="609600"/>
            <a:ext cx="7772400" cy="609600"/>
          </a:xfrm>
        </p:spPr>
        <p:txBody>
          <a:bodyPr vert="horz" wrap="square" lIns="91440" tIns="45720" rIns="91440" bIns="45720" anchor="ctr"/>
          <a:p>
            <a:pPr algn="l" eaLnBrk="1" hangingPunct="1"/>
            <a:r>
              <a:rPr lang="en-US" altLang="zh-CN" sz="2400" b="1" dirty="0">
                <a:solidFill>
                  <a:srgbClr val="CC6600"/>
                </a:solidFill>
              </a:rPr>
              <a:t>[ </a:t>
            </a:r>
            <a:r>
              <a:rPr lang="zh-CN" altLang="en-US" sz="2400" b="1" dirty="0">
                <a:solidFill>
                  <a:srgbClr val="CC6600"/>
                </a:solidFill>
              </a:rPr>
              <a:t>示例 </a:t>
            </a:r>
            <a:r>
              <a:rPr lang="en-US" altLang="zh-CN" sz="2400" b="1" dirty="0">
                <a:solidFill>
                  <a:srgbClr val="CC6600"/>
                </a:solidFill>
              </a:rPr>
              <a:t>]</a:t>
            </a:r>
            <a:endParaRPr lang="en-US" altLang="zh-CN" sz="2800" b="1" dirty="0">
              <a:solidFill>
                <a:srgbClr val="CC6600"/>
              </a:solidFill>
            </a:endParaRPr>
          </a:p>
        </p:txBody>
      </p:sp>
      <p:sp>
        <p:nvSpPr>
          <p:cNvPr id="19461" name="Rectangle 3"/>
          <p:cNvSpPr>
            <a:spLocks noGrp="1"/>
          </p:cNvSpPr>
          <p:nvPr>
            <p:ph idx="1"/>
          </p:nvPr>
        </p:nvSpPr>
        <p:spPr>
          <a:xfrm>
            <a:off x="685800" y="1371600"/>
            <a:ext cx="7772400" cy="4724400"/>
          </a:xfrm>
        </p:spPr>
        <p:txBody>
          <a:bodyPr vert="horz" wrap="square" lIns="91440" tIns="45720" rIns="91440" bIns="45720" anchor="t">
            <a:normAutofit lnSpcReduction="10000"/>
          </a:bodyPr>
          <a:p>
            <a:pPr eaLnBrk="1" hangingPunct="1">
              <a:buNone/>
            </a:pPr>
            <a:r>
              <a:rPr lang="en-US" altLang="zh-CN" sz="2800" dirty="0">
                <a:latin typeface="Times New Roman Regular" panose="02020503050405090304" charset="0"/>
                <a:ea typeface="宋体" charset="0"/>
                <a:cs typeface="Times New Roman Regular" panose="02020503050405090304" charset="0"/>
              </a:rPr>
              <a:t>    &lt;</a:t>
            </a:r>
            <a:r>
              <a:rPr lang="zh-CN" altLang="en-US" sz="2800" dirty="0">
                <a:latin typeface="Times New Roman Regular" panose="02020503050405090304" charset="0"/>
                <a:ea typeface="宋体" charset="0"/>
                <a:cs typeface="Times New Roman Regular" panose="02020503050405090304" charset="0"/>
              </a:rPr>
              <a:t>初态</a:t>
            </a:r>
            <a:r>
              <a:rPr lang="en-US" altLang="zh-CN" sz="2800" dirty="0">
                <a:latin typeface="Times New Roman Regular" panose="02020503050405090304" charset="0"/>
                <a:ea typeface="宋体" charset="0"/>
                <a:cs typeface="Times New Roman Regular" panose="02020503050405090304" charset="0"/>
              </a:rPr>
              <a:t>&gt;   </a:t>
            </a:r>
            <a:r>
              <a:rPr lang="en-US" altLang="zh-CN" sz="2400" dirty="0">
                <a:latin typeface="Times New Roman Regular" panose="02020503050405090304" charset="0"/>
                <a:ea typeface="宋体" charset="0"/>
                <a:cs typeface="Times New Roman Regular" panose="02020503050405090304" charset="0"/>
              </a:rPr>
              <a:t>&lt;</a:t>
            </a:r>
            <a:r>
              <a:rPr lang="zh-CN" altLang="en-US" sz="2400" dirty="0">
                <a:latin typeface="Times New Roman Regular" panose="02020503050405090304" charset="0"/>
                <a:ea typeface="宋体" charset="0"/>
                <a:cs typeface="Times New Roman Regular" panose="02020503050405090304" charset="0"/>
              </a:rPr>
              <a:t>第一趟</a:t>
            </a:r>
            <a:r>
              <a:rPr lang="en-US" altLang="zh-CN" sz="2400" dirty="0">
                <a:latin typeface="Times New Roman Regular" panose="02020503050405090304" charset="0"/>
                <a:ea typeface="宋体" charset="0"/>
                <a:cs typeface="Times New Roman Regular" panose="02020503050405090304" charset="0"/>
              </a:rPr>
              <a:t>&gt;     &lt;</a:t>
            </a:r>
            <a:r>
              <a:rPr lang="zh-CN" altLang="en-US" sz="2400" dirty="0">
                <a:latin typeface="Times New Roman Regular" panose="02020503050405090304" charset="0"/>
                <a:ea typeface="宋体" charset="0"/>
                <a:cs typeface="Times New Roman Regular" panose="02020503050405090304" charset="0"/>
              </a:rPr>
              <a:t>第二趟</a:t>
            </a:r>
            <a:r>
              <a:rPr lang="en-US" altLang="zh-CN" sz="2400" dirty="0">
                <a:latin typeface="Times New Roman Regular" panose="02020503050405090304" charset="0"/>
                <a:ea typeface="宋体" charset="0"/>
                <a:cs typeface="Times New Roman Regular" panose="02020503050405090304" charset="0"/>
              </a:rPr>
              <a:t>&gt;   &lt;</a:t>
            </a:r>
            <a:r>
              <a:rPr lang="zh-CN" altLang="en-US" sz="2400" dirty="0">
                <a:latin typeface="Times New Roman Regular" panose="02020503050405090304" charset="0"/>
                <a:ea typeface="宋体" charset="0"/>
                <a:cs typeface="Times New Roman Regular" panose="02020503050405090304" charset="0"/>
              </a:rPr>
              <a:t>第三趟</a:t>
            </a:r>
            <a:r>
              <a:rPr lang="en-US" altLang="zh-CN" sz="2400" dirty="0">
                <a:latin typeface="Times New Roman Regular" panose="02020503050405090304" charset="0"/>
                <a:ea typeface="宋体" charset="0"/>
                <a:cs typeface="Times New Roman Regular" panose="02020503050405090304" charset="0"/>
              </a:rPr>
              <a:t>&gt;  &lt;</a:t>
            </a:r>
            <a:r>
              <a:rPr lang="zh-CN" altLang="en-US" sz="2400" dirty="0">
                <a:latin typeface="Times New Roman Regular" panose="02020503050405090304" charset="0"/>
                <a:ea typeface="宋体" charset="0"/>
                <a:cs typeface="Times New Roman Regular" panose="02020503050405090304" charset="0"/>
              </a:rPr>
              <a:t>第四趟</a:t>
            </a:r>
            <a:r>
              <a:rPr lang="en-US" altLang="zh-CN" sz="2400" dirty="0">
                <a:latin typeface="Times New Roman Regular" panose="02020503050405090304" charset="0"/>
                <a:ea typeface="宋体" charset="0"/>
                <a:cs typeface="Times New Roman Regular" panose="02020503050405090304" charset="0"/>
              </a:rPr>
              <a:t>&gt; </a:t>
            </a:r>
            <a:endParaRPr lang="en-US" altLang="zh-CN" sz="2400" dirty="0">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0              -4               -4             -6           </a:t>
            </a:r>
            <a:r>
              <a:rPr lang="en-US" altLang="zh-CN" sz="2800" dirty="0">
                <a:solidFill>
                  <a:srgbClr val="FF3300"/>
                </a:solidFill>
                <a:latin typeface="Times New Roman Regular" panose="02020503050405090304" charset="0"/>
                <a:ea typeface="宋体" charset="0"/>
                <a:cs typeface="Times New Roman Regular" panose="02020503050405090304" charset="0"/>
              </a:rPr>
              <a:t>-6</a:t>
            </a:r>
            <a:endParaRPr lang="en-US" altLang="zh-CN" sz="2800" dirty="0">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a:t>
            </a:r>
            <a:r>
              <a:rPr lang="en-US" altLang="zh-CN" sz="2800" dirty="0">
                <a:solidFill>
                  <a:schemeClr val="accent2"/>
                </a:solidFill>
                <a:latin typeface="Times New Roman Regular" panose="02020503050405090304" charset="0"/>
                <a:ea typeface="宋体" charset="0"/>
                <a:cs typeface="Times New Roman Regular" panose="02020503050405090304" charset="0"/>
              </a:rPr>
              <a:t>-4</a:t>
            </a:r>
            <a:r>
              <a:rPr lang="en-US" altLang="zh-CN" sz="2800" dirty="0">
                <a:latin typeface="Times New Roman Regular" panose="02020503050405090304" charset="0"/>
                <a:ea typeface="宋体" charset="0"/>
                <a:cs typeface="Times New Roman Regular" panose="02020503050405090304" charset="0"/>
              </a:rPr>
              <a:t>               0               -6             -4           </a:t>
            </a:r>
            <a:r>
              <a:rPr lang="en-US" altLang="zh-CN" sz="2800" dirty="0">
                <a:solidFill>
                  <a:srgbClr val="FF3300"/>
                </a:solidFill>
                <a:latin typeface="Times New Roman Regular" panose="02020503050405090304" charset="0"/>
                <a:ea typeface="宋体" charset="0"/>
                <a:cs typeface="Times New Roman Regular" panose="02020503050405090304" charset="0"/>
              </a:rPr>
              <a:t>-4</a:t>
            </a:r>
            <a:endParaRPr lang="en-US" altLang="zh-CN" sz="2800" dirty="0">
              <a:solidFill>
                <a:srgbClr val="FF3300"/>
              </a:solidFill>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8              -6               </a:t>
            </a:r>
            <a:r>
              <a:rPr lang="en-US" altLang="zh-CN" sz="2800" u="sng" dirty="0">
                <a:latin typeface="Times New Roman Regular" panose="02020503050405090304" charset="0"/>
                <a:ea typeface="宋体" charset="0"/>
                <a:cs typeface="Times New Roman Regular" panose="02020503050405090304" charset="0"/>
              </a:rPr>
              <a:t>-4</a:t>
            </a:r>
            <a:r>
              <a:rPr lang="en-US" altLang="zh-CN" sz="2800" dirty="0">
                <a:latin typeface="Times New Roman Regular" panose="02020503050405090304" charset="0"/>
                <a:ea typeface="宋体" charset="0"/>
                <a:cs typeface="Times New Roman Regular" panose="02020503050405090304" charset="0"/>
              </a:rPr>
              <a:t>             </a:t>
            </a:r>
            <a:r>
              <a:rPr lang="en-US" altLang="zh-CN" sz="2800" u="sng" dirty="0">
                <a:latin typeface="Times New Roman Regular" panose="02020503050405090304" charset="0"/>
                <a:ea typeface="宋体" charset="0"/>
                <a:cs typeface="Times New Roman Regular" panose="02020503050405090304" charset="0"/>
              </a:rPr>
              <a:t>-4</a:t>
            </a:r>
            <a:r>
              <a:rPr lang="en-US" altLang="zh-CN" sz="2800" dirty="0">
                <a:latin typeface="Times New Roman Regular" panose="02020503050405090304" charset="0"/>
                <a:ea typeface="宋体" charset="0"/>
                <a:cs typeface="Times New Roman Regular" panose="02020503050405090304" charset="0"/>
              </a:rPr>
              <a:t>           </a:t>
            </a:r>
            <a:r>
              <a:rPr lang="en-US" altLang="zh-CN" sz="2800" u="sng" dirty="0">
                <a:solidFill>
                  <a:srgbClr val="FF3300"/>
                </a:solidFill>
                <a:latin typeface="Times New Roman Regular" panose="02020503050405090304" charset="0"/>
                <a:ea typeface="宋体" charset="0"/>
                <a:cs typeface="Times New Roman Regular" panose="02020503050405090304" charset="0"/>
              </a:rPr>
              <a:t>-4</a:t>
            </a:r>
            <a:r>
              <a:rPr lang="en-US" altLang="zh-CN" sz="2800" dirty="0">
                <a:solidFill>
                  <a:schemeClr val="accent2"/>
                </a:solidFill>
                <a:latin typeface="Times New Roman Regular" panose="02020503050405090304" charset="0"/>
                <a:ea typeface="宋体" charset="0"/>
                <a:cs typeface="Times New Roman Regular" panose="02020503050405090304" charset="0"/>
              </a:rPr>
              <a:t> </a:t>
            </a:r>
            <a:endParaRPr lang="en-US" altLang="zh-CN" sz="2800" dirty="0">
              <a:solidFill>
                <a:schemeClr val="accent2"/>
              </a:solidFill>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-6              </a:t>
            </a:r>
            <a:r>
              <a:rPr lang="en-US" altLang="zh-CN" sz="2800" u="sng" dirty="0">
                <a:latin typeface="Times New Roman Regular" panose="02020503050405090304" charset="0"/>
                <a:ea typeface="宋体" charset="0"/>
                <a:cs typeface="Times New Roman Regular" panose="02020503050405090304" charset="0"/>
              </a:rPr>
              <a:t>-4</a:t>
            </a:r>
            <a:r>
              <a:rPr lang="en-US" altLang="zh-CN" sz="2800" dirty="0">
                <a:latin typeface="Times New Roman Regular" panose="02020503050405090304" charset="0"/>
                <a:ea typeface="宋体" charset="0"/>
                <a:cs typeface="Times New Roman Regular" panose="02020503050405090304" charset="0"/>
              </a:rPr>
              <a:t>                0              </a:t>
            </a:r>
            <a:r>
              <a:rPr lang="en-US" altLang="zh-CN" sz="2800" dirty="0">
                <a:solidFill>
                  <a:srgbClr val="FF3300"/>
                </a:solidFill>
                <a:latin typeface="Times New Roman Regular" panose="02020503050405090304" charset="0"/>
                <a:ea typeface="宋体" charset="0"/>
                <a:cs typeface="Times New Roman Regular" panose="02020503050405090304" charset="0"/>
              </a:rPr>
              <a:t>0             0</a:t>
            </a:r>
            <a:endParaRPr lang="en-US" altLang="zh-CN" sz="2800" dirty="0">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a:t>
            </a:r>
            <a:r>
              <a:rPr lang="en-US" altLang="zh-CN" sz="2800" u="sng" dirty="0">
                <a:solidFill>
                  <a:schemeClr val="accent2"/>
                </a:solidFill>
                <a:latin typeface="Times New Roman Regular" panose="02020503050405090304" charset="0"/>
                <a:ea typeface="宋体" charset="0"/>
                <a:cs typeface="Times New Roman Regular" panose="02020503050405090304" charset="0"/>
              </a:rPr>
              <a:t>-4</a:t>
            </a:r>
            <a:r>
              <a:rPr lang="en-US" altLang="zh-CN" sz="2800" dirty="0">
                <a:latin typeface="Times New Roman Regular" panose="02020503050405090304" charset="0"/>
                <a:ea typeface="宋体" charset="0"/>
                <a:cs typeface="Times New Roman Regular" panose="02020503050405090304" charset="0"/>
              </a:rPr>
              <a:t>               1                </a:t>
            </a:r>
            <a:r>
              <a:rPr lang="en-US" altLang="zh-CN" sz="2800" dirty="0">
                <a:solidFill>
                  <a:srgbClr val="FF3300"/>
                </a:solidFill>
                <a:latin typeface="Times New Roman Regular" panose="02020503050405090304" charset="0"/>
                <a:ea typeface="宋体" charset="0"/>
                <a:cs typeface="Times New Roman Regular" panose="02020503050405090304" charset="0"/>
              </a:rPr>
              <a:t>1              1             1</a:t>
            </a:r>
            <a:endParaRPr lang="en-US" altLang="zh-CN" sz="2800" dirty="0">
              <a:solidFill>
                <a:srgbClr val="FF3300"/>
              </a:solidFill>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1              </a:t>
            </a:r>
            <a:r>
              <a:rPr lang="en-US" altLang="zh-CN" sz="2800" dirty="0">
                <a:solidFill>
                  <a:srgbClr val="FF3300"/>
                </a:solidFill>
                <a:latin typeface="Times New Roman Regular" panose="02020503050405090304" charset="0"/>
                <a:ea typeface="宋体" charset="0"/>
                <a:cs typeface="Times New Roman Regular" panose="02020503050405090304" charset="0"/>
              </a:rPr>
              <a:t>8                8               8             8</a:t>
            </a:r>
            <a:endParaRPr lang="en-US" altLang="zh-CN" sz="2800" dirty="0">
              <a:latin typeface="Times New Roman Regular" panose="02020503050405090304" charset="0"/>
              <a:ea typeface="宋体" charset="0"/>
              <a:cs typeface="Times New Roman Regular" panose="02020503050405090304" charset="0"/>
            </a:endParaRPr>
          </a:p>
          <a:p>
            <a:pPr eaLnBrk="1" hangingPunct="1">
              <a:buNone/>
            </a:pPr>
            <a:endParaRPr lang="en-US" altLang="zh-CN" sz="2800" dirty="0">
              <a:latin typeface="Times New Roman Regular" panose="02020503050405090304" charset="0"/>
              <a:ea typeface="宋体" charset="0"/>
              <a:cs typeface="Times New Roman Regular" panose="02020503050405090304" charset="0"/>
            </a:endParaRPr>
          </a:p>
          <a:p>
            <a:pPr eaLnBrk="1" hangingPunct="1">
              <a:buNone/>
            </a:pPr>
            <a:r>
              <a:rPr lang="en-US" altLang="zh-CN" sz="2800" dirty="0">
                <a:latin typeface="Times New Roman Regular" panose="02020503050405090304" charset="0"/>
                <a:ea typeface="宋体" charset="0"/>
                <a:cs typeface="Times New Roman Regular" panose="02020503050405090304" charset="0"/>
              </a:rPr>
              <a:t>    sorted            F                 F             F             T</a:t>
            </a:r>
            <a:endParaRPr lang="en-US" altLang="zh-CN" sz="2800" dirty="0">
              <a:latin typeface="Times New Roman Regular" panose="02020503050405090304" charset="0"/>
              <a:ea typeface="宋体" charset="0"/>
              <a:cs typeface="Times New Roman Regular" panose="02020503050405090304" charset="0"/>
            </a:endParaRPr>
          </a:p>
        </p:txBody>
      </p:sp>
      <p:sp>
        <p:nvSpPr>
          <p:cNvPr id="19462" name="Line 4"/>
          <p:cNvSpPr/>
          <p:nvPr/>
        </p:nvSpPr>
        <p:spPr>
          <a:xfrm>
            <a:off x="838200" y="4751070"/>
            <a:ext cx="7239000" cy="0"/>
          </a:xfrm>
          <a:prstGeom prst="line">
            <a:avLst/>
          </a:prstGeom>
          <a:ln w="9525" cap="rnd" cmpd="sng">
            <a:solidFill>
              <a:schemeClr val="tx1"/>
            </a:solidFill>
            <a:prstDash val="sysDot"/>
            <a:headEnd type="none" w="med" len="med"/>
            <a:tailEnd type="none" w="med" len="med"/>
          </a:ln>
        </p:spPr>
      </p:sp>
      <p:sp>
        <p:nvSpPr>
          <p:cNvPr id="19463" name="Line 5"/>
          <p:cNvSpPr/>
          <p:nvPr/>
        </p:nvSpPr>
        <p:spPr>
          <a:xfrm>
            <a:off x="2362200" y="1295400"/>
            <a:ext cx="0" cy="4724400"/>
          </a:xfrm>
          <a:prstGeom prst="line">
            <a:avLst/>
          </a:prstGeom>
          <a:ln w="9525" cap="rnd" cmpd="sng">
            <a:solidFill>
              <a:schemeClr val="tx1"/>
            </a:solidFill>
            <a:prstDash val="sysDot"/>
            <a:headEnd type="none" w="med" len="med"/>
            <a:tailEnd type="none" w="med" len="med"/>
          </a:ln>
        </p:spPr>
      </p:sp>
      <p:sp>
        <p:nvSpPr>
          <p:cNvPr id="19464" name="Text Box 6"/>
          <p:cNvSpPr txBox="1"/>
          <p:nvPr/>
        </p:nvSpPr>
        <p:spPr>
          <a:xfrm>
            <a:off x="8077200" y="2362200"/>
            <a:ext cx="6096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rPr>
              <a:t>稳定排序</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Text Box 2"/>
          <p:cNvSpPr txBox="1"/>
          <p:nvPr/>
        </p:nvSpPr>
        <p:spPr>
          <a:xfrm>
            <a:off x="685800" y="685800"/>
            <a:ext cx="7620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sp>
        <p:nvSpPr>
          <p:cNvPr id="20485" name="Text Box 3"/>
          <p:cNvSpPr txBox="1"/>
          <p:nvPr/>
        </p:nvSpPr>
        <p:spPr>
          <a:xfrm>
            <a:off x="575310" y="1080135"/>
            <a:ext cx="8198485" cy="49777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void  </a:t>
            </a:r>
            <a:r>
              <a:rPr lang="en-US" altLang="zh-CN" sz="2400" b="1" dirty="0">
                <a:solidFill>
                  <a:schemeClr val="accent2"/>
                </a:solidFill>
                <a:latin typeface="Times New Roman Bold" panose="02020503050405090304" charset="0"/>
                <a:cs typeface="Times New Roman Bold" panose="02020503050405090304" charset="0"/>
              </a:rPr>
              <a:t>BubbleSort</a:t>
            </a:r>
            <a:r>
              <a:rPr lang="en-US" altLang="zh-CN" sz="2400" b="1" dirty="0">
                <a:latin typeface="Times New Roman Bold" panose="02020503050405090304" charset="0"/>
                <a:cs typeface="Times New Roman Bold" panose="02020503050405090304" charset="0"/>
              </a:rPr>
              <a:t> (SqList &amp;L)</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n=L.length; sorted=FALSE;</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for  (i=0;i&lt;</a:t>
            </a:r>
            <a:r>
              <a:rPr lang="en-US" altLang="zh-CN" sz="2400" b="1" dirty="0">
                <a:solidFill>
                  <a:srgbClr val="FF0000"/>
                </a:solidFill>
                <a:latin typeface="Times New Roman Bold" panose="02020503050405090304" charset="0"/>
                <a:cs typeface="Times New Roman Bold" panose="02020503050405090304" charset="0"/>
              </a:rPr>
              <a:t>n-1</a:t>
            </a:r>
            <a:r>
              <a:rPr lang="en-US" altLang="zh-CN" sz="2400" b="1" dirty="0">
                <a:latin typeface="Times New Roman Bold" panose="02020503050405090304" charset="0"/>
                <a:cs typeface="Times New Roman Bold" panose="02020503050405090304" charset="0"/>
              </a:rPr>
              <a:t> &amp;&amp; (</a:t>
            </a:r>
            <a:r>
              <a:rPr lang="en-US" altLang="zh-CN" sz="2400" b="1" dirty="0">
                <a:solidFill>
                  <a:srgbClr val="FF0000"/>
                </a:solidFill>
                <a:latin typeface="Times New Roman Bold" panose="02020503050405090304" charset="0"/>
                <a:cs typeface="Times New Roman Bold" panose="02020503050405090304" charset="0"/>
              </a:rPr>
              <a:t>! sorted</a:t>
            </a:r>
            <a:r>
              <a:rPr lang="en-US" altLang="zh-CN" sz="2400" b="1" dirty="0">
                <a:latin typeface="Times New Roman Bold" panose="02020503050405090304" charset="0"/>
                <a:cs typeface="Times New Roman Bold" panose="02020503050405090304" charset="0"/>
              </a:rPr>
              <a:t>) ;i++)  //</a:t>
            </a:r>
            <a:r>
              <a:rPr lang="zh-CN" altLang="en-US" sz="2000" b="1" dirty="0">
                <a:latin typeface="Times New Roman Bold" panose="02020503050405090304" charset="0"/>
                <a:cs typeface="Times New Roman Bold" panose="02020503050405090304" charset="0"/>
              </a:rPr>
              <a:t>最多</a:t>
            </a:r>
            <a:r>
              <a:rPr lang="en-US" altLang="zh-CN" sz="2000" b="1" dirty="0">
                <a:latin typeface="Times New Roman Bold" panose="02020503050405090304" charset="0"/>
                <a:cs typeface="Times New Roman Bold" panose="02020503050405090304" charset="0"/>
              </a:rPr>
              <a:t>n-1</a:t>
            </a:r>
            <a:r>
              <a:rPr lang="zh-CN" altLang="en-US" sz="2000" b="1" dirty="0">
                <a:latin typeface="Times New Roman Bold" panose="02020503050405090304" charset="0"/>
                <a:cs typeface="Times New Roman Bold" panose="02020503050405090304" charset="0"/>
              </a:rPr>
              <a:t>趟</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sorted=TRUE;</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for  (j=1;j&lt;</a:t>
            </a:r>
            <a:r>
              <a:rPr lang="en-US" altLang="zh-CN" sz="2400" b="1" dirty="0">
                <a:solidFill>
                  <a:srgbClr val="FF0000"/>
                </a:solidFill>
                <a:latin typeface="Times New Roman Bold" panose="02020503050405090304" charset="0"/>
                <a:cs typeface="Times New Roman Bold" panose="02020503050405090304" charset="0"/>
              </a:rPr>
              <a:t>n-i</a:t>
            </a:r>
            <a:r>
              <a:rPr lang="en-US" altLang="zh-CN" sz="2400" b="1" dirty="0">
                <a:latin typeface="Times New Roman Bold" panose="02020503050405090304" charset="0"/>
                <a:cs typeface="Times New Roman Bold" panose="02020503050405090304" charset="0"/>
              </a:rPr>
              <a:t>;j++) //</a:t>
            </a:r>
            <a:r>
              <a:rPr lang="zh-CN" altLang="en-US" sz="2000" b="1" dirty="0">
                <a:latin typeface="Times New Roman Bold" panose="02020503050405090304" charset="0"/>
                <a:cs typeface="Times New Roman Bold" panose="02020503050405090304" charset="0"/>
              </a:rPr>
              <a:t>对前</a:t>
            </a:r>
            <a:r>
              <a:rPr lang="en-US" altLang="zh-CN" sz="2000" b="1" dirty="0">
                <a:latin typeface="Times New Roman Bold" panose="02020503050405090304" charset="0"/>
                <a:cs typeface="Times New Roman Bold" panose="02020503050405090304" charset="0"/>
              </a:rPr>
              <a:t>n-i</a:t>
            </a:r>
            <a:r>
              <a:rPr lang="zh-CN" altLang="en-US" sz="2000" b="1" dirty="0">
                <a:latin typeface="Times New Roman Bold" panose="02020503050405090304" charset="0"/>
                <a:cs typeface="Times New Roman Bold" panose="02020503050405090304" charset="0"/>
              </a:rPr>
              <a:t>个相邻元素逐个两两相比</a:t>
            </a:r>
            <a:endParaRPr lang="en-US" altLang="zh-CN" sz="20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if (L.r[</a:t>
            </a:r>
            <a:r>
              <a:rPr lang="en-US" altLang="zh-CN" sz="2400" b="1" dirty="0">
                <a:solidFill>
                  <a:srgbClr val="FF0000"/>
                </a:solidFill>
                <a:latin typeface="Times New Roman Bold" panose="02020503050405090304" charset="0"/>
                <a:cs typeface="Times New Roman Bold" panose="02020503050405090304" charset="0"/>
              </a:rPr>
              <a:t>j</a:t>
            </a:r>
            <a:r>
              <a:rPr lang="en-US" altLang="zh-CN" sz="2400" b="1" dirty="0">
                <a:latin typeface="Times New Roman Bold" panose="02020503050405090304" charset="0"/>
                <a:cs typeface="Times New Roman Bold" panose="02020503050405090304" charset="0"/>
              </a:rPr>
              <a:t>].key&gt;L.r[</a:t>
            </a:r>
            <a:r>
              <a:rPr lang="en-US" altLang="zh-CN" sz="2400" b="1" dirty="0">
                <a:solidFill>
                  <a:srgbClr val="FF0000"/>
                </a:solidFill>
                <a:latin typeface="Times New Roman Bold" panose="02020503050405090304" charset="0"/>
                <a:cs typeface="Times New Roman Bold" panose="02020503050405090304" charset="0"/>
              </a:rPr>
              <a:t>j+1</a:t>
            </a:r>
            <a:r>
              <a:rPr lang="en-US" altLang="zh-CN" sz="2400" b="1" dirty="0">
                <a:latin typeface="Times New Roman Bold" panose="02020503050405090304" charset="0"/>
                <a:cs typeface="Times New Roman Bold" panose="02020503050405090304" charset="0"/>
              </a:rPr>
              <a:t>].key) { //</a:t>
            </a:r>
            <a:r>
              <a:rPr lang="zh-CN" altLang="en-US" sz="2000" b="1" dirty="0">
                <a:latin typeface="Times New Roman Bold" panose="02020503050405090304" charset="0"/>
                <a:cs typeface="Times New Roman Bold" panose="02020503050405090304" charset="0"/>
              </a:rPr>
              <a:t>是否逆序</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L.r[j]←→L.r[j+1];  //</a:t>
            </a:r>
            <a:r>
              <a:rPr lang="zh-CN" altLang="en-US" sz="2000" b="1" dirty="0">
                <a:latin typeface="Times New Roman Bold" panose="02020503050405090304" charset="0"/>
                <a:cs typeface="Times New Roman Bold" panose="02020503050405090304" charset="0"/>
              </a:rPr>
              <a:t>交换</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sorted=FALSE;  //</a:t>
            </a:r>
            <a:r>
              <a:rPr lang="zh-CN" altLang="en-US" sz="2000" b="1" dirty="0">
                <a:latin typeface="Times New Roman Bold" panose="02020503050405090304" charset="0"/>
                <a:cs typeface="Times New Roman Bold" panose="02020503050405090304" charset="0"/>
              </a:rPr>
              <a:t>设置标志位，表明本趟有交换</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a:t>
            </a:r>
            <a:endParaRPr lang="en-US" altLang="zh-CN" sz="2400" b="1" dirty="0">
              <a:latin typeface="Times New Roman Bold" panose="02020503050405090304" charset="0"/>
              <a:cs typeface="Times New Roman Bold" panose="02020503050405090304" charset="0"/>
            </a:endParaRPr>
          </a:p>
          <a:p>
            <a:pPr marL="0" lvl="0" indent="0" eaLnBrk="1" hangingPunct="1">
              <a:lnSpc>
                <a:spcPct val="120000"/>
              </a:lnSpc>
              <a:spcBef>
                <a:spcPts val="10"/>
              </a:spcBef>
              <a:spcAft>
                <a:spcPts val="0"/>
              </a:spcAft>
              <a:buNone/>
            </a:pPr>
            <a:r>
              <a:rPr lang="en-US" altLang="zh-CN" sz="2400" b="1" dirty="0">
                <a:latin typeface="Times New Roman Bold" panose="02020503050405090304" charset="0"/>
                <a:cs typeface="Times New Roman Bold" panose="02020503050405090304" charset="0"/>
              </a:rPr>
              <a:t>}// BubbleSort</a:t>
            </a:r>
            <a:endParaRPr lang="en-US" altLang="zh-CN" sz="2400" b="1" dirty="0">
              <a:latin typeface="Times New Roman Bold" panose="02020503050405090304" charset="0"/>
              <a:cs typeface="Times New Roman Bold" panose="02020503050405090304" charset="0"/>
            </a:endParaRPr>
          </a:p>
        </p:txBody>
      </p:sp>
      <p:sp>
        <p:nvSpPr>
          <p:cNvPr id="20486" name="Rectangle 4"/>
          <p:cNvSpPr/>
          <p:nvPr/>
        </p:nvSpPr>
        <p:spPr>
          <a:xfrm>
            <a:off x="685800" y="322580"/>
            <a:ext cx="7772400" cy="6096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rPr>
              <a:t>[ </a:t>
            </a:r>
            <a:r>
              <a:rPr lang="zh-CN" altLang="en-US" sz="2400" b="1" dirty="0">
                <a:solidFill>
                  <a:srgbClr val="CC6600"/>
                </a:solidFill>
              </a:rPr>
              <a:t>算法描述</a:t>
            </a:r>
            <a:r>
              <a:rPr lang="en-US" altLang="zh-CN" sz="2400" b="1" dirty="0">
                <a:solidFill>
                  <a:srgbClr val="CC6600"/>
                </a:solidFill>
              </a:rPr>
              <a:t>]</a:t>
            </a:r>
            <a:endParaRPr lang="en-US" altLang="zh-CN" sz="2800" b="1" dirty="0">
              <a:solidFill>
                <a:srgbClr val="CC6600"/>
              </a:solidFill>
            </a:endParaRPr>
          </a:p>
        </p:txBody>
      </p:sp>
      <p:sp>
        <p:nvSpPr>
          <p:cNvPr id="20487" name="Line 5"/>
          <p:cNvSpPr/>
          <p:nvPr/>
        </p:nvSpPr>
        <p:spPr>
          <a:xfrm>
            <a:off x="1407160" y="2658110"/>
            <a:ext cx="0" cy="2438400"/>
          </a:xfrm>
          <a:prstGeom prst="line">
            <a:avLst/>
          </a:prstGeom>
          <a:ln w="9525" cap="flat" cmpd="sng">
            <a:solidFill>
              <a:schemeClr val="accent1"/>
            </a:solidFill>
            <a:prstDash val="solid"/>
            <a:headEnd type="none" w="med" len="med"/>
            <a:tailEnd type="none" w="med" len="med"/>
          </a:ln>
        </p:spPr>
      </p:sp>
      <p:sp>
        <p:nvSpPr>
          <p:cNvPr id="20488" name="Line 6"/>
          <p:cNvSpPr/>
          <p:nvPr/>
        </p:nvSpPr>
        <p:spPr>
          <a:xfrm>
            <a:off x="1895475" y="3657600"/>
            <a:ext cx="0" cy="914400"/>
          </a:xfrm>
          <a:prstGeom prst="line">
            <a:avLst/>
          </a:prstGeom>
          <a:ln w="9525" cap="flat" cmpd="sng">
            <a:solidFill>
              <a:schemeClr val="accent1"/>
            </a:solidFill>
            <a:prstDash val="solid"/>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Rectangle 2"/>
          <p:cNvSpPr>
            <a:spLocks noGrp="1"/>
          </p:cNvSpPr>
          <p:nvPr>
            <p:ph type="title"/>
          </p:nvPr>
        </p:nvSpPr>
        <p:spPr>
          <a:xfrm>
            <a:off x="685800" y="32258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性能分析</a:t>
            </a:r>
            <a:r>
              <a:rPr lang="en-US" altLang="zh-CN" sz="2400" b="1" dirty="0">
                <a:solidFill>
                  <a:srgbClr val="CC6600"/>
                </a:solidFill>
              </a:rPr>
              <a:t>]</a:t>
            </a:r>
            <a:endParaRPr lang="en-US" altLang="zh-CN" sz="2800" b="1" dirty="0">
              <a:solidFill>
                <a:srgbClr val="CC6600"/>
              </a:solidFill>
            </a:endParaRPr>
          </a:p>
        </p:txBody>
      </p:sp>
      <p:sp>
        <p:nvSpPr>
          <p:cNvPr id="21509" name="Rectangle 3"/>
          <p:cNvSpPr>
            <a:spLocks noGrp="1" noChangeArrowheads="1"/>
          </p:cNvSpPr>
          <p:nvPr>
            <p:ph idx="1"/>
          </p:nvPr>
        </p:nvSpPr>
        <p:spPr>
          <a:xfrm>
            <a:off x="685800" y="779780"/>
            <a:ext cx="8116570" cy="5932805"/>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50000"/>
              </a:lnSpc>
              <a:spcBef>
                <a:spcPts val="20"/>
              </a:spcBef>
              <a:spcAft>
                <a:spcPts val="0"/>
              </a:spcAft>
              <a:buClrTx/>
              <a:buSzTx/>
              <a:buFontTx/>
              <a:buChar char="•"/>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最好情况</a:t>
            </a:r>
            <a:r>
              <a:rPr kumimoji="1" lang="en-US" altLang="zh-CN" sz="2000" b="0" i="0" kern="0" baseline="0" noProof="0" dirty="0" smtClean="0">
                <a:ln>
                  <a:noFill/>
                </a:ln>
                <a:solidFill>
                  <a:schemeClr val="tx1"/>
                </a:solidFill>
                <a:effectLst/>
                <a:uLnTx/>
                <a:uFillTx/>
                <a:latin typeface="宋体" charset="0"/>
                <a:ea typeface="宋体" charset="0"/>
                <a:cs typeface="宋体" charset="0"/>
              </a:rPr>
              <a:t>(</a:t>
            </a:r>
            <a:r>
              <a:rPr kumimoji="1" lang="zh-CN" altLang="en-US" sz="2000" b="0" i="0" kern="0" baseline="0" noProof="0" dirty="0" smtClean="0">
                <a:ln>
                  <a:noFill/>
                </a:ln>
                <a:solidFill>
                  <a:schemeClr val="tx1"/>
                </a:solidFill>
                <a:effectLst/>
                <a:uLnTx/>
                <a:uFillTx/>
                <a:latin typeface="宋体" charset="0"/>
                <a:ea typeface="宋体" charset="0"/>
                <a:cs typeface="宋体" charset="0"/>
              </a:rPr>
              <a:t>原始数据</a:t>
            </a:r>
            <a:r>
              <a:rPr kumimoji="1" lang="zh-CN" altLang="en-US" sz="2000" b="0" i="0" kern="0" baseline="0" noProof="0" dirty="0" smtClean="0">
                <a:ln>
                  <a:noFill/>
                </a:ln>
                <a:solidFill>
                  <a:srgbClr val="FF0000"/>
                </a:solidFill>
                <a:effectLst/>
                <a:uLnTx/>
                <a:uFillTx/>
                <a:latin typeface="宋体" charset="0"/>
                <a:ea typeface="宋体" charset="0"/>
                <a:cs typeface="宋体" charset="0"/>
              </a:rPr>
              <a:t>正序</a:t>
            </a:r>
            <a:r>
              <a:rPr kumimoji="1" lang="en-US" altLang="zh-CN" sz="2000" b="0" i="0" kern="0" baseline="0" noProof="0" dirty="0" smtClean="0">
                <a:ln>
                  <a:noFill/>
                </a:ln>
                <a:solidFill>
                  <a:schemeClr val="tx1"/>
                </a:solidFill>
                <a:effectLst/>
                <a:uLnTx/>
                <a:uFillTx/>
                <a:latin typeface="宋体" charset="0"/>
                <a:ea typeface="宋体" charset="0"/>
                <a:cs typeface="宋体" charset="0"/>
              </a:rPr>
              <a:t>)</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lang="zh-CN" altLang="en-US" sz="2000" dirty="0">
                <a:solidFill>
                  <a:srgbClr val="000000"/>
                </a:solidFill>
                <a:latin typeface="宋体" charset="0"/>
                <a:ea typeface="宋体" charset="0"/>
                <a:cs typeface="宋体" charset="0"/>
                <a:sym typeface="+mn-ea"/>
              </a:rPr>
              <a:t>只需</a:t>
            </a:r>
            <a:r>
              <a:rPr lang="zh-CN" altLang="en-US" sz="2000" dirty="0">
                <a:solidFill>
                  <a:srgbClr val="FF0000"/>
                </a:solidFill>
                <a:latin typeface="宋体" charset="0"/>
                <a:ea typeface="宋体" charset="0"/>
                <a:cs typeface="宋体" charset="0"/>
                <a:sym typeface="+mn-ea"/>
              </a:rPr>
              <a:t>一趟</a:t>
            </a:r>
            <a:r>
              <a:rPr lang="zh-CN" altLang="en-US" sz="2000" dirty="0">
                <a:solidFill>
                  <a:srgbClr val="000000"/>
                </a:solidFill>
                <a:latin typeface="宋体" charset="0"/>
                <a:ea typeface="宋体" charset="0"/>
                <a:cs typeface="宋体" charset="0"/>
                <a:sym typeface="+mn-ea"/>
              </a:rPr>
              <a:t>，</a:t>
            </a:r>
            <a:r>
              <a:rPr lang="en-US" altLang="zh-CN" sz="2000" dirty="0">
                <a:solidFill>
                  <a:srgbClr val="000000"/>
                </a:solidFill>
                <a:latin typeface="宋体" charset="0"/>
                <a:ea typeface="宋体" charset="0"/>
                <a:cs typeface="宋体" charset="0"/>
                <a:sym typeface="+mn-ea"/>
              </a:rPr>
              <a:t>n-1</a:t>
            </a:r>
            <a:r>
              <a:rPr lang="zh-CN" altLang="en-US" sz="2000" dirty="0">
                <a:solidFill>
                  <a:srgbClr val="000000"/>
                </a:solidFill>
                <a:latin typeface="宋体" charset="0"/>
                <a:ea typeface="宋体" charset="0"/>
                <a:cs typeface="宋体" charset="0"/>
                <a:sym typeface="+mn-ea"/>
              </a:rPr>
              <a:t>次比较，不需要移动。</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200000"/>
              </a:lnSpc>
              <a:spcBef>
                <a:spcPts val="20"/>
              </a:spcBef>
              <a:spcAft>
                <a:spcPts val="0"/>
              </a:spcAft>
              <a:buClrTx/>
              <a:buSzTx/>
              <a:buFontTx/>
              <a:buNone/>
              <a:defRPr/>
            </a:pPr>
            <a:r>
              <a:rPr kumimoji="1" lang="en-US" altLang="zh-CN" sz="2000" b="0" i="0" kern="0" baseline="0" noProof="0" dirty="0" smtClean="0">
                <a:ln>
                  <a:noFill/>
                </a:ln>
                <a:solidFill>
                  <a:schemeClr val="tx1"/>
                </a:solidFill>
                <a:effectLst/>
                <a:uLnTx/>
                <a:uFillTx/>
                <a:latin typeface="宋体" charset="0"/>
                <a:ea typeface="宋体" charset="0"/>
                <a:cs typeface="宋体" charset="0"/>
              </a:rPr>
              <a:t>     </a:t>
            </a:r>
            <a:r>
              <a:rPr kumimoji="1" lang="en-US" altLang="zh-CN" sz="2000" b="0" i="0" kern="0" baseline="0" noProof="0" dirty="0" err="1" smtClean="0">
                <a:ln>
                  <a:noFill/>
                </a:ln>
                <a:solidFill>
                  <a:schemeClr val="tx1"/>
                </a:solidFill>
                <a:effectLst/>
                <a:uLnTx/>
                <a:uFillTx/>
                <a:latin typeface="宋体" charset="0"/>
                <a:ea typeface="宋体" charset="0"/>
                <a:cs typeface="宋体" charset="0"/>
              </a:rPr>
              <a:t>C</a:t>
            </a:r>
            <a:r>
              <a:rPr kumimoji="1" lang="en-US" altLang="zh-CN" sz="2000" b="0" i="0" kern="0" baseline="-25000" noProof="0" dirty="0" err="1" smtClean="0">
                <a:ln>
                  <a:noFill/>
                </a:ln>
                <a:solidFill>
                  <a:schemeClr val="tx1"/>
                </a:solidFill>
                <a:effectLst/>
                <a:uLnTx/>
                <a:uFillTx/>
                <a:latin typeface="宋体" charset="0"/>
                <a:ea typeface="宋体" charset="0"/>
                <a:cs typeface="宋体" charset="0"/>
              </a:rPr>
              <a:t>min</a:t>
            </a:r>
            <a:r>
              <a:rPr kumimoji="1" lang="en-US" altLang="zh-CN" sz="2000" b="0" i="0" kern="0" baseline="0" noProof="0" dirty="0" smtClean="0">
                <a:ln>
                  <a:noFill/>
                </a:ln>
                <a:solidFill>
                  <a:schemeClr val="tx1"/>
                </a:solidFill>
                <a:effectLst/>
                <a:uLnTx/>
                <a:uFillTx/>
                <a:latin typeface="宋体" charset="0"/>
                <a:ea typeface="宋体" charset="0"/>
                <a:cs typeface="宋体" charset="0"/>
              </a:rPr>
              <a:t>=n-1    </a:t>
            </a:r>
            <a:r>
              <a:rPr kumimoji="1" lang="en-US" altLang="zh-CN" sz="2000" b="0" i="0" kern="0" baseline="0" noProof="0" dirty="0" err="1" smtClean="0">
                <a:ln>
                  <a:noFill/>
                </a:ln>
                <a:solidFill>
                  <a:schemeClr val="tx1"/>
                </a:solidFill>
                <a:effectLst/>
                <a:uLnTx/>
                <a:uFillTx/>
                <a:latin typeface="宋体" charset="0"/>
                <a:ea typeface="宋体" charset="0"/>
                <a:cs typeface="宋体" charset="0"/>
              </a:rPr>
              <a:t>M</a:t>
            </a:r>
            <a:r>
              <a:rPr kumimoji="1" lang="en-US" altLang="zh-CN" sz="2000" b="0" i="0" kern="0" baseline="-25000" noProof="0" dirty="0" err="1" smtClean="0">
                <a:ln>
                  <a:noFill/>
                </a:ln>
                <a:solidFill>
                  <a:schemeClr val="tx1"/>
                </a:solidFill>
                <a:effectLst/>
                <a:uLnTx/>
                <a:uFillTx/>
                <a:latin typeface="宋体" charset="0"/>
                <a:ea typeface="宋体" charset="0"/>
                <a:cs typeface="宋体" charset="0"/>
              </a:rPr>
              <a:t>min</a:t>
            </a:r>
            <a:r>
              <a:rPr kumimoji="1" lang="en-US" altLang="zh-CN" sz="2000" b="0" i="0" kern="0" baseline="0" noProof="0" dirty="0" smtClean="0">
                <a:ln>
                  <a:noFill/>
                </a:ln>
                <a:solidFill>
                  <a:schemeClr val="tx1"/>
                </a:solidFill>
                <a:effectLst/>
                <a:uLnTx/>
                <a:uFillTx/>
                <a:latin typeface="宋体" charset="0"/>
                <a:ea typeface="宋体" charset="0"/>
                <a:cs typeface="宋体" charset="0"/>
              </a:rPr>
              <a:t>=0</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Char char="•"/>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最坏情况</a:t>
            </a:r>
            <a:r>
              <a:rPr kumimoji="1" lang="en-US" altLang="zh-CN" sz="2000" b="0" i="0" kern="0" baseline="0" noProof="0" dirty="0" smtClean="0">
                <a:ln>
                  <a:noFill/>
                </a:ln>
                <a:solidFill>
                  <a:schemeClr val="tx1"/>
                </a:solidFill>
                <a:effectLst/>
                <a:uLnTx/>
                <a:uFillTx/>
                <a:latin typeface="宋体" charset="0"/>
                <a:ea typeface="宋体" charset="0"/>
                <a:cs typeface="宋体" charset="0"/>
              </a:rPr>
              <a:t>(</a:t>
            </a:r>
            <a:r>
              <a:rPr kumimoji="1" lang="zh-CN" altLang="en-US" sz="2000" b="0" i="0" kern="0" baseline="0" noProof="0" dirty="0" smtClean="0">
                <a:ln>
                  <a:noFill/>
                </a:ln>
                <a:solidFill>
                  <a:schemeClr val="tx1"/>
                </a:solidFill>
                <a:effectLst/>
                <a:uLnTx/>
                <a:uFillTx/>
                <a:latin typeface="宋体" charset="0"/>
                <a:ea typeface="宋体" charset="0"/>
                <a:cs typeface="宋体" charset="0"/>
              </a:rPr>
              <a:t>原始数据</a:t>
            </a:r>
            <a:r>
              <a:rPr kumimoji="1" lang="zh-CN" altLang="en-US" sz="2000" b="0" i="0" kern="0" baseline="0" noProof="0" dirty="0" smtClean="0">
                <a:ln>
                  <a:noFill/>
                </a:ln>
                <a:solidFill>
                  <a:srgbClr val="FF0000"/>
                </a:solidFill>
                <a:effectLst/>
                <a:uLnTx/>
                <a:uFillTx/>
                <a:latin typeface="宋体" charset="0"/>
                <a:ea typeface="宋体" charset="0"/>
                <a:cs typeface="宋体" charset="0"/>
              </a:rPr>
              <a:t>逆序</a:t>
            </a:r>
            <a:r>
              <a:rPr kumimoji="1" lang="en-US" altLang="zh-CN" sz="2000" b="0" i="0" kern="0" baseline="0" noProof="0" dirty="0" smtClean="0">
                <a:ln>
                  <a:noFill/>
                </a:ln>
                <a:solidFill>
                  <a:schemeClr val="tx1"/>
                </a:solidFill>
                <a:effectLst/>
                <a:uLnTx/>
                <a:uFillTx/>
                <a:latin typeface="宋体" charset="0"/>
                <a:ea typeface="宋体" charset="0"/>
                <a:cs typeface="宋体" charset="0"/>
              </a:rPr>
              <a:t>)</a:t>
            </a:r>
            <a:r>
              <a:rPr kumimoji="1" lang="zh-CN" altLang="en-US" sz="2000" b="0" i="0" kern="0" baseline="0" noProof="0" dirty="0" smtClean="0">
                <a:ln>
                  <a:noFill/>
                </a:ln>
                <a:solidFill>
                  <a:schemeClr val="tx1"/>
                </a:solidFill>
                <a:effectLst/>
                <a:uLnTx/>
                <a:uFillTx/>
                <a:latin typeface="宋体" charset="0"/>
                <a:ea typeface="宋体" charset="0"/>
                <a:cs typeface="宋体" charset="0"/>
              </a:rPr>
              <a:t>，需</a:t>
            </a:r>
            <a:r>
              <a:rPr kumimoji="1" lang="en-US" altLang="zh-CN" sz="2000" b="0" i="0" kern="0" baseline="0" noProof="0" dirty="0" smtClean="0">
                <a:ln>
                  <a:noFill/>
                </a:ln>
                <a:solidFill>
                  <a:schemeClr val="tx1"/>
                </a:solidFill>
                <a:effectLst/>
                <a:uLnTx/>
                <a:uFillTx/>
                <a:latin typeface="宋体" charset="0"/>
                <a:ea typeface="宋体" charset="0"/>
                <a:cs typeface="宋体" charset="0"/>
              </a:rPr>
              <a:t>n-1</a:t>
            </a:r>
            <a:r>
              <a:rPr kumimoji="1" lang="zh-CN" altLang="en-US" sz="2000" b="0" i="0" kern="0" baseline="0" noProof="0" dirty="0" smtClean="0">
                <a:ln>
                  <a:noFill/>
                </a:ln>
                <a:solidFill>
                  <a:schemeClr val="tx1"/>
                </a:solidFill>
                <a:effectLst/>
                <a:uLnTx/>
                <a:uFillTx/>
                <a:latin typeface="宋体" charset="0"/>
                <a:ea typeface="宋体" charset="0"/>
                <a:cs typeface="宋体" charset="0"/>
              </a:rPr>
              <a:t>趟，第</a:t>
            </a:r>
            <a:r>
              <a:rPr kumimoji="1" lang="en-US" altLang="zh-CN" sz="2000" b="0" i="0" kern="0" baseline="0" noProof="0" dirty="0" smtClean="0">
                <a:ln>
                  <a:noFill/>
                </a:ln>
                <a:solidFill>
                  <a:schemeClr val="tx1"/>
                </a:solidFill>
                <a:effectLst/>
                <a:uLnTx/>
                <a:uFillTx/>
                <a:latin typeface="宋体" charset="0"/>
                <a:ea typeface="宋体" charset="0"/>
                <a:cs typeface="宋体" charset="0"/>
              </a:rPr>
              <a:t>i</a:t>
            </a:r>
            <a:r>
              <a:rPr kumimoji="1" lang="zh-CN" altLang="en-US" sz="2000" b="0" i="0" kern="0" baseline="0" noProof="0" dirty="0" smtClean="0">
                <a:ln>
                  <a:noFill/>
                </a:ln>
                <a:solidFill>
                  <a:schemeClr val="tx1"/>
                </a:solidFill>
                <a:effectLst/>
                <a:uLnTx/>
                <a:uFillTx/>
                <a:latin typeface="宋体" charset="0"/>
                <a:ea typeface="宋体" charset="0"/>
                <a:cs typeface="宋体" charset="0"/>
              </a:rPr>
              <a:t>趟</a:t>
            </a:r>
            <a:r>
              <a:rPr kumimoji="1" lang="en-US" altLang="zh-CN" sz="2000" b="0" i="0" kern="0" baseline="0" noProof="0" dirty="0" smtClean="0">
                <a:ln>
                  <a:noFill/>
                </a:ln>
                <a:solidFill>
                  <a:schemeClr val="tx1"/>
                </a:solidFill>
                <a:effectLst/>
                <a:uLnTx/>
                <a:uFillTx/>
                <a:latin typeface="宋体" charset="0"/>
                <a:ea typeface="宋体" charset="0"/>
                <a:cs typeface="宋体" charset="0"/>
              </a:rPr>
              <a:t>n-i</a:t>
            </a:r>
            <a:r>
              <a:rPr kumimoji="1" lang="zh-CN" altLang="en-US" sz="2000" b="0" i="0" kern="0" baseline="0" noProof="0" dirty="0" smtClean="0">
                <a:ln>
                  <a:noFill/>
                </a:ln>
                <a:solidFill>
                  <a:schemeClr val="tx1"/>
                </a:solidFill>
                <a:effectLst/>
                <a:uLnTx/>
                <a:uFillTx/>
                <a:latin typeface="宋体" charset="0"/>
                <a:ea typeface="宋体" charset="0"/>
                <a:cs typeface="宋体" charset="0"/>
              </a:rPr>
              <a:t>次比较，</a:t>
            </a:r>
            <a:r>
              <a:rPr kumimoji="1" lang="en-US" altLang="zh-CN" sz="2000" b="0" i="0" kern="0" baseline="0" noProof="0" dirty="0" smtClean="0">
                <a:ln>
                  <a:noFill/>
                </a:ln>
                <a:solidFill>
                  <a:schemeClr val="tx1"/>
                </a:solidFill>
                <a:effectLst/>
                <a:uLnTx/>
                <a:uFillTx/>
                <a:latin typeface="宋体" charset="0"/>
                <a:ea typeface="宋体" charset="0"/>
                <a:cs typeface="宋体" charset="0"/>
              </a:rPr>
              <a:t>3*(n-i)</a:t>
            </a:r>
            <a:r>
              <a:rPr kumimoji="1" lang="zh-CN" altLang="en-US" sz="2000" b="0" i="0" kern="0" baseline="0" noProof="0" dirty="0" smtClean="0">
                <a:ln>
                  <a:noFill/>
                </a:ln>
                <a:solidFill>
                  <a:schemeClr val="tx1"/>
                </a:solidFill>
                <a:effectLst/>
                <a:uLnTx/>
                <a:uFillTx/>
                <a:latin typeface="宋体" charset="0"/>
                <a:ea typeface="宋体" charset="0"/>
                <a:cs typeface="宋体" charset="0"/>
              </a:rPr>
              <a:t>次移动</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200000"/>
              </a:lnSpc>
              <a:spcBef>
                <a:spcPts val="20"/>
              </a:spcBef>
              <a:spcAft>
                <a:spcPts val="0"/>
              </a:spcAft>
              <a:buClrTx/>
              <a:buSzTx/>
              <a:buFontTx/>
              <a:buNone/>
              <a:defRPr/>
            </a:pPr>
            <a:r>
              <a:rPr kumimoji="1" lang="en-US" altLang="zh-CN" sz="2000" b="0" i="0" kern="0" baseline="0" noProof="0" dirty="0" smtClean="0">
                <a:ln>
                  <a:noFill/>
                </a:ln>
                <a:solidFill>
                  <a:schemeClr val="tx1"/>
                </a:solidFill>
                <a:effectLst/>
                <a:uLnTx/>
                <a:uFillTx/>
                <a:latin typeface="宋体" charset="0"/>
                <a:ea typeface="宋体" charset="0"/>
                <a:cs typeface="宋体" charset="0"/>
              </a:rPr>
              <a:t>     </a:t>
            </a:r>
            <a:r>
              <a:rPr kumimoji="1" lang="en-US" altLang="zh-CN" sz="2000" b="0" i="0" kern="0" baseline="0" noProof="0" dirty="0" err="1" smtClean="0">
                <a:ln>
                  <a:noFill/>
                </a:ln>
                <a:solidFill>
                  <a:schemeClr val="tx1"/>
                </a:solidFill>
                <a:effectLst/>
                <a:uLnTx/>
                <a:uFillTx/>
                <a:latin typeface="宋体" charset="0"/>
                <a:ea typeface="宋体" charset="0"/>
                <a:cs typeface="宋体" charset="0"/>
              </a:rPr>
              <a:t>C</a:t>
            </a:r>
            <a:r>
              <a:rPr kumimoji="1" lang="en-US" altLang="zh-CN" sz="2000" b="0" i="0" kern="0" baseline="-25000" noProof="0" dirty="0" err="1" smtClean="0">
                <a:ln>
                  <a:noFill/>
                </a:ln>
                <a:solidFill>
                  <a:schemeClr val="tx1"/>
                </a:solidFill>
                <a:effectLst/>
                <a:uLnTx/>
                <a:uFillTx/>
                <a:latin typeface="宋体" charset="0"/>
                <a:ea typeface="宋体" charset="0"/>
                <a:cs typeface="宋体" charset="0"/>
              </a:rPr>
              <a:t>max</a:t>
            </a:r>
            <a:r>
              <a:rPr kumimoji="1" lang="en-US" altLang="zh-CN" sz="2000" b="0" i="0" kern="0" baseline="0" noProof="0" dirty="0" smtClean="0">
                <a:ln>
                  <a:noFill/>
                </a:ln>
                <a:solidFill>
                  <a:schemeClr val="tx1"/>
                </a:solidFill>
                <a:effectLst/>
                <a:uLnTx/>
                <a:uFillTx/>
                <a:latin typeface="宋体" charset="0"/>
                <a:ea typeface="宋体" charset="0"/>
                <a:cs typeface="宋体" charset="0"/>
              </a:rPr>
              <a:t>=                                                      </a:t>
            </a:r>
            <a:r>
              <a:rPr kumimoji="1" lang="en-US" altLang="zh-CN" sz="2000" b="0" i="0" kern="0" baseline="0" noProof="0" dirty="0" err="1" smtClean="0">
                <a:ln>
                  <a:noFill/>
                </a:ln>
                <a:solidFill>
                  <a:schemeClr val="tx1"/>
                </a:solidFill>
                <a:effectLst/>
                <a:uLnTx/>
                <a:uFillTx/>
                <a:latin typeface="宋体" charset="0"/>
                <a:ea typeface="宋体" charset="0"/>
                <a:cs typeface="宋体" charset="0"/>
              </a:rPr>
              <a:t>M</a:t>
            </a:r>
            <a:r>
              <a:rPr kumimoji="1" lang="en-US" altLang="zh-CN" sz="2000" b="0" i="0" kern="0" baseline="-25000" noProof="0" dirty="0" err="1" smtClean="0">
                <a:ln>
                  <a:noFill/>
                </a:ln>
                <a:solidFill>
                  <a:schemeClr val="tx1"/>
                </a:solidFill>
                <a:effectLst/>
                <a:uLnTx/>
                <a:uFillTx/>
                <a:latin typeface="宋体" charset="0"/>
                <a:ea typeface="宋体" charset="0"/>
                <a:cs typeface="宋体" charset="0"/>
              </a:rPr>
              <a:t>max</a:t>
            </a:r>
            <a:r>
              <a:rPr kumimoji="1" lang="en-US" altLang="zh-CN" sz="2000" b="0" i="0" kern="0" baseline="0" noProof="0" dirty="0" smtClean="0">
                <a:ln>
                  <a:noFill/>
                </a:ln>
                <a:solidFill>
                  <a:schemeClr val="tx1"/>
                </a:solidFill>
                <a:effectLst/>
                <a:uLnTx/>
                <a:uFillTx/>
                <a:latin typeface="宋体" charset="0"/>
                <a:ea typeface="宋体" charset="0"/>
                <a:cs typeface="宋体" charset="0"/>
              </a:rPr>
              <a:t>=</a:t>
            </a:r>
            <a:endParaRPr kumimoji="1" lang="zh-CN" altLang="en-US" sz="2000" b="0" i="0" kern="0" baseline="0" noProof="0" dirty="0" smtClean="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Char char="•"/>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时间复杂度</a:t>
            </a:r>
            <a:r>
              <a:rPr kumimoji="1" lang="en-US" altLang="zh-CN" sz="2000" b="0" i="0" kern="0" baseline="0" noProof="0" dirty="0" smtClean="0">
                <a:ln>
                  <a:noFill/>
                </a:ln>
                <a:solidFill>
                  <a:srgbClr val="FF0000"/>
                </a:solidFill>
                <a:effectLst/>
                <a:uLnTx/>
                <a:uFillTx/>
                <a:latin typeface="宋体" charset="0"/>
                <a:ea typeface="宋体" charset="0"/>
                <a:cs typeface="宋体" charset="0"/>
              </a:rPr>
              <a:t>O(n</a:t>
            </a:r>
            <a:r>
              <a:rPr kumimoji="1" lang="en-US" altLang="zh-CN" sz="2000" b="0" i="0" kern="0" baseline="30000" noProof="0" dirty="0" smtClean="0">
                <a:ln>
                  <a:noFill/>
                </a:ln>
                <a:solidFill>
                  <a:srgbClr val="FF0000"/>
                </a:solidFill>
                <a:effectLst/>
                <a:uLnTx/>
                <a:uFillTx/>
                <a:latin typeface="宋体" charset="0"/>
                <a:ea typeface="宋体" charset="0"/>
                <a:cs typeface="宋体" charset="0"/>
              </a:rPr>
              <a:t>2</a:t>
            </a:r>
            <a:r>
              <a:rPr kumimoji="1" lang="en-US" altLang="zh-CN" sz="2000" b="0" i="0" kern="0" baseline="0" noProof="0" dirty="0" smtClean="0">
                <a:ln>
                  <a:noFill/>
                </a:ln>
                <a:solidFill>
                  <a:srgbClr val="FF0000"/>
                </a:solidFill>
                <a:effectLst/>
                <a:uLnTx/>
                <a:uFillTx/>
                <a:latin typeface="宋体" charset="0"/>
                <a:ea typeface="宋体" charset="0"/>
                <a:cs typeface="宋体" charset="0"/>
              </a:rPr>
              <a:t>)</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None/>
              <a:defRPr/>
            </a:pPr>
            <a:r>
              <a:rPr kumimoji="1" lang="en-US" altLang="zh-CN" sz="2000" b="0" i="0" kern="0" baseline="0" noProof="0" dirty="0" smtClean="0">
                <a:ln>
                  <a:noFill/>
                </a:ln>
                <a:solidFill>
                  <a:schemeClr val="tx1"/>
                </a:solidFill>
                <a:effectLst/>
                <a:uLnTx/>
                <a:uFillTx/>
                <a:latin typeface="宋体" charset="0"/>
                <a:ea typeface="宋体" charset="0"/>
                <a:cs typeface="宋体" charset="0"/>
              </a:rPr>
              <a:t>     </a:t>
            </a:r>
            <a:r>
              <a:rPr kumimoji="1" lang="zh-CN" altLang="en-US" sz="2000" b="0" i="0" kern="0" baseline="0" noProof="0" dirty="0" smtClean="0">
                <a:ln>
                  <a:noFill/>
                </a:ln>
                <a:solidFill>
                  <a:schemeClr val="tx1"/>
                </a:solidFill>
                <a:effectLst/>
                <a:uLnTx/>
                <a:uFillTx/>
                <a:latin typeface="宋体" charset="0"/>
                <a:ea typeface="宋体" charset="0"/>
                <a:cs typeface="宋体" charset="0"/>
              </a:rPr>
              <a:t>辅助空间复杂度</a:t>
            </a:r>
            <a:r>
              <a:rPr kumimoji="1" lang="en-US" altLang="zh-CN" sz="2000" b="0" i="0" kern="0" baseline="0" noProof="0" dirty="0" smtClean="0">
                <a:ln>
                  <a:noFill/>
                </a:ln>
                <a:solidFill>
                  <a:srgbClr val="FF0000"/>
                </a:solidFill>
                <a:effectLst/>
                <a:uLnTx/>
                <a:uFillTx/>
                <a:latin typeface="宋体" charset="0"/>
                <a:ea typeface="宋体" charset="0"/>
                <a:cs typeface="宋体" charset="0"/>
              </a:rPr>
              <a:t>O(1)</a:t>
            </a:r>
            <a:endParaRPr kumimoji="1" lang="en-US" altLang="zh-CN" sz="2000" b="1" i="0" kern="0" baseline="0" noProof="0" dirty="0" smtClean="0">
              <a:ln>
                <a:noFill/>
              </a:ln>
              <a:solidFill>
                <a:srgbClr val="CC6600"/>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None/>
              <a:defRPr/>
            </a:pPr>
            <a:r>
              <a:rPr kumimoji="1" lang="en-US" altLang="zh-CN" sz="2000" b="1" i="0" kern="0" baseline="0" noProof="0" dirty="0" smtClean="0">
                <a:ln>
                  <a:noFill/>
                </a:ln>
                <a:solidFill>
                  <a:srgbClr val="CC6600"/>
                </a:solidFill>
                <a:effectLst/>
                <a:uLnTx/>
                <a:uFillTx/>
                <a:latin typeface="宋体" charset="0"/>
                <a:ea typeface="宋体" charset="0"/>
                <a:cs typeface="宋体" charset="0"/>
              </a:rPr>
              <a:t>[</a:t>
            </a:r>
            <a:r>
              <a:rPr kumimoji="1" lang="zh-CN" altLang="en-US" sz="2000" b="1" i="0" kern="0" baseline="0" noProof="0" dirty="0" smtClean="0">
                <a:ln>
                  <a:noFill/>
                </a:ln>
                <a:solidFill>
                  <a:srgbClr val="CC6600"/>
                </a:solidFill>
                <a:effectLst/>
                <a:uLnTx/>
                <a:uFillTx/>
                <a:latin typeface="宋体" charset="0"/>
                <a:ea typeface="宋体" charset="0"/>
                <a:cs typeface="宋体" charset="0"/>
              </a:rPr>
              <a:t>算法的改进</a:t>
            </a:r>
            <a:r>
              <a:rPr kumimoji="1" lang="en-US" altLang="zh-CN" sz="2000" b="1" i="0" kern="0" baseline="0" noProof="0" dirty="0" smtClean="0">
                <a:ln>
                  <a:noFill/>
                </a:ln>
                <a:solidFill>
                  <a:srgbClr val="CC6600"/>
                </a:solidFill>
                <a:effectLst/>
                <a:uLnTx/>
                <a:uFillTx/>
                <a:latin typeface="宋体" charset="0"/>
                <a:ea typeface="宋体" charset="0"/>
                <a:cs typeface="宋体" charset="0"/>
              </a:rPr>
              <a:t>]</a:t>
            </a:r>
            <a:endParaRPr kumimoji="1" lang="en-US" altLang="zh-CN" sz="2000" b="1" i="0" kern="0" baseline="0" noProof="0" dirty="0" smtClean="0">
              <a:ln>
                <a:noFill/>
              </a:ln>
              <a:solidFill>
                <a:srgbClr val="CC6600"/>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Char char="•"/>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每趟排序中，记录最后一次发生交换的位置</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0" marR="0" lvl="0" indent="0" algn="l" defTabSz="914400" rtl="0" eaLnBrk="1" fontAlgn="base" latinLnBrk="0" hangingPunct="1">
              <a:lnSpc>
                <a:spcPct val="150000"/>
              </a:lnSpc>
              <a:spcBef>
                <a:spcPts val="20"/>
              </a:spcBef>
              <a:spcAft>
                <a:spcPts val="0"/>
              </a:spcAft>
              <a:buClrTx/>
              <a:buSzTx/>
              <a:buFontTx/>
              <a:buNone/>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      例</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{54</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32</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1</a:t>
            </a:r>
            <a:r>
              <a:rPr kumimoji="1" lang="en-US" altLang="zh-CN" sz="2000" b="0" i="0" kern="0" baseline="0" noProof="0" dirty="0" smtClean="0">
                <a:ln>
                  <a:noFill/>
                </a:ln>
                <a:solidFill>
                  <a:schemeClr val="tx1"/>
                </a:solidFill>
                <a:effectLst/>
                <a:uLnTx/>
                <a:uFillTx/>
                <a:latin typeface="宋体" charset="0"/>
                <a:ea typeface="宋体" charset="0"/>
                <a:cs typeface="宋体" charset="0"/>
              </a:rPr>
              <a:t>6</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55</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103</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727</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834</a:t>
            </a:r>
            <a:r>
              <a:rPr kumimoji="1" lang="zh-CN" altLang="en-US" sz="2000" b="0" i="0" kern="0" baseline="0" noProof="0" dirty="0" smtClean="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1006}</a:t>
            </a:r>
            <a:endParaRPr kumimoji="1" lang="zh-CN" altLang="en-US" sz="2000" b="0" i="0" kern="0" baseline="0" noProof="0" dirty="0">
              <a:ln>
                <a:noFill/>
              </a:ln>
              <a:solidFill>
                <a:schemeClr val="tx1"/>
              </a:solidFill>
              <a:effectLst/>
              <a:uLnTx/>
              <a:uFillTx/>
              <a:latin typeface="宋体" charset="0"/>
              <a:ea typeface="宋体" charset="0"/>
              <a:cs typeface="宋体" charset="0"/>
            </a:endParaRPr>
          </a:p>
          <a:p>
            <a:pPr marL="342900" marR="0" lvl="0" indent="-342900" algn="l" defTabSz="914400" rtl="0" eaLnBrk="1" fontAlgn="base" latinLnBrk="0" hangingPunct="1">
              <a:lnSpc>
                <a:spcPct val="150000"/>
              </a:lnSpc>
              <a:spcBef>
                <a:spcPts val="20"/>
              </a:spcBef>
              <a:spcAft>
                <a:spcPts val="0"/>
              </a:spcAft>
              <a:buClrTx/>
              <a:buSzTx/>
              <a:buFontTx/>
              <a:buChar char="•"/>
              <a:defRPr/>
            </a:pPr>
            <a:r>
              <a:rPr kumimoji="1" lang="zh-CN" altLang="en-US" sz="2000" b="0" i="0" kern="0" baseline="0" noProof="0" dirty="0" smtClean="0">
                <a:ln>
                  <a:noFill/>
                </a:ln>
                <a:solidFill>
                  <a:schemeClr val="tx1"/>
                </a:solidFill>
                <a:effectLst/>
                <a:uLnTx/>
                <a:uFillTx/>
                <a:latin typeface="宋体" charset="0"/>
                <a:ea typeface="宋体" charset="0"/>
                <a:cs typeface="宋体" charset="0"/>
              </a:rPr>
              <a:t>双向交替扫描，改进数据不对称性：</a:t>
            </a:r>
            <a:endParaRPr kumimoji="1" lang="en-US" altLang="zh-CN" sz="2000" b="0" i="0" kern="0" baseline="0" noProof="0" dirty="0" smtClean="0">
              <a:ln>
                <a:noFill/>
              </a:ln>
              <a:solidFill>
                <a:schemeClr val="tx1"/>
              </a:solidFill>
              <a:effectLst/>
              <a:uLnTx/>
              <a:uFillTx/>
              <a:latin typeface="宋体" charset="0"/>
              <a:ea typeface="宋体" charset="0"/>
              <a:cs typeface="宋体" charset="0"/>
            </a:endParaRPr>
          </a:p>
          <a:p>
            <a:pPr marL="0" marR="0" lvl="0" indent="0" algn="l" defTabSz="914400" rtl="0" eaLnBrk="1" fontAlgn="base" latinLnBrk="0" hangingPunct="1">
              <a:lnSpc>
                <a:spcPct val="150000"/>
              </a:lnSpc>
              <a:spcBef>
                <a:spcPts val="20"/>
              </a:spcBef>
              <a:spcAft>
                <a:spcPts val="0"/>
              </a:spcAft>
              <a:buClrTx/>
              <a:buSzTx/>
              <a:buFontTx/>
              <a:buNone/>
              <a:defRPr/>
            </a:pPr>
            <a:r>
              <a:rPr kumimoji="1" lang="en-US" altLang="zh-CN" sz="2000" b="0" i="0" kern="0" baseline="0" noProof="0" dirty="0">
                <a:ln>
                  <a:noFill/>
                </a:ln>
                <a:solidFill>
                  <a:schemeClr val="tx1"/>
                </a:solidFill>
                <a:effectLst/>
                <a:uLnTx/>
                <a:uFillTx/>
                <a:latin typeface="宋体" charset="0"/>
                <a:ea typeface="宋体" charset="0"/>
                <a:cs typeface="宋体" charset="0"/>
                <a:sym typeface="Symbol" pitchFamily="18" charset="2"/>
              </a:rPr>
              <a:t> </a:t>
            </a:r>
            <a:r>
              <a:rPr kumimoji="1" lang="en-US" altLang="zh-CN" sz="2000" b="0" i="0" kern="0" baseline="0" noProof="0" dirty="0" smtClean="0">
                <a:ln>
                  <a:noFill/>
                </a:ln>
                <a:solidFill>
                  <a:schemeClr val="tx1"/>
                </a:solidFill>
                <a:effectLst/>
                <a:uLnTx/>
                <a:uFillTx/>
                <a:latin typeface="宋体" charset="0"/>
                <a:ea typeface="宋体" charset="0"/>
                <a:cs typeface="宋体" charset="0"/>
                <a:sym typeface="Symbol" pitchFamily="18" charset="2"/>
              </a:rPr>
              <a:t>         </a:t>
            </a:r>
            <a:r>
              <a:rPr kumimoji="1" lang="zh-CN" altLang="en-US" sz="2000" b="0" i="0" kern="0" baseline="0" noProof="0" dirty="0" smtClean="0">
                <a:ln>
                  <a:noFill/>
                </a:ln>
                <a:solidFill>
                  <a:schemeClr val="tx1"/>
                </a:solidFill>
                <a:effectLst/>
                <a:uLnTx/>
                <a:uFillTx/>
                <a:latin typeface="宋体" charset="0"/>
                <a:ea typeface="宋体" charset="0"/>
                <a:cs typeface="宋体" charset="0"/>
                <a:sym typeface="Symbol" pitchFamily="18" charset="2"/>
              </a:rPr>
              <a:t>上下，最重沉底；</a:t>
            </a:r>
            <a:r>
              <a:rPr kumimoji="1" lang="zh-CN" altLang="en-US" sz="2000" b="0" i="0" kern="0" baseline="0" noProof="0" dirty="0" smtClean="0">
                <a:ln>
                  <a:noFill/>
                </a:ln>
                <a:solidFill>
                  <a:schemeClr val="tx1"/>
                </a:solidFill>
                <a:effectLst/>
                <a:uLnTx/>
                <a:uFillTx/>
                <a:latin typeface="宋体" charset="0"/>
                <a:ea typeface="宋体" charset="0"/>
                <a:cs typeface="宋体" charset="0"/>
              </a:rPr>
              <a:t>下</a:t>
            </a:r>
            <a:r>
              <a:rPr kumimoji="1" lang="zh-CN" altLang="en-US" sz="2000" b="0" i="0" kern="0" baseline="0" noProof="0" dirty="0" smtClean="0">
                <a:ln>
                  <a:noFill/>
                </a:ln>
                <a:solidFill>
                  <a:schemeClr val="tx1"/>
                </a:solidFill>
                <a:effectLst/>
                <a:uLnTx/>
                <a:uFillTx/>
                <a:latin typeface="宋体" charset="0"/>
                <a:ea typeface="宋体" charset="0"/>
                <a:cs typeface="宋体" charset="0"/>
                <a:sym typeface="Symbol" pitchFamily="18" charset="2"/>
              </a:rPr>
              <a:t>上，最轻升顶。</a:t>
            </a:r>
            <a:endParaRPr kumimoji="1" lang="en-US" altLang="zh-CN" sz="2000" b="0" i="0" kern="0" baseline="0" noProof="0" dirty="0" smtClean="0">
              <a:ln>
                <a:noFill/>
              </a:ln>
              <a:solidFill>
                <a:schemeClr val="tx1"/>
              </a:solidFill>
              <a:effectLst/>
              <a:uLnTx/>
              <a:uFillTx/>
              <a:latin typeface="宋体" charset="0"/>
              <a:ea typeface="宋体" charset="0"/>
              <a:cs typeface="宋体" charset="0"/>
              <a:sym typeface="Symbol" pitchFamily="18" charset="2"/>
            </a:endParaRPr>
          </a:p>
          <a:p>
            <a:pPr marL="0" marR="0" lvl="0" indent="0" algn="l" defTabSz="914400" rtl="0" eaLnBrk="1" fontAlgn="base" latinLnBrk="0" hangingPunct="1">
              <a:lnSpc>
                <a:spcPct val="150000"/>
              </a:lnSpc>
              <a:spcBef>
                <a:spcPts val="20"/>
              </a:spcBef>
              <a:spcAft>
                <a:spcPts val="0"/>
              </a:spcAft>
              <a:buClrTx/>
              <a:buSzTx/>
              <a:buFontTx/>
              <a:buNone/>
              <a:defRPr/>
            </a:pPr>
            <a:r>
              <a:rPr kumimoji="1" lang="en-US" altLang="zh-CN" sz="2000" b="0" i="0" kern="0" baseline="0" noProof="0" dirty="0" smtClean="0">
                <a:ln>
                  <a:noFill/>
                </a:ln>
                <a:solidFill>
                  <a:schemeClr val="tx1"/>
                </a:solidFill>
                <a:effectLst/>
                <a:uLnTx/>
                <a:uFillTx/>
                <a:latin typeface="宋体" charset="0"/>
                <a:ea typeface="宋体" charset="0"/>
                <a:cs typeface="宋体" charset="0"/>
              </a:rPr>
              <a:t>      </a:t>
            </a:r>
            <a:r>
              <a:rPr kumimoji="1" lang="zh-CN" altLang="en-US" sz="2000" b="0" i="0" kern="0" baseline="0" noProof="0" dirty="0" smtClean="0">
                <a:ln>
                  <a:noFill/>
                </a:ln>
                <a:solidFill>
                  <a:schemeClr val="tx1"/>
                </a:solidFill>
                <a:effectLst/>
                <a:uLnTx/>
                <a:uFillTx/>
                <a:latin typeface="宋体" charset="0"/>
                <a:ea typeface="宋体" charset="0"/>
                <a:cs typeface="宋体" charset="0"/>
              </a:rPr>
              <a:t>例：</a:t>
            </a:r>
            <a:r>
              <a:rPr kumimoji="1" lang="en-US" altLang="zh-CN" sz="2000" b="0" i="0" kern="0" baseline="0" noProof="0" dirty="0" smtClean="0">
                <a:ln>
                  <a:noFill/>
                </a:ln>
                <a:solidFill>
                  <a:schemeClr val="tx1"/>
                </a:solidFill>
                <a:effectLst/>
                <a:uLnTx/>
                <a:uFillTx/>
                <a:latin typeface="宋体" charset="0"/>
                <a:ea typeface="宋体" charset="0"/>
                <a:cs typeface="宋体" charset="0"/>
              </a:rPr>
              <a:t>{12</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18</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42</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44</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45</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67</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a:ln>
                  <a:noFill/>
                </a:ln>
                <a:solidFill>
                  <a:schemeClr val="tx1"/>
                </a:solidFill>
                <a:effectLst/>
                <a:uLnTx/>
                <a:uFillTx/>
                <a:latin typeface="宋体" charset="0"/>
                <a:ea typeface="宋体" charset="0"/>
                <a:cs typeface="宋体" charset="0"/>
              </a:rPr>
              <a:t>94</a:t>
            </a:r>
            <a:r>
              <a:rPr kumimoji="1" lang="zh-CN" altLang="en-US" sz="2000" b="0" i="0" kern="0" baseline="0" noProof="0" dirty="0">
                <a:ln>
                  <a:noFill/>
                </a:ln>
                <a:solidFill>
                  <a:schemeClr val="tx1"/>
                </a:solidFill>
                <a:effectLst/>
                <a:uLnTx/>
                <a:uFillTx/>
                <a:latin typeface="宋体" charset="0"/>
                <a:ea typeface="宋体" charset="0"/>
                <a:cs typeface="宋体" charset="0"/>
              </a:rPr>
              <a:t>，</a:t>
            </a:r>
            <a:r>
              <a:rPr kumimoji="1" lang="en-US" altLang="zh-CN" sz="2000" b="0" i="0" kern="0" baseline="0" noProof="0" dirty="0" smtClean="0">
                <a:ln>
                  <a:noFill/>
                </a:ln>
                <a:solidFill>
                  <a:schemeClr val="tx1"/>
                </a:solidFill>
                <a:effectLst/>
                <a:uLnTx/>
                <a:uFillTx/>
                <a:latin typeface="宋体" charset="0"/>
                <a:ea typeface="宋体" charset="0"/>
                <a:cs typeface="宋体" charset="0"/>
              </a:rPr>
              <a:t>10}</a:t>
            </a:r>
            <a:endParaRPr kumimoji="1" lang="zh-CN" altLang="en-US" sz="2000" b="0" i="0" kern="0" baseline="0" noProof="0" dirty="0" smtClean="0">
              <a:ln>
                <a:noFill/>
              </a:ln>
              <a:solidFill>
                <a:schemeClr val="tx1"/>
              </a:solidFill>
              <a:effectLst/>
              <a:uLnTx/>
              <a:uFillTx/>
              <a:latin typeface="宋体" charset="0"/>
              <a:ea typeface="宋体" charset="0"/>
              <a:cs typeface="宋体" charset="0"/>
              <a:sym typeface="Symbol" pitchFamily="18" charset="2"/>
            </a:endParaRPr>
          </a:p>
        </p:txBody>
      </p:sp>
      <p:graphicFrame>
        <p:nvGraphicFramePr>
          <p:cNvPr id="21510" name="Object 0"/>
          <p:cNvGraphicFramePr>
            <a:graphicFrameLocks noChangeAspect="1"/>
          </p:cNvGraphicFramePr>
          <p:nvPr/>
        </p:nvGraphicFramePr>
        <p:xfrm>
          <a:off x="1781175" y="2442210"/>
          <a:ext cx="2460625" cy="638175"/>
        </p:xfrm>
        <a:graphic>
          <a:graphicData uri="http://schemas.openxmlformats.org/presentationml/2006/ole">
            <mc:AlternateContent xmlns:mc="http://schemas.openxmlformats.org/markup-compatibility/2006">
              <mc:Choice xmlns:v="urn:schemas-microsoft-com:vml" Requires="v">
                <p:oleObj spid="_x0000_s3080" name="" r:id="rId1" imgW="1358265" imgH="431800" progId="Equation.3">
                  <p:embed/>
                </p:oleObj>
              </mc:Choice>
              <mc:Fallback>
                <p:oleObj name="" r:id="rId1" imgW="1358265" imgH="431800" progId="Equation.3">
                  <p:embed/>
                  <p:pic>
                    <p:nvPicPr>
                      <p:cNvPr id="0" name="图片 3079"/>
                      <p:cNvPicPr/>
                      <p:nvPr/>
                    </p:nvPicPr>
                    <p:blipFill>
                      <a:blip r:embed="rId2"/>
                      <a:stretch>
                        <a:fillRect/>
                      </a:stretch>
                    </p:blipFill>
                    <p:spPr>
                      <a:xfrm>
                        <a:off x="1781175" y="2442210"/>
                        <a:ext cx="2460625" cy="638175"/>
                      </a:xfrm>
                      <a:prstGeom prst="rect">
                        <a:avLst/>
                      </a:prstGeom>
                      <a:noFill/>
                      <a:ln w="38100">
                        <a:noFill/>
                        <a:miter/>
                      </a:ln>
                    </p:spPr>
                  </p:pic>
                </p:oleObj>
              </mc:Fallback>
            </mc:AlternateContent>
          </a:graphicData>
        </a:graphic>
      </p:graphicFrame>
      <p:graphicFrame>
        <p:nvGraphicFramePr>
          <p:cNvPr id="21511" name="Object 1"/>
          <p:cNvGraphicFramePr>
            <a:graphicFrameLocks noChangeAspect="1"/>
          </p:cNvGraphicFramePr>
          <p:nvPr/>
        </p:nvGraphicFramePr>
        <p:xfrm>
          <a:off x="5779770" y="2386965"/>
          <a:ext cx="3022600" cy="749300"/>
        </p:xfrm>
        <a:graphic>
          <a:graphicData uri="http://schemas.openxmlformats.org/presentationml/2006/ole">
            <mc:AlternateContent xmlns:mc="http://schemas.openxmlformats.org/markup-compatibility/2006">
              <mc:Choice xmlns:v="urn:schemas-microsoft-com:vml" Requires="v">
                <p:oleObj spid="_x0000_s3079" name="" r:id="rId3" imgW="1397000" imgH="431800" progId="Equation.3">
                  <p:embed/>
                </p:oleObj>
              </mc:Choice>
              <mc:Fallback>
                <p:oleObj name="" r:id="rId3" imgW="1397000" imgH="431800" progId="Equation.3">
                  <p:embed/>
                  <p:pic>
                    <p:nvPicPr>
                      <p:cNvPr id="0" name="图片 3078"/>
                      <p:cNvPicPr/>
                      <p:nvPr/>
                    </p:nvPicPr>
                    <p:blipFill>
                      <a:blip r:embed="rId4"/>
                      <a:stretch>
                        <a:fillRect/>
                      </a:stretch>
                    </p:blipFill>
                    <p:spPr>
                      <a:xfrm>
                        <a:off x="5779770" y="2386965"/>
                        <a:ext cx="3022600" cy="74930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00034" y="387647"/>
            <a:ext cx="8305800" cy="566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20000"/>
              </a:spcBef>
              <a:defRPr/>
            </a:pPr>
            <a:r>
              <a:rPr lang="en-US" altLang="zh-CN" sz="3200" dirty="0">
                <a:solidFill>
                  <a:schemeClr val="tx2"/>
                </a:solidFill>
                <a:latin typeface="隶书" pitchFamily="49" charset="-122"/>
                <a:ea typeface="隶书" pitchFamily="49" charset="-122"/>
                <a:cs typeface="Arial" panose="020B0604020202090204" pitchFamily="34" charset="0"/>
              </a:rPr>
              <a:t>10.3.2 </a:t>
            </a:r>
            <a:r>
              <a:rPr lang="zh-CN" altLang="en-US" sz="3200" dirty="0">
                <a:solidFill>
                  <a:schemeClr val="tx2"/>
                </a:solidFill>
                <a:latin typeface="隶书" pitchFamily="49" charset="-122"/>
                <a:ea typeface="隶书" pitchFamily="49" charset="-122"/>
                <a:cs typeface="Arial" panose="020B0604020202090204" pitchFamily="34" charset="0"/>
              </a:rPr>
              <a:t>快速排序</a:t>
            </a:r>
            <a:endParaRPr lang="zh-CN" altLang="en-US" sz="3200" dirty="0">
              <a:solidFill>
                <a:schemeClr val="tx2"/>
              </a:solidFill>
              <a:latin typeface="隶书" pitchFamily="49" charset="-122"/>
              <a:ea typeface="隶书" pitchFamily="49" charset="-122"/>
              <a:cs typeface="Arial" panose="020B0604020202090204" pitchFamily="34" charset="0"/>
            </a:endParaRPr>
          </a:p>
          <a:p>
            <a:pPr algn="just">
              <a:lnSpc>
                <a:spcPct val="150000"/>
              </a:lnSpc>
              <a:spcBef>
                <a:spcPct val="20000"/>
              </a:spcBef>
              <a:defRPr/>
            </a:pPr>
            <a:r>
              <a:rPr lang="en-US" altLang="zh-CN" sz="2800" dirty="0">
                <a:solidFill>
                  <a:srgbClr val="000000"/>
                </a:solidFill>
                <a:latin typeface="隶书" pitchFamily="49" charset="-122"/>
                <a:ea typeface="隶书" pitchFamily="49" charset="-122"/>
                <a:cs typeface="Arial" panose="020B0604020202090204" pitchFamily="34" charset="0"/>
              </a:rPr>
              <a:t>1.</a:t>
            </a:r>
            <a:r>
              <a:rPr lang="zh-CN" altLang="en-US" sz="2800" dirty="0">
                <a:solidFill>
                  <a:srgbClr val="000000"/>
                </a:solidFill>
                <a:latin typeface="隶书" pitchFamily="49" charset="-122"/>
                <a:ea typeface="隶书" pitchFamily="49" charset="-122"/>
                <a:cs typeface="Arial" panose="020B0604020202090204" pitchFamily="34" charset="0"/>
              </a:rPr>
              <a:t>快速排序的思想</a:t>
            </a:r>
            <a:r>
              <a:rPr kumimoji="1" lang="zh-CN" altLang="en-US" sz="2400" dirty="0">
                <a:solidFill>
                  <a:srgbClr val="000099"/>
                </a:solidFill>
                <a:effectLst>
                  <a:outerShdw blurRad="38100" dist="38100" dir="2700000" algn="tl">
                    <a:srgbClr val="C0C0C0"/>
                  </a:outerShdw>
                </a:effectLst>
                <a:ea typeface="隶书" pitchFamily="49" charset="-122"/>
                <a:cs typeface="Arial" panose="020B0604020202090204" pitchFamily="34" charset="0"/>
              </a:rPr>
              <a:t>  </a:t>
            </a:r>
            <a:endParaRPr kumimoji="1" lang="zh-CN" altLang="en-US" sz="2400" dirty="0">
              <a:solidFill>
                <a:srgbClr val="000099"/>
              </a:solidFill>
              <a:effectLst>
                <a:outerShdw blurRad="38100" dist="38100" dir="2700000" algn="tl">
                  <a:srgbClr val="C0C0C0"/>
                </a:outerShdw>
              </a:effectLst>
              <a:ea typeface="隶书" pitchFamily="49" charset="-122"/>
              <a:cs typeface="Arial" panose="020B0604020202090204" pitchFamily="34" charset="0"/>
            </a:endParaRPr>
          </a:p>
          <a:p>
            <a:pPr algn="just">
              <a:lnSpc>
                <a:spcPct val="150000"/>
              </a:lnSpc>
              <a:spcBef>
                <a:spcPct val="20000"/>
              </a:spcBef>
              <a:defRPr/>
            </a:pPr>
            <a:r>
              <a:rPr kumimoji="1" lang="zh-CN" altLang="en-US" sz="2400" dirty="0">
                <a:solidFill>
                  <a:srgbClr val="000099"/>
                </a:solidFill>
                <a:effectLst>
                  <a:outerShdw blurRad="38100" dist="38100" dir="2700000" algn="tl">
                    <a:srgbClr val="C0C0C0"/>
                  </a:outerShdw>
                </a:effectLst>
                <a:ea typeface="隶书" pitchFamily="49" charset="-122"/>
                <a:cs typeface="Arial" panose="020B0604020202090204" pitchFamily="34" charset="0"/>
              </a:rPr>
              <a:t>     </a:t>
            </a:r>
            <a:r>
              <a:rPr lang="zh-CN" altLang="en-US" sz="2400" dirty="0">
                <a:solidFill>
                  <a:srgbClr val="000000"/>
                </a:solidFill>
                <a:latin typeface="楷体_GB2312" pitchFamily="49" charset="-122"/>
                <a:ea typeface="楷体_GB2312" pitchFamily="49" charset="-122"/>
                <a:cs typeface="Arial" panose="020B0604020202090204" pitchFamily="34" charset="0"/>
              </a:rPr>
              <a:t>快速排序是通过比较关键码、交换记录，以</a:t>
            </a:r>
            <a:r>
              <a:rPr lang="zh-CN" altLang="en-US" sz="2400" dirty="0">
                <a:solidFill>
                  <a:srgbClr val="FF0000"/>
                </a:solidFill>
                <a:latin typeface="楷体_GB2312" pitchFamily="49" charset="-122"/>
                <a:ea typeface="楷体_GB2312" pitchFamily="49" charset="-122"/>
                <a:cs typeface="Arial" panose="020B0604020202090204" pitchFamily="34" charset="0"/>
              </a:rPr>
              <a:t>某个记录为界</a:t>
            </a:r>
            <a:r>
              <a:rPr lang="en-US" altLang="zh-CN" sz="2400" dirty="0">
                <a:solidFill>
                  <a:srgbClr val="000000"/>
                </a:solidFill>
                <a:latin typeface="楷体_GB2312" pitchFamily="49" charset="-122"/>
                <a:ea typeface="楷体_GB2312" pitchFamily="49" charset="-122"/>
                <a:cs typeface="Arial" panose="020B0604020202090204" pitchFamily="34" charset="0"/>
              </a:rPr>
              <a:t>(</a:t>
            </a:r>
            <a:r>
              <a:rPr lang="zh-CN" altLang="en-US" sz="2400" dirty="0">
                <a:solidFill>
                  <a:srgbClr val="000000"/>
                </a:solidFill>
                <a:latin typeface="楷体_GB2312" pitchFamily="49" charset="-122"/>
                <a:ea typeface="楷体_GB2312" pitchFamily="49" charset="-122"/>
                <a:cs typeface="Arial" panose="020B0604020202090204" pitchFamily="34" charset="0"/>
              </a:rPr>
              <a:t>该记录称为支点</a:t>
            </a:r>
            <a:r>
              <a:rPr lang="en-US" altLang="zh-CN" sz="2400" dirty="0">
                <a:solidFill>
                  <a:srgbClr val="000000"/>
                </a:solidFill>
                <a:latin typeface="楷体_GB2312" pitchFamily="49" charset="-122"/>
                <a:ea typeface="楷体_GB2312" pitchFamily="49" charset="-122"/>
                <a:cs typeface="Arial" panose="020B0604020202090204" pitchFamily="34" charset="0"/>
              </a:rPr>
              <a:t>)</a:t>
            </a:r>
            <a:r>
              <a:rPr lang="zh-CN" altLang="en-US" sz="2400" dirty="0">
                <a:solidFill>
                  <a:srgbClr val="000000"/>
                </a:solidFill>
                <a:latin typeface="楷体_GB2312" pitchFamily="49" charset="-122"/>
                <a:ea typeface="楷体_GB2312" pitchFamily="49" charset="-122"/>
                <a:cs typeface="Arial" panose="020B0604020202090204" pitchFamily="34" charset="0"/>
              </a:rPr>
              <a:t>，</a:t>
            </a:r>
            <a:r>
              <a:rPr lang="zh-CN" altLang="en-US" sz="2400" dirty="0">
                <a:solidFill>
                  <a:srgbClr val="FF0000"/>
                </a:solidFill>
                <a:latin typeface="楷体_GB2312" pitchFamily="49" charset="-122"/>
                <a:ea typeface="楷体_GB2312" pitchFamily="49" charset="-122"/>
                <a:cs typeface="Arial" panose="020B0604020202090204" pitchFamily="34" charset="0"/>
              </a:rPr>
              <a:t>将待排序列分成两部分</a:t>
            </a:r>
            <a:r>
              <a:rPr lang="zh-CN" altLang="en-US" sz="2400" dirty="0">
                <a:solidFill>
                  <a:srgbClr val="000000"/>
                </a:solidFill>
                <a:latin typeface="楷体_GB2312" pitchFamily="49" charset="-122"/>
                <a:ea typeface="楷体_GB2312" pitchFamily="49" charset="-122"/>
                <a:cs typeface="Arial" panose="020B0604020202090204" pitchFamily="34" charset="0"/>
              </a:rPr>
              <a:t>。一部分是关键码</a:t>
            </a:r>
            <a:r>
              <a:rPr lang="zh-CN" altLang="en-US" sz="2400" dirty="0">
                <a:solidFill>
                  <a:srgbClr val="FF0000"/>
                </a:solidFill>
                <a:latin typeface="楷体_GB2312" pitchFamily="49" charset="-122"/>
                <a:ea typeface="楷体_GB2312" pitchFamily="49" charset="-122"/>
                <a:cs typeface="Arial" panose="020B0604020202090204" pitchFamily="34" charset="0"/>
              </a:rPr>
              <a:t>大于等于支点</a:t>
            </a:r>
            <a:r>
              <a:rPr lang="zh-CN" altLang="en-US" sz="2400" dirty="0">
                <a:solidFill>
                  <a:srgbClr val="000000"/>
                </a:solidFill>
                <a:latin typeface="楷体_GB2312" pitchFamily="49" charset="-122"/>
                <a:ea typeface="楷体_GB2312" pitchFamily="49" charset="-122"/>
                <a:cs typeface="Arial" panose="020B0604020202090204" pitchFamily="34" charset="0"/>
              </a:rPr>
              <a:t>记录的，另一部分是关键码</a:t>
            </a:r>
            <a:r>
              <a:rPr lang="zh-CN" altLang="en-US" sz="2400" dirty="0">
                <a:solidFill>
                  <a:srgbClr val="FF0000"/>
                </a:solidFill>
                <a:latin typeface="楷体_GB2312" pitchFamily="49" charset="-122"/>
                <a:ea typeface="楷体_GB2312" pitchFamily="49" charset="-122"/>
                <a:cs typeface="Arial" panose="020B0604020202090204" pitchFamily="34" charset="0"/>
              </a:rPr>
              <a:t>小于支点</a:t>
            </a:r>
            <a:r>
              <a:rPr lang="zh-CN" altLang="en-US" sz="2400" dirty="0">
                <a:solidFill>
                  <a:srgbClr val="000000"/>
                </a:solidFill>
                <a:latin typeface="楷体_GB2312" pitchFamily="49" charset="-122"/>
                <a:ea typeface="楷体_GB2312" pitchFamily="49" charset="-122"/>
                <a:cs typeface="Arial" panose="020B0604020202090204" pitchFamily="34" charset="0"/>
              </a:rPr>
              <a:t>记录的关键码。</a:t>
            </a:r>
            <a:endParaRPr lang="zh-CN" altLang="en-US" sz="2400" dirty="0">
              <a:solidFill>
                <a:srgbClr val="000000"/>
              </a:solidFill>
              <a:latin typeface="楷体_GB2312" pitchFamily="49" charset="-122"/>
              <a:ea typeface="楷体_GB2312" pitchFamily="49" charset="-122"/>
              <a:cs typeface="Arial" panose="020B0604020202090204" pitchFamily="34" charset="0"/>
            </a:endParaRPr>
          </a:p>
          <a:p>
            <a:pPr algn="just">
              <a:lnSpc>
                <a:spcPct val="150000"/>
              </a:lnSpc>
              <a:spcBef>
                <a:spcPct val="20000"/>
              </a:spcBef>
              <a:defRPr/>
            </a:pPr>
            <a:r>
              <a:rPr lang="zh-CN" altLang="en-US" sz="2400" dirty="0">
                <a:solidFill>
                  <a:srgbClr val="000000"/>
                </a:solidFill>
                <a:latin typeface="楷体_GB2312" pitchFamily="49" charset="-122"/>
                <a:ea typeface="楷体_GB2312" pitchFamily="49" charset="-122"/>
                <a:cs typeface="Arial" panose="020B0604020202090204" pitchFamily="34" charset="0"/>
              </a:rPr>
              <a:t>    我们将待排序列按关键码以支点记录分成两部分的过程，称为</a:t>
            </a:r>
            <a:r>
              <a:rPr lang="zh-CN" altLang="en-US" sz="2400" dirty="0">
                <a:solidFill>
                  <a:srgbClr val="FF0000"/>
                </a:solidFill>
                <a:latin typeface="楷体_GB2312" pitchFamily="49" charset="-122"/>
                <a:ea typeface="楷体_GB2312" pitchFamily="49" charset="-122"/>
                <a:cs typeface="Arial" panose="020B0604020202090204" pitchFamily="34" charset="0"/>
              </a:rPr>
              <a:t>一次划分</a:t>
            </a:r>
            <a:r>
              <a:rPr lang="zh-CN" altLang="en-US" sz="2400" dirty="0">
                <a:solidFill>
                  <a:srgbClr val="000000"/>
                </a:solidFill>
                <a:latin typeface="楷体_GB2312" pitchFamily="49" charset="-122"/>
                <a:ea typeface="楷体_GB2312" pitchFamily="49" charset="-122"/>
                <a:cs typeface="Arial" panose="020B0604020202090204" pitchFamily="34" charset="0"/>
              </a:rPr>
              <a:t>。</a:t>
            </a:r>
            <a:endParaRPr lang="zh-CN" altLang="en-US" sz="2400" dirty="0">
              <a:solidFill>
                <a:srgbClr val="000000"/>
              </a:solidFill>
              <a:latin typeface="楷体_GB2312" pitchFamily="49" charset="-122"/>
              <a:ea typeface="楷体_GB2312" pitchFamily="49" charset="-122"/>
              <a:cs typeface="Arial" panose="020B0604020202090204" pitchFamily="34" charset="0"/>
            </a:endParaRPr>
          </a:p>
          <a:p>
            <a:pPr algn="just">
              <a:lnSpc>
                <a:spcPct val="150000"/>
              </a:lnSpc>
              <a:spcBef>
                <a:spcPct val="20000"/>
              </a:spcBef>
              <a:defRPr/>
            </a:pPr>
            <a:r>
              <a:rPr lang="zh-CN" altLang="en-US" sz="2400" dirty="0">
                <a:solidFill>
                  <a:srgbClr val="000000"/>
                </a:solidFill>
                <a:latin typeface="楷体_GB2312" pitchFamily="49" charset="-122"/>
                <a:ea typeface="楷体_GB2312" pitchFamily="49" charset="-122"/>
                <a:cs typeface="Arial" panose="020B0604020202090204" pitchFamily="34" charset="0"/>
              </a:rPr>
              <a:t>    </a:t>
            </a:r>
            <a:r>
              <a:rPr lang="zh-CN" altLang="en-US" sz="2400" dirty="0">
                <a:solidFill>
                  <a:srgbClr val="FF0000"/>
                </a:solidFill>
                <a:latin typeface="楷体_GB2312" pitchFamily="49" charset="-122"/>
                <a:ea typeface="楷体_GB2312" pitchFamily="49" charset="-122"/>
                <a:cs typeface="Arial" panose="020B0604020202090204" pitchFamily="34" charset="0"/>
              </a:rPr>
              <a:t>对各部分不断划分</a:t>
            </a:r>
            <a:r>
              <a:rPr lang="zh-CN" altLang="en-US" sz="2400" dirty="0">
                <a:solidFill>
                  <a:srgbClr val="000000"/>
                </a:solidFill>
                <a:latin typeface="楷体_GB2312" pitchFamily="49" charset="-122"/>
                <a:ea typeface="楷体_GB2312" pitchFamily="49" charset="-122"/>
                <a:cs typeface="Arial" panose="020B0604020202090204" pitchFamily="34" charset="0"/>
              </a:rPr>
              <a:t>，直到整个序列按关键码有序。</a:t>
            </a:r>
            <a:endParaRPr lang="zh-CN" altLang="en-US" sz="2400" dirty="0">
              <a:solidFill>
                <a:srgbClr val="000000"/>
              </a:solidFill>
              <a:latin typeface="楷体_GB2312" pitchFamily="49" charset="-122"/>
              <a:ea typeface="楷体_GB2312" pitchFamily="49" charset="-122"/>
              <a:cs typeface="Arial" panose="020B060402020209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45   54   12   41   93   16   06   71</a:t>
            </a:r>
            <a:endParaRPr kumimoji="1" lang="en-US" altLang="zh-CN" sz="2400" dirty="0">
              <a:latin typeface="Times New Roman" panose="02020503050405090304" pitchFamily="18" charset="0"/>
            </a:endParaRPr>
          </a:p>
        </p:txBody>
      </p:sp>
      <p:sp>
        <p:nvSpPr>
          <p:cNvPr id="43011"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2" name="矩形 1"/>
          <p:cNvSpPr/>
          <p:nvPr/>
        </p:nvSpPr>
        <p:spPr>
          <a:xfrm>
            <a:off x="1979218" y="1592188"/>
            <a:ext cx="322163" cy="3208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4" name="直接箭头连接符 3"/>
          <p:cNvCxnSpPr/>
          <p:nvPr/>
        </p:nvCxnSpPr>
        <p:spPr>
          <a:xfrm flipV="1">
            <a:off x="1547664" y="1981200"/>
            <a:ext cx="431554" cy="51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3568" y="2636912"/>
            <a:ext cx="1107996" cy="369332"/>
          </a:xfrm>
          <a:prstGeom prst="rect">
            <a:avLst/>
          </a:prstGeom>
          <a:noFill/>
        </p:spPr>
        <p:txBody>
          <a:bodyPr wrap="none" rtlCol="0">
            <a:spAutoFit/>
          </a:bodyPr>
          <a:lstStyle/>
          <a:p>
            <a:r>
              <a:rPr lang="zh-CN" altLang="en-US" dirty="0"/>
              <a:t>辅助空间</a:t>
            </a:r>
            <a:endParaRPr lang="zh-CN" altLang="en-US" dirty="0"/>
          </a:p>
        </p:txBody>
      </p:sp>
      <p:sp>
        <p:nvSpPr>
          <p:cNvPr id="8" name="矩形 7"/>
          <p:cNvSpPr/>
          <p:nvPr/>
        </p:nvSpPr>
        <p:spPr>
          <a:xfrm>
            <a:off x="1835696" y="1556792"/>
            <a:ext cx="465685" cy="3890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54   12   41   93   16   06   71</a:t>
            </a:r>
            <a:endParaRPr kumimoji="1" lang="en-US" altLang="zh-CN" sz="2400" dirty="0">
              <a:latin typeface="Times New Roman" panose="02020503050405090304" pitchFamily="18" charset="0"/>
            </a:endParaRPr>
          </a:p>
        </p:txBody>
      </p:sp>
      <p:sp>
        <p:nvSpPr>
          <p:cNvPr id="44035"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 name="矩形 3"/>
          <p:cNvSpPr/>
          <p:nvPr/>
        </p:nvSpPr>
        <p:spPr>
          <a:xfrm>
            <a:off x="1791335" y="1523365"/>
            <a:ext cx="510540" cy="4222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3" name="圆角矩形 2"/>
          <p:cNvSpPr/>
          <p:nvPr/>
        </p:nvSpPr>
        <p:spPr>
          <a:xfrm>
            <a:off x="2411760"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上弧形箭头 16"/>
          <p:cNvSpPr/>
          <p:nvPr/>
        </p:nvSpPr>
        <p:spPr>
          <a:xfrm flipH="1">
            <a:off x="2012346" y="1254399"/>
            <a:ext cx="576064" cy="1771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9" name="直接箭头连接符 18"/>
          <p:cNvCxnSpPr/>
          <p:nvPr/>
        </p:nvCxnSpPr>
        <p:spPr>
          <a:xfrm flipH="1" flipV="1">
            <a:off x="2699792" y="1981200"/>
            <a:ext cx="193576" cy="115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787" y="2956302"/>
            <a:ext cx="2214880" cy="398780"/>
          </a:xfrm>
          <a:prstGeom prst="rect">
            <a:avLst/>
          </a:prstGeom>
          <a:noFill/>
        </p:spPr>
        <p:txBody>
          <a:bodyPr wrap="none" rtlCol="0">
            <a:spAutoFit/>
          </a:bodyPr>
          <a:lstStyle/>
          <a:p>
            <a:r>
              <a:rPr lang="zh-CN" altLang="en-US" sz="2000" dirty="0"/>
              <a:t>可以被覆盖的空间</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54   12   41   93   16   06   71</a:t>
            </a:r>
            <a:endParaRPr kumimoji="1" lang="en-US" altLang="zh-CN" sz="2400" dirty="0">
              <a:latin typeface="Times New Roman" panose="02020503050405090304" pitchFamily="18" charset="0"/>
            </a:endParaRPr>
          </a:p>
        </p:txBody>
      </p:sp>
      <p:sp>
        <p:nvSpPr>
          <p:cNvPr id="45059"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5060" name="Line 4"/>
          <p:cNvSpPr>
            <a:spLocks noChangeShapeType="1"/>
          </p:cNvSpPr>
          <p:nvPr/>
        </p:nvSpPr>
        <p:spPr bwMode="auto">
          <a:xfrm flipV="1">
            <a:off x="63246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45061" name="Line 5"/>
          <p:cNvSpPr>
            <a:spLocks noChangeShapeType="1"/>
          </p:cNvSpPr>
          <p:nvPr/>
        </p:nvSpPr>
        <p:spPr bwMode="auto">
          <a:xfrm flipV="1">
            <a:off x="2627784" y="204408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9" name="矩形 8"/>
          <p:cNvSpPr/>
          <p:nvPr/>
        </p:nvSpPr>
        <p:spPr>
          <a:xfrm>
            <a:off x="1769110" y="1524000"/>
            <a:ext cx="532130" cy="421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10" name="圆角矩形 9"/>
          <p:cNvSpPr/>
          <p:nvPr/>
        </p:nvSpPr>
        <p:spPr>
          <a:xfrm>
            <a:off x="2411760"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箭头连接符 1"/>
          <p:cNvCxnSpPr/>
          <p:nvPr/>
        </p:nvCxnSpPr>
        <p:spPr>
          <a:xfrm flipH="1" flipV="1">
            <a:off x="5147945" y="3068955"/>
            <a:ext cx="184467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94480" y="3232785"/>
            <a:ext cx="3728720" cy="368300"/>
          </a:xfrm>
          <a:prstGeom prst="rect">
            <a:avLst/>
          </a:prstGeom>
          <a:noFill/>
        </p:spPr>
        <p:txBody>
          <a:bodyPr wrap="square" rtlCol="0">
            <a:spAutoFit/>
          </a:bodyPr>
          <a:p>
            <a:r>
              <a:rPr lang="zh-CN" altLang="en-US"/>
              <a:t>从后向前，大于等于</a:t>
            </a:r>
            <a:r>
              <a:rPr lang="en-US" altLang="zh-CN"/>
              <a:t>45</a:t>
            </a:r>
            <a:r>
              <a:rPr lang="zh-CN" altLang="en-US"/>
              <a:t>跳过</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Rot="1" noChangeArrowheads="1"/>
          </p:cNvSpPr>
          <p:nvPr/>
        </p:nvSpPr>
        <p:spPr>
          <a:xfrm>
            <a:off x="612774" y="642918"/>
            <a:ext cx="8102630" cy="5040312"/>
          </a:xfrm>
          <a:prstGeom prst="rect">
            <a:avLst/>
          </a:prstGeom>
        </p:spPr>
        <p:txBody>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panose="05020102010507070707"/>
              <a:buChar char=""/>
              <a:defRPr/>
            </a:pPr>
            <a:r>
              <a:rPr kumimoji="0" lang="zh-CN" altLang="en-US" sz="2400" b="0" i="0" u="none" strike="noStrike" kern="1200" cap="none" spc="0" normalizeH="0" baseline="0" noProof="0" dirty="0">
                <a:ln>
                  <a:noFill/>
                </a:ln>
                <a:solidFill>
                  <a:srgbClr val="000000"/>
                </a:solidFill>
                <a:effectLst/>
                <a:uLnTx/>
                <a:uFillTx/>
                <a:latin typeface="隶书" pitchFamily="49" charset="-122"/>
                <a:ea typeface="+mn-ea"/>
                <a:cs typeface="+mn-cs"/>
              </a:rPr>
              <a:t>问题的提出</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00100" marR="0" lvl="1" indent="-342900" algn="l" defTabSz="914400" rtl="0" fontAlgn="auto">
              <a:lnSpc>
                <a:spcPct val="150000"/>
              </a:lnSpc>
              <a:spcBef>
                <a:spcPts val="500"/>
              </a:spcBef>
              <a:spcAft>
                <a:spcPts val="0"/>
              </a:spcAft>
              <a:buClr>
                <a:schemeClr val="accent1"/>
              </a:buClr>
              <a:buSzPct val="85000"/>
              <a:buFont typeface="Arial" panose="020B0604020202090204" pitchFamily="34" charset="0"/>
              <a:buChar char="•"/>
              <a:defRPr/>
            </a:pPr>
            <a:r>
              <a:rPr lang="zh-CN" altLang="en-US" sz="2400"/>
              <a:t>排序是指将一组数据元素按某个数据项值的大小排列成一个有序序列的过程。 </a:t>
            </a:r>
            <a:endParaRPr lang="zh-CN" altLang="en-US" sz="2400"/>
          </a:p>
          <a:p>
            <a:pPr marL="800100" marR="0" lvl="1" indent="-342900" algn="l" defTabSz="914400" rtl="0" fontAlgn="auto">
              <a:lnSpc>
                <a:spcPct val="150000"/>
              </a:lnSpc>
              <a:spcBef>
                <a:spcPts val="500"/>
              </a:spcBef>
              <a:spcAft>
                <a:spcPts val="0"/>
              </a:spcAft>
              <a:buClr>
                <a:schemeClr val="accent1"/>
              </a:buClr>
              <a:buSzPct val="85000"/>
              <a:buFont typeface="Arial" panose="020B0604020202090204" pitchFamily="34" charset="0"/>
              <a:buChar char="•"/>
              <a:defRPr/>
            </a:pPr>
            <a:r>
              <a:rPr lang="zh-CN" altLang="en-US" sz="2400"/>
              <a:t>排序是计算机程序设计中经常使用的一种重要操作，是组织数据和处理数据的最基本最重要的运算之一。</a:t>
            </a:r>
            <a:endParaRPr lang="zh-CN" altLang="en-US" sz="2400"/>
          </a:p>
          <a:p>
            <a:pPr marL="800100" marR="0" lvl="1" indent="-342900" algn="l" defTabSz="914400" rtl="0" fontAlgn="auto">
              <a:lnSpc>
                <a:spcPct val="150000"/>
              </a:lnSpc>
              <a:spcBef>
                <a:spcPts val="500"/>
              </a:spcBef>
              <a:spcAft>
                <a:spcPts val="0"/>
              </a:spcAft>
              <a:buClr>
                <a:schemeClr val="accent1"/>
              </a:buClr>
              <a:buSzPct val="85000"/>
              <a:buFont typeface="Arial" panose="020B0604020202090204" pitchFamily="34" charset="0"/>
              <a:buChar char="•"/>
              <a:defRPr/>
            </a:pPr>
            <a:r>
              <a:rPr lang="zh-CN" altLang="en-US" sz="2400"/>
              <a:t>排序被广泛应用于数据处理、情报检索、商业金融等许多领域。</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274320" lvl="0" indent="-274320">
              <a:lnSpc>
                <a:spcPct val="150000"/>
              </a:lnSpc>
              <a:spcBef>
                <a:spcPts val="580"/>
              </a:spcBef>
              <a:buClr>
                <a:schemeClr val="accent1"/>
              </a:buClr>
              <a:buSzPct val="85000"/>
              <a:defRPr/>
            </a:pP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54   12   41   93   16   06   71</a:t>
            </a:r>
            <a:endParaRPr kumimoji="1" lang="en-US" altLang="zh-CN" sz="2400" dirty="0">
              <a:latin typeface="Times New Roman" panose="02020503050405090304" pitchFamily="18" charset="0"/>
            </a:endParaRPr>
          </a:p>
        </p:txBody>
      </p:sp>
      <p:sp>
        <p:nvSpPr>
          <p:cNvPr id="46083"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6084" name="Line 4"/>
          <p:cNvSpPr>
            <a:spLocks noChangeShapeType="1"/>
          </p:cNvSpPr>
          <p:nvPr/>
        </p:nvSpPr>
        <p:spPr bwMode="auto">
          <a:xfrm flipV="1">
            <a:off x="5791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6" name="Line 5"/>
          <p:cNvSpPr>
            <a:spLocks noChangeShapeType="1"/>
          </p:cNvSpPr>
          <p:nvPr/>
        </p:nvSpPr>
        <p:spPr bwMode="auto">
          <a:xfrm flipV="1">
            <a:off x="2627784" y="204408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矩形 6"/>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8" name="圆角矩形 7"/>
          <p:cNvSpPr/>
          <p:nvPr/>
        </p:nvSpPr>
        <p:spPr>
          <a:xfrm>
            <a:off x="2411760"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箭头连接符 1"/>
          <p:cNvCxnSpPr/>
          <p:nvPr/>
        </p:nvCxnSpPr>
        <p:spPr>
          <a:xfrm flipH="1" flipV="1">
            <a:off x="5147945" y="3068955"/>
            <a:ext cx="184467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73805" y="3232785"/>
            <a:ext cx="4408170" cy="922020"/>
          </a:xfrm>
          <a:prstGeom prst="rect">
            <a:avLst/>
          </a:prstGeom>
          <a:noFill/>
        </p:spPr>
        <p:txBody>
          <a:bodyPr wrap="square" rtlCol="0">
            <a:spAutoFit/>
          </a:bodyPr>
          <a:p>
            <a:pPr>
              <a:lnSpc>
                <a:spcPct val="150000"/>
              </a:lnSpc>
            </a:pPr>
            <a:r>
              <a:rPr lang="zh-CN" altLang="en-US"/>
              <a:t>从后向前，大于等于</a:t>
            </a:r>
            <a:r>
              <a:rPr lang="en-US" altLang="zh-CN"/>
              <a:t>45</a:t>
            </a:r>
            <a:r>
              <a:rPr lang="zh-CN" altLang="en-US"/>
              <a:t>跳过，</a:t>
            </a:r>
            <a:endParaRPr lang="zh-CN" altLang="en-US"/>
          </a:p>
          <a:p>
            <a:pPr>
              <a:lnSpc>
                <a:spcPct val="150000"/>
              </a:lnSpc>
            </a:pPr>
            <a:r>
              <a:rPr lang="zh-CN" altLang="en-US"/>
              <a:t>小于</a:t>
            </a:r>
            <a:r>
              <a:rPr lang="en-US" altLang="zh-CN"/>
              <a:t>45</a:t>
            </a:r>
            <a:r>
              <a:rPr lang="zh-CN" altLang="en-US"/>
              <a:t>，则将其移动到原</a:t>
            </a:r>
            <a:r>
              <a:rPr lang="en-US" altLang="zh-CN"/>
              <a:t>45</a:t>
            </a:r>
            <a:r>
              <a:rPr lang="zh-CN" altLang="en-US"/>
              <a:t>所在的位置</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06   54   12   41   93   16   </a:t>
            </a:r>
            <a:r>
              <a:rPr kumimoji="1" lang="en-US" altLang="zh-CN" sz="2400" dirty="0">
                <a:solidFill>
                  <a:srgbClr val="FF0000"/>
                </a:solidFill>
                <a:latin typeface="Times New Roman" panose="02020503050405090304" pitchFamily="18" charset="0"/>
              </a:rPr>
              <a:t>06</a:t>
            </a:r>
            <a:r>
              <a:rPr kumimoji="1" lang="en-US" altLang="zh-CN" sz="2400" dirty="0">
                <a:latin typeface="Times New Roman" panose="02020503050405090304" pitchFamily="18" charset="0"/>
              </a:rPr>
              <a:t>   71</a:t>
            </a:r>
            <a:endParaRPr kumimoji="1" lang="en-US" altLang="zh-CN" sz="2400" dirty="0">
              <a:latin typeface="Times New Roman" panose="02020503050405090304" pitchFamily="18" charset="0"/>
            </a:endParaRPr>
          </a:p>
        </p:txBody>
      </p:sp>
      <p:sp>
        <p:nvSpPr>
          <p:cNvPr id="47107"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7108" name="Line 4"/>
          <p:cNvSpPr>
            <a:spLocks noChangeShapeType="1"/>
          </p:cNvSpPr>
          <p:nvPr/>
        </p:nvSpPr>
        <p:spPr bwMode="auto">
          <a:xfrm flipV="1">
            <a:off x="5791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47109" name="Line 5"/>
          <p:cNvSpPr>
            <a:spLocks noChangeShapeType="1"/>
          </p:cNvSpPr>
          <p:nvPr/>
        </p:nvSpPr>
        <p:spPr bwMode="auto">
          <a:xfrm flipV="1">
            <a:off x="2627784"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550396"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3" name="文本框 2"/>
          <p:cNvSpPr txBox="1"/>
          <p:nvPr/>
        </p:nvSpPr>
        <p:spPr>
          <a:xfrm>
            <a:off x="3773805" y="3232785"/>
            <a:ext cx="4408170" cy="922020"/>
          </a:xfrm>
          <a:prstGeom prst="rect">
            <a:avLst/>
          </a:prstGeom>
          <a:noFill/>
        </p:spPr>
        <p:txBody>
          <a:bodyPr wrap="square" rtlCol="0">
            <a:spAutoFit/>
          </a:bodyPr>
          <a:p>
            <a:pPr>
              <a:lnSpc>
                <a:spcPct val="150000"/>
              </a:lnSpc>
            </a:pPr>
            <a:r>
              <a:rPr lang="zh-CN" altLang="en-US"/>
              <a:t>将</a:t>
            </a:r>
            <a:r>
              <a:rPr lang="en-US" altLang="zh-CN"/>
              <a:t>06</a:t>
            </a:r>
            <a:r>
              <a:rPr lang="zh-CN" altLang="en-US"/>
              <a:t>移动到原</a:t>
            </a:r>
            <a:r>
              <a:rPr lang="en-US" altLang="zh-CN"/>
              <a:t>45</a:t>
            </a:r>
            <a:r>
              <a:rPr lang="zh-CN" altLang="en-US"/>
              <a:t>所在的位置后，</a:t>
            </a:r>
            <a:r>
              <a:rPr lang="en-US" altLang="zh-CN"/>
              <a:t>06</a:t>
            </a:r>
            <a:r>
              <a:rPr lang="zh-CN" altLang="en-US"/>
              <a:t>原来的位置即可被使用</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06   54   12   41   93   16   </a:t>
            </a:r>
            <a:r>
              <a:rPr kumimoji="1" lang="en-US" altLang="zh-CN" sz="2400" dirty="0">
                <a:solidFill>
                  <a:srgbClr val="FF0000"/>
                </a:solidFill>
                <a:latin typeface="Times New Roman" panose="02020503050405090304" pitchFamily="18" charset="0"/>
              </a:rPr>
              <a:t>06</a:t>
            </a:r>
            <a:r>
              <a:rPr kumimoji="1" lang="en-US" altLang="zh-CN" sz="2400" dirty="0">
                <a:latin typeface="Times New Roman" panose="02020503050405090304" pitchFamily="18" charset="0"/>
              </a:rPr>
              <a:t>   71</a:t>
            </a:r>
            <a:endParaRPr kumimoji="1" lang="en-US" altLang="zh-CN" sz="2400" dirty="0">
              <a:latin typeface="Times New Roman" panose="02020503050405090304" pitchFamily="18" charset="0"/>
            </a:endParaRPr>
          </a:p>
        </p:txBody>
      </p:sp>
      <p:sp>
        <p:nvSpPr>
          <p:cNvPr id="47107"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7108" name="Line 4"/>
          <p:cNvSpPr>
            <a:spLocks noChangeShapeType="1"/>
          </p:cNvSpPr>
          <p:nvPr/>
        </p:nvSpPr>
        <p:spPr bwMode="auto">
          <a:xfrm flipV="1">
            <a:off x="5791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47109" name="Line 5"/>
          <p:cNvSpPr>
            <a:spLocks noChangeShapeType="1"/>
          </p:cNvSpPr>
          <p:nvPr/>
        </p:nvSpPr>
        <p:spPr bwMode="auto">
          <a:xfrm flipV="1">
            <a:off x="313184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550396"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V="1">
            <a:off x="2967355" y="3357245"/>
            <a:ext cx="232473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44215" y="3566160"/>
            <a:ext cx="4408170" cy="922020"/>
          </a:xfrm>
          <a:prstGeom prst="rect">
            <a:avLst/>
          </a:prstGeom>
          <a:noFill/>
        </p:spPr>
        <p:txBody>
          <a:bodyPr wrap="square" rtlCol="0">
            <a:spAutoFit/>
          </a:bodyPr>
          <a:p>
            <a:pPr>
              <a:lnSpc>
                <a:spcPct val="150000"/>
              </a:lnSpc>
            </a:pPr>
            <a:r>
              <a:rPr lang="zh-CN" altLang="en-US"/>
              <a:t>从前向后，</a:t>
            </a:r>
            <a:r>
              <a:rPr lang="zh-CN"/>
              <a:t>小于等于</a:t>
            </a:r>
            <a:r>
              <a:rPr lang="en-US" altLang="zh-CN"/>
              <a:t>45</a:t>
            </a:r>
            <a:r>
              <a:rPr lang="zh-CN" altLang="en-US"/>
              <a:t>跳过，</a:t>
            </a:r>
            <a:endParaRPr lang="zh-CN" altLang="en-US"/>
          </a:p>
          <a:p>
            <a:pPr>
              <a:lnSpc>
                <a:spcPct val="150000"/>
              </a:lnSpc>
            </a:pPr>
            <a:r>
              <a:rPr lang="zh-CN" altLang="en-US"/>
              <a:t>大于</a:t>
            </a:r>
            <a:r>
              <a:rPr lang="en-US" altLang="zh-CN"/>
              <a:t>45</a:t>
            </a:r>
            <a:r>
              <a:rPr lang="zh-CN" altLang="en-US"/>
              <a:t>，则将其移动到原</a:t>
            </a:r>
            <a:r>
              <a:rPr lang="en-US" altLang="zh-CN"/>
              <a:t>06</a:t>
            </a:r>
            <a:r>
              <a:rPr lang="zh-CN" altLang="en-US"/>
              <a:t>所在的位置</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a:t>
            </a:r>
            <a:r>
              <a:rPr kumimoji="1" lang="en-US" altLang="zh-CN" sz="2400" dirty="0">
                <a:solidFill>
                  <a:srgbClr val="FF0000"/>
                </a:solidFill>
                <a:latin typeface="Times New Roman" panose="02020503050405090304" pitchFamily="18" charset="0"/>
              </a:rPr>
              <a:t>54</a:t>
            </a:r>
            <a:r>
              <a:rPr kumimoji="1" lang="en-US" altLang="zh-CN" sz="2400" dirty="0">
                <a:latin typeface="Times New Roman" panose="02020503050405090304" pitchFamily="18" charset="0"/>
              </a:rPr>
              <a:t>   12   41   93   16   54   71</a:t>
            </a:r>
            <a:endParaRPr kumimoji="1" lang="en-US" altLang="zh-CN" sz="2400" dirty="0">
              <a:latin typeface="Times New Roman" panose="02020503050405090304" pitchFamily="18" charset="0"/>
            </a:endParaRPr>
          </a:p>
        </p:txBody>
      </p:sp>
      <p:sp>
        <p:nvSpPr>
          <p:cNvPr id="49155"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49156" name="Line 4"/>
          <p:cNvSpPr>
            <a:spLocks noChangeShapeType="1"/>
          </p:cNvSpPr>
          <p:nvPr/>
        </p:nvSpPr>
        <p:spPr bwMode="auto">
          <a:xfrm flipV="1">
            <a:off x="5791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49157" name="Line 5"/>
          <p:cNvSpPr>
            <a:spLocks noChangeShapeType="1"/>
          </p:cNvSpPr>
          <p:nvPr/>
        </p:nvSpPr>
        <p:spPr bwMode="auto">
          <a:xfrm flipV="1">
            <a:off x="3124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2915816" y="1521396"/>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V="1">
            <a:off x="2967355" y="3357245"/>
            <a:ext cx="232473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44215" y="3566160"/>
            <a:ext cx="4821555" cy="922020"/>
          </a:xfrm>
          <a:prstGeom prst="rect">
            <a:avLst/>
          </a:prstGeom>
          <a:noFill/>
        </p:spPr>
        <p:txBody>
          <a:bodyPr wrap="square" rtlCol="0">
            <a:spAutoFit/>
          </a:bodyPr>
          <a:p>
            <a:pPr>
              <a:lnSpc>
                <a:spcPct val="150000"/>
              </a:lnSpc>
            </a:pPr>
            <a:r>
              <a:rPr lang="en-US" altLang="zh-CN"/>
              <a:t>54</a:t>
            </a:r>
            <a:r>
              <a:rPr lang="zh-CN" altLang="en-US"/>
              <a:t>大于</a:t>
            </a:r>
            <a:r>
              <a:rPr lang="en-US" altLang="zh-CN"/>
              <a:t>45</a:t>
            </a:r>
            <a:r>
              <a:rPr lang="zh-CN" altLang="en-US"/>
              <a:t>，则将</a:t>
            </a:r>
            <a:r>
              <a:rPr lang="en-US" altLang="zh-CN"/>
              <a:t>54</a:t>
            </a:r>
            <a:r>
              <a:rPr lang="zh-CN" altLang="en-US"/>
              <a:t>移动到原</a:t>
            </a:r>
            <a:r>
              <a:rPr lang="en-US" altLang="zh-CN"/>
              <a:t>06</a:t>
            </a:r>
            <a:r>
              <a:rPr lang="zh-CN" altLang="en-US"/>
              <a:t>所在的位置，</a:t>
            </a:r>
            <a:endParaRPr lang="zh-CN" altLang="en-US"/>
          </a:p>
          <a:p>
            <a:pPr>
              <a:lnSpc>
                <a:spcPct val="150000"/>
              </a:lnSpc>
            </a:pPr>
            <a:r>
              <a:rPr lang="en-US" altLang="zh-CN">
                <a:sym typeface="+mn-ea"/>
              </a:rPr>
              <a:t>54</a:t>
            </a:r>
            <a:r>
              <a:rPr lang="zh-CN" altLang="en-US">
                <a:sym typeface="+mn-ea"/>
              </a:rPr>
              <a:t>原来的位置即可被使用</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a:t>
            </a:r>
            <a:r>
              <a:rPr kumimoji="1" lang="en-US" altLang="zh-CN" sz="2400" dirty="0">
                <a:solidFill>
                  <a:srgbClr val="FF0000"/>
                </a:solidFill>
                <a:latin typeface="Times New Roman" panose="02020503050405090304" pitchFamily="18" charset="0"/>
              </a:rPr>
              <a:t>54</a:t>
            </a:r>
            <a:r>
              <a:rPr kumimoji="1" lang="en-US" altLang="zh-CN" sz="2400" dirty="0">
                <a:latin typeface="Times New Roman" panose="02020503050405090304" pitchFamily="18" charset="0"/>
              </a:rPr>
              <a:t>   12   41   93   16   54   71</a:t>
            </a:r>
            <a:endParaRPr kumimoji="1" lang="en-US" altLang="zh-CN" sz="2400" dirty="0">
              <a:latin typeface="Times New Roman" panose="02020503050405090304" pitchFamily="18" charset="0"/>
            </a:endParaRPr>
          </a:p>
        </p:txBody>
      </p:sp>
      <p:sp>
        <p:nvSpPr>
          <p:cNvPr id="50179"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0180"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0181" name="Line 5"/>
          <p:cNvSpPr>
            <a:spLocks noChangeShapeType="1"/>
          </p:cNvSpPr>
          <p:nvPr/>
        </p:nvSpPr>
        <p:spPr bwMode="auto">
          <a:xfrm flipV="1">
            <a:off x="3124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2883396"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H="1" flipV="1">
            <a:off x="5147945" y="3068955"/>
            <a:ext cx="184467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773805" y="3232785"/>
            <a:ext cx="4408170" cy="922020"/>
          </a:xfrm>
          <a:prstGeom prst="rect">
            <a:avLst/>
          </a:prstGeom>
          <a:noFill/>
        </p:spPr>
        <p:txBody>
          <a:bodyPr wrap="square" rtlCol="0">
            <a:spAutoFit/>
          </a:bodyPr>
          <a:p>
            <a:pPr>
              <a:lnSpc>
                <a:spcPct val="150000"/>
              </a:lnSpc>
            </a:pPr>
            <a:r>
              <a:rPr lang="zh-CN" altLang="en-US"/>
              <a:t>从后向前，大于等于</a:t>
            </a:r>
            <a:r>
              <a:rPr lang="en-US" altLang="zh-CN"/>
              <a:t>45</a:t>
            </a:r>
            <a:r>
              <a:rPr lang="zh-CN" altLang="en-US"/>
              <a:t>跳过，</a:t>
            </a:r>
            <a:endParaRPr lang="zh-CN" altLang="en-US"/>
          </a:p>
          <a:p>
            <a:pPr>
              <a:lnSpc>
                <a:spcPct val="150000"/>
              </a:lnSpc>
            </a:pPr>
            <a:r>
              <a:rPr lang="zh-CN" altLang="en-US"/>
              <a:t>小于</a:t>
            </a:r>
            <a:r>
              <a:rPr lang="en-US" altLang="zh-CN"/>
              <a:t>45</a:t>
            </a:r>
            <a:r>
              <a:rPr lang="zh-CN" altLang="en-US"/>
              <a:t>，则将其移动到原</a:t>
            </a:r>
            <a:r>
              <a:rPr lang="en-US" altLang="zh-CN"/>
              <a:t>54</a:t>
            </a:r>
            <a:r>
              <a:rPr lang="zh-CN" altLang="en-US"/>
              <a:t>所在的位置</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06   16   12   41   93   </a:t>
            </a:r>
            <a:r>
              <a:rPr kumimoji="1" lang="en-US" altLang="zh-CN" sz="2400" dirty="0">
                <a:solidFill>
                  <a:srgbClr val="FF0000"/>
                </a:solidFill>
                <a:latin typeface="Times New Roman" panose="02020503050405090304" pitchFamily="18" charset="0"/>
              </a:rPr>
              <a:t>16</a:t>
            </a:r>
            <a:r>
              <a:rPr kumimoji="1" lang="en-US" altLang="zh-CN" sz="2400" dirty="0">
                <a:latin typeface="Times New Roman" panose="02020503050405090304" pitchFamily="18" charset="0"/>
              </a:rPr>
              <a:t>   54   71</a:t>
            </a:r>
            <a:endParaRPr kumimoji="1" lang="en-US" altLang="zh-CN" sz="2400" dirty="0">
              <a:latin typeface="Times New Roman" panose="02020503050405090304" pitchFamily="18" charset="0"/>
            </a:endParaRPr>
          </a:p>
        </p:txBody>
      </p:sp>
      <p:sp>
        <p:nvSpPr>
          <p:cNvPr id="51203"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1204"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1205" name="Line 5"/>
          <p:cNvSpPr>
            <a:spLocks noChangeShapeType="1"/>
          </p:cNvSpPr>
          <p:nvPr/>
        </p:nvSpPr>
        <p:spPr bwMode="auto">
          <a:xfrm flipV="1">
            <a:off x="31242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026496"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5" name="文本框 4"/>
          <p:cNvSpPr txBox="1"/>
          <p:nvPr/>
        </p:nvSpPr>
        <p:spPr>
          <a:xfrm>
            <a:off x="3773805" y="3232785"/>
            <a:ext cx="4408170" cy="922020"/>
          </a:xfrm>
          <a:prstGeom prst="rect">
            <a:avLst/>
          </a:prstGeom>
          <a:noFill/>
        </p:spPr>
        <p:txBody>
          <a:bodyPr wrap="square" rtlCol="0">
            <a:spAutoFit/>
          </a:bodyPr>
          <a:p>
            <a:pPr>
              <a:lnSpc>
                <a:spcPct val="150000"/>
              </a:lnSpc>
            </a:pPr>
            <a:r>
              <a:rPr lang="zh-CN" altLang="en-US"/>
              <a:t>将</a:t>
            </a:r>
            <a:r>
              <a:rPr lang="en-US" altLang="zh-CN"/>
              <a:t>16</a:t>
            </a:r>
            <a:r>
              <a:rPr lang="zh-CN" altLang="en-US"/>
              <a:t>移动到原</a:t>
            </a:r>
            <a:r>
              <a:rPr lang="en-US" altLang="zh-CN"/>
              <a:t>54</a:t>
            </a:r>
            <a:r>
              <a:rPr lang="zh-CN" altLang="en-US"/>
              <a:t>所在的位置后，</a:t>
            </a:r>
            <a:r>
              <a:rPr lang="en-US" altLang="zh-CN"/>
              <a:t>1</a:t>
            </a:r>
            <a:r>
              <a:rPr lang="en-US" altLang="zh-CN"/>
              <a:t>6</a:t>
            </a:r>
            <a:r>
              <a:rPr lang="zh-CN" altLang="en-US"/>
              <a:t>原来的位置即可被使用</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06   16   12   41   93   </a:t>
            </a:r>
            <a:r>
              <a:rPr kumimoji="1" lang="en-US" altLang="zh-CN" sz="2400" dirty="0">
                <a:solidFill>
                  <a:srgbClr val="FF0000"/>
                </a:solidFill>
                <a:latin typeface="Times New Roman" panose="02020503050405090304" pitchFamily="18" charset="0"/>
              </a:rPr>
              <a:t>16</a:t>
            </a:r>
            <a:r>
              <a:rPr kumimoji="1" lang="en-US" altLang="zh-CN" sz="2400" dirty="0">
                <a:latin typeface="Times New Roman" panose="02020503050405090304" pitchFamily="18" charset="0"/>
              </a:rPr>
              <a:t>   54   71</a:t>
            </a:r>
            <a:endParaRPr kumimoji="1" lang="en-US" altLang="zh-CN" sz="2400" dirty="0">
              <a:latin typeface="Times New Roman" panose="02020503050405090304" pitchFamily="18" charset="0"/>
            </a:endParaRPr>
          </a:p>
        </p:txBody>
      </p:sp>
      <p:sp>
        <p:nvSpPr>
          <p:cNvPr id="52227"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2228"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2229" name="Line 5"/>
          <p:cNvSpPr>
            <a:spLocks noChangeShapeType="1"/>
          </p:cNvSpPr>
          <p:nvPr/>
        </p:nvSpPr>
        <p:spPr bwMode="auto">
          <a:xfrm flipV="1">
            <a:off x="36576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026496"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V="1">
            <a:off x="2967355" y="3357245"/>
            <a:ext cx="232473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44215" y="3566160"/>
            <a:ext cx="4408170" cy="922020"/>
          </a:xfrm>
          <a:prstGeom prst="rect">
            <a:avLst/>
          </a:prstGeom>
          <a:noFill/>
        </p:spPr>
        <p:txBody>
          <a:bodyPr wrap="square" rtlCol="0">
            <a:spAutoFit/>
          </a:bodyPr>
          <a:p>
            <a:pPr>
              <a:lnSpc>
                <a:spcPct val="150000"/>
              </a:lnSpc>
            </a:pPr>
            <a:r>
              <a:rPr lang="zh-CN" altLang="en-US"/>
              <a:t>从前向后，</a:t>
            </a:r>
            <a:r>
              <a:rPr lang="zh-CN"/>
              <a:t>小于等于</a:t>
            </a:r>
            <a:r>
              <a:rPr lang="en-US" altLang="zh-CN"/>
              <a:t>45</a:t>
            </a:r>
            <a:r>
              <a:rPr lang="zh-CN" altLang="en-US"/>
              <a:t>跳过，</a:t>
            </a:r>
            <a:endParaRPr lang="zh-CN" altLang="en-US"/>
          </a:p>
          <a:p>
            <a:pPr>
              <a:lnSpc>
                <a:spcPct val="150000"/>
              </a:lnSpc>
            </a:pPr>
            <a:r>
              <a:rPr lang="zh-CN" altLang="en-US"/>
              <a:t>大于</a:t>
            </a:r>
            <a:r>
              <a:rPr lang="en-US" altLang="zh-CN"/>
              <a:t>45</a:t>
            </a:r>
            <a:r>
              <a:rPr lang="zh-CN" altLang="en-US"/>
              <a:t>，则将其移动到原</a:t>
            </a:r>
            <a:r>
              <a:rPr lang="en-US" altLang="zh-CN"/>
              <a:t>16</a:t>
            </a:r>
            <a:r>
              <a:rPr lang="zh-CN" altLang="en-US"/>
              <a:t>所在的位置</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06   16   12   41   93   </a:t>
            </a:r>
            <a:r>
              <a:rPr kumimoji="1" lang="en-US" altLang="zh-CN" sz="2400" dirty="0">
                <a:solidFill>
                  <a:srgbClr val="FF0000"/>
                </a:solidFill>
                <a:latin typeface="Times New Roman" panose="02020503050405090304" pitchFamily="18" charset="0"/>
              </a:rPr>
              <a:t>16</a:t>
            </a:r>
            <a:r>
              <a:rPr kumimoji="1" lang="en-US" altLang="zh-CN" sz="2400" dirty="0">
                <a:latin typeface="Times New Roman" panose="02020503050405090304" pitchFamily="18" charset="0"/>
              </a:rPr>
              <a:t>   54   71</a:t>
            </a:r>
            <a:endParaRPr kumimoji="1" lang="en-US" altLang="zh-CN" sz="2400" dirty="0">
              <a:latin typeface="Times New Roman" panose="02020503050405090304" pitchFamily="18" charset="0"/>
            </a:endParaRPr>
          </a:p>
        </p:txBody>
      </p:sp>
      <p:sp>
        <p:nvSpPr>
          <p:cNvPr id="53251"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3252"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3253" name="Line 5"/>
          <p:cNvSpPr>
            <a:spLocks noChangeShapeType="1"/>
          </p:cNvSpPr>
          <p:nvPr/>
        </p:nvSpPr>
        <p:spPr bwMode="auto">
          <a:xfrm flipV="1">
            <a:off x="41910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026496"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V="1">
            <a:off x="2967355" y="3357245"/>
            <a:ext cx="232473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44215" y="3566160"/>
            <a:ext cx="4408170" cy="922020"/>
          </a:xfrm>
          <a:prstGeom prst="rect">
            <a:avLst/>
          </a:prstGeom>
          <a:noFill/>
        </p:spPr>
        <p:txBody>
          <a:bodyPr wrap="square" rtlCol="0">
            <a:spAutoFit/>
          </a:bodyPr>
          <a:p>
            <a:pPr>
              <a:lnSpc>
                <a:spcPct val="150000"/>
              </a:lnSpc>
            </a:pPr>
            <a:r>
              <a:rPr lang="zh-CN" altLang="en-US"/>
              <a:t>从前向后，</a:t>
            </a:r>
            <a:r>
              <a:rPr lang="zh-CN"/>
              <a:t>小于等于</a:t>
            </a:r>
            <a:r>
              <a:rPr lang="en-US" altLang="zh-CN"/>
              <a:t>45</a:t>
            </a:r>
            <a:r>
              <a:rPr lang="zh-CN" altLang="en-US"/>
              <a:t>跳过，</a:t>
            </a:r>
            <a:endParaRPr lang="zh-CN" altLang="en-US"/>
          </a:p>
          <a:p>
            <a:pPr>
              <a:lnSpc>
                <a:spcPct val="150000"/>
              </a:lnSpc>
            </a:pPr>
            <a:r>
              <a:rPr lang="zh-CN" altLang="en-US"/>
              <a:t>大于</a:t>
            </a:r>
            <a:r>
              <a:rPr lang="en-US" altLang="zh-CN"/>
              <a:t>45</a:t>
            </a:r>
            <a:r>
              <a:rPr lang="zh-CN" altLang="en-US"/>
              <a:t>，则将其移动到原</a:t>
            </a:r>
            <a:r>
              <a:rPr lang="en-US" altLang="zh-CN"/>
              <a:t>16</a:t>
            </a:r>
            <a:r>
              <a:rPr lang="zh-CN" altLang="en-US"/>
              <a:t>所在的位置</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06   16   12   41   93   </a:t>
            </a:r>
            <a:r>
              <a:rPr kumimoji="1" lang="en-US" altLang="zh-CN" sz="2400" dirty="0">
                <a:solidFill>
                  <a:srgbClr val="FF0000"/>
                </a:solidFill>
                <a:latin typeface="Times New Roman" panose="02020503050405090304" pitchFamily="18" charset="0"/>
              </a:rPr>
              <a:t>16</a:t>
            </a:r>
            <a:r>
              <a:rPr kumimoji="1" lang="en-US" altLang="zh-CN" sz="2400" dirty="0">
                <a:latin typeface="Times New Roman" panose="02020503050405090304" pitchFamily="18" charset="0"/>
              </a:rPr>
              <a:t>   54   71</a:t>
            </a:r>
            <a:endParaRPr kumimoji="1" lang="en-US" altLang="zh-CN" sz="2400" dirty="0">
              <a:latin typeface="Times New Roman" panose="02020503050405090304" pitchFamily="18" charset="0"/>
            </a:endParaRPr>
          </a:p>
        </p:txBody>
      </p:sp>
      <p:sp>
        <p:nvSpPr>
          <p:cNvPr id="54275"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4276"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4277" name="Line 5"/>
          <p:cNvSpPr>
            <a:spLocks noChangeShapeType="1"/>
          </p:cNvSpPr>
          <p:nvPr/>
        </p:nvSpPr>
        <p:spPr bwMode="auto">
          <a:xfrm flipV="1">
            <a:off x="47244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5076056"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3" name="直接箭头连接符 2"/>
          <p:cNvCxnSpPr/>
          <p:nvPr/>
        </p:nvCxnSpPr>
        <p:spPr>
          <a:xfrm flipV="1">
            <a:off x="2967355" y="3357245"/>
            <a:ext cx="232473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44215" y="3566160"/>
            <a:ext cx="4408170" cy="922020"/>
          </a:xfrm>
          <a:prstGeom prst="rect">
            <a:avLst/>
          </a:prstGeom>
          <a:noFill/>
        </p:spPr>
        <p:txBody>
          <a:bodyPr wrap="square" rtlCol="0">
            <a:spAutoFit/>
          </a:bodyPr>
          <a:p>
            <a:pPr>
              <a:lnSpc>
                <a:spcPct val="150000"/>
              </a:lnSpc>
            </a:pPr>
            <a:r>
              <a:rPr lang="zh-CN" altLang="en-US"/>
              <a:t>从前向后，</a:t>
            </a:r>
            <a:r>
              <a:rPr lang="zh-CN"/>
              <a:t>小于等于</a:t>
            </a:r>
            <a:r>
              <a:rPr lang="en-US" altLang="zh-CN"/>
              <a:t>45</a:t>
            </a:r>
            <a:r>
              <a:rPr lang="zh-CN" altLang="en-US"/>
              <a:t>跳过，</a:t>
            </a:r>
            <a:endParaRPr lang="zh-CN" altLang="en-US"/>
          </a:p>
          <a:p>
            <a:pPr>
              <a:lnSpc>
                <a:spcPct val="150000"/>
              </a:lnSpc>
            </a:pPr>
            <a:r>
              <a:rPr lang="zh-CN" altLang="en-US"/>
              <a:t>大于</a:t>
            </a:r>
            <a:r>
              <a:rPr lang="en-US" altLang="zh-CN"/>
              <a:t>45</a:t>
            </a:r>
            <a:r>
              <a:rPr lang="zh-CN" altLang="en-US"/>
              <a:t>，则将其移动到原</a:t>
            </a:r>
            <a:r>
              <a:rPr lang="en-US" altLang="zh-CN"/>
              <a:t>16</a:t>
            </a:r>
            <a:r>
              <a:rPr lang="zh-CN" altLang="en-US"/>
              <a:t>所在的位置</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93</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5299"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5300" name="Line 4"/>
          <p:cNvSpPr>
            <a:spLocks noChangeShapeType="1"/>
          </p:cNvSpPr>
          <p:nvPr/>
        </p:nvSpPr>
        <p:spPr bwMode="auto">
          <a:xfrm flipV="1">
            <a:off x="52578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5301" name="Line 5"/>
          <p:cNvSpPr>
            <a:spLocks noChangeShapeType="1"/>
          </p:cNvSpPr>
          <p:nvPr/>
        </p:nvSpPr>
        <p:spPr bwMode="auto">
          <a:xfrm flipV="1">
            <a:off x="47244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4499992"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3" name="文本框 2"/>
          <p:cNvSpPr txBox="1"/>
          <p:nvPr/>
        </p:nvSpPr>
        <p:spPr>
          <a:xfrm>
            <a:off x="3773805" y="3232785"/>
            <a:ext cx="4408170" cy="922020"/>
          </a:xfrm>
          <a:prstGeom prst="rect">
            <a:avLst/>
          </a:prstGeom>
          <a:noFill/>
        </p:spPr>
        <p:txBody>
          <a:bodyPr wrap="square" rtlCol="0">
            <a:spAutoFit/>
          </a:bodyPr>
          <a:p>
            <a:pPr>
              <a:lnSpc>
                <a:spcPct val="150000"/>
              </a:lnSpc>
            </a:pPr>
            <a:r>
              <a:rPr lang="zh-CN" altLang="en-US"/>
              <a:t>将</a:t>
            </a:r>
            <a:r>
              <a:rPr lang="en-US" altLang="zh-CN"/>
              <a:t>93</a:t>
            </a:r>
            <a:r>
              <a:rPr lang="zh-CN" altLang="en-US"/>
              <a:t>移动到原</a:t>
            </a:r>
            <a:r>
              <a:rPr lang="en-US" altLang="zh-CN"/>
              <a:t>16</a:t>
            </a:r>
            <a:r>
              <a:rPr lang="zh-CN" altLang="en-US"/>
              <a:t>所在的位置后，</a:t>
            </a:r>
            <a:r>
              <a:rPr lang="en-US" altLang="zh-CN"/>
              <a:t>93</a:t>
            </a:r>
            <a:r>
              <a:rPr lang="zh-CN" altLang="en-US"/>
              <a:t>原来的位置即可被使用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800" y="356870"/>
            <a:ext cx="7772400" cy="6188710"/>
          </a:xfrm>
        </p:spPr>
        <p:txBody>
          <a:bodyPr>
            <a:normAutofit/>
          </a:bodyPr>
          <a:lstStyle/>
          <a:p>
            <a:pPr eaLnBrk="1" hangingPunct="1">
              <a:lnSpc>
                <a:spcPct val="150000"/>
              </a:lnSpc>
              <a:buFont typeface="Wingdings" panose="05000000000000000000" pitchFamily="2" charset="2"/>
              <a:buNone/>
            </a:pPr>
            <a:r>
              <a:rPr lang="zh-CN" altLang="en-US" sz="2100" b="1" dirty="0">
                <a:solidFill>
                  <a:srgbClr val="800000"/>
                </a:solidFill>
                <a:sym typeface="Symbol" pitchFamily="18" charset="2"/>
              </a:rPr>
              <a:t>什么是排序</a:t>
            </a:r>
            <a:endParaRPr lang="zh-CN" altLang="en-US" sz="21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600" dirty="0">
                <a:sym typeface="Symbol" pitchFamily="18" charset="2"/>
              </a:rPr>
              <a:t>    </a:t>
            </a:r>
            <a:r>
              <a:rPr lang="zh-CN" altLang="en-US" sz="2100" dirty="0">
                <a:sym typeface="+mn-ea"/>
              </a:rPr>
              <a:t>其目的是将一组</a:t>
            </a:r>
            <a:r>
              <a:rPr lang="zh-CN" altLang="en-US" sz="2100" b="1" dirty="0">
                <a:solidFill>
                  <a:srgbClr val="FF3300"/>
                </a:solidFill>
                <a:sym typeface="+mn-ea"/>
              </a:rPr>
              <a:t>“</a:t>
            </a:r>
            <a:r>
              <a:rPr lang="zh-CN" altLang="en-US" sz="2100" b="1" dirty="0">
                <a:solidFill>
                  <a:srgbClr val="FF3300"/>
                </a:solidFill>
                <a:ea typeface="楷体_GB2312" pitchFamily="49" charset="-122"/>
                <a:sym typeface="+mn-ea"/>
              </a:rPr>
              <a:t>无序</a:t>
            </a:r>
            <a:r>
              <a:rPr lang="zh-CN" altLang="en-US" sz="2100" b="1" dirty="0">
                <a:solidFill>
                  <a:srgbClr val="FF3300"/>
                </a:solidFill>
                <a:sym typeface="+mn-ea"/>
              </a:rPr>
              <a:t>”的记录序列调整为“</a:t>
            </a:r>
            <a:r>
              <a:rPr lang="zh-CN" altLang="en-US" sz="2100" b="1" dirty="0">
                <a:solidFill>
                  <a:srgbClr val="FF3300"/>
                </a:solidFill>
                <a:ea typeface="楷体_GB2312" pitchFamily="49" charset="-122"/>
                <a:sym typeface="+mn-ea"/>
              </a:rPr>
              <a:t>有序</a:t>
            </a:r>
            <a:r>
              <a:rPr lang="zh-CN" altLang="en-US" sz="2100" b="1" dirty="0">
                <a:solidFill>
                  <a:srgbClr val="FF3300"/>
                </a:solidFill>
                <a:sym typeface="+mn-ea"/>
              </a:rPr>
              <a:t>”</a:t>
            </a:r>
            <a:r>
              <a:rPr lang="zh-CN" altLang="en-US" sz="2100" dirty="0">
                <a:sym typeface="+mn-ea"/>
              </a:rPr>
              <a:t>的记录序列，</a:t>
            </a:r>
            <a:r>
              <a:rPr lang="zh-CN" altLang="en-US" sz="2100" dirty="0">
                <a:sym typeface="Symbol" pitchFamily="18" charset="2"/>
              </a:rPr>
              <a:t>是根据记录关键字（排序码）的值的递增</a:t>
            </a:r>
            <a:r>
              <a:rPr lang="en-US" altLang="zh-CN" sz="2100" dirty="0">
                <a:sym typeface="Symbol" pitchFamily="18" charset="2"/>
              </a:rPr>
              <a:t>(</a:t>
            </a:r>
            <a:r>
              <a:rPr lang="zh-CN" altLang="en-US" sz="2100" dirty="0">
                <a:sym typeface="Symbol" pitchFamily="18" charset="2"/>
              </a:rPr>
              <a:t>递减</a:t>
            </a:r>
            <a:r>
              <a:rPr lang="en-US" altLang="zh-CN" sz="2100" dirty="0">
                <a:sym typeface="Symbol" pitchFamily="18" charset="2"/>
              </a:rPr>
              <a:t>)</a:t>
            </a:r>
            <a:r>
              <a:rPr lang="zh-CN" altLang="en-US" sz="2100" dirty="0">
                <a:sym typeface="Symbol" pitchFamily="18" charset="2"/>
              </a:rPr>
              <a:t>的关系将记录（数据元素）的次序重新排列。</a:t>
            </a:r>
            <a:endParaRPr lang="zh-CN" altLang="en-US" sz="2100" dirty="0">
              <a:sym typeface="Symbol" pitchFamily="18" charset="2"/>
            </a:endParaRPr>
          </a:p>
          <a:p>
            <a:pPr eaLnBrk="1" hangingPunct="1">
              <a:lnSpc>
                <a:spcPct val="150000"/>
              </a:lnSpc>
              <a:buFont typeface="Wingdings" panose="05000000000000000000" pitchFamily="2" charset="2"/>
              <a:buNone/>
            </a:pPr>
            <a:endParaRPr lang="en-US" altLang="zh-CN" sz="2100" baseline="-25000" dirty="0">
              <a:sym typeface="Symbol" pitchFamily="18" charset="2"/>
            </a:endParaRPr>
          </a:p>
        </p:txBody>
      </p:sp>
      <p:sp>
        <p:nvSpPr>
          <p:cNvPr id="6" name="TextBox 5"/>
          <p:cNvSpPr txBox="1"/>
          <p:nvPr/>
        </p:nvSpPr>
        <p:spPr>
          <a:xfrm>
            <a:off x="893101" y="5633738"/>
            <a:ext cx="7358114" cy="706755"/>
          </a:xfrm>
          <a:prstGeom prst="rect">
            <a:avLst/>
          </a:prstGeom>
          <a:noFill/>
        </p:spPr>
        <p:txBody>
          <a:bodyPr wrap="square" rtlCol="0">
            <a:spAutoFit/>
          </a:bodyPr>
          <a:lstStyle/>
          <a:p>
            <a:r>
              <a:rPr lang="zh-CN" altLang="en-US" sz="2000" dirty="0">
                <a:solidFill>
                  <a:srgbClr val="000000"/>
                </a:solidFill>
                <a:latin typeface="宋体" charset="0"/>
                <a:ea typeface="宋体" charset="0"/>
                <a:cs typeface="宋体" charset="0"/>
              </a:rPr>
              <a:t>非递减序列、递减序列、非递增序列、递增有序</a:t>
            </a:r>
            <a:endParaRPr lang="en-US" altLang="zh-CN" sz="2000" dirty="0">
              <a:solidFill>
                <a:srgbClr val="000000"/>
              </a:solidFill>
              <a:latin typeface="宋体" charset="0"/>
              <a:ea typeface="宋体" charset="0"/>
              <a:cs typeface="宋体" charset="0"/>
            </a:endParaRPr>
          </a:p>
          <a:p>
            <a:r>
              <a:rPr lang="en-US" altLang="zh-CN" sz="2000" dirty="0">
                <a:solidFill>
                  <a:srgbClr val="000000"/>
                </a:solidFill>
                <a:latin typeface="宋体" charset="0"/>
                <a:ea typeface="宋体" charset="0"/>
                <a:cs typeface="宋体" charset="0"/>
              </a:rPr>
              <a:t>       &lt;=                   &gt;                  &gt;=                    &lt;</a:t>
            </a:r>
            <a:endParaRPr lang="en-US" altLang="zh-CN" sz="2000" dirty="0">
              <a:solidFill>
                <a:srgbClr val="000000"/>
              </a:solidFill>
              <a:latin typeface="宋体" charset="0"/>
              <a:ea typeface="宋体" charset="0"/>
              <a:cs typeface="宋体" charset="0"/>
            </a:endParaRPr>
          </a:p>
        </p:txBody>
      </p:sp>
      <p:sp>
        <p:nvSpPr>
          <p:cNvPr id="2" name="文本框 1"/>
          <p:cNvSpPr txBox="1"/>
          <p:nvPr/>
        </p:nvSpPr>
        <p:spPr>
          <a:xfrm>
            <a:off x="4257675" y="482600"/>
            <a:ext cx="4464685" cy="368300"/>
          </a:xfrm>
          <a:prstGeom prst="rect">
            <a:avLst/>
          </a:prstGeom>
          <a:noFill/>
        </p:spPr>
        <p:txBody>
          <a:bodyPr wrap="none" rtlCol="0">
            <a:spAutoFit/>
          </a:bodyPr>
          <a:p>
            <a:pPr algn="l"/>
            <a:r>
              <a:rPr lang="en-US" altLang="zh-CN" dirty="0">
                <a:latin typeface="楷体_GB2312" pitchFamily="49" charset="-122"/>
                <a:ea typeface="楷体_GB2312" pitchFamily="49" charset="-122"/>
                <a:sym typeface="+mn-ea"/>
                <a:hlinkClick r:id="rId1" tooltip="" action="ppaction://hlinkfile"/>
              </a:rPr>
              <a:t>https://github.com/hustcc/JS-Sorting-Algorithm</a:t>
            </a:r>
            <a:endParaRPr lang="zh-CN" altLang="en-US"/>
          </a:p>
        </p:txBody>
      </p:sp>
      <p:sp>
        <p:nvSpPr>
          <p:cNvPr id="4100" name="Text Box 4"/>
          <p:cNvSpPr txBox="1"/>
          <p:nvPr/>
        </p:nvSpPr>
        <p:spPr>
          <a:xfrm>
            <a:off x="785495" y="2771775"/>
            <a:ext cx="7465695" cy="2306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b="1" dirty="0">
                <a:solidFill>
                  <a:srgbClr val="FF0066"/>
                </a:solidFill>
                <a:latin typeface="宋体" charset="-122"/>
              </a:rPr>
              <a:t>[</a:t>
            </a:r>
            <a:r>
              <a:rPr lang="zh-CN" altLang="en-US" sz="2400" b="1" dirty="0">
                <a:solidFill>
                  <a:srgbClr val="FF0066"/>
                </a:solidFill>
                <a:latin typeface="宋体" charset="-122"/>
              </a:rPr>
              <a:t>例</a:t>
            </a:r>
            <a:r>
              <a:rPr lang="en-US" altLang="zh-CN" sz="2400" b="1" dirty="0">
                <a:solidFill>
                  <a:srgbClr val="FF0066"/>
                </a:solidFill>
                <a:latin typeface="宋体" charset="-122"/>
              </a:rPr>
              <a:t>]</a:t>
            </a:r>
            <a:r>
              <a:rPr lang="en-US" altLang="zh-CN" sz="2400" dirty="0">
                <a:latin typeface="宋体" charset="-122"/>
              </a:rPr>
              <a:t> </a:t>
            </a:r>
            <a:r>
              <a:rPr lang="zh-CN" altLang="en-US" sz="2400" dirty="0">
                <a:latin typeface="宋体" charset="-122"/>
              </a:rPr>
              <a:t>将下列关键字序列：</a:t>
            </a:r>
            <a:endParaRPr lang="zh-CN" altLang="en-US" sz="2400" dirty="0">
              <a:latin typeface="宋体" charset="-122"/>
            </a:endParaRPr>
          </a:p>
          <a:p>
            <a:pPr marL="0" lvl="0" indent="0" eaLnBrk="1" hangingPunct="1">
              <a:lnSpc>
                <a:spcPct val="150000"/>
              </a:lnSpc>
              <a:spcBef>
                <a:spcPct val="0"/>
              </a:spcBef>
              <a:buNone/>
            </a:pPr>
            <a:r>
              <a:rPr lang="zh-CN" altLang="en-US" sz="2400" b="1" i="1" dirty="0">
                <a:latin typeface="宋体" charset="-122"/>
              </a:rPr>
              <a:t>         </a:t>
            </a:r>
            <a:r>
              <a:rPr lang="en-US" altLang="zh-CN" sz="2400" b="1" i="1" dirty="0">
                <a:latin typeface="宋体" charset="-122"/>
              </a:rPr>
              <a:t>52, 49, 80, 36, 14, 58, 61, 23, 97, 75</a:t>
            </a:r>
            <a:endParaRPr lang="en-US" altLang="zh-CN" sz="2400" b="1" i="1" dirty="0">
              <a:latin typeface="宋体" charset="-122"/>
            </a:endParaRPr>
          </a:p>
          <a:p>
            <a:pPr marL="0" lvl="0" indent="0" eaLnBrk="1" hangingPunct="1">
              <a:lnSpc>
                <a:spcPct val="150000"/>
              </a:lnSpc>
              <a:spcBef>
                <a:spcPct val="0"/>
              </a:spcBef>
              <a:buNone/>
            </a:pPr>
            <a:r>
              <a:rPr lang="en-US" altLang="zh-CN" sz="2400" dirty="0">
                <a:latin typeface="宋体" charset="-122"/>
              </a:rPr>
              <a:t>     </a:t>
            </a:r>
            <a:r>
              <a:rPr lang="zh-CN" altLang="en-US" sz="2400" dirty="0">
                <a:latin typeface="宋体" charset="-122"/>
              </a:rPr>
              <a:t>调整为：</a:t>
            </a:r>
            <a:endParaRPr lang="zh-CN" altLang="en-US" sz="2400" dirty="0">
              <a:latin typeface="宋体" charset="-122"/>
            </a:endParaRPr>
          </a:p>
          <a:p>
            <a:pPr marL="0" lvl="0" indent="0" eaLnBrk="1" hangingPunct="1">
              <a:lnSpc>
                <a:spcPct val="150000"/>
              </a:lnSpc>
              <a:spcBef>
                <a:spcPct val="0"/>
              </a:spcBef>
              <a:buNone/>
            </a:pPr>
            <a:r>
              <a:rPr lang="zh-CN" altLang="en-US" sz="2400" b="1" i="1" dirty="0">
                <a:latin typeface="宋体" charset="-122"/>
              </a:rPr>
              <a:t>         </a:t>
            </a:r>
            <a:r>
              <a:rPr lang="en-US" altLang="zh-CN" sz="2400" b="1" i="1" dirty="0">
                <a:latin typeface="宋体" charset="-122"/>
              </a:rPr>
              <a:t>14, 23, 36, 49, 52, 58, 61 ,75, 80, 97</a:t>
            </a:r>
            <a:endParaRPr lang="en-US" altLang="zh-CN" sz="2400" b="1" i="1" dirty="0">
              <a:latin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362200" y="1524000"/>
            <a:ext cx="4262705" cy="461665"/>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93</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5299"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5300" name="Line 4"/>
          <p:cNvSpPr>
            <a:spLocks noChangeShapeType="1"/>
          </p:cNvSpPr>
          <p:nvPr/>
        </p:nvSpPr>
        <p:spPr bwMode="auto">
          <a:xfrm flipV="1">
            <a:off x="482727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55301" name="Line 5"/>
          <p:cNvSpPr>
            <a:spLocks noChangeShapeType="1"/>
          </p:cNvSpPr>
          <p:nvPr/>
        </p:nvSpPr>
        <p:spPr bwMode="auto">
          <a:xfrm flipV="1">
            <a:off x="4724400" y="1981200"/>
            <a:ext cx="0" cy="304800"/>
          </a:xfrm>
          <a:prstGeom prst="line">
            <a:avLst/>
          </a:prstGeom>
          <a:noFill/>
          <a:ln w="9525">
            <a:solidFill>
              <a:schemeClr val="tx1"/>
            </a:solidFill>
            <a:round/>
            <a:tailEnd type="triangle" w="med" len="med"/>
          </a:ln>
        </p:spPr>
        <p:txBody>
          <a:bodyPr wrap="none" anchor="ctr"/>
          <a:lstStyle/>
          <a:p>
            <a:endParaRPr lang="zh-CN" altLang="en-US"/>
          </a:p>
        </p:txBody>
      </p:sp>
      <p:sp>
        <p:nvSpPr>
          <p:cNvPr id="7" name="圆角矩形 6"/>
          <p:cNvSpPr/>
          <p:nvPr/>
        </p:nvSpPr>
        <p:spPr>
          <a:xfrm>
            <a:off x="4499992"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cxnSp>
        <p:nvCxnSpPr>
          <p:cNvPr id="4" name="直接箭头连接符 3"/>
          <p:cNvCxnSpPr/>
          <p:nvPr/>
        </p:nvCxnSpPr>
        <p:spPr>
          <a:xfrm flipH="1">
            <a:off x="4787900" y="3347720"/>
            <a:ext cx="202057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926840" y="3559810"/>
            <a:ext cx="3648710" cy="368300"/>
          </a:xfrm>
          <a:prstGeom prst="rect">
            <a:avLst/>
          </a:prstGeom>
          <a:noFill/>
        </p:spPr>
        <p:txBody>
          <a:bodyPr wrap="square" rtlCol="0">
            <a:spAutoFit/>
          </a:bodyPr>
          <a:p>
            <a:r>
              <a:rPr lang="zh-CN" altLang="en-US"/>
              <a:t>继续从后向前，</a:t>
            </a:r>
            <a:r>
              <a:rPr lang="en-US" altLang="zh-CN">
                <a:solidFill>
                  <a:srgbClr val="FF0000"/>
                </a:solidFill>
              </a:rPr>
              <a:t>low</a:t>
            </a:r>
            <a:r>
              <a:rPr lang="zh-CN" altLang="en-US">
                <a:solidFill>
                  <a:srgbClr val="FF0000"/>
                </a:solidFill>
              </a:rPr>
              <a:t>、</a:t>
            </a:r>
            <a:r>
              <a:rPr lang="en-US" altLang="zh-CN">
                <a:solidFill>
                  <a:srgbClr val="FF0000"/>
                </a:solidFill>
              </a:rPr>
              <a:t>high</a:t>
            </a:r>
            <a:r>
              <a:rPr lang="zh-CN" altLang="en-US">
                <a:solidFill>
                  <a:srgbClr val="FF0000"/>
                </a:solidFill>
              </a:rPr>
              <a:t>相遇</a:t>
            </a:r>
            <a:endParaRPr lang="zh-CN" alt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6323"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6324" name="Text Box 4"/>
          <p:cNvSpPr txBox="1">
            <a:spLocks noChangeArrowheads="1"/>
          </p:cNvSpPr>
          <p:nvPr/>
        </p:nvSpPr>
        <p:spPr bwMode="auto">
          <a:xfrm>
            <a:off x="454660"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6" name="圆角矩形 5"/>
          <p:cNvSpPr/>
          <p:nvPr/>
        </p:nvSpPr>
        <p:spPr>
          <a:xfrm>
            <a:off x="4499992" y="1524000"/>
            <a:ext cx="481608" cy="424408"/>
          </a:xfrm>
          <a:prstGeom prst="roundRect">
            <a:avLst/>
          </a:prstGeom>
          <a:solidFill>
            <a:schemeClr val="accent1">
              <a:alpha val="4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弧形箭头 1"/>
          <p:cNvSpPr/>
          <p:nvPr/>
        </p:nvSpPr>
        <p:spPr>
          <a:xfrm>
            <a:off x="2073275" y="1163638"/>
            <a:ext cx="2642741" cy="3603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724025" y="1524000"/>
            <a:ext cx="57721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latin typeface="Times New Roman Regular" panose="02020503050405090304" charset="0"/>
                <a:cs typeface="Times New Roman Regular" panose="02020503050405090304" charset="0"/>
              </a:rPr>
              <a:t>45</a:t>
            </a:r>
            <a:endParaRPr lang="en-US" altLang="zh-CN" sz="2400" dirty="0">
              <a:latin typeface="Times New Roman Regular" panose="02020503050405090304" charset="0"/>
              <a:cs typeface="Times New Roman Regular" panose="02020503050405090304" charset="0"/>
            </a:endParaRPr>
          </a:p>
        </p:txBody>
      </p:sp>
      <p:sp>
        <p:nvSpPr>
          <p:cNvPr id="55301" name="Line 5"/>
          <p:cNvSpPr>
            <a:spLocks noChangeShapeType="1"/>
          </p:cNvSpPr>
          <p:nvPr/>
        </p:nvSpPr>
        <p:spPr bwMode="auto">
          <a:xfrm flipV="1">
            <a:off x="4724400" y="1981200"/>
            <a:ext cx="0" cy="304800"/>
          </a:xfrm>
          <a:prstGeom prst="line">
            <a:avLst/>
          </a:prstGeom>
          <a:noFill/>
          <a:ln w="9525">
            <a:solidFill>
              <a:schemeClr val="tx1"/>
            </a:solidFill>
            <a:round/>
            <a:tailEnd type="triangle" w="med" len="med"/>
          </a:ln>
        </p:spPr>
        <p:txBody>
          <a:bodyPr wrap="none" anchor="ctr"/>
          <a:p>
            <a:endParaRPr lang="zh-CN" altLang="en-US"/>
          </a:p>
        </p:txBody>
      </p:sp>
      <p:sp>
        <p:nvSpPr>
          <p:cNvPr id="4" name="Line 5"/>
          <p:cNvSpPr>
            <a:spLocks noChangeShapeType="1"/>
          </p:cNvSpPr>
          <p:nvPr/>
        </p:nvSpPr>
        <p:spPr bwMode="auto">
          <a:xfrm flipV="1">
            <a:off x="4851400" y="1964690"/>
            <a:ext cx="0" cy="304800"/>
          </a:xfrm>
          <a:prstGeom prst="line">
            <a:avLst/>
          </a:prstGeom>
          <a:noFill/>
          <a:ln w="9525">
            <a:solidFill>
              <a:schemeClr val="tx1"/>
            </a:solidFill>
            <a:round/>
            <a:tailEnd type="triangle" w="med" len="med"/>
          </a:ln>
        </p:spPr>
        <p:txBody>
          <a:bodyPr wrap="none" anchor="ct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6323"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6324" name="Text Box 4"/>
          <p:cNvSpPr txBox="1">
            <a:spLocks noChangeArrowheads="1"/>
          </p:cNvSpPr>
          <p:nvPr/>
        </p:nvSpPr>
        <p:spPr bwMode="auto">
          <a:xfrm>
            <a:off x="669925"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5" name="TextBox 4"/>
          <p:cNvSpPr txBox="1"/>
          <p:nvPr/>
        </p:nvSpPr>
        <p:spPr>
          <a:xfrm>
            <a:off x="1285852" y="3000372"/>
            <a:ext cx="6500858" cy="1200329"/>
          </a:xfrm>
          <a:prstGeom prst="rect">
            <a:avLst/>
          </a:prstGeom>
          <a:noFill/>
        </p:spPr>
        <p:txBody>
          <a:bodyPr wrap="square" rtlCol="0">
            <a:spAutoFit/>
          </a:bodyPr>
          <a:lstStyle/>
          <a:p>
            <a:pPr>
              <a:lnSpc>
                <a:spcPct val="150000"/>
              </a:lnSpc>
            </a:pPr>
            <a:r>
              <a:rPr lang="zh-CN" altLang="en-US" sz="2400" dirty="0"/>
              <a:t>一次划分后，再分别对支点前后的两组继续划分下去，直到每一组只有一个记录为止。</a:t>
            </a:r>
            <a:endParaRPr lang="zh-CN" altLang="en-US" sz="2400" dirty="0"/>
          </a:p>
        </p:txBody>
      </p:sp>
      <p:sp>
        <p:nvSpPr>
          <p:cNvPr id="6" name="左大括号 5"/>
          <p:cNvSpPr/>
          <p:nvPr/>
        </p:nvSpPr>
        <p:spPr>
          <a:xfrm rot="16200000">
            <a:off x="3193153" y="1506704"/>
            <a:ext cx="416462" cy="1498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rot="16200000">
            <a:off x="5543320" y="1602073"/>
            <a:ext cx="416462" cy="12127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7347"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7348" name="Text Box 4"/>
          <p:cNvSpPr txBox="1">
            <a:spLocks noChangeArrowheads="1"/>
          </p:cNvSpPr>
          <p:nvPr/>
        </p:nvSpPr>
        <p:spPr bwMode="auto">
          <a:xfrm>
            <a:off x="669925"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57349" name="Text Box 5"/>
          <p:cNvSpPr txBox="1">
            <a:spLocks noChangeArrowheads="1"/>
          </p:cNvSpPr>
          <p:nvPr/>
        </p:nvSpPr>
        <p:spPr bwMode="auto">
          <a:xfrm>
            <a:off x="2378075" y="2341563"/>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 </a:t>
            </a:r>
            <a:r>
              <a:rPr kumimoji="1" lang="en-US" altLang="zh-CN" sz="2400" dirty="0">
                <a:latin typeface="Times New Roman" panose="02020503050405090304" pitchFamily="18" charset="0"/>
              </a:rPr>
              <a:t>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71   54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7350" name="Text Box 6"/>
          <p:cNvSpPr txBox="1">
            <a:spLocks noChangeArrowheads="1"/>
          </p:cNvSpPr>
          <p:nvPr/>
        </p:nvSpPr>
        <p:spPr bwMode="auto">
          <a:xfrm>
            <a:off x="685800" y="23622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第二趟：</a:t>
            </a:r>
            <a:endParaRPr kumimoji="1" lang="zh-CN" altLang="en-US" sz="2400">
              <a:latin typeface="Times New Roman" panose="02020503050405090304" pitchFamily="18" charset="0"/>
            </a:endParaRPr>
          </a:p>
        </p:txBody>
      </p:sp>
      <p:cxnSp>
        <p:nvCxnSpPr>
          <p:cNvPr id="3" name="直接连接符 2"/>
          <p:cNvCxnSpPr/>
          <p:nvPr/>
        </p:nvCxnSpPr>
        <p:spPr>
          <a:xfrm>
            <a:off x="2411760" y="2060848"/>
            <a:ext cx="393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76056" y="2001838"/>
            <a:ext cx="4320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7347"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7348" name="Text Box 4"/>
          <p:cNvSpPr txBox="1">
            <a:spLocks noChangeArrowheads="1"/>
          </p:cNvSpPr>
          <p:nvPr/>
        </p:nvSpPr>
        <p:spPr bwMode="auto">
          <a:xfrm>
            <a:off x="669925"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57349" name="Text Box 5"/>
          <p:cNvSpPr txBox="1">
            <a:spLocks noChangeArrowheads="1"/>
          </p:cNvSpPr>
          <p:nvPr/>
        </p:nvSpPr>
        <p:spPr bwMode="auto">
          <a:xfrm>
            <a:off x="2378075" y="2341563"/>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 </a:t>
            </a:r>
            <a:r>
              <a:rPr kumimoji="1" lang="en-US" altLang="zh-CN" sz="2400" dirty="0">
                <a:latin typeface="Times New Roman" panose="02020503050405090304" pitchFamily="18" charset="0"/>
              </a:rPr>
              <a:t>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71   54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7350" name="Text Box 6"/>
          <p:cNvSpPr txBox="1">
            <a:spLocks noChangeArrowheads="1"/>
          </p:cNvSpPr>
          <p:nvPr/>
        </p:nvSpPr>
        <p:spPr bwMode="auto">
          <a:xfrm>
            <a:off x="685800" y="23622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第二趟：</a:t>
            </a:r>
            <a:endParaRPr kumimoji="1" lang="zh-CN" altLang="en-US" sz="2400">
              <a:latin typeface="Times New Roman" panose="02020503050405090304" pitchFamily="18" charset="0"/>
            </a:endParaRPr>
          </a:p>
        </p:txBody>
      </p:sp>
      <p:cxnSp>
        <p:nvCxnSpPr>
          <p:cNvPr id="3" name="直接连接符 2"/>
          <p:cNvCxnSpPr/>
          <p:nvPr/>
        </p:nvCxnSpPr>
        <p:spPr>
          <a:xfrm>
            <a:off x="2411760" y="2060848"/>
            <a:ext cx="393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76056" y="200183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54139" y="2852936"/>
            <a:ext cx="393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04048" y="2852936"/>
            <a:ext cx="4320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8371"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8372" name="Text Box 4"/>
          <p:cNvSpPr txBox="1">
            <a:spLocks noChangeArrowheads="1"/>
          </p:cNvSpPr>
          <p:nvPr/>
        </p:nvSpPr>
        <p:spPr bwMode="auto">
          <a:xfrm>
            <a:off x="669925"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58373" name="Text Box 5"/>
          <p:cNvSpPr txBox="1">
            <a:spLocks noChangeArrowheads="1"/>
          </p:cNvSpPr>
          <p:nvPr/>
        </p:nvSpPr>
        <p:spPr bwMode="auto">
          <a:xfrm>
            <a:off x="2411413" y="2349500"/>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a:t>
            </a:r>
            <a:r>
              <a:rPr kumimoji="1" lang="en-US" altLang="zh-CN" sz="2400" dirty="0">
                <a:latin typeface="Times New Roman" panose="02020503050405090304" pitchFamily="18" charset="0"/>
              </a:rPr>
              <a:t>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71   54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8374" name="Text Box 6"/>
          <p:cNvSpPr txBox="1">
            <a:spLocks noChangeArrowheads="1"/>
          </p:cNvSpPr>
          <p:nvPr/>
        </p:nvSpPr>
        <p:spPr bwMode="auto">
          <a:xfrm>
            <a:off x="685800" y="23622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第二趟：</a:t>
            </a:r>
            <a:endParaRPr kumimoji="1" lang="zh-CN" altLang="en-US" sz="2400">
              <a:latin typeface="Times New Roman" panose="02020503050405090304" pitchFamily="18" charset="0"/>
            </a:endParaRPr>
          </a:p>
        </p:txBody>
      </p:sp>
      <p:sp>
        <p:nvSpPr>
          <p:cNvPr id="58375" name="Text Box 7"/>
          <p:cNvSpPr txBox="1">
            <a:spLocks noChangeArrowheads="1"/>
          </p:cNvSpPr>
          <p:nvPr/>
        </p:nvSpPr>
        <p:spPr bwMode="auto">
          <a:xfrm>
            <a:off x="2378075" y="3179763"/>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a:t>
            </a:r>
            <a:r>
              <a:rPr kumimoji="1" lang="en-US" altLang="zh-CN" sz="2400" dirty="0">
                <a:latin typeface="Times New Roman" panose="02020503050405090304" pitchFamily="18" charset="0"/>
              </a:rPr>
              <a:t>   12   </a:t>
            </a:r>
            <a:r>
              <a:rPr kumimoji="1" lang="en-US" altLang="zh-CN" sz="2400" dirty="0">
                <a:solidFill>
                  <a:srgbClr val="00FF00"/>
                </a:solidFill>
                <a:latin typeface="Times New Roman" panose="02020503050405090304" pitchFamily="18" charset="0"/>
              </a:rPr>
              <a:t>16</a:t>
            </a:r>
            <a:r>
              <a:rPr kumimoji="1" lang="en-US" altLang="zh-CN" sz="2400" dirty="0">
                <a:latin typeface="Times New Roman" panose="02020503050405090304" pitchFamily="18" charset="0"/>
              </a:rPr>
              <a:t>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54   </a:t>
            </a:r>
            <a:r>
              <a:rPr kumimoji="1" lang="en-US" altLang="zh-CN" sz="2400" dirty="0">
                <a:solidFill>
                  <a:srgbClr val="00FF00"/>
                </a:solidFill>
                <a:latin typeface="Times New Roman" panose="02020503050405090304" pitchFamily="18" charset="0"/>
              </a:rPr>
              <a:t>71 </a:t>
            </a:r>
            <a:r>
              <a:rPr kumimoji="1" lang="en-US" altLang="zh-CN" sz="2400" dirty="0">
                <a:latin typeface="Times New Roman" panose="02020503050405090304" pitchFamily="18" charset="0"/>
              </a:rPr>
              <a:t>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8376" name="Text Box 8"/>
          <p:cNvSpPr txBox="1">
            <a:spLocks noChangeArrowheads="1"/>
          </p:cNvSpPr>
          <p:nvPr/>
        </p:nvSpPr>
        <p:spPr bwMode="auto">
          <a:xfrm>
            <a:off x="685800" y="32004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第三趟：</a:t>
            </a:r>
            <a:endParaRPr kumimoji="1" lang="zh-CN" altLang="en-US" sz="2400">
              <a:latin typeface="Times New Roman" panose="0202050305040509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362200" y="1524000"/>
            <a:ext cx="4222750" cy="457200"/>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06   16   12   41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93   54   71</a:t>
            </a:r>
            <a:endParaRPr kumimoji="1" lang="en-US" altLang="zh-CN" sz="2400" dirty="0">
              <a:latin typeface="Times New Roman" panose="02020503050405090304" pitchFamily="18" charset="0"/>
            </a:endParaRPr>
          </a:p>
        </p:txBody>
      </p:sp>
      <p:sp>
        <p:nvSpPr>
          <p:cNvPr id="59395" name="Text Box 3"/>
          <p:cNvSpPr txBox="1">
            <a:spLocks noChangeArrowheads="1"/>
          </p:cNvSpPr>
          <p:nvPr/>
        </p:nvSpPr>
        <p:spPr bwMode="auto">
          <a:xfrm>
            <a:off x="898525" y="706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快速排序</a:t>
            </a:r>
            <a:endParaRPr kumimoji="1" lang="zh-CN" altLang="en-US" sz="2400">
              <a:latin typeface="Times New Roman" panose="02020503050405090304" pitchFamily="18" charset="0"/>
            </a:endParaRPr>
          </a:p>
        </p:txBody>
      </p:sp>
      <p:sp>
        <p:nvSpPr>
          <p:cNvPr id="59396" name="Text Box 4"/>
          <p:cNvSpPr txBox="1">
            <a:spLocks noChangeArrowheads="1"/>
          </p:cNvSpPr>
          <p:nvPr/>
        </p:nvSpPr>
        <p:spPr bwMode="auto">
          <a:xfrm>
            <a:off x="669925" y="15446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第一趟：</a:t>
            </a:r>
            <a:endParaRPr kumimoji="1" lang="zh-CN" altLang="en-US" sz="2400">
              <a:latin typeface="Times New Roman" panose="02020503050405090304" pitchFamily="18" charset="0"/>
            </a:endParaRPr>
          </a:p>
        </p:txBody>
      </p:sp>
      <p:sp>
        <p:nvSpPr>
          <p:cNvPr id="59397" name="Text Box 5"/>
          <p:cNvSpPr txBox="1">
            <a:spLocks noChangeArrowheads="1"/>
          </p:cNvSpPr>
          <p:nvPr/>
        </p:nvSpPr>
        <p:spPr bwMode="auto">
          <a:xfrm>
            <a:off x="2378075" y="2341563"/>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a:t>
            </a:r>
            <a:r>
              <a:rPr kumimoji="1" lang="en-US" altLang="zh-CN" sz="2400" dirty="0">
                <a:solidFill>
                  <a:srgbClr val="FF3300"/>
                </a:solidFill>
                <a:latin typeface="Times New Roman" panose="02020503050405090304" pitchFamily="18" charset="0"/>
              </a:rPr>
              <a:t> </a:t>
            </a:r>
            <a:r>
              <a:rPr kumimoji="1" lang="en-US" altLang="zh-CN" sz="2400" dirty="0">
                <a:latin typeface="Times New Roman" panose="02020503050405090304" pitchFamily="18" charset="0"/>
              </a:rPr>
              <a:t>  16   12   41   </a:t>
            </a:r>
            <a:r>
              <a:rPr kumimoji="1" lang="en-US" altLang="zh-CN" sz="2400" dirty="0">
                <a:solidFill>
                  <a:srgbClr val="FF0000"/>
                </a:solidFill>
                <a:latin typeface="Times New Roman" panose="02020503050405090304" pitchFamily="18" charset="0"/>
              </a:rPr>
              <a:t>45</a:t>
            </a:r>
            <a:r>
              <a:rPr kumimoji="1" lang="en-US" altLang="zh-CN" sz="2400" dirty="0">
                <a:latin typeface="Times New Roman" panose="02020503050405090304" pitchFamily="18" charset="0"/>
              </a:rPr>
              <a:t>   71   54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9398" name="Text Box 6"/>
          <p:cNvSpPr txBox="1">
            <a:spLocks noChangeArrowheads="1"/>
          </p:cNvSpPr>
          <p:nvPr/>
        </p:nvSpPr>
        <p:spPr bwMode="auto">
          <a:xfrm>
            <a:off x="685800" y="23622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第二趟：</a:t>
            </a:r>
            <a:endParaRPr kumimoji="1" lang="zh-CN" altLang="en-US" sz="2400">
              <a:latin typeface="Times New Roman" panose="02020503050405090304" pitchFamily="18" charset="0"/>
            </a:endParaRPr>
          </a:p>
        </p:txBody>
      </p:sp>
      <p:sp>
        <p:nvSpPr>
          <p:cNvPr id="59399" name="Text Box 7"/>
          <p:cNvSpPr txBox="1">
            <a:spLocks noChangeArrowheads="1"/>
          </p:cNvSpPr>
          <p:nvPr/>
        </p:nvSpPr>
        <p:spPr bwMode="auto">
          <a:xfrm>
            <a:off x="2378075" y="3179763"/>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a:t>
            </a:r>
            <a:r>
              <a:rPr kumimoji="1" lang="en-US" altLang="zh-CN" sz="2400" dirty="0">
                <a:latin typeface="Times New Roman" panose="02020503050405090304" pitchFamily="18" charset="0"/>
              </a:rPr>
              <a:t>   12   </a:t>
            </a:r>
            <a:r>
              <a:rPr kumimoji="1" lang="en-US" altLang="zh-CN" sz="2400" dirty="0">
                <a:solidFill>
                  <a:srgbClr val="00FF00"/>
                </a:solidFill>
                <a:latin typeface="Times New Roman" panose="02020503050405090304" pitchFamily="18" charset="0"/>
              </a:rPr>
              <a:t>16 </a:t>
            </a:r>
            <a:r>
              <a:rPr kumimoji="1" lang="en-US" altLang="zh-CN" sz="2400" dirty="0">
                <a:latin typeface="Times New Roman" panose="02020503050405090304" pitchFamily="18" charset="0"/>
              </a:rPr>
              <a:t>  41   </a:t>
            </a:r>
            <a:r>
              <a:rPr kumimoji="1" lang="en-US" altLang="zh-CN" sz="2400" dirty="0">
                <a:solidFill>
                  <a:srgbClr val="FF0000"/>
                </a:solidFill>
                <a:latin typeface="Times New Roman" panose="02020503050405090304" pitchFamily="18" charset="0"/>
              </a:rPr>
              <a:t>45 </a:t>
            </a:r>
            <a:r>
              <a:rPr kumimoji="1" lang="en-US" altLang="zh-CN" sz="2400" dirty="0">
                <a:latin typeface="Times New Roman" panose="02020503050405090304" pitchFamily="18" charset="0"/>
              </a:rPr>
              <a:t>  54   </a:t>
            </a:r>
            <a:r>
              <a:rPr kumimoji="1" lang="en-US" altLang="zh-CN" sz="2400" dirty="0">
                <a:solidFill>
                  <a:srgbClr val="00FF00"/>
                </a:solidFill>
                <a:latin typeface="Times New Roman" panose="02020503050405090304" pitchFamily="18" charset="0"/>
              </a:rPr>
              <a:t>71</a:t>
            </a:r>
            <a:r>
              <a:rPr kumimoji="1" lang="en-US" altLang="zh-CN" sz="2400" dirty="0">
                <a:latin typeface="Times New Roman" panose="02020503050405090304" pitchFamily="18" charset="0"/>
              </a:rPr>
              <a:t>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9400" name="Text Box 8"/>
          <p:cNvSpPr txBox="1">
            <a:spLocks noChangeArrowheads="1"/>
          </p:cNvSpPr>
          <p:nvPr/>
        </p:nvSpPr>
        <p:spPr bwMode="auto">
          <a:xfrm>
            <a:off x="685800" y="32004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第三趟：</a:t>
            </a:r>
            <a:endParaRPr kumimoji="1" lang="zh-CN" altLang="en-US" sz="2400">
              <a:latin typeface="Times New Roman" panose="02020503050405090304" pitchFamily="18" charset="0"/>
            </a:endParaRPr>
          </a:p>
        </p:txBody>
      </p:sp>
      <p:sp>
        <p:nvSpPr>
          <p:cNvPr id="59401" name="Text Box 9"/>
          <p:cNvSpPr txBox="1">
            <a:spLocks noChangeArrowheads="1"/>
          </p:cNvSpPr>
          <p:nvPr/>
        </p:nvSpPr>
        <p:spPr bwMode="auto">
          <a:xfrm>
            <a:off x="2378075" y="4038600"/>
            <a:ext cx="4222750" cy="457200"/>
          </a:xfrm>
          <a:prstGeom prst="rect">
            <a:avLst/>
          </a:prstGeom>
          <a:noFill/>
          <a:ln w="9525">
            <a:noFill/>
            <a:miter lim="800000"/>
          </a:ln>
        </p:spPr>
        <p:txBody>
          <a:bodyPr wrap="none">
            <a:spAutoFit/>
          </a:bodyPr>
          <a:lstStyle/>
          <a:p>
            <a:r>
              <a:rPr kumimoji="1" lang="en-US" altLang="zh-CN" sz="2400" dirty="0">
                <a:solidFill>
                  <a:srgbClr val="0070C0"/>
                </a:solidFill>
                <a:latin typeface="Times New Roman" panose="02020503050405090304" pitchFamily="18" charset="0"/>
              </a:rPr>
              <a:t>06</a:t>
            </a:r>
            <a:r>
              <a:rPr kumimoji="1" lang="en-US" altLang="zh-CN" sz="2400" dirty="0">
                <a:latin typeface="Times New Roman" panose="02020503050405090304" pitchFamily="18" charset="0"/>
              </a:rPr>
              <a:t>   12   </a:t>
            </a:r>
            <a:r>
              <a:rPr kumimoji="1" lang="en-US" altLang="zh-CN" sz="2400" dirty="0">
                <a:solidFill>
                  <a:srgbClr val="00FF00"/>
                </a:solidFill>
                <a:latin typeface="Times New Roman" panose="02020503050405090304" pitchFamily="18" charset="0"/>
              </a:rPr>
              <a:t>16</a:t>
            </a:r>
            <a:r>
              <a:rPr kumimoji="1" lang="en-US" altLang="zh-CN" sz="2400" dirty="0">
                <a:latin typeface="Times New Roman" panose="02020503050405090304" pitchFamily="18" charset="0"/>
              </a:rPr>
              <a:t>   41   </a:t>
            </a:r>
            <a:r>
              <a:rPr kumimoji="1" lang="en-US" altLang="zh-CN" sz="2400" dirty="0">
                <a:solidFill>
                  <a:srgbClr val="FF0000"/>
                </a:solidFill>
                <a:latin typeface="Times New Roman" panose="02020503050405090304" pitchFamily="18" charset="0"/>
              </a:rPr>
              <a:t>45 </a:t>
            </a:r>
            <a:r>
              <a:rPr kumimoji="1" lang="en-US" altLang="zh-CN" sz="2400" dirty="0">
                <a:latin typeface="Times New Roman" panose="02020503050405090304" pitchFamily="18" charset="0"/>
              </a:rPr>
              <a:t>  54   </a:t>
            </a:r>
            <a:r>
              <a:rPr kumimoji="1" lang="en-US" altLang="zh-CN" sz="2400" dirty="0">
                <a:solidFill>
                  <a:srgbClr val="00FF00"/>
                </a:solidFill>
                <a:latin typeface="Times New Roman" panose="02020503050405090304" pitchFamily="18" charset="0"/>
              </a:rPr>
              <a:t>71</a:t>
            </a:r>
            <a:r>
              <a:rPr kumimoji="1" lang="en-US" altLang="zh-CN" sz="2400" dirty="0">
                <a:latin typeface="Times New Roman" panose="02020503050405090304" pitchFamily="18" charset="0"/>
              </a:rPr>
              <a:t>   </a:t>
            </a:r>
            <a:r>
              <a:rPr kumimoji="1" lang="en-US" altLang="zh-CN" sz="2400" dirty="0">
                <a:solidFill>
                  <a:srgbClr val="0070C0"/>
                </a:solidFill>
                <a:latin typeface="Times New Roman" panose="02020503050405090304" pitchFamily="18" charset="0"/>
              </a:rPr>
              <a:t>93</a:t>
            </a:r>
            <a:endParaRPr kumimoji="1" lang="en-US" altLang="zh-CN" sz="2400" dirty="0">
              <a:solidFill>
                <a:srgbClr val="0070C0"/>
              </a:solidFill>
              <a:latin typeface="Times New Roman" panose="02020503050405090304" pitchFamily="18" charset="0"/>
            </a:endParaRPr>
          </a:p>
        </p:txBody>
      </p:sp>
      <p:sp>
        <p:nvSpPr>
          <p:cNvPr id="59402" name="Text Box 10"/>
          <p:cNvSpPr txBox="1">
            <a:spLocks noChangeArrowheads="1"/>
          </p:cNvSpPr>
          <p:nvPr/>
        </p:nvSpPr>
        <p:spPr bwMode="auto">
          <a:xfrm>
            <a:off x="685800" y="40592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第四趟：</a:t>
            </a:r>
            <a:endParaRPr kumimoji="1" lang="zh-CN" altLang="en-US" sz="2400">
              <a:latin typeface="Times New Roman" panose="0202050305040509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Rectangle 2"/>
          <p:cNvSpPr>
            <a:spLocks noGrp="1"/>
          </p:cNvSpPr>
          <p:nvPr>
            <p:ph type="title"/>
          </p:nvPr>
        </p:nvSpPr>
        <p:spPr>
          <a:xfrm>
            <a:off x="433070" y="212725"/>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zh-CN" altLang="en-US" sz="2000" b="1" dirty="0">
              <a:solidFill>
                <a:srgbClr val="CC6600"/>
              </a:solidFill>
            </a:endParaRPr>
          </a:p>
        </p:txBody>
      </p:sp>
      <p:sp>
        <p:nvSpPr>
          <p:cNvPr id="25605" name="Rectangle 5"/>
          <p:cNvSpPr>
            <a:spLocks noGrp="1"/>
          </p:cNvSpPr>
          <p:nvPr>
            <p:ph idx="1"/>
          </p:nvPr>
        </p:nvSpPr>
        <p:spPr>
          <a:xfrm>
            <a:off x="335915" y="746125"/>
            <a:ext cx="8472805" cy="5770880"/>
          </a:xfrm>
        </p:spPr>
        <p:style>
          <a:lnRef idx="2">
            <a:schemeClr val="dk1"/>
          </a:lnRef>
          <a:fillRef idx="1">
            <a:schemeClr val="lt1"/>
          </a:fillRef>
          <a:effectRef idx="0">
            <a:schemeClr val="dk1"/>
          </a:effectRef>
          <a:fontRef idx="minor">
            <a:schemeClr val="dk1"/>
          </a:fontRef>
        </p:style>
        <p:txBody>
          <a:bodyPr vert="horz" wrap="square" lIns="91440" tIns="45720" rIns="91440" bIns="45720" anchor="t">
            <a:normAutofit fontScale="90000"/>
          </a:bodyPr>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int </a:t>
            </a:r>
            <a:r>
              <a:rPr lang="en-US" altLang="zh-CN" sz="2000" b="1" dirty="0">
                <a:solidFill>
                  <a:schemeClr val="accent2"/>
                </a:solidFill>
                <a:latin typeface="Times New Roman Regular" panose="02020503050405090304" charset="0"/>
                <a:cs typeface="Times New Roman Regular" panose="02020503050405090304" charset="0"/>
              </a:rPr>
              <a:t>Partition</a:t>
            </a:r>
            <a:r>
              <a:rPr lang="en-US" altLang="zh-CN" sz="2000" dirty="0">
                <a:latin typeface="Times New Roman Regular" panose="02020503050405090304" charset="0"/>
                <a:cs typeface="Times New Roman Regular" panose="02020503050405090304" charset="0"/>
              </a:rPr>
              <a:t> ( SqList &amp;L</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int low,  int  high ) </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L.r[0] = L.r[</a:t>
            </a:r>
            <a:r>
              <a:rPr lang="en-US" altLang="zh-CN" sz="2000" dirty="0">
                <a:solidFill>
                  <a:srgbClr val="FF0000"/>
                </a:solidFill>
                <a:latin typeface="Times New Roman Regular" panose="02020503050405090304" charset="0"/>
                <a:cs typeface="Times New Roman Regular" panose="02020503050405090304" charset="0"/>
              </a:rPr>
              <a:t>low</a:t>
            </a: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将</a:t>
            </a:r>
            <a:r>
              <a:rPr lang="en-US" altLang="zh-CN" sz="2000" dirty="0">
                <a:latin typeface="Times New Roman Regular" panose="02020503050405090304" charset="0"/>
                <a:cs typeface="Times New Roman Regular" panose="02020503050405090304" charset="0"/>
              </a:rPr>
              <a:t>low</a:t>
            </a:r>
            <a:r>
              <a:rPr lang="zh-CN" altLang="en-US" sz="2000" dirty="0">
                <a:latin typeface="Times New Roman Regular" panose="02020503050405090304" charset="0"/>
                <a:cs typeface="Times New Roman Regular" panose="02020503050405090304" charset="0"/>
              </a:rPr>
              <a:t>记录移动到</a:t>
            </a:r>
            <a:r>
              <a:rPr lang="en-US" altLang="zh-CN" sz="2000" dirty="0">
                <a:latin typeface="Times New Roman Regular" panose="02020503050405090304" charset="0"/>
                <a:cs typeface="Times New Roman Regular" panose="02020503050405090304" charset="0"/>
              </a:rPr>
              <a:t>r[0] </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a:t>
            </a:r>
            <a:r>
              <a:rPr lang="en-US" altLang="zh-CN" sz="2000" dirty="0">
                <a:solidFill>
                  <a:srgbClr val="FF0000"/>
                </a:solidFill>
                <a:latin typeface="Times New Roman Regular" panose="02020503050405090304" charset="0"/>
                <a:cs typeface="Times New Roman Regular" panose="02020503050405090304" charset="0"/>
              </a:rPr>
              <a:t>pivotkey </a:t>
            </a:r>
            <a:r>
              <a:rPr lang="en-US" altLang="zh-CN" sz="2000" dirty="0">
                <a:latin typeface="Times New Roman Regular" panose="02020503050405090304" charset="0"/>
                <a:cs typeface="Times New Roman Regular" panose="02020503050405090304" charset="0"/>
              </a:rPr>
              <a:t>= L.r[low].key; //low</a:t>
            </a:r>
            <a:r>
              <a:rPr lang="zh-CN" altLang="en-US" sz="2000" dirty="0">
                <a:latin typeface="Times New Roman Regular" panose="02020503050405090304" charset="0"/>
                <a:cs typeface="Times New Roman Regular" panose="02020503050405090304" charset="0"/>
              </a:rPr>
              <a:t>的</a:t>
            </a:r>
            <a:r>
              <a:rPr lang="en-US" altLang="zh-CN" sz="2000" dirty="0">
                <a:latin typeface="Times New Roman Regular" panose="02020503050405090304" charset="0"/>
                <a:cs typeface="Times New Roman Regular" panose="02020503050405090304" charset="0"/>
              </a:rPr>
              <a:t>key</a:t>
            </a:r>
            <a:r>
              <a:rPr lang="zh-CN" altLang="en-US" sz="2000" dirty="0">
                <a:latin typeface="Times New Roman Regular" panose="02020503050405090304" charset="0"/>
                <a:cs typeface="Times New Roman Regular" panose="02020503050405090304" charset="0"/>
              </a:rPr>
              <a:t>作为支点</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while  ( </a:t>
            </a:r>
            <a:r>
              <a:rPr lang="en-US" altLang="zh-CN" sz="2000" dirty="0">
                <a:solidFill>
                  <a:srgbClr val="FF0000"/>
                </a:solidFill>
                <a:latin typeface="Times New Roman Regular" panose="02020503050405090304" charset="0"/>
                <a:cs typeface="Times New Roman Regular" panose="02020503050405090304" charset="0"/>
              </a:rPr>
              <a:t>low &lt; high</a:t>
            </a:r>
            <a:r>
              <a:rPr lang="en-US" altLang="zh-CN" sz="2000" dirty="0">
                <a:latin typeface="Times New Roman Regular" panose="02020503050405090304" charset="0"/>
                <a:cs typeface="Times New Roman Regular" panose="02020503050405090304" charset="0"/>
              </a:rPr>
              <a:t> ) { </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while ( low &lt; high &amp;&amp; L.r[high].key &gt;= pivotkey )  --high;</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从后向前，如果</a:t>
            </a:r>
            <a:r>
              <a:rPr lang="en-US" altLang="zh-CN" sz="2000" dirty="0">
                <a:latin typeface="Times New Roman Regular" panose="02020503050405090304" charset="0"/>
                <a:cs typeface="Times New Roman Regular" panose="02020503050405090304" charset="0"/>
              </a:rPr>
              <a:t>high</a:t>
            </a:r>
            <a:r>
              <a:rPr lang="zh-CN" altLang="en-US" sz="2000" dirty="0">
                <a:latin typeface="Times New Roman Regular" panose="02020503050405090304" charset="0"/>
                <a:cs typeface="Times New Roman Regular" panose="02020503050405090304" charset="0"/>
              </a:rPr>
              <a:t>对应的</a:t>
            </a:r>
            <a:r>
              <a:rPr lang="en-US" altLang="zh-CN" sz="2000" dirty="0">
                <a:latin typeface="Times New Roman Regular" panose="02020503050405090304" charset="0"/>
                <a:cs typeface="Times New Roman Regular" panose="02020503050405090304" charset="0"/>
              </a:rPr>
              <a:t>key</a:t>
            </a:r>
            <a:r>
              <a:rPr lang="zh-CN" altLang="en-US" sz="2000" dirty="0">
                <a:latin typeface="Times New Roman Regular" panose="02020503050405090304" charset="0"/>
                <a:cs typeface="Times New Roman Regular" panose="02020503050405090304" charset="0"/>
              </a:rPr>
              <a:t>大于等于支点，则跳过</a:t>
            </a:r>
            <a:r>
              <a:rPr lang="en-US" altLang="zh-CN" sz="2000" dirty="0">
                <a:latin typeface="Times New Roman Regular" panose="02020503050405090304" charset="0"/>
                <a:cs typeface="Times New Roman Regular" panose="02020503050405090304" charset="0"/>
              </a:rPr>
              <a:t>(--high)</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L.r[low] = L.r[high];</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//high</a:t>
            </a:r>
            <a:r>
              <a:rPr lang="zh-CN" altLang="en-US" sz="2000" dirty="0">
                <a:latin typeface="Times New Roman Regular" panose="02020503050405090304" charset="0"/>
                <a:cs typeface="Times New Roman Regular" panose="02020503050405090304" charset="0"/>
              </a:rPr>
              <a:t>对应的</a:t>
            </a:r>
            <a:r>
              <a:rPr lang="en-US" altLang="zh-CN" sz="2000" dirty="0">
                <a:latin typeface="Times New Roman Regular" panose="02020503050405090304" charset="0"/>
                <a:cs typeface="Times New Roman Regular" panose="02020503050405090304" charset="0"/>
              </a:rPr>
              <a:t>key</a:t>
            </a:r>
            <a:r>
              <a:rPr lang="zh-CN" altLang="en-US" sz="2000" dirty="0">
                <a:latin typeface="Times New Roman Regular" panose="02020503050405090304" charset="0"/>
                <a:cs typeface="Times New Roman Regular" panose="02020503050405090304" charset="0"/>
              </a:rPr>
              <a:t>小于支点，将其移动到</a:t>
            </a:r>
            <a:r>
              <a:rPr lang="en-US" altLang="zh-CN" sz="2000" dirty="0">
                <a:latin typeface="Times New Roman Regular" panose="02020503050405090304" charset="0"/>
                <a:cs typeface="Times New Roman Regular" panose="02020503050405090304" charset="0"/>
              </a:rPr>
              <a:t>low</a:t>
            </a:r>
            <a:r>
              <a:rPr lang="zh-CN" altLang="en-US" sz="2000" dirty="0">
                <a:latin typeface="Times New Roman Regular" panose="02020503050405090304" charset="0"/>
                <a:cs typeface="Times New Roman Regular" panose="02020503050405090304" charset="0"/>
              </a:rPr>
              <a:t>里面</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while ( low &lt; high &amp;&amp; L.r[low].key &lt;= pivotkey )  ++low;</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 </a:t>
            </a:r>
            <a:r>
              <a:rPr lang="zh-CN" altLang="en-US" sz="2000" dirty="0">
                <a:latin typeface="Times New Roman Regular" panose="02020503050405090304" charset="0"/>
                <a:cs typeface="Times New Roman Regular" panose="02020503050405090304" charset="0"/>
                <a:sym typeface="+mn-ea"/>
              </a:rPr>
              <a:t>从后向前，如果</a:t>
            </a:r>
            <a:r>
              <a:rPr lang="en-US" altLang="zh-CN" sz="2000" dirty="0">
                <a:latin typeface="Times New Roman Regular" panose="02020503050405090304" charset="0"/>
                <a:cs typeface="Times New Roman Regular" panose="02020503050405090304" charset="0"/>
                <a:sym typeface="+mn-ea"/>
              </a:rPr>
              <a:t>low</a:t>
            </a:r>
            <a:r>
              <a:rPr lang="zh-CN" altLang="en-US" sz="2000" dirty="0">
                <a:latin typeface="Times New Roman Regular" panose="02020503050405090304" charset="0"/>
                <a:cs typeface="Times New Roman Regular" panose="02020503050405090304" charset="0"/>
                <a:sym typeface="+mn-ea"/>
              </a:rPr>
              <a:t>对应的</a:t>
            </a:r>
            <a:r>
              <a:rPr lang="en-US" altLang="zh-CN" sz="2000" dirty="0">
                <a:latin typeface="Times New Roman Regular" panose="02020503050405090304" charset="0"/>
                <a:cs typeface="Times New Roman Regular" panose="02020503050405090304" charset="0"/>
                <a:sym typeface="+mn-ea"/>
              </a:rPr>
              <a:t>key</a:t>
            </a:r>
            <a:r>
              <a:rPr lang="zh-CN" altLang="en-US" sz="2000" dirty="0">
                <a:latin typeface="Times New Roman Regular" panose="02020503050405090304" charset="0"/>
                <a:cs typeface="Times New Roman Regular" panose="02020503050405090304" charset="0"/>
                <a:sym typeface="+mn-ea"/>
              </a:rPr>
              <a:t>小于等于</a:t>
            </a:r>
            <a:r>
              <a:rPr lang="zh-CN" altLang="en-US" sz="2000" dirty="0">
                <a:latin typeface="Times New Roman Regular" panose="02020503050405090304" charset="0"/>
                <a:cs typeface="Times New Roman Regular" panose="02020503050405090304" charset="0"/>
                <a:sym typeface="+mn-ea"/>
              </a:rPr>
              <a:t>支点，则跳过</a:t>
            </a:r>
            <a:r>
              <a:rPr lang="en-US" altLang="zh-CN" sz="2000" dirty="0">
                <a:latin typeface="Times New Roman Regular" panose="02020503050405090304" charset="0"/>
                <a:cs typeface="Times New Roman Regular" panose="02020503050405090304" charset="0"/>
                <a:sym typeface="+mn-ea"/>
              </a:rPr>
              <a:t>(++low)</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L.r[high] = L.r[low];</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L.r[low]=L.r[0]; </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    return low;</a:t>
            </a:r>
            <a:endParaRPr lang="en-US" altLang="zh-CN" sz="2000" dirty="0">
              <a:latin typeface="Times New Roman Regular" panose="02020503050405090304" charset="0"/>
              <a:cs typeface="Times New Roman Regular" panose="02020503050405090304" charset="0"/>
            </a:endParaRPr>
          </a:p>
          <a:p>
            <a:pPr eaLnBrk="1" hangingPunct="1">
              <a:lnSpc>
                <a:spcPct val="90000"/>
              </a:lnSpc>
              <a:spcBef>
                <a:spcPct val="50000"/>
              </a:spcBef>
              <a:buNone/>
            </a:pPr>
            <a:r>
              <a:rPr lang="en-US" altLang="zh-CN" sz="2000" dirty="0">
                <a:latin typeface="Times New Roman Regular" panose="02020503050405090304" charset="0"/>
                <a:cs typeface="Times New Roman Regular" panose="02020503050405090304" charset="0"/>
              </a:rPr>
              <a:t>}//Partition</a:t>
            </a:r>
            <a:endParaRPr lang="en-US" altLang="zh-CN" sz="2000" dirty="0">
              <a:latin typeface="Times New Roman Regular" panose="02020503050405090304" charset="0"/>
              <a:cs typeface="Times New Roman Regular" panose="0202050305040509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a:xfrm>
            <a:off x="685800" y="3048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en-US" altLang="zh-CN" sz="2400" b="1" dirty="0">
              <a:solidFill>
                <a:srgbClr val="CC6600"/>
              </a:solidFill>
            </a:endParaRPr>
          </a:p>
        </p:txBody>
      </p:sp>
      <p:sp>
        <p:nvSpPr>
          <p:cNvPr id="24581" name="Text Box 6"/>
          <p:cNvSpPr txBox="1"/>
          <p:nvPr/>
        </p:nvSpPr>
        <p:spPr>
          <a:xfrm>
            <a:off x="1421130" y="909955"/>
            <a:ext cx="6248400" cy="178371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void </a:t>
            </a:r>
            <a:r>
              <a:rPr lang="en-US" altLang="zh-CN" sz="2000" b="1" dirty="0">
                <a:solidFill>
                  <a:schemeClr val="accent2"/>
                </a:solidFill>
                <a:latin typeface="Times New Roman Regular" panose="02020503050405090304" charset="0"/>
                <a:cs typeface="Times New Roman Regular" panose="02020503050405090304" charset="0"/>
              </a:rPr>
              <a:t>QuickSort</a:t>
            </a:r>
            <a:r>
              <a:rPr lang="en-US" altLang="zh-CN" sz="2000" dirty="0">
                <a:latin typeface="Times New Roman Regular" panose="02020503050405090304" charset="0"/>
                <a:cs typeface="Times New Roman Regular" panose="02020503050405090304" charset="0"/>
              </a:rPr>
              <a:t> ( SqList &amp;L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ea typeface="楷体_GB2312" pitchFamily="49" charset="-122"/>
                <a:cs typeface="Times New Roman Regular" panose="02020503050405090304" charset="0"/>
              </a:rPr>
              <a:t>对顺序表 </a:t>
            </a:r>
            <a:r>
              <a:rPr lang="en-US" altLang="zh-CN" sz="2000" dirty="0">
                <a:latin typeface="Times New Roman Regular" panose="02020503050405090304" charset="0"/>
                <a:ea typeface="楷体_GB2312" pitchFamily="49" charset="-122"/>
                <a:cs typeface="Times New Roman Regular" panose="02020503050405090304" charset="0"/>
              </a:rPr>
              <a:t>L </a:t>
            </a:r>
            <a:r>
              <a:rPr lang="zh-CN" altLang="en-US" sz="2000" dirty="0">
                <a:latin typeface="Times New Roman Regular" panose="02020503050405090304" charset="0"/>
                <a:ea typeface="楷体_GB2312" pitchFamily="49" charset="-122"/>
                <a:cs typeface="Times New Roman Regular" panose="02020503050405090304" charset="0"/>
              </a:rPr>
              <a:t>进行快速排序</a:t>
            </a:r>
            <a:endParaRPr lang="zh-CN" altLang="en-US" sz="2000" dirty="0">
              <a:latin typeface="Times New Roman Regular" panose="02020503050405090304" charset="0"/>
              <a:ea typeface="楷体_GB2312" pitchFamily="49" charset="-122"/>
              <a:cs typeface="Times New Roman Regular" panose="02020503050405090304" charset="0"/>
            </a:endParaRPr>
          </a:p>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	</a:t>
            </a:r>
            <a:r>
              <a:rPr lang="en-US" altLang="zh-CN" sz="2000" dirty="0">
                <a:solidFill>
                  <a:schemeClr val="accent2"/>
                </a:solidFill>
                <a:latin typeface="Times New Roman Regular" panose="02020503050405090304" charset="0"/>
                <a:cs typeface="Times New Roman Regular" panose="02020503050405090304" charset="0"/>
              </a:rPr>
              <a:t>QSort</a:t>
            </a:r>
            <a:r>
              <a:rPr lang="en-US" altLang="zh-CN" sz="2000" dirty="0">
                <a:latin typeface="Times New Roman Regular" panose="02020503050405090304" charset="0"/>
                <a:cs typeface="Times New Roman Regular" panose="02020503050405090304" charset="0"/>
              </a:rPr>
              <a:t> ( L, 1, L.length );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  // QuickSort</a:t>
            </a:r>
            <a:endParaRPr lang="en-US" altLang="zh-CN" sz="2000" dirty="0">
              <a:latin typeface="Times New Roman Regular" panose="02020503050405090304" charset="0"/>
              <a:cs typeface="Times New Roman Regular" panose="02020503050405090304" charset="0"/>
            </a:endParaRPr>
          </a:p>
        </p:txBody>
      </p:sp>
      <p:sp>
        <p:nvSpPr>
          <p:cNvPr id="24582" name="Text Box 7"/>
          <p:cNvSpPr txBox="1"/>
          <p:nvPr/>
        </p:nvSpPr>
        <p:spPr>
          <a:xfrm>
            <a:off x="1421130" y="3242945"/>
            <a:ext cx="6249035" cy="29845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dirty="0">
                <a:latin typeface="Times New Roman Regular" panose="02020503050405090304" charset="0"/>
                <a:cs typeface="Times New Roman Regular" panose="02020503050405090304" charset="0"/>
              </a:rPr>
              <a:t>void </a:t>
            </a:r>
            <a:r>
              <a:rPr lang="en-US" altLang="zh-CN" sz="2000" b="1" dirty="0">
                <a:solidFill>
                  <a:schemeClr val="accent2"/>
                </a:solidFill>
                <a:latin typeface="Times New Roman Regular" panose="02020503050405090304" charset="0"/>
                <a:cs typeface="Times New Roman Regular" panose="02020503050405090304" charset="0"/>
              </a:rPr>
              <a:t>QSort</a:t>
            </a:r>
            <a:r>
              <a:rPr lang="en-US" altLang="zh-CN" sz="2000" b="1"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 SqList &amp;L</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int low,  int  high )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a:t>
            </a:r>
            <a:r>
              <a:rPr lang="zh-CN" altLang="en-US" sz="2000" dirty="0">
                <a:latin typeface="Times New Roman Regular" panose="02020503050405090304" charset="0"/>
                <a:ea typeface="楷体_GB2312" pitchFamily="49" charset="-122"/>
                <a:cs typeface="Times New Roman Regular" panose="02020503050405090304" charset="0"/>
              </a:rPr>
              <a:t>对顺序表 </a:t>
            </a:r>
            <a:r>
              <a:rPr lang="en-US" altLang="zh-CN" sz="2000" dirty="0">
                <a:latin typeface="Times New Roman Regular" panose="02020503050405090304" charset="0"/>
                <a:ea typeface="楷体_GB2312" pitchFamily="49" charset="-122"/>
                <a:cs typeface="Times New Roman Regular" panose="02020503050405090304" charset="0"/>
              </a:rPr>
              <a:t>L</a:t>
            </a:r>
            <a:r>
              <a:rPr lang="zh-CN" altLang="en-US" sz="2000" dirty="0">
                <a:latin typeface="Times New Roman Regular" panose="02020503050405090304" charset="0"/>
                <a:ea typeface="楷体_GB2312" pitchFamily="49" charset="-122"/>
                <a:cs typeface="Times New Roman Regular" panose="02020503050405090304" charset="0"/>
              </a:rPr>
              <a:t>中的子序列</a:t>
            </a:r>
            <a:r>
              <a:rPr lang="en-US" altLang="zh-CN" sz="2000" dirty="0">
                <a:latin typeface="Times New Roman Regular" panose="02020503050405090304" charset="0"/>
                <a:ea typeface="楷体_GB2312" pitchFamily="49" charset="-122"/>
                <a:cs typeface="Times New Roman Regular" panose="02020503050405090304" charset="0"/>
              </a:rPr>
              <a:t>L.r[low..high] </a:t>
            </a:r>
            <a:r>
              <a:rPr lang="zh-CN" altLang="en-US" sz="2000" dirty="0">
                <a:latin typeface="Times New Roman Regular" panose="02020503050405090304" charset="0"/>
                <a:ea typeface="楷体_GB2312" pitchFamily="49" charset="-122"/>
                <a:cs typeface="Times New Roman Regular" panose="02020503050405090304" charset="0"/>
              </a:rPr>
              <a:t>进行快速排序</a:t>
            </a:r>
            <a:endParaRPr lang="zh-CN" altLang="en-US"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if  ( low &lt; high ) {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pivotloc = </a:t>
            </a:r>
            <a:r>
              <a:rPr lang="en-US" altLang="zh-CN" sz="2000" dirty="0">
                <a:solidFill>
                  <a:schemeClr val="accent2"/>
                </a:solidFill>
                <a:latin typeface="Times New Roman Regular" panose="02020503050405090304" charset="0"/>
                <a:cs typeface="Times New Roman Regular" panose="02020503050405090304" charset="0"/>
              </a:rPr>
              <a:t>Partition</a:t>
            </a:r>
            <a:r>
              <a:rPr lang="en-US" altLang="zh-CN" sz="2000" dirty="0">
                <a:latin typeface="Times New Roman Regular" panose="02020503050405090304" charset="0"/>
                <a:cs typeface="Times New Roman Regular" panose="02020503050405090304" charset="0"/>
              </a:rPr>
              <a:t>(L, low, high )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a:t>
            </a:r>
            <a:r>
              <a:rPr lang="en-US" altLang="zh-CN" sz="2000" dirty="0">
                <a:solidFill>
                  <a:schemeClr val="accent2"/>
                </a:solidFill>
                <a:latin typeface="Times New Roman Regular" panose="02020503050405090304" charset="0"/>
                <a:cs typeface="Times New Roman Regular" panose="02020503050405090304" charset="0"/>
              </a:rPr>
              <a:t>Qsort</a:t>
            </a:r>
            <a:r>
              <a:rPr lang="en-US" altLang="zh-CN" sz="2000" dirty="0">
                <a:latin typeface="Times New Roman Regular" panose="02020503050405090304" charset="0"/>
                <a:cs typeface="Times New Roman Regular" panose="02020503050405090304" charset="0"/>
              </a:rPr>
              <a:t> (L, low, pivotloc-1) ;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a:t>
            </a:r>
            <a:r>
              <a:rPr lang="en-US" altLang="zh-CN" sz="2000" dirty="0">
                <a:solidFill>
                  <a:schemeClr val="accent2"/>
                </a:solidFill>
                <a:latin typeface="Times New Roman Regular" panose="02020503050405090304" charset="0"/>
                <a:cs typeface="Times New Roman Regular" panose="02020503050405090304" charset="0"/>
              </a:rPr>
              <a:t>Qsort</a:t>
            </a:r>
            <a:r>
              <a:rPr lang="en-US" altLang="zh-CN" sz="2000" dirty="0">
                <a:latin typeface="Times New Roman Regular" panose="02020503050405090304" charset="0"/>
                <a:cs typeface="Times New Roman Regular" panose="02020503050405090304" charset="0"/>
              </a:rPr>
              <a:t> (L, pivotloc+1, high )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a:t>
            </a:r>
            <a:endParaRPr lang="en-US" altLang="zh-CN" sz="2000" dirty="0">
              <a:latin typeface="Times New Roman Regular" panose="02020503050405090304" charset="0"/>
              <a:cs typeface="Times New Roman Regular" panose="02020503050405090304" charset="0"/>
            </a:endParaRPr>
          </a:p>
          <a:p>
            <a:pPr marL="0" lvl="0" indent="0" eaLnBrk="1" hangingPunct="1">
              <a:buNone/>
            </a:pPr>
            <a:r>
              <a:rPr lang="en-US" altLang="zh-CN" sz="2000" dirty="0">
                <a:latin typeface="Times New Roman Regular" panose="02020503050405090304" charset="0"/>
                <a:cs typeface="Times New Roman Regular" panose="02020503050405090304" charset="0"/>
              </a:rPr>
              <a:t>}  // QSort</a:t>
            </a:r>
            <a:endParaRPr lang="en-US" altLang="zh-CN" sz="2000" dirty="0">
              <a:latin typeface="Times New Roman Regular" panose="02020503050405090304" charset="0"/>
              <a:cs typeface="Times New Roman Regular" panose="020205030504050903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a:ln>
            <a:miter lim="800000"/>
          </a:ln>
        </p:spPr>
        <p:txBody>
          <a:bodyPr/>
          <a:lstStyle/>
          <a:p>
            <a:fld id="{0BD920FC-DFE5-4AB4-8EB3-4FC2195E5B4F}" type="datetime1">
              <a:rPr lang="zh-CN" altLang="en-US" smtClean="0"/>
            </a:fld>
            <a:endParaRPr lang="en-US" altLang="zh-CN"/>
          </a:p>
        </p:txBody>
      </p:sp>
      <p:sp>
        <p:nvSpPr>
          <p:cNvPr id="180226" name="Text Box 2"/>
          <p:cNvSpPr txBox="1">
            <a:spLocks noChangeArrowheads="1"/>
          </p:cNvSpPr>
          <p:nvPr/>
        </p:nvSpPr>
        <p:spPr bwMode="auto">
          <a:xfrm>
            <a:off x="275590" y="299085"/>
            <a:ext cx="8592820" cy="494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20000"/>
              </a:spcBef>
              <a:defRPr/>
            </a:pPr>
            <a:r>
              <a:rPr lang="zh-CN" altLang="en-US" sz="2000" dirty="0">
                <a:solidFill>
                  <a:srgbClr val="000000"/>
                </a:solidFill>
                <a:latin typeface="宋体" charset="0"/>
                <a:ea typeface="宋体" charset="0"/>
                <a:cs typeface="宋体" charset="0"/>
              </a:rPr>
              <a:t>时间效率：在</a:t>
            </a:r>
            <a:r>
              <a:rPr lang="en-US" altLang="zh-CN" sz="2000" dirty="0">
                <a:solidFill>
                  <a:srgbClr val="00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个记录的待排序列中，一次划分需要约有</a:t>
            </a:r>
            <a:r>
              <a:rPr lang="en-US" altLang="zh-CN" sz="2000" dirty="0">
                <a:solidFill>
                  <a:srgbClr val="FF0000"/>
                </a:solidFill>
                <a:latin typeface="宋体" charset="0"/>
                <a:ea typeface="宋体" charset="0"/>
                <a:cs typeface="宋体" charset="0"/>
                <a:sym typeface="Symbol" pitchFamily="18" charset="2"/>
              </a:rPr>
              <a:t>&lt;=</a:t>
            </a:r>
            <a:r>
              <a:rPr lang="en-US" altLang="zh-CN" sz="2000" dirty="0">
                <a:solidFill>
                  <a:srgbClr val="FF0000"/>
                </a:solidFill>
                <a:latin typeface="宋体" charset="0"/>
                <a:ea typeface="宋体" charset="0"/>
                <a:cs typeface="宋体" charset="0"/>
              </a:rPr>
              <a:t>n</a:t>
            </a:r>
            <a:r>
              <a:rPr lang="zh-CN" altLang="en-US" sz="2000" dirty="0">
                <a:solidFill>
                  <a:srgbClr val="FF0000"/>
                </a:solidFill>
                <a:latin typeface="宋体" charset="0"/>
                <a:ea typeface="宋体" charset="0"/>
                <a:cs typeface="宋体" charset="0"/>
              </a:rPr>
              <a:t>次</a:t>
            </a:r>
            <a:r>
              <a:rPr lang="zh-CN" altLang="en-US" sz="2000" dirty="0">
                <a:solidFill>
                  <a:srgbClr val="000000"/>
                </a:solidFill>
                <a:latin typeface="宋体" charset="0"/>
                <a:ea typeface="宋体" charset="0"/>
                <a:cs typeface="宋体" charset="0"/>
              </a:rPr>
              <a:t>关键码比较，时效为</a:t>
            </a:r>
            <a:r>
              <a:rPr lang="en-US" altLang="zh-CN" sz="2000" dirty="0">
                <a:solidFill>
                  <a:srgbClr val="000000"/>
                </a:solidFill>
                <a:latin typeface="宋体" charset="0"/>
                <a:ea typeface="宋体" charset="0"/>
                <a:cs typeface="宋体" charset="0"/>
              </a:rPr>
              <a:t>O(n)</a:t>
            </a:r>
            <a:endParaRPr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FF0000"/>
                </a:solidFill>
                <a:latin typeface="宋体" charset="0"/>
                <a:ea typeface="宋体" charset="0"/>
                <a:cs typeface="宋体" charset="0"/>
              </a:rPr>
              <a:t>理想情况下</a:t>
            </a:r>
            <a:r>
              <a:rPr lang="zh-CN" altLang="en-US" sz="2000" dirty="0">
                <a:solidFill>
                  <a:srgbClr val="000000"/>
                </a:solidFill>
                <a:latin typeface="宋体" charset="0"/>
                <a:ea typeface="宋体" charset="0"/>
                <a:cs typeface="宋体" charset="0"/>
              </a:rPr>
              <a:t>：每次划分，正好将分成两个等长的子序列，则需要的排序趟数为</a:t>
            </a:r>
            <a:r>
              <a:rPr lang="en-US" altLang="zh-CN" sz="2000" dirty="0">
                <a:solidFill>
                  <a:srgbClr val="000000"/>
                </a:solidFill>
                <a:latin typeface="宋体" charset="0"/>
                <a:ea typeface="宋体" charset="0"/>
                <a:cs typeface="宋体" charset="0"/>
                <a:sym typeface="Symbol" pitchFamily="18" charset="2"/>
              </a:rPr>
              <a:t>&lt;=</a:t>
            </a:r>
            <a:r>
              <a:rPr lang="en-US" altLang="zh-CN" sz="2000" dirty="0">
                <a:solidFill>
                  <a:srgbClr val="000000"/>
                </a:solidFill>
                <a:latin typeface="宋体" charset="0"/>
                <a:ea typeface="宋体" charset="0"/>
                <a:cs typeface="宋体" charset="0"/>
              </a:rPr>
              <a:t> </a:t>
            </a:r>
            <a:r>
              <a:rPr lang="en-US" altLang="zh-CN" sz="2000" dirty="0">
                <a:solidFill>
                  <a:srgbClr val="FF0000"/>
                </a:solidFill>
                <a:latin typeface="宋体" charset="0"/>
                <a:ea typeface="宋体" charset="0"/>
                <a:cs typeface="宋体" charset="0"/>
              </a:rPr>
              <a:t>log</a:t>
            </a:r>
            <a:r>
              <a:rPr lang="en-US" altLang="zh-CN" sz="2000" baseline="-25000" dirty="0">
                <a:solidFill>
                  <a:srgbClr val="FF0000"/>
                </a:solidFill>
                <a:latin typeface="宋体" charset="0"/>
                <a:ea typeface="宋体" charset="0"/>
                <a:cs typeface="宋体" charset="0"/>
              </a:rPr>
              <a:t>2</a:t>
            </a:r>
            <a:r>
              <a:rPr lang="en-US" altLang="zh-CN" sz="2000" dirty="0">
                <a:solidFill>
                  <a:srgbClr val="FF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，故时间性能为</a:t>
            </a:r>
            <a:r>
              <a:rPr lang="en-US" altLang="zh-CN" sz="2000" dirty="0">
                <a:solidFill>
                  <a:srgbClr val="FF0000"/>
                </a:solidFill>
                <a:latin typeface="宋体" charset="0"/>
                <a:ea typeface="宋体" charset="0"/>
                <a:cs typeface="宋体" charset="0"/>
              </a:rPr>
              <a:t>O(nlog</a:t>
            </a:r>
            <a:r>
              <a:rPr lang="en-US" altLang="zh-CN" sz="2000" baseline="-25000" dirty="0">
                <a:solidFill>
                  <a:srgbClr val="FF0000"/>
                </a:solidFill>
                <a:latin typeface="宋体" charset="0"/>
                <a:ea typeface="宋体" charset="0"/>
                <a:cs typeface="宋体" charset="0"/>
              </a:rPr>
              <a:t>2</a:t>
            </a:r>
            <a:r>
              <a:rPr lang="en-US" altLang="zh-CN" sz="2000" dirty="0">
                <a:solidFill>
                  <a:srgbClr val="FF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a:t>
            </a:r>
            <a:endParaRPr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FF0000"/>
                </a:solidFill>
                <a:latin typeface="宋体" charset="0"/>
                <a:ea typeface="宋体" charset="0"/>
                <a:cs typeface="宋体" charset="0"/>
              </a:rPr>
              <a:t>最坏情况下</a:t>
            </a:r>
            <a:r>
              <a:rPr lang="zh-CN" altLang="en-US" sz="2000" dirty="0">
                <a:solidFill>
                  <a:srgbClr val="000000"/>
                </a:solidFill>
                <a:latin typeface="宋体" charset="0"/>
                <a:ea typeface="宋体" charset="0"/>
                <a:cs typeface="宋体" charset="0"/>
              </a:rPr>
              <a:t>（初始正序</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逆序）</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即每次划分只得到一个子序列时，时间效率为</a:t>
            </a:r>
            <a:r>
              <a:rPr lang="en-US" altLang="zh-CN" sz="2000" dirty="0">
                <a:solidFill>
                  <a:srgbClr val="000000"/>
                </a:solidFill>
                <a:latin typeface="宋体" charset="0"/>
                <a:ea typeface="宋体" charset="0"/>
                <a:cs typeface="宋体" charset="0"/>
              </a:rPr>
              <a:t>O(n</a:t>
            </a:r>
            <a:r>
              <a:rPr lang="en-US" altLang="zh-CN" sz="2000" baseline="30000" dirty="0">
                <a:solidFill>
                  <a:srgbClr val="000000"/>
                </a:solidFill>
                <a:latin typeface="宋体" charset="0"/>
                <a:ea typeface="宋体" charset="0"/>
                <a:cs typeface="宋体" charset="0"/>
              </a:rPr>
              <a:t>2</a:t>
            </a:r>
            <a:r>
              <a:rPr lang="en-US" altLang="zh-CN" sz="2000" dirty="0">
                <a:solidFill>
                  <a:srgbClr val="000000"/>
                </a:solidFill>
                <a:latin typeface="宋体" charset="0"/>
                <a:ea typeface="宋体" charset="0"/>
                <a:cs typeface="宋体" charset="0"/>
              </a:rPr>
              <a:t>)</a:t>
            </a:r>
            <a:endParaRPr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000000"/>
                </a:solidFill>
                <a:latin typeface="宋体" charset="0"/>
                <a:ea typeface="宋体" charset="0"/>
                <a:cs typeface="宋体" charset="0"/>
              </a:rPr>
              <a:t>快速排序通常被认为是在同数量级</a:t>
            </a:r>
            <a:r>
              <a:rPr lang="en-US" altLang="zh-CN" sz="2000" dirty="0">
                <a:solidFill>
                  <a:srgbClr val="000000"/>
                </a:solidFill>
                <a:latin typeface="宋体" charset="0"/>
                <a:ea typeface="宋体" charset="0"/>
                <a:cs typeface="宋体" charset="0"/>
              </a:rPr>
              <a:t>O(nlog</a:t>
            </a:r>
            <a:r>
              <a:rPr lang="en-US" altLang="zh-CN" sz="2000" baseline="-25000" dirty="0">
                <a:solidFill>
                  <a:srgbClr val="000000"/>
                </a:solidFill>
                <a:latin typeface="宋体" charset="0"/>
                <a:ea typeface="宋体" charset="0"/>
                <a:cs typeface="宋体" charset="0"/>
              </a:rPr>
              <a:t>2</a:t>
            </a:r>
            <a:r>
              <a:rPr lang="en-US" altLang="zh-CN" sz="2000" dirty="0">
                <a:solidFill>
                  <a:srgbClr val="00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的排序方法中</a:t>
            </a:r>
            <a:r>
              <a:rPr lang="zh-CN" altLang="en-US" sz="2000" dirty="0">
                <a:solidFill>
                  <a:srgbClr val="FF0000"/>
                </a:solidFill>
                <a:latin typeface="宋体" charset="0"/>
                <a:ea typeface="宋体" charset="0"/>
                <a:cs typeface="宋体" charset="0"/>
              </a:rPr>
              <a:t>平均性能最好</a:t>
            </a:r>
            <a:r>
              <a:rPr lang="zh-CN" altLang="en-US" sz="2000" dirty="0">
                <a:solidFill>
                  <a:srgbClr val="000000"/>
                </a:solidFill>
                <a:latin typeface="宋体" charset="0"/>
                <a:ea typeface="宋体" charset="0"/>
                <a:cs typeface="宋体" charset="0"/>
              </a:rPr>
              <a:t>的。</a:t>
            </a:r>
            <a:endParaRPr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000000"/>
                </a:solidFill>
                <a:latin typeface="宋体" charset="0"/>
                <a:ea typeface="宋体" charset="0"/>
                <a:cs typeface="宋体" charset="0"/>
              </a:rPr>
              <a:t>快速排序是</a:t>
            </a:r>
            <a:r>
              <a:rPr lang="zh-CN" altLang="en-US" sz="2000" dirty="0">
                <a:solidFill>
                  <a:srgbClr val="FF0000"/>
                </a:solidFill>
                <a:latin typeface="宋体" charset="0"/>
                <a:ea typeface="宋体" charset="0"/>
                <a:cs typeface="宋体" charset="0"/>
              </a:rPr>
              <a:t>一个不稳定</a:t>
            </a:r>
            <a:r>
              <a:rPr lang="zh-CN" altLang="en-US" sz="2000" dirty="0">
                <a:solidFill>
                  <a:srgbClr val="000000"/>
                </a:solidFill>
                <a:latin typeface="宋体" charset="0"/>
                <a:ea typeface="宋体" charset="0"/>
                <a:cs typeface="宋体" charset="0"/>
              </a:rPr>
              <a:t>的排序。</a:t>
            </a:r>
            <a:endParaRPr lang="zh-CN" altLang="en-US" sz="2000" dirty="0">
              <a:solidFill>
                <a:srgbClr val="000000"/>
              </a:solidFill>
              <a:latin typeface="宋体" charset="0"/>
              <a:ea typeface="宋体" charset="0"/>
              <a:cs typeface="宋体" charset="0"/>
            </a:endParaRPr>
          </a:p>
          <a:p>
            <a:pPr algn="just">
              <a:lnSpc>
                <a:spcPct val="115000"/>
              </a:lnSpc>
              <a:spcBef>
                <a:spcPct val="20000"/>
              </a:spcBef>
              <a:defRPr/>
            </a:pPr>
            <a:r>
              <a:rPr lang="zh-CN" altLang="en-US" sz="2000" dirty="0">
                <a:solidFill>
                  <a:srgbClr val="000000"/>
                </a:solidFill>
                <a:latin typeface="宋体" charset="0"/>
                <a:ea typeface="宋体" charset="0"/>
                <a:cs typeface="宋体" charset="0"/>
              </a:rPr>
              <a:t>   反例： </a:t>
            </a:r>
            <a:r>
              <a:rPr lang="zh-CN" altLang="en-US" sz="2000" dirty="0">
                <a:latin typeface="宋体" charset="0"/>
                <a:ea typeface="宋体" charset="0"/>
                <a:cs typeface="宋体" charset="0"/>
                <a:sym typeface="+mn-ea"/>
              </a:rPr>
              <a:t> </a:t>
            </a:r>
            <a:r>
              <a:rPr lang="en-US" altLang="zh-CN" sz="2000" dirty="0">
                <a:latin typeface="宋体" charset="0"/>
                <a:ea typeface="宋体" charset="0"/>
                <a:cs typeface="宋体" charset="0"/>
                <a:sym typeface="+mn-ea"/>
              </a:rPr>
              <a:t>[ 2</a:t>
            </a:r>
            <a:r>
              <a:rPr lang="zh-CN" altLang="en-US" sz="2000" dirty="0">
                <a:latin typeface="宋体" charset="0"/>
                <a:ea typeface="宋体" charset="0"/>
                <a:cs typeface="宋体" charset="0"/>
                <a:sym typeface="+mn-ea"/>
              </a:rPr>
              <a:t>，</a:t>
            </a:r>
            <a:r>
              <a:rPr lang="en-US" altLang="zh-CN" sz="2000" u="sng" dirty="0">
                <a:latin typeface="宋体" charset="0"/>
                <a:ea typeface="宋体" charset="0"/>
                <a:cs typeface="宋体" charset="0"/>
                <a:sym typeface="+mn-ea"/>
              </a:rPr>
              <a:t>2</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1 ]</a:t>
            </a:r>
            <a:r>
              <a:rPr lang="zh-CN" altLang="en-US" sz="2000" dirty="0">
                <a:latin typeface="宋体" charset="0"/>
                <a:ea typeface="宋体" charset="0"/>
                <a:cs typeface="宋体" charset="0"/>
                <a:sym typeface="+mn-ea"/>
              </a:rPr>
              <a:t>：</a:t>
            </a:r>
            <a:r>
              <a:rPr lang="en-US" altLang="zh-CN" sz="2000" dirty="0">
                <a:latin typeface="宋体" charset="0"/>
                <a:ea typeface="宋体" charset="0"/>
                <a:cs typeface="宋体" charset="0"/>
                <a:sym typeface="+mn-ea"/>
              </a:rPr>
              <a:t>{1 </a:t>
            </a:r>
            <a:r>
              <a:rPr lang="en-US" altLang="zh-CN" sz="2000" u="sng" dirty="0">
                <a:latin typeface="宋体" charset="0"/>
                <a:ea typeface="宋体" charset="0"/>
                <a:cs typeface="宋体" charset="0"/>
                <a:sym typeface="+mn-ea"/>
              </a:rPr>
              <a:t>2</a:t>
            </a:r>
            <a:r>
              <a:rPr lang="en-US" altLang="zh-CN" sz="2000" dirty="0">
                <a:latin typeface="宋体" charset="0"/>
                <a:ea typeface="宋体" charset="0"/>
                <a:cs typeface="宋体" charset="0"/>
                <a:sym typeface="+mn-ea"/>
              </a:rPr>
              <a:t> } </a:t>
            </a:r>
            <a:r>
              <a:rPr lang="en-US" altLang="zh-CN" sz="2000" b="1" dirty="0">
                <a:solidFill>
                  <a:schemeClr val="accent2"/>
                </a:solidFill>
                <a:latin typeface="宋体" charset="0"/>
                <a:ea typeface="宋体" charset="0"/>
                <a:cs typeface="宋体" charset="0"/>
                <a:sym typeface="+mn-ea"/>
              </a:rPr>
              <a:t>2</a:t>
            </a:r>
            <a:r>
              <a:rPr lang="en-US" altLang="zh-CN" sz="2000" dirty="0">
                <a:solidFill>
                  <a:schemeClr val="accent1"/>
                </a:solidFill>
                <a:latin typeface="宋体" charset="0"/>
                <a:ea typeface="宋体" charset="0"/>
                <a:cs typeface="宋体" charset="0"/>
                <a:sym typeface="+mn-ea"/>
              </a:rPr>
              <a:t> </a:t>
            </a:r>
            <a:r>
              <a:rPr lang="en-US" altLang="zh-CN" sz="2000" dirty="0">
                <a:latin typeface="宋体" charset="0"/>
                <a:ea typeface="宋体" charset="0"/>
                <a:cs typeface="宋体" charset="0"/>
                <a:sym typeface="+mn-ea"/>
              </a:rPr>
              <a:t>{  }</a:t>
            </a:r>
            <a:endParaRPr lang="en-US" altLang="zh-CN" sz="2400" dirty="0">
              <a:latin typeface="宋体" charset="0"/>
              <a:ea typeface="宋体" charset="0"/>
              <a:cs typeface="宋体" charset="0"/>
            </a:endParaRPr>
          </a:p>
          <a:p>
            <a:pPr algn="just">
              <a:lnSpc>
                <a:spcPct val="115000"/>
              </a:lnSpc>
              <a:spcBef>
                <a:spcPct val="20000"/>
              </a:spcBef>
              <a:defRPr/>
            </a:pPr>
            <a:r>
              <a:rPr lang="zh-CN" altLang="en-US" sz="2400" dirty="0">
                <a:solidFill>
                  <a:srgbClr val="000000"/>
                </a:solidFill>
                <a:latin typeface="楷体_GB2312" pitchFamily="49" charset="-122"/>
                <a:ea typeface="楷体_GB2312" pitchFamily="49" charset="-122"/>
              </a:rPr>
              <a:t>            </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357166"/>
            <a:ext cx="8001000" cy="649288"/>
          </a:xfrm>
        </p:spPr>
        <p:txBody>
          <a:bodyPr/>
          <a:lstStyle/>
          <a:p>
            <a:pPr eaLnBrk="1" hangingPunct="1"/>
            <a:r>
              <a:rPr lang="zh-CN" altLang="en-US" sz="1900" b="1" dirty="0">
                <a:solidFill>
                  <a:srgbClr val="800000"/>
                </a:solidFill>
              </a:rPr>
              <a:t>排序的分类</a:t>
            </a:r>
            <a:endParaRPr lang="zh-CN" altLang="en-US" sz="2500" b="1" dirty="0">
              <a:solidFill>
                <a:srgbClr val="800000"/>
              </a:solidFill>
            </a:endParaRPr>
          </a:p>
        </p:txBody>
      </p:sp>
      <p:sp>
        <p:nvSpPr>
          <p:cNvPr id="10243" name="Rectangle 3"/>
          <p:cNvSpPr>
            <a:spLocks noGrp="1" noChangeArrowheads="1"/>
          </p:cNvSpPr>
          <p:nvPr>
            <p:ph type="body" idx="1"/>
          </p:nvPr>
        </p:nvSpPr>
        <p:spPr>
          <a:xfrm>
            <a:off x="684213" y="1214422"/>
            <a:ext cx="7772400" cy="4800600"/>
          </a:xfrm>
        </p:spPr>
        <p:txBody>
          <a:bodyPr>
            <a:normAutofit lnSpcReduction="10000"/>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根据排序时文件记录的存放位置</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b="1" dirty="0">
                <a:solidFill>
                  <a:srgbClr val="FF3300"/>
                </a:solidFill>
              </a:rPr>
              <a:t>内部排序</a:t>
            </a:r>
            <a:r>
              <a:rPr lang="zh-CN" altLang="en-US" sz="2100" dirty="0"/>
              <a:t>：排序过程中将全部记录放在内存中处理。</a:t>
            </a:r>
            <a:endParaRPr lang="zh-CN" altLang="en-US" sz="2100" dirty="0"/>
          </a:p>
          <a:p>
            <a:pPr eaLnBrk="1" hangingPunct="1">
              <a:lnSpc>
                <a:spcPct val="150000"/>
              </a:lnSpc>
              <a:buFont typeface="Wingdings" panose="05000000000000000000" pitchFamily="2" charset="2"/>
              <a:buNone/>
            </a:pPr>
            <a:r>
              <a:rPr lang="zh-CN" altLang="en-US" sz="2100" dirty="0">
                <a:solidFill>
                  <a:srgbClr val="FF3300"/>
                </a:solidFill>
              </a:rPr>
              <a:t>     </a:t>
            </a:r>
            <a:r>
              <a:rPr lang="zh-CN" altLang="en-US" sz="2100" b="1" dirty="0">
                <a:solidFill>
                  <a:srgbClr val="FF3300"/>
                </a:solidFill>
              </a:rPr>
              <a:t>外部排序</a:t>
            </a:r>
            <a:r>
              <a:rPr lang="zh-CN" altLang="en-US" sz="2100" dirty="0"/>
              <a:t>：排序过程中需在内外存之间交换信息。</a:t>
            </a:r>
            <a:endParaRPr lang="zh-CN" altLang="en-US" sz="2100" dirty="0"/>
          </a:p>
          <a:p>
            <a:pPr eaLnBrk="1" hangingPunct="1">
              <a:lnSpc>
                <a:spcPct val="150000"/>
              </a:lnSpc>
              <a:buFont typeface="Wingdings" panose="05000000000000000000" pitchFamily="2" charset="2"/>
              <a:buNone/>
            </a:pPr>
            <a:endParaRPr lang="zh-CN" altLang="en-US" sz="2100" dirty="0"/>
          </a:p>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根据排序前后相同关键字记录的相对次序</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b="1" dirty="0">
                <a:solidFill>
                  <a:srgbClr val="FF3300"/>
                </a:solidFill>
              </a:rPr>
              <a:t>稳定排序</a:t>
            </a:r>
            <a:r>
              <a:rPr lang="zh-CN" altLang="en-US" sz="2100" dirty="0"/>
              <a:t>：设序列中任意两个记录的</a:t>
            </a:r>
            <a:r>
              <a:rPr lang="zh-CN" altLang="en-US" sz="2100" dirty="0">
                <a:solidFill>
                  <a:srgbClr val="FF0000"/>
                </a:solidFill>
              </a:rPr>
              <a:t>关键字值相同</a:t>
            </a:r>
            <a:r>
              <a:rPr lang="zh-CN" altLang="en-US" sz="2100" dirty="0"/>
              <a:t>，即</a:t>
            </a:r>
            <a:r>
              <a:rPr lang="en-US" altLang="zh-CN" sz="2100" dirty="0" err="1"/>
              <a:t>K</a:t>
            </a:r>
            <a:r>
              <a:rPr lang="en-US" altLang="zh-CN" sz="2100" baseline="-25000" dirty="0" err="1"/>
              <a:t>i</a:t>
            </a:r>
            <a:r>
              <a:rPr lang="en-US" altLang="zh-CN" sz="2100" dirty="0"/>
              <a:t>=</a:t>
            </a:r>
            <a:r>
              <a:rPr lang="en-US" altLang="zh-CN" sz="2100" dirty="0" err="1"/>
              <a:t>K</a:t>
            </a:r>
            <a:r>
              <a:rPr lang="en-US" altLang="zh-CN" sz="2100" baseline="-25000" dirty="0" err="1"/>
              <a:t>j</a:t>
            </a:r>
            <a:r>
              <a:rPr lang="en-US" altLang="zh-CN" sz="2100" dirty="0"/>
              <a:t>(</a:t>
            </a:r>
            <a:r>
              <a:rPr lang="en-US" altLang="zh-CN" sz="2100" dirty="0" err="1"/>
              <a:t>i</a:t>
            </a:r>
            <a:r>
              <a:rPr lang="en-US" altLang="zh-CN" sz="2100" dirty="0" err="1">
                <a:sym typeface="Symbol" pitchFamily="18" charset="2"/>
              </a:rPr>
              <a:t></a:t>
            </a:r>
            <a:r>
              <a:rPr lang="en-US" altLang="zh-CN" sz="2100" dirty="0" err="1"/>
              <a:t>j</a:t>
            </a:r>
            <a:r>
              <a:rPr lang="en-US" altLang="zh-CN" sz="2100" dirty="0"/>
              <a:t>)</a:t>
            </a:r>
            <a:r>
              <a:rPr lang="zh-CN" altLang="en-US" sz="2100" dirty="0"/>
              <a:t>，若排序之前记录</a:t>
            </a:r>
            <a:r>
              <a:rPr lang="en-US" altLang="zh-CN" sz="2100" dirty="0" err="1"/>
              <a:t>R</a:t>
            </a:r>
            <a:r>
              <a:rPr lang="en-US" altLang="zh-CN" sz="2100" baseline="-25000" dirty="0" err="1"/>
              <a:t>i</a:t>
            </a:r>
            <a:r>
              <a:rPr lang="zh-CN" altLang="en-US" sz="2100" dirty="0"/>
              <a:t>领先于记录</a:t>
            </a:r>
            <a:r>
              <a:rPr lang="en-US" altLang="zh-CN" sz="2100" dirty="0" err="1"/>
              <a:t>R</a:t>
            </a:r>
            <a:r>
              <a:rPr lang="en-US" altLang="zh-CN" sz="2100" baseline="-25000" dirty="0" err="1"/>
              <a:t>j</a:t>
            </a:r>
            <a:r>
              <a:rPr lang="en-US" altLang="zh-CN" sz="2100" dirty="0"/>
              <a:t> </a:t>
            </a:r>
            <a:r>
              <a:rPr lang="zh-CN" altLang="en-US" sz="2100" dirty="0"/>
              <a:t>，排序后这种关系不变</a:t>
            </a:r>
            <a:r>
              <a:rPr lang="en-US" altLang="zh-CN" sz="2100" dirty="0"/>
              <a:t>(</a:t>
            </a:r>
            <a:r>
              <a:rPr lang="zh-CN" altLang="en-US" sz="2100" dirty="0"/>
              <a:t>对所有输入实例而言</a:t>
            </a:r>
            <a:r>
              <a:rPr lang="en-US" altLang="zh-CN" sz="2100" dirty="0"/>
              <a:t>)</a:t>
            </a:r>
            <a:r>
              <a:rPr lang="zh-CN" altLang="en-US" sz="2100" dirty="0"/>
              <a:t>。</a:t>
            </a:r>
            <a:endParaRPr lang="zh-CN" altLang="en-US" sz="2100" dirty="0"/>
          </a:p>
          <a:p>
            <a:pPr eaLnBrk="1" hangingPunct="1">
              <a:lnSpc>
                <a:spcPct val="150000"/>
              </a:lnSpc>
              <a:buFont typeface="Wingdings" panose="05000000000000000000" pitchFamily="2" charset="2"/>
              <a:buNone/>
            </a:pPr>
            <a:r>
              <a:rPr lang="zh-CN" altLang="en-US" sz="2100" dirty="0"/>
              <a:t>      </a:t>
            </a:r>
            <a:r>
              <a:rPr lang="zh-CN" altLang="en-US" sz="2100" b="1" dirty="0">
                <a:solidFill>
                  <a:srgbClr val="FF3300"/>
                </a:solidFill>
              </a:rPr>
              <a:t>不稳定排序</a:t>
            </a:r>
            <a:r>
              <a:rPr lang="zh-CN" altLang="en-US" sz="2100" dirty="0"/>
              <a:t>：</a:t>
            </a:r>
            <a:r>
              <a:rPr lang="zh-CN" altLang="en-US" sz="2100" dirty="0">
                <a:solidFill>
                  <a:srgbClr val="FF0000"/>
                </a:solidFill>
              </a:rPr>
              <a:t>只要有一个</a:t>
            </a:r>
            <a:r>
              <a:rPr lang="zh-CN" altLang="en-US" sz="2100" dirty="0"/>
              <a:t>实例使排序算法</a:t>
            </a:r>
            <a:r>
              <a:rPr lang="zh-CN" altLang="en-US" sz="2100" dirty="0">
                <a:solidFill>
                  <a:srgbClr val="FF0000"/>
                </a:solidFill>
              </a:rPr>
              <a:t>不满足</a:t>
            </a:r>
            <a:r>
              <a:rPr lang="zh-CN" altLang="en-US" sz="2100" dirty="0"/>
              <a:t>稳定性要求。</a:t>
            </a:r>
            <a:endParaRPr lang="zh-CN" altLang="en-US" sz="21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285750" y="285750"/>
            <a:ext cx="8592820" cy="197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20000"/>
              </a:spcBef>
              <a:defRPr/>
            </a:pPr>
            <a:r>
              <a:rPr kumimoji="1" lang="en-US" altLang="zh-CN" sz="2000" b="1" dirty="0">
                <a:solidFill>
                  <a:srgbClr val="000099"/>
                </a:solidFill>
                <a:effectLst>
                  <a:outerShdw blurRad="38100" dist="38100" dir="2700000" algn="tl">
                    <a:srgbClr val="C0C0C0"/>
                  </a:outerShdw>
                </a:effectLst>
                <a:latin typeface="宋体" charset="0"/>
                <a:ea typeface="宋体" charset="0"/>
                <a:cs typeface="宋体" charset="0"/>
              </a:rPr>
              <a:t> </a:t>
            </a:r>
            <a:r>
              <a:rPr lang="zh-CN" altLang="en-US" sz="2000" dirty="0">
                <a:solidFill>
                  <a:srgbClr val="000000"/>
                </a:solidFill>
                <a:latin typeface="宋体" charset="0"/>
                <a:ea typeface="宋体" charset="0"/>
                <a:cs typeface="宋体" charset="0"/>
              </a:rPr>
              <a:t>空间效率：快速排序是递归的，每层递归调用时的指针和参数均要用栈来存放，</a:t>
            </a:r>
            <a:r>
              <a:rPr lang="zh-CN" altLang="en-US" sz="2000" dirty="0">
                <a:solidFill>
                  <a:srgbClr val="FF0000"/>
                </a:solidFill>
                <a:latin typeface="宋体" charset="0"/>
                <a:ea typeface="宋体" charset="0"/>
                <a:cs typeface="宋体" charset="0"/>
              </a:rPr>
              <a:t>递归调用层次数</a:t>
            </a:r>
            <a:r>
              <a:rPr lang="zh-CN" altLang="en-US" sz="2000" dirty="0">
                <a:solidFill>
                  <a:srgbClr val="000000"/>
                </a:solidFill>
                <a:latin typeface="宋体" charset="0"/>
                <a:ea typeface="宋体" charset="0"/>
                <a:cs typeface="宋体" charset="0"/>
              </a:rPr>
              <a:t>与上述二叉树的</a:t>
            </a:r>
            <a:r>
              <a:rPr lang="zh-CN" altLang="en-US" sz="2000" dirty="0">
                <a:solidFill>
                  <a:srgbClr val="FF0000"/>
                </a:solidFill>
                <a:latin typeface="宋体" charset="0"/>
                <a:ea typeface="宋体" charset="0"/>
                <a:cs typeface="宋体" charset="0"/>
              </a:rPr>
              <a:t>深度</a:t>
            </a:r>
            <a:r>
              <a:rPr lang="zh-CN" altLang="en-US" sz="2000" dirty="0">
                <a:solidFill>
                  <a:srgbClr val="000000"/>
                </a:solidFill>
                <a:latin typeface="宋体" charset="0"/>
                <a:ea typeface="宋体" charset="0"/>
                <a:cs typeface="宋体" charset="0"/>
              </a:rPr>
              <a:t>一致。因而，存储开销在理想情况下为</a:t>
            </a:r>
            <a:r>
              <a:rPr lang="en-US" altLang="zh-CN" sz="2000" dirty="0">
                <a:solidFill>
                  <a:srgbClr val="000000"/>
                </a:solidFill>
                <a:latin typeface="宋体" charset="0"/>
                <a:ea typeface="宋体" charset="0"/>
                <a:cs typeface="宋体" charset="0"/>
              </a:rPr>
              <a:t>O(log</a:t>
            </a:r>
            <a:r>
              <a:rPr lang="en-US" altLang="zh-CN" sz="2000" baseline="-25000" dirty="0">
                <a:solidFill>
                  <a:srgbClr val="000000"/>
                </a:solidFill>
                <a:latin typeface="宋体" charset="0"/>
                <a:ea typeface="宋体" charset="0"/>
                <a:cs typeface="宋体" charset="0"/>
              </a:rPr>
              <a:t>2</a:t>
            </a:r>
            <a:r>
              <a:rPr lang="en-US" altLang="zh-CN" sz="2000" dirty="0">
                <a:solidFill>
                  <a:srgbClr val="00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，即树的高度；在最坏情况下，即二叉树是一个单链，为</a:t>
            </a:r>
            <a:r>
              <a:rPr lang="en-US" altLang="zh-CN" sz="2000" dirty="0">
                <a:solidFill>
                  <a:srgbClr val="000000"/>
                </a:solidFill>
                <a:latin typeface="宋体" charset="0"/>
                <a:ea typeface="宋体" charset="0"/>
                <a:cs typeface="宋体" charset="0"/>
              </a:rPr>
              <a:t>O(n)</a:t>
            </a:r>
            <a:r>
              <a:rPr lang="zh-CN" altLang="en-US" sz="2000" dirty="0">
                <a:solidFill>
                  <a:srgbClr val="000000"/>
                </a:solidFill>
                <a:latin typeface="宋体" charset="0"/>
                <a:ea typeface="宋体" charset="0"/>
                <a:cs typeface="宋体" charset="0"/>
              </a:rPr>
              <a:t>。</a:t>
            </a:r>
            <a:endParaRPr lang="zh-CN" altLang="en-US" sz="2400" dirty="0">
              <a:solidFill>
                <a:srgbClr val="000000"/>
              </a:solidFill>
              <a:latin typeface="楷体_GB2312" pitchFamily="49" charset="-122"/>
              <a:ea typeface="楷体_GB2312" pitchFamily="49" charset="-122"/>
            </a:endParaRPr>
          </a:p>
          <a:p>
            <a:pPr algn="just">
              <a:lnSpc>
                <a:spcPct val="115000"/>
              </a:lnSpc>
              <a:spcBef>
                <a:spcPct val="20000"/>
              </a:spcBef>
              <a:defRPr/>
            </a:pPr>
            <a:r>
              <a:rPr lang="zh-CN" altLang="en-US" sz="2400" dirty="0">
                <a:solidFill>
                  <a:srgbClr val="000000"/>
                </a:solidFill>
                <a:latin typeface="楷体_GB2312" pitchFamily="49" charset="-122"/>
                <a:ea typeface="楷体_GB2312" pitchFamily="49" charset="-122"/>
              </a:rPr>
              <a:t>                 </a:t>
            </a:r>
            <a:endParaRPr lang="zh-CN" altLang="en-US" sz="2400" dirty="0">
              <a:solidFill>
                <a:srgbClr val="000000"/>
              </a:solidFill>
              <a:latin typeface="楷体_GB2312" pitchFamily="49" charset="-122"/>
              <a:ea typeface="楷体_GB2312" pitchFamily="49" charset="-122"/>
            </a:endParaRPr>
          </a:p>
        </p:txBody>
      </p:sp>
      <p:sp>
        <p:nvSpPr>
          <p:cNvPr id="27652" name="Rectangle 3"/>
          <p:cNvSpPr>
            <a:spLocks noGrp="1"/>
          </p:cNvSpPr>
          <p:nvPr/>
        </p:nvSpPr>
        <p:spPr>
          <a:xfrm>
            <a:off x="374650" y="1962150"/>
            <a:ext cx="7772400" cy="23825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50000"/>
              </a:lnSpc>
              <a:buNone/>
            </a:pPr>
            <a:r>
              <a:rPr lang="en-US" altLang="zh-CN" sz="2000" b="1" dirty="0">
                <a:solidFill>
                  <a:srgbClr val="CC6600"/>
                </a:solidFill>
              </a:rPr>
              <a:t>[</a:t>
            </a:r>
            <a:r>
              <a:rPr lang="zh-CN" altLang="en-US" sz="2000" b="1" dirty="0">
                <a:solidFill>
                  <a:srgbClr val="CC6600"/>
                </a:solidFill>
              </a:rPr>
              <a:t>算法的改进</a:t>
            </a:r>
            <a:r>
              <a:rPr lang="en-US" altLang="zh-CN" sz="2000" b="1" dirty="0">
                <a:solidFill>
                  <a:srgbClr val="CC6600"/>
                </a:solidFill>
              </a:rPr>
              <a:t>]</a:t>
            </a:r>
            <a:endParaRPr lang="en-US" altLang="zh-CN" sz="2000" dirty="0">
              <a:solidFill>
                <a:srgbClr val="CC6600"/>
              </a:solidFill>
            </a:endParaRPr>
          </a:p>
          <a:p>
            <a:pPr eaLnBrk="1" hangingPunct="1">
              <a:lnSpc>
                <a:spcPct val="150000"/>
              </a:lnSpc>
              <a:buNone/>
            </a:pPr>
            <a:r>
              <a:rPr lang="en-US" altLang="zh-CN" sz="2000" dirty="0"/>
              <a:t>    </a:t>
            </a:r>
            <a:r>
              <a:rPr lang="zh-CN" altLang="en-US" sz="2000" dirty="0">
                <a:solidFill>
                  <a:srgbClr val="FF0000"/>
                </a:solidFill>
              </a:rPr>
              <a:t>合理选择枢轴</a:t>
            </a:r>
            <a:r>
              <a:rPr lang="zh-CN" altLang="en-US" sz="2000" dirty="0"/>
              <a:t>记录可改善性能。例如，</a:t>
            </a:r>
            <a:endParaRPr lang="zh-CN" altLang="en-US" sz="2000" dirty="0"/>
          </a:p>
          <a:p>
            <a:pPr lvl="1" eaLnBrk="1" hangingPunct="1">
              <a:lnSpc>
                <a:spcPct val="150000"/>
              </a:lnSpc>
            </a:pPr>
            <a:r>
              <a:rPr lang="zh-CN" altLang="en-US" sz="2000" dirty="0"/>
              <a:t>三者取中</a:t>
            </a:r>
            <a:endParaRPr lang="zh-CN" altLang="en-US" sz="2000" dirty="0"/>
          </a:p>
          <a:p>
            <a:pPr lvl="1" eaLnBrk="1" hangingPunct="1">
              <a:lnSpc>
                <a:spcPct val="150000"/>
              </a:lnSpc>
            </a:pPr>
            <a:r>
              <a:rPr lang="zh-CN" altLang="en-US" sz="2000" dirty="0"/>
              <a:t>随机产生</a:t>
            </a:r>
            <a:endParaRPr lang="zh-CN" altLang="en-US" sz="2400" dirty="0"/>
          </a:p>
          <a:p>
            <a:pPr marL="457200" lvl="1" indent="0" eaLnBrk="1" hangingPunct="1">
              <a:lnSpc>
                <a:spcPct val="90000"/>
              </a:lnSpc>
              <a:buNone/>
            </a:pPr>
            <a:endParaRPr lang="en-US" altLang="zh-CN" sz="24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a:xfrm>
            <a:off x="609600" y="304800"/>
            <a:ext cx="7772400" cy="457200"/>
          </a:xfrm>
        </p:spPr>
        <p:txBody>
          <a:bodyPr vert="horz" wrap="square" lIns="91440" tIns="45720" rIns="91440" bIns="45720" anchor="ctr"/>
          <a:p>
            <a:pPr algn="l" eaLnBrk="1" hangingPunct="1"/>
            <a:r>
              <a:rPr lang="en-US" altLang="zh-CN" sz="2800" b="1" dirty="0">
                <a:solidFill>
                  <a:srgbClr val="800000"/>
                </a:solidFill>
              </a:rPr>
              <a:t>10.4 </a:t>
            </a:r>
            <a:r>
              <a:rPr lang="zh-CN" altLang="en-US" sz="2800" b="1" dirty="0">
                <a:solidFill>
                  <a:srgbClr val="800000"/>
                </a:solidFill>
              </a:rPr>
              <a:t>选择排序</a:t>
            </a:r>
            <a:endParaRPr lang="zh-CN" altLang="en-US" sz="2800" dirty="0">
              <a:solidFill>
                <a:srgbClr val="800000"/>
              </a:solidFill>
            </a:endParaRPr>
          </a:p>
        </p:txBody>
      </p:sp>
      <p:sp>
        <p:nvSpPr>
          <p:cNvPr id="28677" name="Rectangle 3"/>
          <p:cNvSpPr>
            <a:spLocks noGrp="1"/>
          </p:cNvSpPr>
          <p:nvPr>
            <p:ph idx="1"/>
          </p:nvPr>
        </p:nvSpPr>
        <p:spPr>
          <a:xfrm>
            <a:off x="685800" y="762000"/>
            <a:ext cx="7924800" cy="5334000"/>
          </a:xfrm>
        </p:spPr>
        <p:txBody>
          <a:bodyPr vert="horz" wrap="square" lIns="91440" tIns="45720" rIns="91440" bIns="45720" anchor="t"/>
          <a:p>
            <a:pPr eaLnBrk="1" hangingPunct="1">
              <a:buNone/>
            </a:pPr>
            <a:r>
              <a:rPr lang="en-US" altLang="zh-CN" sz="2000" b="1" dirty="0">
                <a:solidFill>
                  <a:srgbClr val="800000"/>
                </a:solidFill>
                <a:latin typeface="宋体" charset="0"/>
                <a:ea typeface="宋体" charset="0"/>
                <a:cs typeface="宋体" charset="0"/>
              </a:rPr>
              <a:t>10.4.1 </a:t>
            </a:r>
            <a:r>
              <a:rPr lang="zh-CN" altLang="en-US" sz="2000" b="1" dirty="0">
                <a:solidFill>
                  <a:srgbClr val="800000"/>
                </a:solidFill>
                <a:latin typeface="宋体" charset="0"/>
                <a:ea typeface="宋体" charset="0"/>
                <a:cs typeface="宋体" charset="0"/>
              </a:rPr>
              <a:t>简单选择排序</a:t>
            </a:r>
            <a:r>
              <a:rPr lang="en-US" altLang="zh-CN" sz="2000" b="1" dirty="0">
                <a:solidFill>
                  <a:srgbClr val="800000"/>
                </a:solidFill>
                <a:latin typeface="宋体" charset="0"/>
                <a:ea typeface="宋体" charset="0"/>
                <a:cs typeface="宋体" charset="0"/>
              </a:rPr>
              <a:t>(</a:t>
            </a:r>
            <a:r>
              <a:rPr lang="zh-CN" altLang="en-US" sz="2000" b="1" dirty="0">
                <a:solidFill>
                  <a:srgbClr val="800000"/>
                </a:solidFill>
                <a:latin typeface="宋体" charset="0"/>
                <a:ea typeface="宋体" charset="0"/>
                <a:cs typeface="宋体" charset="0"/>
              </a:rPr>
              <a:t>直接选择排序</a:t>
            </a:r>
            <a:r>
              <a:rPr lang="en-US" altLang="zh-CN" sz="2000" b="1" dirty="0">
                <a:solidFill>
                  <a:srgbClr val="800000"/>
                </a:solidFill>
                <a:latin typeface="宋体" charset="0"/>
                <a:ea typeface="宋体" charset="0"/>
                <a:cs typeface="宋体" charset="0"/>
              </a:rPr>
              <a:t>)</a:t>
            </a:r>
            <a:endParaRPr lang="en-US" altLang="zh-CN" sz="2000" dirty="0">
              <a:latin typeface="宋体" charset="0"/>
              <a:ea typeface="宋体" charset="0"/>
              <a:cs typeface="宋体" charset="0"/>
            </a:endParaRPr>
          </a:p>
          <a:p>
            <a:pPr eaLnBrk="1" hangingPunct="1">
              <a:lnSpc>
                <a:spcPct val="150000"/>
              </a:lnSpc>
              <a:buNone/>
            </a:pPr>
            <a:r>
              <a:rPr lang="en-US" altLang="zh-CN" sz="2000" b="1" dirty="0">
                <a:solidFill>
                  <a:srgbClr val="CC6600"/>
                </a:solidFill>
                <a:latin typeface="宋体" charset="0"/>
                <a:ea typeface="宋体" charset="0"/>
                <a:cs typeface="宋体" charset="0"/>
              </a:rPr>
              <a:t>[</a:t>
            </a:r>
            <a:r>
              <a:rPr lang="zh-CN" altLang="en-US" sz="2000" b="1" dirty="0">
                <a:solidFill>
                  <a:srgbClr val="CC6600"/>
                </a:solidFill>
                <a:latin typeface="宋体" charset="0"/>
                <a:ea typeface="宋体" charset="0"/>
                <a:cs typeface="宋体" charset="0"/>
              </a:rPr>
              <a:t>算法思想</a:t>
            </a:r>
            <a:r>
              <a:rPr lang="en-US" altLang="zh-CN" sz="2000" b="1" dirty="0">
                <a:solidFill>
                  <a:srgbClr val="CC6600"/>
                </a:solidFill>
                <a:latin typeface="宋体" charset="0"/>
                <a:ea typeface="宋体" charset="0"/>
                <a:cs typeface="宋体" charset="0"/>
              </a:rPr>
              <a:t>]</a:t>
            </a:r>
            <a:endParaRPr lang="en-US" altLang="zh-CN" sz="2000" b="1" dirty="0">
              <a:solidFill>
                <a:srgbClr val="CC6600"/>
              </a:solidFill>
              <a:latin typeface="宋体" charset="0"/>
              <a:ea typeface="宋体" charset="0"/>
              <a:cs typeface="宋体" charset="0"/>
            </a:endParaRPr>
          </a:p>
          <a:p>
            <a:pPr eaLnBrk="1" hangingPunct="1">
              <a:lnSpc>
                <a:spcPct val="150000"/>
              </a:lnSpc>
              <a:buNone/>
            </a:pPr>
            <a:r>
              <a:rPr lang="en-US" altLang="zh-CN" sz="2000" b="1" dirty="0">
                <a:solidFill>
                  <a:srgbClr val="CC6600"/>
                </a:solidFill>
                <a:latin typeface="宋体" charset="0"/>
                <a:ea typeface="宋体" charset="0"/>
                <a:cs typeface="宋体" charset="0"/>
              </a:rPr>
              <a:t>             </a:t>
            </a:r>
            <a:r>
              <a:rPr lang="zh-CN" altLang="en-US" sz="2000" dirty="0">
                <a:latin typeface="宋体" charset="0"/>
                <a:ea typeface="宋体" charset="0"/>
                <a:cs typeface="宋体" charset="0"/>
              </a:rPr>
              <a:t>每次从待排序列中选出关键字最小记录作为有序序列中最后一个记录，直至最后一个记录为止。</a:t>
            </a:r>
            <a:endParaRPr lang="zh-CN" altLang="en-US" sz="2000" dirty="0">
              <a:solidFill>
                <a:srgbClr val="CC6600"/>
              </a:solidFill>
              <a:latin typeface="宋体" charset="0"/>
              <a:ea typeface="宋体" charset="0"/>
              <a:cs typeface="宋体" charset="0"/>
            </a:endParaRPr>
          </a:p>
          <a:p>
            <a:pPr eaLnBrk="1" hangingPunct="1">
              <a:lnSpc>
                <a:spcPct val="80000"/>
              </a:lnSpc>
              <a:buNone/>
            </a:pPr>
            <a:r>
              <a:rPr lang="en-US" altLang="zh-CN" sz="2000" b="1" dirty="0">
                <a:solidFill>
                  <a:srgbClr val="CC6600"/>
                </a:solidFill>
                <a:latin typeface="宋体" charset="0"/>
                <a:ea typeface="宋体" charset="0"/>
                <a:cs typeface="宋体" charset="0"/>
              </a:rPr>
              <a:t>[ </a:t>
            </a:r>
            <a:r>
              <a:rPr lang="zh-CN" altLang="en-US" sz="2000" b="1" dirty="0">
                <a:solidFill>
                  <a:srgbClr val="CC6600"/>
                </a:solidFill>
                <a:latin typeface="宋体" charset="0"/>
                <a:ea typeface="宋体" charset="0"/>
                <a:cs typeface="宋体" charset="0"/>
              </a:rPr>
              <a:t>示例 </a:t>
            </a:r>
            <a:r>
              <a:rPr lang="en-US" altLang="zh-CN" sz="2000" b="1" dirty="0">
                <a:solidFill>
                  <a:srgbClr val="CC6600"/>
                </a:solidFill>
                <a:latin typeface="宋体" charset="0"/>
                <a:ea typeface="宋体" charset="0"/>
                <a:cs typeface="宋体" charset="0"/>
              </a:rPr>
              <a:t>]</a:t>
            </a:r>
            <a:r>
              <a:rPr lang="en-US" altLang="zh-CN" sz="2000" dirty="0">
                <a:latin typeface="宋体" charset="0"/>
                <a:ea typeface="宋体" charset="0"/>
                <a:cs typeface="宋体" charset="0"/>
              </a:rPr>
              <a:t> </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n=8</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p:txBody>
      </p:sp>
      <p:sp>
        <p:nvSpPr>
          <p:cNvPr id="28678" name="Rectangle 5"/>
          <p:cNvSpPr/>
          <p:nvPr/>
        </p:nvSpPr>
        <p:spPr>
          <a:xfrm>
            <a:off x="2895600" y="2967355"/>
            <a:ext cx="5638800" cy="3352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初态</a:t>
            </a:r>
            <a:r>
              <a:rPr lang="en-US" altLang="zh-CN" sz="2000" dirty="0">
                <a:latin typeface="Times New Roman Regular" panose="02020503050405090304" charset="0"/>
                <a:cs typeface="Times New Roman Regular" panose="02020503050405090304" charset="0"/>
              </a:rPr>
              <a:t>&gt;         </a:t>
            </a:r>
            <a:r>
              <a:rPr lang="en-US" altLang="zh-CN" sz="2000" dirty="0">
                <a:solidFill>
                  <a:schemeClr val="accent2"/>
                </a:solidFill>
                <a:latin typeface="Times New Roman Regular" panose="02020503050405090304" charset="0"/>
                <a:cs typeface="Times New Roman Regular" panose="02020503050405090304" charset="0"/>
              </a:rPr>
              <a:t>49 </a:t>
            </a:r>
            <a:r>
              <a:rPr lang="en-US" altLang="zh-CN" sz="2000" dirty="0">
                <a:latin typeface="Times New Roman Regular" panose="02020503050405090304" charset="0"/>
                <a:cs typeface="Times New Roman Regular" panose="02020503050405090304" charset="0"/>
              </a:rPr>
              <a:t>   38    65    97    76    </a:t>
            </a:r>
            <a:r>
              <a:rPr lang="en-US" altLang="zh-CN" sz="2000" u="sng" dirty="0">
                <a:solidFill>
                  <a:schemeClr val="accent2"/>
                </a:solidFill>
                <a:latin typeface="Times New Roman Regular" panose="02020503050405090304" charset="0"/>
                <a:cs typeface="Times New Roman Regular" panose="02020503050405090304" charset="0"/>
              </a:rPr>
              <a:t>49</a:t>
            </a:r>
            <a:r>
              <a:rPr lang="en-US" altLang="zh-CN" sz="2000" dirty="0">
                <a:latin typeface="Times New Roman Regular" panose="02020503050405090304" charset="0"/>
                <a:cs typeface="Times New Roman Regular" panose="02020503050405090304" charset="0"/>
              </a:rPr>
              <a:t>    13    27   </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1</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a:t>
            </a:r>
            <a:r>
              <a:rPr lang="en-US" altLang="zh-CN" sz="2000" dirty="0">
                <a:solidFill>
                  <a:schemeClr val="accent1"/>
                </a:solidFill>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  38    65    97    76    </a:t>
            </a:r>
            <a:r>
              <a:rPr lang="en-US" altLang="zh-CN" sz="2000" u="sng" dirty="0">
                <a:latin typeface="Times New Roman Regular" panose="02020503050405090304" charset="0"/>
                <a:cs typeface="Times New Roman Regular" panose="02020503050405090304" charset="0"/>
              </a:rPr>
              <a:t>49</a:t>
            </a:r>
            <a:r>
              <a:rPr lang="en-US" altLang="zh-CN" sz="2000" dirty="0">
                <a:latin typeface="Times New Roman Regular" panose="02020503050405090304" charset="0"/>
                <a:cs typeface="Times New Roman Regular" panose="02020503050405090304" charset="0"/>
              </a:rPr>
              <a:t>    49    27</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2</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a:t>
            </a:r>
            <a:r>
              <a:rPr lang="en-US" altLang="zh-CN" sz="2000" dirty="0">
                <a:latin typeface="Times New Roman Regular" panose="02020503050405090304" charset="0"/>
                <a:cs typeface="Times New Roman Regular" panose="02020503050405090304" charset="0"/>
              </a:rPr>
              <a:t>    65    97    76    </a:t>
            </a:r>
            <a:r>
              <a:rPr lang="en-US" altLang="zh-CN" sz="2000" u="sng" dirty="0">
                <a:latin typeface="Times New Roman Regular" panose="02020503050405090304" charset="0"/>
                <a:cs typeface="Times New Roman Regular" panose="02020503050405090304" charset="0"/>
              </a:rPr>
              <a:t>49</a:t>
            </a:r>
            <a:r>
              <a:rPr lang="en-US" altLang="zh-CN" sz="2000" dirty="0">
                <a:latin typeface="Times New Roman Regular" panose="02020503050405090304" charset="0"/>
                <a:cs typeface="Times New Roman Regular" panose="02020503050405090304" charset="0"/>
              </a:rPr>
              <a:t>    49    38</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3</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13    27    38</a:t>
            </a:r>
            <a:r>
              <a:rPr lang="en-US" altLang="zh-CN" sz="2000" dirty="0">
                <a:latin typeface="Times New Roman Regular" panose="02020503050405090304" charset="0"/>
                <a:cs typeface="Times New Roman Regular" panose="02020503050405090304" charset="0"/>
              </a:rPr>
              <a:t>    97    76    </a:t>
            </a:r>
            <a:r>
              <a:rPr lang="en-US" altLang="zh-CN" sz="2000" u="sng" dirty="0">
                <a:latin typeface="Times New Roman Regular" panose="02020503050405090304" charset="0"/>
                <a:cs typeface="Times New Roman Regular" panose="02020503050405090304" charset="0"/>
              </a:rPr>
              <a:t>49</a:t>
            </a:r>
            <a:r>
              <a:rPr lang="en-US" altLang="zh-CN" sz="2000" dirty="0">
                <a:latin typeface="Times New Roman Regular" panose="02020503050405090304" charset="0"/>
                <a:cs typeface="Times New Roman Regular" panose="02020503050405090304" charset="0"/>
              </a:rPr>
              <a:t>    49    65</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4</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13    27    38    </a:t>
            </a:r>
            <a:r>
              <a:rPr lang="en-US" altLang="zh-CN" sz="2000" b="1" u="sng" dirty="0">
                <a:solidFill>
                  <a:srgbClr val="FF3300"/>
                </a:solidFill>
                <a:latin typeface="Times New Roman Regular" panose="02020503050405090304" charset="0"/>
                <a:cs typeface="Times New Roman Regular" panose="02020503050405090304" charset="0"/>
              </a:rPr>
              <a:t>49</a:t>
            </a:r>
            <a:r>
              <a:rPr lang="en-US" altLang="zh-CN" sz="2000" dirty="0">
                <a:latin typeface="Times New Roman Regular" panose="02020503050405090304" charset="0"/>
                <a:cs typeface="Times New Roman Regular" panose="02020503050405090304" charset="0"/>
              </a:rPr>
              <a:t>    76    97    49    65</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5</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13    27    38    </a:t>
            </a:r>
            <a:r>
              <a:rPr lang="en-US" altLang="zh-CN" sz="2000" b="1" u="sng" dirty="0">
                <a:solidFill>
                  <a:srgbClr val="FF3300"/>
                </a:solidFill>
                <a:latin typeface="Times New Roman Regular" panose="02020503050405090304" charset="0"/>
                <a:cs typeface="Times New Roman Regular" panose="02020503050405090304" charset="0"/>
              </a:rPr>
              <a:t>49</a:t>
            </a:r>
            <a:r>
              <a:rPr lang="en-US" altLang="zh-CN" sz="2000" b="1" dirty="0">
                <a:solidFill>
                  <a:srgbClr val="FF3300"/>
                </a:solidFill>
                <a:latin typeface="Times New Roman Regular" panose="02020503050405090304" charset="0"/>
                <a:cs typeface="Times New Roman Regular" panose="02020503050405090304" charset="0"/>
              </a:rPr>
              <a:t>    49</a:t>
            </a:r>
            <a:r>
              <a:rPr lang="en-US" altLang="zh-CN" sz="2000" dirty="0">
                <a:latin typeface="Times New Roman Regular" panose="02020503050405090304" charset="0"/>
                <a:cs typeface="Times New Roman Regular" panose="02020503050405090304" charset="0"/>
              </a:rPr>
              <a:t>    97    76    65</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6</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13    27    38    </a:t>
            </a:r>
            <a:r>
              <a:rPr lang="en-US" altLang="zh-CN" sz="2000" b="1" u="sng" dirty="0">
                <a:solidFill>
                  <a:srgbClr val="FF3300"/>
                </a:solidFill>
                <a:latin typeface="Times New Roman Regular" panose="02020503050405090304" charset="0"/>
                <a:cs typeface="Times New Roman Regular" panose="02020503050405090304" charset="0"/>
              </a:rPr>
              <a:t>49</a:t>
            </a:r>
            <a:r>
              <a:rPr lang="en-US" altLang="zh-CN" sz="2000" b="1" dirty="0">
                <a:solidFill>
                  <a:srgbClr val="FF3300"/>
                </a:solidFill>
                <a:latin typeface="Times New Roman Regular" panose="02020503050405090304" charset="0"/>
                <a:cs typeface="Times New Roman Regular" panose="02020503050405090304" charset="0"/>
              </a:rPr>
              <a:t>    49    65</a:t>
            </a:r>
            <a:r>
              <a:rPr lang="en-US" altLang="zh-CN" sz="2000" dirty="0">
                <a:latin typeface="Times New Roman Regular" panose="02020503050405090304" charset="0"/>
                <a:cs typeface="Times New Roman Regular" panose="02020503050405090304" charset="0"/>
              </a:rPr>
              <a:t>    76    97</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&lt;</a:t>
            </a:r>
            <a:r>
              <a:rPr lang="zh-CN" altLang="en-US" sz="2000" dirty="0">
                <a:latin typeface="Times New Roman Regular" panose="02020503050405090304" charset="0"/>
                <a:cs typeface="Times New Roman Regular" panose="02020503050405090304" charset="0"/>
              </a:rPr>
              <a:t>第</a:t>
            </a:r>
            <a:r>
              <a:rPr lang="en-US" altLang="zh-CN" sz="2000" dirty="0">
                <a:latin typeface="Times New Roman Regular" panose="02020503050405090304" charset="0"/>
                <a:cs typeface="Times New Roman Regular" panose="02020503050405090304" charset="0"/>
              </a:rPr>
              <a:t>7</a:t>
            </a:r>
            <a:r>
              <a:rPr lang="zh-CN" altLang="en-US" sz="2000" dirty="0">
                <a:latin typeface="Times New Roman Regular" panose="02020503050405090304" charset="0"/>
                <a:cs typeface="Times New Roman Regular" panose="02020503050405090304" charset="0"/>
              </a:rPr>
              <a:t>趟</a:t>
            </a:r>
            <a:r>
              <a:rPr lang="en-US" altLang="zh-CN" sz="2000" dirty="0">
                <a:latin typeface="Times New Roman Regular" panose="02020503050405090304" charset="0"/>
                <a:cs typeface="Times New Roman Regular" panose="02020503050405090304" charset="0"/>
              </a:rPr>
              <a:t>&gt;       </a:t>
            </a:r>
            <a:r>
              <a:rPr lang="en-US" altLang="zh-CN" sz="2000" b="1" dirty="0">
                <a:solidFill>
                  <a:srgbClr val="FF3300"/>
                </a:solidFill>
                <a:latin typeface="Times New Roman Regular" panose="02020503050405090304" charset="0"/>
                <a:cs typeface="Times New Roman Regular" panose="02020503050405090304" charset="0"/>
              </a:rPr>
              <a:t>13    27    38    </a:t>
            </a:r>
            <a:r>
              <a:rPr lang="en-US" altLang="zh-CN" sz="2000" b="1" u="sng" dirty="0">
                <a:solidFill>
                  <a:schemeClr val="accent2"/>
                </a:solidFill>
                <a:latin typeface="Times New Roman Regular" panose="02020503050405090304" charset="0"/>
                <a:cs typeface="Times New Roman Regular" panose="02020503050405090304" charset="0"/>
              </a:rPr>
              <a:t>49</a:t>
            </a:r>
            <a:r>
              <a:rPr lang="en-US" altLang="zh-CN" sz="2000" b="1" dirty="0">
                <a:solidFill>
                  <a:schemeClr val="accent2"/>
                </a:solidFill>
                <a:latin typeface="Times New Roman Regular" panose="02020503050405090304" charset="0"/>
                <a:cs typeface="Times New Roman Regular" panose="02020503050405090304" charset="0"/>
              </a:rPr>
              <a:t>    49</a:t>
            </a:r>
            <a:r>
              <a:rPr lang="en-US" altLang="zh-CN" sz="2000" b="1" dirty="0">
                <a:solidFill>
                  <a:srgbClr val="FF3300"/>
                </a:solidFill>
                <a:latin typeface="Times New Roman Regular" panose="02020503050405090304" charset="0"/>
                <a:cs typeface="Times New Roman Regular" panose="02020503050405090304" charset="0"/>
              </a:rPr>
              <a:t>    65    76</a:t>
            </a:r>
            <a:r>
              <a:rPr lang="en-US" altLang="zh-CN" sz="2000" dirty="0">
                <a:latin typeface="Times New Roman Regular" panose="02020503050405090304" charset="0"/>
                <a:cs typeface="Times New Roman Regular" panose="02020503050405090304" charset="0"/>
              </a:rPr>
              <a:t>    97</a:t>
            </a:r>
            <a:endParaRPr lang="en-US" altLang="zh-CN" sz="2000" dirty="0">
              <a:latin typeface="Times New Roman Regular" panose="02020503050405090304" charset="0"/>
              <a:cs typeface="Times New Roman Regular" panose="02020503050405090304" charset="0"/>
            </a:endParaRPr>
          </a:p>
          <a:p>
            <a:pPr marL="342900" lvl="0" indent="-342900" eaLnBrk="1" hangingPunct="1">
              <a:buNone/>
            </a:pP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（每趟排序使有序区增加一个记录）</a:t>
            </a:r>
            <a:endParaRPr lang="zh-CN" altLang="en-US" sz="2000" dirty="0">
              <a:latin typeface="Times New Roman Regular" panose="02020503050405090304" charset="0"/>
              <a:cs typeface="Times New Roman Regular" panose="02020503050405090304" charset="0"/>
            </a:endParaRPr>
          </a:p>
        </p:txBody>
      </p:sp>
      <p:sp>
        <p:nvSpPr>
          <p:cNvPr id="76806" name="Rectangle 6"/>
          <p:cNvSpPr/>
          <p:nvPr/>
        </p:nvSpPr>
        <p:spPr>
          <a:xfrm>
            <a:off x="7315200" y="2951480"/>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07" name="Rectangle 7"/>
          <p:cNvSpPr/>
          <p:nvPr/>
        </p:nvSpPr>
        <p:spPr>
          <a:xfrm>
            <a:off x="7848600" y="3343910"/>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08" name="Rectangle 8"/>
          <p:cNvSpPr/>
          <p:nvPr/>
        </p:nvSpPr>
        <p:spPr>
          <a:xfrm>
            <a:off x="7848600" y="3729355"/>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09" name="Rectangle 9"/>
          <p:cNvSpPr/>
          <p:nvPr/>
        </p:nvSpPr>
        <p:spPr>
          <a:xfrm>
            <a:off x="6858000" y="4110355"/>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0" name="Rectangle 10"/>
          <p:cNvSpPr/>
          <p:nvPr/>
        </p:nvSpPr>
        <p:spPr>
          <a:xfrm>
            <a:off x="7386955" y="4415155"/>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1" name="Rectangle 11"/>
          <p:cNvSpPr/>
          <p:nvPr/>
        </p:nvSpPr>
        <p:spPr>
          <a:xfrm>
            <a:off x="7848600" y="4796155"/>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2" name="Rectangle 12"/>
          <p:cNvSpPr/>
          <p:nvPr/>
        </p:nvSpPr>
        <p:spPr>
          <a:xfrm>
            <a:off x="7386955" y="5177155"/>
            <a:ext cx="342900" cy="3810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3" name="Text Box 13"/>
          <p:cNvSpPr txBox="1"/>
          <p:nvPr/>
        </p:nvSpPr>
        <p:spPr>
          <a:xfrm>
            <a:off x="685800" y="5862955"/>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rPr>
              <a:t>不稳定排序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1+#ppt_w/2"/>
                                          </p:val>
                                        </p:tav>
                                        <p:tav tm="100000">
                                          <p:val>
                                            <p:strVal val="#ppt_x"/>
                                          </p:val>
                                        </p:tav>
                                      </p:tavLst>
                                    </p:anim>
                                    <p:anim calcmode="lin" valueType="num">
                                      <p:cBhvr additive="base">
                                        <p:cTn id="8" dur="500" fill="hold"/>
                                        <p:tgtEl>
                                          <p:spTgt spid="768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7"/>
                                        </p:tgtEl>
                                        <p:attrNameLst>
                                          <p:attrName>style.visibility</p:attrName>
                                        </p:attrNameLst>
                                      </p:cBhvr>
                                      <p:to>
                                        <p:strVal val="visible"/>
                                      </p:to>
                                    </p:set>
                                    <p:anim calcmode="lin" valueType="num">
                                      <p:cBhvr additive="base">
                                        <p:cTn id="13" dur="500" fill="hold"/>
                                        <p:tgtEl>
                                          <p:spTgt spid="76807"/>
                                        </p:tgtEl>
                                        <p:attrNameLst>
                                          <p:attrName>ppt_x</p:attrName>
                                        </p:attrNameLst>
                                      </p:cBhvr>
                                      <p:tavLst>
                                        <p:tav tm="0">
                                          <p:val>
                                            <p:strVal val="1+#ppt_w/2"/>
                                          </p:val>
                                        </p:tav>
                                        <p:tav tm="100000">
                                          <p:val>
                                            <p:strVal val="#ppt_x"/>
                                          </p:val>
                                        </p:tav>
                                      </p:tavLst>
                                    </p:anim>
                                    <p:anim calcmode="lin" valueType="num">
                                      <p:cBhvr additive="base">
                                        <p:cTn id="14" dur="500" fill="hold"/>
                                        <p:tgtEl>
                                          <p:spTgt spid="768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808"/>
                                        </p:tgtEl>
                                        <p:attrNameLst>
                                          <p:attrName>style.visibility</p:attrName>
                                        </p:attrNameLst>
                                      </p:cBhvr>
                                      <p:to>
                                        <p:strVal val="visible"/>
                                      </p:to>
                                    </p:set>
                                    <p:anim calcmode="lin" valueType="num">
                                      <p:cBhvr additive="base">
                                        <p:cTn id="19" dur="500" fill="hold"/>
                                        <p:tgtEl>
                                          <p:spTgt spid="76808"/>
                                        </p:tgtEl>
                                        <p:attrNameLst>
                                          <p:attrName>ppt_x</p:attrName>
                                        </p:attrNameLst>
                                      </p:cBhvr>
                                      <p:tavLst>
                                        <p:tav tm="0">
                                          <p:val>
                                            <p:strVal val="1+#ppt_w/2"/>
                                          </p:val>
                                        </p:tav>
                                        <p:tav tm="100000">
                                          <p:val>
                                            <p:strVal val="#ppt_x"/>
                                          </p:val>
                                        </p:tav>
                                      </p:tavLst>
                                    </p:anim>
                                    <p:anim calcmode="lin" valueType="num">
                                      <p:cBhvr additive="base">
                                        <p:cTn id="20" dur="500" fill="hold"/>
                                        <p:tgtEl>
                                          <p:spTgt spid="768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809"/>
                                        </p:tgtEl>
                                        <p:attrNameLst>
                                          <p:attrName>style.visibility</p:attrName>
                                        </p:attrNameLst>
                                      </p:cBhvr>
                                      <p:to>
                                        <p:strVal val="visible"/>
                                      </p:to>
                                    </p:set>
                                    <p:anim calcmode="lin" valueType="num">
                                      <p:cBhvr additive="base">
                                        <p:cTn id="25" dur="500" fill="hold"/>
                                        <p:tgtEl>
                                          <p:spTgt spid="76809"/>
                                        </p:tgtEl>
                                        <p:attrNameLst>
                                          <p:attrName>ppt_x</p:attrName>
                                        </p:attrNameLst>
                                      </p:cBhvr>
                                      <p:tavLst>
                                        <p:tav tm="0">
                                          <p:val>
                                            <p:strVal val="1+#ppt_w/2"/>
                                          </p:val>
                                        </p:tav>
                                        <p:tav tm="100000">
                                          <p:val>
                                            <p:strVal val="#ppt_x"/>
                                          </p:val>
                                        </p:tav>
                                      </p:tavLst>
                                    </p:anim>
                                    <p:anim calcmode="lin" valueType="num">
                                      <p:cBhvr additive="base">
                                        <p:cTn id="26" dur="500" fill="hold"/>
                                        <p:tgtEl>
                                          <p:spTgt spid="768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RBRAK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810"/>
                                        </p:tgtEl>
                                        <p:attrNameLst>
                                          <p:attrName>style.visibility</p:attrName>
                                        </p:attrNameLst>
                                      </p:cBhvr>
                                      <p:to>
                                        <p:strVal val="visible"/>
                                      </p:to>
                                    </p:set>
                                    <p:anim calcmode="lin" valueType="num">
                                      <p:cBhvr additive="base">
                                        <p:cTn id="31" dur="500" fill="hold"/>
                                        <p:tgtEl>
                                          <p:spTgt spid="76810"/>
                                        </p:tgtEl>
                                        <p:attrNameLst>
                                          <p:attrName>ppt_x</p:attrName>
                                        </p:attrNameLst>
                                      </p:cBhvr>
                                      <p:tavLst>
                                        <p:tav tm="0">
                                          <p:val>
                                            <p:strVal val="1+#ppt_w/2"/>
                                          </p:val>
                                        </p:tav>
                                        <p:tav tm="100000">
                                          <p:val>
                                            <p:strVal val="#ppt_x"/>
                                          </p:val>
                                        </p:tav>
                                      </p:tavLst>
                                    </p:anim>
                                    <p:anim calcmode="lin" valueType="num">
                                      <p:cBhvr additive="base">
                                        <p:cTn id="32" dur="500" fill="hold"/>
                                        <p:tgtEl>
                                          <p:spTgt spid="768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RBRAKE.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811"/>
                                        </p:tgtEl>
                                        <p:attrNameLst>
                                          <p:attrName>style.visibility</p:attrName>
                                        </p:attrNameLst>
                                      </p:cBhvr>
                                      <p:to>
                                        <p:strVal val="visible"/>
                                      </p:to>
                                    </p:set>
                                    <p:anim calcmode="lin" valueType="num">
                                      <p:cBhvr additive="base">
                                        <p:cTn id="37" dur="500" fill="hold"/>
                                        <p:tgtEl>
                                          <p:spTgt spid="76811"/>
                                        </p:tgtEl>
                                        <p:attrNameLst>
                                          <p:attrName>ppt_x</p:attrName>
                                        </p:attrNameLst>
                                      </p:cBhvr>
                                      <p:tavLst>
                                        <p:tav tm="0">
                                          <p:val>
                                            <p:strVal val="1+#ppt_w/2"/>
                                          </p:val>
                                        </p:tav>
                                        <p:tav tm="100000">
                                          <p:val>
                                            <p:strVal val="#ppt_x"/>
                                          </p:val>
                                        </p:tav>
                                      </p:tavLst>
                                    </p:anim>
                                    <p:anim calcmode="lin" valueType="num">
                                      <p:cBhvr additive="base">
                                        <p:cTn id="38" dur="500" fill="hold"/>
                                        <p:tgtEl>
                                          <p:spTgt spid="768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CARBRAKE.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812"/>
                                        </p:tgtEl>
                                        <p:attrNameLst>
                                          <p:attrName>style.visibility</p:attrName>
                                        </p:attrNameLst>
                                      </p:cBhvr>
                                      <p:to>
                                        <p:strVal val="visible"/>
                                      </p:to>
                                    </p:set>
                                    <p:anim calcmode="lin" valueType="num">
                                      <p:cBhvr additive="base">
                                        <p:cTn id="43" dur="500" fill="hold"/>
                                        <p:tgtEl>
                                          <p:spTgt spid="76812"/>
                                        </p:tgtEl>
                                        <p:attrNameLst>
                                          <p:attrName>ppt_x</p:attrName>
                                        </p:attrNameLst>
                                      </p:cBhvr>
                                      <p:tavLst>
                                        <p:tav tm="0">
                                          <p:val>
                                            <p:strVal val="1+#ppt_w/2"/>
                                          </p:val>
                                        </p:tav>
                                        <p:tav tm="100000">
                                          <p:val>
                                            <p:strVal val="#ppt_x"/>
                                          </p:val>
                                        </p:tav>
                                      </p:tavLst>
                                    </p:anim>
                                    <p:anim calcmode="lin" valueType="num">
                                      <p:cBhvr additive="base">
                                        <p:cTn id="44" dur="500" fill="hold"/>
                                        <p:tgtEl>
                                          <p:spTgt spid="768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CARBRAKE.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813">
                                            <p:txEl>
                                              <p:charRg st="0" end="6"/>
                                            </p:txEl>
                                          </p:spTgt>
                                        </p:tgtEl>
                                        <p:attrNameLst>
                                          <p:attrName>style.visibility</p:attrName>
                                        </p:attrNameLst>
                                      </p:cBhvr>
                                      <p:to>
                                        <p:strVal val="visible"/>
                                      </p:to>
                                    </p:set>
                                    <p:anim calcmode="lin" valueType="num">
                                      <p:cBhvr additive="base">
                                        <p:cTn id="49" dur="500" fill="hold"/>
                                        <p:tgtEl>
                                          <p:spTgt spid="76813">
                                            <p:txEl>
                                              <p:charRg st="0"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813">
                                            <p:txEl>
                                              <p:charRg st="0"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ldLvl="0" animBg="1"/>
      <p:bldP spid="76807" grpId="0" bldLvl="0" animBg="1"/>
      <p:bldP spid="76808" grpId="0" bldLvl="0" animBg="1"/>
      <p:bldP spid="76809" grpId="0" bldLvl="0" animBg="1"/>
      <p:bldP spid="76810" grpId="0" bldLvl="0" animBg="1"/>
      <p:bldP spid="76811" grpId="0" bldLvl="0" animBg="1"/>
      <p:bldP spid="76812" grpId="0" bldLvl="0" animBg="1"/>
      <p:bldP spid="768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Text Box 2"/>
          <p:cNvSpPr txBox="1"/>
          <p:nvPr/>
        </p:nvSpPr>
        <p:spPr>
          <a:xfrm>
            <a:off x="304800" y="457200"/>
            <a:ext cx="18288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buNone/>
            </a:pPr>
            <a:r>
              <a:rPr lang="en-US" altLang="zh-CN" sz="2400" b="1" dirty="0">
                <a:solidFill>
                  <a:srgbClr val="CC6600"/>
                </a:solidFill>
              </a:rPr>
              <a:t>[</a:t>
            </a:r>
            <a:r>
              <a:rPr lang="zh-CN" altLang="zh-CN" sz="2400" b="1" dirty="0">
                <a:solidFill>
                  <a:srgbClr val="CC6600"/>
                </a:solidFill>
              </a:rPr>
              <a:t>算法描述</a:t>
            </a:r>
            <a:r>
              <a:rPr lang="en-US" altLang="zh-CN" sz="2400" b="1" dirty="0">
                <a:solidFill>
                  <a:srgbClr val="CC6600"/>
                </a:solidFill>
              </a:rPr>
              <a:t>]</a:t>
            </a:r>
            <a:endParaRPr lang="en-US" altLang="zh-CN" sz="2400" dirty="0"/>
          </a:p>
        </p:txBody>
      </p:sp>
      <p:sp>
        <p:nvSpPr>
          <p:cNvPr id="29701" name="Text Box 3"/>
          <p:cNvSpPr txBox="1"/>
          <p:nvPr/>
        </p:nvSpPr>
        <p:spPr>
          <a:xfrm>
            <a:off x="1081405" y="1050290"/>
            <a:ext cx="7132955" cy="25533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void </a:t>
            </a:r>
            <a:r>
              <a:rPr lang="en-US" altLang="zh-CN" sz="2000" dirty="0">
                <a:solidFill>
                  <a:schemeClr val="accent2"/>
                </a:solidFill>
                <a:latin typeface="Times New Roman" panose="02020503050405090304" pitchFamily="18" charset="0"/>
                <a:cs typeface="Times New Roman" panose="02020503050405090304" pitchFamily="18" charset="0"/>
              </a:rPr>
              <a:t>SelectSort</a:t>
            </a:r>
            <a:r>
              <a:rPr lang="en-US" altLang="zh-CN" sz="2000" dirty="0">
                <a:latin typeface="Times New Roman" panose="02020503050405090304" pitchFamily="18" charset="0"/>
                <a:cs typeface="Times New Roman" panose="02020503050405090304" pitchFamily="18" charset="0"/>
              </a:rPr>
              <a:t>(SqList &amp;L)</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for (i=1;i&lt;L.length;i++)</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  j=i;</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for  (k= i + 1;  k&lt;=L.length;  k++)   </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if   (L.r [ j ] .key &gt; L.r [ k ].key)  j= k;</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if (i!=j) L.r[i] ←→ L.r[j];</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     }</a:t>
            </a:r>
            <a:endParaRPr lang="en-US" altLang="zh-CN" sz="2000" dirty="0">
              <a:latin typeface="Times New Roman" panose="02020503050405090304" pitchFamily="18" charset="0"/>
              <a:cs typeface="Times New Roman" panose="02020503050405090304" pitchFamily="18" charset="0"/>
            </a:endParaRPr>
          </a:p>
          <a:p>
            <a:pPr marL="0" lvl="0" indent="0" eaLnBrk="1" hangingPunct="1">
              <a:spcBef>
                <a:spcPct val="0"/>
              </a:spcBef>
              <a:buNone/>
            </a:pPr>
            <a:r>
              <a:rPr lang="en-US" altLang="zh-CN" sz="2000" dirty="0">
                <a:latin typeface="Times New Roman" panose="02020503050405090304" pitchFamily="18" charset="0"/>
                <a:cs typeface="Times New Roman" panose="02020503050405090304" pitchFamily="18" charset="0"/>
              </a:rPr>
              <a:t>}//SelectSort</a:t>
            </a:r>
            <a:endParaRPr lang="en-US" altLang="zh-CN"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a:xfrm>
            <a:off x="6172200" y="6191250"/>
            <a:ext cx="2476500" cy="476250"/>
          </a:xfrm>
          <a:noFill/>
          <a:ln>
            <a:miter lim="800000"/>
          </a:ln>
        </p:spPr>
        <p:txBody>
          <a:bodyPr/>
          <a:lstStyle/>
          <a:p>
            <a:fld id="{0BD920FC-DFE5-4AB4-8EB3-4FC2195E5B4F}" type="datetime1">
              <a:rPr lang="zh-CN" altLang="en-US" smtClean="0"/>
            </a:fld>
            <a:endParaRPr lang="en-US" altLang="zh-CN"/>
          </a:p>
        </p:txBody>
      </p:sp>
      <p:sp>
        <p:nvSpPr>
          <p:cNvPr id="4" name="Text Box 2"/>
          <p:cNvSpPr txBox="1">
            <a:spLocks noChangeArrowheads="1"/>
          </p:cNvSpPr>
          <p:nvPr/>
        </p:nvSpPr>
        <p:spPr bwMode="auto">
          <a:xfrm>
            <a:off x="285720" y="285728"/>
            <a:ext cx="8305800" cy="526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20000"/>
              </a:spcBef>
              <a:defRPr/>
            </a:pPr>
            <a:r>
              <a:rPr kumimoji="1" lang="zh-CN" altLang="en-US" sz="2400" b="1" dirty="0">
                <a:effectLst>
                  <a:outerShdw blurRad="38100" dist="38100" dir="2700000" algn="tl">
                    <a:srgbClr val="C0C0C0"/>
                  </a:outerShdw>
                </a:effectLst>
                <a:latin typeface="Times New Roman" panose="02020503050405090304" pitchFamily="18" charset="0"/>
                <a:ea typeface="宋体" charset="-122"/>
              </a:rPr>
              <a:t>简单选择排序的性能分析</a:t>
            </a:r>
            <a:r>
              <a:rPr kumimoji="1" lang="en-US" altLang="zh-CN" sz="2400" b="1" dirty="0">
                <a:effectLst>
                  <a:outerShdw blurRad="38100" dist="38100" dir="2700000" algn="tl">
                    <a:srgbClr val="C0C0C0"/>
                  </a:outerShdw>
                </a:effectLst>
                <a:latin typeface="Times New Roman" panose="02020503050405090304" pitchFamily="18" charset="0"/>
                <a:ea typeface="宋体" charset="-122"/>
              </a:rPr>
              <a:t> </a:t>
            </a:r>
            <a:endParaRPr kumimoji="1" lang="en-US" altLang="zh-CN" sz="2400" b="1" dirty="0">
              <a:effectLst>
                <a:outerShdw blurRad="38100" dist="38100" dir="2700000" algn="tl">
                  <a:srgbClr val="C0C0C0"/>
                </a:outerShdw>
              </a:effectLst>
              <a:latin typeface="Times New Roman" panose="02020503050405090304" pitchFamily="18" charset="0"/>
              <a:ea typeface="宋体" charset="-122"/>
            </a:endParaRPr>
          </a:p>
          <a:p>
            <a:pPr algn="just">
              <a:lnSpc>
                <a:spcPct val="150000"/>
              </a:lnSpc>
              <a:spcBef>
                <a:spcPct val="20000"/>
              </a:spcBef>
              <a:defRPr/>
            </a:pPr>
            <a:r>
              <a:rPr lang="zh-CN" altLang="en-US" sz="2000" dirty="0">
                <a:solidFill>
                  <a:srgbClr val="000000"/>
                </a:solidFill>
                <a:latin typeface="宋体" charset="0"/>
                <a:ea typeface="宋体" charset="0"/>
                <a:cs typeface="宋体" charset="0"/>
              </a:rPr>
              <a:t>空间效率：仅用了</a:t>
            </a:r>
            <a:r>
              <a:rPr lang="zh-CN" altLang="en-US" sz="2000" dirty="0">
                <a:solidFill>
                  <a:srgbClr val="FF0000"/>
                </a:solidFill>
                <a:latin typeface="宋体" charset="0"/>
                <a:ea typeface="宋体" charset="0"/>
                <a:cs typeface="宋体" charset="0"/>
              </a:rPr>
              <a:t>一个辅助单元</a:t>
            </a:r>
            <a:r>
              <a:rPr lang="en-US" altLang="zh-CN" sz="2000" dirty="0">
                <a:solidFill>
                  <a:srgbClr val="000000"/>
                </a:solidFill>
                <a:latin typeface="宋体" charset="0"/>
                <a:ea typeface="宋体" charset="0"/>
                <a:cs typeface="宋体" charset="0"/>
              </a:rPr>
              <a:t>R[0]</a:t>
            </a:r>
            <a:r>
              <a:rPr lang="zh-CN" altLang="en-US" sz="2000" dirty="0">
                <a:solidFill>
                  <a:srgbClr val="000000"/>
                </a:solidFill>
                <a:latin typeface="宋体" charset="0"/>
                <a:ea typeface="宋体" charset="0"/>
                <a:cs typeface="宋体" charset="0"/>
              </a:rPr>
              <a:t>作为交换的中介。</a:t>
            </a:r>
            <a:endParaRPr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000000"/>
                </a:solidFill>
                <a:latin typeface="宋体" charset="0"/>
                <a:ea typeface="宋体" charset="0"/>
                <a:cs typeface="宋体" charset="0"/>
              </a:rPr>
              <a:t>时间效率：简单选择排序</a:t>
            </a:r>
            <a:r>
              <a:rPr lang="zh-CN" altLang="en-US" sz="2000" dirty="0">
                <a:solidFill>
                  <a:srgbClr val="FF0000"/>
                </a:solidFill>
                <a:latin typeface="宋体" charset="0"/>
                <a:ea typeface="宋体" charset="0"/>
                <a:cs typeface="宋体" charset="0"/>
              </a:rPr>
              <a:t>移动</a:t>
            </a:r>
            <a:r>
              <a:rPr lang="zh-CN" altLang="en-US" sz="2000" dirty="0">
                <a:solidFill>
                  <a:srgbClr val="000000"/>
                </a:solidFill>
                <a:latin typeface="宋体" charset="0"/>
                <a:ea typeface="宋体" charset="0"/>
                <a:cs typeface="宋体" charset="0"/>
              </a:rPr>
              <a:t>记录的次数</a:t>
            </a:r>
            <a:r>
              <a:rPr lang="zh-CN" altLang="en-US" sz="2000" dirty="0">
                <a:solidFill>
                  <a:srgbClr val="FF0000"/>
                </a:solidFill>
                <a:latin typeface="宋体" charset="0"/>
                <a:ea typeface="宋体" charset="0"/>
                <a:cs typeface="宋体" charset="0"/>
              </a:rPr>
              <a:t>较少</a:t>
            </a:r>
            <a:endParaRPr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chemeClr val="accent1"/>
                </a:solidFill>
                <a:latin typeface="宋体" charset="0"/>
                <a:ea typeface="宋体" charset="0"/>
                <a:cs typeface="宋体" charset="0"/>
              </a:rPr>
              <a:t>最好情况下移动</a:t>
            </a:r>
            <a:r>
              <a:rPr lang="en-US" altLang="zh-CN" sz="2000" dirty="0">
                <a:solidFill>
                  <a:schemeClr val="accent1"/>
                </a:solidFill>
                <a:latin typeface="宋体" charset="0"/>
                <a:ea typeface="宋体" charset="0"/>
                <a:cs typeface="宋体" charset="0"/>
              </a:rPr>
              <a:t>0</a:t>
            </a:r>
            <a:r>
              <a:rPr lang="zh-CN" altLang="en-US" sz="2000" dirty="0">
                <a:solidFill>
                  <a:schemeClr val="accent1"/>
                </a:solidFill>
                <a:latin typeface="宋体" charset="0"/>
                <a:ea typeface="宋体" charset="0"/>
                <a:cs typeface="宋体" charset="0"/>
              </a:rPr>
              <a:t>次</a:t>
            </a:r>
            <a:endParaRPr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chemeClr val="accent1"/>
                </a:solidFill>
                <a:latin typeface="宋体" charset="0"/>
                <a:ea typeface="宋体" charset="0"/>
                <a:cs typeface="宋体" charset="0"/>
              </a:rPr>
              <a:t>最坏情况下</a:t>
            </a:r>
            <a:r>
              <a:rPr lang="zh-CN" altLang="en-US" sz="2000" dirty="0">
                <a:solidFill>
                  <a:srgbClr val="000000"/>
                </a:solidFill>
                <a:latin typeface="宋体" charset="0"/>
                <a:ea typeface="宋体" charset="0"/>
                <a:cs typeface="宋体" charset="0"/>
              </a:rPr>
              <a:t>，每趟排序都需要交换，</a:t>
            </a:r>
            <a:r>
              <a:rPr lang="zh-CN" altLang="en-US" sz="2000" dirty="0">
                <a:solidFill>
                  <a:schemeClr val="accent1"/>
                </a:solidFill>
                <a:latin typeface="宋体" charset="0"/>
                <a:ea typeface="宋体" charset="0"/>
                <a:cs typeface="宋体" charset="0"/>
              </a:rPr>
              <a:t>共需移动</a:t>
            </a:r>
            <a:r>
              <a:rPr lang="en-US" altLang="zh-CN" sz="2000" dirty="0">
                <a:solidFill>
                  <a:schemeClr val="accent1"/>
                </a:solidFill>
                <a:latin typeface="宋体" charset="0"/>
                <a:ea typeface="宋体" charset="0"/>
                <a:cs typeface="宋体" charset="0"/>
              </a:rPr>
              <a:t>3(n-1)</a:t>
            </a:r>
            <a:r>
              <a:rPr lang="zh-CN" altLang="en-US" sz="2000" dirty="0">
                <a:solidFill>
                  <a:schemeClr val="accent1"/>
                </a:solidFill>
                <a:latin typeface="宋体" charset="0"/>
                <a:ea typeface="宋体" charset="0"/>
                <a:cs typeface="宋体" charset="0"/>
              </a:rPr>
              <a:t>次</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a:p>
            <a:pPr algn="just">
              <a:lnSpc>
                <a:spcPct val="150000"/>
              </a:lnSpc>
              <a:spcBef>
                <a:spcPct val="20000"/>
              </a:spcBef>
              <a:defRPr/>
            </a:pPr>
            <a:r>
              <a:rPr lang="zh-CN" altLang="en-US" sz="2000" dirty="0">
                <a:latin typeface="宋体" charset="0"/>
                <a:ea typeface="宋体" charset="0"/>
                <a:cs typeface="宋体" charset="0"/>
              </a:rPr>
              <a:t>关键码的比较次数与初始序列情况无关，共需</a:t>
            </a:r>
            <a:r>
              <a:rPr lang="en-US" altLang="zh-CN" sz="2000" dirty="0">
                <a:latin typeface="宋体" charset="0"/>
                <a:ea typeface="宋体" charset="0"/>
                <a:cs typeface="宋体" charset="0"/>
              </a:rPr>
              <a:t>n(n-1)/2</a:t>
            </a:r>
            <a:r>
              <a:rPr lang="zh-CN" altLang="en-US" sz="2000" dirty="0">
                <a:latin typeface="宋体" charset="0"/>
                <a:ea typeface="宋体" charset="0"/>
                <a:cs typeface="宋体" charset="0"/>
              </a:rPr>
              <a:t>；所以算法的时间复杂度为</a:t>
            </a:r>
            <a:r>
              <a:rPr lang="en-US" altLang="zh-CN" sz="2000" dirty="0">
                <a:latin typeface="宋体" charset="0"/>
                <a:ea typeface="宋体" charset="0"/>
                <a:cs typeface="宋体" charset="0"/>
              </a:rPr>
              <a:t>O(n</a:t>
            </a:r>
            <a:r>
              <a:rPr lang="en-US" altLang="zh-CN" sz="2000" baseline="30000" dirty="0">
                <a:latin typeface="宋体" charset="0"/>
                <a:ea typeface="宋体" charset="0"/>
                <a:cs typeface="宋体" charset="0"/>
              </a:rPr>
              <a:t>2</a:t>
            </a:r>
            <a:r>
              <a:rPr lang="zh-CN" altLang="en-US" sz="2000" dirty="0">
                <a:latin typeface="宋体" charset="0"/>
                <a:ea typeface="宋体" charset="0"/>
                <a:cs typeface="宋体" charset="0"/>
              </a:rPr>
              <a:t>）</a:t>
            </a:r>
            <a:endParaRPr lang="en-US" altLang="zh-CN" sz="2000" dirty="0">
              <a:latin typeface="宋体" charset="0"/>
              <a:ea typeface="宋体" charset="0"/>
              <a:cs typeface="宋体" charset="0"/>
            </a:endParaRPr>
          </a:p>
          <a:p>
            <a:pPr algn="just">
              <a:lnSpc>
                <a:spcPct val="150000"/>
              </a:lnSpc>
              <a:spcBef>
                <a:spcPct val="20000"/>
              </a:spcBef>
              <a:defRPr/>
            </a:pPr>
            <a:endParaRPr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olidFill>
                  <a:srgbClr val="000000"/>
                </a:solidFill>
                <a:latin typeface="宋体" charset="0"/>
                <a:ea typeface="宋体" charset="0"/>
                <a:cs typeface="宋体" charset="0"/>
              </a:rPr>
              <a:t>简单选择排序是</a:t>
            </a:r>
            <a:r>
              <a:rPr lang="zh-CN" altLang="en-US" sz="2000" dirty="0">
                <a:solidFill>
                  <a:schemeClr val="tx1"/>
                </a:solidFill>
                <a:latin typeface="宋体" charset="0"/>
                <a:ea typeface="宋体" charset="0"/>
                <a:cs typeface="宋体" charset="0"/>
              </a:rPr>
              <a:t>一个</a:t>
            </a:r>
            <a:r>
              <a:rPr lang="zh-CN" altLang="en-US" sz="2000" dirty="0">
                <a:solidFill>
                  <a:srgbClr val="FF0000"/>
                </a:solidFill>
                <a:latin typeface="宋体" charset="0"/>
                <a:ea typeface="宋体" charset="0"/>
                <a:cs typeface="宋体" charset="0"/>
              </a:rPr>
              <a:t>不稳定</a:t>
            </a:r>
            <a:r>
              <a:rPr lang="zh-CN" altLang="en-US" sz="2000" dirty="0">
                <a:solidFill>
                  <a:srgbClr val="000000"/>
                </a:solidFill>
                <a:latin typeface="宋体" charset="0"/>
                <a:ea typeface="宋体" charset="0"/>
                <a:cs typeface="宋体" charset="0"/>
              </a:rPr>
              <a:t>的排序。</a:t>
            </a:r>
            <a:endParaRPr lang="zh-CN" altLang="en-US" sz="2400" dirty="0">
              <a:solidFill>
                <a:srgbClr val="000000"/>
              </a:solidFill>
              <a:latin typeface="楷体_GB2312" pitchFamily="49" charset="-122"/>
              <a:ea typeface="楷体_GB2312" pitchFamily="49" charset="-122"/>
            </a:endParaRPr>
          </a:p>
          <a:p>
            <a:pPr algn="just">
              <a:lnSpc>
                <a:spcPct val="115000"/>
              </a:lnSpc>
              <a:spcBef>
                <a:spcPct val="20000"/>
              </a:spcBef>
              <a:defRPr/>
            </a:pPr>
            <a:r>
              <a:rPr lang="zh-CN" altLang="en-US" sz="2400" dirty="0">
                <a:solidFill>
                  <a:srgbClr val="000000"/>
                </a:solidFill>
                <a:latin typeface="楷体_GB2312" pitchFamily="49" charset="-122"/>
                <a:ea typeface="楷体_GB2312" pitchFamily="49" charset="-122"/>
              </a:rPr>
              <a:t>                 </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42910" y="28556"/>
            <a:ext cx="7772400" cy="685800"/>
          </a:xfrm>
        </p:spPr>
        <p:txBody>
          <a:bodyPr/>
          <a:lstStyle/>
          <a:p>
            <a:pPr eaLnBrk="1" hangingPunct="1"/>
            <a:r>
              <a:rPr lang="en-US" altLang="zh-CN" sz="1900" b="1" dirty="0">
                <a:solidFill>
                  <a:srgbClr val="800000"/>
                </a:solidFill>
              </a:rPr>
              <a:t>10.4.2 </a:t>
            </a:r>
            <a:r>
              <a:rPr lang="zh-CN" altLang="en-US" sz="1900" b="1" dirty="0">
                <a:solidFill>
                  <a:srgbClr val="800000"/>
                </a:solidFill>
              </a:rPr>
              <a:t>树形选择排序</a:t>
            </a:r>
            <a:r>
              <a:rPr lang="en-US" altLang="zh-CN" sz="1900" b="1" dirty="0">
                <a:solidFill>
                  <a:srgbClr val="800000"/>
                </a:solidFill>
              </a:rPr>
              <a:t>(</a:t>
            </a:r>
            <a:r>
              <a:rPr lang="zh-CN" altLang="en-US" sz="1900" b="1" dirty="0">
                <a:solidFill>
                  <a:srgbClr val="800000"/>
                </a:solidFill>
              </a:rPr>
              <a:t>锦标赛排序</a:t>
            </a:r>
            <a:r>
              <a:rPr lang="en-US" altLang="zh-CN" sz="1900" b="1" dirty="0">
                <a:solidFill>
                  <a:srgbClr val="800000"/>
                </a:solidFill>
              </a:rPr>
              <a:t>)</a:t>
            </a:r>
            <a:endParaRPr lang="en-US" altLang="zh-CN" sz="2500" b="1" dirty="0">
              <a:solidFill>
                <a:srgbClr val="800000"/>
              </a:solidFill>
            </a:endParaRPr>
          </a:p>
        </p:txBody>
      </p:sp>
      <p:sp>
        <p:nvSpPr>
          <p:cNvPr id="116739" name="Rectangle 3"/>
          <p:cNvSpPr>
            <a:spLocks noGrp="1" noChangeArrowheads="1"/>
          </p:cNvSpPr>
          <p:nvPr>
            <p:ph type="body" idx="1"/>
          </p:nvPr>
        </p:nvSpPr>
        <p:spPr>
          <a:xfrm>
            <a:off x="609600" y="838200"/>
            <a:ext cx="7772400" cy="5614988"/>
          </a:xfrm>
        </p:spPr>
        <p:txBody>
          <a:bodyPr>
            <a:normAutofit lnSpcReduction="10000"/>
          </a:bodyPr>
          <a:lstStyle/>
          <a:p>
            <a:pPr eaLnBrk="1" hangingPunct="1">
              <a:lnSpc>
                <a:spcPct val="80000"/>
              </a:lnSpc>
              <a:buFont typeface="Wingdings" panose="05000000000000000000" pitchFamily="2" charset="2"/>
              <a:buNone/>
            </a:pPr>
            <a:r>
              <a:rPr lang="en-US" altLang="zh-CN" sz="2400" b="1">
                <a:solidFill>
                  <a:srgbClr val="CC6600"/>
                </a:solidFill>
                <a:latin typeface="Times New Roman" panose="02020503050405090304" pitchFamily="18" charset="0"/>
              </a:rPr>
              <a:t>[</a:t>
            </a:r>
            <a:r>
              <a:rPr lang="zh-CN" altLang="en-US" sz="2400" b="1">
                <a:solidFill>
                  <a:srgbClr val="CC6600"/>
                </a:solidFill>
                <a:latin typeface="Times New Roman" panose="02020503050405090304" pitchFamily="18" charset="0"/>
              </a:rPr>
              <a:t>算法思想</a:t>
            </a:r>
            <a:r>
              <a:rPr lang="en-US" altLang="zh-CN" sz="2400" b="1">
                <a:solidFill>
                  <a:srgbClr val="CC6600"/>
                </a:solidFill>
                <a:latin typeface="Times New Roman" panose="02020503050405090304" pitchFamily="18" charset="0"/>
              </a:rPr>
              <a:t>]</a:t>
            </a:r>
            <a:endParaRPr lang="en-US" altLang="zh-CN" sz="2400">
              <a:solidFill>
                <a:srgbClr val="CC6600"/>
              </a:solidFill>
              <a:latin typeface="Times New Roman" panose="02020503050405090304" pitchFamily="18" charset="0"/>
            </a:endParaRPr>
          </a:p>
          <a:p>
            <a:pPr eaLnBrk="1" hangingPunct="1">
              <a:lnSpc>
                <a:spcPct val="15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锦标赛名次产生过程。</a:t>
            </a:r>
            <a:endParaRPr lang="zh-CN" altLang="en-US" sz="2000">
              <a:latin typeface="Times New Roman" panose="02020503050405090304" pitchFamily="18" charset="0"/>
            </a:endParaRPr>
          </a:p>
          <a:p>
            <a:pPr eaLnBrk="1" hangingPunct="1">
              <a:lnSpc>
                <a:spcPct val="150000"/>
              </a:lnSpc>
              <a:buFont typeface="Wingdings" panose="05000000000000000000" pitchFamily="2" charset="2"/>
              <a:buNone/>
            </a:pPr>
            <a:r>
              <a:rPr lang="zh-CN" altLang="en-US" sz="2000">
                <a:latin typeface="Times New Roman" panose="02020503050405090304" pitchFamily="18" charset="0"/>
              </a:rPr>
              <a:t>          较简单选择排序减少“比较”次数。</a:t>
            </a:r>
            <a:endParaRPr lang="zh-CN"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400" b="1">
                <a:solidFill>
                  <a:srgbClr val="CC6600"/>
                </a:solidFill>
                <a:latin typeface="Times New Roman" panose="02020503050405090304" pitchFamily="18" charset="0"/>
              </a:rPr>
              <a:t>[</a:t>
            </a:r>
            <a:r>
              <a:rPr lang="zh-CN" altLang="en-US" sz="2400" b="1">
                <a:solidFill>
                  <a:srgbClr val="CC6600"/>
                </a:solidFill>
                <a:latin typeface="Times New Roman" panose="02020503050405090304" pitchFamily="18" charset="0"/>
              </a:rPr>
              <a:t>示例</a:t>
            </a:r>
            <a:r>
              <a:rPr lang="en-US" altLang="zh-CN" sz="2400" b="1">
                <a:solidFill>
                  <a:srgbClr val="CC6600"/>
                </a:solidFill>
                <a:latin typeface="Times New Roman" panose="02020503050405090304" pitchFamily="18" charset="0"/>
              </a:rPr>
              <a:t>]</a:t>
            </a:r>
            <a:r>
              <a:rPr lang="en-US" altLang="zh-CN" sz="2400">
                <a:latin typeface="Times New Roman" panose="02020503050405090304" pitchFamily="18" charset="0"/>
              </a:rPr>
              <a:t>                               </a:t>
            </a:r>
            <a:r>
              <a:rPr lang="en-US" altLang="zh-CN" sz="2800">
                <a:latin typeface="Times New Roman" panose="02020503050405090304" pitchFamily="18" charset="0"/>
              </a:rPr>
              <a:t>23</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23                                40</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38                 23                 40     </a:t>
            </a:r>
            <a:r>
              <a:rPr lang="en-US" altLang="zh-CN" sz="2800">
                <a:solidFill>
                  <a:schemeClr val="accent1"/>
                </a:solidFill>
                <a:latin typeface="Times New Roman" panose="02020503050405090304" pitchFamily="18" charset="0"/>
                <a:sym typeface="Symbol" pitchFamily="18" charset="2"/>
              </a:rPr>
              <a:t></a:t>
            </a:r>
            <a:endParaRPr lang="en-US" altLang="zh-CN" sz="2800">
              <a:solidFill>
                <a:schemeClr val="accent1"/>
              </a:solidFill>
              <a:latin typeface="Times New Roman" panose="02020503050405090304" pitchFamily="18" charset="0"/>
              <a:sym typeface="Symbol" pitchFamily="18" charset="2"/>
            </a:endParaRPr>
          </a:p>
          <a:p>
            <a:pPr eaLnBrk="1" hangingPunct="1">
              <a:lnSpc>
                <a:spcPct val="80000"/>
              </a:lnSpc>
              <a:buFont typeface="Wingdings" panose="05000000000000000000" pitchFamily="2" charset="2"/>
              <a:buNone/>
            </a:pPr>
            <a:endParaRPr lang="en-US" altLang="zh-CN" sz="2800">
              <a:solidFill>
                <a:schemeClr val="accent1"/>
              </a:solidFill>
              <a:latin typeface="Times New Roman" panose="02020503050405090304" pitchFamily="18" charset="0"/>
              <a:sym typeface="Symbol" pitchFamily="18" charset="2"/>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46        </a:t>
            </a:r>
            <a:r>
              <a:rPr lang="en-US" altLang="zh-CN" sz="2800">
                <a:solidFill>
                  <a:schemeClr val="accent2"/>
                </a:solidFill>
                <a:latin typeface="Times New Roman" panose="02020503050405090304" pitchFamily="18" charset="0"/>
              </a:rPr>
              <a:t>38</a:t>
            </a:r>
            <a:r>
              <a:rPr lang="en-US" altLang="zh-CN" sz="2800">
                <a:latin typeface="Times New Roman" panose="02020503050405090304" pitchFamily="18" charset="0"/>
              </a:rPr>
              <a:t>    23          </a:t>
            </a:r>
            <a:r>
              <a:rPr lang="en-US" altLang="zh-CN" sz="2800" u="sng">
                <a:solidFill>
                  <a:schemeClr val="accent2"/>
                </a:solidFill>
                <a:latin typeface="Times New Roman" panose="02020503050405090304" pitchFamily="18" charset="0"/>
              </a:rPr>
              <a:t>38</a:t>
            </a:r>
            <a:r>
              <a:rPr lang="en-US" altLang="zh-CN" sz="2800">
                <a:solidFill>
                  <a:schemeClr val="accent2"/>
                </a:solidFill>
                <a:latin typeface="Times New Roman" panose="02020503050405090304" pitchFamily="18" charset="0"/>
              </a:rPr>
              <a:t>    </a:t>
            </a:r>
            <a:r>
              <a:rPr lang="en-US" altLang="zh-CN" sz="2800">
                <a:latin typeface="Times New Roman" panose="02020503050405090304" pitchFamily="18" charset="0"/>
              </a:rPr>
              <a:t> 40         </a:t>
            </a:r>
            <a:r>
              <a:rPr lang="en-US" altLang="zh-CN" sz="2800">
                <a:solidFill>
                  <a:schemeClr val="accent1"/>
                </a:solidFill>
                <a:latin typeface="Times New Roman" panose="02020503050405090304" pitchFamily="18" charset="0"/>
                <a:sym typeface="Symbol" pitchFamily="18" charset="2"/>
              </a:rPr>
              <a:t></a:t>
            </a:r>
            <a:endParaRPr lang="en-US" altLang="zh-CN" sz="2800">
              <a:solidFill>
                <a:schemeClr val="accent1"/>
              </a:solidFill>
              <a:latin typeface="Times New Roman" panose="02020503050405090304" pitchFamily="18" charset="0"/>
              <a:sym typeface="Symbol" pitchFamily="18" charset="2"/>
            </a:endParaRPr>
          </a:p>
          <a:p>
            <a:pPr eaLnBrk="1" hangingPunct="1">
              <a:lnSpc>
                <a:spcPct val="110000"/>
              </a:lnSpc>
              <a:buFont typeface="Wingdings" panose="05000000000000000000" pitchFamily="2" charset="2"/>
              <a:buNone/>
            </a:pPr>
            <a:r>
              <a:rPr lang="en-US" altLang="zh-CN" sz="2000" b="1">
                <a:solidFill>
                  <a:srgbClr val="CC6600"/>
                </a:solidFill>
                <a:latin typeface="Times New Roman" panose="02020503050405090304" pitchFamily="18" charset="0"/>
              </a:rPr>
              <a:t>[</a:t>
            </a:r>
            <a:r>
              <a:rPr lang="zh-CN" altLang="en-US" sz="2000" b="1">
                <a:solidFill>
                  <a:srgbClr val="CC6600"/>
                </a:solidFill>
                <a:latin typeface="Times New Roman" panose="02020503050405090304" pitchFamily="18" charset="0"/>
              </a:rPr>
              <a:t>性能</a:t>
            </a:r>
            <a:r>
              <a:rPr lang="en-US" altLang="zh-CN" sz="2000" b="1">
                <a:solidFill>
                  <a:srgbClr val="CC6600"/>
                </a:solidFill>
                <a:latin typeface="Times New Roman" panose="02020503050405090304" pitchFamily="18" charset="0"/>
              </a:rPr>
              <a:t>]</a:t>
            </a:r>
            <a:r>
              <a:rPr lang="en-US" altLang="zh-CN" sz="2000" b="1">
                <a:solidFill>
                  <a:srgbClr val="FF3300"/>
                </a:solidFill>
                <a:latin typeface="Times New Roman" panose="02020503050405090304" pitchFamily="18" charset="0"/>
              </a:rPr>
              <a:t> </a:t>
            </a:r>
            <a:r>
              <a:rPr lang="en-US" altLang="zh-CN" sz="2000">
                <a:solidFill>
                  <a:srgbClr val="000066"/>
                </a:solidFill>
                <a:latin typeface="Times New Roman" panose="02020503050405090304" pitchFamily="18" charset="0"/>
              </a:rPr>
              <a:t> </a:t>
            </a:r>
            <a:r>
              <a:rPr lang="zh-CN" altLang="en-US" sz="2000">
                <a:latin typeface="Times New Roman" panose="02020503050405090304" pitchFamily="18" charset="0"/>
              </a:rPr>
              <a:t>除第一次外，每次都走了树的一条分支，故其时间复杂度为 </a:t>
            </a:r>
            <a:r>
              <a:rPr lang="en-US" altLang="zh-CN" sz="2000" i="1">
                <a:latin typeface="Times New Roman" panose="02020503050405090304" pitchFamily="18" charset="0"/>
              </a:rPr>
              <a:t>O( n log</a:t>
            </a:r>
            <a:r>
              <a:rPr lang="en-US" altLang="zh-CN" sz="2000" i="1" baseline="-25000">
                <a:latin typeface="Times New Roman" panose="02020503050405090304" pitchFamily="18" charset="0"/>
              </a:rPr>
              <a:t>2 </a:t>
            </a:r>
            <a:r>
              <a:rPr lang="en-US" altLang="zh-CN" sz="2000" i="1">
                <a:latin typeface="Times New Roman" panose="02020503050405090304" pitchFamily="18" charset="0"/>
              </a:rPr>
              <a:t>n )</a:t>
            </a:r>
            <a:r>
              <a:rPr lang="zh-CN" altLang="en-US" sz="2000">
                <a:latin typeface="Times New Roman" panose="02020503050405090304" pitchFamily="18" charset="0"/>
              </a:rPr>
              <a:t>。</a:t>
            </a:r>
            <a:endParaRPr lang="zh-CN" altLang="en-US" sz="2000" b="1">
              <a:latin typeface="Times New Roman" panose="02020503050405090304" pitchFamily="18" charset="0"/>
              <a:sym typeface="Symbol" pitchFamily="18" charset="2"/>
            </a:endParaRPr>
          </a:p>
          <a:p>
            <a:pPr eaLnBrk="1" hangingPunct="1">
              <a:lnSpc>
                <a:spcPct val="110000"/>
              </a:lnSpc>
              <a:buFont typeface="Wingdings" panose="05000000000000000000" pitchFamily="2" charset="2"/>
              <a:buNone/>
            </a:pPr>
            <a:r>
              <a:rPr lang="en-US" altLang="zh-CN" sz="2000" b="1">
                <a:solidFill>
                  <a:srgbClr val="CC6600"/>
                </a:solidFill>
                <a:latin typeface="Times New Roman" panose="02020503050405090304" pitchFamily="18" charset="0"/>
                <a:sym typeface="Symbol" pitchFamily="18" charset="2"/>
              </a:rPr>
              <a:t>[</a:t>
            </a:r>
            <a:r>
              <a:rPr lang="zh-CN" altLang="en-US" sz="2000" b="1">
                <a:solidFill>
                  <a:srgbClr val="CC6600"/>
                </a:solidFill>
                <a:latin typeface="Times New Roman" panose="02020503050405090304" pitchFamily="18" charset="0"/>
                <a:sym typeface="Symbol" pitchFamily="18" charset="2"/>
              </a:rPr>
              <a:t>缺陷</a:t>
            </a:r>
            <a:r>
              <a:rPr lang="en-US" altLang="zh-CN" sz="2000" b="1">
                <a:solidFill>
                  <a:srgbClr val="CC6600"/>
                </a:solidFill>
                <a:latin typeface="Times New Roman" panose="02020503050405090304" pitchFamily="18" charset="0"/>
                <a:sym typeface="Symbol" pitchFamily="18" charset="2"/>
              </a:rPr>
              <a:t>]</a:t>
            </a:r>
            <a:r>
              <a:rPr lang="en-US" altLang="zh-CN" sz="2000">
                <a:latin typeface="Times New Roman" panose="02020503050405090304" pitchFamily="18" charset="0"/>
                <a:sym typeface="Symbol" pitchFamily="18" charset="2"/>
              </a:rPr>
              <a:t> </a:t>
            </a:r>
            <a:r>
              <a:rPr lang="zh-CN" altLang="en-US" sz="2000">
                <a:latin typeface="Times New Roman" panose="02020503050405090304" pitchFamily="18" charset="0"/>
                <a:sym typeface="Symbol" pitchFamily="18" charset="2"/>
              </a:rPr>
              <a:t>辅助空间较多；需与“最大值”进行多余的比较</a:t>
            </a:r>
            <a:endParaRPr lang="zh-CN" altLang="en-US" sz="2000">
              <a:latin typeface="Times New Roman" panose="02020503050405090304" pitchFamily="18" charset="0"/>
              <a:sym typeface="Symbol" pitchFamily="18" charset="2"/>
            </a:endParaRPr>
          </a:p>
        </p:txBody>
      </p:sp>
      <p:sp>
        <p:nvSpPr>
          <p:cNvPr id="116740" name="Line 4"/>
          <p:cNvSpPr>
            <a:spLocks noChangeShapeType="1"/>
          </p:cNvSpPr>
          <p:nvPr/>
        </p:nvSpPr>
        <p:spPr bwMode="auto">
          <a:xfrm flipV="1">
            <a:off x="990600" y="4038600"/>
            <a:ext cx="533400" cy="457200"/>
          </a:xfrm>
          <a:prstGeom prst="line">
            <a:avLst/>
          </a:prstGeom>
          <a:noFill/>
          <a:ln w="9525">
            <a:solidFill>
              <a:schemeClr val="tx1"/>
            </a:solidFill>
            <a:round/>
          </a:ln>
        </p:spPr>
        <p:txBody>
          <a:bodyPr wrap="none" anchor="ctr"/>
          <a:lstStyle/>
          <a:p>
            <a:endParaRPr lang="zh-CN" altLang="en-US"/>
          </a:p>
        </p:txBody>
      </p:sp>
      <p:sp>
        <p:nvSpPr>
          <p:cNvPr id="116741" name="Line 5"/>
          <p:cNvSpPr>
            <a:spLocks noChangeShapeType="1"/>
          </p:cNvSpPr>
          <p:nvPr/>
        </p:nvSpPr>
        <p:spPr bwMode="auto">
          <a:xfrm>
            <a:off x="1600200" y="4038600"/>
            <a:ext cx="381000" cy="457200"/>
          </a:xfrm>
          <a:prstGeom prst="line">
            <a:avLst/>
          </a:prstGeom>
          <a:noFill/>
          <a:ln w="9525">
            <a:solidFill>
              <a:schemeClr val="tx1"/>
            </a:solidFill>
            <a:round/>
          </a:ln>
        </p:spPr>
        <p:txBody>
          <a:bodyPr wrap="none" anchor="ctr"/>
          <a:lstStyle/>
          <a:p>
            <a:endParaRPr lang="zh-CN" altLang="en-US"/>
          </a:p>
        </p:txBody>
      </p:sp>
      <p:sp>
        <p:nvSpPr>
          <p:cNvPr id="116742" name="Line 6"/>
          <p:cNvSpPr>
            <a:spLocks noChangeShapeType="1"/>
          </p:cNvSpPr>
          <p:nvPr/>
        </p:nvSpPr>
        <p:spPr bwMode="auto">
          <a:xfrm flipV="1">
            <a:off x="2743200" y="3962400"/>
            <a:ext cx="609600" cy="533400"/>
          </a:xfrm>
          <a:prstGeom prst="line">
            <a:avLst/>
          </a:prstGeom>
          <a:noFill/>
          <a:ln w="9525">
            <a:solidFill>
              <a:schemeClr val="tx1"/>
            </a:solidFill>
            <a:round/>
          </a:ln>
        </p:spPr>
        <p:txBody>
          <a:bodyPr wrap="none" anchor="ctr"/>
          <a:lstStyle/>
          <a:p>
            <a:endParaRPr lang="zh-CN" altLang="en-US"/>
          </a:p>
        </p:txBody>
      </p:sp>
      <p:sp>
        <p:nvSpPr>
          <p:cNvPr id="116743" name="Line 7"/>
          <p:cNvSpPr>
            <a:spLocks noChangeShapeType="1"/>
          </p:cNvSpPr>
          <p:nvPr/>
        </p:nvSpPr>
        <p:spPr bwMode="auto">
          <a:xfrm>
            <a:off x="3429000" y="3962400"/>
            <a:ext cx="457200" cy="533400"/>
          </a:xfrm>
          <a:prstGeom prst="line">
            <a:avLst/>
          </a:prstGeom>
          <a:noFill/>
          <a:ln w="9525">
            <a:solidFill>
              <a:schemeClr val="tx1"/>
            </a:solidFill>
            <a:round/>
          </a:ln>
        </p:spPr>
        <p:txBody>
          <a:bodyPr wrap="none" anchor="ctr"/>
          <a:lstStyle/>
          <a:p>
            <a:endParaRPr lang="zh-CN" altLang="en-US"/>
          </a:p>
        </p:txBody>
      </p:sp>
      <p:sp>
        <p:nvSpPr>
          <p:cNvPr id="116744" name="Line 8"/>
          <p:cNvSpPr>
            <a:spLocks noChangeShapeType="1"/>
          </p:cNvSpPr>
          <p:nvPr/>
        </p:nvSpPr>
        <p:spPr bwMode="auto">
          <a:xfrm flipV="1">
            <a:off x="4953000" y="4038600"/>
            <a:ext cx="381000" cy="457200"/>
          </a:xfrm>
          <a:prstGeom prst="line">
            <a:avLst/>
          </a:prstGeom>
          <a:noFill/>
          <a:ln w="9525">
            <a:solidFill>
              <a:schemeClr val="tx1"/>
            </a:solidFill>
            <a:round/>
          </a:ln>
        </p:spPr>
        <p:txBody>
          <a:bodyPr wrap="none" anchor="ctr"/>
          <a:lstStyle/>
          <a:p>
            <a:endParaRPr lang="zh-CN" altLang="en-US"/>
          </a:p>
        </p:txBody>
      </p:sp>
      <p:sp>
        <p:nvSpPr>
          <p:cNvPr id="116745" name="Line 9"/>
          <p:cNvSpPr>
            <a:spLocks noChangeShapeType="1"/>
          </p:cNvSpPr>
          <p:nvPr/>
        </p:nvSpPr>
        <p:spPr bwMode="auto">
          <a:xfrm>
            <a:off x="5486400" y="4038600"/>
            <a:ext cx="304800" cy="533400"/>
          </a:xfrm>
          <a:prstGeom prst="line">
            <a:avLst/>
          </a:prstGeom>
          <a:noFill/>
          <a:ln w="9525">
            <a:solidFill>
              <a:schemeClr val="accent1"/>
            </a:solidFill>
            <a:round/>
          </a:ln>
        </p:spPr>
        <p:txBody>
          <a:bodyPr wrap="none" anchor="ctr"/>
          <a:lstStyle/>
          <a:p>
            <a:endParaRPr lang="zh-CN" altLang="en-US"/>
          </a:p>
        </p:txBody>
      </p:sp>
      <p:sp>
        <p:nvSpPr>
          <p:cNvPr id="116746" name="Line 10"/>
          <p:cNvSpPr>
            <a:spLocks noChangeShapeType="1"/>
          </p:cNvSpPr>
          <p:nvPr/>
        </p:nvSpPr>
        <p:spPr bwMode="auto">
          <a:xfrm flipV="1">
            <a:off x="1600200" y="3048000"/>
            <a:ext cx="685800" cy="533400"/>
          </a:xfrm>
          <a:prstGeom prst="line">
            <a:avLst/>
          </a:prstGeom>
          <a:noFill/>
          <a:ln w="9525">
            <a:solidFill>
              <a:schemeClr val="tx1"/>
            </a:solidFill>
            <a:round/>
          </a:ln>
        </p:spPr>
        <p:txBody>
          <a:bodyPr wrap="none" anchor="ctr"/>
          <a:lstStyle/>
          <a:p>
            <a:endParaRPr lang="zh-CN" altLang="en-US"/>
          </a:p>
        </p:txBody>
      </p:sp>
      <p:sp>
        <p:nvSpPr>
          <p:cNvPr id="116747" name="Line 11"/>
          <p:cNvSpPr>
            <a:spLocks noChangeShapeType="1"/>
          </p:cNvSpPr>
          <p:nvPr/>
        </p:nvSpPr>
        <p:spPr bwMode="auto">
          <a:xfrm>
            <a:off x="2667000" y="3048000"/>
            <a:ext cx="609600" cy="609600"/>
          </a:xfrm>
          <a:prstGeom prst="line">
            <a:avLst/>
          </a:prstGeom>
          <a:noFill/>
          <a:ln w="9525">
            <a:solidFill>
              <a:schemeClr val="tx1"/>
            </a:solidFill>
            <a:round/>
          </a:ln>
        </p:spPr>
        <p:txBody>
          <a:bodyPr wrap="none" anchor="ctr"/>
          <a:lstStyle/>
          <a:p>
            <a:endParaRPr lang="zh-CN" altLang="en-US"/>
          </a:p>
        </p:txBody>
      </p:sp>
      <p:sp>
        <p:nvSpPr>
          <p:cNvPr id="116748" name="Line 13"/>
          <p:cNvSpPr>
            <a:spLocks noChangeShapeType="1"/>
          </p:cNvSpPr>
          <p:nvPr/>
        </p:nvSpPr>
        <p:spPr bwMode="auto">
          <a:xfrm flipV="1">
            <a:off x="5334000" y="3124200"/>
            <a:ext cx="228600" cy="457200"/>
          </a:xfrm>
          <a:prstGeom prst="line">
            <a:avLst/>
          </a:prstGeom>
          <a:noFill/>
          <a:ln w="9525">
            <a:solidFill>
              <a:schemeClr val="tx1"/>
            </a:solidFill>
            <a:round/>
          </a:ln>
        </p:spPr>
        <p:txBody>
          <a:bodyPr wrap="none" anchor="ctr"/>
          <a:lstStyle/>
          <a:p>
            <a:endParaRPr lang="zh-CN" altLang="en-US"/>
          </a:p>
        </p:txBody>
      </p:sp>
      <p:sp>
        <p:nvSpPr>
          <p:cNvPr id="116749" name="Line 14"/>
          <p:cNvSpPr>
            <a:spLocks noChangeShapeType="1"/>
          </p:cNvSpPr>
          <p:nvPr/>
        </p:nvSpPr>
        <p:spPr bwMode="auto">
          <a:xfrm flipH="1" flipV="1">
            <a:off x="5791200" y="3124200"/>
            <a:ext cx="304800" cy="533400"/>
          </a:xfrm>
          <a:prstGeom prst="line">
            <a:avLst/>
          </a:prstGeom>
          <a:noFill/>
          <a:ln w="9525">
            <a:solidFill>
              <a:schemeClr val="accent1"/>
            </a:solidFill>
            <a:round/>
          </a:ln>
        </p:spPr>
        <p:txBody>
          <a:bodyPr wrap="none" anchor="ctr"/>
          <a:lstStyle/>
          <a:p>
            <a:endParaRPr lang="zh-CN" altLang="en-US"/>
          </a:p>
        </p:txBody>
      </p:sp>
      <p:sp>
        <p:nvSpPr>
          <p:cNvPr id="116750" name="Line 15"/>
          <p:cNvSpPr>
            <a:spLocks noChangeShapeType="1"/>
          </p:cNvSpPr>
          <p:nvPr/>
        </p:nvSpPr>
        <p:spPr bwMode="auto">
          <a:xfrm flipV="1">
            <a:off x="2514600" y="2133600"/>
            <a:ext cx="1371600" cy="609600"/>
          </a:xfrm>
          <a:prstGeom prst="line">
            <a:avLst/>
          </a:prstGeom>
          <a:noFill/>
          <a:ln w="9525">
            <a:solidFill>
              <a:schemeClr val="tx1"/>
            </a:solidFill>
            <a:round/>
          </a:ln>
        </p:spPr>
        <p:txBody>
          <a:bodyPr wrap="none" anchor="ctr"/>
          <a:lstStyle/>
          <a:p>
            <a:endParaRPr lang="zh-CN" altLang="en-US"/>
          </a:p>
        </p:txBody>
      </p:sp>
      <p:sp>
        <p:nvSpPr>
          <p:cNvPr id="116751" name="Line 16"/>
          <p:cNvSpPr>
            <a:spLocks noChangeShapeType="1"/>
          </p:cNvSpPr>
          <p:nvPr/>
        </p:nvSpPr>
        <p:spPr bwMode="auto">
          <a:xfrm>
            <a:off x="4419600" y="2133600"/>
            <a:ext cx="1143000" cy="609600"/>
          </a:xfrm>
          <a:prstGeom prst="line">
            <a:avLst/>
          </a:prstGeom>
          <a:noFill/>
          <a:ln w="9525">
            <a:solidFill>
              <a:schemeClr val="tx1"/>
            </a:solidFill>
            <a:round/>
          </a:ln>
        </p:spPr>
        <p:txBody>
          <a:bodyPr wrap="none" anchor="ctr"/>
          <a:lstStyle/>
          <a:p>
            <a:endParaRPr lang="zh-CN" altLang="en-US"/>
          </a:p>
        </p:txBody>
      </p:sp>
      <p:sp>
        <p:nvSpPr>
          <p:cNvPr id="116752" name="AutoShape 17"/>
          <p:cNvSpPr>
            <a:spLocks noChangeArrowheads="1"/>
          </p:cNvSpPr>
          <p:nvPr/>
        </p:nvSpPr>
        <p:spPr bwMode="auto">
          <a:xfrm>
            <a:off x="762000" y="3048000"/>
            <a:ext cx="152400" cy="762000"/>
          </a:xfrm>
          <a:prstGeom prst="upArrow">
            <a:avLst>
              <a:gd name="adj1" fmla="val 50000"/>
              <a:gd name="adj2" fmla="val 125000"/>
            </a:avLst>
          </a:prstGeom>
          <a:solidFill>
            <a:schemeClr val="folHlink"/>
          </a:solidFill>
          <a:ln w="9525">
            <a:solidFill>
              <a:schemeClr val="tx1"/>
            </a:solidFill>
            <a:miter lim="800000"/>
          </a:ln>
        </p:spPr>
        <p:txBody>
          <a:bodyPr vert="eaVert" wrap="none" anchor="ctr"/>
          <a:lstStyle/>
          <a:p>
            <a:endParaRPr lang="zh-CN" altLang="en-US"/>
          </a:p>
        </p:txBody>
      </p:sp>
      <p:sp>
        <p:nvSpPr>
          <p:cNvPr id="97298" name="Text Box 18"/>
          <p:cNvSpPr txBox="1">
            <a:spLocks noChangeArrowheads="1"/>
          </p:cNvSpPr>
          <p:nvPr/>
        </p:nvSpPr>
        <p:spPr bwMode="auto">
          <a:xfrm>
            <a:off x="7086600" y="1828800"/>
            <a:ext cx="7620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97299" name="Text Box 19"/>
          <p:cNvSpPr txBox="1">
            <a:spLocks noChangeArrowheads="1"/>
          </p:cNvSpPr>
          <p:nvPr/>
        </p:nvSpPr>
        <p:spPr bwMode="auto">
          <a:xfrm>
            <a:off x="2514600" y="44958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00" name="Text Box 20"/>
          <p:cNvSpPr txBox="1">
            <a:spLocks noChangeArrowheads="1"/>
          </p:cNvSpPr>
          <p:nvPr/>
        </p:nvSpPr>
        <p:spPr bwMode="auto">
          <a:xfrm>
            <a:off x="3200400" y="35814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u="sng">
                <a:latin typeface="Times New Roman" panose="02020503050405090304" pitchFamily="18" charset="0"/>
              </a:rPr>
              <a:t>38</a:t>
            </a:r>
            <a:endParaRPr kumimoji="1" lang="en-US" altLang="zh-CN" sz="2400" u="sng">
              <a:latin typeface="Times New Roman" panose="02020503050405090304" pitchFamily="18" charset="0"/>
            </a:endParaRPr>
          </a:p>
        </p:txBody>
      </p:sp>
      <p:sp>
        <p:nvSpPr>
          <p:cNvPr id="97301" name="Text Box 21"/>
          <p:cNvSpPr txBox="1">
            <a:spLocks noChangeArrowheads="1"/>
          </p:cNvSpPr>
          <p:nvPr/>
        </p:nvSpPr>
        <p:spPr bwMode="auto">
          <a:xfrm>
            <a:off x="2209800" y="27432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38</a:t>
            </a:r>
            <a:endParaRPr kumimoji="1" lang="en-US" altLang="zh-CN" sz="2400">
              <a:latin typeface="Times New Roman" panose="02020503050405090304" pitchFamily="18" charset="0"/>
            </a:endParaRPr>
          </a:p>
        </p:txBody>
      </p:sp>
      <p:sp>
        <p:nvSpPr>
          <p:cNvPr id="97302" name="Text Box 22"/>
          <p:cNvSpPr txBox="1">
            <a:spLocks noChangeArrowheads="1"/>
          </p:cNvSpPr>
          <p:nvPr/>
        </p:nvSpPr>
        <p:spPr bwMode="auto">
          <a:xfrm>
            <a:off x="3886200" y="19050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38</a:t>
            </a:r>
            <a:endParaRPr kumimoji="1" lang="en-US" altLang="zh-CN" sz="2400">
              <a:latin typeface="Times New Roman" panose="02020503050405090304" pitchFamily="18" charset="0"/>
            </a:endParaRPr>
          </a:p>
        </p:txBody>
      </p:sp>
      <p:sp>
        <p:nvSpPr>
          <p:cNvPr id="97303" name="Text Box 23"/>
          <p:cNvSpPr txBox="1">
            <a:spLocks noChangeArrowheads="1"/>
          </p:cNvSpPr>
          <p:nvPr/>
        </p:nvSpPr>
        <p:spPr bwMode="auto">
          <a:xfrm>
            <a:off x="7086600" y="2286000"/>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38</a:t>
            </a:r>
            <a:endParaRPr kumimoji="1" lang="en-US" altLang="zh-CN" sz="2400">
              <a:latin typeface="Times New Roman" panose="02020503050405090304" pitchFamily="18" charset="0"/>
            </a:endParaRPr>
          </a:p>
        </p:txBody>
      </p:sp>
      <p:sp>
        <p:nvSpPr>
          <p:cNvPr id="97304" name="Text Box 24"/>
          <p:cNvSpPr txBox="1">
            <a:spLocks noChangeArrowheads="1"/>
          </p:cNvSpPr>
          <p:nvPr/>
        </p:nvSpPr>
        <p:spPr bwMode="auto">
          <a:xfrm>
            <a:off x="1752600" y="4495800"/>
            <a:ext cx="6096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05" name="Text Box 25"/>
          <p:cNvSpPr txBox="1">
            <a:spLocks noChangeArrowheads="1"/>
          </p:cNvSpPr>
          <p:nvPr/>
        </p:nvSpPr>
        <p:spPr bwMode="auto">
          <a:xfrm>
            <a:off x="1295400" y="3657600"/>
            <a:ext cx="6096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46</a:t>
            </a:r>
            <a:endParaRPr kumimoji="1" lang="en-US" altLang="zh-CN" sz="2400">
              <a:latin typeface="Times New Roman" panose="02020503050405090304" pitchFamily="18" charset="0"/>
            </a:endParaRPr>
          </a:p>
        </p:txBody>
      </p:sp>
      <p:sp>
        <p:nvSpPr>
          <p:cNvPr id="97306" name="Text Box 26"/>
          <p:cNvSpPr txBox="1">
            <a:spLocks noChangeArrowheads="1"/>
          </p:cNvSpPr>
          <p:nvPr/>
        </p:nvSpPr>
        <p:spPr bwMode="auto">
          <a:xfrm>
            <a:off x="2209800" y="27432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u="sng">
                <a:latin typeface="Times New Roman" panose="02020503050405090304" pitchFamily="18" charset="0"/>
              </a:rPr>
              <a:t>38</a:t>
            </a:r>
            <a:endParaRPr kumimoji="1" lang="en-US" altLang="zh-CN" sz="2400" u="sng">
              <a:latin typeface="Times New Roman" panose="02020503050405090304" pitchFamily="18" charset="0"/>
            </a:endParaRPr>
          </a:p>
        </p:txBody>
      </p:sp>
      <p:sp>
        <p:nvSpPr>
          <p:cNvPr id="97307" name="Text Box 27"/>
          <p:cNvSpPr txBox="1">
            <a:spLocks noChangeArrowheads="1"/>
          </p:cNvSpPr>
          <p:nvPr/>
        </p:nvSpPr>
        <p:spPr bwMode="auto">
          <a:xfrm>
            <a:off x="3962400" y="19050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u="sng">
                <a:latin typeface="Times New Roman" panose="02020503050405090304" pitchFamily="18" charset="0"/>
              </a:rPr>
              <a:t>38</a:t>
            </a:r>
            <a:endParaRPr kumimoji="1" lang="en-US" altLang="zh-CN" sz="2400" u="sng">
              <a:latin typeface="Times New Roman" panose="02020503050405090304" pitchFamily="18" charset="0"/>
            </a:endParaRPr>
          </a:p>
        </p:txBody>
      </p:sp>
      <p:sp>
        <p:nvSpPr>
          <p:cNvPr id="97308" name="Text Box 28"/>
          <p:cNvSpPr txBox="1">
            <a:spLocks noChangeArrowheads="1"/>
          </p:cNvSpPr>
          <p:nvPr/>
        </p:nvSpPr>
        <p:spPr bwMode="auto">
          <a:xfrm>
            <a:off x="7086600" y="2819400"/>
            <a:ext cx="533400" cy="457200"/>
          </a:xfrm>
          <a:prstGeom prst="rect">
            <a:avLst/>
          </a:prstGeom>
          <a:noFill/>
          <a:ln w="9525">
            <a:noFill/>
            <a:miter lim="800000"/>
          </a:ln>
        </p:spPr>
        <p:txBody>
          <a:bodyPr>
            <a:spAutoFit/>
          </a:bodyPr>
          <a:lstStyle/>
          <a:p>
            <a:pPr>
              <a:spcBef>
                <a:spcPct val="50000"/>
              </a:spcBef>
            </a:pPr>
            <a:r>
              <a:rPr kumimoji="1" lang="en-US" altLang="zh-CN" sz="2400" u="sng">
                <a:latin typeface="Times New Roman" panose="02020503050405090304" pitchFamily="18" charset="0"/>
              </a:rPr>
              <a:t>38</a:t>
            </a:r>
            <a:endParaRPr kumimoji="1" lang="en-US" altLang="zh-CN" sz="2400" u="sng">
              <a:latin typeface="Times New Roman" panose="02020503050405090304" pitchFamily="18" charset="0"/>
            </a:endParaRPr>
          </a:p>
        </p:txBody>
      </p:sp>
      <p:sp>
        <p:nvSpPr>
          <p:cNvPr id="97309" name="Text Box 29"/>
          <p:cNvSpPr txBox="1">
            <a:spLocks noChangeArrowheads="1"/>
          </p:cNvSpPr>
          <p:nvPr/>
        </p:nvSpPr>
        <p:spPr bwMode="auto">
          <a:xfrm>
            <a:off x="3733800" y="45720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10" name="Text Box 30"/>
          <p:cNvSpPr txBox="1">
            <a:spLocks noChangeArrowheads="1"/>
          </p:cNvSpPr>
          <p:nvPr/>
        </p:nvSpPr>
        <p:spPr bwMode="auto">
          <a:xfrm>
            <a:off x="3124200" y="3657600"/>
            <a:ext cx="6096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 </a:t>
            </a: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11" name="Text Box 31"/>
          <p:cNvSpPr txBox="1">
            <a:spLocks noChangeArrowheads="1"/>
          </p:cNvSpPr>
          <p:nvPr/>
        </p:nvSpPr>
        <p:spPr bwMode="auto">
          <a:xfrm>
            <a:off x="2209800" y="27432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46</a:t>
            </a:r>
            <a:endParaRPr kumimoji="1" lang="en-US" altLang="zh-CN" sz="2400">
              <a:latin typeface="Times New Roman" panose="02020503050405090304" pitchFamily="18" charset="0"/>
            </a:endParaRPr>
          </a:p>
        </p:txBody>
      </p:sp>
      <p:sp>
        <p:nvSpPr>
          <p:cNvPr id="97312" name="Text Box 32"/>
          <p:cNvSpPr txBox="1">
            <a:spLocks noChangeArrowheads="1"/>
          </p:cNvSpPr>
          <p:nvPr/>
        </p:nvSpPr>
        <p:spPr bwMode="auto">
          <a:xfrm>
            <a:off x="3962400" y="19812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97313" name="Text Box 33"/>
          <p:cNvSpPr txBox="1">
            <a:spLocks noChangeArrowheads="1"/>
          </p:cNvSpPr>
          <p:nvPr/>
        </p:nvSpPr>
        <p:spPr bwMode="auto">
          <a:xfrm>
            <a:off x="7086600" y="3352800"/>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97314" name="Text Box 34"/>
          <p:cNvSpPr txBox="1">
            <a:spLocks noChangeArrowheads="1"/>
          </p:cNvSpPr>
          <p:nvPr/>
        </p:nvSpPr>
        <p:spPr bwMode="auto">
          <a:xfrm>
            <a:off x="5029200" y="35814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sym typeface="Symbol" pitchFamily="18" charset="2"/>
              </a:rPr>
              <a:t> </a:t>
            </a:r>
            <a:endParaRPr kumimoji="1" lang="en-US" altLang="zh-CN" sz="2400">
              <a:latin typeface="Times New Roman" panose="02020503050405090304" pitchFamily="18" charset="0"/>
            </a:endParaRPr>
          </a:p>
        </p:txBody>
      </p:sp>
      <p:sp>
        <p:nvSpPr>
          <p:cNvPr id="97315" name="Text Box 35"/>
          <p:cNvSpPr txBox="1">
            <a:spLocks noChangeArrowheads="1"/>
          </p:cNvSpPr>
          <p:nvPr/>
        </p:nvSpPr>
        <p:spPr bwMode="auto">
          <a:xfrm>
            <a:off x="4572000" y="45720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 </a:t>
            </a: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16" name="Text Box 36"/>
          <p:cNvSpPr txBox="1">
            <a:spLocks noChangeArrowheads="1"/>
          </p:cNvSpPr>
          <p:nvPr/>
        </p:nvSpPr>
        <p:spPr bwMode="auto">
          <a:xfrm>
            <a:off x="5486400" y="2743200"/>
            <a:ext cx="4572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17" name="Text Box 37"/>
          <p:cNvSpPr txBox="1">
            <a:spLocks noChangeArrowheads="1"/>
          </p:cNvSpPr>
          <p:nvPr/>
        </p:nvSpPr>
        <p:spPr bwMode="auto">
          <a:xfrm>
            <a:off x="3962400" y="1905000"/>
            <a:ext cx="5334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46</a:t>
            </a:r>
            <a:endParaRPr kumimoji="1" lang="en-US" altLang="zh-CN" sz="2400">
              <a:latin typeface="Times New Roman" panose="02020503050405090304" pitchFamily="18" charset="0"/>
            </a:endParaRPr>
          </a:p>
        </p:txBody>
      </p:sp>
      <p:sp>
        <p:nvSpPr>
          <p:cNvPr id="97318" name="Text Box 38"/>
          <p:cNvSpPr txBox="1">
            <a:spLocks noChangeArrowheads="1"/>
          </p:cNvSpPr>
          <p:nvPr/>
        </p:nvSpPr>
        <p:spPr bwMode="auto">
          <a:xfrm>
            <a:off x="7086600" y="3886200"/>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46</a:t>
            </a:r>
            <a:endParaRPr kumimoji="1" lang="en-US" altLang="zh-CN" sz="2400">
              <a:latin typeface="Times New Roman" panose="02020503050405090304" pitchFamily="18" charset="0"/>
            </a:endParaRPr>
          </a:p>
        </p:txBody>
      </p:sp>
      <p:sp>
        <p:nvSpPr>
          <p:cNvPr id="97319" name="Text Box 39"/>
          <p:cNvSpPr txBox="1">
            <a:spLocks noChangeArrowheads="1"/>
          </p:cNvSpPr>
          <p:nvPr/>
        </p:nvSpPr>
        <p:spPr bwMode="auto">
          <a:xfrm>
            <a:off x="762000" y="4495800"/>
            <a:ext cx="609600" cy="457200"/>
          </a:xfrm>
          <a:prstGeom prst="rect">
            <a:avLst/>
          </a:prstGeom>
          <a:solidFill>
            <a:schemeClr val="bg1"/>
          </a:solidFill>
          <a:ln w="9525">
            <a:noFill/>
            <a:miter lim="800000"/>
          </a:ln>
        </p:spPr>
        <p:txBody>
          <a:bodyPr>
            <a:spAutoFit/>
          </a:bodyPr>
          <a:lstStyle/>
          <a:p>
            <a:pPr>
              <a:spcBef>
                <a:spcPct val="50000"/>
              </a:spcBef>
            </a:pPr>
            <a:r>
              <a:rPr kumimoji="1" lang="en-US" altLang="zh-CN" sz="2400">
                <a:latin typeface="Times New Roman" panose="02020503050405090304" pitchFamily="18" charset="0"/>
              </a:rPr>
              <a:t> </a:t>
            </a:r>
            <a:r>
              <a:rPr kumimoji="1" lang="en-US" altLang="zh-CN" sz="2400">
                <a:latin typeface="Times New Roman" panose="02020503050405090304" pitchFamily="18" charset="0"/>
                <a:sym typeface="Symbol" pitchFamily="18" charset="2"/>
              </a:rPr>
              <a:t></a:t>
            </a:r>
            <a:endParaRPr kumimoji="1" lang="en-US" altLang="zh-CN" sz="2400">
              <a:latin typeface="Times New Roman" panose="02020503050405090304" pitchFamily="18" charset="0"/>
            </a:endParaRPr>
          </a:p>
        </p:txBody>
      </p:sp>
      <p:sp>
        <p:nvSpPr>
          <p:cNvPr id="97320" name="Text Box 40"/>
          <p:cNvSpPr txBox="1">
            <a:spLocks noChangeArrowheads="1"/>
          </p:cNvSpPr>
          <p:nvPr/>
        </p:nvSpPr>
        <p:spPr bwMode="auto">
          <a:xfrm>
            <a:off x="7620000" y="2438400"/>
            <a:ext cx="549275" cy="1371600"/>
          </a:xfrm>
          <a:prstGeom prst="rect">
            <a:avLst/>
          </a:prstGeom>
          <a:noFill/>
          <a:ln w="9525">
            <a:noFill/>
            <a:miter lim="800000"/>
          </a:ln>
        </p:spPr>
        <p:txBody>
          <a:bodyPr vert="eaVert">
            <a:spAutoFit/>
          </a:bodyPr>
          <a:lstStyle/>
          <a:p>
            <a:pPr>
              <a:spcBef>
                <a:spcPct val="50000"/>
              </a:spcBef>
            </a:pPr>
            <a:r>
              <a:rPr kumimoji="1" lang="zh-CN" altLang="en-US" sz="2400" b="1">
                <a:solidFill>
                  <a:schemeClr val="accent2"/>
                </a:solidFill>
                <a:latin typeface="Times New Roman" panose="02020503050405090304" pitchFamily="18" charset="0"/>
              </a:rPr>
              <a:t>稳定排序</a:t>
            </a:r>
            <a:endParaRPr kumimoji="1" lang="zh-CN" altLang="en-US" sz="2400">
              <a:latin typeface="Times New Roman" panose="02020503050405090304" pitchFamily="18" charset="0"/>
              <a:ea typeface="黑体" pitchFamily="2" charset="-122"/>
            </a:endParaRPr>
          </a:p>
        </p:txBody>
      </p:sp>
      <p:sp>
        <p:nvSpPr>
          <p:cNvPr id="116776" name="Line 41"/>
          <p:cNvSpPr>
            <a:spLocks noChangeShapeType="1"/>
          </p:cNvSpPr>
          <p:nvPr/>
        </p:nvSpPr>
        <p:spPr bwMode="auto">
          <a:xfrm>
            <a:off x="762000" y="4343400"/>
            <a:ext cx="7239000" cy="0"/>
          </a:xfrm>
          <a:prstGeom prst="line">
            <a:avLst/>
          </a:prstGeom>
          <a:noFill/>
          <a:ln w="38100">
            <a:solidFill>
              <a:schemeClr val="accent1"/>
            </a:solidFill>
            <a:prstDash val="dash"/>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7298">
                                            <p:txEl>
                                              <p:pRg st="0" end="0"/>
                                            </p:txEl>
                                          </p:spTgt>
                                        </p:tgtEl>
                                        <p:attrNameLst>
                                          <p:attrName>style.visibility</p:attrName>
                                        </p:attrNameLst>
                                      </p:cBhvr>
                                      <p:to>
                                        <p:strVal val="visible"/>
                                      </p:to>
                                    </p:set>
                                    <p:animEffect transition="in" filter="wipe(up)">
                                      <p:cBhvr>
                                        <p:cTn id="7" dur="75"/>
                                        <p:tgtEl>
                                          <p:spTgt spid="97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299"/>
                                        </p:tgtEl>
                                        <p:attrNameLst>
                                          <p:attrName>style.visibility</p:attrName>
                                        </p:attrNameLst>
                                      </p:cBhvr>
                                      <p:to>
                                        <p:strVal val="visible"/>
                                      </p:to>
                                    </p:set>
                                    <p:animEffect transition="in" filter="box(out)">
                                      <p:cBhvr>
                                        <p:cTn id="12" dur="500"/>
                                        <p:tgtEl>
                                          <p:spTgt spid="972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7300"/>
                                        </p:tgtEl>
                                        <p:attrNameLst>
                                          <p:attrName>style.visibility</p:attrName>
                                        </p:attrNameLst>
                                      </p:cBhvr>
                                      <p:to>
                                        <p:strVal val="visible"/>
                                      </p:to>
                                    </p:set>
                                    <p:animEffect transition="in" filter="box(out)">
                                      <p:cBhvr>
                                        <p:cTn id="17" dur="500"/>
                                        <p:tgtEl>
                                          <p:spTgt spid="9730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7301"/>
                                        </p:tgtEl>
                                        <p:attrNameLst>
                                          <p:attrName>style.visibility</p:attrName>
                                        </p:attrNameLst>
                                      </p:cBhvr>
                                      <p:to>
                                        <p:strVal val="visible"/>
                                      </p:to>
                                    </p:set>
                                    <p:animEffect transition="in" filter="box(out)">
                                      <p:cBhvr>
                                        <p:cTn id="22" dur="500"/>
                                        <p:tgtEl>
                                          <p:spTgt spid="9730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7302"/>
                                        </p:tgtEl>
                                        <p:attrNameLst>
                                          <p:attrName>style.visibility</p:attrName>
                                        </p:attrNameLst>
                                      </p:cBhvr>
                                      <p:to>
                                        <p:strVal val="visible"/>
                                      </p:to>
                                    </p:set>
                                    <p:animEffect transition="in" filter="box(out)">
                                      <p:cBhvr>
                                        <p:cTn id="27" dur="500"/>
                                        <p:tgtEl>
                                          <p:spTgt spid="97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7303">
                                            <p:txEl>
                                              <p:pRg st="0" end="0"/>
                                            </p:txEl>
                                          </p:spTgt>
                                        </p:tgtEl>
                                        <p:attrNameLst>
                                          <p:attrName>style.visibility</p:attrName>
                                        </p:attrNameLst>
                                      </p:cBhvr>
                                      <p:to>
                                        <p:strVal val="visible"/>
                                      </p:to>
                                    </p:set>
                                    <p:animEffect transition="in" filter="wipe(up)">
                                      <p:cBhvr>
                                        <p:cTn id="32" dur="75"/>
                                        <p:tgtEl>
                                          <p:spTgt spid="9730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7304"/>
                                        </p:tgtEl>
                                        <p:attrNameLst>
                                          <p:attrName>style.visibility</p:attrName>
                                        </p:attrNameLst>
                                      </p:cBhvr>
                                      <p:to>
                                        <p:strVal val="visible"/>
                                      </p:to>
                                    </p:set>
                                    <p:animEffect transition="in" filter="box(out)">
                                      <p:cBhvr>
                                        <p:cTn id="37" dur="500"/>
                                        <p:tgtEl>
                                          <p:spTgt spid="9730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7305"/>
                                        </p:tgtEl>
                                        <p:attrNameLst>
                                          <p:attrName>style.visibility</p:attrName>
                                        </p:attrNameLst>
                                      </p:cBhvr>
                                      <p:to>
                                        <p:strVal val="visible"/>
                                      </p:to>
                                    </p:set>
                                    <p:animEffect transition="in" filter="box(out)">
                                      <p:cBhvr>
                                        <p:cTn id="42" dur="500"/>
                                        <p:tgtEl>
                                          <p:spTgt spid="9730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7306"/>
                                        </p:tgtEl>
                                        <p:attrNameLst>
                                          <p:attrName>style.visibility</p:attrName>
                                        </p:attrNameLst>
                                      </p:cBhvr>
                                      <p:to>
                                        <p:strVal val="visible"/>
                                      </p:to>
                                    </p:set>
                                    <p:animEffect transition="in" filter="box(out)">
                                      <p:cBhvr>
                                        <p:cTn id="47" dur="500"/>
                                        <p:tgtEl>
                                          <p:spTgt spid="9730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7307"/>
                                        </p:tgtEl>
                                        <p:attrNameLst>
                                          <p:attrName>style.visibility</p:attrName>
                                        </p:attrNameLst>
                                      </p:cBhvr>
                                      <p:to>
                                        <p:strVal val="visible"/>
                                      </p:to>
                                    </p:set>
                                    <p:animEffect transition="in" filter="box(out)">
                                      <p:cBhvr>
                                        <p:cTn id="52" dur="500"/>
                                        <p:tgtEl>
                                          <p:spTgt spid="973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97308">
                                            <p:txEl>
                                              <p:pRg st="0" end="0"/>
                                            </p:txEl>
                                          </p:spTgt>
                                        </p:tgtEl>
                                        <p:attrNameLst>
                                          <p:attrName>style.visibility</p:attrName>
                                        </p:attrNameLst>
                                      </p:cBhvr>
                                      <p:to>
                                        <p:strVal val="visible"/>
                                      </p:to>
                                    </p:set>
                                    <p:animEffect transition="in" filter="wipe(up)">
                                      <p:cBhvr>
                                        <p:cTn id="57" dur="75"/>
                                        <p:tgtEl>
                                          <p:spTgt spid="9730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7309"/>
                                        </p:tgtEl>
                                        <p:attrNameLst>
                                          <p:attrName>style.visibility</p:attrName>
                                        </p:attrNameLst>
                                      </p:cBhvr>
                                      <p:to>
                                        <p:strVal val="visible"/>
                                      </p:to>
                                    </p:set>
                                    <p:animEffect transition="in" filter="box(out)">
                                      <p:cBhvr>
                                        <p:cTn id="62" dur="500"/>
                                        <p:tgtEl>
                                          <p:spTgt spid="97309"/>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7310"/>
                                        </p:tgtEl>
                                        <p:attrNameLst>
                                          <p:attrName>style.visibility</p:attrName>
                                        </p:attrNameLst>
                                      </p:cBhvr>
                                      <p:to>
                                        <p:strVal val="visible"/>
                                      </p:to>
                                    </p:set>
                                    <p:animEffect transition="in" filter="box(out)">
                                      <p:cBhvr>
                                        <p:cTn id="67" dur="500"/>
                                        <p:tgtEl>
                                          <p:spTgt spid="9731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7311"/>
                                        </p:tgtEl>
                                        <p:attrNameLst>
                                          <p:attrName>style.visibility</p:attrName>
                                        </p:attrNameLst>
                                      </p:cBhvr>
                                      <p:to>
                                        <p:strVal val="visible"/>
                                      </p:to>
                                    </p:set>
                                    <p:animEffect transition="in" filter="box(out)">
                                      <p:cBhvr>
                                        <p:cTn id="72" dur="500"/>
                                        <p:tgtEl>
                                          <p:spTgt spid="9731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7312"/>
                                        </p:tgtEl>
                                        <p:attrNameLst>
                                          <p:attrName>style.visibility</p:attrName>
                                        </p:attrNameLst>
                                      </p:cBhvr>
                                      <p:to>
                                        <p:strVal val="visible"/>
                                      </p:to>
                                    </p:set>
                                    <p:animEffect transition="in" filter="box(out)">
                                      <p:cBhvr>
                                        <p:cTn id="77" dur="500"/>
                                        <p:tgtEl>
                                          <p:spTgt spid="973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97313">
                                            <p:txEl>
                                              <p:pRg st="0" end="0"/>
                                            </p:txEl>
                                          </p:spTgt>
                                        </p:tgtEl>
                                        <p:attrNameLst>
                                          <p:attrName>style.visibility</p:attrName>
                                        </p:attrNameLst>
                                      </p:cBhvr>
                                      <p:to>
                                        <p:strVal val="visible"/>
                                      </p:to>
                                    </p:set>
                                    <p:animEffect transition="in" filter="wipe(up)">
                                      <p:cBhvr>
                                        <p:cTn id="82" dur="75"/>
                                        <p:tgtEl>
                                          <p:spTgt spid="97313">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7315"/>
                                        </p:tgtEl>
                                        <p:attrNameLst>
                                          <p:attrName>style.visibility</p:attrName>
                                        </p:attrNameLst>
                                      </p:cBhvr>
                                      <p:to>
                                        <p:strVal val="visible"/>
                                      </p:to>
                                    </p:set>
                                    <p:animEffect transition="in" filter="box(out)">
                                      <p:cBhvr>
                                        <p:cTn id="87" dur="500"/>
                                        <p:tgtEl>
                                          <p:spTgt spid="97315"/>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7314"/>
                                        </p:tgtEl>
                                        <p:attrNameLst>
                                          <p:attrName>style.visibility</p:attrName>
                                        </p:attrNameLst>
                                      </p:cBhvr>
                                      <p:to>
                                        <p:strVal val="visible"/>
                                      </p:to>
                                    </p:set>
                                    <p:animEffect transition="in" filter="box(out)">
                                      <p:cBhvr>
                                        <p:cTn id="92" dur="500"/>
                                        <p:tgtEl>
                                          <p:spTgt spid="97314"/>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7316"/>
                                        </p:tgtEl>
                                        <p:attrNameLst>
                                          <p:attrName>style.visibility</p:attrName>
                                        </p:attrNameLst>
                                      </p:cBhvr>
                                      <p:to>
                                        <p:strVal val="visible"/>
                                      </p:to>
                                    </p:set>
                                    <p:animEffect transition="in" filter="box(out)">
                                      <p:cBhvr>
                                        <p:cTn id="97" dur="500"/>
                                        <p:tgtEl>
                                          <p:spTgt spid="97316"/>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7317"/>
                                        </p:tgtEl>
                                        <p:attrNameLst>
                                          <p:attrName>style.visibility</p:attrName>
                                        </p:attrNameLst>
                                      </p:cBhvr>
                                      <p:to>
                                        <p:strVal val="visible"/>
                                      </p:to>
                                    </p:set>
                                    <p:animEffect transition="in" filter="box(out)">
                                      <p:cBhvr>
                                        <p:cTn id="102" dur="500"/>
                                        <p:tgtEl>
                                          <p:spTgt spid="9731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97318">
                                            <p:txEl>
                                              <p:pRg st="0" end="0"/>
                                            </p:txEl>
                                          </p:spTgt>
                                        </p:tgtEl>
                                        <p:attrNameLst>
                                          <p:attrName>style.visibility</p:attrName>
                                        </p:attrNameLst>
                                      </p:cBhvr>
                                      <p:to>
                                        <p:strVal val="visible"/>
                                      </p:to>
                                    </p:set>
                                    <p:animEffect transition="in" filter="wipe(up)">
                                      <p:cBhvr>
                                        <p:cTn id="107" dur="75"/>
                                        <p:tgtEl>
                                          <p:spTgt spid="9731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7319"/>
                                        </p:tgtEl>
                                        <p:attrNameLst>
                                          <p:attrName>style.visibility</p:attrName>
                                        </p:attrNameLst>
                                      </p:cBhvr>
                                      <p:to>
                                        <p:strVal val="visible"/>
                                      </p:to>
                                    </p:set>
                                    <p:animEffect transition="in" filter="box(out)">
                                      <p:cBhvr>
                                        <p:cTn id="112" dur="500"/>
                                        <p:tgtEl>
                                          <p:spTgt spid="9731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iterate type="lt">
                                    <p:tmPct val="100000"/>
                                  </p:iterate>
                                  <p:childTnLst>
                                    <p:set>
                                      <p:cBhvr>
                                        <p:cTn id="116" dur="1" fill="hold">
                                          <p:stCondLst>
                                            <p:cond delay="0"/>
                                          </p:stCondLst>
                                        </p:cTn>
                                        <p:tgtEl>
                                          <p:spTgt spid="97320">
                                            <p:txEl>
                                              <p:pRg st="0" end="0"/>
                                            </p:txEl>
                                          </p:spTgt>
                                        </p:tgtEl>
                                        <p:attrNameLst>
                                          <p:attrName>style.visibility</p:attrName>
                                        </p:attrNameLst>
                                      </p:cBhvr>
                                      <p:to>
                                        <p:strVal val="visible"/>
                                      </p:to>
                                    </p:set>
                                    <p:animEffect transition="in" filter="wipe(up)">
                                      <p:cBhvr>
                                        <p:cTn id="117" dur="75"/>
                                        <p:tgtEl>
                                          <p:spTgt spid="973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autoUpdateAnimBg="0" build="p"/>
      <p:bldP spid="97299" grpId="0" animBg="1" autoUpdateAnimBg="0"/>
      <p:bldP spid="97300" grpId="0" animBg="1" autoUpdateAnimBg="0"/>
      <p:bldP spid="97301" grpId="0" animBg="1" autoUpdateAnimBg="0"/>
      <p:bldP spid="97302" grpId="0" animBg="1" autoUpdateAnimBg="0"/>
      <p:bldP spid="97303" grpId="0" autoUpdateAnimBg="0" build="p"/>
      <p:bldP spid="97304" grpId="0" animBg="1" autoUpdateAnimBg="0"/>
      <p:bldP spid="97305" grpId="0" animBg="1" autoUpdateAnimBg="0"/>
      <p:bldP spid="97306" grpId="0" animBg="1" autoUpdateAnimBg="0"/>
      <p:bldP spid="97307" grpId="0" animBg="1" autoUpdateAnimBg="0"/>
      <p:bldP spid="97308" grpId="0" autoUpdateAnimBg="0" build="p"/>
      <p:bldP spid="97309" grpId="0" animBg="1" autoUpdateAnimBg="0"/>
      <p:bldP spid="97310" grpId="0" animBg="1" autoUpdateAnimBg="0"/>
      <p:bldP spid="97311" grpId="0" animBg="1" autoUpdateAnimBg="0"/>
      <p:bldP spid="97312" grpId="0" animBg="1" autoUpdateAnimBg="0"/>
      <p:bldP spid="97313" grpId="0" autoUpdateAnimBg="0" build="p"/>
      <p:bldP spid="97314" grpId="0" animBg="1" autoUpdateAnimBg="0"/>
      <p:bldP spid="97315" grpId="0" animBg="1" autoUpdateAnimBg="0"/>
      <p:bldP spid="97316" grpId="0" animBg="1" autoUpdateAnimBg="0"/>
      <p:bldP spid="97317" grpId="0" animBg="1" autoUpdateAnimBg="0"/>
      <p:bldP spid="97318" grpId="0" autoUpdateAnimBg="0" build="p"/>
      <p:bldP spid="97319" grpId="0" animBg="1" autoUpdateAnimBg="0"/>
      <p:bldP spid="97320"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miter lim="800000"/>
          </a:ln>
        </p:spPr>
        <p:txBody>
          <a:bodyPr/>
          <a:lstStyle/>
          <a:p>
            <a:fld id="{726AF193-21D2-4501-9EBC-F10A181EF6FA}" type="datetime1">
              <a:rPr lang="zh-CN" altLang="en-US" smtClean="0"/>
            </a:fld>
            <a:endParaRPr lang="en-US" altLang="zh-CN"/>
          </a:p>
        </p:txBody>
      </p:sp>
      <p:sp>
        <p:nvSpPr>
          <p:cNvPr id="250884" name="Text Box 4"/>
          <p:cNvSpPr txBox="1">
            <a:spLocks noChangeArrowheads="1"/>
          </p:cNvSpPr>
          <p:nvPr/>
        </p:nvSpPr>
        <p:spPr bwMode="auto">
          <a:xfrm>
            <a:off x="666115" y="381635"/>
            <a:ext cx="6999288" cy="583565"/>
          </a:xfrm>
          <a:prstGeom prst="rect">
            <a:avLst/>
          </a:prstGeom>
          <a:noFill/>
          <a:ln w="12700" cap="sq">
            <a:noFill/>
            <a:miter lim="800000"/>
            <a:headEnd type="none" w="sm" len="sm"/>
            <a:tailEnd type="none" w="sm" len="sm"/>
          </a:ln>
          <a:effectLst/>
        </p:spPr>
        <p:txBody>
          <a:bodyPr>
            <a:spAutoFit/>
          </a:bodyPr>
          <a:lstStyle/>
          <a:p>
            <a:pPr algn="just">
              <a:spcBef>
                <a:spcPct val="20000"/>
              </a:spcBef>
            </a:pPr>
            <a:r>
              <a:rPr lang="en-US" altLang="zh-CN" sz="3200">
                <a:solidFill>
                  <a:schemeClr val="tx2"/>
                </a:solidFill>
                <a:latin typeface="隶书" pitchFamily="49" charset="-122"/>
                <a:ea typeface="隶书" pitchFamily="49" charset="-122"/>
              </a:rPr>
              <a:t>10.4.3 </a:t>
            </a:r>
            <a:r>
              <a:rPr lang="zh-CN" altLang="en-US" sz="3200">
                <a:solidFill>
                  <a:schemeClr val="tx2"/>
                </a:solidFill>
                <a:latin typeface="隶书" pitchFamily="49" charset="-122"/>
                <a:ea typeface="隶书" pitchFamily="49" charset="-122"/>
              </a:rPr>
              <a:t>堆排序</a:t>
            </a:r>
            <a:endParaRPr lang="zh-CN" altLang="en-US" sz="3200">
              <a:solidFill>
                <a:schemeClr val="tx2"/>
              </a:solidFill>
              <a:latin typeface="隶书" pitchFamily="49" charset="-122"/>
              <a:ea typeface="隶书" pitchFamily="49" charset="-122"/>
            </a:endParaRPr>
          </a:p>
        </p:txBody>
      </p:sp>
      <p:sp>
        <p:nvSpPr>
          <p:cNvPr id="250913" name="Text Box 33"/>
          <p:cNvSpPr txBox="1">
            <a:spLocks noChangeArrowheads="1"/>
          </p:cNvSpPr>
          <p:nvPr/>
        </p:nvSpPr>
        <p:spPr bwMode="auto">
          <a:xfrm>
            <a:off x="468313" y="1070278"/>
            <a:ext cx="8104215" cy="3415030"/>
          </a:xfrm>
          <a:prstGeom prst="rect">
            <a:avLst/>
          </a:prstGeom>
          <a:noFill/>
          <a:ln w="12700" cap="sq">
            <a:noFill/>
            <a:miter lim="800000"/>
            <a:headEnd type="none" w="sm" len="sm"/>
            <a:tailEnd type="none" w="sm" len="sm"/>
          </a:ln>
          <a:effectLst/>
        </p:spPr>
        <p:txBody>
          <a:bodyPr wrap="square">
            <a:spAutoFit/>
          </a:bodyPr>
          <a:lstStyle/>
          <a:p>
            <a:pPr algn="just">
              <a:lnSpc>
                <a:spcPct val="150000"/>
              </a:lnSpc>
              <a:spcBef>
                <a:spcPct val="20000"/>
              </a:spcBef>
            </a:pPr>
            <a:r>
              <a:rPr kumimoji="1" lang="en-US" altLang="zh-CN" sz="2400" dirty="0"/>
              <a:t> </a:t>
            </a:r>
            <a:r>
              <a:rPr kumimoji="1" lang="en-US" altLang="zh-CN" sz="2400" dirty="0">
                <a:latin typeface="宋体" charset="0"/>
                <a:ea typeface="宋体" charset="0"/>
                <a:cs typeface="宋体" charset="0"/>
              </a:rPr>
              <a:t>      </a:t>
            </a:r>
            <a:r>
              <a:rPr lang="zh-CN" altLang="en-US" sz="2400" dirty="0">
                <a:solidFill>
                  <a:srgbClr val="000000"/>
                </a:solidFill>
                <a:latin typeface="宋体" charset="0"/>
                <a:ea typeface="宋体" charset="0"/>
                <a:cs typeface="宋体" charset="0"/>
              </a:rPr>
              <a:t>简单选择排序的思想简单，易于实现，但其时间性能没有优势，这是因为在每趟的选择中，没有把前面选择过程中的一些有用信息</a:t>
            </a:r>
            <a:r>
              <a:rPr lang="zh-CN" altLang="en-US" sz="2400" dirty="0">
                <a:solidFill>
                  <a:srgbClr val="FF0000"/>
                </a:solidFill>
                <a:latin typeface="宋体" charset="0"/>
                <a:ea typeface="宋体" charset="0"/>
                <a:cs typeface="宋体" charset="0"/>
              </a:rPr>
              <a:t>继承</a:t>
            </a:r>
            <a:r>
              <a:rPr lang="zh-CN" altLang="en-US" sz="2400" dirty="0">
                <a:solidFill>
                  <a:srgbClr val="000000"/>
                </a:solidFill>
                <a:latin typeface="宋体" charset="0"/>
                <a:ea typeface="宋体" charset="0"/>
                <a:cs typeface="宋体" charset="0"/>
              </a:rPr>
              <a:t>下来，因此每趟选择都是顺序的一一进行，如果某一趟的选择能够把前面有用的一些信息继承下来，则定会减少本趟的比较次数，提高排序效率，堆排序就做到了这一点。</a:t>
            </a:r>
            <a:endParaRPr lang="zh-CN" altLang="en-US" sz="2400" dirty="0">
              <a:solidFill>
                <a:srgbClr val="000000"/>
              </a:solidFill>
              <a:latin typeface="宋体" charset="0"/>
              <a:ea typeface="宋体" charset="0"/>
              <a:cs typeface="宋体"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0884"/>
                                        </p:tgtEl>
                                        <p:attrNameLst>
                                          <p:attrName>style.visibility</p:attrName>
                                        </p:attrNameLst>
                                      </p:cBhvr>
                                      <p:to>
                                        <p:strVal val="visible"/>
                                      </p:to>
                                    </p:set>
                                    <p:anim calcmode="lin" valueType="num">
                                      <p:cBhvr additive="base">
                                        <p:cTn id="7" dur="500" fill="hold"/>
                                        <p:tgtEl>
                                          <p:spTgt spid="250884"/>
                                        </p:tgtEl>
                                        <p:attrNameLst>
                                          <p:attrName>ppt_x</p:attrName>
                                        </p:attrNameLst>
                                      </p:cBhvr>
                                      <p:tavLst>
                                        <p:tav tm="0">
                                          <p:val>
                                            <p:strVal val="#ppt_x"/>
                                          </p:val>
                                        </p:tav>
                                        <p:tav tm="100000">
                                          <p:val>
                                            <p:strVal val="#ppt_x"/>
                                          </p:val>
                                        </p:tav>
                                      </p:tavLst>
                                    </p:anim>
                                    <p:anim calcmode="lin" valueType="num">
                                      <p:cBhvr additive="base">
                                        <p:cTn id="8" dur="500" fill="hold"/>
                                        <p:tgtEl>
                                          <p:spTgt spid="250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913"/>
                                        </p:tgtEl>
                                        <p:attrNameLst>
                                          <p:attrName>style.visibility</p:attrName>
                                        </p:attrNameLst>
                                      </p:cBhvr>
                                      <p:to>
                                        <p:strVal val="visible"/>
                                      </p:to>
                                    </p:set>
                                    <p:anim calcmode="lin" valueType="num">
                                      <p:cBhvr additive="base">
                                        <p:cTn id="13" dur="500" fill="hold"/>
                                        <p:tgtEl>
                                          <p:spTgt spid="250913"/>
                                        </p:tgtEl>
                                        <p:attrNameLst>
                                          <p:attrName>ppt_x</p:attrName>
                                        </p:attrNameLst>
                                      </p:cBhvr>
                                      <p:tavLst>
                                        <p:tav tm="0">
                                          <p:val>
                                            <p:strVal val="#ppt_x"/>
                                          </p:val>
                                        </p:tav>
                                        <p:tav tm="100000">
                                          <p:val>
                                            <p:strVal val="#ppt_x"/>
                                          </p:val>
                                        </p:tav>
                                      </p:tavLst>
                                    </p:anim>
                                    <p:anim calcmode="lin" valueType="num">
                                      <p:cBhvr additive="base">
                                        <p:cTn id="14" dur="500" fill="hold"/>
                                        <p:tgtEl>
                                          <p:spTgt spid="2509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bldLvl="0" animBg="1"/>
      <p:bldP spid="250913"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miter lim="800000"/>
          </a:ln>
        </p:spPr>
        <p:txBody>
          <a:bodyPr/>
          <a:lstStyle/>
          <a:p>
            <a:fld id="{0DBFD5FC-430E-430A-A086-F2E4073181C6}" type="datetime1">
              <a:rPr lang="zh-CN" altLang="en-US" smtClean="0"/>
            </a:fld>
            <a:endParaRPr lang="en-US" altLang="zh-CN"/>
          </a:p>
        </p:txBody>
      </p:sp>
      <p:sp>
        <p:nvSpPr>
          <p:cNvPr id="364546" name="Rectangle 2"/>
          <p:cNvSpPr>
            <a:spLocks noGrp="1" noChangeArrowheads="1"/>
          </p:cNvSpPr>
          <p:nvPr>
            <p:ph type="body" idx="1"/>
          </p:nvPr>
        </p:nvSpPr>
        <p:spPr>
          <a:xfrm>
            <a:off x="323850" y="4292600"/>
            <a:ext cx="8569325" cy="1439863"/>
          </a:xfrm>
          <a:noFill/>
        </p:spPr>
        <p:txBody>
          <a:bodyPr/>
          <a:lstStyle/>
          <a:p>
            <a:pPr eaLnBrk="1" hangingPunct="1">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如：序列  </a:t>
            </a:r>
            <a:r>
              <a:rPr lang="en-US" altLang="zh-CN" sz="2400" dirty="0">
                <a:solidFill>
                  <a:srgbClr val="000000"/>
                </a:solidFill>
                <a:latin typeface="楷体_GB2312" pitchFamily="49" charset="-122"/>
                <a:ea typeface="楷体_GB2312" pitchFamily="49" charset="-122"/>
              </a:rPr>
              <a:t>12,36,24,85,47,30,53,91</a:t>
            </a:r>
            <a:r>
              <a:rPr lang="zh-CN" altLang="en-US" sz="2400" dirty="0">
                <a:solidFill>
                  <a:srgbClr val="000000"/>
                </a:solidFill>
                <a:latin typeface="楷体_GB2312" pitchFamily="49" charset="-122"/>
                <a:ea typeface="楷体_GB2312" pitchFamily="49" charset="-122"/>
              </a:rPr>
              <a:t>是一个小顶堆；</a:t>
            </a:r>
            <a:endParaRPr lang="zh-CN" altLang="en-US" sz="2400" dirty="0">
              <a:solidFill>
                <a:srgbClr val="000000"/>
              </a:solidFill>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序列  </a:t>
            </a:r>
            <a:r>
              <a:rPr lang="en-US" altLang="zh-CN" sz="2400" dirty="0">
                <a:solidFill>
                  <a:srgbClr val="000000"/>
                </a:solidFill>
                <a:latin typeface="楷体_GB2312" pitchFamily="49" charset="-122"/>
                <a:ea typeface="楷体_GB2312" pitchFamily="49" charset="-122"/>
              </a:rPr>
              <a:t>91,47,85,24,36,53,30,16</a:t>
            </a:r>
            <a:r>
              <a:rPr lang="zh-CN" altLang="en-US" sz="2400" dirty="0">
                <a:solidFill>
                  <a:srgbClr val="000000"/>
                </a:solidFill>
                <a:latin typeface="楷体_GB2312" pitchFamily="49" charset="-122"/>
                <a:ea typeface="楷体_GB2312" pitchFamily="49" charset="-122"/>
              </a:rPr>
              <a:t>是一个大顶堆。</a:t>
            </a:r>
            <a:r>
              <a:rPr lang="zh-CN" altLang="en-US" sz="4800" dirty="0"/>
              <a:t>   </a:t>
            </a:r>
            <a:endParaRPr lang="zh-CN" altLang="en-US" sz="4800" dirty="0"/>
          </a:p>
        </p:txBody>
      </p:sp>
      <p:sp>
        <p:nvSpPr>
          <p:cNvPr id="364548" name="Text Box 4"/>
          <p:cNvSpPr txBox="1">
            <a:spLocks noChangeArrowheads="1"/>
          </p:cNvSpPr>
          <p:nvPr/>
        </p:nvSpPr>
        <p:spPr bwMode="auto">
          <a:xfrm>
            <a:off x="323850" y="500042"/>
            <a:ext cx="8512175" cy="340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en-US" altLang="zh-CN" sz="2800" dirty="0">
                <a:solidFill>
                  <a:srgbClr val="000000"/>
                </a:solidFill>
                <a:latin typeface="隶书" pitchFamily="49" charset="-122"/>
                <a:ea typeface="隶书" pitchFamily="49" charset="-122"/>
              </a:rPr>
              <a:t>1.</a:t>
            </a:r>
            <a:r>
              <a:rPr lang="zh-CN" altLang="en-US" sz="2800" dirty="0">
                <a:solidFill>
                  <a:srgbClr val="000000"/>
                </a:solidFill>
                <a:latin typeface="隶书" pitchFamily="49" charset="-122"/>
                <a:ea typeface="隶书" pitchFamily="49" charset="-122"/>
              </a:rPr>
              <a:t>堆的定义</a:t>
            </a:r>
            <a:endParaRPr lang="zh-CN" altLang="en-US" sz="2800" dirty="0">
              <a:solidFill>
                <a:srgbClr val="000000"/>
              </a:solidFill>
              <a:latin typeface="隶书" pitchFamily="49" charset="-122"/>
              <a:ea typeface="隶书" pitchFamily="49" charset="-122"/>
            </a:endParaRPr>
          </a:p>
          <a:p>
            <a:pPr algn="just">
              <a:spcBef>
                <a:spcPct val="20000"/>
              </a:spcBef>
              <a:defRPr/>
            </a:pPr>
            <a:r>
              <a:rPr kumimoji="1" lang="zh-CN" altLang="en-US" sz="2400" b="1" dirty="0">
                <a:effectLst>
                  <a:outerShdw blurRad="38100" dist="38100" dir="2700000" algn="tl">
                    <a:srgbClr val="C0C0C0"/>
                  </a:outerShdw>
                </a:effectLst>
                <a:ea typeface="宋体" charset="-122"/>
              </a:rPr>
              <a:t>      </a:t>
            </a:r>
            <a:r>
              <a:rPr lang="zh-CN" altLang="en-US" sz="2400" dirty="0">
                <a:solidFill>
                  <a:srgbClr val="000000"/>
                </a:solidFill>
                <a:latin typeface="楷体_GB2312" pitchFamily="49" charset="-122"/>
                <a:ea typeface="楷体_GB2312" pitchFamily="49" charset="-122"/>
              </a:rPr>
              <a:t>设有</a:t>
            </a:r>
            <a:r>
              <a:rPr lang="en-US" altLang="zh-CN" sz="2400" dirty="0">
                <a:solidFill>
                  <a:srgbClr val="000000"/>
                </a:solidFill>
                <a:latin typeface="楷体_GB2312" pitchFamily="49" charset="-122"/>
                <a:ea typeface="楷体_GB2312" pitchFamily="49" charset="-122"/>
              </a:rPr>
              <a:t>n</a:t>
            </a:r>
            <a:r>
              <a:rPr lang="zh-CN" altLang="en-US" sz="2400" dirty="0">
                <a:solidFill>
                  <a:srgbClr val="000000"/>
                </a:solidFill>
                <a:latin typeface="楷体_GB2312" pitchFamily="49" charset="-122"/>
                <a:ea typeface="楷体_GB2312" pitchFamily="49" charset="-122"/>
              </a:rPr>
              <a:t>个元素的序列 </a:t>
            </a:r>
            <a:r>
              <a:rPr lang="en-US" altLang="zh-CN" sz="2400" dirty="0">
                <a:solidFill>
                  <a:srgbClr val="000000"/>
                </a:solidFill>
                <a:latin typeface="楷体_GB2312" pitchFamily="49" charset="-122"/>
                <a:ea typeface="楷体_GB2312" pitchFamily="49" charset="-122"/>
              </a:rPr>
              <a:t>R</a:t>
            </a:r>
            <a:r>
              <a:rPr lang="en-US" altLang="zh-CN" sz="2400" baseline="-250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R</a:t>
            </a:r>
            <a:r>
              <a:rPr lang="en-US" altLang="zh-CN" sz="2400" baseline="-25000" dirty="0">
                <a:solidFill>
                  <a:srgbClr val="000000"/>
                </a:solidFill>
                <a:latin typeface="楷体_GB2312" pitchFamily="49" charset="-122"/>
                <a:ea typeface="楷体_GB2312" pitchFamily="49" charset="-122"/>
              </a:rPr>
              <a:t>2</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Arial" panose="020B0604020202090204"/>
                <a:ea typeface="楷体_GB2312" pitchFamily="49" charset="-122"/>
              </a:rPr>
              <a:t>…</a:t>
            </a:r>
            <a:r>
              <a:rPr lang="zh-CN" altLang="en-US" sz="2400" dirty="0">
                <a:solidFill>
                  <a:srgbClr val="000000"/>
                </a:solidFill>
                <a:latin typeface="楷体_GB2312" pitchFamily="49" charset="-122"/>
                <a:ea typeface="楷体_GB2312" pitchFamily="49" charset="-122"/>
              </a:rPr>
              <a:t>，</a:t>
            </a:r>
            <a:r>
              <a:rPr lang="en-US" altLang="zh-CN" sz="2400" dirty="0" err="1">
                <a:solidFill>
                  <a:srgbClr val="000000"/>
                </a:solidFill>
                <a:latin typeface="楷体_GB2312" pitchFamily="49" charset="-122"/>
                <a:ea typeface="楷体_GB2312" pitchFamily="49" charset="-122"/>
              </a:rPr>
              <a:t>R</a:t>
            </a:r>
            <a:r>
              <a:rPr lang="en-US" altLang="zh-CN" sz="2400" baseline="-25000" dirty="0" err="1">
                <a:solidFill>
                  <a:srgbClr val="000000"/>
                </a:solidFill>
                <a:latin typeface="楷体_GB2312" pitchFamily="49" charset="-122"/>
                <a:ea typeface="楷体_GB2312" pitchFamily="49" charset="-122"/>
              </a:rPr>
              <a:t>n</a:t>
            </a:r>
            <a:r>
              <a:rPr lang="zh-CN" altLang="en-US" sz="2400" dirty="0">
                <a:solidFill>
                  <a:srgbClr val="000000"/>
                </a:solidFill>
                <a:latin typeface="楷体_GB2312" pitchFamily="49" charset="-122"/>
                <a:ea typeface="楷体_GB2312" pitchFamily="49" charset="-122"/>
              </a:rPr>
              <a:t>，当且仅当满足下述关系之一时，称之为堆。</a:t>
            </a:r>
            <a:endParaRPr lang="zh-CN" altLang="en-US" sz="2400" dirty="0">
              <a:solidFill>
                <a:srgbClr val="000000"/>
              </a:solidFill>
              <a:latin typeface="楷体_GB2312" pitchFamily="49" charset="-122"/>
              <a:ea typeface="楷体_GB2312" pitchFamily="49" charset="-122"/>
            </a:endParaRPr>
          </a:p>
          <a:p>
            <a:pPr algn="just">
              <a:spcBef>
                <a:spcPct val="20000"/>
              </a:spcBef>
              <a:defRPr/>
            </a:pPr>
            <a:endParaRPr lang="zh-CN" altLang="en-US" sz="2400" dirty="0">
              <a:solidFill>
                <a:srgbClr val="000000"/>
              </a:solidFill>
              <a:latin typeface="楷体_GB2312" pitchFamily="49" charset="-122"/>
              <a:ea typeface="楷体_GB2312" pitchFamily="49" charset="-122"/>
            </a:endParaRPr>
          </a:p>
          <a:p>
            <a:pPr algn="just">
              <a:spcBef>
                <a:spcPct val="20000"/>
              </a:spcBef>
              <a:defRPr/>
            </a:pPr>
            <a:endParaRPr kumimoji="1" lang="zh-CN" altLang="en-US" sz="2400" dirty="0">
              <a:solidFill>
                <a:srgbClr val="000000"/>
              </a:solidFill>
              <a:ea typeface="宋体" charset="-122"/>
            </a:endParaRPr>
          </a:p>
          <a:p>
            <a:pPr algn="just">
              <a:spcBef>
                <a:spcPct val="20000"/>
              </a:spcBef>
              <a:defRPr/>
            </a:pPr>
            <a:endParaRPr kumimoji="1" lang="zh-CN" altLang="en-US" sz="2400" dirty="0">
              <a:solidFill>
                <a:srgbClr val="000000"/>
              </a:solidFill>
              <a:ea typeface="宋体" charset="-122"/>
            </a:endParaRPr>
          </a:p>
          <a:p>
            <a:pPr algn="just">
              <a:spcBef>
                <a:spcPct val="20000"/>
              </a:spcBef>
              <a:defRPr/>
            </a:pPr>
            <a:endParaRPr lang="zh-CN" altLang="en-US" dirty="0">
              <a:ea typeface="宋体" charset="-122"/>
            </a:endParaRPr>
          </a:p>
          <a:p>
            <a:pPr algn="just">
              <a:spcBef>
                <a:spcPct val="20000"/>
              </a:spcBef>
              <a:defRPr/>
            </a:pPr>
            <a:r>
              <a:rPr lang="zh-CN" altLang="en-US" sz="2400" dirty="0">
                <a:solidFill>
                  <a:srgbClr val="000000"/>
                </a:solidFill>
                <a:latin typeface="楷体_GB2312" pitchFamily="49" charset="-122"/>
                <a:ea typeface="楷体_GB2312" pitchFamily="49" charset="-122"/>
              </a:rPr>
              <a:t>前者称为小顶堆，后者称为大顶堆。</a:t>
            </a:r>
            <a:endParaRPr lang="zh-CN" altLang="en-US" sz="2400" dirty="0">
              <a:solidFill>
                <a:srgbClr val="000000"/>
              </a:solidFill>
              <a:latin typeface="楷体_GB2312" pitchFamily="49" charset="-122"/>
              <a:ea typeface="楷体_GB2312" pitchFamily="49" charset="-122"/>
            </a:endParaRPr>
          </a:p>
        </p:txBody>
      </p:sp>
      <p:grpSp>
        <p:nvGrpSpPr>
          <p:cNvPr id="2" name="Group 5"/>
          <p:cNvGrpSpPr/>
          <p:nvPr/>
        </p:nvGrpSpPr>
        <p:grpSpPr bwMode="auto">
          <a:xfrm>
            <a:off x="2268538" y="1916113"/>
            <a:ext cx="5329237" cy="1582737"/>
            <a:chOff x="3539" y="10987"/>
            <a:chExt cx="5555" cy="942"/>
          </a:xfrm>
        </p:grpSpPr>
        <p:grpSp>
          <p:nvGrpSpPr>
            <p:cNvPr id="3" name="Group 6"/>
            <p:cNvGrpSpPr/>
            <p:nvPr/>
          </p:nvGrpSpPr>
          <p:grpSpPr bwMode="auto">
            <a:xfrm>
              <a:off x="3539" y="10987"/>
              <a:ext cx="3101" cy="942"/>
              <a:chOff x="2355" y="10978"/>
              <a:chExt cx="3101" cy="942"/>
            </a:xfrm>
          </p:grpSpPr>
          <p:grpSp>
            <p:nvGrpSpPr>
              <p:cNvPr id="4" name="Group 7"/>
              <p:cNvGrpSpPr/>
              <p:nvPr/>
            </p:nvGrpSpPr>
            <p:grpSpPr bwMode="auto">
              <a:xfrm>
                <a:off x="2355" y="10978"/>
                <a:ext cx="1199" cy="940"/>
                <a:chOff x="2954" y="11945"/>
                <a:chExt cx="1196" cy="940"/>
              </a:xfrm>
            </p:grpSpPr>
            <p:sp>
              <p:nvSpPr>
                <p:cNvPr id="43023" name="Text Box 8"/>
                <p:cNvSpPr txBox="1">
                  <a:spLocks noChangeArrowheads="1"/>
                </p:cNvSpPr>
                <p:nvPr/>
              </p:nvSpPr>
              <p:spPr bwMode="auto">
                <a:xfrm>
                  <a:off x="2954" y="12247"/>
                  <a:ext cx="483" cy="360"/>
                </a:xfrm>
                <a:prstGeom prst="rect">
                  <a:avLst/>
                </a:prstGeom>
                <a:noFill/>
                <a:ln w="9525">
                  <a:noFill/>
                  <a:miter lim="800000"/>
                </a:ln>
              </p:spPr>
              <p:txBody>
                <a:bodyPr lIns="0" tIns="0" rIns="0" bIns="0"/>
                <a:lstStyle/>
                <a:p>
                  <a:pPr algn="just"/>
                  <a:r>
                    <a:rPr lang="en-US" altLang="zh-CN" dirty="0" err="1">
                      <a:latin typeface="宋体" charset="-122"/>
                    </a:rPr>
                    <a:t>R</a:t>
                  </a:r>
                  <a:r>
                    <a:rPr lang="en-US" altLang="zh-CN" baseline="-25000" dirty="0" err="1">
                      <a:latin typeface="宋体" charset="-122"/>
                    </a:rPr>
                    <a:t>i</a:t>
                  </a:r>
                  <a:r>
                    <a:rPr lang="en-US" altLang="zh-CN" dirty="0">
                      <a:latin typeface="宋体" charset="-122"/>
                    </a:rPr>
                    <a:t>≤</a:t>
                  </a:r>
                  <a:endParaRPr lang="en-US" altLang="zh-CN" dirty="0"/>
                </a:p>
              </p:txBody>
            </p:sp>
            <p:sp>
              <p:nvSpPr>
                <p:cNvPr id="43024" name="AutoShape 9"/>
                <p:cNvSpPr/>
                <p:nvPr/>
              </p:nvSpPr>
              <p:spPr bwMode="auto">
                <a:xfrm>
                  <a:off x="3394" y="12007"/>
                  <a:ext cx="60" cy="780"/>
                </a:xfrm>
                <a:prstGeom prst="leftBrace">
                  <a:avLst>
                    <a:gd name="adj1" fmla="val 108333"/>
                    <a:gd name="adj2" fmla="val 50000"/>
                  </a:avLst>
                </a:prstGeom>
                <a:noFill/>
                <a:ln w="9525">
                  <a:solidFill>
                    <a:srgbClr val="000000"/>
                  </a:solidFill>
                  <a:round/>
                </a:ln>
                <a:effectLst/>
              </p:spPr>
              <p:txBody>
                <a:bodyPr lIns="0" tIns="0" rIns="0" bIns="0"/>
                <a:lstStyle/>
                <a:p>
                  <a:endParaRPr lang="zh-CN" altLang="en-US"/>
                </a:p>
              </p:txBody>
            </p:sp>
            <p:sp>
              <p:nvSpPr>
                <p:cNvPr id="43025" name="Text Box 10"/>
                <p:cNvSpPr txBox="1">
                  <a:spLocks noChangeArrowheads="1"/>
                </p:cNvSpPr>
                <p:nvPr/>
              </p:nvSpPr>
              <p:spPr bwMode="auto">
                <a:xfrm>
                  <a:off x="3510" y="11945"/>
                  <a:ext cx="640" cy="940"/>
                </a:xfrm>
                <a:prstGeom prst="rect">
                  <a:avLst/>
                </a:prstGeom>
                <a:noFill/>
                <a:ln w="9525">
                  <a:noFill/>
                  <a:miter lim="800000"/>
                </a:ln>
                <a:effectLst/>
              </p:spPr>
              <p:txBody>
                <a:bodyPr lIns="0" tIns="0" rIns="0" bIns="0"/>
                <a:lstStyle/>
                <a:p>
                  <a:pPr algn="just"/>
                  <a:r>
                    <a:rPr lang="en-US" altLang="zh-CN" dirty="0">
                      <a:latin typeface="Times New Roman" panose="02020503050405090304" pitchFamily="18" charset="0"/>
                    </a:rPr>
                    <a:t>R</a:t>
                  </a:r>
                  <a:r>
                    <a:rPr lang="en-US" altLang="zh-CN" baseline="-25000" dirty="0">
                      <a:latin typeface="Times New Roman" panose="02020503050405090304" pitchFamily="18" charset="0"/>
                    </a:rPr>
                    <a:t>2i</a:t>
                  </a:r>
                  <a:endParaRPr lang="en-US" altLang="zh-CN" baseline="-25000" dirty="0">
                    <a:latin typeface="Times New Roman" panose="02020503050405090304" pitchFamily="18" charset="0"/>
                  </a:endParaRPr>
                </a:p>
                <a:p>
                  <a:pPr algn="just"/>
                  <a:endParaRPr lang="en-US" altLang="zh-CN" sz="1000" baseline="-25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r>
                    <a:rPr lang="en-US" altLang="zh-CN" dirty="0">
                      <a:latin typeface="Times New Roman" panose="02020503050405090304" pitchFamily="18" charset="0"/>
                    </a:rPr>
                    <a:t>R</a:t>
                  </a:r>
                  <a:r>
                    <a:rPr lang="en-US" altLang="zh-CN" baseline="-25000" dirty="0">
                      <a:latin typeface="Times New Roman" panose="02020503050405090304" pitchFamily="18" charset="0"/>
                    </a:rPr>
                    <a:t>2i+1</a:t>
                  </a:r>
                  <a:endParaRPr lang="en-US" altLang="zh-CN" dirty="0"/>
                </a:p>
              </p:txBody>
            </p:sp>
          </p:grpSp>
          <p:grpSp>
            <p:nvGrpSpPr>
              <p:cNvPr id="5" name="Group 11"/>
              <p:cNvGrpSpPr/>
              <p:nvPr/>
            </p:nvGrpSpPr>
            <p:grpSpPr bwMode="auto">
              <a:xfrm>
                <a:off x="3748" y="10980"/>
                <a:ext cx="1708" cy="940"/>
                <a:chOff x="4422" y="12047"/>
                <a:chExt cx="1708" cy="940"/>
              </a:xfrm>
            </p:grpSpPr>
            <p:grpSp>
              <p:nvGrpSpPr>
                <p:cNvPr id="6" name="Group 12"/>
                <p:cNvGrpSpPr/>
                <p:nvPr/>
              </p:nvGrpSpPr>
              <p:grpSpPr bwMode="auto">
                <a:xfrm>
                  <a:off x="4934" y="12047"/>
                  <a:ext cx="1196" cy="940"/>
                  <a:chOff x="2954" y="11945"/>
                  <a:chExt cx="1196" cy="940"/>
                </a:xfrm>
              </p:grpSpPr>
              <p:sp>
                <p:nvSpPr>
                  <p:cNvPr id="43020" name="Text Box 13"/>
                  <p:cNvSpPr txBox="1">
                    <a:spLocks noChangeArrowheads="1"/>
                  </p:cNvSpPr>
                  <p:nvPr/>
                </p:nvSpPr>
                <p:spPr bwMode="auto">
                  <a:xfrm>
                    <a:off x="2954" y="12247"/>
                    <a:ext cx="483" cy="360"/>
                  </a:xfrm>
                  <a:prstGeom prst="rect">
                    <a:avLst/>
                  </a:prstGeom>
                  <a:noFill/>
                  <a:ln w="9525">
                    <a:noFill/>
                    <a:miter lim="800000"/>
                  </a:ln>
                </p:spPr>
                <p:txBody>
                  <a:bodyPr lIns="0" tIns="0" rIns="0" bIns="0"/>
                  <a:lstStyle/>
                  <a:p>
                    <a:pPr algn="just"/>
                    <a:r>
                      <a:rPr lang="en-US" altLang="zh-CN" dirty="0" err="1">
                        <a:latin typeface="宋体" charset="-122"/>
                      </a:rPr>
                      <a:t>R</a:t>
                    </a:r>
                    <a:r>
                      <a:rPr lang="en-US" altLang="zh-CN" baseline="-25000" dirty="0" err="1">
                        <a:latin typeface="宋体" charset="-122"/>
                      </a:rPr>
                      <a:t>i</a:t>
                    </a:r>
                    <a:r>
                      <a:rPr lang="en-US" altLang="zh-CN" dirty="0">
                        <a:latin typeface="宋体" charset="-122"/>
                      </a:rPr>
                      <a:t>≥</a:t>
                    </a:r>
                    <a:endParaRPr lang="en-US" altLang="zh-CN" dirty="0"/>
                  </a:p>
                </p:txBody>
              </p:sp>
              <p:sp>
                <p:nvSpPr>
                  <p:cNvPr id="43021" name="AutoShape 14"/>
                  <p:cNvSpPr/>
                  <p:nvPr/>
                </p:nvSpPr>
                <p:spPr bwMode="auto">
                  <a:xfrm>
                    <a:off x="3394" y="12007"/>
                    <a:ext cx="60" cy="780"/>
                  </a:xfrm>
                  <a:prstGeom prst="leftBrace">
                    <a:avLst>
                      <a:gd name="adj1" fmla="val 108333"/>
                      <a:gd name="adj2" fmla="val 50000"/>
                    </a:avLst>
                  </a:prstGeom>
                  <a:noFill/>
                  <a:ln w="9525">
                    <a:solidFill>
                      <a:srgbClr val="000000"/>
                    </a:solidFill>
                    <a:round/>
                  </a:ln>
                  <a:effectLst/>
                </p:spPr>
                <p:txBody>
                  <a:bodyPr lIns="0" tIns="0" rIns="0" bIns="0"/>
                  <a:lstStyle/>
                  <a:p>
                    <a:endParaRPr lang="zh-CN" altLang="en-US"/>
                  </a:p>
                </p:txBody>
              </p:sp>
              <p:sp>
                <p:nvSpPr>
                  <p:cNvPr id="43022" name="Text Box 15"/>
                  <p:cNvSpPr txBox="1">
                    <a:spLocks noChangeArrowheads="1"/>
                  </p:cNvSpPr>
                  <p:nvPr/>
                </p:nvSpPr>
                <p:spPr bwMode="auto">
                  <a:xfrm>
                    <a:off x="3510" y="11945"/>
                    <a:ext cx="640" cy="940"/>
                  </a:xfrm>
                  <a:prstGeom prst="rect">
                    <a:avLst/>
                  </a:prstGeom>
                  <a:noFill/>
                  <a:ln w="9525">
                    <a:noFill/>
                    <a:miter lim="800000"/>
                  </a:ln>
                  <a:effectLst/>
                </p:spPr>
                <p:txBody>
                  <a:bodyPr lIns="0" tIns="0" rIns="0" bIns="0"/>
                  <a:lstStyle/>
                  <a:p>
                    <a:pPr algn="just"/>
                    <a:r>
                      <a:rPr lang="en-US" altLang="zh-CN" dirty="0">
                        <a:latin typeface="Times New Roman" panose="02020503050405090304" pitchFamily="18" charset="0"/>
                      </a:rPr>
                      <a:t>R</a:t>
                    </a:r>
                    <a:r>
                      <a:rPr lang="en-US" altLang="zh-CN" baseline="-25000" dirty="0">
                        <a:latin typeface="Times New Roman" panose="02020503050405090304" pitchFamily="18" charset="0"/>
                      </a:rPr>
                      <a:t>2i</a:t>
                    </a:r>
                    <a:endParaRPr lang="en-US" altLang="zh-CN" baseline="-25000" dirty="0">
                      <a:latin typeface="Times New Roman" panose="02020503050405090304" pitchFamily="18" charset="0"/>
                    </a:endParaRPr>
                  </a:p>
                  <a:p>
                    <a:pPr algn="just"/>
                    <a:endParaRPr lang="en-US" altLang="zh-CN" sz="1000" baseline="-25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endParaRPr lang="en-US" altLang="zh-CN" sz="1000" dirty="0">
                      <a:latin typeface="Times New Roman" panose="02020503050405090304" pitchFamily="18" charset="0"/>
                    </a:endParaRPr>
                  </a:p>
                  <a:p>
                    <a:pPr algn="just"/>
                    <a:r>
                      <a:rPr lang="en-US" altLang="zh-CN" sz="2000" dirty="0">
                        <a:latin typeface="Times New Roman" panose="02020503050405090304" pitchFamily="18" charset="0"/>
                      </a:rPr>
                      <a:t>R</a:t>
                    </a:r>
                    <a:r>
                      <a:rPr lang="en-US" altLang="zh-CN" sz="2000" baseline="-25000" dirty="0">
                        <a:latin typeface="Times New Roman" panose="02020503050405090304" pitchFamily="18" charset="0"/>
                      </a:rPr>
                      <a:t>2i+1</a:t>
                    </a:r>
                    <a:endParaRPr lang="en-US" altLang="zh-CN" sz="2000" dirty="0"/>
                  </a:p>
                </p:txBody>
              </p:sp>
            </p:grpSp>
            <p:sp>
              <p:nvSpPr>
                <p:cNvPr id="43019" name="Text Box 16"/>
                <p:cNvSpPr txBox="1">
                  <a:spLocks noChangeArrowheads="1"/>
                </p:cNvSpPr>
                <p:nvPr/>
              </p:nvSpPr>
              <p:spPr bwMode="auto">
                <a:xfrm>
                  <a:off x="4422" y="12329"/>
                  <a:ext cx="400" cy="400"/>
                </a:xfrm>
                <a:prstGeom prst="rect">
                  <a:avLst/>
                </a:prstGeom>
                <a:noFill/>
                <a:ln w="9525">
                  <a:noFill/>
                  <a:miter lim="800000"/>
                </a:ln>
                <a:effectLst/>
              </p:spPr>
              <p:txBody>
                <a:bodyPr lIns="0" tIns="0" rIns="0" bIns="0"/>
                <a:lstStyle/>
                <a:p>
                  <a:pPr algn="just"/>
                  <a:r>
                    <a:rPr lang="zh-CN" altLang="en-US" sz="1600">
                      <a:latin typeface="Times New Roman" panose="02020503050405090304" pitchFamily="18" charset="0"/>
                    </a:rPr>
                    <a:t>或</a:t>
                  </a:r>
                  <a:endParaRPr lang="zh-CN" altLang="en-US" sz="1600"/>
                </a:p>
              </p:txBody>
            </p:sp>
          </p:grpSp>
        </p:grpSp>
        <p:sp>
          <p:nvSpPr>
            <p:cNvPr id="43015" name="Text Box 17"/>
            <p:cNvSpPr txBox="1">
              <a:spLocks noChangeArrowheads="1"/>
            </p:cNvSpPr>
            <p:nvPr/>
          </p:nvSpPr>
          <p:spPr bwMode="auto">
            <a:xfrm>
              <a:off x="6874" y="11287"/>
              <a:ext cx="2220" cy="440"/>
            </a:xfrm>
            <a:prstGeom prst="rect">
              <a:avLst/>
            </a:prstGeom>
            <a:noFill/>
            <a:ln w="9525">
              <a:noFill/>
              <a:miter lim="800000"/>
            </a:ln>
          </p:spPr>
          <p:txBody>
            <a:bodyPr lIns="0" tIns="0" rIns="0" bIns="0"/>
            <a:lstStyle/>
            <a:p>
              <a:pPr algn="just"/>
              <a:r>
                <a:rPr lang="zh-CN" altLang="en-US">
                  <a:latin typeface="宋体" charset="-122"/>
                </a:rPr>
                <a:t>其中</a:t>
              </a:r>
              <a:r>
                <a:rPr lang="en-US" altLang="zh-CN">
                  <a:latin typeface="宋体" charset="-122"/>
                </a:rPr>
                <a:t>i=1,2,</a:t>
              </a:r>
              <a:r>
                <a:rPr lang="en-US" altLang="zh-CN">
                  <a:latin typeface="Times New Roman" panose="02020503050405090304" pitchFamily="18" charset="0"/>
                </a:rPr>
                <a:t>…</a:t>
              </a:r>
              <a:r>
                <a:rPr lang="en-US" altLang="zh-CN">
                  <a:latin typeface="宋体" charset="-122"/>
                </a:rPr>
                <a:t>,n/2</a:t>
              </a:r>
              <a:r>
                <a:rPr lang="en-US" altLang="zh-CN" sz="1000">
                  <a:latin typeface="宋体" charset="-122"/>
                </a:rPr>
                <a:t> </a:t>
              </a:r>
              <a:endParaRPr lang="en-US"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ppt_x"/>
                                          </p:val>
                                        </p:tav>
                                        <p:tav tm="100000">
                                          <p:val>
                                            <p:strVal val="#ppt_x"/>
                                          </p:val>
                                        </p:tav>
                                      </p:tavLst>
                                    </p:anim>
                                    <p:anim calcmode="lin" valueType="num">
                                      <p:cBhvr additive="base">
                                        <p:cTn id="8" dur="500" fill="hold"/>
                                        <p:tgtEl>
                                          <p:spTgt spid="3645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4546">
                                            <p:txEl>
                                              <p:pRg st="0" end="0"/>
                                            </p:txEl>
                                          </p:spTgt>
                                        </p:tgtEl>
                                        <p:attrNameLst>
                                          <p:attrName>style.visibility</p:attrName>
                                        </p:attrNameLst>
                                      </p:cBhvr>
                                      <p:to>
                                        <p:strVal val="visible"/>
                                      </p:to>
                                    </p:set>
                                    <p:anim calcmode="lin" valueType="num">
                                      <p:cBhvr additive="base">
                                        <p:cTn id="17" dur="500" fill="hold"/>
                                        <p:tgtEl>
                                          <p:spTgt spid="36454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45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4546">
                                            <p:txEl>
                                              <p:pRg st="1" end="1"/>
                                            </p:txEl>
                                          </p:spTgt>
                                        </p:tgtEl>
                                        <p:attrNameLst>
                                          <p:attrName>style.visibility</p:attrName>
                                        </p:attrNameLst>
                                      </p:cBhvr>
                                      <p:to>
                                        <p:strVal val="visible"/>
                                      </p:to>
                                    </p:set>
                                    <p:anim calcmode="lin" valueType="num">
                                      <p:cBhvr additive="base">
                                        <p:cTn id="23" dur="500" fill="hold"/>
                                        <p:tgtEl>
                                          <p:spTgt spid="36454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454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P spid="3645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66800" y="1676400"/>
            <a:ext cx="3200400" cy="2590800"/>
            <a:chOff x="1584" y="1200"/>
            <a:chExt cx="2016" cy="1632"/>
          </a:xfrm>
        </p:grpSpPr>
        <p:sp>
          <p:nvSpPr>
            <p:cNvPr id="118859" name="Oval 3"/>
            <p:cNvSpPr>
              <a:spLocks noChangeArrowheads="1"/>
            </p:cNvSpPr>
            <p:nvPr/>
          </p:nvSpPr>
          <p:spPr bwMode="auto">
            <a:xfrm>
              <a:off x="2592" y="1200"/>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18860" name="Oval 4"/>
            <p:cNvSpPr>
              <a:spLocks noChangeArrowheads="1"/>
            </p:cNvSpPr>
            <p:nvPr/>
          </p:nvSpPr>
          <p:spPr bwMode="auto">
            <a:xfrm>
              <a:off x="211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53</a:t>
              </a:r>
              <a:endParaRPr kumimoji="1" lang="en-US" altLang="zh-CN" sz="2400">
                <a:latin typeface="Times New Roman" panose="02020503050405090304" pitchFamily="18" charset="0"/>
              </a:endParaRPr>
            </a:p>
          </p:txBody>
        </p:sp>
        <p:sp>
          <p:nvSpPr>
            <p:cNvPr id="118861" name="Oval 5"/>
            <p:cNvSpPr>
              <a:spLocks noChangeArrowheads="1"/>
            </p:cNvSpPr>
            <p:nvPr/>
          </p:nvSpPr>
          <p:spPr bwMode="auto">
            <a:xfrm>
              <a:off x="307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18862" name="Oval 6"/>
            <p:cNvSpPr>
              <a:spLocks noChangeArrowheads="1"/>
            </p:cNvSpPr>
            <p:nvPr/>
          </p:nvSpPr>
          <p:spPr bwMode="auto">
            <a:xfrm>
              <a:off x="336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18863" name="Oval 7"/>
            <p:cNvSpPr>
              <a:spLocks noChangeArrowheads="1"/>
            </p:cNvSpPr>
            <p:nvPr/>
          </p:nvSpPr>
          <p:spPr bwMode="auto">
            <a:xfrm>
              <a:off x="2832"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18864" name="Oval 8"/>
            <p:cNvSpPr>
              <a:spLocks noChangeArrowheads="1"/>
            </p:cNvSpPr>
            <p:nvPr/>
          </p:nvSpPr>
          <p:spPr bwMode="auto">
            <a:xfrm>
              <a:off x="240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18865" name="Oval 9"/>
            <p:cNvSpPr>
              <a:spLocks noChangeArrowheads="1"/>
            </p:cNvSpPr>
            <p:nvPr/>
          </p:nvSpPr>
          <p:spPr bwMode="auto">
            <a:xfrm>
              <a:off x="1824"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18866" name="Oval 10"/>
            <p:cNvSpPr>
              <a:spLocks noChangeArrowheads="1"/>
            </p:cNvSpPr>
            <p:nvPr/>
          </p:nvSpPr>
          <p:spPr bwMode="auto">
            <a:xfrm>
              <a:off x="158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18867" name="Oval 11"/>
            <p:cNvSpPr>
              <a:spLocks noChangeArrowheads="1"/>
            </p:cNvSpPr>
            <p:nvPr/>
          </p:nvSpPr>
          <p:spPr bwMode="auto">
            <a:xfrm>
              <a:off x="206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18868" name="Line 12"/>
            <p:cNvSpPr>
              <a:spLocks noChangeShapeType="1"/>
            </p:cNvSpPr>
            <p:nvPr/>
          </p:nvSpPr>
          <p:spPr bwMode="auto">
            <a:xfrm flipH="1">
              <a:off x="2304" y="1392"/>
              <a:ext cx="336" cy="288"/>
            </a:xfrm>
            <a:prstGeom prst="line">
              <a:avLst/>
            </a:prstGeom>
            <a:noFill/>
            <a:ln w="9525">
              <a:solidFill>
                <a:schemeClr val="tx1"/>
              </a:solidFill>
              <a:round/>
            </a:ln>
          </p:spPr>
          <p:txBody>
            <a:bodyPr wrap="none" anchor="ctr"/>
            <a:lstStyle/>
            <a:p>
              <a:endParaRPr lang="zh-CN" altLang="en-US"/>
            </a:p>
          </p:txBody>
        </p:sp>
        <p:sp>
          <p:nvSpPr>
            <p:cNvPr id="118869" name="Line 13"/>
            <p:cNvSpPr>
              <a:spLocks noChangeShapeType="1"/>
            </p:cNvSpPr>
            <p:nvPr/>
          </p:nvSpPr>
          <p:spPr bwMode="auto">
            <a:xfrm>
              <a:off x="2784" y="1392"/>
              <a:ext cx="336" cy="288"/>
            </a:xfrm>
            <a:prstGeom prst="line">
              <a:avLst/>
            </a:prstGeom>
            <a:noFill/>
            <a:ln w="9525">
              <a:solidFill>
                <a:schemeClr val="tx1"/>
              </a:solidFill>
              <a:round/>
            </a:ln>
          </p:spPr>
          <p:txBody>
            <a:bodyPr wrap="none" anchor="ctr"/>
            <a:lstStyle/>
            <a:p>
              <a:endParaRPr lang="zh-CN" altLang="en-US"/>
            </a:p>
          </p:txBody>
        </p:sp>
        <p:sp>
          <p:nvSpPr>
            <p:cNvPr id="118870" name="Line 14"/>
            <p:cNvSpPr>
              <a:spLocks noChangeShapeType="1"/>
            </p:cNvSpPr>
            <p:nvPr/>
          </p:nvSpPr>
          <p:spPr bwMode="auto">
            <a:xfrm flipH="1">
              <a:off x="2016" y="1872"/>
              <a:ext cx="144" cy="240"/>
            </a:xfrm>
            <a:prstGeom prst="line">
              <a:avLst/>
            </a:prstGeom>
            <a:noFill/>
            <a:ln w="9525">
              <a:solidFill>
                <a:schemeClr val="tx1"/>
              </a:solidFill>
              <a:round/>
            </a:ln>
          </p:spPr>
          <p:txBody>
            <a:bodyPr wrap="none" anchor="ctr"/>
            <a:lstStyle/>
            <a:p>
              <a:endParaRPr lang="zh-CN" altLang="en-US"/>
            </a:p>
          </p:txBody>
        </p:sp>
        <p:sp>
          <p:nvSpPr>
            <p:cNvPr id="118871" name="Line 15"/>
            <p:cNvSpPr>
              <a:spLocks noChangeShapeType="1"/>
            </p:cNvSpPr>
            <p:nvPr/>
          </p:nvSpPr>
          <p:spPr bwMode="auto">
            <a:xfrm>
              <a:off x="2256" y="1872"/>
              <a:ext cx="192" cy="240"/>
            </a:xfrm>
            <a:prstGeom prst="line">
              <a:avLst/>
            </a:prstGeom>
            <a:noFill/>
            <a:ln w="9525">
              <a:solidFill>
                <a:schemeClr val="tx1"/>
              </a:solidFill>
              <a:round/>
            </a:ln>
          </p:spPr>
          <p:txBody>
            <a:bodyPr wrap="none" anchor="ctr"/>
            <a:lstStyle/>
            <a:p>
              <a:endParaRPr lang="zh-CN" altLang="en-US"/>
            </a:p>
          </p:txBody>
        </p:sp>
        <p:sp>
          <p:nvSpPr>
            <p:cNvPr id="118872" name="Line 16"/>
            <p:cNvSpPr>
              <a:spLocks noChangeShapeType="1"/>
            </p:cNvSpPr>
            <p:nvPr/>
          </p:nvSpPr>
          <p:spPr bwMode="auto">
            <a:xfrm flipH="1">
              <a:off x="1728" y="2352"/>
              <a:ext cx="144" cy="288"/>
            </a:xfrm>
            <a:prstGeom prst="line">
              <a:avLst/>
            </a:prstGeom>
            <a:noFill/>
            <a:ln w="9525">
              <a:solidFill>
                <a:schemeClr val="tx1"/>
              </a:solidFill>
              <a:round/>
            </a:ln>
          </p:spPr>
          <p:txBody>
            <a:bodyPr wrap="none" anchor="ctr"/>
            <a:lstStyle/>
            <a:p>
              <a:endParaRPr lang="zh-CN" altLang="en-US"/>
            </a:p>
          </p:txBody>
        </p:sp>
        <p:sp>
          <p:nvSpPr>
            <p:cNvPr id="118873" name="Line 17"/>
            <p:cNvSpPr>
              <a:spLocks noChangeShapeType="1"/>
            </p:cNvSpPr>
            <p:nvPr/>
          </p:nvSpPr>
          <p:spPr bwMode="auto">
            <a:xfrm>
              <a:off x="1968" y="2352"/>
              <a:ext cx="144" cy="240"/>
            </a:xfrm>
            <a:prstGeom prst="line">
              <a:avLst/>
            </a:prstGeom>
            <a:noFill/>
            <a:ln w="9525">
              <a:solidFill>
                <a:schemeClr val="tx1"/>
              </a:solidFill>
              <a:round/>
            </a:ln>
          </p:spPr>
          <p:txBody>
            <a:bodyPr wrap="none" anchor="ctr"/>
            <a:lstStyle/>
            <a:p>
              <a:endParaRPr lang="zh-CN" altLang="en-US"/>
            </a:p>
          </p:txBody>
        </p:sp>
        <p:sp>
          <p:nvSpPr>
            <p:cNvPr id="118874" name="Line 18"/>
            <p:cNvSpPr>
              <a:spLocks noChangeShapeType="1"/>
            </p:cNvSpPr>
            <p:nvPr/>
          </p:nvSpPr>
          <p:spPr bwMode="auto">
            <a:xfrm flipH="1">
              <a:off x="3024" y="1872"/>
              <a:ext cx="144" cy="240"/>
            </a:xfrm>
            <a:prstGeom prst="line">
              <a:avLst/>
            </a:prstGeom>
            <a:noFill/>
            <a:ln w="9525">
              <a:solidFill>
                <a:schemeClr val="tx1"/>
              </a:solidFill>
              <a:round/>
            </a:ln>
          </p:spPr>
          <p:txBody>
            <a:bodyPr wrap="none" anchor="ctr"/>
            <a:lstStyle/>
            <a:p>
              <a:endParaRPr lang="zh-CN" altLang="en-US"/>
            </a:p>
          </p:txBody>
        </p:sp>
        <p:sp>
          <p:nvSpPr>
            <p:cNvPr id="118875" name="Line 19"/>
            <p:cNvSpPr>
              <a:spLocks noChangeShapeType="1"/>
            </p:cNvSpPr>
            <p:nvPr/>
          </p:nvSpPr>
          <p:spPr bwMode="auto">
            <a:xfrm>
              <a:off x="3264" y="1872"/>
              <a:ext cx="144" cy="240"/>
            </a:xfrm>
            <a:prstGeom prst="line">
              <a:avLst/>
            </a:prstGeom>
            <a:noFill/>
            <a:ln w="9525">
              <a:solidFill>
                <a:schemeClr val="tx1"/>
              </a:solidFill>
              <a:round/>
            </a:ln>
          </p:spPr>
          <p:txBody>
            <a:bodyPr wrap="none" anchor="ctr"/>
            <a:lstStyle/>
            <a:p>
              <a:endParaRPr lang="zh-CN" altLang="en-US"/>
            </a:p>
          </p:txBody>
        </p:sp>
      </p:grpSp>
      <p:grpSp>
        <p:nvGrpSpPr>
          <p:cNvPr id="3" name="Group 20"/>
          <p:cNvGrpSpPr/>
          <p:nvPr/>
        </p:nvGrpSpPr>
        <p:grpSpPr bwMode="auto">
          <a:xfrm>
            <a:off x="4953000" y="1752600"/>
            <a:ext cx="3200400" cy="2590800"/>
            <a:chOff x="3120" y="1200"/>
            <a:chExt cx="2016" cy="1632"/>
          </a:xfrm>
        </p:grpSpPr>
        <p:sp>
          <p:nvSpPr>
            <p:cNvPr id="118844" name="Oval 21"/>
            <p:cNvSpPr>
              <a:spLocks noChangeArrowheads="1"/>
            </p:cNvSpPr>
            <p:nvPr/>
          </p:nvSpPr>
          <p:spPr bwMode="auto">
            <a:xfrm>
              <a:off x="4128" y="1200"/>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118845" name="Oval 22"/>
            <p:cNvSpPr>
              <a:spLocks noChangeArrowheads="1"/>
            </p:cNvSpPr>
            <p:nvPr/>
          </p:nvSpPr>
          <p:spPr bwMode="auto">
            <a:xfrm>
              <a:off x="3648"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18846" name="Oval 23"/>
            <p:cNvSpPr>
              <a:spLocks noChangeArrowheads="1"/>
            </p:cNvSpPr>
            <p:nvPr/>
          </p:nvSpPr>
          <p:spPr bwMode="auto">
            <a:xfrm>
              <a:off x="4608"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18</a:t>
              </a:r>
              <a:endParaRPr kumimoji="1" lang="en-US" altLang="zh-CN" sz="2400">
                <a:latin typeface="Times New Roman" panose="02020503050405090304" pitchFamily="18" charset="0"/>
              </a:endParaRPr>
            </a:p>
          </p:txBody>
        </p:sp>
        <p:sp>
          <p:nvSpPr>
            <p:cNvPr id="118847" name="Oval 24"/>
            <p:cNvSpPr>
              <a:spLocks noChangeArrowheads="1"/>
            </p:cNvSpPr>
            <p:nvPr/>
          </p:nvSpPr>
          <p:spPr bwMode="auto">
            <a:xfrm>
              <a:off x="4896"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18848" name="Oval 25"/>
            <p:cNvSpPr>
              <a:spLocks noChangeArrowheads="1"/>
            </p:cNvSpPr>
            <p:nvPr/>
          </p:nvSpPr>
          <p:spPr bwMode="auto">
            <a:xfrm>
              <a:off x="4368"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19</a:t>
              </a:r>
              <a:endParaRPr kumimoji="1" lang="en-US" altLang="zh-CN" sz="2400">
                <a:latin typeface="Times New Roman" panose="02020503050405090304" pitchFamily="18" charset="0"/>
              </a:endParaRPr>
            </a:p>
          </p:txBody>
        </p:sp>
        <p:sp>
          <p:nvSpPr>
            <p:cNvPr id="118849" name="Oval 26"/>
            <p:cNvSpPr>
              <a:spLocks noChangeArrowheads="1"/>
            </p:cNvSpPr>
            <p:nvPr/>
          </p:nvSpPr>
          <p:spPr bwMode="auto">
            <a:xfrm>
              <a:off x="3936"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15</a:t>
              </a:r>
              <a:endParaRPr kumimoji="1" lang="en-US" altLang="zh-CN" sz="2400">
                <a:latin typeface="Times New Roman" panose="02020503050405090304" pitchFamily="18" charset="0"/>
              </a:endParaRPr>
            </a:p>
          </p:txBody>
        </p:sp>
        <p:sp>
          <p:nvSpPr>
            <p:cNvPr id="118850" name="Oval 27"/>
            <p:cNvSpPr>
              <a:spLocks noChangeArrowheads="1"/>
            </p:cNvSpPr>
            <p:nvPr/>
          </p:nvSpPr>
          <p:spPr bwMode="auto">
            <a:xfrm>
              <a:off x="336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18851" name="Oval 28"/>
            <p:cNvSpPr>
              <a:spLocks noChangeArrowheads="1"/>
            </p:cNvSpPr>
            <p:nvPr/>
          </p:nvSpPr>
          <p:spPr bwMode="auto">
            <a:xfrm>
              <a:off x="3120"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91</a:t>
              </a:r>
              <a:endParaRPr kumimoji="1" lang="en-US" altLang="zh-CN" sz="2400">
                <a:latin typeface="Times New Roman" panose="02020503050405090304" pitchFamily="18" charset="0"/>
              </a:endParaRPr>
            </a:p>
          </p:txBody>
        </p:sp>
        <p:sp>
          <p:nvSpPr>
            <p:cNvPr id="118852" name="Line 29"/>
            <p:cNvSpPr>
              <a:spLocks noChangeShapeType="1"/>
            </p:cNvSpPr>
            <p:nvPr/>
          </p:nvSpPr>
          <p:spPr bwMode="auto">
            <a:xfrm flipH="1">
              <a:off x="3840" y="1392"/>
              <a:ext cx="336" cy="288"/>
            </a:xfrm>
            <a:prstGeom prst="line">
              <a:avLst/>
            </a:prstGeom>
            <a:noFill/>
            <a:ln w="9525">
              <a:solidFill>
                <a:schemeClr val="tx1"/>
              </a:solidFill>
              <a:round/>
            </a:ln>
          </p:spPr>
          <p:txBody>
            <a:bodyPr wrap="none" anchor="ctr"/>
            <a:lstStyle/>
            <a:p>
              <a:endParaRPr lang="zh-CN" altLang="en-US"/>
            </a:p>
          </p:txBody>
        </p:sp>
        <p:sp>
          <p:nvSpPr>
            <p:cNvPr id="118853" name="Line 30"/>
            <p:cNvSpPr>
              <a:spLocks noChangeShapeType="1"/>
            </p:cNvSpPr>
            <p:nvPr/>
          </p:nvSpPr>
          <p:spPr bwMode="auto">
            <a:xfrm>
              <a:off x="4320" y="1392"/>
              <a:ext cx="336" cy="288"/>
            </a:xfrm>
            <a:prstGeom prst="line">
              <a:avLst/>
            </a:prstGeom>
            <a:noFill/>
            <a:ln w="9525">
              <a:solidFill>
                <a:schemeClr val="tx1"/>
              </a:solidFill>
              <a:round/>
            </a:ln>
          </p:spPr>
          <p:txBody>
            <a:bodyPr wrap="none" anchor="ctr"/>
            <a:lstStyle/>
            <a:p>
              <a:endParaRPr lang="zh-CN" altLang="en-US"/>
            </a:p>
          </p:txBody>
        </p:sp>
        <p:sp>
          <p:nvSpPr>
            <p:cNvPr id="118854" name="Line 31"/>
            <p:cNvSpPr>
              <a:spLocks noChangeShapeType="1"/>
            </p:cNvSpPr>
            <p:nvPr/>
          </p:nvSpPr>
          <p:spPr bwMode="auto">
            <a:xfrm flipH="1">
              <a:off x="3552" y="1872"/>
              <a:ext cx="144" cy="240"/>
            </a:xfrm>
            <a:prstGeom prst="line">
              <a:avLst/>
            </a:prstGeom>
            <a:noFill/>
            <a:ln w="9525">
              <a:solidFill>
                <a:schemeClr val="tx1"/>
              </a:solidFill>
              <a:round/>
            </a:ln>
          </p:spPr>
          <p:txBody>
            <a:bodyPr wrap="none" anchor="ctr"/>
            <a:lstStyle/>
            <a:p>
              <a:endParaRPr lang="zh-CN" altLang="en-US"/>
            </a:p>
          </p:txBody>
        </p:sp>
        <p:sp>
          <p:nvSpPr>
            <p:cNvPr id="118855" name="Line 32"/>
            <p:cNvSpPr>
              <a:spLocks noChangeShapeType="1"/>
            </p:cNvSpPr>
            <p:nvPr/>
          </p:nvSpPr>
          <p:spPr bwMode="auto">
            <a:xfrm>
              <a:off x="3792" y="1872"/>
              <a:ext cx="192" cy="240"/>
            </a:xfrm>
            <a:prstGeom prst="line">
              <a:avLst/>
            </a:prstGeom>
            <a:noFill/>
            <a:ln w="9525">
              <a:solidFill>
                <a:schemeClr val="tx1"/>
              </a:solidFill>
              <a:round/>
            </a:ln>
          </p:spPr>
          <p:txBody>
            <a:bodyPr wrap="none" anchor="ctr"/>
            <a:lstStyle/>
            <a:p>
              <a:endParaRPr lang="zh-CN" altLang="en-US"/>
            </a:p>
          </p:txBody>
        </p:sp>
        <p:sp>
          <p:nvSpPr>
            <p:cNvPr id="118856" name="Line 33"/>
            <p:cNvSpPr>
              <a:spLocks noChangeShapeType="1"/>
            </p:cNvSpPr>
            <p:nvPr/>
          </p:nvSpPr>
          <p:spPr bwMode="auto">
            <a:xfrm flipH="1">
              <a:off x="3264" y="2352"/>
              <a:ext cx="144" cy="288"/>
            </a:xfrm>
            <a:prstGeom prst="line">
              <a:avLst/>
            </a:prstGeom>
            <a:noFill/>
            <a:ln w="9525">
              <a:solidFill>
                <a:schemeClr val="tx1"/>
              </a:solidFill>
              <a:round/>
            </a:ln>
          </p:spPr>
          <p:txBody>
            <a:bodyPr wrap="none" anchor="ctr"/>
            <a:lstStyle/>
            <a:p>
              <a:endParaRPr lang="zh-CN" altLang="en-US"/>
            </a:p>
          </p:txBody>
        </p:sp>
        <p:sp>
          <p:nvSpPr>
            <p:cNvPr id="118857" name="Line 34"/>
            <p:cNvSpPr>
              <a:spLocks noChangeShapeType="1"/>
            </p:cNvSpPr>
            <p:nvPr/>
          </p:nvSpPr>
          <p:spPr bwMode="auto">
            <a:xfrm flipH="1">
              <a:off x="4560" y="1872"/>
              <a:ext cx="144" cy="240"/>
            </a:xfrm>
            <a:prstGeom prst="line">
              <a:avLst/>
            </a:prstGeom>
            <a:noFill/>
            <a:ln w="9525">
              <a:solidFill>
                <a:schemeClr val="tx1"/>
              </a:solidFill>
              <a:round/>
            </a:ln>
          </p:spPr>
          <p:txBody>
            <a:bodyPr wrap="none" anchor="ctr"/>
            <a:lstStyle/>
            <a:p>
              <a:endParaRPr lang="zh-CN" altLang="en-US"/>
            </a:p>
          </p:txBody>
        </p:sp>
        <p:sp>
          <p:nvSpPr>
            <p:cNvPr id="118858" name="Line 35"/>
            <p:cNvSpPr>
              <a:spLocks noChangeShapeType="1"/>
            </p:cNvSpPr>
            <p:nvPr/>
          </p:nvSpPr>
          <p:spPr bwMode="auto">
            <a:xfrm>
              <a:off x="4800" y="1872"/>
              <a:ext cx="144" cy="240"/>
            </a:xfrm>
            <a:prstGeom prst="line">
              <a:avLst/>
            </a:prstGeom>
            <a:noFill/>
            <a:ln w="9525">
              <a:solidFill>
                <a:schemeClr val="tx1"/>
              </a:solidFill>
              <a:round/>
            </a:ln>
          </p:spPr>
          <p:txBody>
            <a:bodyPr wrap="none" anchor="ctr"/>
            <a:lstStyle/>
            <a:p>
              <a:endParaRPr lang="zh-CN" altLang="en-US"/>
            </a:p>
          </p:txBody>
        </p:sp>
      </p:grpSp>
      <p:sp>
        <p:nvSpPr>
          <p:cNvPr id="118788" name="Text Box 36"/>
          <p:cNvSpPr txBox="1">
            <a:spLocks noChangeArrowheads="1"/>
          </p:cNvSpPr>
          <p:nvPr/>
        </p:nvSpPr>
        <p:spPr bwMode="auto">
          <a:xfrm>
            <a:off x="3565525" y="3810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grpSp>
        <p:nvGrpSpPr>
          <p:cNvPr id="4" name="Group 37"/>
          <p:cNvGrpSpPr/>
          <p:nvPr/>
        </p:nvGrpSpPr>
        <p:grpSpPr bwMode="auto">
          <a:xfrm>
            <a:off x="2133600" y="838200"/>
            <a:ext cx="5397500" cy="533400"/>
            <a:chOff x="1276" y="528"/>
            <a:chExt cx="3400" cy="336"/>
          </a:xfrm>
        </p:grpSpPr>
        <p:sp>
          <p:nvSpPr>
            <p:cNvPr id="118842" name="Text Box 38"/>
            <p:cNvSpPr txBox="1">
              <a:spLocks noChangeArrowheads="1"/>
            </p:cNvSpPr>
            <p:nvPr/>
          </p:nvSpPr>
          <p:spPr bwMode="auto">
            <a:xfrm>
              <a:off x="1276" y="528"/>
              <a:ext cx="692" cy="288"/>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大顶堆</a:t>
              </a:r>
              <a:endParaRPr kumimoji="1" lang="zh-CN" altLang="en-US" sz="2400">
                <a:latin typeface="Times New Roman" panose="02020503050405090304" pitchFamily="18" charset="0"/>
              </a:endParaRPr>
            </a:p>
          </p:txBody>
        </p:sp>
        <p:sp>
          <p:nvSpPr>
            <p:cNvPr id="118843" name="Text Box 39"/>
            <p:cNvSpPr txBox="1">
              <a:spLocks noChangeArrowheads="1"/>
            </p:cNvSpPr>
            <p:nvPr/>
          </p:nvSpPr>
          <p:spPr bwMode="auto">
            <a:xfrm>
              <a:off x="3984" y="576"/>
              <a:ext cx="692" cy="288"/>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小顶堆</a:t>
              </a:r>
              <a:endParaRPr kumimoji="1" lang="zh-CN" altLang="en-US" sz="2400">
                <a:latin typeface="Times New Roman" panose="02020503050405090304" pitchFamily="18" charset="0"/>
              </a:endParaRPr>
            </a:p>
          </p:txBody>
        </p:sp>
      </p:grpSp>
      <p:grpSp>
        <p:nvGrpSpPr>
          <p:cNvPr id="5" name="Group 40"/>
          <p:cNvGrpSpPr/>
          <p:nvPr/>
        </p:nvGrpSpPr>
        <p:grpSpPr bwMode="auto">
          <a:xfrm>
            <a:off x="1676400" y="5283200"/>
            <a:ext cx="5670550" cy="1292225"/>
            <a:chOff x="1056" y="3328"/>
            <a:chExt cx="3572" cy="814"/>
          </a:xfrm>
        </p:grpSpPr>
        <p:sp>
          <p:nvSpPr>
            <p:cNvPr id="118838" name="Text Box 41"/>
            <p:cNvSpPr txBox="1">
              <a:spLocks noChangeArrowheads="1"/>
            </p:cNvSpPr>
            <p:nvPr/>
          </p:nvSpPr>
          <p:spPr bwMode="auto">
            <a:xfrm>
              <a:off x="1056" y="3328"/>
              <a:ext cx="1028" cy="794"/>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          k</a:t>
              </a:r>
              <a:r>
                <a:rPr kumimoji="1" lang="en-US" altLang="zh-CN" sz="2400" baseline="-25000" dirty="0">
                  <a:latin typeface="Times New Roman" panose="02020503050405090304" pitchFamily="18" charset="0"/>
                </a:rPr>
                <a:t>2i</a:t>
              </a:r>
              <a:r>
                <a:rPr kumimoji="1" lang="en-US" altLang="zh-CN" sz="2400" dirty="0">
                  <a:latin typeface="Times New Roman" panose="02020503050405090304" pitchFamily="18" charset="0"/>
                </a:rPr>
                <a:t>     </a:t>
              </a:r>
              <a:endParaRPr kumimoji="1" lang="en-US" altLang="zh-CN" sz="2400" dirty="0">
                <a:latin typeface="Times New Roman" panose="02020503050405090304" pitchFamily="18" charset="0"/>
              </a:endParaRPr>
            </a:p>
            <a:p>
              <a:r>
                <a:rPr kumimoji="1" lang="en-US" altLang="zh-CN" sz="2800" dirty="0" err="1">
                  <a:latin typeface="Times New Roman" panose="02020503050405090304" pitchFamily="18" charset="0"/>
                </a:rPr>
                <a:t>k</a:t>
              </a:r>
              <a:r>
                <a:rPr kumimoji="1" lang="en-US" altLang="zh-CN" sz="2400" baseline="-25000" dirty="0" err="1">
                  <a:latin typeface="Times New Roman" panose="02020503050405090304" pitchFamily="18" charset="0"/>
                </a:rPr>
                <a:t>i</a:t>
              </a:r>
              <a:r>
                <a:rPr kumimoji="1" lang="en-US" altLang="zh-CN" sz="2400" dirty="0">
                  <a:latin typeface="Times New Roman" panose="02020503050405090304" pitchFamily="18" charset="0"/>
                </a:rPr>
                <a:t> </a:t>
              </a:r>
              <a:r>
                <a:rPr kumimoji="1" lang="en-US" altLang="zh-CN" sz="2400" dirty="0">
                  <a:latin typeface="宋体" charset="-122"/>
                </a:rPr>
                <a:t>≥</a:t>
              </a:r>
              <a:endParaRPr kumimoji="1" lang="en-US" altLang="zh-CN" sz="2400" dirty="0">
                <a:latin typeface="宋体" charset="-122"/>
              </a:endParaRPr>
            </a:p>
            <a:p>
              <a:r>
                <a:rPr kumimoji="1" lang="en-US" altLang="zh-CN" sz="2400" dirty="0">
                  <a:latin typeface="宋体" charset="-122"/>
                </a:rPr>
                <a:t>          k</a:t>
              </a:r>
              <a:r>
                <a:rPr kumimoji="1" lang="en-US" altLang="zh-CN" sz="2400" baseline="-25000" dirty="0">
                  <a:latin typeface="宋体" charset="-122"/>
                </a:rPr>
                <a:t>2i+1</a:t>
              </a:r>
              <a:endParaRPr kumimoji="1" lang="en-US" altLang="zh-CN" sz="2400" dirty="0">
                <a:latin typeface="宋体" charset="-122"/>
              </a:endParaRPr>
            </a:p>
          </p:txBody>
        </p:sp>
        <p:sp>
          <p:nvSpPr>
            <p:cNvPr id="118839" name="AutoShape 42"/>
            <p:cNvSpPr/>
            <p:nvPr/>
          </p:nvSpPr>
          <p:spPr bwMode="auto">
            <a:xfrm>
              <a:off x="1488" y="3552"/>
              <a:ext cx="48" cy="528"/>
            </a:xfrm>
            <a:prstGeom prst="leftBrace">
              <a:avLst>
                <a:gd name="adj1" fmla="val 91667"/>
                <a:gd name="adj2" fmla="val 50000"/>
              </a:avLst>
            </a:prstGeom>
            <a:noFill/>
            <a:ln w="9525">
              <a:solidFill>
                <a:schemeClr val="tx1"/>
              </a:solidFill>
              <a:round/>
            </a:ln>
          </p:spPr>
          <p:txBody>
            <a:bodyPr wrap="none" anchor="ctr"/>
            <a:lstStyle/>
            <a:p>
              <a:endParaRPr lang="zh-CN" altLang="en-US"/>
            </a:p>
          </p:txBody>
        </p:sp>
        <p:sp>
          <p:nvSpPr>
            <p:cNvPr id="118840" name="Text Box 43"/>
            <p:cNvSpPr txBox="1">
              <a:spLocks noChangeArrowheads="1"/>
            </p:cNvSpPr>
            <p:nvPr/>
          </p:nvSpPr>
          <p:spPr bwMode="auto">
            <a:xfrm>
              <a:off x="3600" y="3348"/>
              <a:ext cx="1028" cy="794"/>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          k</a:t>
              </a:r>
              <a:r>
                <a:rPr kumimoji="1" lang="en-US" altLang="zh-CN" sz="2400" baseline="-25000" dirty="0">
                  <a:latin typeface="Times New Roman" panose="02020503050405090304" pitchFamily="18" charset="0"/>
                </a:rPr>
                <a:t>2i</a:t>
              </a:r>
              <a:r>
                <a:rPr kumimoji="1" lang="en-US" altLang="zh-CN" sz="2400" dirty="0">
                  <a:latin typeface="Times New Roman" panose="02020503050405090304" pitchFamily="18" charset="0"/>
                </a:rPr>
                <a:t>     </a:t>
              </a:r>
              <a:endParaRPr kumimoji="1" lang="en-US" altLang="zh-CN" sz="2400" dirty="0">
                <a:latin typeface="Times New Roman" panose="02020503050405090304" pitchFamily="18" charset="0"/>
              </a:endParaRPr>
            </a:p>
            <a:p>
              <a:r>
                <a:rPr kumimoji="1" lang="en-US" altLang="zh-CN" sz="2800" dirty="0" err="1">
                  <a:latin typeface="Times New Roman" panose="02020503050405090304" pitchFamily="18" charset="0"/>
                </a:rPr>
                <a:t>k</a:t>
              </a:r>
              <a:r>
                <a:rPr kumimoji="1" lang="en-US" altLang="zh-CN" sz="2400" baseline="-25000" dirty="0" err="1">
                  <a:latin typeface="Times New Roman" panose="02020503050405090304" pitchFamily="18" charset="0"/>
                </a:rPr>
                <a:t>i</a:t>
              </a:r>
              <a:r>
                <a:rPr kumimoji="1" lang="en-US" altLang="zh-CN" sz="2400" dirty="0">
                  <a:latin typeface="Times New Roman" panose="02020503050405090304" pitchFamily="18" charset="0"/>
                </a:rPr>
                <a:t> </a:t>
              </a:r>
              <a:r>
                <a:rPr kumimoji="1" lang="en-US" altLang="zh-CN" sz="2400" dirty="0">
                  <a:latin typeface="宋体" charset="-122"/>
                </a:rPr>
                <a:t>≤</a:t>
              </a:r>
              <a:endParaRPr kumimoji="1" lang="en-US" altLang="zh-CN" sz="2400" dirty="0">
                <a:latin typeface="宋体" charset="-122"/>
              </a:endParaRPr>
            </a:p>
            <a:p>
              <a:r>
                <a:rPr kumimoji="1" lang="en-US" altLang="zh-CN" sz="2400" dirty="0">
                  <a:latin typeface="宋体" charset="-122"/>
                </a:rPr>
                <a:t>          k</a:t>
              </a:r>
              <a:r>
                <a:rPr kumimoji="1" lang="en-US" altLang="zh-CN" sz="2400" baseline="-25000" dirty="0">
                  <a:latin typeface="宋体" charset="-122"/>
                </a:rPr>
                <a:t>2i+1</a:t>
              </a:r>
              <a:endParaRPr kumimoji="1" lang="en-US" altLang="zh-CN" sz="2400" dirty="0">
                <a:latin typeface="宋体" charset="-122"/>
              </a:endParaRPr>
            </a:p>
          </p:txBody>
        </p:sp>
        <p:sp>
          <p:nvSpPr>
            <p:cNvPr id="118841" name="AutoShape 44"/>
            <p:cNvSpPr/>
            <p:nvPr/>
          </p:nvSpPr>
          <p:spPr bwMode="auto">
            <a:xfrm>
              <a:off x="4052" y="3572"/>
              <a:ext cx="48" cy="480"/>
            </a:xfrm>
            <a:prstGeom prst="leftBrace">
              <a:avLst>
                <a:gd name="adj1" fmla="val 83333"/>
                <a:gd name="adj2" fmla="val 50000"/>
              </a:avLst>
            </a:prstGeom>
            <a:noFill/>
            <a:ln w="9525">
              <a:solidFill>
                <a:schemeClr val="tx1"/>
              </a:solidFill>
              <a:round/>
            </a:ln>
          </p:spPr>
          <p:txBody>
            <a:bodyPr wrap="none" anchor="ctr"/>
            <a:lstStyle/>
            <a:p>
              <a:endParaRPr lang="zh-CN" altLang="en-US"/>
            </a:p>
          </p:txBody>
        </p:sp>
      </p:grpSp>
      <p:grpSp>
        <p:nvGrpSpPr>
          <p:cNvPr id="6" name="Group 45"/>
          <p:cNvGrpSpPr/>
          <p:nvPr/>
        </p:nvGrpSpPr>
        <p:grpSpPr bwMode="auto">
          <a:xfrm>
            <a:off x="1111250" y="1336675"/>
            <a:ext cx="3111500" cy="2625725"/>
            <a:chOff x="700" y="842"/>
            <a:chExt cx="1960" cy="1654"/>
          </a:xfrm>
        </p:grpSpPr>
        <p:sp>
          <p:nvSpPr>
            <p:cNvPr id="118829" name="Text Box 46"/>
            <p:cNvSpPr txBox="1">
              <a:spLocks noChangeArrowheads="1"/>
            </p:cNvSpPr>
            <p:nvPr/>
          </p:nvSpPr>
          <p:spPr bwMode="auto">
            <a:xfrm>
              <a:off x="1574" y="84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118830" name="Text Box 47"/>
            <p:cNvSpPr txBox="1">
              <a:spLocks noChangeArrowheads="1"/>
            </p:cNvSpPr>
            <p:nvPr/>
          </p:nvSpPr>
          <p:spPr bwMode="auto">
            <a:xfrm>
              <a:off x="1228" y="124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118831" name="Text Box 48"/>
            <p:cNvSpPr txBox="1">
              <a:spLocks noChangeArrowheads="1"/>
            </p:cNvSpPr>
            <p:nvPr/>
          </p:nvSpPr>
          <p:spPr bwMode="auto">
            <a:xfrm>
              <a:off x="2160" y="124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118832" name="Text Box 49"/>
            <p:cNvSpPr txBox="1">
              <a:spLocks noChangeArrowheads="1"/>
            </p:cNvSpPr>
            <p:nvPr/>
          </p:nvSpPr>
          <p:spPr bwMode="auto">
            <a:xfrm>
              <a:off x="940" y="172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118833" name="Text Box 50"/>
            <p:cNvSpPr txBox="1">
              <a:spLocks noChangeArrowheads="1"/>
            </p:cNvSpPr>
            <p:nvPr/>
          </p:nvSpPr>
          <p:spPr bwMode="auto">
            <a:xfrm>
              <a:off x="1516" y="172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118834" name="Text Box 51"/>
            <p:cNvSpPr txBox="1">
              <a:spLocks noChangeArrowheads="1"/>
            </p:cNvSpPr>
            <p:nvPr/>
          </p:nvSpPr>
          <p:spPr bwMode="auto">
            <a:xfrm>
              <a:off x="1948" y="172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118835" name="Text Box 52"/>
            <p:cNvSpPr txBox="1">
              <a:spLocks noChangeArrowheads="1"/>
            </p:cNvSpPr>
            <p:nvPr/>
          </p:nvSpPr>
          <p:spPr bwMode="auto">
            <a:xfrm>
              <a:off x="2448" y="172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118836" name="Text Box 53"/>
            <p:cNvSpPr txBox="1">
              <a:spLocks noChangeArrowheads="1"/>
            </p:cNvSpPr>
            <p:nvPr/>
          </p:nvSpPr>
          <p:spPr bwMode="auto">
            <a:xfrm>
              <a:off x="700" y="220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118837" name="Text Box 54"/>
            <p:cNvSpPr txBox="1">
              <a:spLocks noChangeArrowheads="1"/>
            </p:cNvSpPr>
            <p:nvPr/>
          </p:nvSpPr>
          <p:spPr bwMode="auto">
            <a:xfrm>
              <a:off x="1200" y="220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grpSp>
      <p:grpSp>
        <p:nvGrpSpPr>
          <p:cNvPr id="7" name="Group 55"/>
          <p:cNvGrpSpPr/>
          <p:nvPr/>
        </p:nvGrpSpPr>
        <p:grpSpPr bwMode="auto">
          <a:xfrm>
            <a:off x="4965700" y="1412875"/>
            <a:ext cx="3111500" cy="2625725"/>
            <a:chOff x="3128" y="890"/>
            <a:chExt cx="1960" cy="1654"/>
          </a:xfrm>
        </p:grpSpPr>
        <p:sp>
          <p:nvSpPr>
            <p:cNvPr id="118821" name="Text Box 56"/>
            <p:cNvSpPr txBox="1">
              <a:spLocks noChangeArrowheads="1"/>
            </p:cNvSpPr>
            <p:nvPr/>
          </p:nvSpPr>
          <p:spPr bwMode="auto">
            <a:xfrm>
              <a:off x="4002" y="890"/>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118822" name="Text Box 57"/>
            <p:cNvSpPr txBox="1">
              <a:spLocks noChangeArrowheads="1"/>
            </p:cNvSpPr>
            <p:nvPr/>
          </p:nvSpPr>
          <p:spPr bwMode="auto">
            <a:xfrm>
              <a:off x="3656" y="129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118823" name="Text Box 58"/>
            <p:cNvSpPr txBox="1">
              <a:spLocks noChangeArrowheads="1"/>
            </p:cNvSpPr>
            <p:nvPr/>
          </p:nvSpPr>
          <p:spPr bwMode="auto">
            <a:xfrm>
              <a:off x="4588" y="129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118824" name="Text Box 59"/>
            <p:cNvSpPr txBox="1">
              <a:spLocks noChangeArrowheads="1"/>
            </p:cNvSpPr>
            <p:nvPr/>
          </p:nvSpPr>
          <p:spPr bwMode="auto">
            <a:xfrm>
              <a:off x="3368" y="177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118825" name="Text Box 60"/>
            <p:cNvSpPr txBox="1">
              <a:spLocks noChangeArrowheads="1"/>
            </p:cNvSpPr>
            <p:nvPr/>
          </p:nvSpPr>
          <p:spPr bwMode="auto">
            <a:xfrm>
              <a:off x="3944" y="177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118826" name="Text Box 61"/>
            <p:cNvSpPr txBox="1">
              <a:spLocks noChangeArrowheads="1"/>
            </p:cNvSpPr>
            <p:nvPr/>
          </p:nvSpPr>
          <p:spPr bwMode="auto">
            <a:xfrm>
              <a:off x="4376" y="177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118827" name="Text Box 62"/>
            <p:cNvSpPr txBox="1">
              <a:spLocks noChangeArrowheads="1"/>
            </p:cNvSpPr>
            <p:nvPr/>
          </p:nvSpPr>
          <p:spPr bwMode="auto">
            <a:xfrm>
              <a:off x="4876" y="177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118828" name="Text Box 63"/>
            <p:cNvSpPr txBox="1">
              <a:spLocks noChangeArrowheads="1"/>
            </p:cNvSpPr>
            <p:nvPr/>
          </p:nvSpPr>
          <p:spPr bwMode="auto">
            <a:xfrm>
              <a:off x="3128" y="225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grpSp>
      <p:grpSp>
        <p:nvGrpSpPr>
          <p:cNvPr id="8" name="Group 64"/>
          <p:cNvGrpSpPr/>
          <p:nvPr/>
        </p:nvGrpSpPr>
        <p:grpSpPr bwMode="auto">
          <a:xfrm>
            <a:off x="-31750" y="4273550"/>
            <a:ext cx="8566150" cy="949325"/>
            <a:chOff x="-20" y="2692"/>
            <a:chExt cx="5396" cy="598"/>
          </a:xfrm>
        </p:grpSpPr>
        <p:grpSp>
          <p:nvGrpSpPr>
            <p:cNvPr id="9" name="Group 65"/>
            <p:cNvGrpSpPr/>
            <p:nvPr/>
          </p:nvGrpSpPr>
          <p:grpSpPr bwMode="auto">
            <a:xfrm>
              <a:off x="844" y="2980"/>
              <a:ext cx="2132" cy="310"/>
              <a:chOff x="662" y="3722"/>
              <a:chExt cx="2132" cy="310"/>
            </a:xfrm>
          </p:grpSpPr>
          <p:sp>
            <p:nvSpPr>
              <p:cNvPr id="118811" name="Rectangle 66"/>
              <p:cNvSpPr>
                <a:spLocks noChangeArrowheads="1"/>
              </p:cNvSpPr>
              <p:nvPr/>
            </p:nvSpPr>
            <p:spPr bwMode="auto">
              <a:xfrm>
                <a:off x="672" y="3744"/>
                <a:ext cx="2112" cy="288"/>
              </a:xfrm>
              <a:prstGeom prst="rect">
                <a:avLst/>
              </a:prstGeom>
              <a:noFill/>
              <a:ln w="9525">
                <a:solidFill>
                  <a:schemeClr val="tx1"/>
                </a:solidFill>
                <a:miter lim="800000"/>
              </a:ln>
            </p:spPr>
            <p:txBody>
              <a:bodyPr wrap="none" anchor="ctr"/>
              <a:lstStyle/>
              <a:p>
                <a:endParaRPr lang="zh-CN" altLang="en-US"/>
              </a:p>
            </p:txBody>
          </p:sp>
          <p:sp>
            <p:nvSpPr>
              <p:cNvPr id="118812" name="Text Box 67"/>
              <p:cNvSpPr txBox="1">
                <a:spLocks noChangeArrowheads="1"/>
              </p:cNvSpPr>
              <p:nvPr/>
            </p:nvSpPr>
            <p:spPr bwMode="auto">
              <a:xfrm>
                <a:off x="662" y="3722"/>
                <a:ext cx="213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67 53 48 30 23 17 25 12 9</a:t>
                </a:r>
                <a:endParaRPr kumimoji="1" lang="en-US" altLang="zh-CN" sz="2400">
                  <a:latin typeface="Times New Roman" panose="02020503050405090304" pitchFamily="18" charset="0"/>
                </a:endParaRPr>
              </a:p>
            </p:txBody>
          </p:sp>
          <p:sp>
            <p:nvSpPr>
              <p:cNvPr id="118813" name="Line 68"/>
              <p:cNvSpPr>
                <a:spLocks noChangeShapeType="1"/>
              </p:cNvSpPr>
              <p:nvPr/>
            </p:nvSpPr>
            <p:spPr bwMode="auto">
              <a:xfrm>
                <a:off x="912" y="3744"/>
                <a:ext cx="0" cy="288"/>
              </a:xfrm>
              <a:prstGeom prst="line">
                <a:avLst/>
              </a:prstGeom>
              <a:noFill/>
              <a:ln w="9525">
                <a:solidFill>
                  <a:schemeClr val="tx1"/>
                </a:solidFill>
                <a:round/>
              </a:ln>
            </p:spPr>
            <p:txBody>
              <a:bodyPr wrap="none" anchor="ctr"/>
              <a:lstStyle/>
              <a:p>
                <a:endParaRPr lang="zh-CN" altLang="en-US"/>
              </a:p>
            </p:txBody>
          </p:sp>
          <p:sp>
            <p:nvSpPr>
              <p:cNvPr id="118814" name="Line 69"/>
              <p:cNvSpPr>
                <a:spLocks noChangeShapeType="1"/>
              </p:cNvSpPr>
              <p:nvPr/>
            </p:nvSpPr>
            <p:spPr bwMode="auto">
              <a:xfrm>
                <a:off x="1152" y="3744"/>
                <a:ext cx="0" cy="288"/>
              </a:xfrm>
              <a:prstGeom prst="line">
                <a:avLst/>
              </a:prstGeom>
              <a:noFill/>
              <a:ln w="9525">
                <a:solidFill>
                  <a:schemeClr val="tx1"/>
                </a:solidFill>
                <a:round/>
              </a:ln>
            </p:spPr>
            <p:txBody>
              <a:bodyPr wrap="none" anchor="ctr"/>
              <a:lstStyle/>
              <a:p>
                <a:endParaRPr lang="zh-CN" altLang="en-US"/>
              </a:p>
            </p:txBody>
          </p:sp>
          <p:sp>
            <p:nvSpPr>
              <p:cNvPr id="118815" name="Line 70"/>
              <p:cNvSpPr>
                <a:spLocks noChangeShapeType="1"/>
              </p:cNvSpPr>
              <p:nvPr/>
            </p:nvSpPr>
            <p:spPr bwMode="auto">
              <a:xfrm>
                <a:off x="1392" y="3744"/>
                <a:ext cx="0" cy="288"/>
              </a:xfrm>
              <a:prstGeom prst="line">
                <a:avLst/>
              </a:prstGeom>
              <a:noFill/>
              <a:ln w="9525">
                <a:solidFill>
                  <a:schemeClr val="tx1"/>
                </a:solidFill>
                <a:round/>
              </a:ln>
            </p:spPr>
            <p:txBody>
              <a:bodyPr wrap="none" anchor="ctr"/>
              <a:lstStyle/>
              <a:p>
                <a:endParaRPr lang="zh-CN" altLang="en-US"/>
              </a:p>
            </p:txBody>
          </p:sp>
          <p:sp>
            <p:nvSpPr>
              <p:cNvPr id="118816" name="Line 71"/>
              <p:cNvSpPr>
                <a:spLocks noChangeShapeType="1"/>
              </p:cNvSpPr>
              <p:nvPr/>
            </p:nvSpPr>
            <p:spPr bwMode="auto">
              <a:xfrm>
                <a:off x="1632" y="3744"/>
                <a:ext cx="0" cy="288"/>
              </a:xfrm>
              <a:prstGeom prst="line">
                <a:avLst/>
              </a:prstGeom>
              <a:noFill/>
              <a:ln w="9525">
                <a:solidFill>
                  <a:schemeClr val="tx1"/>
                </a:solidFill>
                <a:round/>
              </a:ln>
            </p:spPr>
            <p:txBody>
              <a:bodyPr wrap="none" anchor="ctr"/>
              <a:lstStyle/>
              <a:p>
                <a:endParaRPr lang="zh-CN" altLang="en-US"/>
              </a:p>
            </p:txBody>
          </p:sp>
          <p:sp>
            <p:nvSpPr>
              <p:cNvPr id="118817" name="Line 72"/>
              <p:cNvSpPr>
                <a:spLocks noChangeShapeType="1"/>
              </p:cNvSpPr>
              <p:nvPr/>
            </p:nvSpPr>
            <p:spPr bwMode="auto">
              <a:xfrm>
                <a:off x="1872" y="3744"/>
                <a:ext cx="0" cy="288"/>
              </a:xfrm>
              <a:prstGeom prst="line">
                <a:avLst/>
              </a:prstGeom>
              <a:noFill/>
              <a:ln w="9525">
                <a:solidFill>
                  <a:schemeClr val="tx1"/>
                </a:solidFill>
                <a:round/>
              </a:ln>
            </p:spPr>
            <p:txBody>
              <a:bodyPr wrap="none" anchor="ctr"/>
              <a:lstStyle/>
              <a:p>
                <a:endParaRPr lang="zh-CN" altLang="en-US"/>
              </a:p>
            </p:txBody>
          </p:sp>
          <p:sp>
            <p:nvSpPr>
              <p:cNvPr id="118818" name="Line 73"/>
              <p:cNvSpPr>
                <a:spLocks noChangeShapeType="1"/>
              </p:cNvSpPr>
              <p:nvPr/>
            </p:nvSpPr>
            <p:spPr bwMode="auto">
              <a:xfrm>
                <a:off x="2112" y="3744"/>
                <a:ext cx="0" cy="288"/>
              </a:xfrm>
              <a:prstGeom prst="line">
                <a:avLst/>
              </a:prstGeom>
              <a:noFill/>
              <a:ln w="9525">
                <a:solidFill>
                  <a:schemeClr val="tx1"/>
                </a:solidFill>
                <a:round/>
              </a:ln>
            </p:spPr>
            <p:txBody>
              <a:bodyPr wrap="none" anchor="ctr"/>
              <a:lstStyle/>
              <a:p>
                <a:endParaRPr lang="zh-CN" altLang="en-US"/>
              </a:p>
            </p:txBody>
          </p:sp>
          <p:sp>
            <p:nvSpPr>
              <p:cNvPr id="118819" name="Line 74"/>
              <p:cNvSpPr>
                <a:spLocks noChangeShapeType="1"/>
              </p:cNvSpPr>
              <p:nvPr/>
            </p:nvSpPr>
            <p:spPr bwMode="auto">
              <a:xfrm>
                <a:off x="2352" y="3744"/>
                <a:ext cx="0" cy="288"/>
              </a:xfrm>
              <a:prstGeom prst="line">
                <a:avLst/>
              </a:prstGeom>
              <a:noFill/>
              <a:ln w="9525">
                <a:solidFill>
                  <a:schemeClr val="tx1"/>
                </a:solidFill>
                <a:round/>
              </a:ln>
            </p:spPr>
            <p:txBody>
              <a:bodyPr wrap="none" anchor="ctr"/>
              <a:lstStyle/>
              <a:p>
                <a:endParaRPr lang="zh-CN" altLang="en-US"/>
              </a:p>
            </p:txBody>
          </p:sp>
          <p:sp>
            <p:nvSpPr>
              <p:cNvPr id="118820" name="Line 75"/>
              <p:cNvSpPr>
                <a:spLocks noChangeShapeType="1"/>
              </p:cNvSpPr>
              <p:nvPr/>
            </p:nvSpPr>
            <p:spPr bwMode="auto">
              <a:xfrm>
                <a:off x="2592" y="3744"/>
                <a:ext cx="0" cy="288"/>
              </a:xfrm>
              <a:prstGeom prst="line">
                <a:avLst/>
              </a:prstGeom>
              <a:noFill/>
              <a:ln w="9525">
                <a:solidFill>
                  <a:schemeClr val="tx1"/>
                </a:solidFill>
                <a:round/>
              </a:ln>
            </p:spPr>
            <p:txBody>
              <a:bodyPr wrap="none" anchor="ctr"/>
              <a:lstStyle/>
              <a:p>
                <a:endParaRPr lang="zh-CN" altLang="en-US"/>
              </a:p>
            </p:txBody>
          </p:sp>
        </p:grpSp>
        <p:grpSp>
          <p:nvGrpSpPr>
            <p:cNvPr id="10" name="Group 76"/>
            <p:cNvGrpSpPr/>
            <p:nvPr/>
          </p:nvGrpSpPr>
          <p:grpSpPr bwMode="auto">
            <a:xfrm>
              <a:off x="3254" y="2976"/>
              <a:ext cx="2122" cy="310"/>
              <a:chOff x="3196" y="3744"/>
              <a:chExt cx="2122" cy="310"/>
            </a:xfrm>
          </p:grpSpPr>
          <p:sp>
            <p:nvSpPr>
              <p:cNvPr id="118801" name="Rectangle 77"/>
              <p:cNvSpPr>
                <a:spLocks noChangeArrowheads="1"/>
              </p:cNvSpPr>
              <p:nvPr/>
            </p:nvSpPr>
            <p:spPr bwMode="auto">
              <a:xfrm>
                <a:off x="3206" y="3766"/>
                <a:ext cx="2112" cy="288"/>
              </a:xfrm>
              <a:prstGeom prst="rect">
                <a:avLst/>
              </a:prstGeom>
              <a:noFill/>
              <a:ln w="9525">
                <a:solidFill>
                  <a:schemeClr val="tx1"/>
                </a:solidFill>
                <a:miter lim="800000"/>
              </a:ln>
            </p:spPr>
            <p:txBody>
              <a:bodyPr wrap="none" anchor="ctr"/>
              <a:lstStyle/>
              <a:p>
                <a:endParaRPr lang="zh-CN" altLang="en-US"/>
              </a:p>
            </p:txBody>
          </p:sp>
          <p:sp>
            <p:nvSpPr>
              <p:cNvPr id="118802" name="Text Box 78"/>
              <p:cNvSpPr txBox="1">
                <a:spLocks noChangeArrowheads="1"/>
              </p:cNvSpPr>
              <p:nvPr/>
            </p:nvSpPr>
            <p:spPr bwMode="auto">
              <a:xfrm>
                <a:off x="3196" y="3744"/>
                <a:ext cx="1940"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7  12 18 30 15 19 25 91</a:t>
                </a:r>
                <a:endParaRPr kumimoji="1" lang="en-US" altLang="zh-CN" sz="2400">
                  <a:latin typeface="Times New Roman" panose="02020503050405090304" pitchFamily="18" charset="0"/>
                </a:endParaRPr>
              </a:p>
            </p:txBody>
          </p:sp>
          <p:sp>
            <p:nvSpPr>
              <p:cNvPr id="118803" name="Line 79"/>
              <p:cNvSpPr>
                <a:spLocks noChangeShapeType="1"/>
              </p:cNvSpPr>
              <p:nvPr/>
            </p:nvSpPr>
            <p:spPr bwMode="auto">
              <a:xfrm>
                <a:off x="3446" y="3766"/>
                <a:ext cx="0" cy="288"/>
              </a:xfrm>
              <a:prstGeom prst="line">
                <a:avLst/>
              </a:prstGeom>
              <a:noFill/>
              <a:ln w="9525">
                <a:solidFill>
                  <a:schemeClr val="tx1"/>
                </a:solidFill>
                <a:round/>
              </a:ln>
            </p:spPr>
            <p:txBody>
              <a:bodyPr wrap="none" anchor="ctr"/>
              <a:lstStyle/>
              <a:p>
                <a:endParaRPr lang="zh-CN" altLang="en-US"/>
              </a:p>
            </p:txBody>
          </p:sp>
          <p:sp>
            <p:nvSpPr>
              <p:cNvPr id="118804" name="Line 80"/>
              <p:cNvSpPr>
                <a:spLocks noChangeShapeType="1"/>
              </p:cNvSpPr>
              <p:nvPr/>
            </p:nvSpPr>
            <p:spPr bwMode="auto">
              <a:xfrm>
                <a:off x="3686" y="3766"/>
                <a:ext cx="0" cy="288"/>
              </a:xfrm>
              <a:prstGeom prst="line">
                <a:avLst/>
              </a:prstGeom>
              <a:noFill/>
              <a:ln w="9525">
                <a:solidFill>
                  <a:schemeClr val="tx1"/>
                </a:solidFill>
                <a:round/>
              </a:ln>
            </p:spPr>
            <p:txBody>
              <a:bodyPr wrap="none" anchor="ctr"/>
              <a:lstStyle/>
              <a:p>
                <a:endParaRPr lang="zh-CN" altLang="en-US"/>
              </a:p>
            </p:txBody>
          </p:sp>
          <p:sp>
            <p:nvSpPr>
              <p:cNvPr id="118805" name="Line 81"/>
              <p:cNvSpPr>
                <a:spLocks noChangeShapeType="1"/>
              </p:cNvSpPr>
              <p:nvPr/>
            </p:nvSpPr>
            <p:spPr bwMode="auto">
              <a:xfrm>
                <a:off x="3926" y="3766"/>
                <a:ext cx="0" cy="288"/>
              </a:xfrm>
              <a:prstGeom prst="line">
                <a:avLst/>
              </a:prstGeom>
              <a:noFill/>
              <a:ln w="9525">
                <a:solidFill>
                  <a:schemeClr val="tx1"/>
                </a:solidFill>
                <a:round/>
              </a:ln>
            </p:spPr>
            <p:txBody>
              <a:bodyPr wrap="none" anchor="ctr"/>
              <a:lstStyle/>
              <a:p>
                <a:endParaRPr lang="zh-CN" altLang="en-US"/>
              </a:p>
            </p:txBody>
          </p:sp>
          <p:sp>
            <p:nvSpPr>
              <p:cNvPr id="118806" name="Line 82"/>
              <p:cNvSpPr>
                <a:spLocks noChangeShapeType="1"/>
              </p:cNvSpPr>
              <p:nvPr/>
            </p:nvSpPr>
            <p:spPr bwMode="auto">
              <a:xfrm>
                <a:off x="4166" y="3766"/>
                <a:ext cx="0" cy="288"/>
              </a:xfrm>
              <a:prstGeom prst="line">
                <a:avLst/>
              </a:prstGeom>
              <a:noFill/>
              <a:ln w="9525">
                <a:solidFill>
                  <a:schemeClr val="tx1"/>
                </a:solidFill>
                <a:round/>
              </a:ln>
            </p:spPr>
            <p:txBody>
              <a:bodyPr wrap="none" anchor="ctr"/>
              <a:lstStyle/>
              <a:p>
                <a:endParaRPr lang="zh-CN" altLang="en-US"/>
              </a:p>
            </p:txBody>
          </p:sp>
          <p:sp>
            <p:nvSpPr>
              <p:cNvPr id="118807" name="Line 83"/>
              <p:cNvSpPr>
                <a:spLocks noChangeShapeType="1"/>
              </p:cNvSpPr>
              <p:nvPr/>
            </p:nvSpPr>
            <p:spPr bwMode="auto">
              <a:xfrm>
                <a:off x="4406" y="3766"/>
                <a:ext cx="0" cy="288"/>
              </a:xfrm>
              <a:prstGeom prst="line">
                <a:avLst/>
              </a:prstGeom>
              <a:noFill/>
              <a:ln w="9525">
                <a:solidFill>
                  <a:schemeClr val="tx1"/>
                </a:solidFill>
                <a:round/>
              </a:ln>
            </p:spPr>
            <p:txBody>
              <a:bodyPr wrap="none" anchor="ctr"/>
              <a:lstStyle/>
              <a:p>
                <a:endParaRPr lang="zh-CN" altLang="en-US"/>
              </a:p>
            </p:txBody>
          </p:sp>
          <p:sp>
            <p:nvSpPr>
              <p:cNvPr id="118808" name="Line 84"/>
              <p:cNvSpPr>
                <a:spLocks noChangeShapeType="1"/>
              </p:cNvSpPr>
              <p:nvPr/>
            </p:nvSpPr>
            <p:spPr bwMode="auto">
              <a:xfrm>
                <a:off x="4646" y="3766"/>
                <a:ext cx="0" cy="288"/>
              </a:xfrm>
              <a:prstGeom prst="line">
                <a:avLst/>
              </a:prstGeom>
              <a:noFill/>
              <a:ln w="9525">
                <a:solidFill>
                  <a:schemeClr val="tx1"/>
                </a:solidFill>
                <a:round/>
              </a:ln>
            </p:spPr>
            <p:txBody>
              <a:bodyPr wrap="none" anchor="ctr"/>
              <a:lstStyle/>
              <a:p>
                <a:endParaRPr lang="zh-CN" altLang="en-US"/>
              </a:p>
            </p:txBody>
          </p:sp>
          <p:sp>
            <p:nvSpPr>
              <p:cNvPr id="118809" name="Line 85"/>
              <p:cNvSpPr>
                <a:spLocks noChangeShapeType="1"/>
              </p:cNvSpPr>
              <p:nvPr/>
            </p:nvSpPr>
            <p:spPr bwMode="auto">
              <a:xfrm>
                <a:off x="4886" y="3766"/>
                <a:ext cx="0" cy="288"/>
              </a:xfrm>
              <a:prstGeom prst="line">
                <a:avLst/>
              </a:prstGeom>
              <a:noFill/>
              <a:ln w="9525">
                <a:solidFill>
                  <a:schemeClr val="tx1"/>
                </a:solidFill>
                <a:round/>
              </a:ln>
            </p:spPr>
            <p:txBody>
              <a:bodyPr wrap="none" anchor="ctr"/>
              <a:lstStyle/>
              <a:p>
                <a:endParaRPr lang="zh-CN" altLang="en-US"/>
              </a:p>
            </p:txBody>
          </p:sp>
          <p:sp>
            <p:nvSpPr>
              <p:cNvPr id="118810" name="Line 86"/>
              <p:cNvSpPr>
                <a:spLocks noChangeShapeType="1"/>
              </p:cNvSpPr>
              <p:nvPr/>
            </p:nvSpPr>
            <p:spPr bwMode="auto">
              <a:xfrm>
                <a:off x="5126" y="3766"/>
                <a:ext cx="0" cy="288"/>
              </a:xfrm>
              <a:prstGeom prst="line">
                <a:avLst/>
              </a:prstGeom>
              <a:noFill/>
              <a:ln w="9525">
                <a:solidFill>
                  <a:schemeClr val="tx1"/>
                </a:solidFill>
                <a:round/>
              </a:ln>
            </p:spPr>
            <p:txBody>
              <a:bodyPr wrap="none" anchor="ctr"/>
              <a:lstStyle/>
              <a:p>
                <a:endParaRPr lang="zh-CN" altLang="en-US"/>
              </a:p>
            </p:txBody>
          </p:sp>
        </p:grpSp>
        <p:sp>
          <p:nvSpPr>
            <p:cNvPr id="118796" name="Text Box 87"/>
            <p:cNvSpPr txBox="1">
              <a:spLocks noChangeArrowheads="1"/>
            </p:cNvSpPr>
            <p:nvPr/>
          </p:nvSpPr>
          <p:spPr bwMode="auto">
            <a:xfrm>
              <a:off x="844" y="269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118797" name="Text Box 88"/>
            <p:cNvSpPr txBox="1">
              <a:spLocks noChangeArrowheads="1"/>
            </p:cNvSpPr>
            <p:nvPr/>
          </p:nvSpPr>
          <p:spPr bwMode="auto">
            <a:xfrm>
              <a:off x="2764" y="269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118798" name="Text Box 89"/>
            <p:cNvSpPr txBox="1">
              <a:spLocks noChangeArrowheads="1"/>
            </p:cNvSpPr>
            <p:nvPr/>
          </p:nvSpPr>
          <p:spPr bwMode="auto">
            <a:xfrm>
              <a:off x="3264" y="271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118799" name="Text Box 90"/>
            <p:cNvSpPr txBox="1">
              <a:spLocks noChangeArrowheads="1"/>
            </p:cNvSpPr>
            <p:nvPr/>
          </p:nvSpPr>
          <p:spPr bwMode="auto">
            <a:xfrm>
              <a:off x="4944" y="269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118800" name="Text Box 91"/>
            <p:cNvSpPr txBox="1">
              <a:spLocks noChangeArrowheads="1"/>
            </p:cNvSpPr>
            <p:nvPr/>
          </p:nvSpPr>
          <p:spPr bwMode="auto">
            <a:xfrm>
              <a:off x="-20" y="2989"/>
              <a:ext cx="884" cy="288"/>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顺序存储</a:t>
              </a:r>
              <a:endParaRPr kumimoji="1" lang="zh-CN" altLang="en-US" sz="2400">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p:cNvSpPr>
          <p:nvPr>
            <p:ph type="dt" sz="quarter" idx="10"/>
          </p:nvPr>
        </p:nvSpPr>
        <p:spPr>
          <a:noFill/>
          <a:ln>
            <a:miter lim="800000"/>
          </a:ln>
        </p:spPr>
        <p:txBody>
          <a:bodyPr/>
          <a:lstStyle/>
          <a:p>
            <a:fld id="{A4A150D4-CD8D-4BAF-8951-E60F00F8326F}" type="datetime1">
              <a:rPr lang="zh-CN" altLang="en-US" smtClean="0"/>
            </a:fld>
            <a:endParaRPr lang="en-US" altLang="zh-CN"/>
          </a:p>
        </p:txBody>
      </p:sp>
      <p:sp>
        <p:nvSpPr>
          <p:cNvPr id="188418" name="Text Box 2"/>
          <p:cNvSpPr txBox="1">
            <a:spLocks noChangeArrowheads="1"/>
          </p:cNvSpPr>
          <p:nvPr/>
        </p:nvSpPr>
        <p:spPr bwMode="auto">
          <a:xfrm>
            <a:off x="419071" y="142852"/>
            <a:ext cx="8305800" cy="5169535"/>
          </a:xfrm>
          <a:prstGeom prst="rect">
            <a:avLst/>
          </a:prstGeom>
          <a:noFill/>
          <a:ln w="12700" cap="sq">
            <a:noFill/>
            <a:miter lim="800000"/>
            <a:headEnd type="none" w="sm" len="sm"/>
            <a:tailEnd type="none" w="sm" len="sm"/>
          </a:ln>
          <a:effectLst/>
        </p:spPr>
        <p:txBody>
          <a:bodyPr>
            <a:spAutoFit/>
          </a:bodyPr>
          <a:lstStyle/>
          <a:p>
            <a:pPr algn="just">
              <a:lnSpc>
                <a:spcPct val="150000"/>
              </a:lnSpc>
              <a:spcBef>
                <a:spcPct val="20000"/>
              </a:spcBef>
            </a:pPr>
            <a:r>
              <a:rPr lang="en-US" altLang="zh-CN" sz="2800" dirty="0">
                <a:solidFill>
                  <a:srgbClr val="000000"/>
                </a:solidFill>
                <a:latin typeface="隶书" pitchFamily="49" charset="-122"/>
                <a:ea typeface="隶书" pitchFamily="49" charset="-122"/>
              </a:rPr>
              <a:t>2</a:t>
            </a:r>
            <a:r>
              <a:rPr lang="zh-CN" altLang="en-US" sz="2800" dirty="0">
                <a:solidFill>
                  <a:srgbClr val="000000"/>
                </a:solidFill>
                <a:latin typeface="隶书" pitchFamily="49" charset="-122"/>
                <a:ea typeface="隶书" pitchFamily="49" charset="-122"/>
              </a:rPr>
              <a:t>．堆排序</a:t>
            </a:r>
            <a:endParaRPr lang="zh-CN" altLang="en-US" sz="2800" dirty="0">
              <a:solidFill>
                <a:srgbClr val="000000"/>
              </a:solidFill>
              <a:latin typeface="隶书" pitchFamily="49" charset="-122"/>
              <a:ea typeface="隶书" pitchFamily="49" charset="-122"/>
            </a:endParaRPr>
          </a:p>
          <a:p>
            <a:pPr algn="just">
              <a:lnSpc>
                <a:spcPct val="150000"/>
              </a:lnSpc>
              <a:spcBef>
                <a:spcPct val="20000"/>
              </a:spcBef>
            </a:pPr>
            <a:r>
              <a:rPr kumimoji="1" lang="zh-CN" altLang="en-US" sz="2000" dirty="0">
                <a:solidFill>
                  <a:srgbClr val="000000"/>
                </a:solidFill>
              </a:rPr>
              <a:t>  </a:t>
            </a:r>
            <a:r>
              <a:rPr lang="zh-CN" altLang="en-US" sz="2000" dirty="0">
                <a:solidFill>
                  <a:srgbClr val="000000"/>
                </a:solidFill>
                <a:latin typeface="宋体" charset="0"/>
                <a:ea typeface="宋体" charset="0"/>
                <a:cs typeface="宋体" charset="0"/>
              </a:rPr>
              <a:t>堆特点：</a:t>
            </a:r>
            <a:r>
              <a:rPr lang="zh-CN" altLang="en-US" sz="2000" dirty="0">
                <a:solidFill>
                  <a:srgbClr val="FF0000"/>
                </a:solidFill>
                <a:latin typeface="宋体" charset="0"/>
                <a:ea typeface="宋体" charset="0"/>
                <a:cs typeface="宋体" charset="0"/>
              </a:rPr>
              <a:t>堆顶元素是</a:t>
            </a:r>
            <a:r>
              <a:rPr lang="zh-CN" altLang="en-US" sz="2000" dirty="0">
                <a:solidFill>
                  <a:srgbClr val="000000"/>
                </a:solidFill>
                <a:latin typeface="宋体" charset="0"/>
                <a:ea typeface="宋体" charset="0"/>
                <a:cs typeface="宋体" charset="0"/>
              </a:rPr>
              <a:t>整个序列中</a:t>
            </a:r>
            <a:r>
              <a:rPr lang="zh-CN" altLang="en-US" sz="2000" dirty="0">
                <a:solidFill>
                  <a:srgbClr val="FF0000"/>
                </a:solidFill>
                <a:latin typeface="宋体" charset="0"/>
                <a:ea typeface="宋体" charset="0"/>
                <a:cs typeface="宋体" charset="0"/>
              </a:rPr>
              <a:t>最大</a:t>
            </a:r>
            <a:r>
              <a:rPr lang="en-US" altLang="zh-CN" sz="2000" dirty="0">
                <a:solidFill>
                  <a:srgbClr val="000000"/>
                </a:solidFill>
                <a:latin typeface="宋体" charset="0"/>
                <a:ea typeface="宋体" charset="0"/>
                <a:cs typeface="宋体" charset="0"/>
              </a:rPr>
              <a:t>(</a:t>
            </a:r>
            <a:r>
              <a:rPr lang="zh-CN" altLang="en-US" sz="2000" dirty="0">
                <a:solidFill>
                  <a:srgbClr val="FF0000"/>
                </a:solidFill>
                <a:latin typeface="宋体" charset="0"/>
                <a:ea typeface="宋体" charset="0"/>
                <a:cs typeface="宋体" charset="0"/>
              </a:rPr>
              <a:t>或最小</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的元素。</a:t>
            </a:r>
            <a:endParaRPr lang="zh-CN" altLang="en-US" sz="2000" dirty="0">
              <a:solidFill>
                <a:srgbClr val="000000"/>
              </a:solidFill>
              <a:latin typeface="宋体" charset="0"/>
              <a:ea typeface="宋体" charset="0"/>
              <a:cs typeface="宋体" charset="0"/>
            </a:endParaRPr>
          </a:p>
          <a:p>
            <a:pPr marL="342900" indent="-342900" algn="just">
              <a:lnSpc>
                <a:spcPct val="150000"/>
              </a:lnSpc>
              <a:spcBef>
                <a:spcPct val="20000"/>
              </a:spcBef>
              <a:buFont typeface="Arial" panose="020B0604020202090204" pitchFamily="34" charset="0"/>
              <a:buChar char="•"/>
            </a:pPr>
            <a:r>
              <a:rPr lang="zh-CN" altLang="en-US" sz="2000" dirty="0">
                <a:solidFill>
                  <a:srgbClr val="000000"/>
                </a:solidFill>
                <a:latin typeface="宋体" charset="0"/>
                <a:ea typeface="宋体" charset="0"/>
                <a:cs typeface="宋体" charset="0"/>
              </a:rPr>
              <a:t>  首先将排序表按关键码建成堆，</a:t>
            </a:r>
            <a:r>
              <a:rPr lang="zh-CN" altLang="en-US" sz="2000" dirty="0">
                <a:solidFill>
                  <a:srgbClr val="FF0000"/>
                </a:solidFill>
                <a:latin typeface="宋体" charset="0"/>
                <a:ea typeface="宋体" charset="0"/>
                <a:cs typeface="宋体" charset="0"/>
              </a:rPr>
              <a:t>堆顶元素</a:t>
            </a:r>
            <a:r>
              <a:rPr lang="zh-CN" altLang="en-US" sz="2000" dirty="0">
                <a:solidFill>
                  <a:srgbClr val="000000"/>
                </a:solidFill>
                <a:latin typeface="宋体" charset="0"/>
                <a:ea typeface="宋体" charset="0"/>
                <a:cs typeface="宋体" charset="0"/>
              </a:rPr>
              <a:t>就是最大元素（或最小），将其输出</a:t>
            </a:r>
            <a:endParaRPr lang="zh-CN" altLang="en-US" sz="2000" dirty="0">
              <a:solidFill>
                <a:srgbClr val="000000"/>
              </a:solidFill>
              <a:latin typeface="宋体" charset="0"/>
              <a:ea typeface="宋体" charset="0"/>
              <a:cs typeface="宋体" charset="0"/>
            </a:endParaRPr>
          </a:p>
          <a:p>
            <a:pPr marL="342900" indent="-342900" algn="just">
              <a:lnSpc>
                <a:spcPct val="150000"/>
              </a:lnSpc>
              <a:spcBef>
                <a:spcPct val="20000"/>
              </a:spcBef>
              <a:buFont typeface="Arial" panose="020B0604020202090204" pitchFamily="34" charset="0"/>
              <a:buChar char="•"/>
            </a:pPr>
            <a:r>
              <a:rPr lang="zh-CN" altLang="en-US" sz="2000" dirty="0">
                <a:solidFill>
                  <a:srgbClr val="000000"/>
                </a:solidFill>
                <a:latin typeface="宋体" charset="0"/>
                <a:ea typeface="宋体" charset="0"/>
                <a:cs typeface="宋体" charset="0"/>
              </a:rPr>
              <a:t> </a:t>
            </a:r>
            <a:r>
              <a:rPr lang="zh-CN" altLang="en-US" sz="2000" dirty="0">
                <a:solidFill>
                  <a:srgbClr val="FF0000"/>
                </a:solidFill>
                <a:latin typeface="宋体" charset="0"/>
                <a:ea typeface="宋体" charset="0"/>
                <a:cs typeface="宋体" charset="0"/>
              </a:rPr>
              <a:t>再对剩下的</a:t>
            </a:r>
            <a:r>
              <a:rPr lang="en-US" altLang="zh-CN" sz="2000" dirty="0">
                <a:solidFill>
                  <a:srgbClr val="FF0000"/>
                </a:solidFill>
                <a:latin typeface="宋体" charset="0"/>
                <a:ea typeface="宋体" charset="0"/>
                <a:cs typeface="宋体" charset="0"/>
              </a:rPr>
              <a:t>n-1</a:t>
            </a:r>
            <a:r>
              <a:rPr lang="zh-CN" altLang="en-US" sz="2000" dirty="0">
                <a:solidFill>
                  <a:srgbClr val="FF0000"/>
                </a:solidFill>
                <a:latin typeface="宋体" charset="0"/>
                <a:ea typeface="宋体" charset="0"/>
                <a:cs typeface="宋体" charset="0"/>
              </a:rPr>
              <a:t>个元素建成堆</a:t>
            </a:r>
            <a:r>
              <a:rPr lang="zh-CN" altLang="en-US" sz="2000" dirty="0">
                <a:solidFill>
                  <a:srgbClr val="000000"/>
                </a:solidFill>
                <a:latin typeface="宋体" charset="0"/>
                <a:ea typeface="宋体" charset="0"/>
                <a:cs typeface="宋体" charset="0"/>
              </a:rPr>
              <a:t>，得到次大 </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或次小</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的元素。以此类推，直到进行</a:t>
            </a:r>
            <a:r>
              <a:rPr lang="en-US" altLang="zh-CN" sz="2000" dirty="0">
                <a:solidFill>
                  <a:srgbClr val="000000"/>
                </a:solidFill>
                <a:latin typeface="宋体" charset="0"/>
                <a:ea typeface="宋体" charset="0"/>
                <a:cs typeface="宋体" charset="0"/>
              </a:rPr>
              <a:t>n-1</a:t>
            </a:r>
            <a:r>
              <a:rPr lang="zh-CN" altLang="en-US" sz="2000" dirty="0">
                <a:solidFill>
                  <a:srgbClr val="000000"/>
                </a:solidFill>
                <a:latin typeface="宋体" charset="0"/>
                <a:ea typeface="宋体" charset="0"/>
                <a:cs typeface="宋体" charset="0"/>
              </a:rPr>
              <a:t>次后，排序结束，便得到一个按关键码有序的序列。称这个过程为</a:t>
            </a:r>
            <a:r>
              <a:rPr lang="zh-CN" altLang="en-US" sz="2000" dirty="0">
                <a:solidFill>
                  <a:srgbClr val="FF0000"/>
                </a:solidFill>
                <a:latin typeface="宋体" charset="0"/>
                <a:ea typeface="宋体" charset="0"/>
                <a:cs typeface="宋体" charset="0"/>
              </a:rPr>
              <a:t>堆排序</a:t>
            </a:r>
            <a:r>
              <a:rPr lang="zh-CN" altLang="en-US" sz="2000" dirty="0">
                <a:solidFill>
                  <a:srgbClr val="000000"/>
                </a:solidFill>
                <a:latin typeface="宋体" charset="0"/>
                <a:ea typeface="宋体" charset="0"/>
                <a:cs typeface="宋体" charset="0"/>
              </a:rPr>
              <a:t>。</a:t>
            </a:r>
            <a:endParaRPr lang="zh-CN" altLang="en-US" sz="2000" dirty="0">
              <a:solidFill>
                <a:srgbClr val="000000"/>
              </a:solidFill>
              <a:latin typeface="宋体" charset="0"/>
              <a:ea typeface="宋体" charset="0"/>
              <a:cs typeface="宋体" charset="0"/>
            </a:endParaRPr>
          </a:p>
          <a:p>
            <a:pPr>
              <a:lnSpc>
                <a:spcPct val="150000"/>
              </a:lnSpc>
            </a:pPr>
            <a:r>
              <a:rPr lang="zh-CN" altLang="en-US" sz="2000" dirty="0">
                <a:solidFill>
                  <a:srgbClr val="000000"/>
                </a:solidFill>
                <a:latin typeface="宋体" charset="0"/>
                <a:ea typeface="宋体" charset="0"/>
                <a:cs typeface="宋体" charset="0"/>
              </a:rPr>
              <a:t>因此，实现堆排序需解决两个问题：</a:t>
            </a:r>
            <a:endParaRPr lang="zh-CN" altLang="en-US" sz="2000" dirty="0">
              <a:solidFill>
                <a:srgbClr val="000000"/>
              </a:solidFill>
              <a:latin typeface="宋体" charset="0"/>
              <a:ea typeface="宋体" charset="0"/>
              <a:cs typeface="宋体" charset="0"/>
            </a:endParaRPr>
          </a:p>
          <a:p>
            <a:pPr>
              <a:lnSpc>
                <a:spcPct val="150000"/>
              </a:lnSpc>
            </a:pPr>
            <a:r>
              <a:rPr lang="zh-CN" altLang="en-US" sz="2000" dirty="0">
                <a:solidFill>
                  <a:srgbClr val="000000"/>
                </a:solidFill>
                <a:latin typeface="宋体" charset="0"/>
                <a:ea typeface="宋体" charset="0"/>
                <a:cs typeface="宋体" charset="0"/>
              </a:rPr>
              <a:t>  </a:t>
            </a:r>
            <a:r>
              <a:rPr lang="en-US" altLang="zh-CN" sz="2000" dirty="0">
                <a:solidFill>
                  <a:srgbClr val="000000"/>
                </a:solidFill>
                <a:latin typeface="宋体" charset="0"/>
                <a:ea typeface="宋体" charset="0"/>
                <a:cs typeface="宋体" charset="0"/>
              </a:rPr>
              <a:t>1. </a:t>
            </a:r>
            <a:r>
              <a:rPr lang="zh-CN" altLang="en-US" sz="2000" dirty="0">
                <a:solidFill>
                  <a:srgbClr val="000000"/>
                </a:solidFill>
                <a:latin typeface="宋体" charset="0"/>
                <a:ea typeface="宋体" charset="0"/>
                <a:cs typeface="宋体" charset="0"/>
              </a:rPr>
              <a:t>如何将</a:t>
            </a:r>
            <a:r>
              <a:rPr lang="en-US" altLang="zh-CN" sz="2000" dirty="0">
                <a:solidFill>
                  <a:srgbClr val="00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个元素的排序序列按关键码建成堆（</a:t>
            </a:r>
            <a:r>
              <a:rPr lang="zh-CN" altLang="en-US" sz="2000" dirty="0">
                <a:solidFill>
                  <a:srgbClr val="FF0000"/>
                </a:solidFill>
                <a:latin typeface="宋体" charset="0"/>
                <a:ea typeface="宋体" charset="0"/>
                <a:cs typeface="宋体" charset="0"/>
              </a:rPr>
              <a:t>初始堆</a:t>
            </a:r>
            <a:r>
              <a:rPr lang="zh-CN" altLang="en-US" sz="2000" dirty="0">
                <a:solidFill>
                  <a:srgbClr val="000000"/>
                </a:solidFill>
                <a:latin typeface="宋体" charset="0"/>
                <a:ea typeface="宋体" charset="0"/>
                <a:cs typeface="宋体" charset="0"/>
              </a:rPr>
              <a:t>）；</a:t>
            </a:r>
            <a:endParaRPr lang="zh-CN" altLang="en-US" sz="2000" dirty="0">
              <a:solidFill>
                <a:srgbClr val="000000"/>
              </a:solidFill>
              <a:latin typeface="宋体" charset="0"/>
              <a:ea typeface="宋体" charset="0"/>
              <a:cs typeface="宋体" charset="0"/>
            </a:endParaRPr>
          </a:p>
          <a:p>
            <a:pPr>
              <a:lnSpc>
                <a:spcPct val="150000"/>
              </a:lnSpc>
            </a:pPr>
            <a:r>
              <a:rPr lang="zh-CN" altLang="en-US" sz="2000" dirty="0">
                <a:solidFill>
                  <a:srgbClr val="000000"/>
                </a:solidFill>
                <a:latin typeface="宋体" charset="0"/>
                <a:ea typeface="宋体" charset="0"/>
                <a:cs typeface="宋体" charset="0"/>
              </a:rPr>
              <a:t>  </a:t>
            </a:r>
            <a:r>
              <a:rPr lang="en-US" altLang="zh-CN" sz="2000" dirty="0">
                <a:solidFill>
                  <a:srgbClr val="000000"/>
                </a:solidFill>
                <a:latin typeface="宋体" charset="0"/>
                <a:ea typeface="宋体" charset="0"/>
                <a:cs typeface="宋体" charset="0"/>
              </a:rPr>
              <a:t>2. </a:t>
            </a:r>
            <a:r>
              <a:rPr lang="zh-CN" altLang="en-US" sz="2000" dirty="0">
                <a:solidFill>
                  <a:srgbClr val="000000"/>
                </a:solidFill>
                <a:latin typeface="宋体" charset="0"/>
                <a:ea typeface="宋体" charset="0"/>
                <a:cs typeface="宋体" charset="0"/>
              </a:rPr>
              <a:t>怎样将剩余的</a:t>
            </a:r>
            <a:r>
              <a:rPr lang="en-US" altLang="zh-CN" sz="2000" dirty="0">
                <a:solidFill>
                  <a:srgbClr val="000000"/>
                </a:solidFill>
                <a:latin typeface="宋体" charset="0"/>
                <a:ea typeface="宋体" charset="0"/>
                <a:cs typeface="宋体" charset="0"/>
              </a:rPr>
              <a:t>n-1</a:t>
            </a:r>
            <a:r>
              <a:rPr lang="zh-CN" altLang="en-US" sz="2000" dirty="0">
                <a:solidFill>
                  <a:srgbClr val="000000"/>
                </a:solidFill>
                <a:latin typeface="宋体" charset="0"/>
                <a:ea typeface="宋体" charset="0"/>
                <a:cs typeface="宋体" charset="0"/>
              </a:rPr>
              <a:t>个元素按其关键码</a:t>
            </a:r>
            <a:r>
              <a:rPr lang="zh-CN" altLang="en-US" sz="2000" dirty="0">
                <a:solidFill>
                  <a:srgbClr val="FF0000"/>
                </a:solidFill>
                <a:latin typeface="宋体" charset="0"/>
                <a:ea typeface="宋体" charset="0"/>
                <a:cs typeface="宋体" charset="0"/>
              </a:rPr>
              <a:t>调整为一个新堆</a:t>
            </a:r>
            <a:r>
              <a:rPr lang="zh-CN" altLang="en-US" sz="2000" dirty="0">
                <a:solidFill>
                  <a:srgbClr val="000000"/>
                </a:solidFill>
                <a:latin typeface="宋体" charset="0"/>
                <a:ea typeface="宋体" charset="0"/>
                <a:cs typeface="宋体" charset="0"/>
              </a:rPr>
              <a:t>。</a:t>
            </a:r>
            <a:r>
              <a:rPr lang="zh-CN" altLang="en-US" sz="2400" dirty="0">
                <a:solidFill>
                  <a:srgbClr val="000000"/>
                </a:solidFill>
                <a:latin typeface="宋体" charset="0"/>
                <a:ea typeface="宋体" charset="0"/>
                <a:cs typeface="宋体" charset="0"/>
              </a:rPr>
              <a:t> </a:t>
            </a:r>
            <a:r>
              <a:rPr lang="zh-CN" altLang="en-US" sz="2400" dirty="0">
                <a:solidFill>
                  <a:srgbClr val="000000"/>
                </a:solidFill>
                <a:latin typeface="楷体_GB2312" pitchFamily="49" charset="-122"/>
                <a:ea typeface="楷体_GB2312" pitchFamily="49" charset="-122"/>
              </a:rPr>
              <a:t>     </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anim calcmode="lin" valueType="num">
                                      <p:cBhvr additive="base">
                                        <p:cTn id="7" dur="500" fill="hold"/>
                                        <p:tgtEl>
                                          <p:spTgt spid="1884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8418">
                                            <p:txEl>
                                              <p:pRg st="1" end="1"/>
                                            </p:txEl>
                                          </p:spTgt>
                                        </p:tgtEl>
                                        <p:attrNameLst>
                                          <p:attrName>style.visibility</p:attrName>
                                        </p:attrNameLst>
                                      </p:cBhvr>
                                      <p:to>
                                        <p:strVal val="visible"/>
                                      </p:to>
                                    </p:set>
                                    <p:anim calcmode="lin" valueType="num">
                                      <p:cBhvr additive="base">
                                        <p:cTn id="13" dur="500" fill="hold"/>
                                        <p:tgtEl>
                                          <p:spTgt spid="1884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84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8418">
                                            <p:txEl>
                                              <p:pRg st="2" end="2"/>
                                            </p:txEl>
                                          </p:spTgt>
                                        </p:tgtEl>
                                        <p:attrNameLst>
                                          <p:attrName>style.visibility</p:attrName>
                                        </p:attrNameLst>
                                      </p:cBhvr>
                                      <p:to>
                                        <p:strVal val="visible"/>
                                      </p:to>
                                    </p:set>
                                    <p:anim calcmode="lin" valueType="num">
                                      <p:cBhvr additive="base">
                                        <p:cTn id="19" dur="500" fill="hold"/>
                                        <p:tgtEl>
                                          <p:spTgt spid="1884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841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8418">
                                            <p:txEl>
                                              <p:pRg st="3" end="3"/>
                                            </p:txEl>
                                          </p:spTgt>
                                        </p:tgtEl>
                                        <p:attrNameLst>
                                          <p:attrName>style.visibility</p:attrName>
                                        </p:attrNameLst>
                                      </p:cBhvr>
                                      <p:to>
                                        <p:strVal val="visible"/>
                                      </p:to>
                                    </p:set>
                                    <p:anim calcmode="lin" valueType="num">
                                      <p:cBhvr additive="base">
                                        <p:cTn id="23" dur="500" fill="hold"/>
                                        <p:tgtEl>
                                          <p:spTgt spid="18841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841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8418">
                                            <p:txEl>
                                              <p:pRg st="6" end="6"/>
                                            </p:txEl>
                                          </p:spTgt>
                                        </p:tgtEl>
                                        <p:attrNameLst>
                                          <p:attrName>style.visibility</p:attrName>
                                        </p:attrNameLst>
                                      </p:cBhvr>
                                      <p:to>
                                        <p:strVal val="visible"/>
                                      </p:to>
                                    </p:set>
                                    <p:anim calcmode="lin" valueType="num">
                                      <p:cBhvr additive="base">
                                        <p:cTn id="27" dur="500" fill="hold"/>
                                        <p:tgtEl>
                                          <p:spTgt spid="18841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8418">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8418">
                                            <p:txEl>
                                              <p:pRg st="4" end="4"/>
                                            </p:txEl>
                                          </p:spTgt>
                                        </p:tgtEl>
                                        <p:attrNameLst>
                                          <p:attrName>style.visibility</p:attrName>
                                        </p:attrNameLst>
                                      </p:cBhvr>
                                      <p:to>
                                        <p:strVal val="visible"/>
                                      </p:to>
                                    </p:set>
                                    <p:anim calcmode="lin" valueType="num">
                                      <p:cBhvr additive="base">
                                        <p:cTn id="31" dur="500" fill="hold"/>
                                        <p:tgtEl>
                                          <p:spTgt spid="1884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8418">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8418">
                                            <p:txEl>
                                              <p:pRg st="5" end="5"/>
                                            </p:txEl>
                                          </p:spTgt>
                                        </p:tgtEl>
                                        <p:attrNameLst>
                                          <p:attrName>style.visibility</p:attrName>
                                        </p:attrNameLst>
                                      </p:cBhvr>
                                      <p:to>
                                        <p:strVal val="visible"/>
                                      </p:to>
                                    </p:set>
                                    <p:anim calcmode="lin" valueType="num">
                                      <p:cBhvr additive="base">
                                        <p:cTn id="35" dur="500" fill="hold"/>
                                        <p:tgtEl>
                                          <p:spTgt spid="18841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84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84" y="1200"/>
            <a:chExt cx="2016" cy="1632"/>
          </a:xfrm>
        </p:grpSpPr>
        <p:sp>
          <p:nvSpPr>
            <p:cNvPr id="120845" name="Oval 3"/>
            <p:cNvSpPr>
              <a:spLocks noChangeArrowheads="1"/>
            </p:cNvSpPr>
            <p:nvPr/>
          </p:nvSpPr>
          <p:spPr bwMode="auto">
            <a:xfrm>
              <a:off x="2592" y="1200"/>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20846" name="Oval 4"/>
            <p:cNvSpPr>
              <a:spLocks noChangeArrowheads="1"/>
            </p:cNvSpPr>
            <p:nvPr/>
          </p:nvSpPr>
          <p:spPr bwMode="auto">
            <a:xfrm>
              <a:off x="211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0847" name="Oval 5"/>
            <p:cNvSpPr>
              <a:spLocks noChangeArrowheads="1"/>
            </p:cNvSpPr>
            <p:nvPr/>
          </p:nvSpPr>
          <p:spPr bwMode="auto">
            <a:xfrm>
              <a:off x="307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20848" name="Oval 6"/>
            <p:cNvSpPr>
              <a:spLocks noChangeArrowheads="1"/>
            </p:cNvSpPr>
            <p:nvPr/>
          </p:nvSpPr>
          <p:spPr bwMode="auto">
            <a:xfrm>
              <a:off x="336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0849" name="Oval 7"/>
            <p:cNvSpPr>
              <a:spLocks noChangeArrowheads="1"/>
            </p:cNvSpPr>
            <p:nvPr/>
          </p:nvSpPr>
          <p:spPr bwMode="auto">
            <a:xfrm>
              <a:off x="2832"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0850" name="Oval 8"/>
            <p:cNvSpPr>
              <a:spLocks noChangeArrowheads="1"/>
            </p:cNvSpPr>
            <p:nvPr/>
          </p:nvSpPr>
          <p:spPr bwMode="auto">
            <a:xfrm>
              <a:off x="240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0851" name="Oval 9"/>
            <p:cNvSpPr>
              <a:spLocks noChangeArrowheads="1"/>
            </p:cNvSpPr>
            <p:nvPr/>
          </p:nvSpPr>
          <p:spPr bwMode="auto">
            <a:xfrm>
              <a:off x="1824"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0852" name="Oval 10"/>
            <p:cNvSpPr>
              <a:spLocks noChangeArrowheads="1"/>
            </p:cNvSpPr>
            <p:nvPr/>
          </p:nvSpPr>
          <p:spPr bwMode="auto">
            <a:xfrm>
              <a:off x="158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0853" name="Oval 11"/>
            <p:cNvSpPr>
              <a:spLocks noChangeArrowheads="1"/>
            </p:cNvSpPr>
            <p:nvPr/>
          </p:nvSpPr>
          <p:spPr bwMode="auto">
            <a:xfrm>
              <a:off x="206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0854" name="Line 12"/>
            <p:cNvSpPr>
              <a:spLocks noChangeShapeType="1"/>
            </p:cNvSpPr>
            <p:nvPr/>
          </p:nvSpPr>
          <p:spPr bwMode="auto">
            <a:xfrm flipH="1">
              <a:off x="2304" y="1392"/>
              <a:ext cx="336" cy="288"/>
            </a:xfrm>
            <a:prstGeom prst="line">
              <a:avLst/>
            </a:prstGeom>
            <a:noFill/>
            <a:ln w="9525">
              <a:solidFill>
                <a:schemeClr val="tx1"/>
              </a:solidFill>
              <a:round/>
            </a:ln>
          </p:spPr>
          <p:txBody>
            <a:bodyPr wrap="none" anchor="ctr"/>
            <a:lstStyle/>
            <a:p>
              <a:endParaRPr lang="zh-CN" altLang="en-US"/>
            </a:p>
          </p:txBody>
        </p:sp>
        <p:sp>
          <p:nvSpPr>
            <p:cNvPr id="120855" name="Line 13"/>
            <p:cNvSpPr>
              <a:spLocks noChangeShapeType="1"/>
            </p:cNvSpPr>
            <p:nvPr/>
          </p:nvSpPr>
          <p:spPr bwMode="auto">
            <a:xfrm>
              <a:off x="2784" y="1392"/>
              <a:ext cx="336" cy="288"/>
            </a:xfrm>
            <a:prstGeom prst="line">
              <a:avLst/>
            </a:prstGeom>
            <a:noFill/>
            <a:ln w="9525">
              <a:solidFill>
                <a:schemeClr val="tx1"/>
              </a:solidFill>
              <a:round/>
            </a:ln>
          </p:spPr>
          <p:txBody>
            <a:bodyPr wrap="none" anchor="ctr"/>
            <a:lstStyle/>
            <a:p>
              <a:endParaRPr lang="zh-CN" altLang="en-US"/>
            </a:p>
          </p:txBody>
        </p:sp>
        <p:sp>
          <p:nvSpPr>
            <p:cNvPr id="120856" name="Line 14"/>
            <p:cNvSpPr>
              <a:spLocks noChangeShapeType="1"/>
            </p:cNvSpPr>
            <p:nvPr/>
          </p:nvSpPr>
          <p:spPr bwMode="auto">
            <a:xfrm flipH="1">
              <a:off x="2016" y="1872"/>
              <a:ext cx="144" cy="240"/>
            </a:xfrm>
            <a:prstGeom prst="line">
              <a:avLst/>
            </a:prstGeom>
            <a:noFill/>
            <a:ln w="9525">
              <a:solidFill>
                <a:schemeClr val="tx1"/>
              </a:solidFill>
              <a:round/>
            </a:ln>
          </p:spPr>
          <p:txBody>
            <a:bodyPr wrap="none" anchor="ctr"/>
            <a:lstStyle/>
            <a:p>
              <a:endParaRPr lang="zh-CN" altLang="en-US"/>
            </a:p>
          </p:txBody>
        </p:sp>
        <p:sp>
          <p:nvSpPr>
            <p:cNvPr id="120857" name="Line 15"/>
            <p:cNvSpPr>
              <a:spLocks noChangeShapeType="1"/>
            </p:cNvSpPr>
            <p:nvPr/>
          </p:nvSpPr>
          <p:spPr bwMode="auto">
            <a:xfrm>
              <a:off x="2256" y="1872"/>
              <a:ext cx="192" cy="240"/>
            </a:xfrm>
            <a:prstGeom prst="line">
              <a:avLst/>
            </a:prstGeom>
            <a:noFill/>
            <a:ln w="9525">
              <a:solidFill>
                <a:schemeClr val="tx1"/>
              </a:solidFill>
              <a:round/>
            </a:ln>
          </p:spPr>
          <p:txBody>
            <a:bodyPr wrap="none" anchor="ctr"/>
            <a:lstStyle/>
            <a:p>
              <a:endParaRPr lang="zh-CN" altLang="en-US"/>
            </a:p>
          </p:txBody>
        </p:sp>
        <p:sp>
          <p:nvSpPr>
            <p:cNvPr id="120858" name="Line 16"/>
            <p:cNvSpPr>
              <a:spLocks noChangeShapeType="1"/>
            </p:cNvSpPr>
            <p:nvPr/>
          </p:nvSpPr>
          <p:spPr bwMode="auto">
            <a:xfrm flipH="1">
              <a:off x="1728" y="2352"/>
              <a:ext cx="144" cy="288"/>
            </a:xfrm>
            <a:prstGeom prst="line">
              <a:avLst/>
            </a:prstGeom>
            <a:noFill/>
            <a:ln w="9525">
              <a:solidFill>
                <a:schemeClr val="tx1"/>
              </a:solidFill>
              <a:round/>
            </a:ln>
          </p:spPr>
          <p:txBody>
            <a:bodyPr wrap="none" anchor="ctr"/>
            <a:lstStyle/>
            <a:p>
              <a:endParaRPr lang="zh-CN" altLang="en-US"/>
            </a:p>
          </p:txBody>
        </p:sp>
        <p:sp>
          <p:nvSpPr>
            <p:cNvPr id="120859" name="Line 17"/>
            <p:cNvSpPr>
              <a:spLocks noChangeShapeType="1"/>
            </p:cNvSpPr>
            <p:nvPr/>
          </p:nvSpPr>
          <p:spPr bwMode="auto">
            <a:xfrm>
              <a:off x="1968" y="2352"/>
              <a:ext cx="144" cy="240"/>
            </a:xfrm>
            <a:prstGeom prst="line">
              <a:avLst/>
            </a:prstGeom>
            <a:noFill/>
            <a:ln w="9525">
              <a:solidFill>
                <a:schemeClr val="tx1"/>
              </a:solidFill>
              <a:round/>
            </a:ln>
          </p:spPr>
          <p:txBody>
            <a:bodyPr wrap="none" anchor="ctr"/>
            <a:lstStyle/>
            <a:p>
              <a:endParaRPr lang="zh-CN" altLang="en-US"/>
            </a:p>
          </p:txBody>
        </p:sp>
        <p:sp>
          <p:nvSpPr>
            <p:cNvPr id="120860" name="Line 18"/>
            <p:cNvSpPr>
              <a:spLocks noChangeShapeType="1"/>
            </p:cNvSpPr>
            <p:nvPr/>
          </p:nvSpPr>
          <p:spPr bwMode="auto">
            <a:xfrm flipH="1">
              <a:off x="3024" y="1872"/>
              <a:ext cx="144" cy="240"/>
            </a:xfrm>
            <a:prstGeom prst="line">
              <a:avLst/>
            </a:prstGeom>
            <a:noFill/>
            <a:ln w="9525">
              <a:solidFill>
                <a:schemeClr val="tx1"/>
              </a:solidFill>
              <a:round/>
            </a:ln>
          </p:spPr>
          <p:txBody>
            <a:bodyPr wrap="none" anchor="ctr"/>
            <a:lstStyle/>
            <a:p>
              <a:endParaRPr lang="zh-CN" altLang="en-US"/>
            </a:p>
          </p:txBody>
        </p:sp>
        <p:sp>
          <p:nvSpPr>
            <p:cNvPr id="120861" name="Line 19"/>
            <p:cNvSpPr>
              <a:spLocks noChangeShapeType="1"/>
            </p:cNvSpPr>
            <p:nvPr/>
          </p:nvSpPr>
          <p:spPr bwMode="auto">
            <a:xfrm>
              <a:off x="3264" y="1872"/>
              <a:ext cx="144" cy="240"/>
            </a:xfrm>
            <a:prstGeom prst="line">
              <a:avLst/>
            </a:prstGeom>
            <a:noFill/>
            <a:ln w="9525">
              <a:solidFill>
                <a:schemeClr val="tx1"/>
              </a:solidFill>
              <a:round/>
            </a:ln>
          </p:spPr>
          <p:txBody>
            <a:bodyPr wrap="none" anchor="ctr"/>
            <a:lstStyle/>
            <a:p>
              <a:endParaRPr lang="zh-CN" altLang="en-US"/>
            </a:p>
          </p:txBody>
        </p:sp>
      </p:grpSp>
      <p:sp>
        <p:nvSpPr>
          <p:cNvPr id="120835" name="Rectangle 20"/>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0836" name="Line 21"/>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0837" name="Line 22"/>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0838" name="Line 23"/>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0839" name="Line 24"/>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0840" name="Line 25"/>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0841" name="Line 26"/>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0842" name="Line 27"/>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0843" name="Line 28"/>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0844" name="Text Box 29"/>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09572" y="357166"/>
            <a:ext cx="7924800" cy="5910266"/>
          </a:xfrm>
        </p:spPr>
        <p:txBody>
          <a:bodyPr>
            <a:normAutofit/>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根据排序的方法</a:t>
            </a:r>
            <a:r>
              <a:rPr lang="en-US" altLang="zh-CN" sz="2100" b="1" dirty="0">
                <a:solidFill>
                  <a:srgbClr val="CC6600"/>
                </a:solidFill>
              </a:rPr>
              <a:t>]</a:t>
            </a:r>
            <a:endParaRPr lang="en-US" altLang="zh-CN" sz="2100" dirty="0">
              <a:solidFill>
                <a:srgbClr val="CC6600"/>
              </a:solidFill>
            </a:endParaRPr>
          </a:p>
          <a:p>
            <a:pPr eaLnBrk="1" hangingPunct="1">
              <a:lnSpc>
                <a:spcPct val="150000"/>
              </a:lnSpc>
              <a:buFont typeface="Wingdings" panose="05000000000000000000" pitchFamily="2" charset="2"/>
              <a:buNone/>
            </a:pPr>
            <a:r>
              <a:rPr lang="en-US" altLang="zh-CN" sz="2100" dirty="0">
                <a:solidFill>
                  <a:srgbClr val="FF3300"/>
                </a:solidFill>
              </a:rPr>
              <a:t>         </a:t>
            </a:r>
            <a:r>
              <a:rPr lang="zh-CN" altLang="en-US" sz="2100" b="1" dirty="0">
                <a:solidFill>
                  <a:srgbClr val="FF3300"/>
                </a:solidFill>
              </a:rPr>
              <a:t>插入排序              交换排序</a:t>
            </a:r>
            <a:endParaRPr lang="zh-CN" altLang="en-US" sz="2100" b="1" dirty="0">
              <a:solidFill>
                <a:srgbClr val="FF3300"/>
              </a:solidFill>
            </a:endParaRPr>
          </a:p>
          <a:p>
            <a:pPr eaLnBrk="1" hangingPunct="1">
              <a:lnSpc>
                <a:spcPct val="150000"/>
              </a:lnSpc>
              <a:buFont typeface="Wingdings" panose="05000000000000000000" pitchFamily="2" charset="2"/>
              <a:buNone/>
            </a:pPr>
            <a:r>
              <a:rPr lang="zh-CN" altLang="en-US" sz="2100" b="1" dirty="0">
                <a:solidFill>
                  <a:srgbClr val="FF3300"/>
                </a:solidFill>
              </a:rPr>
              <a:t>         选择排序              归并排序</a:t>
            </a:r>
            <a:endParaRPr lang="zh-CN" altLang="en-US" sz="2100" b="1" dirty="0">
              <a:solidFill>
                <a:srgbClr val="FF3300"/>
              </a:solidFill>
            </a:endParaRPr>
          </a:p>
          <a:p>
            <a:pPr eaLnBrk="1" hangingPunct="1">
              <a:lnSpc>
                <a:spcPct val="150000"/>
              </a:lnSpc>
              <a:buFont typeface="Wingdings" panose="05000000000000000000" pitchFamily="2" charset="2"/>
              <a:buNone/>
            </a:pPr>
            <a:r>
              <a:rPr lang="zh-CN" altLang="en-US" sz="2100" b="1" dirty="0">
                <a:solidFill>
                  <a:srgbClr val="FF3300"/>
                </a:solidFill>
              </a:rPr>
              <a:t>         基数排序</a:t>
            </a:r>
            <a:endParaRPr lang="zh-CN" altLang="en-US" sz="2100" b="1" dirty="0">
              <a:solidFill>
                <a:srgbClr val="FF3300"/>
              </a:solidFill>
            </a:endParaRPr>
          </a:p>
          <a:p>
            <a:pPr eaLnBrk="1" hangingPunct="1">
              <a:lnSpc>
                <a:spcPct val="150000"/>
              </a:lnSpc>
              <a:buFont typeface="Wingdings" panose="05000000000000000000" pitchFamily="2" charset="2"/>
              <a:buNone/>
            </a:pPr>
            <a:endParaRPr lang="zh-CN" altLang="en-US" sz="2100" dirty="0">
              <a:solidFill>
                <a:schemeClr val="accent2"/>
              </a:solidFill>
            </a:endParaRPr>
          </a:p>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根据排序算法所需的</a:t>
            </a:r>
            <a:r>
              <a:rPr lang="zh-CN" altLang="en-US" sz="2100" b="1" dirty="0">
                <a:solidFill>
                  <a:srgbClr val="FF0000"/>
                </a:solidFill>
              </a:rPr>
              <a:t>辅助空间</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b="1" dirty="0">
                <a:solidFill>
                  <a:srgbClr val="FF3300"/>
                </a:solidFill>
              </a:rPr>
              <a:t>就地排序</a:t>
            </a:r>
            <a:r>
              <a:rPr lang="zh-CN" altLang="en-US" sz="2100" dirty="0"/>
              <a:t>： </a:t>
            </a:r>
            <a:r>
              <a:rPr lang="en-US" altLang="zh-CN" sz="2100" dirty="0"/>
              <a:t>O(1)    </a:t>
            </a:r>
            <a:r>
              <a:rPr lang="zh-CN" altLang="en-US" sz="2100" b="1" dirty="0">
                <a:solidFill>
                  <a:srgbClr val="FF3300"/>
                </a:solidFill>
              </a:rPr>
              <a:t>非就地排序</a:t>
            </a:r>
            <a:r>
              <a:rPr lang="zh-CN" altLang="en-US" sz="2100" dirty="0"/>
              <a:t>： </a:t>
            </a:r>
            <a:r>
              <a:rPr lang="en-US" altLang="zh-CN" sz="2100" dirty="0"/>
              <a:t>O(n)</a:t>
            </a:r>
            <a:r>
              <a:rPr lang="zh-CN" altLang="en-US" sz="2100" dirty="0"/>
              <a:t>或与</a:t>
            </a:r>
            <a:r>
              <a:rPr lang="en-US" altLang="zh-CN" sz="2100" dirty="0"/>
              <a:t>n</a:t>
            </a:r>
            <a:r>
              <a:rPr lang="zh-CN" altLang="en-US" sz="2100" dirty="0"/>
              <a:t>有关</a:t>
            </a:r>
            <a:r>
              <a:rPr lang="en-US" altLang="en-US" sz="2600" dirty="0"/>
              <a:t> </a:t>
            </a:r>
            <a:endParaRPr lang="zh-CN" altLang="en-US"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84" y="1200"/>
            <a:chExt cx="2016" cy="1632"/>
          </a:xfrm>
        </p:grpSpPr>
        <p:sp>
          <p:nvSpPr>
            <p:cNvPr id="121871" name="Oval 3"/>
            <p:cNvSpPr>
              <a:spLocks noChangeArrowheads="1"/>
            </p:cNvSpPr>
            <p:nvPr/>
          </p:nvSpPr>
          <p:spPr bwMode="auto">
            <a:xfrm>
              <a:off x="2592" y="1200"/>
              <a:ext cx="240" cy="24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21872" name="Oval 4"/>
            <p:cNvSpPr>
              <a:spLocks noChangeArrowheads="1"/>
            </p:cNvSpPr>
            <p:nvPr/>
          </p:nvSpPr>
          <p:spPr bwMode="auto">
            <a:xfrm>
              <a:off x="211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1873" name="Oval 5"/>
            <p:cNvSpPr>
              <a:spLocks noChangeArrowheads="1"/>
            </p:cNvSpPr>
            <p:nvPr/>
          </p:nvSpPr>
          <p:spPr bwMode="auto">
            <a:xfrm>
              <a:off x="307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21874" name="Oval 6"/>
            <p:cNvSpPr>
              <a:spLocks noChangeArrowheads="1"/>
            </p:cNvSpPr>
            <p:nvPr/>
          </p:nvSpPr>
          <p:spPr bwMode="auto">
            <a:xfrm>
              <a:off x="336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1875" name="Oval 7"/>
            <p:cNvSpPr>
              <a:spLocks noChangeArrowheads="1"/>
            </p:cNvSpPr>
            <p:nvPr/>
          </p:nvSpPr>
          <p:spPr bwMode="auto">
            <a:xfrm>
              <a:off x="2832"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1876" name="Oval 8"/>
            <p:cNvSpPr>
              <a:spLocks noChangeArrowheads="1"/>
            </p:cNvSpPr>
            <p:nvPr/>
          </p:nvSpPr>
          <p:spPr bwMode="auto">
            <a:xfrm>
              <a:off x="240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1877" name="Oval 9"/>
            <p:cNvSpPr>
              <a:spLocks noChangeArrowheads="1"/>
            </p:cNvSpPr>
            <p:nvPr/>
          </p:nvSpPr>
          <p:spPr bwMode="auto">
            <a:xfrm>
              <a:off x="1824"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1878" name="Oval 10"/>
            <p:cNvSpPr>
              <a:spLocks noChangeArrowheads="1"/>
            </p:cNvSpPr>
            <p:nvPr/>
          </p:nvSpPr>
          <p:spPr bwMode="auto">
            <a:xfrm>
              <a:off x="158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1879" name="Oval 11"/>
            <p:cNvSpPr>
              <a:spLocks noChangeArrowheads="1"/>
            </p:cNvSpPr>
            <p:nvPr/>
          </p:nvSpPr>
          <p:spPr bwMode="auto">
            <a:xfrm>
              <a:off x="206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1880" name="Line 12"/>
            <p:cNvSpPr>
              <a:spLocks noChangeShapeType="1"/>
            </p:cNvSpPr>
            <p:nvPr/>
          </p:nvSpPr>
          <p:spPr bwMode="auto">
            <a:xfrm flipH="1">
              <a:off x="2304" y="1392"/>
              <a:ext cx="336" cy="288"/>
            </a:xfrm>
            <a:prstGeom prst="line">
              <a:avLst/>
            </a:prstGeom>
            <a:noFill/>
            <a:ln w="9525">
              <a:solidFill>
                <a:schemeClr val="tx1"/>
              </a:solidFill>
              <a:round/>
            </a:ln>
          </p:spPr>
          <p:txBody>
            <a:bodyPr wrap="none" anchor="ctr"/>
            <a:lstStyle/>
            <a:p>
              <a:endParaRPr lang="zh-CN" altLang="en-US"/>
            </a:p>
          </p:txBody>
        </p:sp>
        <p:sp>
          <p:nvSpPr>
            <p:cNvPr id="121881" name="Line 13"/>
            <p:cNvSpPr>
              <a:spLocks noChangeShapeType="1"/>
            </p:cNvSpPr>
            <p:nvPr/>
          </p:nvSpPr>
          <p:spPr bwMode="auto">
            <a:xfrm>
              <a:off x="2784" y="1392"/>
              <a:ext cx="336" cy="288"/>
            </a:xfrm>
            <a:prstGeom prst="line">
              <a:avLst/>
            </a:prstGeom>
            <a:noFill/>
            <a:ln w="9525">
              <a:solidFill>
                <a:schemeClr val="tx1"/>
              </a:solidFill>
              <a:round/>
            </a:ln>
          </p:spPr>
          <p:txBody>
            <a:bodyPr wrap="none" anchor="ctr"/>
            <a:lstStyle/>
            <a:p>
              <a:endParaRPr lang="zh-CN" altLang="en-US"/>
            </a:p>
          </p:txBody>
        </p:sp>
        <p:sp>
          <p:nvSpPr>
            <p:cNvPr id="121882" name="Line 14"/>
            <p:cNvSpPr>
              <a:spLocks noChangeShapeType="1"/>
            </p:cNvSpPr>
            <p:nvPr/>
          </p:nvSpPr>
          <p:spPr bwMode="auto">
            <a:xfrm flipH="1">
              <a:off x="2016" y="1872"/>
              <a:ext cx="144" cy="240"/>
            </a:xfrm>
            <a:prstGeom prst="line">
              <a:avLst/>
            </a:prstGeom>
            <a:noFill/>
            <a:ln w="9525">
              <a:solidFill>
                <a:schemeClr val="tx1"/>
              </a:solidFill>
              <a:round/>
            </a:ln>
          </p:spPr>
          <p:txBody>
            <a:bodyPr wrap="none" anchor="ctr"/>
            <a:lstStyle/>
            <a:p>
              <a:endParaRPr lang="zh-CN" altLang="en-US"/>
            </a:p>
          </p:txBody>
        </p:sp>
        <p:sp>
          <p:nvSpPr>
            <p:cNvPr id="121883" name="Line 15"/>
            <p:cNvSpPr>
              <a:spLocks noChangeShapeType="1"/>
            </p:cNvSpPr>
            <p:nvPr/>
          </p:nvSpPr>
          <p:spPr bwMode="auto">
            <a:xfrm>
              <a:off x="2256" y="1872"/>
              <a:ext cx="192" cy="240"/>
            </a:xfrm>
            <a:prstGeom prst="line">
              <a:avLst/>
            </a:prstGeom>
            <a:noFill/>
            <a:ln w="9525">
              <a:solidFill>
                <a:schemeClr val="tx1"/>
              </a:solidFill>
              <a:round/>
            </a:ln>
          </p:spPr>
          <p:txBody>
            <a:bodyPr wrap="none" anchor="ctr"/>
            <a:lstStyle/>
            <a:p>
              <a:endParaRPr lang="zh-CN" altLang="en-US"/>
            </a:p>
          </p:txBody>
        </p:sp>
        <p:sp>
          <p:nvSpPr>
            <p:cNvPr id="121884" name="Line 16"/>
            <p:cNvSpPr>
              <a:spLocks noChangeShapeType="1"/>
            </p:cNvSpPr>
            <p:nvPr/>
          </p:nvSpPr>
          <p:spPr bwMode="auto">
            <a:xfrm flipH="1">
              <a:off x="1728" y="2352"/>
              <a:ext cx="144" cy="288"/>
            </a:xfrm>
            <a:prstGeom prst="line">
              <a:avLst/>
            </a:prstGeom>
            <a:noFill/>
            <a:ln w="9525">
              <a:solidFill>
                <a:schemeClr val="tx1"/>
              </a:solidFill>
              <a:round/>
            </a:ln>
          </p:spPr>
          <p:txBody>
            <a:bodyPr wrap="none" anchor="ctr"/>
            <a:lstStyle/>
            <a:p>
              <a:endParaRPr lang="zh-CN" altLang="en-US"/>
            </a:p>
          </p:txBody>
        </p:sp>
        <p:sp>
          <p:nvSpPr>
            <p:cNvPr id="121885" name="Line 17"/>
            <p:cNvSpPr>
              <a:spLocks noChangeShapeType="1"/>
            </p:cNvSpPr>
            <p:nvPr/>
          </p:nvSpPr>
          <p:spPr bwMode="auto">
            <a:xfrm>
              <a:off x="1968" y="2352"/>
              <a:ext cx="144" cy="240"/>
            </a:xfrm>
            <a:prstGeom prst="line">
              <a:avLst/>
            </a:prstGeom>
            <a:noFill/>
            <a:ln w="9525">
              <a:solidFill>
                <a:schemeClr val="tx1"/>
              </a:solidFill>
              <a:round/>
            </a:ln>
          </p:spPr>
          <p:txBody>
            <a:bodyPr wrap="none" anchor="ctr"/>
            <a:lstStyle/>
            <a:p>
              <a:endParaRPr lang="zh-CN" altLang="en-US"/>
            </a:p>
          </p:txBody>
        </p:sp>
        <p:sp>
          <p:nvSpPr>
            <p:cNvPr id="121886" name="Line 18"/>
            <p:cNvSpPr>
              <a:spLocks noChangeShapeType="1"/>
            </p:cNvSpPr>
            <p:nvPr/>
          </p:nvSpPr>
          <p:spPr bwMode="auto">
            <a:xfrm flipH="1">
              <a:off x="3024" y="1872"/>
              <a:ext cx="144" cy="240"/>
            </a:xfrm>
            <a:prstGeom prst="line">
              <a:avLst/>
            </a:prstGeom>
            <a:noFill/>
            <a:ln w="9525">
              <a:solidFill>
                <a:schemeClr val="tx1"/>
              </a:solidFill>
              <a:round/>
            </a:ln>
          </p:spPr>
          <p:txBody>
            <a:bodyPr wrap="none" anchor="ctr"/>
            <a:lstStyle/>
            <a:p>
              <a:endParaRPr lang="zh-CN" altLang="en-US"/>
            </a:p>
          </p:txBody>
        </p:sp>
        <p:sp>
          <p:nvSpPr>
            <p:cNvPr id="121887" name="Line 19"/>
            <p:cNvSpPr>
              <a:spLocks noChangeShapeType="1"/>
            </p:cNvSpPr>
            <p:nvPr/>
          </p:nvSpPr>
          <p:spPr bwMode="auto">
            <a:xfrm>
              <a:off x="3264" y="1872"/>
              <a:ext cx="144" cy="240"/>
            </a:xfrm>
            <a:prstGeom prst="line">
              <a:avLst/>
            </a:prstGeom>
            <a:noFill/>
            <a:ln w="9525">
              <a:solidFill>
                <a:schemeClr val="tx1"/>
              </a:solidFill>
              <a:round/>
            </a:ln>
          </p:spPr>
          <p:txBody>
            <a:bodyPr wrap="none" anchor="ctr"/>
            <a:lstStyle/>
            <a:p>
              <a:endParaRPr lang="zh-CN" altLang="en-US"/>
            </a:p>
          </p:txBody>
        </p:sp>
      </p:grpSp>
      <p:sp>
        <p:nvSpPr>
          <p:cNvPr id="121859" name="Rectangle 20"/>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1860" name="Text Box 21"/>
          <p:cNvSpPr txBox="1">
            <a:spLocks noChangeArrowheads="1"/>
          </p:cNvSpPr>
          <p:nvPr/>
        </p:nvSpPr>
        <p:spPr bwMode="auto">
          <a:xfrm>
            <a:off x="5410200" y="5105400"/>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21861" name="Line 22"/>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1862" name="Line 23"/>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1863" name="Line 24"/>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1864" name="Line 25"/>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1865" name="Line 26"/>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1866" name="Line 27"/>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1867" name="Line 28"/>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1868" name="Line 29"/>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1869" name="Text Box 30"/>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214047" name="Text Box 31"/>
          <p:cNvSpPr txBox="1">
            <a:spLocks noChangeArrowheads="1"/>
          </p:cNvSpPr>
          <p:nvPr/>
        </p:nvSpPr>
        <p:spPr bwMode="auto">
          <a:xfrm>
            <a:off x="5715000" y="1066800"/>
            <a:ext cx="2927350" cy="822325"/>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如何把去掉根结点的</a:t>
            </a:r>
            <a:endParaRPr kumimoji="1" lang="zh-CN" altLang="en-US" sz="2400">
              <a:latin typeface="Times New Roman" panose="02020503050405090304" pitchFamily="18" charset="0"/>
            </a:endParaRPr>
          </a:p>
          <a:p>
            <a:r>
              <a:rPr kumimoji="1" lang="zh-CN" altLang="en-US" sz="2400">
                <a:latin typeface="Times New Roman" panose="02020503050405090304" pitchFamily="18" charset="0"/>
              </a:rPr>
              <a:t>二叉树调整成堆？</a:t>
            </a:r>
            <a:endParaRPr kumimoji="1" lang="zh-CN" altLang="en-US" sz="24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7"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36" y="1056"/>
            <a:chExt cx="2016" cy="1632"/>
          </a:xfrm>
        </p:grpSpPr>
        <p:sp>
          <p:nvSpPr>
            <p:cNvPr id="122894" name="Oval 3"/>
            <p:cNvSpPr>
              <a:spLocks noChangeArrowheads="1"/>
            </p:cNvSpPr>
            <p:nvPr/>
          </p:nvSpPr>
          <p:spPr bwMode="auto">
            <a:xfrm>
              <a:off x="206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2895" name="Oval 4"/>
            <p:cNvSpPr>
              <a:spLocks noChangeArrowheads="1"/>
            </p:cNvSpPr>
            <p:nvPr/>
          </p:nvSpPr>
          <p:spPr bwMode="auto">
            <a:xfrm>
              <a:off x="302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22896" name="Oval 5"/>
            <p:cNvSpPr>
              <a:spLocks noChangeArrowheads="1"/>
            </p:cNvSpPr>
            <p:nvPr/>
          </p:nvSpPr>
          <p:spPr bwMode="auto">
            <a:xfrm>
              <a:off x="331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2897" name="Oval 6"/>
            <p:cNvSpPr>
              <a:spLocks noChangeArrowheads="1"/>
            </p:cNvSpPr>
            <p:nvPr/>
          </p:nvSpPr>
          <p:spPr bwMode="auto">
            <a:xfrm>
              <a:off x="2784"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2898" name="Oval 7"/>
            <p:cNvSpPr>
              <a:spLocks noChangeArrowheads="1"/>
            </p:cNvSpPr>
            <p:nvPr/>
          </p:nvSpPr>
          <p:spPr bwMode="auto">
            <a:xfrm>
              <a:off x="235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2899" name="Oval 8"/>
            <p:cNvSpPr>
              <a:spLocks noChangeArrowheads="1"/>
            </p:cNvSpPr>
            <p:nvPr/>
          </p:nvSpPr>
          <p:spPr bwMode="auto">
            <a:xfrm>
              <a:off x="1776"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2900" name="Oval 9"/>
            <p:cNvSpPr>
              <a:spLocks noChangeArrowheads="1"/>
            </p:cNvSpPr>
            <p:nvPr/>
          </p:nvSpPr>
          <p:spPr bwMode="auto">
            <a:xfrm>
              <a:off x="1536" y="244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2901" name="Oval 10"/>
            <p:cNvSpPr>
              <a:spLocks noChangeArrowheads="1"/>
            </p:cNvSpPr>
            <p:nvPr/>
          </p:nvSpPr>
          <p:spPr bwMode="auto">
            <a:xfrm>
              <a:off x="2544" y="1056"/>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2902" name="Line 11"/>
            <p:cNvSpPr>
              <a:spLocks noChangeShapeType="1"/>
            </p:cNvSpPr>
            <p:nvPr/>
          </p:nvSpPr>
          <p:spPr bwMode="auto">
            <a:xfrm flipH="1">
              <a:off x="2256" y="1248"/>
              <a:ext cx="336" cy="288"/>
            </a:xfrm>
            <a:prstGeom prst="line">
              <a:avLst/>
            </a:prstGeom>
            <a:noFill/>
            <a:ln w="9525">
              <a:solidFill>
                <a:schemeClr val="tx1"/>
              </a:solidFill>
              <a:round/>
            </a:ln>
          </p:spPr>
          <p:txBody>
            <a:bodyPr wrap="none" anchor="ctr"/>
            <a:lstStyle/>
            <a:p>
              <a:endParaRPr lang="zh-CN" altLang="en-US"/>
            </a:p>
          </p:txBody>
        </p:sp>
        <p:sp>
          <p:nvSpPr>
            <p:cNvPr id="122903" name="Line 12"/>
            <p:cNvSpPr>
              <a:spLocks noChangeShapeType="1"/>
            </p:cNvSpPr>
            <p:nvPr/>
          </p:nvSpPr>
          <p:spPr bwMode="auto">
            <a:xfrm>
              <a:off x="2736" y="1248"/>
              <a:ext cx="336" cy="288"/>
            </a:xfrm>
            <a:prstGeom prst="line">
              <a:avLst/>
            </a:prstGeom>
            <a:noFill/>
            <a:ln w="9525">
              <a:solidFill>
                <a:schemeClr val="tx1"/>
              </a:solidFill>
              <a:round/>
            </a:ln>
          </p:spPr>
          <p:txBody>
            <a:bodyPr wrap="none" anchor="ctr"/>
            <a:lstStyle/>
            <a:p>
              <a:endParaRPr lang="zh-CN" altLang="en-US"/>
            </a:p>
          </p:txBody>
        </p:sp>
        <p:sp>
          <p:nvSpPr>
            <p:cNvPr id="122904" name="Line 13"/>
            <p:cNvSpPr>
              <a:spLocks noChangeShapeType="1"/>
            </p:cNvSpPr>
            <p:nvPr/>
          </p:nvSpPr>
          <p:spPr bwMode="auto">
            <a:xfrm flipH="1">
              <a:off x="1968" y="1728"/>
              <a:ext cx="144" cy="240"/>
            </a:xfrm>
            <a:prstGeom prst="line">
              <a:avLst/>
            </a:prstGeom>
            <a:noFill/>
            <a:ln w="9525">
              <a:solidFill>
                <a:schemeClr val="tx1"/>
              </a:solidFill>
              <a:round/>
            </a:ln>
          </p:spPr>
          <p:txBody>
            <a:bodyPr wrap="none" anchor="ctr"/>
            <a:lstStyle/>
            <a:p>
              <a:endParaRPr lang="zh-CN" altLang="en-US"/>
            </a:p>
          </p:txBody>
        </p:sp>
        <p:sp>
          <p:nvSpPr>
            <p:cNvPr id="122905" name="Line 14"/>
            <p:cNvSpPr>
              <a:spLocks noChangeShapeType="1"/>
            </p:cNvSpPr>
            <p:nvPr/>
          </p:nvSpPr>
          <p:spPr bwMode="auto">
            <a:xfrm>
              <a:off x="2208" y="1728"/>
              <a:ext cx="192" cy="240"/>
            </a:xfrm>
            <a:prstGeom prst="line">
              <a:avLst/>
            </a:prstGeom>
            <a:noFill/>
            <a:ln w="9525">
              <a:solidFill>
                <a:schemeClr val="tx1"/>
              </a:solidFill>
              <a:round/>
            </a:ln>
          </p:spPr>
          <p:txBody>
            <a:bodyPr wrap="none" anchor="ctr"/>
            <a:lstStyle/>
            <a:p>
              <a:endParaRPr lang="zh-CN" altLang="en-US"/>
            </a:p>
          </p:txBody>
        </p:sp>
        <p:sp>
          <p:nvSpPr>
            <p:cNvPr id="122906" name="Line 15"/>
            <p:cNvSpPr>
              <a:spLocks noChangeShapeType="1"/>
            </p:cNvSpPr>
            <p:nvPr/>
          </p:nvSpPr>
          <p:spPr bwMode="auto">
            <a:xfrm flipH="1">
              <a:off x="1680" y="2208"/>
              <a:ext cx="144" cy="288"/>
            </a:xfrm>
            <a:prstGeom prst="line">
              <a:avLst/>
            </a:prstGeom>
            <a:noFill/>
            <a:ln w="9525">
              <a:solidFill>
                <a:schemeClr val="tx1"/>
              </a:solidFill>
              <a:round/>
            </a:ln>
          </p:spPr>
          <p:txBody>
            <a:bodyPr wrap="none" anchor="ctr"/>
            <a:lstStyle/>
            <a:p>
              <a:endParaRPr lang="zh-CN" altLang="en-US"/>
            </a:p>
          </p:txBody>
        </p:sp>
        <p:sp>
          <p:nvSpPr>
            <p:cNvPr id="122907" name="Line 16"/>
            <p:cNvSpPr>
              <a:spLocks noChangeShapeType="1"/>
            </p:cNvSpPr>
            <p:nvPr/>
          </p:nvSpPr>
          <p:spPr bwMode="auto">
            <a:xfrm flipH="1">
              <a:off x="2976" y="1728"/>
              <a:ext cx="144" cy="240"/>
            </a:xfrm>
            <a:prstGeom prst="line">
              <a:avLst/>
            </a:prstGeom>
            <a:noFill/>
            <a:ln w="9525">
              <a:solidFill>
                <a:schemeClr val="tx1"/>
              </a:solidFill>
              <a:round/>
            </a:ln>
          </p:spPr>
          <p:txBody>
            <a:bodyPr wrap="none" anchor="ctr"/>
            <a:lstStyle/>
            <a:p>
              <a:endParaRPr lang="zh-CN" altLang="en-US"/>
            </a:p>
          </p:txBody>
        </p:sp>
        <p:sp>
          <p:nvSpPr>
            <p:cNvPr id="122908" name="Line 17"/>
            <p:cNvSpPr>
              <a:spLocks noChangeShapeType="1"/>
            </p:cNvSpPr>
            <p:nvPr/>
          </p:nvSpPr>
          <p:spPr bwMode="auto">
            <a:xfrm>
              <a:off x="3216" y="1728"/>
              <a:ext cx="144" cy="240"/>
            </a:xfrm>
            <a:prstGeom prst="line">
              <a:avLst/>
            </a:prstGeom>
            <a:noFill/>
            <a:ln w="9525">
              <a:solidFill>
                <a:schemeClr val="tx1"/>
              </a:solidFill>
              <a:round/>
            </a:ln>
          </p:spPr>
          <p:txBody>
            <a:bodyPr wrap="none" anchor="ctr"/>
            <a:lstStyle/>
            <a:p>
              <a:endParaRPr lang="zh-CN" altLang="en-US"/>
            </a:p>
          </p:txBody>
        </p:sp>
      </p:grpSp>
      <p:sp>
        <p:nvSpPr>
          <p:cNvPr id="122883" name="Rectangle 18"/>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2884" name="Text Box 19"/>
          <p:cNvSpPr txBox="1">
            <a:spLocks noChangeArrowheads="1"/>
          </p:cNvSpPr>
          <p:nvPr/>
        </p:nvSpPr>
        <p:spPr bwMode="auto">
          <a:xfrm>
            <a:off x="5410200" y="5105400"/>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22885" name="Line 20"/>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2886" name="Line 21"/>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2887" name="Line 22"/>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2888" name="Line 23"/>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2889" name="Line 24"/>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2890" name="Line 25"/>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2891" name="Line 26"/>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2892" name="Line 27"/>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2893" name="Text Box 28"/>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36" y="1056"/>
            <a:chExt cx="2016" cy="1632"/>
          </a:xfrm>
        </p:grpSpPr>
        <p:sp>
          <p:nvSpPr>
            <p:cNvPr id="123918" name="Oval 3"/>
            <p:cNvSpPr>
              <a:spLocks noChangeArrowheads="1"/>
            </p:cNvSpPr>
            <p:nvPr/>
          </p:nvSpPr>
          <p:spPr bwMode="auto">
            <a:xfrm>
              <a:off x="206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3919" name="Oval 4"/>
            <p:cNvSpPr>
              <a:spLocks noChangeArrowheads="1"/>
            </p:cNvSpPr>
            <p:nvPr/>
          </p:nvSpPr>
          <p:spPr bwMode="auto">
            <a:xfrm>
              <a:off x="302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3920" name="Oval 5"/>
            <p:cNvSpPr>
              <a:spLocks noChangeArrowheads="1"/>
            </p:cNvSpPr>
            <p:nvPr/>
          </p:nvSpPr>
          <p:spPr bwMode="auto">
            <a:xfrm>
              <a:off x="331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3921" name="Oval 6"/>
            <p:cNvSpPr>
              <a:spLocks noChangeArrowheads="1"/>
            </p:cNvSpPr>
            <p:nvPr/>
          </p:nvSpPr>
          <p:spPr bwMode="auto">
            <a:xfrm>
              <a:off x="2784"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3922" name="Oval 7"/>
            <p:cNvSpPr>
              <a:spLocks noChangeArrowheads="1"/>
            </p:cNvSpPr>
            <p:nvPr/>
          </p:nvSpPr>
          <p:spPr bwMode="auto">
            <a:xfrm>
              <a:off x="235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3923" name="Oval 8"/>
            <p:cNvSpPr>
              <a:spLocks noChangeArrowheads="1"/>
            </p:cNvSpPr>
            <p:nvPr/>
          </p:nvSpPr>
          <p:spPr bwMode="auto">
            <a:xfrm>
              <a:off x="1776"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3924" name="Oval 9"/>
            <p:cNvSpPr>
              <a:spLocks noChangeArrowheads="1"/>
            </p:cNvSpPr>
            <p:nvPr/>
          </p:nvSpPr>
          <p:spPr bwMode="auto">
            <a:xfrm>
              <a:off x="1536" y="244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3925" name="Oval 10"/>
            <p:cNvSpPr>
              <a:spLocks noChangeArrowheads="1"/>
            </p:cNvSpPr>
            <p:nvPr/>
          </p:nvSpPr>
          <p:spPr bwMode="auto">
            <a:xfrm>
              <a:off x="2544" y="1056"/>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23926" name="Line 11"/>
            <p:cNvSpPr>
              <a:spLocks noChangeShapeType="1"/>
            </p:cNvSpPr>
            <p:nvPr/>
          </p:nvSpPr>
          <p:spPr bwMode="auto">
            <a:xfrm flipH="1">
              <a:off x="2256" y="1248"/>
              <a:ext cx="336" cy="288"/>
            </a:xfrm>
            <a:prstGeom prst="line">
              <a:avLst/>
            </a:prstGeom>
            <a:noFill/>
            <a:ln w="9525">
              <a:solidFill>
                <a:schemeClr val="tx1"/>
              </a:solidFill>
              <a:round/>
            </a:ln>
          </p:spPr>
          <p:txBody>
            <a:bodyPr wrap="none" anchor="ctr"/>
            <a:lstStyle/>
            <a:p>
              <a:endParaRPr lang="zh-CN" altLang="en-US"/>
            </a:p>
          </p:txBody>
        </p:sp>
        <p:sp>
          <p:nvSpPr>
            <p:cNvPr id="123927" name="Line 12"/>
            <p:cNvSpPr>
              <a:spLocks noChangeShapeType="1"/>
            </p:cNvSpPr>
            <p:nvPr/>
          </p:nvSpPr>
          <p:spPr bwMode="auto">
            <a:xfrm>
              <a:off x="2736" y="1248"/>
              <a:ext cx="336" cy="288"/>
            </a:xfrm>
            <a:prstGeom prst="line">
              <a:avLst/>
            </a:prstGeom>
            <a:noFill/>
            <a:ln w="9525">
              <a:solidFill>
                <a:schemeClr val="tx1"/>
              </a:solidFill>
              <a:round/>
            </a:ln>
          </p:spPr>
          <p:txBody>
            <a:bodyPr wrap="none" anchor="ctr"/>
            <a:lstStyle/>
            <a:p>
              <a:endParaRPr lang="zh-CN" altLang="en-US"/>
            </a:p>
          </p:txBody>
        </p:sp>
        <p:sp>
          <p:nvSpPr>
            <p:cNvPr id="123928" name="Line 13"/>
            <p:cNvSpPr>
              <a:spLocks noChangeShapeType="1"/>
            </p:cNvSpPr>
            <p:nvPr/>
          </p:nvSpPr>
          <p:spPr bwMode="auto">
            <a:xfrm flipH="1">
              <a:off x="1968" y="1728"/>
              <a:ext cx="144" cy="240"/>
            </a:xfrm>
            <a:prstGeom prst="line">
              <a:avLst/>
            </a:prstGeom>
            <a:noFill/>
            <a:ln w="9525">
              <a:solidFill>
                <a:schemeClr val="tx1"/>
              </a:solidFill>
              <a:round/>
            </a:ln>
          </p:spPr>
          <p:txBody>
            <a:bodyPr wrap="none" anchor="ctr"/>
            <a:lstStyle/>
            <a:p>
              <a:endParaRPr lang="zh-CN" altLang="en-US"/>
            </a:p>
          </p:txBody>
        </p:sp>
        <p:sp>
          <p:nvSpPr>
            <p:cNvPr id="123929" name="Line 14"/>
            <p:cNvSpPr>
              <a:spLocks noChangeShapeType="1"/>
            </p:cNvSpPr>
            <p:nvPr/>
          </p:nvSpPr>
          <p:spPr bwMode="auto">
            <a:xfrm>
              <a:off x="2208" y="1728"/>
              <a:ext cx="192" cy="240"/>
            </a:xfrm>
            <a:prstGeom prst="line">
              <a:avLst/>
            </a:prstGeom>
            <a:noFill/>
            <a:ln w="9525">
              <a:solidFill>
                <a:schemeClr val="tx1"/>
              </a:solidFill>
              <a:round/>
            </a:ln>
          </p:spPr>
          <p:txBody>
            <a:bodyPr wrap="none" anchor="ctr"/>
            <a:lstStyle/>
            <a:p>
              <a:endParaRPr lang="zh-CN" altLang="en-US"/>
            </a:p>
          </p:txBody>
        </p:sp>
        <p:sp>
          <p:nvSpPr>
            <p:cNvPr id="123930" name="Line 15"/>
            <p:cNvSpPr>
              <a:spLocks noChangeShapeType="1"/>
            </p:cNvSpPr>
            <p:nvPr/>
          </p:nvSpPr>
          <p:spPr bwMode="auto">
            <a:xfrm flipH="1">
              <a:off x="1680" y="2208"/>
              <a:ext cx="144" cy="288"/>
            </a:xfrm>
            <a:prstGeom prst="line">
              <a:avLst/>
            </a:prstGeom>
            <a:noFill/>
            <a:ln w="9525">
              <a:solidFill>
                <a:schemeClr val="tx1"/>
              </a:solidFill>
              <a:round/>
            </a:ln>
          </p:spPr>
          <p:txBody>
            <a:bodyPr wrap="none" anchor="ctr"/>
            <a:lstStyle/>
            <a:p>
              <a:endParaRPr lang="zh-CN" altLang="en-US"/>
            </a:p>
          </p:txBody>
        </p:sp>
        <p:sp>
          <p:nvSpPr>
            <p:cNvPr id="123931" name="Line 16"/>
            <p:cNvSpPr>
              <a:spLocks noChangeShapeType="1"/>
            </p:cNvSpPr>
            <p:nvPr/>
          </p:nvSpPr>
          <p:spPr bwMode="auto">
            <a:xfrm flipH="1">
              <a:off x="2976" y="1728"/>
              <a:ext cx="144" cy="240"/>
            </a:xfrm>
            <a:prstGeom prst="line">
              <a:avLst/>
            </a:prstGeom>
            <a:noFill/>
            <a:ln w="9525">
              <a:solidFill>
                <a:schemeClr val="tx1"/>
              </a:solidFill>
              <a:round/>
            </a:ln>
          </p:spPr>
          <p:txBody>
            <a:bodyPr wrap="none" anchor="ctr"/>
            <a:lstStyle/>
            <a:p>
              <a:endParaRPr lang="zh-CN" altLang="en-US"/>
            </a:p>
          </p:txBody>
        </p:sp>
        <p:sp>
          <p:nvSpPr>
            <p:cNvPr id="123932" name="Line 17"/>
            <p:cNvSpPr>
              <a:spLocks noChangeShapeType="1"/>
            </p:cNvSpPr>
            <p:nvPr/>
          </p:nvSpPr>
          <p:spPr bwMode="auto">
            <a:xfrm>
              <a:off x="3216" y="1728"/>
              <a:ext cx="144" cy="240"/>
            </a:xfrm>
            <a:prstGeom prst="line">
              <a:avLst/>
            </a:prstGeom>
            <a:noFill/>
            <a:ln w="9525">
              <a:solidFill>
                <a:schemeClr val="tx1"/>
              </a:solidFill>
              <a:round/>
            </a:ln>
          </p:spPr>
          <p:txBody>
            <a:bodyPr wrap="none" anchor="ctr"/>
            <a:lstStyle/>
            <a:p>
              <a:endParaRPr lang="zh-CN" altLang="en-US"/>
            </a:p>
          </p:txBody>
        </p:sp>
      </p:grpSp>
      <p:sp>
        <p:nvSpPr>
          <p:cNvPr id="123907" name="Rectangle 18"/>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3908" name="Text Box 19"/>
          <p:cNvSpPr txBox="1">
            <a:spLocks noChangeArrowheads="1"/>
          </p:cNvSpPr>
          <p:nvPr/>
        </p:nvSpPr>
        <p:spPr bwMode="auto">
          <a:xfrm>
            <a:off x="5410200" y="5105400"/>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23909" name="Line 20"/>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3910" name="Line 21"/>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3911" name="Line 22"/>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3912" name="Line 23"/>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3913" name="Line 24"/>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3914" name="Line 25"/>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3915" name="Line 26"/>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3916" name="Line 27"/>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3917" name="Text Box 28"/>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36" y="1056"/>
            <a:chExt cx="2016" cy="1632"/>
          </a:xfrm>
        </p:grpSpPr>
        <p:sp>
          <p:nvSpPr>
            <p:cNvPr id="124942" name="Oval 3"/>
            <p:cNvSpPr>
              <a:spLocks noChangeArrowheads="1"/>
            </p:cNvSpPr>
            <p:nvPr/>
          </p:nvSpPr>
          <p:spPr bwMode="auto">
            <a:xfrm>
              <a:off x="206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4943" name="Oval 4"/>
            <p:cNvSpPr>
              <a:spLocks noChangeArrowheads="1"/>
            </p:cNvSpPr>
            <p:nvPr/>
          </p:nvSpPr>
          <p:spPr bwMode="auto">
            <a:xfrm>
              <a:off x="302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4944" name="Oval 5"/>
            <p:cNvSpPr>
              <a:spLocks noChangeArrowheads="1"/>
            </p:cNvSpPr>
            <p:nvPr/>
          </p:nvSpPr>
          <p:spPr bwMode="auto">
            <a:xfrm>
              <a:off x="331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4945" name="Oval 6"/>
            <p:cNvSpPr>
              <a:spLocks noChangeArrowheads="1"/>
            </p:cNvSpPr>
            <p:nvPr/>
          </p:nvSpPr>
          <p:spPr bwMode="auto">
            <a:xfrm>
              <a:off x="2784"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4946" name="Oval 7"/>
            <p:cNvSpPr>
              <a:spLocks noChangeArrowheads="1"/>
            </p:cNvSpPr>
            <p:nvPr/>
          </p:nvSpPr>
          <p:spPr bwMode="auto">
            <a:xfrm>
              <a:off x="235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4947" name="Oval 8"/>
            <p:cNvSpPr>
              <a:spLocks noChangeArrowheads="1"/>
            </p:cNvSpPr>
            <p:nvPr/>
          </p:nvSpPr>
          <p:spPr bwMode="auto">
            <a:xfrm>
              <a:off x="1776"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4948" name="Oval 9"/>
            <p:cNvSpPr>
              <a:spLocks noChangeArrowheads="1"/>
            </p:cNvSpPr>
            <p:nvPr/>
          </p:nvSpPr>
          <p:spPr bwMode="auto">
            <a:xfrm>
              <a:off x="1536" y="244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4949" name="Oval 10"/>
            <p:cNvSpPr>
              <a:spLocks noChangeArrowheads="1"/>
            </p:cNvSpPr>
            <p:nvPr/>
          </p:nvSpPr>
          <p:spPr bwMode="auto">
            <a:xfrm>
              <a:off x="2544" y="1056"/>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24950" name="Line 11"/>
            <p:cNvSpPr>
              <a:spLocks noChangeShapeType="1"/>
            </p:cNvSpPr>
            <p:nvPr/>
          </p:nvSpPr>
          <p:spPr bwMode="auto">
            <a:xfrm flipH="1">
              <a:off x="2256" y="1248"/>
              <a:ext cx="336" cy="288"/>
            </a:xfrm>
            <a:prstGeom prst="line">
              <a:avLst/>
            </a:prstGeom>
            <a:noFill/>
            <a:ln w="9525">
              <a:solidFill>
                <a:schemeClr val="tx1"/>
              </a:solidFill>
              <a:round/>
            </a:ln>
          </p:spPr>
          <p:txBody>
            <a:bodyPr wrap="none" anchor="ctr"/>
            <a:lstStyle/>
            <a:p>
              <a:endParaRPr lang="zh-CN" altLang="en-US"/>
            </a:p>
          </p:txBody>
        </p:sp>
        <p:sp>
          <p:nvSpPr>
            <p:cNvPr id="124951" name="Line 12"/>
            <p:cNvSpPr>
              <a:spLocks noChangeShapeType="1"/>
            </p:cNvSpPr>
            <p:nvPr/>
          </p:nvSpPr>
          <p:spPr bwMode="auto">
            <a:xfrm>
              <a:off x="2736" y="1248"/>
              <a:ext cx="336" cy="288"/>
            </a:xfrm>
            <a:prstGeom prst="line">
              <a:avLst/>
            </a:prstGeom>
            <a:noFill/>
            <a:ln w="9525">
              <a:solidFill>
                <a:schemeClr val="tx1"/>
              </a:solidFill>
              <a:round/>
            </a:ln>
          </p:spPr>
          <p:txBody>
            <a:bodyPr wrap="none" anchor="ctr"/>
            <a:lstStyle/>
            <a:p>
              <a:endParaRPr lang="zh-CN" altLang="en-US"/>
            </a:p>
          </p:txBody>
        </p:sp>
        <p:sp>
          <p:nvSpPr>
            <p:cNvPr id="124952" name="Line 13"/>
            <p:cNvSpPr>
              <a:spLocks noChangeShapeType="1"/>
            </p:cNvSpPr>
            <p:nvPr/>
          </p:nvSpPr>
          <p:spPr bwMode="auto">
            <a:xfrm flipH="1">
              <a:off x="1968" y="1728"/>
              <a:ext cx="144" cy="240"/>
            </a:xfrm>
            <a:prstGeom prst="line">
              <a:avLst/>
            </a:prstGeom>
            <a:noFill/>
            <a:ln w="9525">
              <a:solidFill>
                <a:schemeClr val="tx1"/>
              </a:solidFill>
              <a:round/>
            </a:ln>
          </p:spPr>
          <p:txBody>
            <a:bodyPr wrap="none" anchor="ctr"/>
            <a:lstStyle/>
            <a:p>
              <a:endParaRPr lang="zh-CN" altLang="en-US"/>
            </a:p>
          </p:txBody>
        </p:sp>
        <p:sp>
          <p:nvSpPr>
            <p:cNvPr id="124953" name="Line 14"/>
            <p:cNvSpPr>
              <a:spLocks noChangeShapeType="1"/>
            </p:cNvSpPr>
            <p:nvPr/>
          </p:nvSpPr>
          <p:spPr bwMode="auto">
            <a:xfrm>
              <a:off x="2208" y="1728"/>
              <a:ext cx="192" cy="240"/>
            </a:xfrm>
            <a:prstGeom prst="line">
              <a:avLst/>
            </a:prstGeom>
            <a:noFill/>
            <a:ln w="9525">
              <a:solidFill>
                <a:schemeClr val="tx1"/>
              </a:solidFill>
              <a:round/>
            </a:ln>
          </p:spPr>
          <p:txBody>
            <a:bodyPr wrap="none" anchor="ctr"/>
            <a:lstStyle/>
            <a:p>
              <a:endParaRPr lang="zh-CN" altLang="en-US"/>
            </a:p>
          </p:txBody>
        </p:sp>
        <p:sp>
          <p:nvSpPr>
            <p:cNvPr id="124954" name="Line 15"/>
            <p:cNvSpPr>
              <a:spLocks noChangeShapeType="1"/>
            </p:cNvSpPr>
            <p:nvPr/>
          </p:nvSpPr>
          <p:spPr bwMode="auto">
            <a:xfrm flipH="1">
              <a:off x="1680" y="2208"/>
              <a:ext cx="144" cy="288"/>
            </a:xfrm>
            <a:prstGeom prst="line">
              <a:avLst/>
            </a:prstGeom>
            <a:noFill/>
            <a:ln w="9525">
              <a:solidFill>
                <a:schemeClr val="tx1"/>
              </a:solidFill>
              <a:round/>
            </a:ln>
          </p:spPr>
          <p:txBody>
            <a:bodyPr wrap="none" anchor="ctr"/>
            <a:lstStyle/>
            <a:p>
              <a:endParaRPr lang="zh-CN" altLang="en-US"/>
            </a:p>
          </p:txBody>
        </p:sp>
        <p:sp>
          <p:nvSpPr>
            <p:cNvPr id="124955" name="Line 16"/>
            <p:cNvSpPr>
              <a:spLocks noChangeShapeType="1"/>
            </p:cNvSpPr>
            <p:nvPr/>
          </p:nvSpPr>
          <p:spPr bwMode="auto">
            <a:xfrm flipH="1">
              <a:off x="2976" y="1728"/>
              <a:ext cx="144" cy="240"/>
            </a:xfrm>
            <a:prstGeom prst="line">
              <a:avLst/>
            </a:prstGeom>
            <a:noFill/>
            <a:ln w="9525">
              <a:solidFill>
                <a:schemeClr val="tx1"/>
              </a:solidFill>
              <a:round/>
            </a:ln>
          </p:spPr>
          <p:txBody>
            <a:bodyPr wrap="none" anchor="ctr"/>
            <a:lstStyle/>
            <a:p>
              <a:endParaRPr lang="zh-CN" altLang="en-US"/>
            </a:p>
          </p:txBody>
        </p:sp>
        <p:sp>
          <p:nvSpPr>
            <p:cNvPr id="124956" name="Line 17"/>
            <p:cNvSpPr>
              <a:spLocks noChangeShapeType="1"/>
            </p:cNvSpPr>
            <p:nvPr/>
          </p:nvSpPr>
          <p:spPr bwMode="auto">
            <a:xfrm>
              <a:off x="3216" y="1728"/>
              <a:ext cx="144" cy="240"/>
            </a:xfrm>
            <a:prstGeom prst="line">
              <a:avLst/>
            </a:prstGeom>
            <a:noFill/>
            <a:ln w="9525">
              <a:solidFill>
                <a:schemeClr val="tx1"/>
              </a:solidFill>
              <a:round/>
            </a:ln>
          </p:spPr>
          <p:txBody>
            <a:bodyPr wrap="none" anchor="ctr"/>
            <a:lstStyle/>
            <a:p>
              <a:endParaRPr lang="zh-CN" altLang="en-US"/>
            </a:p>
          </p:txBody>
        </p:sp>
      </p:grpSp>
      <p:sp>
        <p:nvSpPr>
          <p:cNvPr id="124931" name="Rectangle 18"/>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4932" name="Text Box 19"/>
          <p:cNvSpPr txBox="1">
            <a:spLocks noChangeArrowheads="1"/>
          </p:cNvSpPr>
          <p:nvPr/>
        </p:nvSpPr>
        <p:spPr bwMode="auto">
          <a:xfrm>
            <a:off x="5410200" y="5105400"/>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24933" name="Line 20"/>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4934" name="Line 21"/>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4935" name="Line 22"/>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4936" name="Line 23"/>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4937" name="Line 24"/>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4938" name="Line 25"/>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4939" name="Line 26"/>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4940" name="Line 27"/>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4941" name="Text Box 28"/>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38400" y="1676400"/>
            <a:ext cx="3200400" cy="2590800"/>
            <a:chOff x="1536" y="1056"/>
            <a:chExt cx="2016" cy="1632"/>
          </a:xfrm>
        </p:grpSpPr>
        <p:sp>
          <p:nvSpPr>
            <p:cNvPr id="125966" name="Oval 3"/>
            <p:cNvSpPr>
              <a:spLocks noChangeArrowheads="1"/>
            </p:cNvSpPr>
            <p:nvPr/>
          </p:nvSpPr>
          <p:spPr bwMode="auto">
            <a:xfrm>
              <a:off x="206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5967" name="Oval 4"/>
            <p:cNvSpPr>
              <a:spLocks noChangeArrowheads="1"/>
            </p:cNvSpPr>
            <p:nvPr/>
          </p:nvSpPr>
          <p:spPr bwMode="auto">
            <a:xfrm>
              <a:off x="3024" y="148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5968" name="Oval 5"/>
            <p:cNvSpPr>
              <a:spLocks noChangeArrowheads="1"/>
            </p:cNvSpPr>
            <p:nvPr/>
          </p:nvSpPr>
          <p:spPr bwMode="auto">
            <a:xfrm>
              <a:off x="331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5969" name="Oval 6"/>
            <p:cNvSpPr>
              <a:spLocks noChangeArrowheads="1"/>
            </p:cNvSpPr>
            <p:nvPr/>
          </p:nvSpPr>
          <p:spPr bwMode="auto">
            <a:xfrm>
              <a:off x="2784"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5970" name="Oval 7"/>
            <p:cNvSpPr>
              <a:spLocks noChangeArrowheads="1"/>
            </p:cNvSpPr>
            <p:nvPr/>
          </p:nvSpPr>
          <p:spPr bwMode="auto">
            <a:xfrm>
              <a:off x="2352"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5971" name="Oval 8"/>
            <p:cNvSpPr>
              <a:spLocks noChangeArrowheads="1"/>
            </p:cNvSpPr>
            <p:nvPr/>
          </p:nvSpPr>
          <p:spPr bwMode="auto">
            <a:xfrm>
              <a:off x="1776" y="196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5972" name="Oval 9"/>
            <p:cNvSpPr>
              <a:spLocks noChangeArrowheads="1"/>
            </p:cNvSpPr>
            <p:nvPr/>
          </p:nvSpPr>
          <p:spPr bwMode="auto">
            <a:xfrm>
              <a:off x="1536" y="2448"/>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5973" name="Oval 10"/>
            <p:cNvSpPr>
              <a:spLocks noChangeArrowheads="1"/>
            </p:cNvSpPr>
            <p:nvPr/>
          </p:nvSpPr>
          <p:spPr bwMode="auto">
            <a:xfrm>
              <a:off x="2544" y="1056"/>
              <a:ext cx="240" cy="24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25974" name="Line 11"/>
            <p:cNvSpPr>
              <a:spLocks noChangeShapeType="1"/>
            </p:cNvSpPr>
            <p:nvPr/>
          </p:nvSpPr>
          <p:spPr bwMode="auto">
            <a:xfrm flipH="1">
              <a:off x="2256" y="1248"/>
              <a:ext cx="336" cy="288"/>
            </a:xfrm>
            <a:prstGeom prst="line">
              <a:avLst/>
            </a:prstGeom>
            <a:noFill/>
            <a:ln w="9525">
              <a:solidFill>
                <a:schemeClr val="tx1"/>
              </a:solidFill>
              <a:round/>
            </a:ln>
          </p:spPr>
          <p:txBody>
            <a:bodyPr wrap="none" anchor="ctr"/>
            <a:lstStyle/>
            <a:p>
              <a:endParaRPr lang="zh-CN" altLang="en-US"/>
            </a:p>
          </p:txBody>
        </p:sp>
        <p:sp>
          <p:nvSpPr>
            <p:cNvPr id="125975" name="Line 12"/>
            <p:cNvSpPr>
              <a:spLocks noChangeShapeType="1"/>
            </p:cNvSpPr>
            <p:nvPr/>
          </p:nvSpPr>
          <p:spPr bwMode="auto">
            <a:xfrm>
              <a:off x="2736" y="1248"/>
              <a:ext cx="336" cy="288"/>
            </a:xfrm>
            <a:prstGeom prst="line">
              <a:avLst/>
            </a:prstGeom>
            <a:noFill/>
            <a:ln w="9525">
              <a:solidFill>
                <a:schemeClr val="tx1"/>
              </a:solidFill>
              <a:round/>
            </a:ln>
          </p:spPr>
          <p:txBody>
            <a:bodyPr wrap="none" anchor="ctr"/>
            <a:lstStyle/>
            <a:p>
              <a:endParaRPr lang="zh-CN" altLang="en-US"/>
            </a:p>
          </p:txBody>
        </p:sp>
        <p:sp>
          <p:nvSpPr>
            <p:cNvPr id="125976" name="Line 13"/>
            <p:cNvSpPr>
              <a:spLocks noChangeShapeType="1"/>
            </p:cNvSpPr>
            <p:nvPr/>
          </p:nvSpPr>
          <p:spPr bwMode="auto">
            <a:xfrm flipH="1">
              <a:off x="1968" y="1728"/>
              <a:ext cx="144" cy="240"/>
            </a:xfrm>
            <a:prstGeom prst="line">
              <a:avLst/>
            </a:prstGeom>
            <a:noFill/>
            <a:ln w="9525">
              <a:solidFill>
                <a:schemeClr val="tx1"/>
              </a:solidFill>
              <a:round/>
            </a:ln>
          </p:spPr>
          <p:txBody>
            <a:bodyPr wrap="none" anchor="ctr"/>
            <a:lstStyle/>
            <a:p>
              <a:endParaRPr lang="zh-CN" altLang="en-US"/>
            </a:p>
          </p:txBody>
        </p:sp>
        <p:sp>
          <p:nvSpPr>
            <p:cNvPr id="125977" name="Line 14"/>
            <p:cNvSpPr>
              <a:spLocks noChangeShapeType="1"/>
            </p:cNvSpPr>
            <p:nvPr/>
          </p:nvSpPr>
          <p:spPr bwMode="auto">
            <a:xfrm>
              <a:off x="2208" y="1728"/>
              <a:ext cx="192" cy="240"/>
            </a:xfrm>
            <a:prstGeom prst="line">
              <a:avLst/>
            </a:prstGeom>
            <a:noFill/>
            <a:ln w="9525">
              <a:solidFill>
                <a:schemeClr val="tx1"/>
              </a:solidFill>
              <a:round/>
            </a:ln>
          </p:spPr>
          <p:txBody>
            <a:bodyPr wrap="none" anchor="ctr"/>
            <a:lstStyle/>
            <a:p>
              <a:endParaRPr lang="zh-CN" altLang="en-US"/>
            </a:p>
          </p:txBody>
        </p:sp>
        <p:sp>
          <p:nvSpPr>
            <p:cNvPr id="125978" name="Line 15"/>
            <p:cNvSpPr>
              <a:spLocks noChangeShapeType="1"/>
            </p:cNvSpPr>
            <p:nvPr/>
          </p:nvSpPr>
          <p:spPr bwMode="auto">
            <a:xfrm flipH="1">
              <a:off x="1680" y="2208"/>
              <a:ext cx="144" cy="288"/>
            </a:xfrm>
            <a:prstGeom prst="line">
              <a:avLst/>
            </a:prstGeom>
            <a:noFill/>
            <a:ln w="9525">
              <a:solidFill>
                <a:schemeClr val="tx1"/>
              </a:solidFill>
              <a:round/>
            </a:ln>
          </p:spPr>
          <p:txBody>
            <a:bodyPr wrap="none" anchor="ctr"/>
            <a:lstStyle/>
            <a:p>
              <a:endParaRPr lang="zh-CN" altLang="en-US"/>
            </a:p>
          </p:txBody>
        </p:sp>
        <p:sp>
          <p:nvSpPr>
            <p:cNvPr id="125979" name="Line 16"/>
            <p:cNvSpPr>
              <a:spLocks noChangeShapeType="1"/>
            </p:cNvSpPr>
            <p:nvPr/>
          </p:nvSpPr>
          <p:spPr bwMode="auto">
            <a:xfrm flipH="1">
              <a:off x="2976" y="1728"/>
              <a:ext cx="144" cy="240"/>
            </a:xfrm>
            <a:prstGeom prst="line">
              <a:avLst/>
            </a:prstGeom>
            <a:noFill/>
            <a:ln w="9525">
              <a:solidFill>
                <a:schemeClr val="tx1"/>
              </a:solidFill>
              <a:round/>
            </a:ln>
          </p:spPr>
          <p:txBody>
            <a:bodyPr wrap="none" anchor="ctr"/>
            <a:lstStyle/>
            <a:p>
              <a:endParaRPr lang="zh-CN" altLang="en-US"/>
            </a:p>
          </p:txBody>
        </p:sp>
        <p:sp>
          <p:nvSpPr>
            <p:cNvPr id="125980" name="Line 17"/>
            <p:cNvSpPr>
              <a:spLocks noChangeShapeType="1"/>
            </p:cNvSpPr>
            <p:nvPr/>
          </p:nvSpPr>
          <p:spPr bwMode="auto">
            <a:xfrm>
              <a:off x="3216" y="1728"/>
              <a:ext cx="144" cy="240"/>
            </a:xfrm>
            <a:prstGeom prst="line">
              <a:avLst/>
            </a:prstGeom>
            <a:noFill/>
            <a:ln w="9525">
              <a:solidFill>
                <a:schemeClr val="tx1"/>
              </a:solidFill>
              <a:round/>
            </a:ln>
          </p:spPr>
          <p:txBody>
            <a:bodyPr wrap="none" anchor="ctr"/>
            <a:lstStyle/>
            <a:p>
              <a:endParaRPr lang="zh-CN" altLang="en-US"/>
            </a:p>
          </p:txBody>
        </p:sp>
      </p:grpSp>
      <p:sp>
        <p:nvSpPr>
          <p:cNvPr id="125955" name="Rectangle 18"/>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5956" name="Text Box 19"/>
          <p:cNvSpPr txBox="1">
            <a:spLocks noChangeArrowheads="1"/>
          </p:cNvSpPr>
          <p:nvPr/>
        </p:nvSpPr>
        <p:spPr bwMode="auto">
          <a:xfrm>
            <a:off x="5029200" y="5105400"/>
            <a:ext cx="869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48 67</a:t>
            </a:r>
            <a:endParaRPr kumimoji="1" lang="en-US" altLang="zh-CN" sz="2400">
              <a:latin typeface="Times New Roman" panose="02020503050405090304" pitchFamily="18" charset="0"/>
            </a:endParaRPr>
          </a:p>
        </p:txBody>
      </p:sp>
      <p:sp>
        <p:nvSpPr>
          <p:cNvPr id="125957" name="Line 20"/>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5958" name="Line 21"/>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5959" name="Line 22"/>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5960" name="Line 23"/>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5961" name="Line 24"/>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5962" name="Line 25"/>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5963" name="Line 26"/>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5964" name="Line 27"/>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5965" name="Text Box 28"/>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6979"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6980" name="Oval 4"/>
          <p:cNvSpPr>
            <a:spLocks noChangeArrowheads="1"/>
          </p:cNvSpPr>
          <p:nvPr/>
        </p:nvSpPr>
        <p:spPr bwMode="auto">
          <a:xfrm>
            <a:off x="5257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6981" name="Oval 5"/>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6982" name="Oval 6"/>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6983" name="Oval 7"/>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6984" name="Oval 8"/>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6985" name="Line 9"/>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26986" name="Line 10"/>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26987" name="Line 11"/>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26988" name="Line 12"/>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26989" name="Line 13"/>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26990" name="Line 14"/>
          <p:cNvSpPr>
            <a:spLocks noChangeShapeType="1"/>
          </p:cNvSpPr>
          <p:nvPr/>
        </p:nvSpPr>
        <p:spPr bwMode="auto">
          <a:xfrm>
            <a:off x="5105400" y="2743200"/>
            <a:ext cx="228600" cy="381000"/>
          </a:xfrm>
          <a:prstGeom prst="line">
            <a:avLst/>
          </a:prstGeom>
          <a:noFill/>
          <a:ln w="9525">
            <a:solidFill>
              <a:schemeClr val="tx1"/>
            </a:solidFill>
            <a:round/>
          </a:ln>
        </p:spPr>
        <p:txBody>
          <a:bodyPr wrap="none" anchor="ctr"/>
          <a:lstStyle/>
          <a:p>
            <a:endParaRPr lang="zh-CN" altLang="en-US"/>
          </a:p>
        </p:txBody>
      </p:sp>
      <p:sp>
        <p:nvSpPr>
          <p:cNvPr id="126991" name="Rectangle 15"/>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6992" name="Text Box 16"/>
          <p:cNvSpPr txBox="1">
            <a:spLocks noChangeArrowheads="1"/>
          </p:cNvSpPr>
          <p:nvPr/>
        </p:nvSpPr>
        <p:spPr bwMode="auto">
          <a:xfrm>
            <a:off x="5029200" y="5105400"/>
            <a:ext cx="869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48 67</a:t>
            </a:r>
            <a:endParaRPr kumimoji="1" lang="en-US" altLang="zh-CN" sz="2400">
              <a:latin typeface="Times New Roman" panose="02020503050405090304" pitchFamily="18" charset="0"/>
            </a:endParaRPr>
          </a:p>
        </p:txBody>
      </p:sp>
      <p:sp>
        <p:nvSpPr>
          <p:cNvPr id="126993" name="Line 17"/>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6994" name="Line 18"/>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6995" name="Line 19"/>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6996" name="Line 20"/>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6997" name="Line 21"/>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6998" name="Line 22"/>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6999" name="Line 23"/>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7000" name="Line 24"/>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7001" name="Text Box 25"/>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8003"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8004" name="Oval 4"/>
          <p:cNvSpPr>
            <a:spLocks noChangeArrowheads="1"/>
          </p:cNvSpPr>
          <p:nvPr/>
        </p:nvSpPr>
        <p:spPr bwMode="auto">
          <a:xfrm>
            <a:off x="5257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8005" name="Oval 5"/>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8006" name="Oval 6"/>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8007" name="Oval 7"/>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8008" name="Oval 8"/>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8009" name="Line 9"/>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28010" name="Line 10"/>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28011" name="Line 11"/>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28012" name="Line 12"/>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28013" name="Line 13"/>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28014" name="Line 14"/>
          <p:cNvSpPr>
            <a:spLocks noChangeShapeType="1"/>
          </p:cNvSpPr>
          <p:nvPr/>
        </p:nvSpPr>
        <p:spPr bwMode="auto">
          <a:xfrm>
            <a:off x="5105400" y="2743200"/>
            <a:ext cx="228600" cy="381000"/>
          </a:xfrm>
          <a:prstGeom prst="line">
            <a:avLst/>
          </a:prstGeom>
          <a:noFill/>
          <a:ln w="9525">
            <a:solidFill>
              <a:schemeClr val="tx1"/>
            </a:solidFill>
            <a:round/>
          </a:ln>
        </p:spPr>
        <p:txBody>
          <a:bodyPr wrap="none" anchor="ctr"/>
          <a:lstStyle/>
          <a:p>
            <a:endParaRPr lang="zh-CN" altLang="en-US"/>
          </a:p>
        </p:txBody>
      </p:sp>
      <p:sp>
        <p:nvSpPr>
          <p:cNvPr id="128015" name="Rectangle 15"/>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8016" name="Text Box 16"/>
          <p:cNvSpPr txBox="1">
            <a:spLocks noChangeArrowheads="1"/>
          </p:cNvSpPr>
          <p:nvPr/>
        </p:nvSpPr>
        <p:spPr bwMode="auto">
          <a:xfrm>
            <a:off x="5029200" y="5105400"/>
            <a:ext cx="869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48 67</a:t>
            </a:r>
            <a:endParaRPr kumimoji="1" lang="en-US" altLang="zh-CN" sz="2400">
              <a:latin typeface="Times New Roman" panose="02020503050405090304" pitchFamily="18" charset="0"/>
            </a:endParaRPr>
          </a:p>
        </p:txBody>
      </p:sp>
      <p:sp>
        <p:nvSpPr>
          <p:cNvPr id="128017" name="Line 17"/>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8018" name="Line 18"/>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8019" name="Line 19"/>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8020" name="Line 20"/>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8021" name="Line 21"/>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8022" name="Line 22"/>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8023" name="Line 23"/>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8024" name="Line 24"/>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8025" name="Text Box 25"/>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29027"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29028" name="Oval 4"/>
          <p:cNvSpPr>
            <a:spLocks noChangeArrowheads="1"/>
          </p:cNvSpPr>
          <p:nvPr/>
        </p:nvSpPr>
        <p:spPr bwMode="auto">
          <a:xfrm>
            <a:off x="5257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29029" name="Oval 5"/>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29030" name="Oval 6"/>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29031" name="Oval 7"/>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29032" name="Oval 8"/>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29033" name="Line 9"/>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29034" name="Line 10"/>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29035" name="Line 11"/>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29036" name="Line 12"/>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29037" name="Line 13"/>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29038" name="Line 14"/>
          <p:cNvSpPr>
            <a:spLocks noChangeShapeType="1"/>
          </p:cNvSpPr>
          <p:nvPr/>
        </p:nvSpPr>
        <p:spPr bwMode="auto">
          <a:xfrm>
            <a:off x="5105400" y="2743200"/>
            <a:ext cx="228600" cy="381000"/>
          </a:xfrm>
          <a:prstGeom prst="line">
            <a:avLst/>
          </a:prstGeom>
          <a:noFill/>
          <a:ln w="9525">
            <a:solidFill>
              <a:schemeClr val="tx1"/>
            </a:solidFill>
            <a:round/>
          </a:ln>
        </p:spPr>
        <p:txBody>
          <a:bodyPr wrap="none" anchor="ctr"/>
          <a:lstStyle/>
          <a:p>
            <a:endParaRPr lang="zh-CN" altLang="en-US"/>
          </a:p>
        </p:txBody>
      </p:sp>
      <p:sp>
        <p:nvSpPr>
          <p:cNvPr id="129039" name="Rectangle 15"/>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29040" name="Text Box 16"/>
          <p:cNvSpPr txBox="1">
            <a:spLocks noChangeArrowheads="1"/>
          </p:cNvSpPr>
          <p:nvPr/>
        </p:nvSpPr>
        <p:spPr bwMode="auto">
          <a:xfrm>
            <a:off x="5029200" y="5105400"/>
            <a:ext cx="869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48 67</a:t>
            </a:r>
            <a:endParaRPr kumimoji="1" lang="en-US" altLang="zh-CN" sz="2400">
              <a:latin typeface="Times New Roman" panose="02020503050405090304" pitchFamily="18" charset="0"/>
            </a:endParaRPr>
          </a:p>
        </p:txBody>
      </p:sp>
      <p:sp>
        <p:nvSpPr>
          <p:cNvPr id="129041" name="Line 17"/>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29042" name="Line 18"/>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29043" name="Line 19"/>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29044" name="Line 20"/>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29045" name="Line 21"/>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29046" name="Line 22"/>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29047" name="Line 23"/>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29048" name="Line 24"/>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29049" name="Text Box 25"/>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30051"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30052" name="Oval 4"/>
          <p:cNvSpPr>
            <a:spLocks noChangeArrowheads="1"/>
          </p:cNvSpPr>
          <p:nvPr/>
        </p:nvSpPr>
        <p:spPr bwMode="auto">
          <a:xfrm>
            <a:off x="5257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30053" name="Oval 5"/>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0054" name="Oval 6"/>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0055" name="Oval 7"/>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0056" name="Oval 8"/>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30057" name="Line 9"/>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30058" name="Line 10"/>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30059" name="Line 11"/>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30060" name="Line 12"/>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30061" name="Line 13"/>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30062" name="Line 14"/>
          <p:cNvSpPr>
            <a:spLocks noChangeShapeType="1"/>
          </p:cNvSpPr>
          <p:nvPr/>
        </p:nvSpPr>
        <p:spPr bwMode="auto">
          <a:xfrm>
            <a:off x="5105400" y="2743200"/>
            <a:ext cx="228600" cy="381000"/>
          </a:xfrm>
          <a:prstGeom prst="line">
            <a:avLst/>
          </a:prstGeom>
          <a:noFill/>
          <a:ln w="9525">
            <a:solidFill>
              <a:schemeClr val="tx1"/>
            </a:solidFill>
            <a:round/>
          </a:ln>
        </p:spPr>
        <p:txBody>
          <a:bodyPr wrap="none" anchor="ctr"/>
          <a:lstStyle/>
          <a:p>
            <a:endParaRPr lang="zh-CN" altLang="en-US"/>
          </a:p>
        </p:txBody>
      </p:sp>
      <p:sp>
        <p:nvSpPr>
          <p:cNvPr id="130063" name="Rectangle 15"/>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30064" name="Text Box 16"/>
          <p:cNvSpPr txBox="1">
            <a:spLocks noChangeArrowheads="1"/>
          </p:cNvSpPr>
          <p:nvPr/>
        </p:nvSpPr>
        <p:spPr bwMode="auto">
          <a:xfrm>
            <a:off x="4648200" y="5105400"/>
            <a:ext cx="1250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40 48 67</a:t>
            </a:r>
            <a:endParaRPr kumimoji="1" lang="en-US" altLang="zh-CN" sz="2400">
              <a:latin typeface="Times New Roman" panose="02020503050405090304" pitchFamily="18" charset="0"/>
            </a:endParaRPr>
          </a:p>
        </p:txBody>
      </p:sp>
      <p:sp>
        <p:nvSpPr>
          <p:cNvPr id="130065" name="Line 17"/>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30066" name="Line 18"/>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30067" name="Line 19"/>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30068" name="Line 20"/>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30069" name="Line 21"/>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30070" name="Line 22"/>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30071" name="Line 23"/>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30072" name="Line 24"/>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30073" name="Text Box 25"/>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31075"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31076" name="Oval 4"/>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1077" name="Oval 5"/>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1078" name="Oval 6"/>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1079" name="Oval 7"/>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31080" name="Line 8"/>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31081" name="Line 9"/>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31082" name="Line 10"/>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31083" name="Line 11"/>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31084" name="Line 12"/>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31085" name="Rectangle 13"/>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31086" name="Text Box 14"/>
          <p:cNvSpPr txBox="1">
            <a:spLocks noChangeArrowheads="1"/>
          </p:cNvSpPr>
          <p:nvPr/>
        </p:nvSpPr>
        <p:spPr bwMode="auto">
          <a:xfrm>
            <a:off x="4648200" y="5105400"/>
            <a:ext cx="1250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40 48 67</a:t>
            </a:r>
            <a:endParaRPr kumimoji="1" lang="en-US" altLang="zh-CN" sz="2400">
              <a:latin typeface="Times New Roman" panose="02020503050405090304" pitchFamily="18" charset="0"/>
            </a:endParaRPr>
          </a:p>
        </p:txBody>
      </p:sp>
      <p:sp>
        <p:nvSpPr>
          <p:cNvPr id="131087" name="Line 15"/>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31088" name="Line 16"/>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31089" name="Line 17"/>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31090" name="Line 18"/>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31091" name="Line 19"/>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31092" name="Line 20"/>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31093" name="Line 21"/>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31094" name="Line 22"/>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31095" name="Text Box 23"/>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131096" name="Text Box 24"/>
          <p:cNvSpPr txBox="1">
            <a:spLocks noChangeArrowheads="1"/>
          </p:cNvSpPr>
          <p:nvPr/>
        </p:nvSpPr>
        <p:spPr bwMode="auto">
          <a:xfrm>
            <a:off x="4083050" y="16414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9278" y="487998"/>
            <a:ext cx="7772400" cy="609600"/>
          </a:xfrm>
        </p:spPr>
        <p:txBody>
          <a:bodyPr/>
          <a:lstStyle/>
          <a:p>
            <a:pPr eaLnBrk="1" hangingPunct="1"/>
            <a:r>
              <a:rPr lang="zh-CN" altLang="en-US" sz="1900" b="1" dirty="0">
                <a:solidFill>
                  <a:srgbClr val="800000"/>
                </a:solidFill>
              </a:rPr>
              <a:t>评价排序算法的主要标准</a:t>
            </a:r>
            <a:r>
              <a:rPr lang="zh-CN" altLang="en-US" sz="2500" b="1" dirty="0"/>
              <a:t> </a:t>
            </a:r>
            <a:endParaRPr lang="zh-CN" altLang="en-US" sz="2500" b="1" dirty="0"/>
          </a:p>
        </p:txBody>
      </p:sp>
      <p:sp>
        <p:nvSpPr>
          <p:cNvPr id="12291" name="Rectangle 3"/>
          <p:cNvSpPr>
            <a:spLocks noGrp="1" noChangeArrowheads="1"/>
          </p:cNvSpPr>
          <p:nvPr>
            <p:ph type="body" idx="1"/>
          </p:nvPr>
        </p:nvSpPr>
        <p:spPr>
          <a:xfrm>
            <a:off x="569307" y="1230616"/>
            <a:ext cx="8229600" cy="4670425"/>
          </a:xfrm>
        </p:spPr>
        <p:txBody>
          <a:bodyPr>
            <a:normAutofit fontScale="92500" lnSpcReduction="20000"/>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时间开销</a:t>
            </a:r>
            <a:r>
              <a:rPr lang="en-US" altLang="zh-CN" sz="2100" b="1" dirty="0">
                <a:solidFill>
                  <a:srgbClr val="CC6600"/>
                </a:solidFill>
              </a:rPr>
              <a:t>]</a:t>
            </a:r>
            <a:endParaRPr lang="en-US" altLang="zh-CN" sz="2100"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dirty="0"/>
              <a:t>考察算法的两个基本操作的次数：</a:t>
            </a:r>
            <a:endParaRPr lang="zh-CN" altLang="en-US" sz="2100" dirty="0"/>
          </a:p>
          <a:p>
            <a:pPr lvl="1" eaLnBrk="1" hangingPunct="1">
              <a:lnSpc>
                <a:spcPct val="150000"/>
              </a:lnSpc>
            </a:pPr>
            <a:r>
              <a:rPr lang="zh-CN" altLang="en-US" sz="2200" dirty="0"/>
              <a:t>比较关键字</a:t>
            </a:r>
            <a:endParaRPr lang="zh-CN" altLang="en-US" sz="2200" dirty="0"/>
          </a:p>
          <a:p>
            <a:pPr lvl="1" eaLnBrk="1" hangingPunct="1">
              <a:lnSpc>
                <a:spcPct val="150000"/>
              </a:lnSpc>
            </a:pPr>
            <a:r>
              <a:rPr lang="zh-CN" altLang="en-US" sz="2200" dirty="0"/>
              <a:t>移动记录</a:t>
            </a:r>
            <a:endParaRPr lang="zh-CN" altLang="en-US" sz="2200" dirty="0"/>
          </a:p>
          <a:p>
            <a:pPr eaLnBrk="1" hangingPunct="1">
              <a:lnSpc>
                <a:spcPct val="150000"/>
              </a:lnSpc>
              <a:buFont typeface="Wingdings" panose="05000000000000000000" pitchFamily="2" charset="2"/>
              <a:buNone/>
            </a:pPr>
            <a:r>
              <a:rPr lang="zh-CN" altLang="en-US" sz="2100" dirty="0"/>
              <a:t>  算法时间还与输入实例的初始状态有关时，分情况：</a:t>
            </a:r>
            <a:endParaRPr lang="zh-CN" altLang="en-US" sz="2100" dirty="0"/>
          </a:p>
          <a:p>
            <a:pPr lvl="1" eaLnBrk="1" hangingPunct="1">
              <a:lnSpc>
                <a:spcPct val="150000"/>
              </a:lnSpc>
            </a:pPr>
            <a:r>
              <a:rPr lang="zh-CN" altLang="en-US" sz="2200" dirty="0"/>
              <a:t>最好</a:t>
            </a:r>
            <a:endParaRPr lang="zh-CN" altLang="en-US" sz="2200" dirty="0"/>
          </a:p>
          <a:p>
            <a:pPr lvl="1" eaLnBrk="1" hangingPunct="1">
              <a:lnSpc>
                <a:spcPct val="150000"/>
              </a:lnSpc>
            </a:pPr>
            <a:r>
              <a:rPr lang="zh-CN" altLang="en-US" sz="2200" dirty="0"/>
              <a:t>最坏</a:t>
            </a:r>
            <a:endParaRPr lang="zh-CN" altLang="en-US" sz="2200" dirty="0"/>
          </a:p>
          <a:p>
            <a:pPr lvl="1" eaLnBrk="1" hangingPunct="1">
              <a:lnSpc>
                <a:spcPct val="150000"/>
              </a:lnSpc>
            </a:pPr>
            <a:r>
              <a:rPr lang="zh-CN" altLang="en-US" sz="2200" dirty="0"/>
              <a:t>平均</a:t>
            </a:r>
            <a:endParaRPr lang="zh-CN" altLang="en-US" sz="2200" dirty="0"/>
          </a:p>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空间开销</a:t>
            </a:r>
            <a:r>
              <a:rPr lang="en-US" altLang="zh-CN" sz="2100" b="1" dirty="0">
                <a:solidFill>
                  <a:srgbClr val="CC6600"/>
                </a:solidFill>
              </a:rPr>
              <a:t>]</a:t>
            </a:r>
            <a:r>
              <a:rPr lang="en-US" altLang="zh-CN" sz="2100" dirty="0"/>
              <a:t>  </a:t>
            </a:r>
            <a:endParaRPr lang="en-US" altLang="zh-CN" sz="2100" dirty="0"/>
          </a:p>
          <a:p>
            <a:pPr eaLnBrk="1" hangingPunct="1">
              <a:lnSpc>
                <a:spcPct val="150000"/>
              </a:lnSpc>
              <a:buFont typeface="Wingdings" panose="05000000000000000000" pitchFamily="2" charset="2"/>
              <a:buNone/>
            </a:pPr>
            <a:r>
              <a:rPr lang="en-US" altLang="zh-CN" sz="2100" dirty="0"/>
              <a:t>   </a:t>
            </a:r>
            <a:r>
              <a:rPr lang="zh-CN" altLang="en-US" sz="2100" dirty="0"/>
              <a:t>所需的辅助空间</a:t>
            </a:r>
            <a:endParaRPr lang="zh-CN" altLang="en-US" sz="2100" dirty="0"/>
          </a:p>
        </p:txBody>
      </p:sp>
      <p:sp>
        <p:nvSpPr>
          <p:cNvPr id="2" name="文本框 1"/>
          <p:cNvSpPr txBox="1"/>
          <p:nvPr/>
        </p:nvSpPr>
        <p:spPr>
          <a:xfrm>
            <a:off x="4071620" y="3900805"/>
            <a:ext cx="4549140" cy="1476375"/>
          </a:xfrm>
          <a:prstGeom prst="rect">
            <a:avLst/>
          </a:prstGeom>
          <a:noFill/>
        </p:spPr>
        <p:txBody>
          <a:bodyPr wrap="square" rtlCol="0">
            <a:spAutoFit/>
          </a:bodyPr>
          <a:p>
            <a:pPr>
              <a:lnSpc>
                <a:spcPct val="150000"/>
              </a:lnSpc>
            </a:pPr>
            <a:r>
              <a:rPr lang="zh-CN" altLang="en-US" sz="2000">
                <a:latin typeface="宋体" charset="0"/>
                <a:ea typeface="宋体" charset="0"/>
                <a:cs typeface="宋体" charset="0"/>
              </a:rPr>
              <a:t>一般来说</a:t>
            </a:r>
            <a:endParaRPr lang="zh-CN" altLang="en-US" sz="2000">
              <a:latin typeface="宋体" charset="0"/>
              <a:ea typeface="宋体" charset="0"/>
              <a:cs typeface="宋体" charset="0"/>
            </a:endParaRPr>
          </a:p>
          <a:p>
            <a:pPr>
              <a:lnSpc>
                <a:spcPct val="150000"/>
              </a:lnSpc>
            </a:pPr>
            <a:r>
              <a:rPr lang="zh-CN" altLang="en-US" sz="2000">
                <a:latin typeface="宋体" charset="0"/>
                <a:ea typeface="宋体" charset="0"/>
                <a:cs typeface="宋体" charset="0"/>
              </a:rPr>
              <a:t>简单排序方法：</a:t>
            </a:r>
            <a:r>
              <a:rPr lang="en-US" altLang="zh-CN" sz="2000">
                <a:latin typeface="宋体" charset="0"/>
                <a:ea typeface="宋体" charset="0"/>
                <a:cs typeface="宋体" charset="0"/>
              </a:rPr>
              <a:t>O(n</a:t>
            </a:r>
            <a:r>
              <a:rPr lang="en-US" altLang="zh-CN" sz="2000" baseline="30000">
                <a:latin typeface="宋体" charset="0"/>
                <a:ea typeface="宋体" charset="0"/>
                <a:cs typeface="宋体" charset="0"/>
              </a:rPr>
              <a:t>2</a:t>
            </a:r>
            <a:r>
              <a:rPr lang="en-US" altLang="zh-CN" sz="2000">
                <a:latin typeface="宋体" charset="0"/>
                <a:ea typeface="宋体" charset="0"/>
                <a:cs typeface="宋体" charset="0"/>
              </a:rPr>
              <a:t>)</a:t>
            </a:r>
            <a:endParaRPr lang="en-US" altLang="zh-CN" sz="2000">
              <a:latin typeface="宋体" charset="0"/>
              <a:ea typeface="宋体" charset="0"/>
              <a:cs typeface="宋体" charset="0"/>
            </a:endParaRPr>
          </a:p>
          <a:p>
            <a:pPr>
              <a:lnSpc>
                <a:spcPct val="150000"/>
              </a:lnSpc>
            </a:pPr>
            <a:r>
              <a:rPr lang="zh-CN" altLang="en-US" sz="2000">
                <a:latin typeface="宋体" charset="0"/>
                <a:ea typeface="宋体" charset="0"/>
                <a:cs typeface="宋体" charset="0"/>
              </a:rPr>
              <a:t>先进排序方法：</a:t>
            </a:r>
            <a:r>
              <a:rPr lang="en-US" altLang="zh-CN" sz="2000">
                <a:latin typeface="宋体" charset="0"/>
                <a:ea typeface="宋体" charset="0"/>
                <a:cs typeface="宋体" charset="0"/>
              </a:rPr>
              <a:t>O(nlogn)</a:t>
            </a:r>
            <a:endParaRPr lang="en-US" altLang="zh-CN" sz="2000">
              <a:latin typeface="宋体" charset="0"/>
              <a:ea typeface="宋体" charset="0"/>
              <a:cs typeface="宋体"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32099"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32100" name="Oval 4"/>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2101" name="Oval 5"/>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2102" name="Oval 6"/>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2103" name="Oval 7"/>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32104" name="Line 8"/>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32105" name="Line 9"/>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32106" name="Line 10"/>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32107" name="Line 11"/>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32108" name="Line 12"/>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32109" name="Rectangle 13"/>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32110" name="Text Box 14"/>
          <p:cNvSpPr txBox="1">
            <a:spLocks noChangeArrowheads="1"/>
          </p:cNvSpPr>
          <p:nvPr/>
        </p:nvSpPr>
        <p:spPr bwMode="auto">
          <a:xfrm>
            <a:off x="4648200" y="5105400"/>
            <a:ext cx="1250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40 48 67</a:t>
            </a:r>
            <a:endParaRPr kumimoji="1" lang="en-US" altLang="zh-CN" sz="2400">
              <a:latin typeface="Times New Roman" panose="02020503050405090304" pitchFamily="18" charset="0"/>
            </a:endParaRPr>
          </a:p>
        </p:txBody>
      </p:sp>
      <p:sp>
        <p:nvSpPr>
          <p:cNvPr id="132111" name="Line 15"/>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32112" name="Line 16"/>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32113" name="Line 17"/>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32114" name="Line 18"/>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32115" name="Line 19"/>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32116" name="Line 20"/>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32117" name="Line 21"/>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32118" name="Line 22"/>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32119" name="Text Box 23"/>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132120" name="Text Box 24"/>
          <p:cNvSpPr txBox="1">
            <a:spLocks noChangeArrowheads="1"/>
          </p:cNvSpPr>
          <p:nvPr/>
        </p:nvSpPr>
        <p:spPr bwMode="auto">
          <a:xfrm>
            <a:off x="4006850" y="1641475"/>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Oval 2"/>
          <p:cNvSpPr>
            <a:spLocks noChangeArrowheads="1"/>
          </p:cNvSpPr>
          <p:nvPr/>
        </p:nvSpPr>
        <p:spPr bwMode="auto">
          <a:xfrm>
            <a:off x="3276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3123" name="Oval 3"/>
          <p:cNvSpPr>
            <a:spLocks noChangeArrowheads="1"/>
          </p:cNvSpPr>
          <p:nvPr/>
        </p:nvSpPr>
        <p:spPr bwMode="auto">
          <a:xfrm>
            <a:off x="4800600" y="2362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33124" name="Oval 4"/>
          <p:cNvSpPr>
            <a:spLocks noChangeArrowheads="1"/>
          </p:cNvSpPr>
          <p:nvPr/>
        </p:nvSpPr>
        <p:spPr bwMode="auto">
          <a:xfrm>
            <a:off x="44196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3125" name="Oval 5"/>
          <p:cNvSpPr>
            <a:spLocks noChangeArrowheads="1"/>
          </p:cNvSpPr>
          <p:nvPr/>
        </p:nvSpPr>
        <p:spPr bwMode="auto">
          <a:xfrm>
            <a:off x="37338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33126" name="Oval 6"/>
          <p:cNvSpPr>
            <a:spLocks noChangeArrowheads="1"/>
          </p:cNvSpPr>
          <p:nvPr/>
        </p:nvSpPr>
        <p:spPr bwMode="auto">
          <a:xfrm>
            <a:off x="2819400" y="31242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3127" name="Oval 7"/>
          <p:cNvSpPr>
            <a:spLocks noChangeArrowheads="1"/>
          </p:cNvSpPr>
          <p:nvPr/>
        </p:nvSpPr>
        <p:spPr bwMode="auto">
          <a:xfrm>
            <a:off x="4038600" y="1676400"/>
            <a:ext cx="381000" cy="381000"/>
          </a:xfrm>
          <a:prstGeom prst="ellipse">
            <a:avLst/>
          </a:prstGeom>
          <a:noFill/>
          <a:ln w="9525">
            <a:solidFill>
              <a:schemeClr val="tx1"/>
            </a:solidFill>
            <a:round/>
          </a:ln>
        </p:spPr>
        <p:txBody>
          <a:bodyPr wrap="none" anchor="ctr"/>
          <a:lstStyle/>
          <a:p>
            <a:pPr algn="ctr"/>
            <a:endParaRPr kumimoji="1" lang="zh-CN" altLang="zh-CN" sz="2400">
              <a:latin typeface="Times New Roman" panose="02020503050405090304" pitchFamily="18" charset="0"/>
            </a:endParaRPr>
          </a:p>
        </p:txBody>
      </p:sp>
      <p:sp>
        <p:nvSpPr>
          <p:cNvPr id="133128" name="Line 8"/>
          <p:cNvSpPr>
            <a:spLocks noChangeShapeType="1"/>
          </p:cNvSpPr>
          <p:nvPr/>
        </p:nvSpPr>
        <p:spPr bwMode="auto">
          <a:xfrm flipH="1">
            <a:off x="3581400" y="1981200"/>
            <a:ext cx="533400" cy="457200"/>
          </a:xfrm>
          <a:prstGeom prst="line">
            <a:avLst/>
          </a:prstGeom>
          <a:noFill/>
          <a:ln w="9525">
            <a:solidFill>
              <a:schemeClr val="tx1"/>
            </a:solidFill>
            <a:round/>
          </a:ln>
        </p:spPr>
        <p:txBody>
          <a:bodyPr wrap="none" anchor="ctr"/>
          <a:lstStyle/>
          <a:p>
            <a:endParaRPr lang="zh-CN" altLang="en-US"/>
          </a:p>
        </p:txBody>
      </p:sp>
      <p:sp>
        <p:nvSpPr>
          <p:cNvPr id="133129" name="Line 9"/>
          <p:cNvSpPr>
            <a:spLocks noChangeShapeType="1"/>
          </p:cNvSpPr>
          <p:nvPr/>
        </p:nvSpPr>
        <p:spPr bwMode="auto">
          <a:xfrm>
            <a:off x="4343400" y="1981200"/>
            <a:ext cx="533400" cy="457200"/>
          </a:xfrm>
          <a:prstGeom prst="line">
            <a:avLst/>
          </a:prstGeom>
          <a:noFill/>
          <a:ln w="9525">
            <a:solidFill>
              <a:schemeClr val="tx1"/>
            </a:solidFill>
            <a:round/>
          </a:ln>
        </p:spPr>
        <p:txBody>
          <a:bodyPr wrap="none" anchor="ctr"/>
          <a:lstStyle/>
          <a:p>
            <a:endParaRPr lang="zh-CN" altLang="en-US"/>
          </a:p>
        </p:txBody>
      </p:sp>
      <p:sp>
        <p:nvSpPr>
          <p:cNvPr id="133130" name="Line 10"/>
          <p:cNvSpPr>
            <a:spLocks noChangeShapeType="1"/>
          </p:cNvSpPr>
          <p:nvPr/>
        </p:nvSpPr>
        <p:spPr bwMode="auto">
          <a:xfrm flipH="1">
            <a:off x="3124200" y="2743200"/>
            <a:ext cx="228600" cy="381000"/>
          </a:xfrm>
          <a:prstGeom prst="line">
            <a:avLst/>
          </a:prstGeom>
          <a:noFill/>
          <a:ln w="9525">
            <a:solidFill>
              <a:schemeClr val="tx1"/>
            </a:solidFill>
            <a:round/>
          </a:ln>
        </p:spPr>
        <p:txBody>
          <a:bodyPr wrap="none" anchor="ctr"/>
          <a:lstStyle/>
          <a:p>
            <a:endParaRPr lang="zh-CN" altLang="en-US"/>
          </a:p>
        </p:txBody>
      </p:sp>
      <p:sp>
        <p:nvSpPr>
          <p:cNvPr id="133131" name="Line 11"/>
          <p:cNvSpPr>
            <a:spLocks noChangeShapeType="1"/>
          </p:cNvSpPr>
          <p:nvPr/>
        </p:nvSpPr>
        <p:spPr bwMode="auto">
          <a:xfrm>
            <a:off x="3505200" y="2743200"/>
            <a:ext cx="304800" cy="381000"/>
          </a:xfrm>
          <a:prstGeom prst="line">
            <a:avLst/>
          </a:prstGeom>
          <a:noFill/>
          <a:ln w="9525">
            <a:solidFill>
              <a:schemeClr val="tx1"/>
            </a:solidFill>
            <a:round/>
          </a:ln>
        </p:spPr>
        <p:txBody>
          <a:bodyPr wrap="none" anchor="ctr"/>
          <a:lstStyle/>
          <a:p>
            <a:endParaRPr lang="zh-CN" altLang="en-US"/>
          </a:p>
        </p:txBody>
      </p:sp>
      <p:sp>
        <p:nvSpPr>
          <p:cNvPr id="133132" name="Line 12"/>
          <p:cNvSpPr>
            <a:spLocks noChangeShapeType="1"/>
          </p:cNvSpPr>
          <p:nvPr/>
        </p:nvSpPr>
        <p:spPr bwMode="auto">
          <a:xfrm flipH="1">
            <a:off x="4724400" y="2743200"/>
            <a:ext cx="228600" cy="381000"/>
          </a:xfrm>
          <a:prstGeom prst="line">
            <a:avLst/>
          </a:prstGeom>
          <a:noFill/>
          <a:ln w="9525">
            <a:solidFill>
              <a:schemeClr val="tx1"/>
            </a:solidFill>
            <a:round/>
          </a:ln>
        </p:spPr>
        <p:txBody>
          <a:bodyPr wrap="none" anchor="ctr"/>
          <a:lstStyle/>
          <a:p>
            <a:endParaRPr lang="zh-CN" altLang="en-US"/>
          </a:p>
        </p:txBody>
      </p:sp>
      <p:sp>
        <p:nvSpPr>
          <p:cNvPr id="133133" name="Rectangle 13"/>
          <p:cNvSpPr>
            <a:spLocks noChangeArrowheads="1"/>
          </p:cNvSpPr>
          <p:nvPr/>
        </p:nvSpPr>
        <p:spPr bwMode="auto">
          <a:xfrm>
            <a:off x="2422525" y="5105400"/>
            <a:ext cx="3444875" cy="457200"/>
          </a:xfrm>
          <a:prstGeom prst="rect">
            <a:avLst/>
          </a:prstGeom>
          <a:noFill/>
          <a:ln w="9525">
            <a:solidFill>
              <a:schemeClr val="tx1"/>
            </a:solidFill>
            <a:miter lim="800000"/>
          </a:ln>
        </p:spPr>
        <p:txBody>
          <a:bodyPr wrap="none" anchor="ctr"/>
          <a:lstStyle/>
          <a:p>
            <a:endParaRPr lang="zh-CN" altLang="en-US"/>
          </a:p>
        </p:txBody>
      </p:sp>
      <p:sp>
        <p:nvSpPr>
          <p:cNvPr id="133134" name="Text Box 14"/>
          <p:cNvSpPr txBox="1">
            <a:spLocks noChangeArrowheads="1"/>
          </p:cNvSpPr>
          <p:nvPr/>
        </p:nvSpPr>
        <p:spPr bwMode="auto">
          <a:xfrm>
            <a:off x="4648200" y="5105400"/>
            <a:ext cx="1250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40 48 67</a:t>
            </a:r>
            <a:endParaRPr kumimoji="1" lang="en-US" altLang="zh-CN" sz="2400">
              <a:latin typeface="Times New Roman" panose="02020503050405090304" pitchFamily="18" charset="0"/>
            </a:endParaRPr>
          </a:p>
        </p:txBody>
      </p:sp>
      <p:sp>
        <p:nvSpPr>
          <p:cNvPr id="133135" name="Line 15"/>
          <p:cNvSpPr>
            <a:spLocks noChangeShapeType="1"/>
          </p:cNvSpPr>
          <p:nvPr/>
        </p:nvSpPr>
        <p:spPr bwMode="auto">
          <a:xfrm>
            <a:off x="2803525" y="5105400"/>
            <a:ext cx="0" cy="457200"/>
          </a:xfrm>
          <a:prstGeom prst="line">
            <a:avLst/>
          </a:prstGeom>
          <a:noFill/>
          <a:ln w="9525">
            <a:solidFill>
              <a:schemeClr val="tx1"/>
            </a:solidFill>
            <a:round/>
          </a:ln>
        </p:spPr>
        <p:txBody>
          <a:bodyPr wrap="none" anchor="ctr"/>
          <a:lstStyle/>
          <a:p>
            <a:endParaRPr lang="zh-CN" altLang="en-US"/>
          </a:p>
        </p:txBody>
      </p:sp>
      <p:sp>
        <p:nvSpPr>
          <p:cNvPr id="133136" name="Line 16"/>
          <p:cNvSpPr>
            <a:spLocks noChangeShapeType="1"/>
          </p:cNvSpPr>
          <p:nvPr/>
        </p:nvSpPr>
        <p:spPr bwMode="auto">
          <a:xfrm>
            <a:off x="3184525" y="5105400"/>
            <a:ext cx="0" cy="457200"/>
          </a:xfrm>
          <a:prstGeom prst="line">
            <a:avLst/>
          </a:prstGeom>
          <a:noFill/>
          <a:ln w="9525">
            <a:solidFill>
              <a:schemeClr val="tx1"/>
            </a:solidFill>
            <a:round/>
          </a:ln>
        </p:spPr>
        <p:txBody>
          <a:bodyPr wrap="none" anchor="ctr"/>
          <a:lstStyle/>
          <a:p>
            <a:endParaRPr lang="zh-CN" altLang="en-US"/>
          </a:p>
        </p:txBody>
      </p:sp>
      <p:sp>
        <p:nvSpPr>
          <p:cNvPr id="133137" name="Line 17"/>
          <p:cNvSpPr>
            <a:spLocks noChangeShapeType="1"/>
          </p:cNvSpPr>
          <p:nvPr/>
        </p:nvSpPr>
        <p:spPr bwMode="auto">
          <a:xfrm>
            <a:off x="3565525" y="5105400"/>
            <a:ext cx="0" cy="457200"/>
          </a:xfrm>
          <a:prstGeom prst="line">
            <a:avLst/>
          </a:prstGeom>
          <a:noFill/>
          <a:ln w="9525">
            <a:solidFill>
              <a:schemeClr val="tx1"/>
            </a:solidFill>
            <a:round/>
          </a:ln>
        </p:spPr>
        <p:txBody>
          <a:bodyPr wrap="none" anchor="ctr"/>
          <a:lstStyle/>
          <a:p>
            <a:endParaRPr lang="zh-CN" altLang="en-US"/>
          </a:p>
        </p:txBody>
      </p:sp>
      <p:sp>
        <p:nvSpPr>
          <p:cNvPr id="133138" name="Line 18"/>
          <p:cNvSpPr>
            <a:spLocks noChangeShapeType="1"/>
          </p:cNvSpPr>
          <p:nvPr/>
        </p:nvSpPr>
        <p:spPr bwMode="auto">
          <a:xfrm>
            <a:off x="3946525" y="5105400"/>
            <a:ext cx="0" cy="457200"/>
          </a:xfrm>
          <a:prstGeom prst="line">
            <a:avLst/>
          </a:prstGeom>
          <a:noFill/>
          <a:ln w="9525">
            <a:solidFill>
              <a:schemeClr val="tx1"/>
            </a:solidFill>
            <a:round/>
          </a:ln>
        </p:spPr>
        <p:txBody>
          <a:bodyPr wrap="none" anchor="ctr"/>
          <a:lstStyle/>
          <a:p>
            <a:endParaRPr lang="zh-CN" altLang="en-US"/>
          </a:p>
        </p:txBody>
      </p:sp>
      <p:sp>
        <p:nvSpPr>
          <p:cNvPr id="133139" name="Line 19"/>
          <p:cNvSpPr>
            <a:spLocks noChangeShapeType="1"/>
          </p:cNvSpPr>
          <p:nvPr/>
        </p:nvSpPr>
        <p:spPr bwMode="auto">
          <a:xfrm>
            <a:off x="4327525" y="5105400"/>
            <a:ext cx="0" cy="457200"/>
          </a:xfrm>
          <a:prstGeom prst="line">
            <a:avLst/>
          </a:prstGeom>
          <a:noFill/>
          <a:ln w="9525">
            <a:solidFill>
              <a:schemeClr val="tx1"/>
            </a:solidFill>
            <a:round/>
          </a:ln>
        </p:spPr>
        <p:txBody>
          <a:bodyPr wrap="none" anchor="ctr"/>
          <a:lstStyle/>
          <a:p>
            <a:endParaRPr lang="zh-CN" altLang="en-US"/>
          </a:p>
        </p:txBody>
      </p:sp>
      <p:sp>
        <p:nvSpPr>
          <p:cNvPr id="133140" name="Line 20"/>
          <p:cNvSpPr>
            <a:spLocks noChangeShapeType="1"/>
          </p:cNvSpPr>
          <p:nvPr/>
        </p:nvSpPr>
        <p:spPr bwMode="auto">
          <a:xfrm>
            <a:off x="4708525" y="5105400"/>
            <a:ext cx="0" cy="457200"/>
          </a:xfrm>
          <a:prstGeom prst="line">
            <a:avLst/>
          </a:prstGeom>
          <a:noFill/>
          <a:ln w="9525">
            <a:solidFill>
              <a:schemeClr val="tx1"/>
            </a:solidFill>
            <a:round/>
          </a:ln>
        </p:spPr>
        <p:txBody>
          <a:bodyPr wrap="none" anchor="ctr"/>
          <a:lstStyle/>
          <a:p>
            <a:endParaRPr lang="zh-CN" altLang="en-US"/>
          </a:p>
        </p:txBody>
      </p:sp>
      <p:sp>
        <p:nvSpPr>
          <p:cNvPr id="133141" name="Line 21"/>
          <p:cNvSpPr>
            <a:spLocks noChangeShapeType="1"/>
          </p:cNvSpPr>
          <p:nvPr/>
        </p:nvSpPr>
        <p:spPr bwMode="auto">
          <a:xfrm>
            <a:off x="5089525" y="5105400"/>
            <a:ext cx="0" cy="457200"/>
          </a:xfrm>
          <a:prstGeom prst="line">
            <a:avLst/>
          </a:prstGeom>
          <a:noFill/>
          <a:ln w="9525">
            <a:solidFill>
              <a:schemeClr val="tx1"/>
            </a:solidFill>
            <a:round/>
          </a:ln>
        </p:spPr>
        <p:txBody>
          <a:bodyPr wrap="none" anchor="ctr"/>
          <a:lstStyle/>
          <a:p>
            <a:endParaRPr lang="zh-CN" altLang="en-US"/>
          </a:p>
        </p:txBody>
      </p:sp>
      <p:sp>
        <p:nvSpPr>
          <p:cNvPr id="133142" name="Line 22"/>
          <p:cNvSpPr>
            <a:spLocks noChangeShapeType="1"/>
          </p:cNvSpPr>
          <p:nvPr/>
        </p:nvSpPr>
        <p:spPr bwMode="auto">
          <a:xfrm>
            <a:off x="5470525" y="5105400"/>
            <a:ext cx="0" cy="457200"/>
          </a:xfrm>
          <a:prstGeom prst="line">
            <a:avLst/>
          </a:prstGeom>
          <a:noFill/>
          <a:ln w="9525">
            <a:solidFill>
              <a:schemeClr val="tx1"/>
            </a:solidFill>
            <a:round/>
          </a:ln>
        </p:spPr>
        <p:txBody>
          <a:bodyPr wrap="none" anchor="ctr"/>
          <a:lstStyle/>
          <a:p>
            <a:endParaRPr lang="zh-CN" altLang="en-US"/>
          </a:p>
        </p:txBody>
      </p:sp>
      <p:sp>
        <p:nvSpPr>
          <p:cNvPr id="133143" name="Text Box 23"/>
          <p:cNvSpPr txBox="1">
            <a:spLocks noChangeArrowheads="1"/>
          </p:cNvSpPr>
          <p:nvPr/>
        </p:nvSpPr>
        <p:spPr bwMode="auto">
          <a:xfrm>
            <a:off x="5454650" y="4613275"/>
            <a:ext cx="3365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sp>
        <p:nvSpPr>
          <p:cNvPr id="133144" name="Text Box 24"/>
          <p:cNvSpPr txBox="1">
            <a:spLocks noChangeArrowheads="1"/>
          </p:cNvSpPr>
          <p:nvPr/>
        </p:nvSpPr>
        <p:spPr bwMode="auto">
          <a:xfrm>
            <a:off x="4006850" y="1641475"/>
            <a:ext cx="4889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673100" y="620713"/>
            <a:ext cx="7654290" cy="3599815"/>
          </a:xfrm>
          <a:prstGeom prst="rect">
            <a:avLst/>
          </a:prstGeom>
          <a:noFill/>
          <a:ln w="9525">
            <a:noFill/>
            <a:miter lim="800000"/>
          </a:ln>
        </p:spPr>
        <p:txBody>
          <a:bodyPr wrap="none">
            <a:spAutoFit/>
          </a:bodyPr>
          <a:lstStyle/>
          <a:p>
            <a:r>
              <a:rPr kumimoji="1" lang="zh-CN" altLang="en-US" sz="2400" b="1" dirty="0">
                <a:latin typeface="Times New Roman" panose="02020503050405090304" pitchFamily="18" charset="0"/>
              </a:rPr>
              <a:t>堆排序</a:t>
            </a:r>
            <a:endParaRPr kumimoji="1" lang="zh-CN" altLang="en-US" sz="2400" b="1" dirty="0">
              <a:latin typeface="Times New Roman" panose="02020503050405090304" pitchFamily="18" charset="0"/>
            </a:endParaRPr>
          </a:p>
          <a:p>
            <a:endParaRPr kumimoji="1" lang="zh-CN" altLang="en-US" sz="2400" dirty="0">
              <a:latin typeface="Times New Roman" panose="02020503050405090304" pitchFamily="18" charset="0"/>
            </a:endParaRPr>
          </a:p>
          <a:p>
            <a:pPr>
              <a:lnSpc>
                <a:spcPct val="150000"/>
              </a:lnSpc>
            </a:pPr>
            <a:r>
              <a:rPr kumimoji="1" lang="zh-CN" altLang="en-US" sz="2400" dirty="0">
                <a:latin typeface="宋体" charset="0"/>
                <a:ea typeface="宋体" charset="0"/>
                <a:cs typeface="宋体" charset="0"/>
              </a:rPr>
              <a:t>算法思想：</a:t>
            </a:r>
            <a:endParaRPr kumimoji="1" lang="zh-CN" altLang="en-US" sz="2400" dirty="0">
              <a:latin typeface="宋体" charset="0"/>
              <a:ea typeface="宋体" charset="0"/>
              <a:cs typeface="宋体" charset="0"/>
            </a:endParaRPr>
          </a:p>
          <a:p>
            <a:pPr>
              <a:lnSpc>
                <a:spcPct val="150000"/>
              </a:lnSpc>
            </a:pPr>
            <a:r>
              <a:rPr kumimoji="1" lang="en-US" altLang="zh-CN" sz="2400" dirty="0">
                <a:latin typeface="宋体" charset="0"/>
                <a:ea typeface="宋体" charset="0"/>
                <a:cs typeface="宋体" charset="0"/>
              </a:rPr>
              <a:t>1 </a:t>
            </a:r>
            <a:r>
              <a:rPr kumimoji="1" lang="zh-CN" altLang="en-US" sz="2400" dirty="0">
                <a:latin typeface="宋体" charset="0"/>
                <a:ea typeface="宋体" charset="0"/>
                <a:cs typeface="宋体" charset="0"/>
              </a:rPr>
              <a:t>取出根元素，放在</a:t>
            </a:r>
            <a:r>
              <a:rPr kumimoji="1" lang="en-US" altLang="en-US" sz="2400" dirty="0">
                <a:latin typeface="宋体" charset="0"/>
                <a:ea typeface="宋体" charset="0"/>
                <a:cs typeface="宋体" charset="0"/>
              </a:rPr>
              <a:t>R[n]</a:t>
            </a:r>
            <a:endParaRPr kumimoji="1" lang="en-US" altLang="en-US" sz="2400" dirty="0">
              <a:latin typeface="宋体" charset="0"/>
              <a:ea typeface="宋体" charset="0"/>
              <a:cs typeface="宋体" charset="0"/>
            </a:endParaRPr>
          </a:p>
          <a:p>
            <a:pPr>
              <a:lnSpc>
                <a:spcPct val="150000"/>
              </a:lnSpc>
            </a:pPr>
            <a:r>
              <a:rPr kumimoji="1" lang="en-US" altLang="en-US" sz="2400" dirty="0">
                <a:latin typeface="宋体" charset="0"/>
                <a:ea typeface="宋体" charset="0"/>
                <a:cs typeface="宋体" charset="0"/>
              </a:rPr>
              <a:t>2</a:t>
            </a:r>
            <a:r>
              <a:rPr kumimoji="1" lang="en-US" altLang="zh-CN" sz="2400" dirty="0">
                <a:latin typeface="宋体" charset="0"/>
                <a:ea typeface="宋体" charset="0"/>
                <a:cs typeface="宋体" charset="0"/>
              </a:rPr>
              <a:t> </a:t>
            </a:r>
            <a:r>
              <a:rPr kumimoji="1" lang="zh-CN" altLang="en-US" sz="2400" dirty="0">
                <a:latin typeface="宋体" charset="0"/>
                <a:ea typeface="宋体" charset="0"/>
                <a:cs typeface="宋体" charset="0"/>
              </a:rPr>
              <a:t>将剩下的</a:t>
            </a:r>
            <a:r>
              <a:rPr kumimoji="1" lang="en-US" altLang="en-US" sz="2400" dirty="0">
                <a:latin typeface="宋体" charset="0"/>
                <a:ea typeface="宋体" charset="0"/>
                <a:cs typeface="宋体" charset="0"/>
              </a:rPr>
              <a:t>n-1</a:t>
            </a:r>
            <a:r>
              <a:rPr kumimoji="1" lang="zh-CN" altLang="en-US" sz="2400" dirty="0">
                <a:latin typeface="宋体" charset="0"/>
                <a:ea typeface="宋体" charset="0"/>
                <a:cs typeface="宋体" charset="0"/>
              </a:rPr>
              <a:t>个元素重新调整为堆</a:t>
            </a:r>
            <a:endParaRPr kumimoji="1" lang="zh-CN" altLang="en-US" sz="2400" dirty="0">
              <a:latin typeface="宋体" charset="0"/>
              <a:ea typeface="宋体" charset="0"/>
              <a:cs typeface="宋体" charset="0"/>
            </a:endParaRPr>
          </a:p>
          <a:p>
            <a:pPr>
              <a:lnSpc>
                <a:spcPct val="150000"/>
              </a:lnSpc>
            </a:pPr>
            <a:r>
              <a:rPr kumimoji="1" lang="en-US" altLang="zh-CN" sz="2400" dirty="0">
                <a:latin typeface="宋体" charset="0"/>
                <a:ea typeface="宋体" charset="0"/>
                <a:cs typeface="宋体" charset="0"/>
              </a:rPr>
              <a:t>3 </a:t>
            </a:r>
            <a:r>
              <a:rPr kumimoji="1" lang="zh-CN" altLang="en-US" sz="2400" dirty="0">
                <a:latin typeface="宋体" charset="0"/>
                <a:ea typeface="宋体" charset="0"/>
                <a:cs typeface="宋体" charset="0"/>
              </a:rPr>
              <a:t>再取出根元素，放在</a:t>
            </a:r>
            <a:r>
              <a:rPr kumimoji="1" lang="en-US" altLang="en-US" sz="2400" dirty="0">
                <a:latin typeface="宋体" charset="0"/>
                <a:ea typeface="宋体" charset="0"/>
                <a:cs typeface="宋体" charset="0"/>
              </a:rPr>
              <a:t>R[n-1]</a:t>
            </a:r>
            <a:r>
              <a:rPr kumimoji="1" lang="zh-CN" altLang="en-US" sz="2400" dirty="0">
                <a:latin typeface="宋体" charset="0"/>
                <a:ea typeface="宋体" charset="0"/>
                <a:cs typeface="宋体" charset="0"/>
              </a:rPr>
              <a:t>，将剩下的元素再调整为堆</a:t>
            </a:r>
            <a:endParaRPr kumimoji="1" lang="zh-CN" altLang="en-US" sz="2400" dirty="0">
              <a:latin typeface="宋体" charset="0"/>
              <a:ea typeface="宋体" charset="0"/>
              <a:cs typeface="宋体" charset="0"/>
            </a:endParaRPr>
          </a:p>
          <a:p>
            <a:pPr>
              <a:lnSpc>
                <a:spcPct val="150000"/>
              </a:lnSpc>
            </a:pPr>
            <a:r>
              <a:rPr kumimoji="1" lang="en-US" altLang="zh-CN" sz="2400" dirty="0">
                <a:latin typeface="宋体" charset="0"/>
                <a:ea typeface="宋体" charset="0"/>
                <a:cs typeface="宋体" charset="0"/>
              </a:rPr>
              <a:t>4 </a:t>
            </a:r>
            <a:r>
              <a:rPr kumimoji="1" lang="zh-CN" altLang="en-US" sz="2400" dirty="0">
                <a:latin typeface="宋体" charset="0"/>
                <a:ea typeface="宋体" charset="0"/>
                <a:cs typeface="宋体" charset="0"/>
              </a:rPr>
              <a:t>如此反复，直到取尽堆中所有元素</a:t>
            </a:r>
            <a:endParaRPr kumimoji="1" lang="zh-CN" altLang="en-US" sz="2400" dirty="0">
              <a:latin typeface="宋体" charset="0"/>
              <a:ea typeface="宋体" charset="0"/>
              <a:cs typeface="宋体"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p:cNvSpPr>
          <p:nvPr>
            <p:ph type="dt" sz="quarter" idx="10"/>
          </p:nvPr>
        </p:nvSpPr>
        <p:spPr>
          <a:noFill/>
          <a:ln>
            <a:miter lim="800000"/>
          </a:ln>
        </p:spPr>
        <p:txBody>
          <a:bodyPr/>
          <a:lstStyle/>
          <a:p>
            <a:fld id="{E08A4332-D86D-4B1C-BB4D-BC04A02AE066}" type="datetime1">
              <a:rPr lang="zh-CN" altLang="en-US" smtClean="0"/>
            </a:fld>
            <a:endParaRPr lang="en-US" altLang="zh-CN"/>
          </a:p>
        </p:txBody>
      </p:sp>
      <p:sp>
        <p:nvSpPr>
          <p:cNvPr id="189442" name="Text Box 2"/>
          <p:cNvSpPr txBox="1">
            <a:spLocks noChangeArrowheads="1"/>
          </p:cNvSpPr>
          <p:nvPr/>
        </p:nvSpPr>
        <p:spPr bwMode="auto">
          <a:xfrm>
            <a:off x="539750" y="642918"/>
            <a:ext cx="8305800" cy="300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20000"/>
              </a:spcBef>
              <a:defRPr/>
            </a:pPr>
            <a:r>
              <a:rPr kumimoji="1" lang="zh-CN" altLang="en-US" sz="2400" b="1" dirty="0">
                <a:effectLst>
                  <a:outerShdw blurRad="38100" dist="38100" dir="2700000" algn="tl">
                    <a:srgbClr val="C0C0C0"/>
                  </a:outerShdw>
                </a:effectLst>
                <a:latin typeface="宋体" charset="0"/>
                <a:ea typeface="宋体" charset="0"/>
                <a:cs typeface="宋体" charset="0"/>
              </a:rPr>
              <a:t>第二个问题的背景</a:t>
            </a:r>
            <a:r>
              <a:rPr kumimoji="1" lang="zh-CN" altLang="en-US" sz="2400" dirty="0">
                <a:solidFill>
                  <a:srgbClr val="000000"/>
                </a:solidFill>
                <a:latin typeface="宋体" charset="0"/>
                <a:ea typeface="宋体" charset="0"/>
                <a:cs typeface="宋体" charset="0"/>
              </a:rPr>
              <a:t>：</a:t>
            </a:r>
            <a:endParaRPr kumimoji="1" lang="zh-CN" altLang="en-US" sz="24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400" dirty="0">
                <a:solidFill>
                  <a:srgbClr val="FF0000"/>
                </a:solidFill>
                <a:latin typeface="宋体" charset="0"/>
                <a:ea typeface="宋体" charset="0"/>
                <a:cs typeface="宋体" charset="0"/>
              </a:rPr>
              <a:t>       </a:t>
            </a:r>
            <a:r>
              <a:rPr lang="zh-CN" altLang="en-US" sz="2400" dirty="0">
                <a:solidFill>
                  <a:srgbClr val="FF0000"/>
                </a:solidFill>
                <a:latin typeface="宋体" charset="0"/>
                <a:ea typeface="宋体" charset="0"/>
                <a:cs typeface="宋体" charset="0"/>
              </a:rPr>
              <a:t>输出堆顶元素</a:t>
            </a:r>
            <a:r>
              <a:rPr lang="zh-CN" altLang="en-US" sz="2400" dirty="0">
                <a:solidFill>
                  <a:srgbClr val="000000"/>
                </a:solidFill>
                <a:latin typeface="宋体" charset="0"/>
                <a:ea typeface="宋体" charset="0"/>
                <a:cs typeface="宋体" charset="0"/>
              </a:rPr>
              <a:t>后，</a:t>
            </a:r>
            <a:r>
              <a:rPr lang="zh-CN" altLang="en-US" sz="2400" dirty="0">
                <a:solidFill>
                  <a:srgbClr val="FF0000"/>
                </a:solidFill>
                <a:latin typeface="宋体" charset="0"/>
                <a:ea typeface="宋体" charset="0"/>
                <a:cs typeface="宋体" charset="0"/>
              </a:rPr>
              <a:t>将堆底元素送入堆顶</a:t>
            </a:r>
            <a:r>
              <a:rPr lang="zh-CN" altLang="en-US" sz="2400" dirty="0">
                <a:solidFill>
                  <a:srgbClr val="000000"/>
                </a:solidFill>
                <a:latin typeface="宋体" charset="0"/>
                <a:ea typeface="宋体" charset="0"/>
                <a:cs typeface="宋体" charset="0"/>
              </a:rPr>
              <a:t>（或将堆顶元素与堆底元素交换），堆</a:t>
            </a:r>
            <a:r>
              <a:rPr lang="zh-CN" altLang="en-US" sz="2400" dirty="0">
                <a:solidFill>
                  <a:srgbClr val="FF0000"/>
                </a:solidFill>
                <a:latin typeface="宋体" charset="0"/>
                <a:ea typeface="宋体" charset="0"/>
                <a:cs typeface="宋体" charset="0"/>
              </a:rPr>
              <a:t>可能被破坏</a:t>
            </a:r>
            <a:r>
              <a:rPr lang="zh-CN" altLang="en-US" sz="2400" dirty="0">
                <a:solidFill>
                  <a:srgbClr val="000000"/>
                </a:solidFill>
                <a:latin typeface="宋体" charset="0"/>
                <a:ea typeface="宋体" charset="0"/>
                <a:cs typeface="宋体" charset="0"/>
              </a:rPr>
              <a:t>。</a:t>
            </a:r>
            <a:endParaRPr lang="zh-CN" altLang="en-US" sz="24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400" dirty="0">
                <a:solidFill>
                  <a:srgbClr val="000000"/>
                </a:solidFill>
                <a:latin typeface="宋体" charset="0"/>
                <a:ea typeface="宋体" charset="0"/>
                <a:cs typeface="宋体" charset="0"/>
              </a:rPr>
              <a:t>    破坏的情况仅是</a:t>
            </a:r>
            <a:r>
              <a:rPr lang="zh-CN" altLang="en-US" sz="2400" dirty="0">
                <a:solidFill>
                  <a:srgbClr val="FF0000"/>
                </a:solidFill>
                <a:latin typeface="宋体" charset="0"/>
                <a:ea typeface="宋体" charset="0"/>
                <a:cs typeface="宋体" charset="0"/>
              </a:rPr>
              <a:t>根结点和其左右孩子之间可能不满足</a:t>
            </a:r>
            <a:r>
              <a:rPr lang="zh-CN" altLang="en-US" sz="2400" dirty="0">
                <a:solidFill>
                  <a:srgbClr val="000000"/>
                </a:solidFill>
                <a:latin typeface="宋体" charset="0"/>
                <a:ea typeface="宋体" charset="0"/>
                <a:cs typeface="宋体" charset="0"/>
              </a:rPr>
              <a:t>堆的特性，而其左右子树仍然是局部的堆。</a:t>
            </a:r>
            <a:endParaRPr kumimoji="1" lang="en-US" altLang="zh-CN" sz="2800" dirty="0">
              <a:solidFill>
                <a:srgbClr val="000000"/>
              </a:solidFill>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p:cNvSpPr>
          <p:nvPr>
            <p:ph type="dt" sz="quarter" idx="10"/>
          </p:nvPr>
        </p:nvSpPr>
        <p:spPr>
          <a:noFill/>
          <a:ln>
            <a:miter lim="800000"/>
          </a:ln>
        </p:spPr>
        <p:txBody>
          <a:bodyPr/>
          <a:lstStyle/>
          <a:p>
            <a:fld id="{C1DD4DBF-AE95-4E70-97D9-9E7A0BB39C1B}" type="datetime1">
              <a:rPr lang="zh-CN" altLang="en-US" smtClean="0"/>
            </a:fld>
            <a:endParaRPr lang="en-US" altLang="zh-CN"/>
          </a:p>
        </p:txBody>
      </p:sp>
      <p:sp>
        <p:nvSpPr>
          <p:cNvPr id="264194" name="Text Box 2"/>
          <p:cNvSpPr txBox="1">
            <a:spLocks noChangeArrowheads="1"/>
          </p:cNvSpPr>
          <p:nvPr/>
        </p:nvSpPr>
        <p:spPr bwMode="auto">
          <a:xfrm>
            <a:off x="468313" y="333693"/>
            <a:ext cx="8305800" cy="5630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20000"/>
              </a:spcBef>
              <a:defRPr/>
            </a:pPr>
            <a:r>
              <a:rPr kumimoji="1" lang="zh-CN" altLang="en-US" sz="2400" b="1" dirty="0">
                <a:effectLst>
                  <a:outerShdw blurRad="38100" dist="38100" dir="2700000" algn="tl">
                    <a:srgbClr val="C0C0C0"/>
                  </a:outerShdw>
                </a:effectLst>
                <a:latin typeface="宋体" charset="0"/>
                <a:ea typeface="宋体" charset="0"/>
                <a:cs typeface="宋体" charset="0"/>
              </a:rPr>
              <a:t>调整方法：</a:t>
            </a:r>
            <a:endParaRPr kumimoji="1" lang="zh-CN" altLang="en-US" sz="2400" b="1" dirty="0">
              <a:effectLst>
                <a:outerShdw blurRad="38100" dist="38100" dir="2700000" algn="tl">
                  <a:srgbClr val="C0C0C0"/>
                </a:outerShdw>
              </a:effectLst>
              <a:latin typeface="宋体" charset="0"/>
              <a:ea typeface="宋体" charset="0"/>
              <a:cs typeface="宋体" charset="0"/>
            </a:endParaRPr>
          </a:p>
          <a:p>
            <a:pPr algn="just">
              <a:lnSpc>
                <a:spcPct val="150000"/>
              </a:lnSpc>
              <a:spcBef>
                <a:spcPct val="20000"/>
              </a:spcBef>
              <a:defRPr/>
            </a:pPr>
            <a:r>
              <a:rPr kumimoji="1" lang="zh-CN" altLang="en-US" sz="2400" b="1" dirty="0">
                <a:effectLst>
                  <a:outerShdw blurRad="38100" dist="38100" dir="2700000" algn="tl">
                    <a:srgbClr val="C0C0C0"/>
                  </a:outerShdw>
                </a:effectLst>
                <a:latin typeface="宋体" charset="0"/>
                <a:ea typeface="宋体" charset="0"/>
                <a:cs typeface="宋体" charset="0"/>
              </a:rPr>
              <a:t>    </a:t>
            </a:r>
            <a:r>
              <a:rPr kumimoji="1" lang="zh-CN" altLang="en-US" sz="2400" dirty="0">
                <a:solidFill>
                  <a:srgbClr val="000000"/>
                </a:solidFill>
                <a:latin typeface="宋体" charset="0"/>
                <a:ea typeface="宋体" charset="0"/>
                <a:cs typeface="宋体" charset="0"/>
              </a:rPr>
              <a:t>将</a:t>
            </a:r>
            <a:r>
              <a:rPr kumimoji="1" lang="zh-CN" altLang="en-US" sz="2400" dirty="0">
                <a:solidFill>
                  <a:srgbClr val="FF0000"/>
                </a:solidFill>
                <a:latin typeface="宋体" charset="0"/>
                <a:ea typeface="宋体" charset="0"/>
                <a:cs typeface="宋体" charset="0"/>
              </a:rPr>
              <a:t>根结点</a:t>
            </a:r>
            <a:r>
              <a:rPr kumimoji="1" lang="zh-CN" altLang="en-US" sz="2400" dirty="0">
                <a:solidFill>
                  <a:srgbClr val="000000"/>
                </a:solidFill>
                <a:latin typeface="宋体" charset="0"/>
                <a:ea typeface="宋体" charset="0"/>
                <a:cs typeface="宋体" charset="0"/>
              </a:rPr>
              <a:t>与</a:t>
            </a:r>
            <a:r>
              <a:rPr kumimoji="1" lang="zh-CN" altLang="en-US" sz="2400" dirty="0">
                <a:solidFill>
                  <a:srgbClr val="FF0000"/>
                </a:solidFill>
                <a:latin typeface="宋体" charset="0"/>
                <a:ea typeface="宋体" charset="0"/>
                <a:cs typeface="宋体" charset="0"/>
              </a:rPr>
              <a:t>左、右孩子中较小</a:t>
            </a:r>
            <a:r>
              <a:rPr kumimoji="1" lang="en-US" altLang="zh-CN" sz="2400" dirty="0">
                <a:solidFill>
                  <a:srgbClr val="000000"/>
                </a:solidFill>
                <a:latin typeface="宋体" charset="0"/>
                <a:ea typeface="宋体" charset="0"/>
                <a:cs typeface="宋体" charset="0"/>
              </a:rPr>
              <a:t>(</a:t>
            </a:r>
            <a:r>
              <a:rPr kumimoji="1" lang="zh-CN" altLang="en-US" sz="2400" dirty="0">
                <a:solidFill>
                  <a:srgbClr val="000000"/>
                </a:solidFill>
                <a:latin typeface="宋体" charset="0"/>
                <a:ea typeface="宋体" charset="0"/>
                <a:cs typeface="宋体" charset="0"/>
              </a:rPr>
              <a:t>大顶堆为较大</a:t>
            </a:r>
            <a:r>
              <a:rPr kumimoji="1" lang="en-US" altLang="zh-CN" sz="2400" dirty="0">
                <a:solidFill>
                  <a:srgbClr val="000000"/>
                </a:solidFill>
                <a:latin typeface="宋体" charset="0"/>
                <a:ea typeface="宋体" charset="0"/>
                <a:cs typeface="宋体" charset="0"/>
              </a:rPr>
              <a:t>)</a:t>
            </a:r>
            <a:r>
              <a:rPr kumimoji="1" lang="zh-CN" altLang="en-US" sz="2400" dirty="0">
                <a:solidFill>
                  <a:srgbClr val="000000"/>
                </a:solidFill>
                <a:latin typeface="宋体" charset="0"/>
                <a:ea typeface="宋体" charset="0"/>
                <a:cs typeface="宋体" charset="0"/>
              </a:rPr>
              <a:t>的进行交换。若与左孩子交换，则左子树堆可能被破坏，且仅左子树的根结点处不满足堆的性质；若与右孩子交换，则右子树堆可能被破坏，且仅右子树的根结点处不满足堆的性质。继续对不满足堆性质的子树进行上述操作，直到满足了堆性质或者到叶子结点，堆被建成。</a:t>
            </a:r>
            <a:endParaRPr kumimoji="1" lang="zh-CN" altLang="en-US" sz="24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400" dirty="0">
                <a:solidFill>
                  <a:srgbClr val="000000"/>
                </a:solidFill>
                <a:latin typeface="宋体" charset="0"/>
                <a:ea typeface="宋体" charset="0"/>
                <a:cs typeface="宋体" charset="0"/>
              </a:rPr>
              <a:t>     称这个自根结点到叶子结点的调整过程为</a:t>
            </a:r>
            <a:r>
              <a:rPr kumimoji="1" lang="zh-CN" altLang="en-US" sz="2400" b="1" i="1" dirty="0">
                <a:solidFill>
                  <a:srgbClr val="FF0000"/>
                </a:solidFill>
                <a:effectLst>
                  <a:outerShdw blurRad="38100" dist="38100" dir="2700000" algn="tl">
                    <a:srgbClr val="C0C0C0"/>
                  </a:outerShdw>
                </a:effectLst>
                <a:latin typeface="宋体" charset="0"/>
                <a:ea typeface="宋体" charset="0"/>
                <a:cs typeface="宋体" charset="0"/>
              </a:rPr>
              <a:t>筛选</a:t>
            </a:r>
            <a:r>
              <a:rPr kumimoji="1" lang="zh-CN" altLang="en-US" sz="2400" dirty="0">
                <a:solidFill>
                  <a:srgbClr val="000000"/>
                </a:solidFill>
                <a:latin typeface="宋体" charset="0"/>
                <a:ea typeface="宋体" charset="0"/>
                <a:cs typeface="宋体" charset="0"/>
              </a:rPr>
              <a:t>。</a:t>
            </a:r>
            <a:endParaRPr kumimoji="1" lang="zh-CN" altLang="en-US" sz="2400" dirty="0">
              <a:solidFill>
                <a:srgbClr val="000000"/>
              </a:solidFill>
              <a:latin typeface="楷体_GB2312" pitchFamily="49" charset="-122"/>
              <a:ea typeface="楷体_GB2312" pitchFamily="49" charset="-122"/>
            </a:endParaRPr>
          </a:p>
          <a:p>
            <a:pPr algn="just">
              <a:spcBef>
                <a:spcPct val="20000"/>
              </a:spcBef>
              <a:defRPr/>
            </a:pPr>
            <a:endParaRPr kumimoji="1" lang="zh-CN" altLang="en-US" sz="2400" dirty="0">
              <a:solidFill>
                <a:srgbClr val="000000"/>
              </a:solidFill>
              <a:latin typeface="楷体_GB2312" pitchFamily="49" charset="-122"/>
              <a:ea typeface="楷体_GB2312" pitchFamily="49" charset="-122"/>
            </a:endParaRPr>
          </a:p>
          <a:p>
            <a:pPr algn="just">
              <a:spcBef>
                <a:spcPct val="20000"/>
              </a:spcBef>
              <a:defRPr/>
            </a:pPr>
            <a:endParaRPr kumimoji="1" lang="en-US" altLang="zh-CN" sz="2800" dirty="0">
              <a:solidFill>
                <a:srgbClr val="0000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4194">
                                            <p:txEl>
                                              <p:pRg st="0" end="0"/>
                                            </p:txEl>
                                          </p:spTgt>
                                        </p:tgtEl>
                                        <p:attrNameLst>
                                          <p:attrName>style.visibility</p:attrName>
                                        </p:attrNameLst>
                                      </p:cBhvr>
                                      <p:to>
                                        <p:strVal val="visible"/>
                                      </p:to>
                                    </p:set>
                                    <p:anim calcmode="lin" valueType="num">
                                      <p:cBhvr additive="base">
                                        <p:cTn id="7" dur="500" fill="hold"/>
                                        <p:tgtEl>
                                          <p:spTgt spid="264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194">
                                            <p:txEl>
                                              <p:pRg st="1" end="1"/>
                                            </p:txEl>
                                          </p:spTgt>
                                        </p:tgtEl>
                                        <p:attrNameLst>
                                          <p:attrName>style.visibility</p:attrName>
                                        </p:attrNameLst>
                                      </p:cBhvr>
                                      <p:to>
                                        <p:strVal val="visible"/>
                                      </p:to>
                                    </p:set>
                                    <p:anim calcmode="lin" valueType="num">
                                      <p:cBhvr additive="base">
                                        <p:cTn id="11" dur="500" fill="hold"/>
                                        <p:tgtEl>
                                          <p:spTgt spid="2641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1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4194">
                                            <p:txEl>
                                              <p:pRg st="2" end="2"/>
                                            </p:txEl>
                                          </p:spTgt>
                                        </p:tgtEl>
                                        <p:attrNameLst>
                                          <p:attrName>style.visibility</p:attrName>
                                        </p:attrNameLst>
                                      </p:cBhvr>
                                      <p:to>
                                        <p:strVal val="visible"/>
                                      </p:to>
                                    </p:set>
                                    <p:anim calcmode="lin" valueType="num">
                                      <p:cBhvr additive="base">
                                        <p:cTn id="15" dur="500" fill="hold"/>
                                        <p:tgtEl>
                                          <p:spTgt spid="2641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41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4" name="Rectangle 2"/>
          <p:cNvSpPr>
            <a:spLocks noGrp="1"/>
          </p:cNvSpPr>
          <p:nvPr>
            <p:ph type="title"/>
          </p:nvPr>
        </p:nvSpPr>
        <p:spPr>
          <a:xfrm>
            <a:off x="762000" y="304800"/>
            <a:ext cx="7772400" cy="457200"/>
          </a:xfrm>
        </p:spPr>
        <p:txBody>
          <a:bodyPr vert="horz" wrap="square" lIns="91440" tIns="45720" rIns="91440" bIns="45720" anchor="ctr">
            <a:normAutofit fontScale="90000"/>
          </a:bodyPr>
          <a:p>
            <a:pPr algn="l" eaLnBrk="1" hangingPunct="1"/>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en-US" altLang="zh-CN" sz="2400" b="1" dirty="0">
              <a:solidFill>
                <a:srgbClr val="CC6600"/>
              </a:solidFill>
            </a:endParaRPr>
          </a:p>
        </p:txBody>
      </p:sp>
      <p:sp>
        <p:nvSpPr>
          <p:cNvPr id="35846" name="Text Box 5"/>
          <p:cNvSpPr txBox="1"/>
          <p:nvPr/>
        </p:nvSpPr>
        <p:spPr>
          <a:xfrm>
            <a:off x="304800" y="838200"/>
            <a:ext cx="4267200" cy="39687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Verdana" panose="020B0804030504040204" pitchFamily="34" charset="0"/>
              </a:rPr>
              <a:t>typedef  SqList   HeapType;</a:t>
            </a:r>
            <a:endParaRPr lang="en-US" altLang="zh-CN" sz="2000" dirty="0">
              <a:latin typeface="Verdana" panose="020B0804030504040204" pitchFamily="34" charset="0"/>
            </a:endParaRPr>
          </a:p>
        </p:txBody>
      </p:sp>
      <p:sp>
        <p:nvSpPr>
          <p:cNvPr id="35847" name="Text Box 6"/>
          <p:cNvSpPr txBox="1"/>
          <p:nvPr/>
        </p:nvSpPr>
        <p:spPr>
          <a:xfrm>
            <a:off x="304800" y="1508125"/>
            <a:ext cx="8458200" cy="49847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void </a:t>
            </a:r>
            <a:r>
              <a:rPr lang="en-US" altLang="zh-CN" sz="2000" dirty="0">
                <a:solidFill>
                  <a:schemeClr val="accent2"/>
                </a:solidFill>
                <a:latin typeface="Times New Roman Regular" panose="02020503050405090304" charset="0"/>
                <a:cs typeface="Times New Roman Regular" panose="02020503050405090304" charset="0"/>
              </a:rPr>
              <a:t>HeapAdjust</a:t>
            </a:r>
            <a:r>
              <a:rPr lang="en-US" altLang="zh-CN" sz="2000" dirty="0">
                <a:latin typeface="Times New Roman Regular" panose="02020503050405090304" charset="0"/>
                <a:cs typeface="Times New Roman Regular" panose="02020503050405090304" charset="0"/>
              </a:rPr>
              <a:t>(HeapType &amp;H, int s, int m)</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rc=H.r[s];</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for (j=2*s;j&lt;=m;j*=2) {</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if (j&lt;m &amp;&amp; H.r[</a:t>
            </a:r>
            <a:r>
              <a:rPr lang="en-US" altLang="zh-CN" sz="2000" dirty="0">
                <a:solidFill>
                  <a:srgbClr val="FF0000"/>
                </a:solidFill>
                <a:latin typeface="Times New Roman Regular" panose="02020503050405090304" charset="0"/>
                <a:cs typeface="Times New Roman Regular" panose="02020503050405090304" charset="0"/>
              </a:rPr>
              <a:t>j</a:t>
            </a:r>
            <a:r>
              <a:rPr lang="en-US" altLang="zh-CN" sz="2000" dirty="0">
                <a:latin typeface="Times New Roman Regular" panose="02020503050405090304" charset="0"/>
                <a:cs typeface="Times New Roman Regular" panose="02020503050405090304" charset="0"/>
              </a:rPr>
              <a:t>].key &lt; H.r[</a:t>
            </a:r>
            <a:r>
              <a:rPr lang="en-US" altLang="zh-CN" sz="2000" dirty="0">
                <a:solidFill>
                  <a:srgbClr val="FF0000"/>
                </a:solidFill>
                <a:latin typeface="Times New Roman Regular" panose="02020503050405090304" charset="0"/>
                <a:cs typeface="Times New Roman Regular" panose="02020503050405090304" charset="0"/>
              </a:rPr>
              <a:t>j</a:t>
            </a:r>
            <a:r>
              <a:rPr lang="en-US" altLang="zh-CN" sz="2000" dirty="0">
                <a:latin typeface="Times New Roman Regular" panose="02020503050405090304" charset="0"/>
                <a:cs typeface="Times New Roman Regular" panose="02020503050405090304" charset="0"/>
              </a:rPr>
              <a:t>+1].key) j++; //</a:t>
            </a:r>
            <a:r>
              <a:rPr lang="zh-CN" altLang="en-US" sz="2000" dirty="0">
                <a:latin typeface="Times New Roman Regular" panose="02020503050405090304" charset="0"/>
                <a:cs typeface="Times New Roman Regular" panose="02020503050405090304" charset="0"/>
              </a:rPr>
              <a:t>若左小于右，</a:t>
            </a:r>
            <a:r>
              <a:rPr lang="en-US" altLang="zh-CN" sz="2000" dirty="0">
                <a:latin typeface="Times New Roman Regular" panose="02020503050405090304" charset="0"/>
                <a:cs typeface="Times New Roman Regular" panose="02020503050405090304" charset="0"/>
              </a:rPr>
              <a:t>j++</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a:t>
            </a:r>
            <a:r>
              <a:rPr lang="en-US" altLang="zh-CN" sz="2000" dirty="0">
                <a:latin typeface="Times New Roman" panose="02020503050405090304" pitchFamily="18" charset="0"/>
                <a:sym typeface="+mn-ea"/>
              </a:rPr>
              <a:t> //</a:t>
            </a:r>
            <a:r>
              <a:rPr lang="zh-CN" altLang="en-US" sz="2000" dirty="0">
                <a:latin typeface="Times New Roman" panose="02020503050405090304" pitchFamily="18" charset="0"/>
                <a:sym typeface="+mn-ea"/>
              </a:rPr>
              <a:t>经过上步以后，</a:t>
            </a:r>
            <a:r>
              <a:rPr lang="en-US" altLang="zh-CN" sz="2000" dirty="0">
                <a:latin typeface="Times New Roman" panose="02020503050405090304" pitchFamily="18" charset="0"/>
                <a:sym typeface="+mn-ea"/>
              </a:rPr>
              <a:t>j</a:t>
            </a:r>
            <a:r>
              <a:rPr lang="zh-CN" altLang="en-US" sz="2000" dirty="0">
                <a:latin typeface="Times New Roman" panose="02020503050405090304" pitchFamily="18" charset="0"/>
                <a:sym typeface="+mn-ea"/>
              </a:rPr>
              <a:t>指向左右之中最大的那个</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if (rc.key &gt; H.r[j].key) break; //</a:t>
            </a:r>
            <a:r>
              <a:rPr lang="zh-CN" altLang="en-US" sz="2000" dirty="0">
                <a:latin typeface="Times New Roman Regular" panose="02020503050405090304" charset="0"/>
                <a:cs typeface="Times New Roman Regular" panose="02020503050405090304" charset="0"/>
              </a:rPr>
              <a:t>父结点大于孩子中最大的那个</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H.r[s] = H.r[j];  s=j;  //</a:t>
            </a:r>
            <a:r>
              <a:rPr lang="zh-CN" altLang="en-US" sz="2000" dirty="0">
                <a:latin typeface="Times New Roman Regular" panose="02020503050405090304" charset="0"/>
                <a:cs typeface="Times New Roman Regular" panose="02020503050405090304" charset="0"/>
              </a:rPr>
              <a:t>交换</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    H.r[s]=rc;</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50000"/>
              </a:lnSpc>
              <a:spcBef>
                <a:spcPct val="10000"/>
              </a:spcBef>
              <a:buNone/>
            </a:pPr>
            <a:r>
              <a:rPr lang="en-US" altLang="zh-CN" sz="2000" dirty="0">
                <a:latin typeface="Times New Roman Regular" panose="02020503050405090304" charset="0"/>
                <a:cs typeface="Times New Roman Regular" panose="02020503050405090304" charset="0"/>
              </a:rPr>
              <a:t>}//HeapAdjust</a:t>
            </a:r>
            <a:endParaRPr lang="en-US" altLang="zh-CN" sz="2000" dirty="0">
              <a:latin typeface="Times New Roman Regular" panose="02020503050405090304" charset="0"/>
              <a:cs typeface="Times New Roman Regular" panose="02020503050405090304" charset="0"/>
            </a:endParaRPr>
          </a:p>
        </p:txBody>
      </p:sp>
      <p:sp>
        <p:nvSpPr>
          <p:cNvPr id="35848" name="矩形 7"/>
          <p:cNvSpPr/>
          <p:nvPr/>
        </p:nvSpPr>
        <p:spPr>
          <a:xfrm>
            <a:off x="4786313" y="714375"/>
            <a:ext cx="3643312" cy="3571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35849" name="直接连接符 9"/>
          <p:cNvCxnSpPr/>
          <p:nvPr/>
        </p:nvCxnSpPr>
        <p:spPr>
          <a:xfrm rot="5400000">
            <a:off x="4965700" y="892175"/>
            <a:ext cx="357188" cy="1588"/>
          </a:xfrm>
          <a:prstGeom prst="line">
            <a:avLst/>
          </a:prstGeom>
          <a:ln w="9525" cap="flat" cmpd="sng">
            <a:solidFill>
              <a:schemeClr val="tx1"/>
            </a:solidFill>
            <a:prstDash val="solid"/>
            <a:headEnd type="none" w="med" len="med"/>
            <a:tailEnd type="none" w="med" len="med"/>
          </a:ln>
        </p:spPr>
      </p:cxnSp>
      <p:cxnSp>
        <p:nvCxnSpPr>
          <p:cNvPr id="35850" name="直接连接符 10"/>
          <p:cNvCxnSpPr/>
          <p:nvPr/>
        </p:nvCxnSpPr>
        <p:spPr>
          <a:xfrm rot="5400000">
            <a:off x="5322888" y="892175"/>
            <a:ext cx="357187" cy="1588"/>
          </a:xfrm>
          <a:prstGeom prst="line">
            <a:avLst/>
          </a:prstGeom>
          <a:ln w="9525" cap="flat" cmpd="sng">
            <a:solidFill>
              <a:schemeClr val="tx1"/>
            </a:solidFill>
            <a:prstDash val="solid"/>
            <a:headEnd type="none" w="med" len="med"/>
            <a:tailEnd type="none" w="med" len="med"/>
          </a:ln>
        </p:spPr>
      </p:cxnSp>
      <p:cxnSp>
        <p:nvCxnSpPr>
          <p:cNvPr id="35851" name="直接连接符 11"/>
          <p:cNvCxnSpPr/>
          <p:nvPr/>
        </p:nvCxnSpPr>
        <p:spPr>
          <a:xfrm rot="5400000">
            <a:off x="5608638" y="892175"/>
            <a:ext cx="357187" cy="1588"/>
          </a:xfrm>
          <a:prstGeom prst="line">
            <a:avLst/>
          </a:prstGeom>
          <a:ln w="9525" cap="flat" cmpd="sng">
            <a:solidFill>
              <a:schemeClr val="tx1"/>
            </a:solidFill>
            <a:prstDash val="solid"/>
            <a:headEnd type="none" w="med" len="med"/>
            <a:tailEnd type="none" w="med" len="med"/>
          </a:ln>
        </p:spPr>
      </p:cxnSp>
      <p:cxnSp>
        <p:nvCxnSpPr>
          <p:cNvPr id="35852" name="直接连接符 12"/>
          <p:cNvCxnSpPr/>
          <p:nvPr/>
        </p:nvCxnSpPr>
        <p:spPr>
          <a:xfrm rot="5400000">
            <a:off x="5894388" y="892175"/>
            <a:ext cx="357187" cy="1588"/>
          </a:xfrm>
          <a:prstGeom prst="line">
            <a:avLst/>
          </a:prstGeom>
          <a:ln w="9525" cap="flat" cmpd="sng">
            <a:solidFill>
              <a:schemeClr val="tx1"/>
            </a:solidFill>
            <a:prstDash val="solid"/>
            <a:headEnd type="none" w="med" len="med"/>
            <a:tailEnd type="none" w="med" len="med"/>
          </a:ln>
        </p:spPr>
      </p:cxnSp>
      <p:cxnSp>
        <p:nvCxnSpPr>
          <p:cNvPr id="35853" name="直接连接符 13"/>
          <p:cNvCxnSpPr/>
          <p:nvPr/>
        </p:nvCxnSpPr>
        <p:spPr>
          <a:xfrm rot="5400000">
            <a:off x="7108825" y="892175"/>
            <a:ext cx="357188" cy="1588"/>
          </a:xfrm>
          <a:prstGeom prst="line">
            <a:avLst/>
          </a:prstGeom>
          <a:ln w="9525" cap="flat" cmpd="sng">
            <a:solidFill>
              <a:schemeClr val="tx1"/>
            </a:solidFill>
            <a:prstDash val="solid"/>
            <a:headEnd type="none" w="med" len="med"/>
            <a:tailEnd type="none" w="med" len="med"/>
          </a:ln>
        </p:spPr>
      </p:cxnSp>
      <p:sp>
        <p:nvSpPr>
          <p:cNvPr id="35854" name="TextBox 14"/>
          <p:cNvSpPr txBox="1"/>
          <p:nvPr/>
        </p:nvSpPr>
        <p:spPr>
          <a:xfrm>
            <a:off x="4857750" y="428625"/>
            <a:ext cx="4000500" cy="338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dirty="0"/>
              <a:t>0</a:t>
            </a:r>
            <a:r>
              <a:rPr lang="zh-CN" altLang="en-US" sz="1600" dirty="0"/>
              <a:t>   </a:t>
            </a:r>
            <a:r>
              <a:rPr lang="en-US" altLang="zh-CN" sz="1600" dirty="0"/>
              <a:t>1</a:t>
            </a:r>
            <a:r>
              <a:rPr lang="zh-CN" altLang="en-US" sz="1600" dirty="0"/>
              <a:t>     </a:t>
            </a:r>
            <a:r>
              <a:rPr lang="en-US" altLang="zh-CN" sz="1600" dirty="0"/>
              <a:t>2</a:t>
            </a:r>
            <a:r>
              <a:rPr lang="zh-CN" altLang="en-US" sz="1600" dirty="0"/>
              <a:t>    </a:t>
            </a:r>
            <a:r>
              <a:rPr lang="en-US" altLang="zh-CN" sz="1600" dirty="0"/>
              <a:t>3</a:t>
            </a:r>
            <a:r>
              <a:rPr lang="zh-CN" altLang="en-US" sz="1600" dirty="0"/>
              <a:t>                       </a:t>
            </a:r>
            <a:r>
              <a:rPr lang="en-US" altLang="zh-CN" sz="1600" dirty="0"/>
              <a:t>n</a:t>
            </a:r>
            <a:endParaRPr lang="zh-CN" altLang="en-US" sz="1600" dirty="0"/>
          </a:p>
        </p:txBody>
      </p:sp>
      <p:cxnSp>
        <p:nvCxnSpPr>
          <p:cNvPr id="35855" name="直接连接符 16"/>
          <p:cNvCxnSpPr/>
          <p:nvPr/>
        </p:nvCxnSpPr>
        <p:spPr>
          <a:xfrm rot="-5400000" flipH="1">
            <a:off x="4786313" y="714375"/>
            <a:ext cx="357187" cy="357188"/>
          </a:xfrm>
          <a:prstGeom prst="line">
            <a:avLst/>
          </a:prstGeom>
          <a:ln w="9525" cap="flat" cmpd="sng">
            <a:solidFill>
              <a:schemeClr val="tx1"/>
            </a:solidFill>
            <a:prstDash val="solid"/>
            <a:headEnd type="none" w="med" len="med"/>
            <a:tailEnd type="none" w="med" len="med"/>
          </a:ln>
        </p:spPr>
      </p:cxnSp>
      <p:cxnSp>
        <p:nvCxnSpPr>
          <p:cNvPr id="35856" name="直接连接符 19"/>
          <p:cNvCxnSpPr/>
          <p:nvPr/>
        </p:nvCxnSpPr>
        <p:spPr>
          <a:xfrm rot="5400000" flipH="1" flipV="1">
            <a:off x="4786313" y="714375"/>
            <a:ext cx="357187" cy="357188"/>
          </a:xfrm>
          <a:prstGeom prst="line">
            <a:avLst/>
          </a:prstGeom>
          <a:ln w="9525" cap="flat" cmpd="sng">
            <a:solidFill>
              <a:schemeClr val="tx1"/>
            </a:solidFill>
            <a:prstDash val="solid"/>
            <a:headEnd type="none" w="med" len="med"/>
            <a:tailEnd type="none" w="med" len="med"/>
          </a:ln>
        </p:spPr>
      </p:cxnSp>
      <p:sp>
        <p:nvSpPr>
          <p:cNvPr id="35857" name="椭圆 21"/>
          <p:cNvSpPr/>
          <p:nvPr/>
        </p:nvSpPr>
        <p:spPr>
          <a:xfrm>
            <a:off x="8001953" y="4501833"/>
            <a:ext cx="214312" cy="214312"/>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58" name="椭圆 22"/>
          <p:cNvSpPr/>
          <p:nvPr/>
        </p:nvSpPr>
        <p:spPr>
          <a:xfrm>
            <a:off x="7501890" y="5001895"/>
            <a:ext cx="214313" cy="214313"/>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59" name="椭圆 23"/>
          <p:cNvSpPr/>
          <p:nvPr/>
        </p:nvSpPr>
        <p:spPr>
          <a:xfrm>
            <a:off x="8359140" y="5001895"/>
            <a:ext cx="214313" cy="214313"/>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0" name="椭圆 24"/>
          <p:cNvSpPr/>
          <p:nvPr/>
        </p:nvSpPr>
        <p:spPr>
          <a:xfrm>
            <a:off x="7073265" y="5501958"/>
            <a:ext cx="214313" cy="214312"/>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1" name="椭圆 25"/>
          <p:cNvSpPr/>
          <p:nvPr/>
        </p:nvSpPr>
        <p:spPr>
          <a:xfrm>
            <a:off x="7716203" y="5501958"/>
            <a:ext cx="214312" cy="214312"/>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2" name="椭圆 26"/>
          <p:cNvSpPr/>
          <p:nvPr/>
        </p:nvSpPr>
        <p:spPr>
          <a:xfrm>
            <a:off x="8073390" y="5501958"/>
            <a:ext cx="214313" cy="214312"/>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3" name="椭圆 27"/>
          <p:cNvSpPr/>
          <p:nvPr/>
        </p:nvSpPr>
        <p:spPr>
          <a:xfrm>
            <a:off x="8644890" y="5501958"/>
            <a:ext cx="214313" cy="214312"/>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64" name="椭圆 28"/>
          <p:cNvSpPr/>
          <p:nvPr/>
        </p:nvSpPr>
        <p:spPr>
          <a:xfrm>
            <a:off x="7573328" y="6144895"/>
            <a:ext cx="214312" cy="214313"/>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35865" name="直接连接符 30"/>
          <p:cNvCxnSpPr>
            <a:stCxn id="35857" idx="4"/>
          </p:cNvCxnSpPr>
          <p:nvPr/>
        </p:nvCxnSpPr>
        <p:spPr>
          <a:xfrm rot="5400000">
            <a:off x="7769543" y="4590415"/>
            <a:ext cx="285750" cy="393700"/>
          </a:xfrm>
          <a:prstGeom prst="line">
            <a:avLst/>
          </a:prstGeom>
          <a:ln w="9525" cap="flat" cmpd="sng">
            <a:solidFill>
              <a:schemeClr val="tx1"/>
            </a:solidFill>
            <a:prstDash val="solid"/>
            <a:headEnd type="none" w="med" len="med"/>
            <a:tailEnd type="none" w="med" len="med"/>
          </a:ln>
        </p:spPr>
      </p:cxnSp>
      <p:cxnSp>
        <p:nvCxnSpPr>
          <p:cNvPr id="35866" name="直接连接符 32"/>
          <p:cNvCxnSpPr>
            <a:stCxn id="35857" idx="4"/>
            <a:endCxn id="35859" idx="0"/>
          </p:cNvCxnSpPr>
          <p:nvPr/>
        </p:nvCxnSpPr>
        <p:spPr>
          <a:xfrm>
            <a:off x="8109745" y="4644232"/>
            <a:ext cx="356870" cy="285750"/>
          </a:xfrm>
          <a:prstGeom prst="line">
            <a:avLst/>
          </a:prstGeom>
          <a:ln w="9525" cap="flat" cmpd="sng">
            <a:solidFill>
              <a:schemeClr val="tx1"/>
            </a:solidFill>
            <a:prstDash val="solid"/>
            <a:headEnd type="none" w="med" len="med"/>
            <a:tailEnd type="none" w="med" len="med"/>
          </a:ln>
        </p:spPr>
      </p:cxnSp>
      <p:cxnSp>
        <p:nvCxnSpPr>
          <p:cNvPr id="35867" name="直接连接符 34"/>
          <p:cNvCxnSpPr>
            <a:stCxn id="35858" idx="3"/>
            <a:endCxn id="35860" idx="7"/>
          </p:cNvCxnSpPr>
          <p:nvPr/>
        </p:nvCxnSpPr>
        <p:spPr>
          <a:xfrm flipH="1">
            <a:off x="7256621" y="5113814"/>
            <a:ext cx="276225" cy="347980"/>
          </a:xfrm>
          <a:prstGeom prst="line">
            <a:avLst/>
          </a:prstGeom>
          <a:ln w="9525" cap="flat" cmpd="sng">
            <a:solidFill>
              <a:schemeClr val="tx1"/>
            </a:solidFill>
            <a:prstDash val="solid"/>
            <a:headEnd type="none" w="med" len="med"/>
            <a:tailEnd type="none" w="med" len="med"/>
          </a:ln>
        </p:spPr>
      </p:cxnSp>
      <p:cxnSp>
        <p:nvCxnSpPr>
          <p:cNvPr id="35868" name="直接连接符 36"/>
          <p:cNvCxnSpPr>
            <a:stCxn id="35858" idx="5"/>
            <a:endCxn id="35861" idx="0"/>
          </p:cNvCxnSpPr>
          <p:nvPr/>
        </p:nvCxnSpPr>
        <p:spPr>
          <a:xfrm>
            <a:off x="7685088" y="5113338"/>
            <a:ext cx="138430" cy="316865"/>
          </a:xfrm>
          <a:prstGeom prst="line">
            <a:avLst/>
          </a:prstGeom>
          <a:ln w="9525" cap="flat" cmpd="sng">
            <a:solidFill>
              <a:schemeClr val="tx1"/>
            </a:solidFill>
            <a:prstDash val="solid"/>
            <a:headEnd type="none" w="med" len="med"/>
            <a:tailEnd type="none" w="med" len="med"/>
          </a:ln>
        </p:spPr>
      </p:cxnSp>
      <p:cxnSp>
        <p:nvCxnSpPr>
          <p:cNvPr id="35869" name="直接连接符 38"/>
          <p:cNvCxnSpPr>
            <a:stCxn id="35859" idx="4"/>
            <a:endCxn id="35862" idx="0"/>
          </p:cNvCxnSpPr>
          <p:nvPr/>
        </p:nvCxnSpPr>
        <p:spPr>
          <a:xfrm flipH="1">
            <a:off x="8180705" y="5144453"/>
            <a:ext cx="285750" cy="285750"/>
          </a:xfrm>
          <a:prstGeom prst="line">
            <a:avLst/>
          </a:prstGeom>
          <a:ln w="9525" cap="flat" cmpd="sng">
            <a:solidFill>
              <a:schemeClr val="tx1"/>
            </a:solidFill>
            <a:prstDash val="solid"/>
            <a:headEnd type="none" w="med" len="med"/>
            <a:tailEnd type="none" w="med" len="med"/>
          </a:ln>
        </p:spPr>
      </p:cxnSp>
      <p:cxnSp>
        <p:nvCxnSpPr>
          <p:cNvPr id="35870" name="直接连接符 40"/>
          <p:cNvCxnSpPr>
            <a:stCxn id="35859" idx="4"/>
            <a:endCxn id="35863" idx="0"/>
          </p:cNvCxnSpPr>
          <p:nvPr/>
        </p:nvCxnSpPr>
        <p:spPr>
          <a:xfrm>
            <a:off x="8466455" y="5144453"/>
            <a:ext cx="285750" cy="285750"/>
          </a:xfrm>
          <a:prstGeom prst="line">
            <a:avLst/>
          </a:prstGeom>
          <a:ln w="9525" cap="flat" cmpd="sng">
            <a:solidFill>
              <a:schemeClr val="tx1"/>
            </a:solidFill>
            <a:prstDash val="solid"/>
            <a:headEnd type="none" w="med" len="med"/>
            <a:tailEnd type="none" w="med" len="med"/>
          </a:ln>
        </p:spPr>
      </p:cxnSp>
      <p:sp>
        <p:nvSpPr>
          <p:cNvPr id="35871" name="TextBox 41"/>
          <p:cNvSpPr txBox="1"/>
          <p:nvPr/>
        </p:nvSpPr>
        <p:spPr>
          <a:xfrm>
            <a:off x="7287578" y="4144645"/>
            <a:ext cx="1357312"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t>rc        s</a:t>
            </a:r>
            <a:endParaRPr lang="zh-CN" altLang="en-US" sz="1800" b="1" dirty="0"/>
          </a:p>
        </p:txBody>
      </p:sp>
      <p:sp>
        <p:nvSpPr>
          <p:cNvPr id="35872" name="TextBox 42"/>
          <p:cNvSpPr txBox="1"/>
          <p:nvPr/>
        </p:nvSpPr>
        <p:spPr>
          <a:xfrm>
            <a:off x="7287578" y="4859020"/>
            <a:ext cx="64293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t>j</a:t>
            </a:r>
            <a:endParaRPr lang="zh-CN" altLang="en-US" sz="1800" b="1" dirty="0"/>
          </a:p>
        </p:txBody>
      </p:sp>
      <p:sp>
        <p:nvSpPr>
          <p:cNvPr id="35873" name="矩形 43"/>
          <p:cNvSpPr/>
          <p:nvPr/>
        </p:nvSpPr>
        <p:spPr>
          <a:xfrm>
            <a:off x="7287578" y="4501833"/>
            <a:ext cx="428625" cy="214312"/>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5874" name="TextBox 44"/>
          <p:cNvSpPr txBox="1"/>
          <p:nvPr/>
        </p:nvSpPr>
        <p:spPr>
          <a:xfrm>
            <a:off x="7001828" y="578770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1800" dirty="0"/>
              <a:t>。。。。。。。</a:t>
            </a:r>
            <a:endParaRPr lang="zh-CN" altLang="en-US" sz="1800" dirty="0"/>
          </a:p>
        </p:txBody>
      </p:sp>
      <p:sp>
        <p:nvSpPr>
          <p:cNvPr id="35875" name="TextBox 45"/>
          <p:cNvSpPr txBox="1"/>
          <p:nvPr/>
        </p:nvSpPr>
        <p:spPr>
          <a:xfrm>
            <a:off x="6787515" y="6002020"/>
            <a:ext cx="92868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1800" dirty="0"/>
              <a:t>。。。</a:t>
            </a:r>
            <a:endParaRPr lang="zh-CN" altLang="en-US" sz="1800" dirty="0"/>
          </a:p>
        </p:txBody>
      </p:sp>
      <p:sp>
        <p:nvSpPr>
          <p:cNvPr id="35876" name="TextBox 46"/>
          <p:cNvSpPr txBox="1"/>
          <p:nvPr/>
        </p:nvSpPr>
        <p:spPr>
          <a:xfrm>
            <a:off x="7501890" y="6287770"/>
            <a:ext cx="64293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t>m</a:t>
            </a:r>
            <a:endParaRPr lang="zh-CN" altLang="en-US" sz="1800" b="1" dirty="0"/>
          </a:p>
        </p:txBody>
      </p:sp>
      <p:cxnSp>
        <p:nvCxnSpPr>
          <p:cNvPr id="7" name="直接箭头连接符 6"/>
          <p:cNvCxnSpPr/>
          <p:nvPr/>
        </p:nvCxnSpPr>
        <p:spPr>
          <a:xfrm flipH="1" flipV="1">
            <a:off x="4286250" y="2009140"/>
            <a:ext cx="357505" cy="267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003800" y="1772920"/>
            <a:ext cx="1152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317" y="2078335"/>
            <a:ext cx="1571636" cy="369332"/>
          </a:xfrm>
          <a:prstGeom prst="rect">
            <a:avLst/>
          </a:prstGeom>
          <a:noFill/>
        </p:spPr>
        <p:txBody>
          <a:bodyPr wrap="square" rtlCol="0">
            <a:spAutoFit/>
          </a:bodyPr>
          <a:p>
            <a:r>
              <a:rPr lang="zh-CN" altLang="en-US" dirty="0"/>
              <a:t>子树根的序号</a:t>
            </a:r>
            <a:endParaRPr lang="zh-CN" altLang="en-US" dirty="0"/>
          </a:p>
        </p:txBody>
      </p:sp>
      <p:sp>
        <p:nvSpPr>
          <p:cNvPr id="10" name="TextBox 9"/>
          <p:cNvSpPr txBox="1"/>
          <p:nvPr/>
        </p:nvSpPr>
        <p:spPr>
          <a:xfrm>
            <a:off x="5714056" y="1569066"/>
            <a:ext cx="3071834" cy="369332"/>
          </a:xfrm>
          <a:prstGeom prst="rect">
            <a:avLst/>
          </a:prstGeom>
          <a:noFill/>
        </p:spPr>
        <p:txBody>
          <a:bodyPr wrap="square" rtlCol="0">
            <a:spAutoFit/>
          </a:bodyPr>
          <a:p>
            <a:r>
              <a:rPr lang="zh-CN" altLang="en-US" dirty="0"/>
              <a:t>子树最后一个结点的序号</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37219"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37220"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7221"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37222" name="Oval 6"/>
          <p:cNvSpPr>
            <a:spLocks noChangeArrowheads="1"/>
          </p:cNvSpPr>
          <p:nvPr/>
        </p:nvSpPr>
        <p:spPr bwMode="auto">
          <a:xfrm>
            <a:off x="5105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7223" name="Oval 7"/>
          <p:cNvSpPr>
            <a:spLocks noChangeArrowheads="1"/>
          </p:cNvSpPr>
          <p:nvPr/>
        </p:nvSpPr>
        <p:spPr bwMode="auto">
          <a:xfrm>
            <a:off x="5562600" y="4343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37224" name="Oval 8"/>
          <p:cNvSpPr>
            <a:spLocks noChangeArrowheads="1"/>
          </p:cNvSpPr>
          <p:nvPr/>
        </p:nvSpPr>
        <p:spPr bwMode="auto">
          <a:xfrm>
            <a:off x="4724400" y="4343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37225" name="Oval 9"/>
          <p:cNvSpPr>
            <a:spLocks noChangeArrowheads="1"/>
          </p:cNvSpPr>
          <p:nvPr/>
        </p:nvSpPr>
        <p:spPr bwMode="auto">
          <a:xfrm>
            <a:off x="4038600" y="4343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37226" name="Oval 10"/>
          <p:cNvSpPr>
            <a:spLocks noChangeArrowheads="1"/>
          </p:cNvSpPr>
          <p:nvPr/>
        </p:nvSpPr>
        <p:spPr bwMode="auto">
          <a:xfrm>
            <a:off x="3124200" y="4343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7227" name="Oval 11"/>
          <p:cNvSpPr>
            <a:spLocks noChangeArrowheads="1"/>
          </p:cNvSpPr>
          <p:nvPr/>
        </p:nvSpPr>
        <p:spPr bwMode="auto">
          <a:xfrm>
            <a:off x="2743200" y="5105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37228" name="Oval 12"/>
          <p:cNvSpPr>
            <a:spLocks noChangeArrowheads="1"/>
          </p:cNvSpPr>
          <p:nvPr/>
        </p:nvSpPr>
        <p:spPr bwMode="auto">
          <a:xfrm>
            <a:off x="3505200" y="5105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37229"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37230"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37231" name="Line 15"/>
          <p:cNvSpPr>
            <a:spLocks noChangeShapeType="1"/>
          </p:cNvSpPr>
          <p:nvPr/>
        </p:nvSpPr>
        <p:spPr bwMode="auto">
          <a:xfrm flipH="1">
            <a:off x="3429000" y="3962400"/>
            <a:ext cx="228600" cy="381000"/>
          </a:xfrm>
          <a:prstGeom prst="line">
            <a:avLst/>
          </a:prstGeom>
          <a:noFill/>
          <a:ln w="9525">
            <a:solidFill>
              <a:schemeClr val="tx1"/>
            </a:solidFill>
            <a:round/>
          </a:ln>
        </p:spPr>
        <p:txBody>
          <a:bodyPr wrap="none" anchor="ctr"/>
          <a:lstStyle/>
          <a:p>
            <a:endParaRPr lang="zh-CN" altLang="en-US"/>
          </a:p>
        </p:txBody>
      </p:sp>
      <p:sp>
        <p:nvSpPr>
          <p:cNvPr id="137232" name="Line 16"/>
          <p:cNvSpPr>
            <a:spLocks noChangeShapeType="1"/>
          </p:cNvSpPr>
          <p:nvPr/>
        </p:nvSpPr>
        <p:spPr bwMode="auto">
          <a:xfrm>
            <a:off x="3810000" y="3962400"/>
            <a:ext cx="304800" cy="381000"/>
          </a:xfrm>
          <a:prstGeom prst="line">
            <a:avLst/>
          </a:prstGeom>
          <a:noFill/>
          <a:ln w="9525">
            <a:solidFill>
              <a:schemeClr val="tx1"/>
            </a:solidFill>
            <a:round/>
          </a:ln>
        </p:spPr>
        <p:txBody>
          <a:bodyPr wrap="none" anchor="ctr"/>
          <a:lstStyle/>
          <a:p>
            <a:endParaRPr lang="zh-CN" altLang="en-US"/>
          </a:p>
        </p:txBody>
      </p:sp>
      <p:sp>
        <p:nvSpPr>
          <p:cNvPr id="137233" name="Line 17"/>
          <p:cNvSpPr>
            <a:spLocks noChangeShapeType="1"/>
          </p:cNvSpPr>
          <p:nvPr/>
        </p:nvSpPr>
        <p:spPr bwMode="auto">
          <a:xfrm flipH="1">
            <a:off x="2971800" y="4724400"/>
            <a:ext cx="228600" cy="457200"/>
          </a:xfrm>
          <a:prstGeom prst="line">
            <a:avLst/>
          </a:prstGeom>
          <a:noFill/>
          <a:ln w="9525">
            <a:solidFill>
              <a:schemeClr val="tx1"/>
            </a:solidFill>
            <a:round/>
          </a:ln>
        </p:spPr>
        <p:txBody>
          <a:bodyPr wrap="none" anchor="ctr"/>
          <a:lstStyle/>
          <a:p>
            <a:endParaRPr lang="zh-CN" altLang="en-US"/>
          </a:p>
        </p:txBody>
      </p:sp>
      <p:sp>
        <p:nvSpPr>
          <p:cNvPr id="137234" name="Line 18"/>
          <p:cNvSpPr>
            <a:spLocks noChangeShapeType="1"/>
          </p:cNvSpPr>
          <p:nvPr/>
        </p:nvSpPr>
        <p:spPr bwMode="auto">
          <a:xfrm>
            <a:off x="3352800" y="4724400"/>
            <a:ext cx="228600" cy="381000"/>
          </a:xfrm>
          <a:prstGeom prst="line">
            <a:avLst/>
          </a:prstGeom>
          <a:noFill/>
          <a:ln w="9525">
            <a:solidFill>
              <a:schemeClr val="tx1"/>
            </a:solidFill>
            <a:round/>
          </a:ln>
        </p:spPr>
        <p:txBody>
          <a:bodyPr wrap="none" anchor="ctr"/>
          <a:lstStyle/>
          <a:p>
            <a:endParaRPr lang="zh-CN" altLang="en-US"/>
          </a:p>
        </p:txBody>
      </p:sp>
      <p:sp>
        <p:nvSpPr>
          <p:cNvPr id="137235" name="Line 19"/>
          <p:cNvSpPr>
            <a:spLocks noChangeShapeType="1"/>
          </p:cNvSpPr>
          <p:nvPr/>
        </p:nvSpPr>
        <p:spPr bwMode="auto">
          <a:xfrm flipH="1">
            <a:off x="5029200" y="3962400"/>
            <a:ext cx="228600" cy="381000"/>
          </a:xfrm>
          <a:prstGeom prst="line">
            <a:avLst/>
          </a:prstGeom>
          <a:noFill/>
          <a:ln w="9525">
            <a:solidFill>
              <a:schemeClr val="tx1"/>
            </a:solidFill>
            <a:round/>
          </a:ln>
        </p:spPr>
        <p:txBody>
          <a:bodyPr wrap="none" anchor="ctr"/>
          <a:lstStyle/>
          <a:p>
            <a:endParaRPr lang="zh-CN" altLang="en-US"/>
          </a:p>
        </p:txBody>
      </p:sp>
      <p:sp>
        <p:nvSpPr>
          <p:cNvPr id="137236" name="Line 20"/>
          <p:cNvSpPr>
            <a:spLocks noChangeShapeType="1"/>
          </p:cNvSpPr>
          <p:nvPr/>
        </p:nvSpPr>
        <p:spPr bwMode="auto">
          <a:xfrm>
            <a:off x="5410200" y="3962400"/>
            <a:ext cx="228600" cy="381000"/>
          </a:xfrm>
          <a:prstGeom prst="line">
            <a:avLst/>
          </a:prstGeom>
          <a:noFill/>
          <a:ln w="9525">
            <a:solidFill>
              <a:schemeClr val="tx1"/>
            </a:solidFill>
            <a:round/>
          </a:ln>
        </p:spPr>
        <p:txBody>
          <a:bodyPr wrap="none" anchor="ct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38243"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38244"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8245"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38246" name="Oval 6"/>
          <p:cNvSpPr>
            <a:spLocks noChangeArrowheads="1"/>
          </p:cNvSpPr>
          <p:nvPr/>
        </p:nvSpPr>
        <p:spPr bwMode="auto">
          <a:xfrm>
            <a:off x="5105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8247"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38248"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38249"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38250" name="Oval 10"/>
          <p:cNvSpPr>
            <a:spLocks noChangeArrowheads="1"/>
          </p:cNvSpPr>
          <p:nvPr/>
        </p:nvSpPr>
        <p:spPr bwMode="auto">
          <a:xfrm>
            <a:off x="3124200" y="4343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38251"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38252"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38253"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38254"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38255" name="Line 15"/>
          <p:cNvSpPr>
            <a:spLocks noChangeShapeType="1"/>
          </p:cNvSpPr>
          <p:nvPr/>
        </p:nvSpPr>
        <p:spPr bwMode="auto">
          <a:xfrm flipH="1">
            <a:off x="3429000" y="3962400"/>
            <a:ext cx="228600" cy="381000"/>
          </a:xfrm>
          <a:prstGeom prst="line">
            <a:avLst/>
          </a:prstGeom>
          <a:noFill/>
          <a:ln w="9525">
            <a:solidFill>
              <a:schemeClr val="tx1"/>
            </a:solidFill>
            <a:round/>
          </a:ln>
        </p:spPr>
        <p:txBody>
          <a:bodyPr wrap="none" anchor="ctr"/>
          <a:lstStyle/>
          <a:p>
            <a:endParaRPr lang="zh-CN" altLang="en-US"/>
          </a:p>
        </p:txBody>
      </p:sp>
      <p:sp>
        <p:nvSpPr>
          <p:cNvPr id="138256" name="Line 16"/>
          <p:cNvSpPr>
            <a:spLocks noChangeShapeType="1"/>
          </p:cNvSpPr>
          <p:nvPr/>
        </p:nvSpPr>
        <p:spPr bwMode="auto">
          <a:xfrm>
            <a:off x="3810000" y="3962400"/>
            <a:ext cx="304800" cy="381000"/>
          </a:xfrm>
          <a:prstGeom prst="line">
            <a:avLst/>
          </a:prstGeom>
          <a:noFill/>
          <a:ln w="9525">
            <a:solidFill>
              <a:schemeClr val="tx1"/>
            </a:solidFill>
            <a:round/>
          </a:ln>
        </p:spPr>
        <p:txBody>
          <a:bodyPr wrap="none" anchor="ctr"/>
          <a:lstStyle/>
          <a:p>
            <a:endParaRPr lang="zh-CN" altLang="en-US"/>
          </a:p>
        </p:txBody>
      </p:sp>
      <p:sp>
        <p:nvSpPr>
          <p:cNvPr id="138257" name="Line 17"/>
          <p:cNvSpPr>
            <a:spLocks noChangeShapeType="1"/>
          </p:cNvSpPr>
          <p:nvPr/>
        </p:nvSpPr>
        <p:spPr bwMode="auto">
          <a:xfrm flipH="1">
            <a:off x="2971800" y="4724400"/>
            <a:ext cx="228600" cy="457200"/>
          </a:xfrm>
          <a:prstGeom prst="line">
            <a:avLst/>
          </a:prstGeom>
          <a:noFill/>
          <a:ln w="9525">
            <a:solidFill>
              <a:schemeClr val="tx1"/>
            </a:solidFill>
            <a:round/>
          </a:ln>
        </p:spPr>
        <p:txBody>
          <a:bodyPr wrap="none" anchor="ctr"/>
          <a:lstStyle/>
          <a:p>
            <a:endParaRPr lang="zh-CN" altLang="en-US"/>
          </a:p>
        </p:txBody>
      </p:sp>
      <p:sp>
        <p:nvSpPr>
          <p:cNvPr id="138258" name="Line 18"/>
          <p:cNvSpPr>
            <a:spLocks noChangeShapeType="1"/>
          </p:cNvSpPr>
          <p:nvPr/>
        </p:nvSpPr>
        <p:spPr bwMode="auto">
          <a:xfrm>
            <a:off x="3352800" y="4724400"/>
            <a:ext cx="228600" cy="381000"/>
          </a:xfrm>
          <a:prstGeom prst="line">
            <a:avLst/>
          </a:prstGeom>
          <a:noFill/>
          <a:ln w="9525">
            <a:solidFill>
              <a:schemeClr val="tx1"/>
            </a:solidFill>
            <a:round/>
          </a:ln>
        </p:spPr>
        <p:txBody>
          <a:bodyPr wrap="none" anchor="ctr"/>
          <a:lstStyle/>
          <a:p>
            <a:endParaRPr lang="zh-CN" altLang="en-US"/>
          </a:p>
        </p:txBody>
      </p:sp>
      <p:sp>
        <p:nvSpPr>
          <p:cNvPr id="138259" name="Line 19"/>
          <p:cNvSpPr>
            <a:spLocks noChangeShapeType="1"/>
          </p:cNvSpPr>
          <p:nvPr/>
        </p:nvSpPr>
        <p:spPr bwMode="auto">
          <a:xfrm flipH="1">
            <a:off x="5029200" y="3962400"/>
            <a:ext cx="228600" cy="381000"/>
          </a:xfrm>
          <a:prstGeom prst="line">
            <a:avLst/>
          </a:prstGeom>
          <a:noFill/>
          <a:ln w="9525">
            <a:solidFill>
              <a:schemeClr val="tx1"/>
            </a:solidFill>
            <a:round/>
          </a:ln>
        </p:spPr>
        <p:txBody>
          <a:bodyPr wrap="none" anchor="ctr"/>
          <a:lstStyle/>
          <a:p>
            <a:endParaRPr lang="zh-CN" altLang="en-US"/>
          </a:p>
        </p:txBody>
      </p:sp>
      <p:sp>
        <p:nvSpPr>
          <p:cNvPr id="138260" name="Line 20"/>
          <p:cNvSpPr>
            <a:spLocks noChangeShapeType="1"/>
          </p:cNvSpPr>
          <p:nvPr/>
        </p:nvSpPr>
        <p:spPr bwMode="auto">
          <a:xfrm>
            <a:off x="5410200" y="3962400"/>
            <a:ext cx="228600" cy="381000"/>
          </a:xfrm>
          <a:prstGeom prst="line">
            <a:avLst/>
          </a:prstGeom>
          <a:noFill/>
          <a:ln w="9525">
            <a:solidFill>
              <a:schemeClr val="tx1"/>
            </a:solidFill>
            <a:round/>
          </a:ln>
        </p:spPr>
        <p:txBody>
          <a:bodyPr wrap="none" anchor="ctr"/>
          <a:lstStyle/>
          <a:p>
            <a:endParaRPr lang="zh-CN" altLang="en-US"/>
          </a:p>
        </p:txBody>
      </p:sp>
      <p:sp>
        <p:nvSpPr>
          <p:cNvPr id="138261" name="Text Box 21"/>
          <p:cNvSpPr txBox="1">
            <a:spLocks noChangeArrowheads="1"/>
          </p:cNvSpPr>
          <p:nvPr/>
        </p:nvSpPr>
        <p:spPr bwMode="auto">
          <a:xfrm>
            <a:off x="5711825" y="5105400"/>
            <a:ext cx="2441575" cy="1311275"/>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结点</a:t>
            </a:r>
            <a:r>
              <a:rPr kumimoji="1" lang="en-US" altLang="zh-CN" sz="2400">
                <a:latin typeface="Times New Roman" panose="02020503050405090304" pitchFamily="18" charset="0"/>
              </a:rPr>
              <a:t>[n/2]+1,…,n</a:t>
            </a:r>
            <a:endParaRPr kumimoji="1" lang="en-US" altLang="zh-CN" sz="2400">
              <a:latin typeface="Times New Roman" panose="02020503050405090304" pitchFamily="18" charset="0"/>
            </a:endParaRPr>
          </a:p>
          <a:p>
            <a:r>
              <a:rPr kumimoji="1" lang="zh-CN" altLang="en-US" sz="2400">
                <a:latin typeface="Times New Roman" panose="02020503050405090304" pitchFamily="18" charset="0"/>
              </a:rPr>
              <a:t>满足： </a:t>
            </a:r>
            <a:r>
              <a:rPr kumimoji="1" lang="en-US" altLang="zh-CN" sz="2800">
                <a:latin typeface="Times New Roman" panose="02020503050405090304" pitchFamily="18" charset="0"/>
              </a:rPr>
              <a:t>a</a:t>
            </a:r>
            <a:r>
              <a:rPr kumimoji="1" lang="en-US" altLang="zh-CN" sz="2400" baseline="-25000">
                <a:latin typeface="Times New Roman" panose="02020503050405090304" pitchFamily="18" charset="0"/>
              </a:rPr>
              <a:t>i</a:t>
            </a:r>
            <a:r>
              <a:rPr kumimoji="1" lang="en-US" altLang="zh-CN" sz="2400">
                <a:latin typeface="Times New Roman" panose="02020503050405090304" pitchFamily="18" charset="0"/>
              </a:rPr>
              <a:t> </a:t>
            </a:r>
            <a:r>
              <a:rPr kumimoji="1" lang="en-US" altLang="zh-CN" sz="2400">
                <a:latin typeface="宋体" charset="-122"/>
              </a:rPr>
              <a:t>≥ </a:t>
            </a:r>
            <a:r>
              <a:rPr kumimoji="1" lang="en-US" altLang="zh-CN" sz="2800">
                <a:latin typeface="Times New Roman" panose="02020503050405090304" pitchFamily="18" charset="0"/>
              </a:rPr>
              <a:t>a</a:t>
            </a:r>
            <a:r>
              <a:rPr kumimoji="1" lang="en-US" altLang="zh-CN" sz="2400" baseline="-25000">
                <a:latin typeface="Times New Roman" panose="02020503050405090304" pitchFamily="18" charset="0"/>
              </a:rPr>
              <a:t>2i</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a:p>
            <a:r>
              <a:rPr kumimoji="1" lang="en-US" altLang="zh-CN" sz="2800">
                <a:latin typeface="Times New Roman" panose="02020503050405090304" pitchFamily="18" charset="0"/>
              </a:rPr>
              <a:t>           a</a:t>
            </a:r>
            <a:r>
              <a:rPr kumimoji="1" lang="en-US" altLang="zh-CN" sz="2400" baseline="-25000">
                <a:latin typeface="Times New Roman" panose="02020503050405090304" pitchFamily="18" charset="0"/>
              </a:rPr>
              <a:t>i</a:t>
            </a:r>
            <a:r>
              <a:rPr kumimoji="1" lang="en-US" altLang="zh-CN" sz="2400">
                <a:latin typeface="Times New Roman" panose="02020503050405090304" pitchFamily="18" charset="0"/>
              </a:rPr>
              <a:t> </a:t>
            </a:r>
            <a:r>
              <a:rPr kumimoji="1" lang="en-US" altLang="zh-CN" sz="2400">
                <a:latin typeface="宋体" charset="-122"/>
              </a:rPr>
              <a:t>≥ </a:t>
            </a:r>
            <a:r>
              <a:rPr kumimoji="1" lang="en-US" altLang="zh-CN" sz="2800">
                <a:latin typeface="Times New Roman" panose="02020503050405090304" pitchFamily="18" charset="0"/>
              </a:rPr>
              <a:t>a</a:t>
            </a:r>
            <a:r>
              <a:rPr kumimoji="1" lang="en-US" altLang="zh-CN" sz="2400" baseline="-25000">
                <a:latin typeface="Times New Roman" panose="02020503050405090304" pitchFamily="18" charset="0"/>
              </a:rPr>
              <a:t>2i+1</a:t>
            </a:r>
            <a:endParaRPr kumimoji="1" lang="en-US" altLang="zh-CN" sz="2400" baseline="-25000">
              <a:latin typeface="Times New Roman" panose="0202050305040509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39267"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39268"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39269"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39270" name="Oval 6"/>
          <p:cNvSpPr>
            <a:spLocks noChangeArrowheads="1"/>
          </p:cNvSpPr>
          <p:nvPr/>
        </p:nvSpPr>
        <p:spPr bwMode="auto">
          <a:xfrm>
            <a:off x="5105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39271"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39272"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39273"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39274"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39275"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39276"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39277"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39278"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39279" name="Line 15"/>
          <p:cNvSpPr>
            <a:spLocks noChangeShapeType="1"/>
          </p:cNvSpPr>
          <p:nvPr/>
        </p:nvSpPr>
        <p:spPr bwMode="auto">
          <a:xfrm flipH="1">
            <a:off x="3429000" y="3962400"/>
            <a:ext cx="228600" cy="381000"/>
          </a:xfrm>
          <a:prstGeom prst="line">
            <a:avLst/>
          </a:prstGeom>
          <a:noFill/>
          <a:ln w="9525">
            <a:solidFill>
              <a:schemeClr val="tx1"/>
            </a:solidFill>
            <a:round/>
          </a:ln>
        </p:spPr>
        <p:txBody>
          <a:bodyPr wrap="none" anchor="ctr"/>
          <a:lstStyle/>
          <a:p>
            <a:endParaRPr lang="zh-CN" altLang="en-US"/>
          </a:p>
        </p:txBody>
      </p:sp>
      <p:sp>
        <p:nvSpPr>
          <p:cNvPr id="139280" name="Line 16"/>
          <p:cNvSpPr>
            <a:spLocks noChangeShapeType="1"/>
          </p:cNvSpPr>
          <p:nvPr/>
        </p:nvSpPr>
        <p:spPr bwMode="auto">
          <a:xfrm>
            <a:off x="3810000" y="3962400"/>
            <a:ext cx="304800" cy="381000"/>
          </a:xfrm>
          <a:prstGeom prst="line">
            <a:avLst/>
          </a:prstGeom>
          <a:noFill/>
          <a:ln w="9525">
            <a:solidFill>
              <a:schemeClr val="tx1"/>
            </a:solidFill>
            <a:round/>
          </a:ln>
        </p:spPr>
        <p:txBody>
          <a:bodyPr wrap="none" anchor="ctr"/>
          <a:lstStyle/>
          <a:p>
            <a:endParaRPr lang="zh-CN" altLang="en-US"/>
          </a:p>
        </p:txBody>
      </p:sp>
      <p:sp>
        <p:nvSpPr>
          <p:cNvPr id="139281"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39282"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39283" name="Line 19"/>
          <p:cNvSpPr>
            <a:spLocks noChangeShapeType="1"/>
          </p:cNvSpPr>
          <p:nvPr/>
        </p:nvSpPr>
        <p:spPr bwMode="auto">
          <a:xfrm flipH="1">
            <a:off x="5029200" y="3962400"/>
            <a:ext cx="228600" cy="381000"/>
          </a:xfrm>
          <a:prstGeom prst="line">
            <a:avLst/>
          </a:prstGeom>
          <a:noFill/>
          <a:ln w="9525">
            <a:solidFill>
              <a:schemeClr val="tx1"/>
            </a:solidFill>
            <a:round/>
          </a:ln>
        </p:spPr>
        <p:txBody>
          <a:bodyPr wrap="none" anchor="ctr"/>
          <a:lstStyle/>
          <a:p>
            <a:endParaRPr lang="zh-CN" altLang="en-US"/>
          </a:p>
        </p:txBody>
      </p:sp>
      <p:sp>
        <p:nvSpPr>
          <p:cNvPr id="139284" name="Line 20"/>
          <p:cNvSpPr>
            <a:spLocks noChangeShapeType="1"/>
          </p:cNvSpPr>
          <p:nvPr/>
        </p:nvSpPr>
        <p:spPr bwMode="auto">
          <a:xfrm>
            <a:off x="5410200" y="3962400"/>
            <a:ext cx="228600" cy="381000"/>
          </a:xfrm>
          <a:prstGeom prst="line">
            <a:avLst/>
          </a:prstGeom>
          <a:noFill/>
          <a:ln w="9525">
            <a:solidFill>
              <a:schemeClr val="tx1"/>
            </a:solidFill>
            <a:round/>
          </a:ln>
        </p:spPr>
        <p:txBody>
          <a:bodyPr wrap="none" anchor="ctr"/>
          <a:lstStyle/>
          <a:p>
            <a:endParaRPr lang="zh-CN" altLang="en-US"/>
          </a:p>
        </p:txBody>
      </p:sp>
      <p:sp>
        <p:nvSpPr>
          <p:cNvPr id="139285" name="Text Box 21"/>
          <p:cNvSpPr txBox="1">
            <a:spLocks noChangeArrowheads="1"/>
          </p:cNvSpPr>
          <p:nvPr/>
        </p:nvSpPr>
        <p:spPr bwMode="auto">
          <a:xfrm>
            <a:off x="5562600" y="5105400"/>
            <a:ext cx="2882900" cy="118745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对结点</a:t>
            </a:r>
            <a:r>
              <a:rPr kumimoji="1" lang="en-US" altLang="zh-CN" sz="2400">
                <a:latin typeface="Times New Roman" panose="02020503050405090304" pitchFamily="18" charset="0"/>
              </a:rPr>
              <a:t>[n/2],…,n</a:t>
            </a:r>
            <a:endParaRPr kumimoji="1" lang="en-US" altLang="zh-CN" sz="2400">
              <a:latin typeface="Times New Roman" panose="02020503050405090304" pitchFamily="18" charset="0"/>
            </a:endParaRPr>
          </a:p>
          <a:p>
            <a:r>
              <a:rPr kumimoji="1" lang="zh-CN" altLang="en-US" sz="2400">
                <a:latin typeface="Times New Roman" panose="02020503050405090304" pitchFamily="18" charset="0"/>
              </a:rPr>
              <a:t>进行堆调整：</a:t>
            </a:r>
            <a:endParaRPr kumimoji="1" lang="zh-CN" altLang="en-US" sz="2400">
              <a:latin typeface="Times New Roman" panose="02020503050405090304" pitchFamily="18" charset="0"/>
            </a:endParaRPr>
          </a:p>
          <a:p>
            <a:r>
              <a:rPr kumimoji="1" lang="en-US" altLang="zh-CN" sz="2400">
                <a:latin typeface="Times New Roman" panose="02020503050405090304" pitchFamily="18" charset="0"/>
              </a:rPr>
              <a:t>heap_just (R, [n/2], n)</a:t>
            </a:r>
            <a:endParaRPr kumimoji="1" lang="en-US" altLang="zh-CN" sz="2400" baseline="-25000">
              <a:latin typeface="Times New Roman" panose="0202050305040509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0291"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0292"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0293"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40294" name="Oval 6"/>
          <p:cNvSpPr>
            <a:spLocks noChangeArrowheads="1"/>
          </p:cNvSpPr>
          <p:nvPr/>
        </p:nvSpPr>
        <p:spPr bwMode="auto">
          <a:xfrm>
            <a:off x="5105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40295"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0296"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0297"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0298"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0299"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0300"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0301"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40302"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40303"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0304"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0305"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0306"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0307"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0308"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95605" y="143510"/>
            <a:ext cx="7772400" cy="5571490"/>
          </a:xfrm>
        </p:spPr>
        <p:txBody>
          <a:bodyPr/>
          <a:lstStyle/>
          <a:p>
            <a:pPr eaLnBrk="1" hangingPunct="1">
              <a:lnSpc>
                <a:spcPct val="150000"/>
              </a:lnSpc>
              <a:buFont typeface="Wingdings" panose="05000000000000000000" pitchFamily="2" charset="2"/>
              <a:buNone/>
            </a:pPr>
            <a:r>
              <a:rPr lang="zh-CN" altLang="en-US" sz="2100" b="1" dirty="0">
                <a:solidFill>
                  <a:srgbClr val="CC6600"/>
                </a:solidFill>
              </a:rPr>
              <a:t>讨论约定</a:t>
            </a:r>
            <a:r>
              <a:rPr lang="zh-CN" altLang="en-US" sz="2100" dirty="0"/>
              <a:t>本章讨论中，除特殊声明外，一般采用</a:t>
            </a:r>
            <a:r>
              <a:rPr lang="zh-CN" altLang="en-US" sz="2100" dirty="0">
                <a:solidFill>
                  <a:srgbClr val="FF0000"/>
                </a:solidFill>
              </a:rPr>
              <a:t>顺序结构存储，</a:t>
            </a:r>
            <a:r>
              <a:rPr lang="zh-CN" altLang="en-US" sz="2100" dirty="0">
                <a:solidFill>
                  <a:schemeClr val="tx1"/>
                </a:solidFill>
              </a:rPr>
              <a:t>按记录关键字</a:t>
            </a:r>
            <a:r>
              <a:rPr lang="zh-CN" altLang="en-US" sz="2100" dirty="0">
                <a:solidFill>
                  <a:schemeClr val="accent1"/>
                </a:solidFill>
              </a:rPr>
              <a:t>非递减</a:t>
            </a:r>
            <a:r>
              <a:rPr lang="zh-CN" altLang="en-US" sz="2100" dirty="0">
                <a:solidFill>
                  <a:schemeClr val="tx1"/>
                </a:solidFill>
              </a:rPr>
              <a:t>排序，关键字为</a:t>
            </a:r>
            <a:r>
              <a:rPr lang="zh-CN" altLang="en-US" sz="2100" dirty="0">
                <a:solidFill>
                  <a:schemeClr val="accent1"/>
                </a:solidFill>
              </a:rPr>
              <a:t>整数</a:t>
            </a:r>
            <a:endParaRPr lang="zh-CN" altLang="en-US" sz="2100" dirty="0">
              <a:solidFill>
                <a:schemeClr val="accent1"/>
              </a:solidFill>
            </a:endParaRPr>
          </a:p>
        </p:txBody>
      </p:sp>
      <p:sp>
        <p:nvSpPr>
          <p:cNvPr id="13" name="TextBox 12"/>
          <p:cNvSpPr txBox="1"/>
          <p:nvPr/>
        </p:nvSpPr>
        <p:spPr>
          <a:xfrm>
            <a:off x="4251960" y="5000625"/>
            <a:ext cx="4566285" cy="553085"/>
          </a:xfrm>
          <a:prstGeom prst="rect">
            <a:avLst/>
          </a:prstGeom>
          <a:noFill/>
        </p:spPr>
        <p:txBody>
          <a:bodyPr wrap="square" rtlCol="0">
            <a:spAutoFit/>
          </a:bodyPr>
          <a:lstStyle/>
          <a:p>
            <a:pPr>
              <a:lnSpc>
                <a:spcPct val="150000"/>
              </a:lnSpc>
            </a:pPr>
            <a:r>
              <a:rPr lang="en-US" altLang="zh-CN" sz="2000" dirty="0">
                <a:solidFill>
                  <a:srgbClr val="FF0000"/>
                </a:solidFill>
              </a:rPr>
              <a:t>R[0]</a:t>
            </a:r>
            <a:r>
              <a:rPr lang="zh-CN" altLang="en-US" sz="2000" dirty="0">
                <a:solidFill>
                  <a:srgbClr val="FF0000"/>
                </a:solidFill>
              </a:rPr>
              <a:t>闲置或做监视哨</a:t>
            </a:r>
            <a:endParaRPr lang="zh-CN" altLang="en-US" sz="2000" dirty="0">
              <a:solidFill>
                <a:srgbClr val="FF0000"/>
              </a:solidFill>
            </a:endParaRPr>
          </a:p>
        </p:txBody>
      </p:sp>
      <p:sp>
        <p:nvSpPr>
          <p:cNvPr id="8198" name="Text Box 4"/>
          <p:cNvSpPr txBox="1"/>
          <p:nvPr/>
        </p:nvSpPr>
        <p:spPr>
          <a:xfrm>
            <a:off x="998220" y="1238885"/>
            <a:ext cx="7083425" cy="37846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#define MAXSIZE 20</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typedef int KeyType;</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typedef struct {</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	</a:t>
            </a:r>
            <a:r>
              <a:rPr lang="en-US" altLang="zh-CN" sz="2000" b="1" dirty="0">
                <a:solidFill>
                  <a:srgbClr val="FF0000"/>
                </a:solidFill>
                <a:latin typeface="Times New Roman Regular" panose="02020503050405090304" charset="0"/>
                <a:cs typeface="Times New Roman Regular" panose="02020503050405090304" charset="0"/>
              </a:rPr>
              <a:t>KeyType key</a:t>
            </a:r>
            <a:r>
              <a:rPr lang="en-US" altLang="zh-CN" sz="2000" b="1" dirty="0">
                <a:latin typeface="Times New Roman Regular" panose="02020503050405090304" charset="0"/>
                <a:cs typeface="Times New Roman Regular" panose="02020503050405090304" charset="0"/>
              </a:rPr>
              <a:t>;</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	InfoType otherinfo;	</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 RedType;</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typedef struct{</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	RedType </a:t>
            </a:r>
            <a:r>
              <a:rPr lang="en-US" altLang="zh-CN" sz="2000" b="1" dirty="0">
                <a:solidFill>
                  <a:srgbClr val="FF0000"/>
                </a:solidFill>
                <a:latin typeface="Times New Roman Regular" panose="02020503050405090304" charset="0"/>
                <a:cs typeface="Times New Roman Regular" panose="02020503050405090304" charset="0"/>
              </a:rPr>
              <a:t>r</a:t>
            </a:r>
            <a:r>
              <a:rPr lang="en-US" altLang="zh-CN" sz="2000" b="1" dirty="0">
                <a:latin typeface="Times New Roman Regular" panose="02020503050405090304" charset="0"/>
                <a:cs typeface="Times New Roman Regular" panose="02020503050405090304" charset="0"/>
              </a:rPr>
              <a:t>[MAXSIZE+1];  </a:t>
            </a:r>
            <a:r>
              <a:rPr lang="en-US" altLang="zh-CN" sz="2000" dirty="0">
                <a:latin typeface="Times New Roman Regular" panose="02020503050405090304" charset="0"/>
                <a:cs typeface="Times New Roman Regular" panose="02020503050405090304" charset="0"/>
              </a:rPr>
              <a:t>//r[0]</a:t>
            </a:r>
            <a:r>
              <a:rPr lang="zh-CN" altLang="en-US" sz="2000" dirty="0">
                <a:latin typeface="Times New Roman Regular" panose="02020503050405090304" charset="0"/>
                <a:cs typeface="Times New Roman Regular" panose="02020503050405090304" charset="0"/>
              </a:rPr>
              <a:t>闲置或作哨兵</a:t>
            </a:r>
            <a:endParaRPr lang="zh-CN" altLang="en-US"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zh-CN" altLang="en-US" sz="2000" b="1" dirty="0">
                <a:latin typeface="Times New Roman Regular" panose="02020503050405090304" charset="0"/>
                <a:cs typeface="Times New Roman Regular" panose="02020503050405090304" charset="0"/>
              </a:rPr>
              <a:t>	</a:t>
            </a:r>
            <a:r>
              <a:rPr lang="en-US" altLang="zh-CN" sz="2000" b="1" dirty="0">
                <a:latin typeface="Times New Roman Regular" panose="02020503050405090304" charset="0"/>
                <a:cs typeface="Times New Roman Regular" panose="02020503050405090304" charset="0"/>
              </a:rPr>
              <a:t>int </a:t>
            </a:r>
            <a:r>
              <a:rPr lang="en-US" altLang="zh-CN" sz="2000" b="1" dirty="0">
                <a:solidFill>
                  <a:srgbClr val="FF0000"/>
                </a:solidFill>
                <a:latin typeface="Times New Roman Regular" panose="02020503050405090304" charset="0"/>
                <a:cs typeface="Times New Roman Regular" panose="02020503050405090304" charset="0"/>
              </a:rPr>
              <a:t>length</a:t>
            </a:r>
            <a:r>
              <a:rPr lang="en-US" altLang="zh-CN" sz="2000" b="1" dirty="0">
                <a:latin typeface="Times New Roman Regular" panose="02020503050405090304" charset="0"/>
                <a:cs typeface="Times New Roman Regular" panose="02020503050405090304" charset="0"/>
              </a:rPr>
              <a:t>;</a:t>
            </a:r>
            <a:endParaRPr lang="en-US" altLang="zh-CN" sz="2000" b="1" dirty="0">
              <a:latin typeface="Times New Roman Regular" panose="02020503050405090304" charset="0"/>
              <a:cs typeface="Times New Roman Regular" panose="02020503050405090304" charset="0"/>
            </a:endParaRPr>
          </a:p>
          <a:p>
            <a:pPr marL="0" lvl="0" indent="0" eaLnBrk="1" hangingPunct="1">
              <a:lnSpc>
                <a:spcPct val="120000"/>
              </a:lnSpc>
              <a:spcBef>
                <a:spcPct val="0"/>
              </a:spcBef>
              <a:buNone/>
            </a:pPr>
            <a:r>
              <a:rPr lang="en-US" altLang="zh-CN" sz="2000" b="1" dirty="0">
                <a:latin typeface="Times New Roman Regular" panose="02020503050405090304" charset="0"/>
                <a:cs typeface="Times New Roman Regular" panose="02020503050405090304" charset="0"/>
              </a:rPr>
              <a:t>}</a:t>
            </a:r>
            <a:r>
              <a:rPr lang="en-US" altLang="zh-CN" sz="2000" b="1" dirty="0">
                <a:solidFill>
                  <a:schemeClr val="accent2"/>
                </a:solidFill>
                <a:latin typeface="Times New Roman Regular" panose="02020503050405090304" charset="0"/>
                <a:cs typeface="Times New Roman Regular" panose="02020503050405090304" charset="0"/>
              </a:rPr>
              <a:t>SqList</a:t>
            </a:r>
            <a:r>
              <a:rPr lang="en-US" altLang="zh-CN" sz="2000" b="1" dirty="0">
                <a:latin typeface="Times New Roman Regular" panose="02020503050405090304" charset="0"/>
                <a:cs typeface="Times New Roman Regular" panose="02020503050405090304" charset="0"/>
              </a:rPr>
              <a:t>;</a:t>
            </a:r>
            <a:endParaRPr lang="en-US" altLang="zh-CN" sz="2000" b="1" dirty="0">
              <a:latin typeface="Times New Roman Regular" panose="02020503050405090304" charset="0"/>
              <a:cs typeface="Times New Roman Regular" panose="02020503050405090304" charset="0"/>
            </a:endParaRPr>
          </a:p>
        </p:txBody>
      </p:sp>
      <p:sp>
        <p:nvSpPr>
          <p:cNvPr id="8204" name="Text Box 12"/>
          <p:cNvSpPr txBox="1"/>
          <p:nvPr/>
        </p:nvSpPr>
        <p:spPr>
          <a:xfrm>
            <a:off x="998220" y="5023485"/>
            <a:ext cx="2590800" cy="457200"/>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SqList L</a:t>
            </a:r>
            <a:r>
              <a:rPr lang="zh-CN" altLang="en-US" sz="2400" b="1" dirty="0"/>
              <a:t>；</a:t>
            </a:r>
            <a:endParaRPr lang="zh-CN" altLang="en-US" sz="2400" b="1" dirty="0"/>
          </a:p>
        </p:txBody>
      </p:sp>
      <p:sp>
        <p:nvSpPr>
          <p:cNvPr id="8196" name="Rectangle 16"/>
          <p:cNvSpPr/>
          <p:nvPr/>
        </p:nvSpPr>
        <p:spPr>
          <a:xfrm>
            <a:off x="2518410" y="6007100"/>
            <a:ext cx="33528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199" name="Rectangle 5"/>
          <p:cNvSpPr/>
          <p:nvPr/>
        </p:nvSpPr>
        <p:spPr>
          <a:xfrm>
            <a:off x="1908810" y="6007100"/>
            <a:ext cx="5715000" cy="5334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200" name="Line 7"/>
          <p:cNvSpPr/>
          <p:nvPr/>
        </p:nvSpPr>
        <p:spPr>
          <a:xfrm>
            <a:off x="3128010" y="6007100"/>
            <a:ext cx="0" cy="533400"/>
          </a:xfrm>
          <a:prstGeom prst="line">
            <a:avLst/>
          </a:prstGeom>
          <a:ln w="9525" cap="flat" cmpd="sng">
            <a:solidFill>
              <a:schemeClr val="tx1"/>
            </a:solidFill>
            <a:prstDash val="solid"/>
            <a:headEnd type="none" w="med" len="med"/>
            <a:tailEnd type="none" w="med" len="med"/>
          </a:ln>
        </p:spPr>
      </p:sp>
      <p:sp>
        <p:nvSpPr>
          <p:cNvPr id="8201" name="Line 8"/>
          <p:cNvSpPr/>
          <p:nvPr/>
        </p:nvSpPr>
        <p:spPr>
          <a:xfrm>
            <a:off x="3737610" y="6007100"/>
            <a:ext cx="0" cy="533400"/>
          </a:xfrm>
          <a:prstGeom prst="line">
            <a:avLst/>
          </a:prstGeom>
          <a:ln w="9525" cap="flat" cmpd="sng">
            <a:solidFill>
              <a:schemeClr val="tx1"/>
            </a:solidFill>
            <a:prstDash val="solid"/>
            <a:headEnd type="none" w="med" len="med"/>
            <a:tailEnd type="none" w="med" len="med"/>
          </a:ln>
        </p:spPr>
      </p:sp>
      <p:sp>
        <p:nvSpPr>
          <p:cNvPr id="8202" name="Line 9"/>
          <p:cNvSpPr/>
          <p:nvPr/>
        </p:nvSpPr>
        <p:spPr>
          <a:xfrm>
            <a:off x="7014210" y="6007100"/>
            <a:ext cx="0" cy="533400"/>
          </a:xfrm>
          <a:prstGeom prst="line">
            <a:avLst/>
          </a:prstGeom>
          <a:ln w="9525" cap="flat" cmpd="sng">
            <a:solidFill>
              <a:schemeClr val="tx1"/>
            </a:solidFill>
            <a:prstDash val="solid"/>
            <a:headEnd type="none" w="med" len="med"/>
            <a:tailEnd type="none" w="med" len="med"/>
          </a:ln>
        </p:spPr>
      </p:sp>
      <p:sp>
        <p:nvSpPr>
          <p:cNvPr id="8203" name="Text Box 10"/>
          <p:cNvSpPr txBox="1"/>
          <p:nvPr/>
        </p:nvSpPr>
        <p:spPr>
          <a:xfrm>
            <a:off x="2061210" y="5626100"/>
            <a:ext cx="60198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0       1       2        …              L.length    …      MAXSIZE</a:t>
            </a:r>
            <a:endParaRPr lang="en-US" altLang="zh-CN" sz="2000" dirty="0">
              <a:latin typeface="Times New Roman Regular" panose="02020503050405090304" charset="0"/>
              <a:cs typeface="Times New Roman Regular" panose="02020503050405090304" charset="0"/>
            </a:endParaRPr>
          </a:p>
        </p:txBody>
      </p:sp>
      <p:sp>
        <p:nvSpPr>
          <p:cNvPr id="8205" name="Text Box 13"/>
          <p:cNvSpPr txBox="1"/>
          <p:nvPr/>
        </p:nvSpPr>
        <p:spPr>
          <a:xfrm>
            <a:off x="1299210" y="5930900"/>
            <a:ext cx="838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L.r</a:t>
            </a:r>
            <a:endParaRPr lang="en-US" altLang="zh-CN" sz="2400" b="1" dirty="0"/>
          </a:p>
        </p:txBody>
      </p:sp>
      <p:sp>
        <p:nvSpPr>
          <p:cNvPr id="8207" name="Line 15"/>
          <p:cNvSpPr/>
          <p:nvPr/>
        </p:nvSpPr>
        <p:spPr>
          <a:xfrm>
            <a:off x="5261610" y="6007100"/>
            <a:ext cx="0" cy="533400"/>
          </a:xfrm>
          <a:prstGeom prst="line">
            <a:avLst/>
          </a:prstGeom>
          <a:ln w="9525" cap="flat" cmpd="sng">
            <a:solidFill>
              <a:schemeClr val="tx1"/>
            </a:solidFill>
            <a:prstDash val="solid"/>
            <a:headEnd type="none" w="med" len="med"/>
            <a:tailEnd type="none" w="med" len="med"/>
          </a:ln>
        </p:spPr>
      </p:sp>
      <p:sp>
        <p:nvSpPr>
          <p:cNvPr id="8208" name="Rectangle 17" descr="浅色下对角线"/>
          <p:cNvSpPr/>
          <p:nvPr/>
        </p:nvSpPr>
        <p:spPr>
          <a:xfrm>
            <a:off x="1908810" y="6007100"/>
            <a:ext cx="609600" cy="533400"/>
          </a:xfrm>
          <a:prstGeom prst="rect">
            <a:avLst/>
          </a:prstGeom>
          <a:pattFill prst="ltDnDiag">
            <a:fgClr>
              <a:schemeClr val="accent1"/>
            </a:fgClr>
            <a:bgClr>
              <a:schemeClr val="bg1"/>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209" name="TextBox 16"/>
          <p:cNvSpPr txBox="1"/>
          <p:nvPr/>
        </p:nvSpPr>
        <p:spPr>
          <a:xfrm>
            <a:off x="2681923" y="6043613"/>
            <a:ext cx="33210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latin typeface="Times New Roman Regular" panose="02020503050405090304" charset="0"/>
                <a:cs typeface="Times New Roman Regular" panose="02020503050405090304" charset="0"/>
              </a:rPr>
              <a:t>r</a:t>
            </a:r>
            <a:r>
              <a:rPr lang="en-US" altLang="zh-CN" sz="2400" baseline="-25000" dirty="0">
                <a:latin typeface="Times New Roman Regular" panose="02020503050405090304" charset="0"/>
                <a:cs typeface="Times New Roman Regular" panose="02020503050405090304" charset="0"/>
              </a:rPr>
              <a:t>1</a:t>
            </a:r>
            <a:r>
              <a:rPr lang="en-US" altLang="zh-CN" sz="2400" dirty="0">
                <a:latin typeface="Times New Roman Regular" panose="02020503050405090304" charset="0"/>
                <a:cs typeface="Times New Roman Regular" panose="02020503050405090304" charset="0"/>
              </a:rPr>
              <a:t>     r</a:t>
            </a:r>
            <a:r>
              <a:rPr lang="en-US" altLang="zh-CN" sz="2400" baseline="-25000" dirty="0">
                <a:latin typeface="Times New Roman Regular" panose="02020503050405090304" charset="0"/>
                <a:cs typeface="Times New Roman Regular" panose="02020503050405090304" charset="0"/>
              </a:rPr>
              <a:t>2</a:t>
            </a:r>
            <a:r>
              <a:rPr lang="en-US" altLang="zh-CN" sz="2400" dirty="0">
                <a:latin typeface="Times New Roman Regular" panose="02020503050405090304" charset="0"/>
                <a:cs typeface="Times New Roman Regular" panose="02020503050405090304" charset="0"/>
              </a:rPr>
              <a:t>            r</a:t>
            </a:r>
            <a:r>
              <a:rPr lang="en-US" altLang="zh-CN" sz="2400" baseline="-25000" dirty="0">
                <a:latin typeface="Times New Roman Regular" panose="02020503050405090304" charset="0"/>
                <a:cs typeface="Times New Roman Regular" panose="02020503050405090304" charset="0"/>
              </a:rPr>
              <a:t>i</a:t>
            </a:r>
            <a:r>
              <a:rPr lang="en-US" altLang="zh-CN" sz="2400" dirty="0">
                <a:latin typeface="Times New Roman Regular" panose="02020503050405090304" charset="0"/>
                <a:cs typeface="Times New Roman Regular" panose="02020503050405090304" charset="0"/>
              </a:rPr>
              <a:t>           r</a:t>
            </a:r>
            <a:r>
              <a:rPr lang="en-US" altLang="zh-CN" sz="2400" baseline="-25000" dirty="0">
                <a:latin typeface="Times New Roman Regular" panose="02020503050405090304" charset="0"/>
                <a:cs typeface="Times New Roman Regular" panose="02020503050405090304" charset="0"/>
              </a:rPr>
              <a:t>n</a:t>
            </a:r>
            <a:r>
              <a:rPr lang="en-US" altLang="zh-CN" sz="2400" dirty="0"/>
              <a:t> </a:t>
            </a:r>
            <a:endParaRPr lang="zh-CN" alt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1315"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1316"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1317"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41318"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1319"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1320"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1321"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1322"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1323"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1324"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1325"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41326"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41327" name="Line 15"/>
          <p:cNvSpPr>
            <a:spLocks noChangeShapeType="1"/>
          </p:cNvSpPr>
          <p:nvPr/>
        </p:nvSpPr>
        <p:spPr bwMode="auto">
          <a:xfrm flipH="1">
            <a:off x="3429000" y="3962400"/>
            <a:ext cx="228600" cy="381000"/>
          </a:xfrm>
          <a:prstGeom prst="line">
            <a:avLst/>
          </a:prstGeom>
          <a:noFill/>
          <a:ln w="9525">
            <a:solidFill>
              <a:schemeClr val="tx1"/>
            </a:solidFill>
            <a:round/>
          </a:ln>
        </p:spPr>
        <p:txBody>
          <a:bodyPr wrap="none" anchor="ctr"/>
          <a:lstStyle/>
          <a:p>
            <a:endParaRPr lang="zh-CN" altLang="en-US"/>
          </a:p>
        </p:txBody>
      </p:sp>
      <p:sp>
        <p:nvSpPr>
          <p:cNvPr id="141328" name="Line 16"/>
          <p:cNvSpPr>
            <a:spLocks noChangeShapeType="1"/>
          </p:cNvSpPr>
          <p:nvPr/>
        </p:nvSpPr>
        <p:spPr bwMode="auto">
          <a:xfrm>
            <a:off x="3810000" y="3962400"/>
            <a:ext cx="304800" cy="381000"/>
          </a:xfrm>
          <a:prstGeom prst="line">
            <a:avLst/>
          </a:prstGeom>
          <a:noFill/>
          <a:ln w="9525">
            <a:solidFill>
              <a:schemeClr val="tx1"/>
            </a:solidFill>
            <a:round/>
          </a:ln>
        </p:spPr>
        <p:txBody>
          <a:bodyPr wrap="none" anchor="ctr"/>
          <a:lstStyle/>
          <a:p>
            <a:endParaRPr lang="zh-CN" altLang="en-US"/>
          </a:p>
        </p:txBody>
      </p:sp>
      <p:sp>
        <p:nvSpPr>
          <p:cNvPr id="141329"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1330"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1331"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1332"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2339"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2340"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2341" name="Oval 5"/>
          <p:cNvSpPr>
            <a:spLocks noChangeArrowheads="1"/>
          </p:cNvSpPr>
          <p:nvPr/>
        </p:nvSpPr>
        <p:spPr bwMode="auto">
          <a:xfrm>
            <a:off x="3581400" y="35814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42342"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2343"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2344"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2345"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2346"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2347"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2348"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2349" name="Line 13"/>
          <p:cNvSpPr>
            <a:spLocks noChangeShapeType="1"/>
          </p:cNvSpPr>
          <p:nvPr/>
        </p:nvSpPr>
        <p:spPr bwMode="auto">
          <a:xfrm flipH="1">
            <a:off x="3886200" y="3200400"/>
            <a:ext cx="533400" cy="457200"/>
          </a:xfrm>
          <a:prstGeom prst="line">
            <a:avLst/>
          </a:prstGeom>
          <a:noFill/>
          <a:ln w="9525">
            <a:solidFill>
              <a:schemeClr val="tx1"/>
            </a:solidFill>
            <a:round/>
          </a:ln>
        </p:spPr>
        <p:txBody>
          <a:bodyPr wrap="none" anchor="ctr"/>
          <a:lstStyle/>
          <a:p>
            <a:endParaRPr lang="zh-CN" altLang="en-US"/>
          </a:p>
        </p:txBody>
      </p:sp>
      <p:sp>
        <p:nvSpPr>
          <p:cNvPr id="142350" name="Line 14"/>
          <p:cNvSpPr>
            <a:spLocks noChangeShapeType="1"/>
          </p:cNvSpPr>
          <p:nvPr/>
        </p:nvSpPr>
        <p:spPr bwMode="auto">
          <a:xfrm>
            <a:off x="4648200" y="3200400"/>
            <a:ext cx="533400" cy="457200"/>
          </a:xfrm>
          <a:prstGeom prst="line">
            <a:avLst/>
          </a:prstGeom>
          <a:noFill/>
          <a:ln w="9525">
            <a:solidFill>
              <a:schemeClr val="tx1"/>
            </a:solidFill>
            <a:round/>
          </a:ln>
        </p:spPr>
        <p:txBody>
          <a:bodyPr wrap="none" anchor="ctr"/>
          <a:lstStyle/>
          <a:p>
            <a:endParaRPr lang="zh-CN" altLang="en-US"/>
          </a:p>
        </p:txBody>
      </p:sp>
      <p:sp>
        <p:nvSpPr>
          <p:cNvPr id="142351" name="Line 15"/>
          <p:cNvSpPr>
            <a:spLocks noChangeShapeType="1"/>
          </p:cNvSpPr>
          <p:nvPr/>
        </p:nvSpPr>
        <p:spPr bwMode="auto">
          <a:xfrm flipH="1">
            <a:off x="3429000" y="3962400"/>
            <a:ext cx="228600" cy="381000"/>
          </a:xfrm>
          <a:prstGeom prst="line">
            <a:avLst/>
          </a:prstGeom>
          <a:noFill/>
          <a:ln w="9525">
            <a:solidFill>
              <a:schemeClr val="tx1"/>
            </a:solidFill>
            <a:round/>
          </a:ln>
        </p:spPr>
        <p:txBody>
          <a:bodyPr wrap="none" anchor="ctr"/>
          <a:lstStyle/>
          <a:p>
            <a:endParaRPr lang="zh-CN" altLang="en-US"/>
          </a:p>
        </p:txBody>
      </p:sp>
      <p:sp>
        <p:nvSpPr>
          <p:cNvPr id="142352" name="Line 16"/>
          <p:cNvSpPr>
            <a:spLocks noChangeShapeType="1"/>
          </p:cNvSpPr>
          <p:nvPr/>
        </p:nvSpPr>
        <p:spPr bwMode="auto">
          <a:xfrm>
            <a:off x="3810000" y="3962400"/>
            <a:ext cx="304800" cy="381000"/>
          </a:xfrm>
          <a:prstGeom prst="line">
            <a:avLst/>
          </a:prstGeom>
          <a:noFill/>
          <a:ln w="9525">
            <a:solidFill>
              <a:schemeClr val="tx1"/>
            </a:solidFill>
            <a:round/>
          </a:ln>
        </p:spPr>
        <p:txBody>
          <a:bodyPr wrap="none" anchor="ctr"/>
          <a:lstStyle/>
          <a:p>
            <a:endParaRPr lang="zh-CN" altLang="en-US"/>
          </a:p>
        </p:txBody>
      </p:sp>
      <p:sp>
        <p:nvSpPr>
          <p:cNvPr id="142353"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2354"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2355"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2356"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3363"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3364"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3365" name="Oval 5"/>
          <p:cNvSpPr>
            <a:spLocks noChangeArrowheads="1"/>
          </p:cNvSpPr>
          <p:nvPr/>
        </p:nvSpPr>
        <p:spPr bwMode="auto">
          <a:xfrm>
            <a:off x="3581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40</a:t>
            </a:r>
            <a:endParaRPr kumimoji="1" lang="en-US" altLang="zh-CN" sz="2400">
              <a:solidFill>
                <a:srgbClr val="FF0000"/>
              </a:solidFill>
              <a:latin typeface="Times New Roman" panose="02020503050405090304" pitchFamily="18" charset="0"/>
            </a:endParaRPr>
          </a:p>
        </p:txBody>
      </p:sp>
      <p:sp>
        <p:nvSpPr>
          <p:cNvPr id="143366"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3367"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3368"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3369"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3370"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3371"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3372"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3373" name="Line 13"/>
          <p:cNvSpPr>
            <a:spLocks noChangeShapeType="1"/>
          </p:cNvSpPr>
          <p:nvPr/>
        </p:nvSpPr>
        <p:spPr bwMode="auto">
          <a:xfrm flipH="1">
            <a:off x="3886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4" name="Line 14"/>
          <p:cNvSpPr>
            <a:spLocks noChangeShapeType="1"/>
          </p:cNvSpPr>
          <p:nvPr/>
        </p:nvSpPr>
        <p:spPr bwMode="auto">
          <a:xfrm>
            <a:off x="4648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5"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6"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7"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8"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79"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3380"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4387"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4388" name="Oval 4"/>
          <p:cNvSpPr>
            <a:spLocks noChangeArrowheads="1"/>
          </p:cNvSpPr>
          <p:nvPr/>
        </p:nvSpPr>
        <p:spPr bwMode="auto">
          <a:xfrm>
            <a:off x="4343400" y="2895600"/>
            <a:ext cx="381000" cy="38100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4389" name="Oval 5"/>
          <p:cNvSpPr>
            <a:spLocks noChangeArrowheads="1"/>
          </p:cNvSpPr>
          <p:nvPr/>
        </p:nvSpPr>
        <p:spPr bwMode="auto">
          <a:xfrm>
            <a:off x="3581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4390"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4391"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4392"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4393"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40</a:t>
            </a:r>
            <a:endParaRPr kumimoji="1" lang="en-US" altLang="zh-CN" sz="2400">
              <a:solidFill>
                <a:srgbClr val="FF0000"/>
              </a:solidFill>
              <a:latin typeface="Times New Roman" panose="02020503050405090304" pitchFamily="18" charset="0"/>
            </a:endParaRPr>
          </a:p>
        </p:txBody>
      </p:sp>
      <p:sp>
        <p:nvSpPr>
          <p:cNvPr id="144394"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4395"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4396"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4397" name="Line 13"/>
          <p:cNvSpPr>
            <a:spLocks noChangeShapeType="1"/>
          </p:cNvSpPr>
          <p:nvPr/>
        </p:nvSpPr>
        <p:spPr bwMode="auto">
          <a:xfrm flipH="1">
            <a:off x="3886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398" name="Line 14"/>
          <p:cNvSpPr>
            <a:spLocks noChangeShapeType="1"/>
          </p:cNvSpPr>
          <p:nvPr/>
        </p:nvSpPr>
        <p:spPr bwMode="auto">
          <a:xfrm>
            <a:off x="4648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399"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400"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401"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402"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403"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4404"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5411"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5412" name="Oval 4"/>
          <p:cNvSpPr>
            <a:spLocks noChangeArrowheads="1"/>
          </p:cNvSpPr>
          <p:nvPr/>
        </p:nvSpPr>
        <p:spPr bwMode="auto">
          <a:xfrm>
            <a:off x="4343400" y="28956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12</a:t>
            </a:r>
            <a:endParaRPr kumimoji="1" lang="en-US" altLang="zh-CN" sz="2400">
              <a:solidFill>
                <a:srgbClr val="FF0000"/>
              </a:solidFill>
              <a:latin typeface="Times New Roman" panose="02020503050405090304" pitchFamily="18" charset="0"/>
            </a:endParaRPr>
          </a:p>
        </p:txBody>
      </p:sp>
      <p:sp>
        <p:nvSpPr>
          <p:cNvPr id="145413" name="Oval 5"/>
          <p:cNvSpPr>
            <a:spLocks noChangeArrowheads="1"/>
          </p:cNvSpPr>
          <p:nvPr/>
        </p:nvSpPr>
        <p:spPr bwMode="auto">
          <a:xfrm>
            <a:off x="3581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5414"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5415"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5416"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5417"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40</a:t>
            </a:r>
            <a:endParaRPr kumimoji="1" lang="en-US" altLang="zh-CN" sz="2400">
              <a:solidFill>
                <a:srgbClr val="FF0000"/>
              </a:solidFill>
              <a:latin typeface="Times New Roman" panose="02020503050405090304" pitchFamily="18" charset="0"/>
            </a:endParaRPr>
          </a:p>
        </p:txBody>
      </p:sp>
      <p:sp>
        <p:nvSpPr>
          <p:cNvPr id="145418"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5419"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5420"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5421" name="Line 13"/>
          <p:cNvSpPr>
            <a:spLocks noChangeShapeType="1"/>
          </p:cNvSpPr>
          <p:nvPr/>
        </p:nvSpPr>
        <p:spPr bwMode="auto">
          <a:xfrm flipH="1">
            <a:off x="3886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2" name="Line 14"/>
          <p:cNvSpPr>
            <a:spLocks noChangeShapeType="1"/>
          </p:cNvSpPr>
          <p:nvPr/>
        </p:nvSpPr>
        <p:spPr bwMode="auto">
          <a:xfrm>
            <a:off x="4648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3"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4"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5"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6"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7"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5428"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6435"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6436" name="Oval 4"/>
          <p:cNvSpPr>
            <a:spLocks noChangeArrowheads="1"/>
          </p:cNvSpPr>
          <p:nvPr/>
        </p:nvSpPr>
        <p:spPr bwMode="auto">
          <a:xfrm>
            <a:off x="4343400" y="28956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6437" name="Oval 5"/>
          <p:cNvSpPr>
            <a:spLocks noChangeArrowheads="1"/>
          </p:cNvSpPr>
          <p:nvPr/>
        </p:nvSpPr>
        <p:spPr bwMode="auto">
          <a:xfrm>
            <a:off x="3581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6438"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12</a:t>
            </a:r>
            <a:endParaRPr kumimoji="1" lang="en-US" altLang="zh-CN" sz="2400">
              <a:solidFill>
                <a:srgbClr val="FF0000"/>
              </a:solidFill>
              <a:latin typeface="Times New Roman" panose="02020503050405090304" pitchFamily="18" charset="0"/>
            </a:endParaRPr>
          </a:p>
        </p:txBody>
      </p:sp>
      <p:sp>
        <p:nvSpPr>
          <p:cNvPr id="146439"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6440"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6441"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40</a:t>
            </a:r>
            <a:endParaRPr kumimoji="1" lang="en-US" altLang="zh-CN" sz="2400">
              <a:solidFill>
                <a:srgbClr val="FF0000"/>
              </a:solidFill>
              <a:latin typeface="Times New Roman" panose="02020503050405090304" pitchFamily="18" charset="0"/>
            </a:endParaRPr>
          </a:p>
        </p:txBody>
      </p:sp>
      <p:sp>
        <p:nvSpPr>
          <p:cNvPr id="146442"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6443"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6444"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6445" name="Line 13"/>
          <p:cNvSpPr>
            <a:spLocks noChangeShapeType="1"/>
          </p:cNvSpPr>
          <p:nvPr/>
        </p:nvSpPr>
        <p:spPr bwMode="auto">
          <a:xfrm flipH="1">
            <a:off x="3886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46" name="Line 14"/>
          <p:cNvSpPr>
            <a:spLocks noChangeShapeType="1"/>
          </p:cNvSpPr>
          <p:nvPr/>
        </p:nvSpPr>
        <p:spPr bwMode="auto">
          <a:xfrm>
            <a:off x="4648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47"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48"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49"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50"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51"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6452"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050925" y="1087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初始化堆</a:t>
            </a:r>
            <a:endParaRPr kumimoji="1" lang="zh-CN" altLang="en-US" sz="2400">
              <a:latin typeface="Times New Roman" panose="02020503050405090304" pitchFamily="18" charset="0"/>
            </a:endParaRPr>
          </a:p>
        </p:txBody>
      </p:sp>
      <p:sp>
        <p:nvSpPr>
          <p:cNvPr id="147459" name="Text Box 3"/>
          <p:cNvSpPr txBox="1">
            <a:spLocks noChangeArrowheads="1"/>
          </p:cNvSpPr>
          <p:nvPr/>
        </p:nvSpPr>
        <p:spPr bwMode="auto">
          <a:xfrm>
            <a:off x="2209800" y="1905000"/>
            <a:ext cx="46037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12   40   17   23   48   67   9   25   30</a:t>
            </a:r>
            <a:endParaRPr kumimoji="1" lang="en-US" altLang="zh-CN" sz="2400">
              <a:latin typeface="Times New Roman" panose="02020503050405090304" pitchFamily="18" charset="0"/>
            </a:endParaRPr>
          </a:p>
        </p:txBody>
      </p:sp>
      <p:sp>
        <p:nvSpPr>
          <p:cNvPr id="147460" name="Oval 4"/>
          <p:cNvSpPr>
            <a:spLocks noChangeArrowheads="1"/>
          </p:cNvSpPr>
          <p:nvPr/>
        </p:nvSpPr>
        <p:spPr bwMode="auto">
          <a:xfrm>
            <a:off x="4343400" y="28956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67</a:t>
            </a:r>
            <a:endParaRPr kumimoji="1" lang="en-US" altLang="zh-CN" sz="2400">
              <a:solidFill>
                <a:srgbClr val="FF0000"/>
              </a:solidFill>
              <a:latin typeface="Times New Roman" panose="02020503050405090304" pitchFamily="18" charset="0"/>
            </a:endParaRPr>
          </a:p>
        </p:txBody>
      </p:sp>
      <p:sp>
        <p:nvSpPr>
          <p:cNvPr id="147461" name="Oval 5"/>
          <p:cNvSpPr>
            <a:spLocks noChangeArrowheads="1"/>
          </p:cNvSpPr>
          <p:nvPr/>
        </p:nvSpPr>
        <p:spPr bwMode="auto">
          <a:xfrm>
            <a:off x="3581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48</a:t>
            </a:r>
            <a:endParaRPr kumimoji="1" lang="en-US" altLang="zh-CN" sz="2400">
              <a:solidFill>
                <a:srgbClr val="FF0000"/>
              </a:solidFill>
              <a:latin typeface="Times New Roman" panose="02020503050405090304" pitchFamily="18" charset="0"/>
            </a:endParaRPr>
          </a:p>
        </p:txBody>
      </p:sp>
      <p:sp>
        <p:nvSpPr>
          <p:cNvPr id="147462" name="Oval 6"/>
          <p:cNvSpPr>
            <a:spLocks noChangeArrowheads="1"/>
          </p:cNvSpPr>
          <p:nvPr/>
        </p:nvSpPr>
        <p:spPr bwMode="auto">
          <a:xfrm>
            <a:off x="5105400" y="3581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17</a:t>
            </a:r>
            <a:endParaRPr kumimoji="1" lang="en-US" altLang="zh-CN" sz="2400">
              <a:solidFill>
                <a:srgbClr val="FF0000"/>
              </a:solidFill>
              <a:latin typeface="Times New Roman" panose="02020503050405090304" pitchFamily="18" charset="0"/>
            </a:endParaRPr>
          </a:p>
        </p:txBody>
      </p:sp>
      <p:sp>
        <p:nvSpPr>
          <p:cNvPr id="147463" name="Oval 7"/>
          <p:cNvSpPr>
            <a:spLocks noChangeArrowheads="1"/>
          </p:cNvSpPr>
          <p:nvPr/>
        </p:nvSpPr>
        <p:spPr bwMode="auto">
          <a:xfrm>
            <a:off x="5562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9</a:t>
            </a:r>
            <a:endParaRPr kumimoji="1" lang="en-US" altLang="zh-CN" sz="2400">
              <a:solidFill>
                <a:srgbClr val="FF0000"/>
              </a:solidFill>
              <a:latin typeface="Times New Roman" panose="02020503050405090304" pitchFamily="18" charset="0"/>
            </a:endParaRPr>
          </a:p>
        </p:txBody>
      </p:sp>
      <p:sp>
        <p:nvSpPr>
          <p:cNvPr id="147464" name="Oval 8"/>
          <p:cNvSpPr>
            <a:spLocks noChangeArrowheads="1"/>
          </p:cNvSpPr>
          <p:nvPr/>
        </p:nvSpPr>
        <p:spPr bwMode="auto">
          <a:xfrm>
            <a:off x="47244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12</a:t>
            </a:r>
            <a:endParaRPr kumimoji="1" lang="en-US" altLang="zh-CN" sz="2400">
              <a:solidFill>
                <a:srgbClr val="FF0000"/>
              </a:solidFill>
              <a:latin typeface="Times New Roman" panose="02020503050405090304" pitchFamily="18" charset="0"/>
            </a:endParaRPr>
          </a:p>
        </p:txBody>
      </p:sp>
      <p:sp>
        <p:nvSpPr>
          <p:cNvPr id="147465" name="Oval 9"/>
          <p:cNvSpPr>
            <a:spLocks noChangeArrowheads="1"/>
          </p:cNvSpPr>
          <p:nvPr/>
        </p:nvSpPr>
        <p:spPr bwMode="auto">
          <a:xfrm>
            <a:off x="40386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40</a:t>
            </a:r>
            <a:endParaRPr kumimoji="1" lang="en-US" altLang="zh-CN" sz="2400">
              <a:solidFill>
                <a:srgbClr val="FF0000"/>
              </a:solidFill>
              <a:latin typeface="Times New Roman" panose="02020503050405090304" pitchFamily="18" charset="0"/>
            </a:endParaRPr>
          </a:p>
        </p:txBody>
      </p:sp>
      <p:sp>
        <p:nvSpPr>
          <p:cNvPr id="147466" name="Oval 10"/>
          <p:cNvSpPr>
            <a:spLocks noChangeArrowheads="1"/>
          </p:cNvSpPr>
          <p:nvPr/>
        </p:nvSpPr>
        <p:spPr bwMode="auto">
          <a:xfrm>
            <a:off x="3124200" y="4343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30</a:t>
            </a:r>
            <a:endParaRPr kumimoji="1" lang="en-US" altLang="zh-CN" sz="2400">
              <a:solidFill>
                <a:srgbClr val="FF0000"/>
              </a:solidFill>
              <a:latin typeface="Times New Roman" panose="02020503050405090304" pitchFamily="18" charset="0"/>
            </a:endParaRPr>
          </a:p>
        </p:txBody>
      </p:sp>
      <p:sp>
        <p:nvSpPr>
          <p:cNvPr id="147467" name="Oval 11"/>
          <p:cNvSpPr>
            <a:spLocks noChangeArrowheads="1"/>
          </p:cNvSpPr>
          <p:nvPr/>
        </p:nvSpPr>
        <p:spPr bwMode="auto">
          <a:xfrm>
            <a:off x="2743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25</a:t>
            </a:r>
            <a:endParaRPr kumimoji="1" lang="en-US" altLang="zh-CN" sz="2400">
              <a:solidFill>
                <a:srgbClr val="FF0000"/>
              </a:solidFill>
              <a:latin typeface="Times New Roman" panose="02020503050405090304" pitchFamily="18" charset="0"/>
            </a:endParaRPr>
          </a:p>
        </p:txBody>
      </p:sp>
      <p:sp>
        <p:nvSpPr>
          <p:cNvPr id="147468" name="Oval 12"/>
          <p:cNvSpPr>
            <a:spLocks noChangeArrowheads="1"/>
          </p:cNvSpPr>
          <p:nvPr/>
        </p:nvSpPr>
        <p:spPr bwMode="auto">
          <a:xfrm>
            <a:off x="3505200" y="5105400"/>
            <a:ext cx="381000" cy="381000"/>
          </a:xfrm>
          <a:prstGeom prst="ellipse">
            <a:avLst/>
          </a:prstGeom>
          <a:noFill/>
          <a:ln w="9525">
            <a:solidFill>
              <a:srgbClr val="FF0000"/>
            </a:solidFill>
            <a:round/>
          </a:ln>
        </p:spPr>
        <p:txBody>
          <a:bodyPr wrap="none" anchor="ctr"/>
          <a:lstStyle/>
          <a:p>
            <a:pPr algn="ctr"/>
            <a:r>
              <a:rPr kumimoji="1" lang="en-US" altLang="zh-CN" sz="2400">
                <a:solidFill>
                  <a:srgbClr val="FF0000"/>
                </a:solidFill>
                <a:latin typeface="Times New Roman" panose="02020503050405090304" pitchFamily="18" charset="0"/>
              </a:rPr>
              <a:t>23</a:t>
            </a:r>
            <a:endParaRPr kumimoji="1" lang="en-US" altLang="zh-CN" sz="2400">
              <a:solidFill>
                <a:srgbClr val="FF0000"/>
              </a:solidFill>
              <a:latin typeface="Times New Roman" panose="02020503050405090304" pitchFamily="18" charset="0"/>
            </a:endParaRPr>
          </a:p>
        </p:txBody>
      </p:sp>
      <p:sp>
        <p:nvSpPr>
          <p:cNvPr id="147469" name="Line 13"/>
          <p:cNvSpPr>
            <a:spLocks noChangeShapeType="1"/>
          </p:cNvSpPr>
          <p:nvPr/>
        </p:nvSpPr>
        <p:spPr bwMode="auto">
          <a:xfrm flipH="1">
            <a:off x="3886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0" name="Line 14"/>
          <p:cNvSpPr>
            <a:spLocks noChangeShapeType="1"/>
          </p:cNvSpPr>
          <p:nvPr/>
        </p:nvSpPr>
        <p:spPr bwMode="auto">
          <a:xfrm>
            <a:off x="4648200" y="3200400"/>
            <a:ext cx="5334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1" name="Line 15"/>
          <p:cNvSpPr>
            <a:spLocks noChangeShapeType="1"/>
          </p:cNvSpPr>
          <p:nvPr/>
        </p:nvSpPr>
        <p:spPr bwMode="auto">
          <a:xfrm flipH="1">
            <a:off x="34290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2" name="Line 16"/>
          <p:cNvSpPr>
            <a:spLocks noChangeShapeType="1"/>
          </p:cNvSpPr>
          <p:nvPr/>
        </p:nvSpPr>
        <p:spPr bwMode="auto">
          <a:xfrm>
            <a:off x="3810000" y="3962400"/>
            <a:ext cx="3048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3" name="Line 17"/>
          <p:cNvSpPr>
            <a:spLocks noChangeShapeType="1"/>
          </p:cNvSpPr>
          <p:nvPr/>
        </p:nvSpPr>
        <p:spPr bwMode="auto">
          <a:xfrm flipH="1">
            <a:off x="2971800" y="4724400"/>
            <a:ext cx="228600" cy="4572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4" name="Line 18"/>
          <p:cNvSpPr>
            <a:spLocks noChangeShapeType="1"/>
          </p:cNvSpPr>
          <p:nvPr/>
        </p:nvSpPr>
        <p:spPr bwMode="auto">
          <a:xfrm>
            <a:off x="3352800" y="4724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5" name="Line 19"/>
          <p:cNvSpPr>
            <a:spLocks noChangeShapeType="1"/>
          </p:cNvSpPr>
          <p:nvPr/>
        </p:nvSpPr>
        <p:spPr bwMode="auto">
          <a:xfrm flipH="1">
            <a:off x="5029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
        <p:nvSpPr>
          <p:cNvPr id="147476" name="Line 20"/>
          <p:cNvSpPr>
            <a:spLocks noChangeShapeType="1"/>
          </p:cNvSpPr>
          <p:nvPr/>
        </p:nvSpPr>
        <p:spPr bwMode="auto">
          <a:xfrm>
            <a:off x="5410200" y="3962400"/>
            <a:ext cx="228600" cy="381000"/>
          </a:xfrm>
          <a:prstGeom prst="line">
            <a:avLst/>
          </a:prstGeom>
          <a:noFill/>
          <a:ln w="9525">
            <a:solidFill>
              <a:srgbClr val="FF0000"/>
            </a:solidFill>
            <a:round/>
          </a:ln>
        </p:spPr>
        <p:txBody>
          <a:bodyPr wrap="none" anchor="ctr"/>
          <a:lstStyle/>
          <a:p>
            <a:endParaRPr lang="zh-CN" altLang="en-US">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4" name="Rectangle 2"/>
          <p:cNvSpPr>
            <a:spLocks noGrp="1"/>
          </p:cNvSpPr>
          <p:nvPr>
            <p:ph type="title"/>
          </p:nvPr>
        </p:nvSpPr>
        <p:spPr>
          <a:xfrm>
            <a:off x="762000" y="304800"/>
            <a:ext cx="7772400" cy="457200"/>
          </a:xfrm>
        </p:spPr>
        <p:txBody>
          <a:bodyPr vert="horz" wrap="square" lIns="91440" tIns="45720" rIns="91440" bIns="45720" anchor="ctr">
            <a:normAutofit fontScale="90000"/>
          </a:bodyPr>
          <a:p>
            <a:pPr algn="l" eaLnBrk="1" hangingPunct="1"/>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en-US" altLang="zh-CN" sz="2400" b="1" dirty="0">
              <a:solidFill>
                <a:srgbClr val="CC6600"/>
              </a:solidFill>
            </a:endParaRPr>
          </a:p>
        </p:txBody>
      </p:sp>
      <p:sp>
        <p:nvSpPr>
          <p:cNvPr id="35845" name="Rectangle 4"/>
          <p:cNvSpPr>
            <a:spLocks noGrp="1"/>
          </p:cNvSpPr>
          <p:nvPr>
            <p:ph idx="1"/>
          </p:nvPr>
        </p:nvSpPr>
        <p:spPr>
          <a:xfrm>
            <a:off x="304800" y="1447800"/>
            <a:ext cx="8458200" cy="3962400"/>
          </a:xfrm>
        </p:spPr>
        <p:style>
          <a:lnRef idx="2">
            <a:schemeClr val="dk1"/>
          </a:lnRef>
          <a:fillRef idx="1">
            <a:schemeClr val="lt1"/>
          </a:fillRef>
          <a:effectRef idx="0">
            <a:schemeClr val="dk1"/>
          </a:effectRef>
          <a:fontRef idx="minor">
            <a:schemeClr val="dk1"/>
          </a:fontRef>
        </p:style>
        <p:txBody>
          <a:bodyPr vert="horz" wrap="square" lIns="91440" tIns="45720" rIns="91440" bIns="45720" anchor="t">
            <a:normAutofit/>
          </a:bodyPr>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void </a:t>
            </a:r>
            <a:r>
              <a:rPr lang="en-US" altLang="zh-CN" sz="2000" b="1" dirty="0">
                <a:solidFill>
                  <a:schemeClr val="accent2"/>
                </a:solidFill>
                <a:latin typeface="Times New Roman Bold" panose="02020503050405090304" charset="0"/>
                <a:cs typeface="Times New Roman Bold" panose="02020503050405090304" charset="0"/>
              </a:rPr>
              <a:t>HeapSort</a:t>
            </a:r>
            <a:r>
              <a:rPr lang="en-US" altLang="zh-CN" sz="2000" b="1" dirty="0">
                <a:latin typeface="Times New Roman Bold" panose="02020503050405090304" charset="0"/>
                <a:cs typeface="Times New Roman Bold" panose="02020503050405090304" charset="0"/>
              </a:rPr>
              <a:t>(HeapType &amp;H)</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for (i = H. length / 2; i &gt; 0; i--)   </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a:t>
            </a:r>
            <a:r>
              <a:rPr lang="en-US" altLang="zh-CN" sz="2000" b="1" dirty="0">
                <a:solidFill>
                  <a:schemeClr val="accent2"/>
                </a:solidFill>
                <a:latin typeface="Times New Roman Bold" panose="02020503050405090304" charset="0"/>
                <a:cs typeface="Times New Roman Bold" panose="02020503050405090304" charset="0"/>
              </a:rPr>
              <a:t>HeapAdjust</a:t>
            </a:r>
            <a:r>
              <a:rPr lang="en-US" altLang="zh-CN" sz="2000" b="1" dirty="0">
                <a:latin typeface="Times New Roman Bold" panose="02020503050405090304" charset="0"/>
                <a:cs typeface="Times New Roman Bold" panose="02020503050405090304" charset="0"/>
              </a:rPr>
              <a:t>(H, i, H.length);//</a:t>
            </a:r>
            <a:r>
              <a:rPr kumimoji="1" lang="en-US" altLang="zh-CN" sz="2000" dirty="0">
                <a:latin typeface="Times New Roman" panose="02020503050405090304" pitchFamily="18" charset="0"/>
                <a:sym typeface="+mn-ea"/>
              </a:rPr>
              <a:t>/</a:t>
            </a:r>
            <a:r>
              <a:rPr kumimoji="1" lang="zh-CN" altLang="en-US" sz="2000" dirty="0">
                <a:latin typeface="Times New Roman" panose="02020503050405090304" pitchFamily="18" charset="0"/>
                <a:sym typeface="+mn-ea"/>
              </a:rPr>
              <a:t>初始化堆</a:t>
            </a:r>
            <a:r>
              <a:rPr kumimoji="1" lang="en-US" altLang="zh-CN" sz="2000" dirty="0">
                <a:latin typeface="Times New Roman" panose="02020503050405090304" pitchFamily="18" charset="0"/>
                <a:sym typeface="+mn-ea"/>
              </a:rPr>
              <a:t>/</a:t>
            </a:r>
            <a:r>
              <a:rPr lang="en-US" altLang="zh-CN" sz="2000" b="1" dirty="0">
                <a:latin typeface="Times New Roman Bold" panose="02020503050405090304" charset="0"/>
                <a:cs typeface="Times New Roman Bold" panose="02020503050405090304" charset="0"/>
              </a:rPr>
              <a:t> </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for (i=H.length; i&gt;1; i--) {</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H.r[1]←→H.r[i]; //</a:t>
            </a:r>
            <a:r>
              <a:rPr kumimoji="1" lang="en-US" altLang="zh-CN" sz="2000" dirty="0">
                <a:latin typeface="Times New Roman" panose="02020503050405090304" pitchFamily="18" charset="0"/>
                <a:sym typeface="+mn-ea"/>
              </a:rPr>
              <a:t>   /</a:t>
            </a:r>
            <a:r>
              <a:rPr kumimoji="1" lang="zh-CN" altLang="en-US" sz="2000" dirty="0">
                <a:latin typeface="Times New Roman" panose="02020503050405090304" pitchFamily="18" charset="0"/>
                <a:sym typeface="+mn-ea"/>
              </a:rPr>
              <a:t>将大顶元素拿出</a:t>
            </a:r>
            <a:r>
              <a:rPr kumimoji="1" lang="en-US" altLang="zh-CN" sz="2000" dirty="0">
                <a:latin typeface="Times New Roman" panose="02020503050405090304" pitchFamily="18" charset="0"/>
                <a:sym typeface="+mn-ea"/>
              </a:rPr>
              <a:t>/</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a:t>
            </a:r>
            <a:r>
              <a:rPr lang="en-US" altLang="zh-CN" sz="2000" b="1" dirty="0">
                <a:solidFill>
                  <a:schemeClr val="accent2"/>
                </a:solidFill>
                <a:latin typeface="Times New Roman Bold" panose="02020503050405090304" charset="0"/>
                <a:cs typeface="Times New Roman Bold" panose="02020503050405090304" charset="0"/>
              </a:rPr>
              <a:t>HeapAdjus</a:t>
            </a:r>
            <a:r>
              <a:rPr lang="en-US" altLang="zh-CN" sz="2000" b="1" dirty="0">
                <a:latin typeface="Times New Roman Bold" panose="02020503050405090304" charset="0"/>
                <a:cs typeface="Times New Roman Bold" panose="02020503050405090304" charset="0"/>
              </a:rPr>
              <a:t>t(H, 1, i-1); //</a:t>
            </a:r>
            <a:r>
              <a:rPr lang="zh-CN" altLang="en-US" sz="2000" dirty="0">
                <a:latin typeface="Times New Roman Bold" panose="02020503050405090304" charset="0"/>
                <a:cs typeface="Times New Roman Bold" panose="02020503050405090304" charset="0"/>
              </a:rPr>
              <a:t>调整剩余部分</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    }</a:t>
            </a:r>
            <a:endParaRPr lang="en-US" altLang="zh-CN" sz="2000" b="1" dirty="0">
              <a:latin typeface="Times New Roman Bold" panose="02020503050405090304" charset="0"/>
              <a:cs typeface="Times New Roman Bold" panose="02020503050405090304" charset="0"/>
            </a:endParaRPr>
          </a:p>
          <a:p>
            <a:pPr eaLnBrk="1" hangingPunct="1">
              <a:lnSpc>
                <a:spcPct val="150000"/>
              </a:lnSpc>
              <a:spcBef>
                <a:spcPct val="10000"/>
              </a:spcBef>
              <a:buNone/>
            </a:pPr>
            <a:r>
              <a:rPr lang="en-US" altLang="zh-CN" sz="2000" b="1" dirty="0">
                <a:latin typeface="Times New Roman Bold" panose="02020503050405090304" charset="0"/>
                <a:cs typeface="Times New Roman Bold" panose="02020503050405090304" charset="0"/>
              </a:rPr>
              <a:t>}//HeapSort</a:t>
            </a:r>
            <a:endParaRPr lang="en-US" altLang="zh-CN" sz="2000" b="1" dirty="0">
              <a:latin typeface="Times New Roman Bold" panose="02020503050405090304" charset="0"/>
              <a:cs typeface="Times New Roman Bold" panose="02020503050405090304" charset="0"/>
            </a:endParaRPr>
          </a:p>
        </p:txBody>
      </p:sp>
      <p:sp>
        <p:nvSpPr>
          <p:cNvPr id="35846" name="Text Box 5"/>
          <p:cNvSpPr txBox="1"/>
          <p:nvPr/>
        </p:nvSpPr>
        <p:spPr>
          <a:xfrm>
            <a:off x="304800" y="838200"/>
            <a:ext cx="4267200" cy="39687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Verdana" panose="020B0804030504040204" pitchFamily="34" charset="0"/>
              </a:rPr>
              <a:t>typedef  SqList   HeapType;</a:t>
            </a:r>
            <a:endParaRPr lang="en-US" altLang="zh-CN" sz="2000" dirty="0">
              <a:latin typeface="Verdana" panose="020B0804030504040204" pitchFamily="34" charset="0"/>
            </a:endParaRPr>
          </a:p>
        </p:txBody>
      </p:sp>
      <p:sp>
        <p:nvSpPr>
          <p:cNvPr id="35848" name="矩形 7"/>
          <p:cNvSpPr/>
          <p:nvPr/>
        </p:nvSpPr>
        <p:spPr>
          <a:xfrm>
            <a:off x="4786313" y="714375"/>
            <a:ext cx="3643312" cy="3571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35849" name="直接连接符 9"/>
          <p:cNvCxnSpPr/>
          <p:nvPr/>
        </p:nvCxnSpPr>
        <p:spPr>
          <a:xfrm rot="5400000">
            <a:off x="4965700" y="892175"/>
            <a:ext cx="357188" cy="1588"/>
          </a:xfrm>
          <a:prstGeom prst="line">
            <a:avLst/>
          </a:prstGeom>
          <a:ln w="9525" cap="flat" cmpd="sng">
            <a:solidFill>
              <a:schemeClr val="tx1"/>
            </a:solidFill>
            <a:prstDash val="solid"/>
            <a:headEnd type="none" w="med" len="med"/>
            <a:tailEnd type="none" w="med" len="med"/>
          </a:ln>
        </p:spPr>
      </p:cxnSp>
      <p:cxnSp>
        <p:nvCxnSpPr>
          <p:cNvPr id="35850" name="直接连接符 10"/>
          <p:cNvCxnSpPr/>
          <p:nvPr/>
        </p:nvCxnSpPr>
        <p:spPr>
          <a:xfrm rot="5400000">
            <a:off x="5322888" y="892175"/>
            <a:ext cx="357187" cy="1588"/>
          </a:xfrm>
          <a:prstGeom prst="line">
            <a:avLst/>
          </a:prstGeom>
          <a:ln w="9525" cap="flat" cmpd="sng">
            <a:solidFill>
              <a:schemeClr val="tx1"/>
            </a:solidFill>
            <a:prstDash val="solid"/>
            <a:headEnd type="none" w="med" len="med"/>
            <a:tailEnd type="none" w="med" len="med"/>
          </a:ln>
        </p:spPr>
      </p:cxnSp>
      <p:cxnSp>
        <p:nvCxnSpPr>
          <p:cNvPr id="35851" name="直接连接符 11"/>
          <p:cNvCxnSpPr/>
          <p:nvPr/>
        </p:nvCxnSpPr>
        <p:spPr>
          <a:xfrm rot="5400000">
            <a:off x="5608638" y="892175"/>
            <a:ext cx="357187" cy="1588"/>
          </a:xfrm>
          <a:prstGeom prst="line">
            <a:avLst/>
          </a:prstGeom>
          <a:ln w="9525" cap="flat" cmpd="sng">
            <a:solidFill>
              <a:schemeClr val="tx1"/>
            </a:solidFill>
            <a:prstDash val="solid"/>
            <a:headEnd type="none" w="med" len="med"/>
            <a:tailEnd type="none" w="med" len="med"/>
          </a:ln>
        </p:spPr>
      </p:cxnSp>
      <p:cxnSp>
        <p:nvCxnSpPr>
          <p:cNvPr id="35852" name="直接连接符 12"/>
          <p:cNvCxnSpPr/>
          <p:nvPr/>
        </p:nvCxnSpPr>
        <p:spPr>
          <a:xfrm rot="5400000">
            <a:off x="5894388" y="892175"/>
            <a:ext cx="357187" cy="1588"/>
          </a:xfrm>
          <a:prstGeom prst="line">
            <a:avLst/>
          </a:prstGeom>
          <a:ln w="9525" cap="flat" cmpd="sng">
            <a:solidFill>
              <a:schemeClr val="tx1"/>
            </a:solidFill>
            <a:prstDash val="solid"/>
            <a:headEnd type="none" w="med" len="med"/>
            <a:tailEnd type="none" w="med" len="med"/>
          </a:ln>
        </p:spPr>
      </p:cxnSp>
      <p:cxnSp>
        <p:nvCxnSpPr>
          <p:cNvPr id="35853" name="直接连接符 13"/>
          <p:cNvCxnSpPr/>
          <p:nvPr/>
        </p:nvCxnSpPr>
        <p:spPr>
          <a:xfrm rot="5400000">
            <a:off x="7108825" y="892175"/>
            <a:ext cx="357188" cy="1588"/>
          </a:xfrm>
          <a:prstGeom prst="line">
            <a:avLst/>
          </a:prstGeom>
          <a:ln w="9525" cap="flat" cmpd="sng">
            <a:solidFill>
              <a:schemeClr val="tx1"/>
            </a:solidFill>
            <a:prstDash val="solid"/>
            <a:headEnd type="none" w="med" len="med"/>
            <a:tailEnd type="none" w="med" len="med"/>
          </a:ln>
        </p:spPr>
      </p:cxnSp>
      <p:sp>
        <p:nvSpPr>
          <p:cNvPr id="35854" name="TextBox 14"/>
          <p:cNvSpPr txBox="1"/>
          <p:nvPr/>
        </p:nvSpPr>
        <p:spPr>
          <a:xfrm>
            <a:off x="4857750" y="428625"/>
            <a:ext cx="4000500" cy="338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dirty="0"/>
              <a:t>0</a:t>
            </a:r>
            <a:r>
              <a:rPr lang="zh-CN" altLang="en-US" sz="1600" dirty="0"/>
              <a:t>   </a:t>
            </a:r>
            <a:r>
              <a:rPr lang="en-US" altLang="zh-CN" sz="1600" dirty="0"/>
              <a:t>1</a:t>
            </a:r>
            <a:r>
              <a:rPr lang="zh-CN" altLang="en-US" sz="1600" dirty="0"/>
              <a:t>     </a:t>
            </a:r>
            <a:r>
              <a:rPr lang="en-US" altLang="zh-CN" sz="1600" dirty="0"/>
              <a:t>2</a:t>
            </a:r>
            <a:r>
              <a:rPr lang="zh-CN" altLang="en-US" sz="1600" dirty="0"/>
              <a:t>    </a:t>
            </a:r>
            <a:r>
              <a:rPr lang="en-US" altLang="zh-CN" sz="1600" dirty="0"/>
              <a:t>3</a:t>
            </a:r>
            <a:r>
              <a:rPr lang="zh-CN" altLang="en-US" sz="1600" dirty="0"/>
              <a:t>                       </a:t>
            </a:r>
            <a:r>
              <a:rPr lang="en-US" altLang="zh-CN" sz="1600" dirty="0"/>
              <a:t>n</a:t>
            </a:r>
            <a:endParaRPr lang="zh-CN" altLang="en-US" sz="1600" dirty="0"/>
          </a:p>
        </p:txBody>
      </p:sp>
      <p:cxnSp>
        <p:nvCxnSpPr>
          <p:cNvPr id="35855" name="直接连接符 16"/>
          <p:cNvCxnSpPr/>
          <p:nvPr/>
        </p:nvCxnSpPr>
        <p:spPr>
          <a:xfrm rot="-5400000" flipH="1">
            <a:off x="4786313" y="714375"/>
            <a:ext cx="357187" cy="357188"/>
          </a:xfrm>
          <a:prstGeom prst="line">
            <a:avLst/>
          </a:prstGeom>
          <a:ln w="9525" cap="flat" cmpd="sng">
            <a:solidFill>
              <a:schemeClr val="tx1"/>
            </a:solidFill>
            <a:prstDash val="solid"/>
            <a:headEnd type="none" w="med" len="med"/>
            <a:tailEnd type="none" w="med" len="med"/>
          </a:ln>
        </p:spPr>
      </p:cxnSp>
      <p:cxnSp>
        <p:nvCxnSpPr>
          <p:cNvPr id="35856" name="直接连接符 19"/>
          <p:cNvCxnSpPr/>
          <p:nvPr/>
        </p:nvCxnSpPr>
        <p:spPr>
          <a:xfrm rot="5400000" flipH="1" flipV="1">
            <a:off x="4786313" y="714375"/>
            <a:ext cx="357187" cy="357188"/>
          </a:xfrm>
          <a:prstGeom prst="line">
            <a:avLst/>
          </a:prstGeom>
          <a:ln w="9525" cap="flat" cmpd="sng">
            <a:solidFill>
              <a:schemeClr val="tx1"/>
            </a:solidFill>
            <a:prstDash val="solid"/>
            <a:headEnd type="none" w="med" len="med"/>
            <a:tailEnd type="none" w="med" len="med"/>
          </a:ln>
        </p:spPr>
      </p:cxnSp>
      <p:grpSp>
        <p:nvGrpSpPr>
          <p:cNvPr id="2" name="Group 5"/>
          <p:cNvGrpSpPr/>
          <p:nvPr/>
        </p:nvGrpSpPr>
        <p:grpSpPr bwMode="auto">
          <a:xfrm>
            <a:off x="5631498" y="1788795"/>
            <a:ext cx="2938462" cy="3208338"/>
            <a:chOff x="1526" y="1056"/>
            <a:chExt cx="2257" cy="2515"/>
          </a:xfrm>
        </p:grpSpPr>
        <p:grpSp>
          <p:nvGrpSpPr>
            <p:cNvPr id="3" name="Group 6"/>
            <p:cNvGrpSpPr/>
            <p:nvPr/>
          </p:nvGrpSpPr>
          <p:grpSpPr bwMode="auto">
            <a:xfrm>
              <a:off x="1536" y="1056"/>
              <a:ext cx="2016" cy="1632"/>
              <a:chOff x="1584" y="1200"/>
              <a:chExt cx="2016" cy="1632"/>
            </a:xfrm>
          </p:grpSpPr>
          <p:sp>
            <p:nvSpPr>
              <p:cNvPr id="148498" name="Oval 7"/>
              <p:cNvSpPr>
                <a:spLocks noChangeArrowheads="1"/>
              </p:cNvSpPr>
              <p:nvPr/>
            </p:nvSpPr>
            <p:spPr bwMode="auto">
              <a:xfrm>
                <a:off x="2592" y="1200"/>
                <a:ext cx="240" cy="240"/>
              </a:xfrm>
              <a:prstGeom prst="ellipse">
                <a:avLst/>
              </a:prstGeom>
              <a:noFill/>
              <a:ln w="9525">
                <a:solidFill>
                  <a:schemeClr val="tx1"/>
                </a:solidFill>
                <a:round/>
              </a:ln>
            </p:spPr>
            <p:txBody>
              <a:bodyPr wrap="none" anchor="ctr"/>
              <a:p>
                <a:pPr algn="ctr"/>
                <a:endParaRPr kumimoji="1" lang="zh-CN" altLang="zh-CN" sz="2400">
                  <a:latin typeface="Times New Roman" panose="02020503050405090304" pitchFamily="18" charset="0"/>
                </a:endParaRPr>
              </a:p>
            </p:txBody>
          </p:sp>
          <p:sp>
            <p:nvSpPr>
              <p:cNvPr id="148499" name="Oval 8"/>
              <p:cNvSpPr>
                <a:spLocks noChangeArrowheads="1"/>
              </p:cNvSpPr>
              <p:nvPr/>
            </p:nvSpPr>
            <p:spPr bwMode="auto">
              <a:xfrm>
                <a:off x="2112" y="163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48500" name="Oval 9"/>
              <p:cNvSpPr>
                <a:spLocks noChangeArrowheads="1"/>
              </p:cNvSpPr>
              <p:nvPr/>
            </p:nvSpPr>
            <p:spPr bwMode="auto">
              <a:xfrm>
                <a:off x="3072" y="163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48501" name="Oval 10"/>
              <p:cNvSpPr>
                <a:spLocks noChangeArrowheads="1"/>
              </p:cNvSpPr>
              <p:nvPr/>
            </p:nvSpPr>
            <p:spPr bwMode="auto">
              <a:xfrm>
                <a:off x="3360" y="211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48502" name="Oval 11"/>
              <p:cNvSpPr>
                <a:spLocks noChangeArrowheads="1"/>
              </p:cNvSpPr>
              <p:nvPr/>
            </p:nvSpPr>
            <p:spPr bwMode="auto">
              <a:xfrm>
                <a:off x="2832" y="211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48503" name="Oval 12"/>
              <p:cNvSpPr>
                <a:spLocks noChangeArrowheads="1"/>
              </p:cNvSpPr>
              <p:nvPr/>
            </p:nvSpPr>
            <p:spPr bwMode="auto">
              <a:xfrm>
                <a:off x="2400" y="211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48504" name="Oval 13"/>
              <p:cNvSpPr>
                <a:spLocks noChangeArrowheads="1"/>
              </p:cNvSpPr>
              <p:nvPr/>
            </p:nvSpPr>
            <p:spPr bwMode="auto">
              <a:xfrm>
                <a:off x="1824" y="211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48505" name="Oval 14"/>
              <p:cNvSpPr>
                <a:spLocks noChangeArrowheads="1"/>
              </p:cNvSpPr>
              <p:nvPr/>
            </p:nvSpPr>
            <p:spPr bwMode="auto">
              <a:xfrm>
                <a:off x="1584" y="259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8506" name="Oval 15"/>
              <p:cNvSpPr>
                <a:spLocks noChangeArrowheads="1"/>
              </p:cNvSpPr>
              <p:nvPr/>
            </p:nvSpPr>
            <p:spPr bwMode="auto">
              <a:xfrm>
                <a:off x="2064" y="2592"/>
                <a:ext cx="240" cy="240"/>
              </a:xfrm>
              <a:prstGeom prst="ellipse">
                <a:avLst/>
              </a:prstGeom>
              <a:noFill/>
              <a:ln w="9525">
                <a:solidFill>
                  <a:schemeClr val="tx1"/>
                </a:solidFill>
                <a:round/>
              </a:ln>
            </p:spPr>
            <p:txBody>
              <a:bodyPr wrap="none" anchor="ctr"/>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48507" name="Line 16"/>
              <p:cNvSpPr>
                <a:spLocks noChangeShapeType="1"/>
              </p:cNvSpPr>
              <p:nvPr/>
            </p:nvSpPr>
            <p:spPr bwMode="auto">
              <a:xfrm flipH="1">
                <a:off x="2304" y="1392"/>
                <a:ext cx="336" cy="288"/>
              </a:xfrm>
              <a:prstGeom prst="line">
                <a:avLst/>
              </a:prstGeom>
              <a:noFill/>
              <a:ln w="9525">
                <a:solidFill>
                  <a:schemeClr val="tx1"/>
                </a:solidFill>
                <a:round/>
              </a:ln>
            </p:spPr>
            <p:txBody>
              <a:bodyPr wrap="none" anchor="ctr"/>
              <a:p>
                <a:endParaRPr lang="zh-CN" altLang="en-US"/>
              </a:p>
            </p:txBody>
          </p:sp>
          <p:sp>
            <p:nvSpPr>
              <p:cNvPr id="148508" name="Line 17"/>
              <p:cNvSpPr>
                <a:spLocks noChangeShapeType="1"/>
              </p:cNvSpPr>
              <p:nvPr/>
            </p:nvSpPr>
            <p:spPr bwMode="auto">
              <a:xfrm>
                <a:off x="2784" y="1392"/>
                <a:ext cx="336" cy="288"/>
              </a:xfrm>
              <a:prstGeom prst="line">
                <a:avLst/>
              </a:prstGeom>
              <a:noFill/>
              <a:ln w="9525">
                <a:solidFill>
                  <a:schemeClr val="tx1"/>
                </a:solidFill>
                <a:round/>
              </a:ln>
            </p:spPr>
            <p:txBody>
              <a:bodyPr wrap="none" anchor="ctr"/>
              <a:p>
                <a:endParaRPr lang="zh-CN" altLang="en-US"/>
              </a:p>
            </p:txBody>
          </p:sp>
          <p:sp>
            <p:nvSpPr>
              <p:cNvPr id="148509" name="Line 18"/>
              <p:cNvSpPr>
                <a:spLocks noChangeShapeType="1"/>
              </p:cNvSpPr>
              <p:nvPr/>
            </p:nvSpPr>
            <p:spPr bwMode="auto">
              <a:xfrm flipH="1">
                <a:off x="2016" y="1872"/>
                <a:ext cx="144" cy="240"/>
              </a:xfrm>
              <a:prstGeom prst="line">
                <a:avLst/>
              </a:prstGeom>
              <a:noFill/>
              <a:ln w="9525">
                <a:solidFill>
                  <a:schemeClr val="tx1"/>
                </a:solidFill>
                <a:round/>
              </a:ln>
            </p:spPr>
            <p:txBody>
              <a:bodyPr wrap="none" anchor="ctr"/>
              <a:p>
                <a:endParaRPr lang="zh-CN" altLang="en-US"/>
              </a:p>
            </p:txBody>
          </p:sp>
          <p:sp>
            <p:nvSpPr>
              <p:cNvPr id="148510" name="Line 19"/>
              <p:cNvSpPr>
                <a:spLocks noChangeShapeType="1"/>
              </p:cNvSpPr>
              <p:nvPr/>
            </p:nvSpPr>
            <p:spPr bwMode="auto">
              <a:xfrm>
                <a:off x="2256" y="1872"/>
                <a:ext cx="192" cy="240"/>
              </a:xfrm>
              <a:prstGeom prst="line">
                <a:avLst/>
              </a:prstGeom>
              <a:noFill/>
              <a:ln w="9525">
                <a:solidFill>
                  <a:schemeClr val="tx1"/>
                </a:solidFill>
                <a:round/>
              </a:ln>
            </p:spPr>
            <p:txBody>
              <a:bodyPr wrap="none" anchor="ctr"/>
              <a:p>
                <a:endParaRPr lang="zh-CN" altLang="en-US"/>
              </a:p>
            </p:txBody>
          </p:sp>
          <p:sp>
            <p:nvSpPr>
              <p:cNvPr id="148511" name="Line 20"/>
              <p:cNvSpPr>
                <a:spLocks noChangeShapeType="1"/>
              </p:cNvSpPr>
              <p:nvPr/>
            </p:nvSpPr>
            <p:spPr bwMode="auto">
              <a:xfrm flipH="1">
                <a:off x="1728" y="2352"/>
                <a:ext cx="144" cy="288"/>
              </a:xfrm>
              <a:prstGeom prst="line">
                <a:avLst/>
              </a:prstGeom>
              <a:noFill/>
              <a:ln w="9525">
                <a:solidFill>
                  <a:schemeClr val="tx1"/>
                </a:solidFill>
                <a:round/>
              </a:ln>
            </p:spPr>
            <p:txBody>
              <a:bodyPr wrap="none" anchor="ctr"/>
              <a:p>
                <a:endParaRPr lang="zh-CN" altLang="en-US"/>
              </a:p>
            </p:txBody>
          </p:sp>
          <p:sp>
            <p:nvSpPr>
              <p:cNvPr id="148512" name="Line 21"/>
              <p:cNvSpPr>
                <a:spLocks noChangeShapeType="1"/>
              </p:cNvSpPr>
              <p:nvPr/>
            </p:nvSpPr>
            <p:spPr bwMode="auto">
              <a:xfrm>
                <a:off x="1968" y="2352"/>
                <a:ext cx="144" cy="240"/>
              </a:xfrm>
              <a:prstGeom prst="line">
                <a:avLst/>
              </a:prstGeom>
              <a:noFill/>
              <a:ln w="9525">
                <a:solidFill>
                  <a:schemeClr val="tx1"/>
                </a:solidFill>
                <a:round/>
              </a:ln>
            </p:spPr>
            <p:txBody>
              <a:bodyPr wrap="none" anchor="ctr"/>
              <a:p>
                <a:endParaRPr lang="zh-CN" altLang="en-US"/>
              </a:p>
            </p:txBody>
          </p:sp>
          <p:sp>
            <p:nvSpPr>
              <p:cNvPr id="148513" name="Line 22"/>
              <p:cNvSpPr>
                <a:spLocks noChangeShapeType="1"/>
              </p:cNvSpPr>
              <p:nvPr/>
            </p:nvSpPr>
            <p:spPr bwMode="auto">
              <a:xfrm flipH="1">
                <a:off x="3024" y="1872"/>
                <a:ext cx="144" cy="240"/>
              </a:xfrm>
              <a:prstGeom prst="line">
                <a:avLst/>
              </a:prstGeom>
              <a:noFill/>
              <a:ln w="9525">
                <a:solidFill>
                  <a:schemeClr val="tx1"/>
                </a:solidFill>
                <a:round/>
              </a:ln>
            </p:spPr>
            <p:txBody>
              <a:bodyPr wrap="none" anchor="ctr"/>
              <a:p>
                <a:endParaRPr lang="zh-CN" altLang="en-US"/>
              </a:p>
            </p:txBody>
          </p:sp>
          <p:sp>
            <p:nvSpPr>
              <p:cNvPr id="148514" name="Line 23"/>
              <p:cNvSpPr>
                <a:spLocks noChangeShapeType="1"/>
              </p:cNvSpPr>
              <p:nvPr/>
            </p:nvSpPr>
            <p:spPr bwMode="auto">
              <a:xfrm>
                <a:off x="3264" y="1872"/>
                <a:ext cx="144" cy="240"/>
              </a:xfrm>
              <a:prstGeom prst="line">
                <a:avLst/>
              </a:prstGeom>
              <a:noFill/>
              <a:ln w="9525">
                <a:solidFill>
                  <a:schemeClr val="tx1"/>
                </a:solidFill>
                <a:round/>
              </a:ln>
            </p:spPr>
            <p:txBody>
              <a:bodyPr wrap="none" anchor="ctr"/>
              <a:p>
                <a:endParaRPr lang="zh-CN" altLang="en-US"/>
              </a:p>
            </p:txBody>
          </p:sp>
        </p:grpSp>
        <p:sp>
          <p:nvSpPr>
            <p:cNvPr id="148487" name="Rectangle 24"/>
            <p:cNvSpPr>
              <a:spLocks noChangeArrowheads="1"/>
            </p:cNvSpPr>
            <p:nvPr/>
          </p:nvSpPr>
          <p:spPr bwMode="auto">
            <a:xfrm>
              <a:off x="1526" y="3216"/>
              <a:ext cx="2170" cy="288"/>
            </a:xfrm>
            <a:prstGeom prst="rect">
              <a:avLst/>
            </a:prstGeom>
            <a:noFill/>
            <a:ln w="9525">
              <a:solidFill>
                <a:schemeClr val="tx1"/>
              </a:solidFill>
              <a:miter lim="800000"/>
            </a:ln>
          </p:spPr>
          <p:txBody>
            <a:bodyPr wrap="none" anchor="ctr"/>
            <a:p>
              <a:endParaRPr lang="zh-CN" altLang="en-US"/>
            </a:p>
          </p:txBody>
        </p:sp>
        <p:sp>
          <p:nvSpPr>
            <p:cNvPr id="148488" name="Text Box 25"/>
            <p:cNvSpPr txBox="1">
              <a:spLocks noChangeArrowheads="1"/>
            </p:cNvSpPr>
            <p:nvPr/>
          </p:nvSpPr>
          <p:spPr bwMode="auto">
            <a:xfrm>
              <a:off x="3407" y="3212"/>
              <a:ext cx="376" cy="359"/>
            </a:xfrm>
            <a:prstGeom prst="rect">
              <a:avLst/>
            </a:prstGeom>
            <a:noFill/>
            <a:ln w="9525">
              <a:noFill/>
              <a:miter lim="800000"/>
            </a:ln>
          </p:spPr>
          <p:txBody>
            <a:bodyPr wrap="none">
              <a:spAutoFit/>
            </a:bodyPr>
            <a:p>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48489" name="Line 26"/>
            <p:cNvSpPr>
              <a:spLocks noChangeShapeType="1"/>
            </p:cNvSpPr>
            <p:nvPr/>
          </p:nvSpPr>
          <p:spPr bwMode="auto">
            <a:xfrm>
              <a:off x="1766" y="3216"/>
              <a:ext cx="0" cy="288"/>
            </a:xfrm>
            <a:prstGeom prst="line">
              <a:avLst/>
            </a:prstGeom>
            <a:noFill/>
            <a:ln w="9525">
              <a:solidFill>
                <a:schemeClr val="tx1"/>
              </a:solidFill>
              <a:round/>
            </a:ln>
          </p:spPr>
          <p:txBody>
            <a:bodyPr wrap="none" anchor="ctr"/>
            <a:p>
              <a:endParaRPr lang="zh-CN" altLang="en-US"/>
            </a:p>
          </p:txBody>
        </p:sp>
        <p:sp>
          <p:nvSpPr>
            <p:cNvPr id="148490" name="Line 27"/>
            <p:cNvSpPr>
              <a:spLocks noChangeShapeType="1"/>
            </p:cNvSpPr>
            <p:nvPr/>
          </p:nvSpPr>
          <p:spPr bwMode="auto">
            <a:xfrm>
              <a:off x="2006" y="3216"/>
              <a:ext cx="0" cy="288"/>
            </a:xfrm>
            <a:prstGeom prst="line">
              <a:avLst/>
            </a:prstGeom>
            <a:noFill/>
            <a:ln w="9525">
              <a:solidFill>
                <a:schemeClr val="tx1"/>
              </a:solidFill>
              <a:round/>
            </a:ln>
          </p:spPr>
          <p:txBody>
            <a:bodyPr wrap="none" anchor="ctr"/>
            <a:p>
              <a:endParaRPr lang="zh-CN" altLang="en-US"/>
            </a:p>
          </p:txBody>
        </p:sp>
        <p:sp>
          <p:nvSpPr>
            <p:cNvPr id="148491" name="Line 28"/>
            <p:cNvSpPr>
              <a:spLocks noChangeShapeType="1"/>
            </p:cNvSpPr>
            <p:nvPr/>
          </p:nvSpPr>
          <p:spPr bwMode="auto">
            <a:xfrm>
              <a:off x="2246" y="3216"/>
              <a:ext cx="0" cy="288"/>
            </a:xfrm>
            <a:prstGeom prst="line">
              <a:avLst/>
            </a:prstGeom>
            <a:noFill/>
            <a:ln w="9525">
              <a:solidFill>
                <a:schemeClr val="tx1"/>
              </a:solidFill>
              <a:round/>
            </a:ln>
          </p:spPr>
          <p:txBody>
            <a:bodyPr wrap="none" anchor="ctr"/>
            <a:p>
              <a:endParaRPr lang="zh-CN" altLang="en-US"/>
            </a:p>
          </p:txBody>
        </p:sp>
        <p:sp>
          <p:nvSpPr>
            <p:cNvPr id="148492" name="Line 29"/>
            <p:cNvSpPr>
              <a:spLocks noChangeShapeType="1"/>
            </p:cNvSpPr>
            <p:nvPr/>
          </p:nvSpPr>
          <p:spPr bwMode="auto">
            <a:xfrm>
              <a:off x="2486" y="3216"/>
              <a:ext cx="0" cy="288"/>
            </a:xfrm>
            <a:prstGeom prst="line">
              <a:avLst/>
            </a:prstGeom>
            <a:noFill/>
            <a:ln w="9525">
              <a:solidFill>
                <a:schemeClr val="tx1"/>
              </a:solidFill>
              <a:round/>
            </a:ln>
          </p:spPr>
          <p:txBody>
            <a:bodyPr wrap="none" anchor="ctr"/>
            <a:p>
              <a:endParaRPr lang="zh-CN" altLang="en-US"/>
            </a:p>
          </p:txBody>
        </p:sp>
        <p:sp>
          <p:nvSpPr>
            <p:cNvPr id="148493" name="Line 30"/>
            <p:cNvSpPr>
              <a:spLocks noChangeShapeType="1"/>
            </p:cNvSpPr>
            <p:nvPr/>
          </p:nvSpPr>
          <p:spPr bwMode="auto">
            <a:xfrm>
              <a:off x="2726" y="3216"/>
              <a:ext cx="0" cy="288"/>
            </a:xfrm>
            <a:prstGeom prst="line">
              <a:avLst/>
            </a:prstGeom>
            <a:noFill/>
            <a:ln w="9525">
              <a:solidFill>
                <a:schemeClr val="tx1"/>
              </a:solidFill>
              <a:round/>
            </a:ln>
          </p:spPr>
          <p:txBody>
            <a:bodyPr wrap="none" anchor="ctr"/>
            <a:p>
              <a:endParaRPr lang="zh-CN" altLang="en-US"/>
            </a:p>
          </p:txBody>
        </p:sp>
        <p:sp>
          <p:nvSpPr>
            <p:cNvPr id="148494" name="Line 31"/>
            <p:cNvSpPr>
              <a:spLocks noChangeShapeType="1"/>
            </p:cNvSpPr>
            <p:nvPr/>
          </p:nvSpPr>
          <p:spPr bwMode="auto">
            <a:xfrm>
              <a:off x="2966" y="3216"/>
              <a:ext cx="0" cy="288"/>
            </a:xfrm>
            <a:prstGeom prst="line">
              <a:avLst/>
            </a:prstGeom>
            <a:noFill/>
            <a:ln w="9525">
              <a:solidFill>
                <a:schemeClr val="tx1"/>
              </a:solidFill>
              <a:round/>
            </a:ln>
          </p:spPr>
          <p:txBody>
            <a:bodyPr wrap="none" anchor="ctr"/>
            <a:p>
              <a:endParaRPr lang="zh-CN" altLang="en-US"/>
            </a:p>
          </p:txBody>
        </p:sp>
        <p:sp>
          <p:nvSpPr>
            <p:cNvPr id="148495" name="Line 32"/>
            <p:cNvSpPr>
              <a:spLocks noChangeShapeType="1"/>
            </p:cNvSpPr>
            <p:nvPr/>
          </p:nvSpPr>
          <p:spPr bwMode="auto">
            <a:xfrm>
              <a:off x="3206" y="3216"/>
              <a:ext cx="0" cy="288"/>
            </a:xfrm>
            <a:prstGeom prst="line">
              <a:avLst/>
            </a:prstGeom>
            <a:noFill/>
            <a:ln w="9525">
              <a:solidFill>
                <a:schemeClr val="tx1"/>
              </a:solidFill>
              <a:round/>
            </a:ln>
          </p:spPr>
          <p:txBody>
            <a:bodyPr wrap="none" anchor="ctr"/>
            <a:p>
              <a:endParaRPr lang="zh-CN" altLang="en-US"/>
            </a:p>
          </p:txBody>
        </p:sp>
        <p:sp>
          <p:nvSpPr>
            <p:cNvPr id="148496" name="Line 33"/>
            <p:cNvSpPr>
              <a:spLocks noChangeShapeType="1"/>
            </p:cNvSpPr>
            <p:nvPr/>
          </p:nvSpPr>
          <p:spPr bwMode="auto">
            <a:xfrm>
              <a:off x="3446" y="3216"/>
              <a:ext cx="0" cy="288"/>
            </a:xfrm>
            <a:prstGeom prst="line">
              <a:avLst/>
            </a:prstGeom>
            <a:noFill/>
            <a:ln w="9525">
              <a:solidFill>
                <a:schemeClr val="tx1"/>
              </a:solidFill>
              <a:round/>
            </a:ln>
          </p:spPr>
          <p:txBody>
            <a:bodyPr wrap="none" anchor="ctr"/>
            <a:p>
              <a:endParaRPr lang="zh-CN" altLang="en-US"/>
            </a:p>
          </p:txBody>
        </p:sp>
        <p:sp>
          <p:nvSpPr>
            <p:cNvPr id="148497" name="Text Box 34"/>
            <p:cNvSpPr txBox="1">
              <a:spLocks noChangeArrowheads="1"/>
            </p:cNvSpPr>
            <p:nvPr/>
          </p:nvSpPr>
          <p:spPr bwMode="auto">
            <a:xfrm>
              <a:off x="3435" y="2906"/>
              <a:ext cx="259" cy="359"/>
            </a:xfrm>
            <a:prstGeom prst="rect">
              <a:avLst/>
            </a:prstGeom>
            <a:noFill/>
            <a:ln w="9525">
              <a:noFill/>
              <a:miter lim="800000"/>
            </a:ln>
          </p:spPr>
          <p:txBody>
            <a:bodyPr wrap="none">
              <a:spAutoFit/>
            </a:bodyPr>
            <a:p>
              <a:r>
                <a:rPr kumimoji="1" lang="en-US" altLang="zh-CN" sz="2400">
                  <a:latin typeface="Times New Roman" panose="02020503050405090304" pitchFamily="18" charset="0"/>
                </a:rPr>
                <a:t>n</a:t>
              </a:r>
              <a:endParaRPr kumimoji="1" lang="en-US" altLang="zh-CN" sz="2400">
                <a:latin typeface="Times New Roman" panose="02020503050405090304" pitchFamily="18" charset="0"/>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98529" y="406296"/>
            <a:ext cx="8016875" cy="2677656"/>
          </a:xfrm>
          <a:prstGeom prst="rect">
            <a:avLst/>
          </a:prstGeom>
          <a:noFill/>
          <a:ln w="9525">
            <a:noFill/>
            <a:miter lim="800000"/>
          </a:ln>
        </p:spPr>
        <p:txBody>
          <a:bodyPr wrap="square">
            <a:spAutoFit/>
          </a:bodyPr>
          <a:lstStyle/>
          <a:p>
            <a:r>
              <a:rPr kumimoji="1" lang="zh-CN" altLang="en-US" sz="2400" dirty="0">
                <a:latin typeface="Times New Roman" panose="02020503050405090304" pitchFamily="18" charset="0"/>
              </a:rPr>
              <a:t>堆排序算法性能：</a:t>
            </a:r>
            <a:endParaRPr kumimoji="1" lang="en-US" altLang="zh-CN" sz="2400" dirty="0">
              <a:latin typeface="Times New Roman" panose="02020503050405090304" pitchFamily="18" charset="0"/>
            </a:endParaRPr>
          </a:p>
          <a:p>
            <a:r>
              <a:rPr kumimoji="1" lang="zh-CN" altLang="en-US" sz="2400" dirty="0">
                <a:latin typeface="Times New Roman" panose="02020503050405090304" pitchFamily="18" charset="0"/>
              </a:rPr>
              <a:t>设树高为</a:t>
            </a:r>
            <a:r>
              <a:rPr kumimoji="1" lang="en-US" altLang="zh-CN" sz="2400" dirty="0">
                <a:latin typeface="Times New Roman" panose="02020503050405090304" pitchFamily="18" charset="0"/>
              </a:rPr>
              <a:t>k</a:t>
            </a:r>
            <a:r>
              <a:rPr kumimoji="1" lang="zh-CN" altLang="en-US" sz="2400" dirty="0">
                <a:latin typeface="Times New Roman" panose="02020503050405090304" pitchFamily="18" charset="0"/>
              </a:rPr>
              <a:t>，由完全二叉树的性质知</a:t>
            </a:r>
            <a:endParaRPr kumimoji="1" lang="en-US" altLang="zh-CN" sz="2400" dirty="0">
              <a:latin typeface="Times New Roman" panose="02020503050405090304" pitchFamily="18" charset="0"/>
            </a:endParaRPr>
          </a:p>
          <a:p>
            <a:endParaRPr kumimoji="1" lang="en-US" altLang="zh-CN" sz="2400" dirty="0">
              <a:latin typeface="Times New Roman" panose="02020503050405090304" pitchFamily="18" charset="0"/>
            </a:endParaRPr>
          </a:p>
          <a:p>
            <a:endParaRPr kumimoji="1" lang="en-US" altLang="zh-CN" sz="2400" dirty="0">
              <a:latin typeface="Times New Roman" panose="02020503050405090304" pitchFamily="18" charset="0"/>
            </a:endParaRPr>
          </a:p>
          <a:p>
            <a:r>
              <a:rPr kumimoji="1" lang="zh-CN" altLang="en-US" sz="2400" dirty="0">
                <a:latin typeface="Times New Roman" panose="02020503050405090304" pitchFamily="18" charset="0"/>
              </a:rPr>
              <a:t>从根到叶子的筛选，关键码比较次数最多为</a:t>
            </a:r>
            <a:r>
              <a:rPr kumimoji="1" lang="en-US" altLang="zh-CN" sz="2400" dirty="0">
                <a:solidFill>
                  <a:srgbClr val="FF0000"/>
                </a:solidFill>
                <a:latin typeface="Times New Roman" panose="02020503050405090304" pitchFamily="18" charset="0"/>
              </a:rPr>
              <a:t>2(k-1)</a:t>
            </a:r>
            <a:r>
              <a:rPr kumimoji="1" lang="zh-CN" altLang="en-US" sz="2400" dirty="0">
                <a:solidFill>
                  <a:srgbClr val="FF0000"/>
                </a:solidFill>
                <a:latin typeface="Times New Roman" panose="02020503050405090304" pitchFamily="18" charset="0"/>
              </a:rPr>
              <a:t>次</a:t>
            </a:r>
            <a:r>
              <a:rPr kumimoji="1" lang="zh-CN" altLang="en-US" sz="2400" dirty="0">
                <a:latin typeface="Times New Roman" panose="02020503050405090304" pitchFamily="18" charset="0"/>
              </a:rPr>
              <a:t>，交换记录至多</a:t>
            </a:r>
            <a:r>
              <a:rPr kumimoji="1" lang="en-US" altLang="zh-CN" sz="2400" dirty="0">
                <a:solidFill>
                  <a:srgbClr val="FF0000"/>
                </a:solidFill>
                <a:latin typeface="Times New Roman" panose="02020503050405090304" pitchFamily="18" charset="0"/>
              </a:rPr>
              <a:t>k</a:t>
            </a:r>
            <a:r>
              <a:rPr kumimoji="1" lang="zh-CN" altLang="en-US" sz="2400" dirty="0">
                <a:solidFill>
                  <a:srgbClr val="FF0000"/>
                </a:solidFill>
                <a:latin typeface="Times New Roman" panose="02020503050405090304" pitchFamily="18" charset="0"/>
              </a:rPr>
              <a:t>次。</a:t>
            </a:r>
            <a:endParaRPr kumimoji="1" lang="en-US" altLang="zh-CN" sz="2400" dirty="0">
              <a:solidFill>
                <a:srgbClr val="FF0000"/>
              </a:solidFill>
              <a:latin typeface="Times New Roman" panose="02020503050405090304" pitchFamily="18" charset="0"/>
            </a:endParaRPr>
          </a:p>
          <a:p>
            <a:endParaRPr kumimoji="1" lang="zh-CN" altLang="en-US" sz="2400" dirty="0">
              <a:latin typeface="Times New Roman" panose="02020503050405090304" pitchFamily="18" charset="0"/>
            </a:endParaRPr>
          </a:p>
        </p:txBody>
      </p:sp>
      <p:sp>
        <p:nvSpPr>
          <p:cNvPr id="149507" name="Text Box 3"/>
          <p:cNvSpPr txBox="1">
            <a:spLocks noChangeArrowheads="1"/>
          </p:cNvSpPr>
          <p:nvPr/>
        </p:nvSpPr>
        <p:spPr bwMode="auto">
          <a:xfrm>
            <a:off x="976330" y="4200540"/>
            <a:ext cx="2706688"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T(n) = O( n * log</a:t>
            </a:r>
            <a:r>
              <a:rPr kumimoji="1" lang="en-US" altLang="zh-CN" sz="2000" baseline="-25000">
                <a:latin typeface="Times New Roman" panose="02020503050405090304" pitchFamily="18" charset="0"/>
              </a:rPr>
              <a:t>2</a:t>
            </a:r>
            <a:r>
              <a:rPr kumimoji="1" lang="en-US" altLang="zh-CN" sz="2400">
                <a:latin typeface="Times New Roman" panose="02020503050405090304" pitchFamily="18" charset="0"/>
              </a:rPr>
              <a:t>n )</a:t>
            </a:r>
            <a:endParaRPr kumimoji="1" lang="en-US" altLang="zh-CN" sz="2400">
              <a:latin typeface="Times New Roman" panose="02020503050405090304" pitchFamily="18" charset="0"/>
            </a:endParaRPr>
          </a:p>
        </p:txBody>
      </p:sp>
      <p:grpSp>
        <p:nvGrpSpPr>
          <p:cNvPr id="2" name="Group 4"/>
          <p:cNvGrpSpPr/>
          <p:nvPr/>
        </p:nvGrpSpPr>
        <p:grpSpPr bwMode="auto">
          <a:xfrm>
            <a:off x="3871930" y="2981340"/>
            <a:ext cx="3200400" cy="2590800"/>
            <a:chOff x="1584" y="1200"/>
            <a:chExt cx="2016" cy="1632"/>
          </a:xfrm>
        </p:grpSpPr>
        <p:sp>
          <p:nvSpPr>
            <p:cNvPr id="149509" name="Oval 5"/>
            <p:cNvSpPr>
              <a:spLocks noChangeArrowheads="1"/>
            </p:cNvSpPr>
            <p:nvPr/>
          </p:nvSpPr>
          <p:spPr bwMode="auto">
            <a:xfrm>
              <a:off x="2592" y="1200"/>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67</a:t>
              </a:r>
              <a:endParaRPr kumimoji="1" lang="en-US" altLang="zh-CN" sz="2400">
                <a:latin typeface="Times New Roman" panose="02020503050405090304" pitchFamily="18" charset="0"/>
              </a:endParaRPr>
            </a:p>
          </p:txBody>
        </p:sp>
        <p:sp>
          <p:nvSpPr>
            <p:cNvPr id="149510" name="Oval 6"/>
            <p:cNvSpPr>
              <a:spLocks noChangeArrowheads="1"/>
            </p:cNvSpPr>
            <p:nvPr/>
          </p:nvSpPr>
          <p:spPr bwMode="auto">
            <a:xfrm>
              <a:off x="211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40</a:t>
              </a:r>
              <a:endParaRPr kumimoji="1" lang="en-US" altLang="zh-CN" sz="2400">
                <a:latin typeface="Times New Roman" panose="02020503050405090304" pitchFamily="18" charset="0"/>
              </a:endParaRPr>
            </a:p>
          </p:txBody>
        </p:sp>
        <p:sp>
          <p:nvSpPr>
            <p:cNvPr id="149511" name="Oval 7"/>
            <p:cNvSpPr>
              <a:spLocks noChangeArrowheads="1"/>
            </p:cNvSpPr>
            <p:nvPr/>
          </p:nvSpPr>
          <p:spPr bwMode="auto">
            <a:xfrm>
              <a:off x="3072" y="163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48</a:t>
              </a:r>
              <a:endParaRPr kumimoji="1" lang="en-US" altLang="zh-CN" sz="2400">
                <a:latin typeface="Times New Roman" panose="02020503050405090304" pitchFamily="18" charset="0"/>
              </a:endParaRPr>
            </a:p>
          </p:txBody>
        </p:sp>
        <p:sp>
          <p:nvSpPr>
            <p:cNvPr id="149512" name="Oval 8"/>
            <p:cNvSpPr>
              <a:spLocks noChangeArrowheads="1"/>
            </p:cNvSpPr>
            <p:nvPr/>
          </p:nvSpPr>
          <p:spPr bwMode="auto">
            <a:xfrm>
              <a:off x="336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25</a:t>
              </a:r>
              <a:endParaRPr kumimoji="1" lang="en-US" altLang="zh-CN" sz="2400">
                <a:latin typeface="Times New Roman" panose="02020503050405090304" pitchFamily="18" charset="0"/>
              </a:endParaRPr>
            </a:p>
          </p:txBody>
        </p:sp>
        <p:sp>
          <p:nvSpPr>
            <p:cNvPr id="149513" name="Oval 9"/>
            <p:cNvSpPr>
              <a:spLocks noChangeArrowheads="1"/>
            </p:cNvSpPr>
            <p:nvPr/>
          </p:nvSpPr>
          <p:spPr bwMode="auto">
            <a:xfrm>
              <a:off x="2832"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17</a:t>
              </a:r>
              <a:endParaRPr kumimoji="1" lang="en-US" altLang="zh-CN" sz="2400">
                <a:latin typeface="Times New Roman" panose="02020503050405090304" pitchFamily="18" charset="0"/>
              </a:endParaRPr>
            </a:p>
          </p:txBody>
        </p:sp>
        <p:sp>
          <p:nvSpPr>
            <p:cNvPr id="149514" name="Oval 10"/>
            <p:cNvSpPr>
              <a:spLocks noChangeArrowheads="1"/>
            </p:cNvSpPr>
            <p:nvPr/>
          </p:nvSpPr>
          <p:spPr bwMode="auto">
            <a:xfrm>
              <a:off x="2400"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23</a:t>
              </a:r>
              <a:endParaRPr kumimoji="1" lang="en-US" altLang="zh-CN" sz="2400">
                <a:latin typeface="Times New Roman" panose="02020503050405090304" pitchFamily="18" charset="0"/>
              </a:endParaRPr>
            </a:p>
          </p:txBody>
        </p:sp>
        <p:sp>
          <p:nvSpPr>
            <p:cNvPr id="149515" name="Oval 11"/>
            <p:cNvSpPr>
              <a:spLocks noChangeArrowheads="1"/>
            </p:cNvSpPr>
            <p:nvPr/>
          </p:nvSpPr>
          <p:spPr bwMode="auto">
            <a:xfrm>
              <a:off x="1824" y="211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30</a:t>
              </a:r>
              <a:endParaRPr kumimoji="1" lang="en-US" altLang="zh-CN" sz="2400">
                <a:latin typeface="Times New Roman" panose="02020503050405090304" pitchFamily="18" charset="0"/>
              </a:endParaRPr>
            </a:p>
          </p:txBody>
        </p:sp>
        <p:sp>
          <p:nvSpPr>
            <p:cNvPr id="149516" name="Oval 12"/>
            <p:cNvSpPr>
              <a:spLocks noChangeArrowheads="1"/>
            </p:cNvSpPr>
            <p:nvPr/>
          </p:nvSpPr>
          <p:spPr bwMode="auto">
            <a:xfrm>
              <a:off x="158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149517" name="Oval 13"/>
            <p:cNvSpPr>
              <a:spLocks noChangeArrowheads="1"/>
            </p:cNvSpPr>
            <p:nvPr/>
          </p:nvSpPr>
          <p:spPr bwMode="auto">
            <a:xfrm>
              <a:off x="2064" y="2592"/>
              <a:ext cx="240" cy="240"/>
            </a:xfrm>
            <a:prstGeom prst="ellipse">
              <a:avLst/>
            </a:prstGeom>
            <a:noFill/>
            <a:ln w="9525">
              <a:solidFill>
                <a:schemeClr val="tx1"/>
              </a:solidFill>
              <a:round/>
            </a:ln>
          </p:spPr>
          <p:txBody>
            <a:bodyPr wrap="none" anchor="ctr"/>
            <a:lstStyle/>
            <a:p>
              <a:pPr algn="ct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149518" name="Line 14"/>
            <p:cNvSpPr>
              <a:spLocks noChangeShapeType="1"/>
            </p:cNvSpPr>
            <p:nvPr/>
          </p:nvSpPr>
          <p:spPr bwMode="auto">
            <a:xfrm flipH="1">
              <a:off x="2304" y="1392"/>
              <a:ext cx="336" cy="288"/>
            </a:xfrm>
            <a:prstGeom prst="line">
              <a:avLst/>
            </a:prstGeom>
            <a:noFill/>
            <a:ln w="9525">
              <a:solidFill>
                <a:schemeClr val="tx1"/>
              </a:solidFill>
              <a:round/>
            </a:ln>
          </p:spPr>
          <p:txBody>
            <a:bodyPr wrap="none" anchor="ctr"/>
            <a:lstStyle/>
            <a:p>
              <a:endParaRPr lang="zh-CN" altLang="en-US"/>
            </a:p>
          </p:txBody>
        </p:sp>
        <p:sp>
          <p:nvSpPr>
            <p:cNvPr id="149519" name="Line 15"/>
            <p:cNvSpPr>
              <a:spLocks noChangeShapeType="1"/>
            </p:cNvSpPr>
            <p:nvPr/>
          </p:nvSpPr>
          <p:spPr bwMode="auto">
            <a:xfrm>
              <a:off x="2784" y="1392"/>
              <a:ext cx="336" cy="288"/>
            </a:xfrm>
            <a:prstGeom prst="line">
              <a:avLst/>
            </a:prstGeom>
            <a:noFill/>
            <a:ln w="9525">
              <a:solidFill>
                <a:schemeClr val="tx1"/>
              </a:solidFill>
              <a:round/>
            </a:ln>
          </p:spPr>
          <p:txBody>
            <a:bodyPr wrap="none" anchor="ctr"/>
            <a:lstStyle/>
            <a:p>
              <a:endParaRPr lang="zh-CN" altLang="en-US"/>
            </a:p>
          </p:txBody>
        </p:sp>
        <p:sp>
          <p:nvSpPr>
            <p:cNvPr id="149520" name="Line 16"/>
            <p:cNvSpPr>
              <a:spLocks noChangeShapeType="1"/>
            </p:cNvSpPr>
            <p:nvPr/>
          </p:nvSpPr>
          <p:spPr bwMode="auto">
            <a:xfrm flipH="1">
              <a:off x="2016" y="1872"/>
              <a:ext cx="144" cy="240"/>
            </a:xfrm>
            <a:prstGeom prst="line">
              <a:avLst/>
            </a:prstGeom>
            <a:noFill/>
            <a:ln w="9525">
              <a:solidFill>
                <a:schemeClr val="tx1"/>
              </a:solidFill>
              <a:round/>
            </a:ln>
          </p:spPr>
          <p:txBody>
            <a:bodyPr wrap="none" anchor="ctr"/>
            <a:lstStyle/>
            <a:p>
              <a:endParaRPr lang="zh-CN" altLang="en-US"/>
            </a:p>
          </p:txBody>
        </p:sp>
        <p:sp>
          <p:nvSpPr>
            <p:cNvPr id="149521" name="Line 17"/>
            <p:cNvSpPr>
              <a:spLocks noChangeShapeType="1"/>
            </p:cNvSpPr>
            <p:nvPr/>
          </p:nvSpPr>
          <p:spPr bwMode="auto">
            <a:xfrm>
              <a:off x="2256" y="1872"/>
              <a:ext cx="192" cy="240"/>
            </a:xfrm>
            <a:prstGeom prst="line">
              <a:avLst/>
            </a:prstGeom>
            <a:noFill/>
            <a:ln w="9525">
              <a:solidFill>
                <a:schemeClr val="tx1"/>
              </a:solidFill>
              <a:round/>
            </a:ln>
          </p:spPr>
          <p:txBody>
            <a:bodyPr wrap="none" anchor="ctr"/>
            <a:lstStyle/>
            <a:p>
              <a:endParaRPr lang="zh-CN" altLang="en-US"/>
            </a:p>
          </p:txBody>
        </p:sp>
        <p:sp>
          <p:nvSpPr>
            <p:cNvPr id="149522" name="Line 18"/>
            <p:cNvSpPr>
              <a:spLocks noChangeShapeType="1"/>
            </p:cNvSpPr>
            <p:nvPr/>
          </p:nvSpPr>
          <p:spPr bwMode="auto">
            <a:xfrm flipH="1">
              <a:off x="1728" y="2352"/>
              <a:ext cx="144" cy="288"/>
            </a:xfrm>
            <a:prstGeom prst="line">
              <a:avLst/>
            </a:prstGeom>
            <a:noFill/>
            <a:ln w="9525">
              <a:solidFill>
                <a:schemeClr val="tx1"/>
              </a:solidFill>
              <a:round/>
            </a:ln>
          </p:spPr>
          <p:txBody>
            <a:bodyPr wrap="none" anchor="ctr"/>
            <a:lstStyle/>
            <a:p>
              <a:endParaRPr lang="zh-CN" altLang="en-US"/>
            </a:p>
          </p:txBody>
        </p:sp>
        <p:sp>
          <p:nvSpPr>
            <p:cNvPr id="149523" name="Line 19"/>
            <p:cNvSpPr>
              <a:spLocks noChangeShapeType="1"/>
            </p:cNvSpPr>
            <p:nvPr/>
          </p:nvSpPr>
          <p:spPr bwMode="auto">
            <a:xfrm>
              <a:off x="1968" y="2352"/>
              <a:ext cx="144" cy="240"/>
            </a:xfrm>
            <a:prstGeom prst="line">
              <a:avLst/>
            </a:prstGeom>
            <a:noFill/>
            <a:ln w="9525">
              <a:solidFill>
                <a:schemeClr val="tx1"/>
              </a:solidFill>
              <a:round/>
            </a:ln>
          </p:spPr>
          <p:txBody>
            <a:bodyPr wrap="none" anchor="ctr"/>
            <a:lstStyle/>
            <a:p>
              <a:endParaRPr lang="zh-CN" altLang="en-US"/>
            </a:p>
          </p:txBody>
        </p:sp>
        <p:sp>
          <p:nvSpPr>
            <p:cNvPr id="149524" name="Line 20"/>
            <p:cNvSpPr>
              <a:spLocks noChangeShapeType="1"/>
            </p:cNvSpPr>
            <p:nvPr/>
          </p:nvSpPr>
          <p:spPr bwMode="auto">
            <a:xfrm flipH="1">
              <a:off x="3024" y="1872"/>
              <a:ext cx="144" cy="240"/>
            </a:xfrm>
            <a:prstGeom prst="line">
              <a:avLst/>
            </a:prstGeom>
            <a:noFill/>
            <a:ln w="9525">
              <a:solidFill>
                <a:schemeClr val="tx1"/>
              </a:solidFill>
              <a:round/>
            </a:ln>
          </p:spPr>
          <p:txBody>
            <a:bodyPr wrap="none" anchor="ctr"/>
            <a:lstStyle/>
            <a:p>
              <a:endParaRPr lang="zh-CN" altLang="en-US"/>
            </a:p>
          </p:txBody>
        </p:sp>
        <p:sp>
          <p:nvSpPr>
            <p:cNvPr id="149525" name="Line 21"/>
            <p:cNvSpPr>
              <a:spLocks noChangeShapeType="1"/>
            </p:cNvSpPr>
            <p:nvPr/>
          </p:nvSpPr>
          <p:spPr bwMode="auto">
            <a:xfrm>
              <a:off x="3264" y="1872"/>
              <a:ext cx="144" cy="240"/>
            </a:xfrm>
            <a:prstGeom prst="line">
              <a:avLst/>
            </a:prstGeom>
            <a:noFill/>
            <a:ln w="9525">
              <a:solidFill>
                <a:schemeClr val="tx1"/>
              </a:solidFill>
              <a:round/>
            </a:ln>
          </p:spPr>
          <p:txBody>
            <a:bodyPr wrap="none" anchor="ctr"/>
            <a:lstStyle/>
            <a:p>
              <a:endParaRPr lang="zh-CN" altLang="en-US"/>
            </a:p>
          </p:txBody>
        </p:sp>
      </p:grpSp>
      <p:graphicFrame>
        <p:nvGraphicFramePr>
          <p:cNvPr id="23" name="对象 22"/>
          <p:cNvGraphicFramePr>
            <a:graphicFrameLocks noChangeAspect="1"/>
          </p:cNvGraphicFramePr>
          <p:nvPr/>
        </p:nvGraphicFramePr>
        <p:xfrm>
          <a:off x="3071802" y="1428736"/>
          <a:ext cx="1928826" cy="469174"/>
        </p:xfrm>
        <a:graphic>
          <a:graphicData uri="http://schemas.openxmlformats.org/presentationml/2006/ole">
            <mc:AlternateContent xmlns:mc="http://schemas.openxmlformats.org/markup-compatibility/2006">
              <mc:Choice xmlns:v="urn:schemas-microsoft-com:vml" Requires="v">
                <p:oleObj spid="_x0000_s459796" name="公式" r:id="rId1" imgW="939800" imgH="228600" progId="Equation.3">
                  <p:embed/>
                </p:oleObj>
              </mc:Choice>
              <mc:Fallback>
                <p:oleObj name="公式" r:id="rId1" imgW="939800" imgH="228600" progId="Equation.3">
                  <p:embed/>
                  <p:pic>
                    <p:nvPicPr>
                      <p:cNvPr id="0" name="对象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02" y="1428736"/>
                        <a:ext cx="1928826" cy="469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698500" y="5119370"/>
            <a:ext cx="4632960" cy="1476375"/>
          </a:xfrm>
          <a:prstGeom prst="rect">
            <a:avLst/>
          </a:prstGeom>
          <a:noFill/>
        </p:spPr>
        <p:txBody>
          <a:bodyPr wrap="square" rtlCol="0" anchor="t">
            <a:spAutoFit/>
          </a:bodyPr>
          <a:p>
            <a:pPr eaLnBrk="1" hangingPunct="1">
              <a:lnSpc>
                <a:spcPct val="150000"/>
              </a:lnSpc>
            </a:pPr>
            <a:r>
              <a:rPr lang="zh-CN" altLang="en-US" sz="2000" dirty="0">
                <a:sym typeface="Symbol" pitchFamily="18" charset="2"/>
              </a:rPr>
              <a:t>辅助空间复杂度：</a:t>
            </a:r>
            <a:r>
              <a:rPr lang="en-US" altLang="zh-CN" sz="2000" dirty="0">
                <a:sym typeface="Symbol" pitchFamily="18" charset="2"/>
              </a:rPr>
              <a:t>O(1)</a:t>
            </a:r>
            <a:endParaRPr lang="en-US" altLang="zh-CN" sz="2000" dirty="0">
              <a:sym typeface="Symbol" pitchFamily="18" charset="2"/>
            </a:endParaRPr>
          </a:p>
          <a:p>
            <a:pPr eaLnBrk="1" hangingPunct="1">
              <a:lnSpc>
                <a:spcPct val="150000"/>
              </a:lnSpc>
            </a:pPr>
            <a:r>
              <a:rPr lang="zh-CN" altLang="en-US" sz="2000" dirty="0">
                <a:sym typeface="Symbol" pitchFamily="18" charset="2"/>
              </a:rPr>
              <a:t>不稳定排序</a:t>
            </a:r>
            <a:endParaRPr lang="zh-CN" altLang="en-US" sz="2000" dirty="0">
              <a:sym typeface="Symbol" pitchFamily="18" charset="2"/>
            </a:endParaRPr>
          </a:p>
          <a:p>
            <a:pPr eaLnBrk="1" hangingPunct="1">
              <a:lnSpc>
                <a:spcPct val="150000"/>
              </a:lnSpc>
            </a:pPr>
            <a:r>
              <a:rPr lang="zh-CN" altLang="en-US" sz="2000" dirty="0">
                <a:sym typeface="+mn-ea"/>
              </a:rPr>
              <a:t>对记录数较大的文件很有效</a:t>
            </a:r>
            <a:endParaRPr lang="zh-CN" altLang="en-US" sz="2000" dirty="0">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p:cNvSpPr>
            <a:spLocks noGrp="1"/>
          </p:cNvSpPr>
          <p:nvPr>
            <p:ph type="dt" sz="quarter" idx="10"/>
          </p:nvPr>
        </p:nvSpPr>
        <p:spPr>
          <a:noFill/>
          <a:ln>
            <a:miter lim="800000"/>
          </a:ln>
        </p:spPr>
        <p:txBody>
          <a:bodyPr/>
          <a:lstStyle/>
          <a:p>
            <a:fld id="{21A9698F-C44B-4827-AC6F-105BC6B2157F}" type="datetime1">
              <a:rPr lang="zh-CN" altLang="en-US" smtClean="0"/>
            </a:fld>
            <a:endParaRPr lang="en-US" altLang="zh-CN"/>
          </a:p>
        </p:txBody>
      </p:sp>
      <p:sp>
        <p:nvSpPr>
          <p:cNvPr id="197634" name="Text Box 2"/>
          <p:cNvSpPr txBox="1">
            <a:spLocks noChangeArrowheads="1"/>
          </p:cNvSpPr>
          <p:nvPr/>
        </p:nvSpPr>
        <p:spPr bwMode="auto">
          <a:xfrm>
            <a:off x="395288" y="476250"/>
            <a:ext cx="8305800" cy="550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defRPr/>
            </a:pPr>
            <a:r>
              <a:rPr lang="en-US" altLang="zh-CN" sz="3200" dirty="0">
                <a:solidFill>
                  <a:schemeClr val="tx2"/>
                </a:solidFill>
                <a:latin typeface="隶书" pitchFamily="49" charset="-122"/>
                <a:ea typeface="隶书" pitchFamily="49" charset="-122"/>
                <a:cs typeface="Times New Roman" panose="02020503050405090304" pitchFamily="18" charset="0"/>
              </a:rPr>
              <a:t>10.5 </a:t>
            </a:r>
            <a:r>
              <a:rPr lang="zh-CN" altLang="en-US" sz="3200" dirty="0">
                <a:solidFill>
                  <a:schemeClr val="tx2"/>
                </a:solidFill>
                <a:latin typeface="隶书" pitchFamily="49" charset="-122"/>
                <a:ea typeface="隶书" pitchFamily="49" charset="-122"/>
                <a:cs typeface="Times New Roman" panose="02020503050405090304" pitchFamily="18" charset="0"/>
              </a:rPr>
              <a:t>归并排序</a:t>
            </a:r>
            <a:endParaRPr lang="zh-CN" altLang="en-US" sz="3200" dirty="0">
              <a:solidFill>
                <a:schemeClr val="tx2"/>
              </a:solidFill>
              <a:latin typeface="隶书" pitchFamily="49" charset="-122"/>
              <a:ea typeface="隶书" pitchFamily="49" charset="-122"/>
              <a:cs typeface="Times New Roman" panose="02020503050405090304" pitchFamily="18" charset="0"/>
            </a:endParaRPr>
          </a:p>
          <a:p>
            <a:pPr>
              <a:lnSpc>
                <a:spcPct val="150000"/>
              </a:lnSpc>
              <a:spcBef>
                <a:spcPct val="20000"/>
              </a:spcBef>
              <a:defRPr/>
            </a:pPr>
            <a:r>
              <a:rPr kumimoji="1" lang="zh-CN" altLang="en-US" sz="2000" dirty="0">
                <a:solidFill>
                  <a:srgbClr val="000099"/>
                </a:solidFill>
                <a:effectLst>
                  <a:outerShdw blurRad="38100" dist="38100" dir="2700000" algn="tl">
                    <a:srgbClr val="C0C0C0"/>
                  </a:outerShdw>
                </a:effectLst>
                <a:latin typeface="宋体" charset="0"/>
                <a:ea typeface="宋体" charset="0"/>
                <a:cs typeface="宋体" charset="0"/>
              </a:rPr>
              <a:t>        </a:t>
            </a:r>
            <a:r>
              <a:rPr lang="zh-CN" altLang="en-US" sz="2000" dirty="0">
                <a:solidFill>
                  <a:srgbClr val="000000"/>
                </a:solidFill>
                <a:latin typeface="宋体" charset="0"/>
                <a:ea typeface="宋体" charset="0"/>
                <a:cs typeface="宋体" charset="0"/>
              </a:rPr>
              <a:t>归并排序的思想是将几个相邻的有序表合并成一个总的有序表，本节主要介绍</a:t>
            </a:r>
            <a:r>
              <a:rPr lang="en-US" altLang="zh-CN" sz="2000" dirty="0">
                <a:solidFill>
                  <a:srgbClr val="000000"/>
                </a:solidFill>
                <a:latin typeface="宋体" charset="0"/>
                <a:ea typeface="宋体" charset="0"/>
                <a:cs typeface="宋体" charset="0"/>
              </a:rPr>
              <a:t>2-</a:t>
            </a:r>
            <a:r>
              <a:rPr lang="zh-CN" altLang="en-US" sz="2000" dirty="0">
                <a:solidFill>
                  <a:srgbClr val="000000"/>
                </a:solidFill>
                <a:latin typeface="宋体" charset="0"/>
                <a:ea typeface="宋体" charset="0"/>
                <a:cs typeface="宋体" charset="0"/>
              </a:rPr>
              <a:t>路归并排序。</a:t>
            </a:r>
            <a:endParaRPr lang="zh-CN" altLang="en-US" sz="2400" dirty="0">
              <a:solidFill>
                <a:srgbClr val="000000"/>
              </a:solidFill>
              <a:latin typeface="楷体_GB2312" pitchFamily="49" charset="-122"/>
              <a:ea typeface="楷体_GB2312" pitchFamily="49" charset="-122"/>
              <a:cs typeface="Times New Roman" panose="02020503050405090304" pitchFamily="18" charset="0"/>
            </a:endParaRPr>
          </a:p>
          <a:p>
            <a:pPr>
              <a:lnSpc>
                <a:spcPct val="150000"/>
              </a:lnSpc>
              <a:spcBef>
                <a:spcPct val="20000"/>
              </a:spcBef>
              <a:defRPr/>
            </a:pPr>
            <a:r>
              <a:rPr lang="en-US" altLang="zh-CN" sz="2400" dirty="0">
                <a:solidFill>
                  <a:srgbClr val="000000"/>
                </a:solidFill>
                <a:latin typeface="隶书" pitchFamily="49" charset="-122"/>
                <a:ea typeface="隶书" pitchFamily="49" charset="-122"/>
                <a:cs typeface="Times New Roman" panose="02020503050405090304" pitchFamily="18" charset="0"/>
              </a:rPr>
              <a:t>1</a:t>
            </a:r>
            <a:r>
              <a:rPr lang="zh-CN" altLang="en-US" sz="2400" dirty="0">
                <a:solidFill>
                  <a:srgbClr val="000000"/>
                </a:solidFill>
                <a:latin typeface="隶书" pitchFamily="49" charset="-122"/>
                <a:ea typeface="隶书" pitchFamily="49" charset="-122"/>
                <a:cs typeface="Times New Roman" panose="02020503050405090304" pitchFamily="18" charset="0"/>
              </a:rPr>
              <a:t>．两个有序表的合并</a:t>
            </a:r>
            <a:endParaRPr lang="zh-CN" altLang="en-US" sz="2800" dirty="0">
              <a:solidFill>
                <a:srgbClr val="000000"/>
              </a:solidFill>
              <a:latin typeface="隶书" pitchFamily="49" charset="-122"/>
              <a:ea typeface="隶书" pitchFamily="49" charset="-122"/>
              <a:cs typeface="Times New Roman" panose="02020503050405090304" pitchFamily="18" charset="0"/>
            </a:endParaRPr>
          </a:p>
          <a:p>
            <a:pPr algn="just">
              <a:lnSpc>
                <a:spcPct val="150000"/>
              </a:lnSpc>
              <a:spcBef>
                <a:spcPct val="20000"/>
              </a:spcBef>
              <a:defRPr/>
            </a:pPr>
            <a:r>
              <a:rPr kumimoji="1" lang="zh-CN" altLang="en-US" sz="2000" b="1" dirty="0">
                <a:solidFill>
                  <a:srgbClr val="000000"/>
                </a:solidFill>
                <a:latin typeface="宋体" charset="0"/>
                <a:ea typeface="宋体" charset="0"/>
                <a:cs typeface="宋体" charset="0"/>
              </a:rPr>
              <a:t>       </a:t>
            </a:r>
            <a:r>
              <a:rPr lang="zh-CN" altLang="en-US" sz="2000" dirty="0">
                <a:solidFill>
                  <a:srgbClr val="000000"/>
                </a:solidFill>
                <a:latin typeface="宋体" charset="0"/>
                <a:ea typeface="宋体" charset="0"/>
                <a:cs typeface="宋体" charset="0"/>
              </a:rPr>
              <a:t>二路归并排序的基本操作是将两个有序表合并为一个有序表。</a:t>
            </a:r>
            <a:endParaRPr lang="zh-CN" altLang="en-US" sz="2400" dirty="0">
              <a:solidFill>
                <a:srgbClr val="000000"/>
              </a:solidFill>
              <a:latin typeface="楷体_GB2312" pitchFamily="49" charset="-122"/>
              <a:ea typeface="楷体_GB2312" pitchFamily="49" charset="-122"/>
            </a:endParaRPr>
          </a:p>
          <a:p>
            <a:pPr algn="just">
              <a:spcBef>
                <a:spcPct val="20000"/>
              </a:spcBef>
              <a:defRPr/>
            </a:pPr>
            <a:endParaRPr lang="zh-CN" altLang="en-US" sz="2400" dirty="0">
              <a:solidFill>
                <a:srgbClr val="000000"/>
              </a:solidFill>
              <a:latin typeface="楷体_GB2312" pitchFamily="49" charset="-122"/>
              <a:ea typeface="楷体_GB2312" pitchFamily="49" charset="-122"/>
            </a:endParaRPr>
          </a:p>
          <a:p>
            <a:pPr algn="just">
              <a:spcBef>
                <a:spcPct val="20000"/>
              </a:spcBef>
              <a:defRPr/>
            </a:pPr>
            <a:r>
              <a:rPr kumimoji="1" lang="zh-CN" altLang="en-US" sz="2000" dirty="0">
                <a:solidFill>
                  <a:srgbClr val="000000"/>
                </a:solidFill>
                <a:latin typeface="Times New Roman Regular" panose="02020503050405090304" charset="0"/>
                <a:ea typeface="宋体" charset="-122"/>
                <a:cs typeface="Times New Roman Regular" panose="02020503050405090304" charset="0"/>
              </a:rPr>
              <a:t>                </a:t>
            </a: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R:  </a:t>
            </a:r>
            <a:r>
              <a:rPr kumimoji="1" lang="en-US" altLang="zh-CN" sz="2400" u="sng" dirty="0">
                <a:solidFill>
                  <a:srgbClr val="000000"/>
                </a:solidFill>
                <a:latin typeface="Times New Roman Regular" panose="02020503050405090304" charset="0"/>
                <a:ea typeface="宋体" charset="-122"/>
                <a:cs typeface="Times New Roman Regular" panose="02020503050405090304" charset="0"/>
              </a:rPr>
              <a:t>25 38 46  75</a:t>
            </a: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a:t>
            </a:r>
            <a:r>
              <a:rPr kumimoji="1" lang="en-US" altLang="zh-CN" sz="2400" u="sng" dirty="0">
                <a:solidFill>
                  <a:srgbClr val="000000"/>
                </a:solidFill>
                <a:latin typeface="Times New Roman Regular" panose="02020503050405090304" charset="0"/>
                <a:ea typeface="宋体" charset="-122"/>
                <a:cs typeface="Times New Roman Regular" panose="02020503050405090304" charset="0"/>
              </a:rPr>
              <a:t>18 37 40 46 78 80</a:t>
            </a: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a:t>
            </a:r>
            <a:endParaRPr kumimoji="1" lang="en-US" altLang="zh-CN" sz="2400" dirty="0">
              <a:solidFill>
                <a:srgbClr val="000000"/>
              </a:solidFill>
              <a:latin typeface="Times New Roman Regular" panose="02020503050405090304" charset="0"/>
              <a:ea typeface="宋体" charset="-122"/>
              <a:cs typeface="Times New Roman Regular" panose="02020503050405090304" charset="0"/>
            </a:endParaRPr>
          </a:p>
          <a:p>
            <a:pPr algn="just">
              <a:spcBef>
                <a:spcPct val="20000"/>
              </a:spcBef>
              <a:defRPr/>
            </a:pP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s              m       m+1                    t</a:t>
            </a:r>
            <a:endParaRPr kumimoji="1" lang="en-US" altLang="zh-CN" sz="2400" dirty="0">
              <a:solidFill>
                <a:srgbClr val="000000"/>
              </a:solidFill>
              <a:latin typeface="Times New Roman Regular" panose="02020503050405090304" charset="0"/>
              <a:ea typeface="宋体" charset="-122"/>
              <a:cs typeface="Times New Roman Regular" panose="02020503050405090304" charset="0"/>
            </a:endParaRPr>
          </a:p>
          <a:p>
            <a:pPr algn="just">
              <a:spcBef>
                <a:spcPct val="20000"/>
              </a:spcBef>
              <a:defRPr/>
            </a:pPr>
            <a:endParaRPr kumimoji="1" lang="en-US" altLang="zh-CN" sz="2400" dirty="0">
              <a:solidFill>
                <a:srgbClr val="000000"/>
              </a:solidFill>
              <a:latin typeface="Times New Roman Regular" panose="02020503050405090304" charset="0"/>
              <a:ea typeface="宋体" charset="-122"/>
              <a:cs typeface="Times New Roman Regular" panose="02020503050405090304" charset="0"/>
            </a:endParaRPr>
          </a:p>
          <a:p>
            <a:pPr>
              <a:defRPr/>
            </a:pP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R1: </a:t>
            </a:r>
            <a:r>
              <a:rPr kumimoji="1" lang="en-US" altLang="zh-CN" sz="2400" u="sng" dirty="0">
                <a:solidFill>
                  <a:srgbClr val="000000"/>
                </a:solidFill>
                <a:latin typeface="Times New Roman Regular" panose="02020503050405090304" charset="0"/>
                <a:ea typeface="宋体" charset="-122"/>
                <a:cs typeface="Times New Roman Regular" panose="02020503050405090304" charset="0"/>
              </a:rPr>
              <a:t>18  25  37  38  46  46  75  78  80</a:t>
            </a: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a:t>
            </a:r>
            <a:endParaRPr kumimoji="1" lang="en-US" altLang="zh-CN" sz="2400" dirty="0">
              <a:solidFill>
                <a:srgbClr val="000000"/>
              </a:solidFill>
              <a:latin typeface="Times New Roman Regular" panose="02020503050405090304" charset="0"/>
              <a:ea typeface="宋体" charset="-122"/>
              <a:cs typeface="Times New Roman Regular" panose="02020503050405090304" charset="0"/>
            </a:endParaRPr>
          </a:p>
          <a:p>
            <a:pPr>
              <a:defRPr/>
            </a:pPr>
            <a:r>
              <a:rPr kumimoji="1" lang="en-US" altLang="zh-CN" sz="2400" dirty="0">
                <a:solidFill>
                  <a:srgbClr val="000000"/>
                </a:solidFill>
                <a:latin typeface="Times New Roman Regular" panose="02020503050405090304" charset="0"/>
                <a:ea typeface="宋体" charset="-122"/>
                <a:cs typeface="Times New Roman Regular" panose="02020503050405090304" charset="0"/>
              </a:rPr>
              <a:t>                   s                                     </a:t>
            </a:r>
            <a:r>
              <a:rPr kumimoji="1" lang="en-US" altLang="zh-CN" sz="2400" dirty="0">
                <a:solidFill>
                  <a:srgbClr val="000000"/>
                </a:solidFill>
                <a:ea typeface="宋体" charset="-122"/>
                <a:cs typeface="Times New Roman" panose="02020503050405090304" pitchFamily="18" charset="0"/>
              </a:rPr>
              <a:t>        t</a:t>
            </a:r>
            <a:endParaRPr kumimoji="1" lang="en-US" altLang="zh-CN" sz="2400" dirty="0">
              <a:solidFill>
                <a:srgbClr val="000000"/>
              </a:solidFill>
              <a:ea typeface="宋体" charset="-122"/>
              <a:cs typeface="Times New Roman" panose="02020503050405090304" pitchFamily="18" charset="0"/>
            </a:endParaRPr>
          </a:p>
          <a:p>
            <a:pPr>
              <a:defRPr/>
            </a:pPr>
            <a:endParaRPr lang="en-US" altLang="zh-CN" dirty="0">
              <a:solidFill>
                <a:srgbClr val="000000"/>
              </a:solidFill>
              <a:ea typeface="宋体" charset="-122"/>
              <a:cs typeface="Times New Roman" panose="0202050305040509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827088" y="404813"/>
            <a:ext cx="7391400" cy="64516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ltLang="zh-CN" sz="3600">
                <a:solidFill>
                  <a:schemeClr val="tx2"/>
                </a:solidFill>
                <a:latin typeface="隶书" pitchFamily="49" charset="-122"/>
                <a:ea typeface="隶书" pitchFamily="49" charset="-122"/>
              </a:rPr>
              <a:t>10.2  </a:t>
            </a:r>
            <a:r>
              <a:rPr lang="zh-CN" altLang="en-US" sz="3600">
                <a:solidFill>
                  <a:schemeClr val="tx2"/>
                </a:solidFill>
                <a:latin typeface="隶书" pitchFamily="49" charset="-122"/>
                <a:ea typeface="隶书" pitchFamily="49" charset="-122"/>
              </a:rPr>
              <a:t>插入排序</a:t>
            </a:r>
            <a:endParaRPr lang="zh-CN" altLang="en-US" sz="3600">
              <a:solidFill>
                <a:schemeClr val="tx2"/>
              </a:solidFill>
              <a:latin typeface="隶书" pitchFamily="49" charset="-122"/>
              <a:ea typeface="隶书" pitchFamily="49" charset="-122"/>
            </a:endParaRPr>
          </a:p>
        </p:txBody>
      </p:sp>
      <p:sp>
        <p:nvSpPr>
          <p:cNvPr id="139269" name="Rectangle 5"/>
          <p:cNvSpPr>
            <a:spLocks noChangeArrowheads="1"/>
          </p:cNvSpPr>
          <p:nvPr/>
        </p:nvSpPr>
        <p:spPr bwMode="auto">
          <a:xfrm>
            <a:off x="471805" y="1136015"/>
            <a:ext cx="8328025" cy="1476375"/>
          </a:xfrm>
          <a:prstGeom prst="rect">
            <a:avLst/>
          </a:prstGeom>
          <a:noFill/>
          <a:ln w="19050" cap="sq">
            <a:noFill/>
            <a:miter lim="800000"/>
          </a:ln>
          <a:effectLst/>
        </p:spPr>
        <p:txBody>
          <a:bodyPr wrap="square" anchor="ctr">
            <a:spAutoFit/>
          </a:bodyPr>
          <a:lstStyle/>
          <a:p>
            <a:pPr>
              <a:lnSpc>
                <a:spcPct val="150000"/>
              </a:lnSpc>
            </a:pPr>
            <a:r>
              <a:rPr kumimoji="1" lang="en-US" altLang="zh-CN" sz="1400" dirty="0">
                <a:solidFill>
                  <a:srgbClr val="000099"/>
                </a:solidFill>
                <a:latin typeface="宋体" charset="0"/>
                <a:ea typeface="宋体" charset="0"/>
                <a:cs typeface="宋体" charset="0"/>
              </a:rPr>
              <a:t>         </a:t>
            </a:r>
            <a:r>
              <a:rPr lang="zh-CN" altLang="en-US" sz="2000" dirty="0">
                <a:solidFill>
                  <a:srgbClr val="000000"/>
                </a:solidFill>
                <a:latin typeface="宋体" charset="0"/>
                <a:ea typeface="宋体" charset="0"/>
                <a:cs typeface="宋体" charset="0"/>
              </a:rPr>
              <a:t>插入排序的基本思想是：每次</a:t>
            </a:r>
            <a:r>
              <a:rPr lang="zh-CN" altLang="en-US" sz="2000" dirty="0">
                <a:solidFill>
                  <a:srgbClr val="FF0000"/>
                </a:solidFill>
                <a:latin typeface="宋体" charset="0"/>
                <a:ea typeface="宋体" charset="0"/>
                <a:cs typeface="宋体" charset="0"/>
              </a:rPr>
              <a:t>将一个待排序</a:t>
            </a:r>
            <a:r>
              <a:rPr lang="zh-CN" altLang="en-US" sz="2000" dirty="0">
                <a:solidFill>
                  <a:srgbClr val="000000"/>
                </a:solidFill>
                <a:latin typeface="宋体" charset="0"/>
                <a:ea typeface="宋体" charset="0"/>
                <a:cs typeface="宋体" charset="0"/>
              </a:rPr>
              <a:t>的记录，按其关键字大小</a:t>
            </a:r>
            <a:r>
              <a:rPr lang="zh-CN" altLang="en-US" sz="2000" dirty="0">
                <a:solidFill>
                  <a:srgbClr val="FF0000"/>
                </a:solidFill>
                <a:latin typeface="宋体" charset="0"/>
                <a:ea typeface="宋体" charset="0"/>
                <a:cs typeface="宋体" charset="0"/>
              </a:rPr>
              <a:t>插入到前面已经排好序的子表</a:t>
            </a:r>
            <a:r>
              <a:rPr lang="zh-CN" altLang="en-US" sz="2000" dirty="0">
                <a:solidFill>
                  <a:srgbClr val="000000"/>
                </a:solidFill>
                <a:latin typeface="宋体" charset="0"/>
                <a:ea typeface="宋体" charset="0"/>
                <a:cs typeface="宋体" charset="0"/>
              </a:rPr>
              <a:t>的适当位置，直到全部记录插入完成，整个表有序为止。</a:t>
            </a:r>
            <a:endParaRPr lang="zh-CN" altLang="en-US" sz="2000" dirty="0">
              <a:solidFill>
                <a:srgbClr val="000000"/>
              </a:solidFill>
              <a:latin typeface="宋体" charset="0"/>
              <a:ea typeface="宋体" charset="0"/>
              <a:cs typeface="宋体" charset="0"/>
            </a:endParaRPr>
          </a:p>
        </p:txBody>
      </p:sp>
      <p:pic>
        <p:nvPicPr>
          <p:cNvPr id="477185" name="Picture 1"/>
          <p:cNvPicPr>
            <a:picLocks noChangeAspect="1" noChangeArrowheads="1"/>
          </p:cNvPicPr>
          <p:nvPr/>
        </p:nvPicPr>
        <p:blipFill>
          <a:blip r:embed="rId1"/>
          <a:srcRect/>
          <a:stretch>
            <a:fillRect/>
          </a:stretch>
        </p:blipFill>
        <p:spPr bwMode="auto">
          <a:xfrm>
            <a:off x="6963410" y="120650"/>
            <a:ext cx="1472565" cy="1061085"/>
          </a:xfrm>
          <a:prstGeom prst="rect">
            <a:avLst/>
          </a:prstGeom>
          <a:noFill/>
          <a:ln w="9525">
            <a:noFill/>
            <a:miter lim="800000"/>
            <a:headEnd/>
            <a:tailEnd/>
          </a:ln>
          <a:effectLst/>
        </p:spPr>
      </p:pic>
      <p:sp>
        <p:nvSpPr>
          <p:cNvPr id="128006" name="Rectangle 6" descr="60%"/>
          <p:cNvSpPr/>
          <p:nvPr/>
        </p:nvSpPr>
        <p:spPr>
          <a:xfrm>
            <a:off x="605155" y="2824480"/>
            <a:ext cx="3352800" cy="838200"/>
          </a:xfrm>
          <a:prstGeom prst="rect">
            <a:avLst/>
          </a:prstGeom>
          <a:pattFill prst="pct60">
            <a:fgClr>
              <a:srgbClr val="CC99FF"/>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t>有序序列</a:t>
            </a:r>
            <a:r>
              <a:rPr lang="en-US" altLang="zh-CN" dirty="0"/>
              <a:t>R[1..i-1]</a:t>
            </a:r>
            <a:endParaRPr lang="en-US" altLang="zh-CN" sz="3000" dirty="0"/>
          </a:p>
        </p:txBody>
      </p:sp>
      <p:sp>
        <p:nvSpPr>
          <p:cNvPr id="128007" name="Rectangle 7"/>
          <p:cNvSpPr/>
          <p:nvPr/>
        </p:nvSpPr>
        <p:spPr>
          <a:xfrm>
            <a:off x="3957955" y="3967480"/>
            <a:ext cx="762000" cy="838200"/>
          </a:xfrm>
          <a:prstGeom prst="rect">
            <a:avLst/>
          </a:prstGeom>
          <a:gradFill rotWithShape="0">
            <a:gsLst>
              <a:gs pos="0">
                <a:srgbClr val="66FFFF"/>
              </a:gs>
              <a:gs pos="100000">
                <a:srgbClr val="60F0F0"/>
              </a:gs>
            </a:gsLst>
            <a:lin ang="5400000" scaled="1"/>
            <a:tileRect/>
          </a:gra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dirty="0"/>
              <a:t>R[i]</a:t>
            </a:r>
            <a:endParaRPr lang="en-US" altLang="zh-CN" sz="3000" dirty="0"/>
          </a:p>
        </p:txBody>
      </p:sp>
      <p:sp>
        <p:nvSpPr>
          <p:cNvPr id="128008" name="Rectangle 8" descr="棚架"/>
          <p:cNvSpPr/>
          <p:nvPr/>
        </p:nvSpPr>
        <p:spPr>
          <a:xfrm>
            <a:off x="3957955" y="2824480"/>
            <a:ext cx="4724400" cy="838200"/>
          </a:xfrm>
          <a:prstGeom prst="rect">
            <a:avLst/>
          </a:prstGeom>
          <a:pattFill prst="trellis">
            <a:fgClr>
              <a:srgbClr val="00FFFF"/>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t>无序序列 </a:t>
            </a:r>
            <a:r>
              <a:rPr lang="en-US" altLang="zh-CN" dirty="0"/>
              <a:t>R[i..n]</a:t>
            </a:r>
            <a:endParaRPr lang="en-US" altLang="zh-CN" dirty="0"/>
          </a:p>
        </p:txBody>
      </p:sp>
      <p:sp>
        <p:nvSpPr>
          <p:cNvPr id="128010" name="Rectangle 10" descr="60%"/>
          <p:cNvSpPr/>
          <p:nvPr/>
        </p:nvSpPr>
        <p:spPr>
          <a:xfrm>
            <a:off x="605155" y="5387975"/>
            <a:ext cx="4114800" cy="838200"/>
          </a:xfrm>
          <a:prstGeom prst="rect">
            <a:avLst/>
          </a:prstGeom>
          <a:pattFill prst="pct60">
            <a:fgClr>
              <a:srgbClr val="CC99FF"/>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t>有序序列</a:t>
            </a:r>
            <a:r>
              <a:rPr lang="en-US" altLang="zh-CN" dirty="0"/>
              <a:t>R[1..i]</a:t>
            </a:r>
            <a:endParaRPr lang="en-US" altLang="zh-CN" sz="3000" dirty="0"/>
          </a:p>
        </p:txBody>
      </p:sp>
      <p:sp>
        <p:nvSpPr>
          <p:cNvPr id="128011" name="Rectangle 11" descr="棚架"/>
          <p:cNvSpPr/>
          <p:nvPr/>
        </p:nvSpPr>
        <p:spPr>
          <a:xfrm>
            <a:off x="4719955" y="5387975"/>
            <a:ext cx="3962400" cy="838200"/>
          </a:xfrm>
          <a:prstGeom prst="rect">
            <a:avLst/>
          </a:prstGeom>
          <a:pattFill prst="trellis">
            <a:fgClr>
              <a:srgbClr val="00FFFF"/>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t>无序序列 </a:t>
            </a:r>
            <a:r>
              <a:rPr lang="en-US" altLang="zh-CN" dirty="0"/>
              <a:t>R[i+1..n]</a:t>
            </a:r>
            <a:endParaRPr lang="en-US" altLang="zh-CN" dirty="0"/>
          </a:p>
        </p:txBody>
      </p:sp>
      <p:cxnSp>
        <p:nvCxnSpPr>
          <p:cNvPr id="9227" name="AutoShape 12"/>
          <p:cNvCxnSpPr>
            <a:stCxn id="128007" idx="1"/>
            <a:endCxn id="128006" idx="2"/>
          </p:cNvCxnSpPr>
          <p:nvPr/>
        </p:nvCxnSpPr>
        <p:spPr>
          <a:xfrm rot="10800000">
            <a:off x="2353310" y="3662680"/>
            <a:ext cx="1676400" cy="723900"/>
          </a:xfrm>
          <a:prstGeom prst="bentConnector2">
            <a:avLst/>
          </a:prstGeom>
          <a:ln w="57150" cap="flat" cmpd="sng">
            <a:solidFill>
              <a:schemeClr val="tx1"/>
            </a:solidFill>
            <a:prstDash val="solid"/>
            <a:miter/>
            <a:headEnd type="none" w="med" len="med"/>
            <a:tailEnd type="triangle" w="med" len="med"/>
          </a:ln>
        </p:spPr>
      </p:cxnSp>
      <p:sp>
        <p:nvSpPr>
          <p:cNvPr id="128013" name="AutoShape 13"/>
          <p:cNvSpPr/>
          <p:nvPr/>
        </p:nvSpPr>
        <p:spPr>
          <a:xfrm>
            <a:off x="3043555" y="4653280"/>
            <a:ext cx="669290" cy="697230"/>
          </a:xfrm>
          <a:prstGeom prst="downArrow">
            <a:avLst>
              <a:gd name="adj1" fmla="val 50000"/>
              <a:gd name="adj2" fmla="val 40909"/>
            </a:avLst>
          </a:prstGeom>
          <a:solidFill>
            <a:schemeClr val="hlink"/>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28014" name="Line 14"/>
          <p:cNvSpPr/>
          <p:nvPr/>
        </p:nvSpPr>
        <p:spPr>
          <a:xfrm>
            <a:off x="4719955" y="2824480"/>
            <a:ext cx="0" cy="838200"/>
          </a:xfrm>
          <a:prstGeom prst="line">
            <a:avLst/>
          </a:prstGeom>
          <a:ln w="9525" cap="flat" cmpd="sng">
            <a:solidFill>
              <a:schemeClr val="tx1"/>
            </a:solidFill>
            <a:prstDash val="dash"/>
            <a:headEnd type="none" w="med" len="med"/>
            <a:tailEnd type="none" w="med" len="med"/>
          </a:ln>
        </p:spPr>
      </p:sp>
      <p:sp>
        <p:nvSpPr>
          <p:cNvPr id="128015" name="Line 15"/>
          <p:cNvSpPr/>
          <p:nvPr/>
        </p:nvSpPr>
        <p:spPr>
          <a:xfrm>
            <a:off x="4719955" y="4805680"/>
            <a:ext cx="0" cy="1371600"/>
          </a:xfrm>
          <a:prstGeom prst="line">
            <a:avLst/>
          </a:prstGeom>
          <a:ln w="9525" cap="rnd" cmpd="sng">
            <a:solidFill>
              <a:schemeClr val="tx1"/>
            </a:solidFill>
            <a:prstDash val="sysDot"/>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 calcmode="lin" valueType="num">
                                      <p:cBhvr additive="base">
                                        <p:cTn id="7" dur="500" fill="hold"/>
                                        <p:tgtEl>
                                          <p:spTgt spid="139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9"/>
                                        </p:tgtEl>
                                        <p:attrNameLst>
                                          <p:attrName>style.visibility</p:attrName>
                                        </p:attrNameLst>
                                      </p:cBhvr>
                                      <p:to>
                                        <p:strVal val="visible"/>
                                      </p:to>
                                    </p:set>
                                    <p:anim calcmode="lin" valueType="num">
                                      <p:cBhvr additive="base">
                                        <p:cTn id="13" dur="500" fill="hold"/>
                                        <p:tgtEl>
                                          <p:spTgt spid="139269"/>
                                        </p:tgtEl>
                                        <p:attrNameLst>
                                          <p:attrName>ppt_x</p:attrName>
                                        </p:attrNameLst>
                                      </p:cBhvr>
                                      <p:tavLst>
                                        <p:tav tm="0">
                                          <p:val>
                                            <p:strVal val="#ppt_x"/>
                                          </p:val>
                                        </p:tav>
                                        <p:tav tm="100000">
                                          <p:val>
                                            <p:strVal val="#ppt_x"/>
                                          </p:val>
                                        </p:tav>
                                      </p:tavLst>
                                    </p:anim>
                                    <p:anim calcmode="lin" valueType="num">
                                      <p:cBhvr additive="base">
                                        <p:cTn id="14" dur="500" fill="hold"/>
                                        <p:tgtEl>
                                          <p:spTgt spid="1392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8006"/>
                                        </p:tgtEl>
                                        <p:attrNameLst>
                                          <p:attrName>style.visibility</p:attrName>
                                        </p:attrNameLst>
                                      </p:cBhvr>
                                      <p:to>
                                        <p:strVal val="visible"/>
                                      </p:to>
                                    </p:set>
                                    <p:animEffect transition="in" filter="wipe(left)">
                                      <p:cBhvr>
                                        <p:cTn id="19" dur="500"/>
                                        <p:tgtEl>
                                          <p:spTgt spid="128006"/>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28008"/>
                                        </p:tgtEl>
                                        <p:attrNameLst>
                                          <p:attrName>style.visibility</p:attrName>
                                        </p:attrNameLst>
                                      </p:cBhvr>
                                      <p:to>
                                        <p:strVal val="visible"/>
                                      </p:to>
                                    </p:set>
                                    <p:animEffect transition="in" filter="wipe(left)">
                                      <p:cBhvr>
                                        <p:cTn id="23" dur="500"/>
                                        <p:tgtEl>
                                          <p:spTgt spid="12800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128014"/>
                                        </p:tgtEl>
                                        <p:attrNameLst>
                                          <p:attrName>style.visibility</p:attrName>
                                        </p:attrNameLst>
                                      </p:cBhvr>
                                      <p:to>
                                        <p:strVal val="visible"/>
                                      </p:to>
                                    </p:set>
                                    <p:anim calcmode="lin" valueType="num">
                                      <p:cBhvr>
                                        <p:cTn id="28" dur="500" fill="hold"/>
                                        <p:tgtEl>
                                          <p:spTgt spid="128014"/>
                                        </p:tgtEl>
                                        <p:attrNameLst>
                                          <p:attrName>ppt_x</p:attrName>
                                        </p:attrNameLst>
                                      </p:cBhvr>
                                      <p:tavLst>
                                        <p:tav tm="0">
                                          <p:val>
                                            <p:strVal val="#ppt_x"/>
                                          </p:val>
                                        </p:tav>
                                        <p:tav tm="100000">
                                          <p:val>
                                            <p:strVal val="#ppt_x"/>
                                          </p:val>
                                        </p:tav>
                                      </p:tavLst>
                                    </p:anim>
                                    <p:anim calcmode="lin" valueType="num">
                                      <p:cBhvr>
                                        <p:cTn id="29" dur="500" fill="hold"/>
                                        <p:tgtEl>
                                          <p:spTgt spid="128014"/>
                                        </p:tgtEl>
                                        <p:attrNameLst>
                                          <p:attrName>ppt_y</p:attrName>
                                        </p:attrNameLst>
                                      </p:cBhvr>
                                      <p:tavLst>
                                        <p:tav tm="0">
                                          <p:val>
                                            <p:strVal val="#ppt_y-#ppt_h/2"/>
                                          </p:val>
                                        </p:tav>
                                        <p:tav tm="100000">
                                          <p:val>
                                            <p:strVal val="#ppt_y"/>
                                          </p:val>
                                        </p:tav>
                                      </p:tavLst>
                                    </p:anim>
                                    <p:anim calcmode="lin" valueType="num">
                                      <p:cBhvr>
                                        <p:cTn id="30" dur="500" fill="hold"/>
                                        <p:tgtEl>
                                          <p:spTgt spid="128014"/>
                                        </p:tgtEl>
                                        <p:attrNameLst>
                                          <p:attrName>ppt_w</p:attrName>
                                        </p:attrNameLst>
                                      </p:cBhvr>
                                      <p:tavLst>
                                        <p:tav tm="0">
                                          <p:val>
                                            <p:strVal val="#ppt_w"/>
                                          </p:val>
                                        </p:tav>
                                        <p:tav tm="100000">
                                          <p:val>
                                            <p:strVal val="#ppt_w"/>
                                          </p:val>
                                        </p:tav>
                                      </p:tavLst>
                                    </p:anim>
                                    <p:anim calcmode="lin" valueType="num">
                                      <p:cBhvr>
                                        <p:cTn id="31" dur="500" fill="hold"/>
                                        <p:tgtEl>
                                          <p:spTgt spid="128014"/>
                                        </p:tgtEl>
                                        <p:attrNameLst>
                                          <p:attrName>ppt_h</p:attrName>
                                        </p:attrNameLst>
                                      </p:cBhvr>
                                      <p:tavLst>
                                        <p:tav tm="0">
                                          <p:val>
                                            <p:fltVal val="0.000000"/>
                                          </p:val>
                                        </p:tav>
                                        <p:tav tm="100000">
                                          <p:val>
                                            <p:strVal val="#ppt_h"/>
                                          </p:val>
                                        </p:tav>
                                      </p:tavLst>
                                    </p:anim>
                                  </p:childTnLst>
                                </p:cTn>
                              </p:par>
                            </p:childTnLst>
                          </p:cTn>
                        </p:par>
                        <p:par>
                          <p:cTn id="32" fill="hold">
                            <p:stCondLst>
                              <p:cond delay="500"/>
                            </p:stCondLst>
                            <p:childTnLst>
                              <p:par>
                                <p:cTn id="33" presetID="12" presetClass="entr" presetSubtype="1" fill="hold" grpId="0" nodeType="afterEffect">
                                  <p:stCondLst>
                                    <p:cond delay="0"/>
                                  </p:stCondLst>
                                  <p:childTnLst>
                                    <p:set>
                                      <p:cBhvr>
                                        <p:cTn id="34" dur="1" fill="hold">
                                          <p:stCondLst>
                                            <p:cond delay="0"/>
                                          </p:stCondLst>
                                        </p:cTn>
                                        <p:tgtEl>
                                          <p:spTgt spid="128007"/>
                                        </p:tgtEl>
                                        <p:attrNameLst>
                                          <p:attrName>style.visibility</p:attrName>
                                        </p:attrNameLst>
                                      </p:cBhvr>
                                      <p:to>
                                        <p:strVal val="visible"/>
                                      </p:to>
                                    </p:set>
                                    <p:animEffect transition="in" filter="slide(fromTop)">
                                      <p:cBhvr>
                                        <p:cTn id="35" dur="500"/>
                                        <p:tgtEl>
                                          <p:spTgt spid="1280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9227"/>
                                        </p:tgtEl>
                                        <p:attrNameLst>
                                          <p:attrName>style.visibility</p:attrName>
                                        </p:attrNameLst>
                                      </p:cBhvr>
                                      <p:to>
                                        <p:strVal val="visible"/>
                                      </p:to>
                                    </p:set>
                                    <p:animEffect transition="in" filter="wipe(right)">
                                      <p:cBhvr>
                                        <p:cTn id="40" dur="500"/>
                                        <p:tgtEl>
                                          <p:spTgt spid="9227"/>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128013"/>
                                        </p:tgtEl>
                                        <p:attrNameLst>
                                          <p:attrName>style.visibility</p:attrName>
                                        </p:attrNameLst>
                                      </p:cBhvr>
                                      <p:to>
                                        <p:strVal val="visible"/>
                                      </p:to>
                                    </p:set>
                                    <p:anim calcmode="lin" valueType="num">
                                      <p:cBhvr>
                                        <p:cTn id="45" dur="500" fill="hold"/>
                                        <p:tgtEl>
                                          <p:spTgt spid="128013"/>
                                        </p:tgtEl>
                                        <p:attrNameLst>
                                          <p:attrName>ppt_x</p:attrName>
                                        </p:attrNameLst>
                                      </p:cBhvr>
                                      <p:tavLst>
                                        <p:tav tm="0">
                                          <p:val>
                                            <p:strVal val="#ppt_x"/>
                                          </p:val>
                                        </p:tav>
                                        <p:tav tm="100000">
                                          <p:val>
                                            <p:strVal val="#ppt_x"/>
                                          </p:val>
                                        </p:tav>
                                      </p:tavLst>
                                    </p:anim>
                                    <p:anim calcmode="lin" valueType="num">
                                      <p:cBhvr>
                                        <p:cTn id="46" dur="500" fill="hold"/>
                                        <p:tgtEl>
                                          <p:spTgt spid="128013"/>
                                        </p:tgtEl>
                                        <p:attrNameLst>
                                          <p:attrName>ppt_y</p:attrName>
                                        </p:attrNameLst>
                                      </p:cBhvr>
                                      <p:tavLst>
                                        <p:tav tm="0">
                                          <p:val>
                                            <p:strVal val="#ppt_y-#ppt_h/2"/>
                                          </p:val>
                                        </p:tav>
                                        <p:tav tm="100000">
                                          <p:val>
                                            <p:strVal val="#ppt_y"/>
                                          </p:val>
                                        </p:tav>
                                      </p:tavLst>
                                    </p:anim>
                                    <p:anim calcmode="lin" valueType="num">
                                      <p:cBhvr>
                                        <p:cTn id="47" dur="500" fill="hold"/>
                                        <p:tgtEl>
                                          <p:spTgt spid="128013"/>
                                        </p:tgtEl>
                                        <p:attrNameLst>
                                          <p:attrName>ppt_w</p:attrName>
                                        </p:attrNameLst>
                                      </p:cBhvr>
                                      <p:tavLst>
                                        <p:tav tm="0">
                                          <p:val>
                                            <p:strVal val="#ppt_w"/>
                                          </p:val>
                                        </p:tav>
                                        <p:tav tm="100000">
                                          <p:val>
                                            <p:strVal val="#ppt_w"/>
                                          </p:val>
                                        </p:tav>
                                      </p:tavLst>
                                    </p:anim>
                                    <p:anim calcmode="lin" valueType="num">
                                      <p:cBhvr>
                                        <p:cTn id="48" dur="500" fill="hold"/>
                                        <p:tgtEl>
                                          <p:spTgt spid="128013"/>
                                        </p:tgtEl>
                                        <p:attrNameLst>
                                          <p:attrName>ppt_h</p:attrName>
                                        </p:attrNameLst>
                                      </p:cBhvr>
                                      <p:tavLst>
                                        <p:tav tm="0">
                                          <p:val>
                                            <p:fltVal val="0.000000"/>
                                          </p:val>
                                        </p:tav>
                                        <p:tav tm="100000">
                                          <p:val>
                                            <p:strVal val="#ppt_h"/>
                                          </p:val>
                                        </p:tav>
                                      </p:tavLst>
                                    </p:anim>
                                  </p:childTnLst>
                                </p:cTn>
                              </p:par>
                            </p:childTnLst>
                          </p:cTn>
                        </p:par>
                        <p:par>
                          <p:cTn id="49" fill="hold">
                            <p:stCondLst>
                              <p:cond delay="500"/>
                            </p:stCondLst>
                            <p:childTnLst>
                              <p:par>
                                <p:cTn id="50" presetID="17" presetClass="entr" presetSubtype="1" fill="hold" nodeType="afterEffect">
                                  <p:stCondLst>
                                    <p:cond delay="0"/>
                                  </p:stCondLst>
                                  <p:childTnLst>
                                    <p:set>
                                      <p:cBhvr>
                                        <p:cTn id="51" dur="1" fill="hold">
                                          <p:stCondLst>
                                            <p:cond delay="0"/>
                                          </p:stCondLst>
                                        </p:cTn>
                                        <p:tgtEl>
                                          <p:spTgt spid="128015"/>
                                        </p:tgtEl>
                                        <p:attrNameLst>
                                          <p:attrName>style.visibility</p:attrName>
                                        </p:attrNameLst>
                                      </p:cBhvr>
                                      <p:to>
                                        <p:strVal val="visible"/>
                                      </p:to>
                                    </p:set>
                                    <p:anim calcmode="lin" valueType="num">
                                      <p:cBhvr>
                                        <p:cTn id="52" dur="500" fill="hold"/>
                                        <p:tgtEl>
                                          <p:spTgt spid="128015"/>
                                        </p:tgtEl>
                                        <p:attrNameLst>
                                          <p:attrName>ppt_x</p:attrName>
                                        </p:attrNameLst>
                                      </p:cBhvr>
                                      <p:tavLst>
                                        <p:tav tm="0">
                                          <p:val>
                                            <p:strVal val="#ppt_x"/>
                                          </p:val>
                                        </p:tav>
                                        <p:tav tm="100000">
                                          <p:val>
                                            <p:strVal val="#ppt_x"/>
                                          </p:val>
                                        </p:tav>
                                      </p:tavLst>
                                    </p:anim>
                                    <p:anim calcmode="lin" valueType="num">
                                      <p:cBhvr>
                                        <p:cTn id="53" dur="500" fill="hold"/>
                                        <p:tgtEl>
                                          <p:spTgt spid="128015"/>
                                        </p:tgtEl>
                                        <p:attrNameLst>
                                          <p:attrName>ppt_y</p:attrName>
                                        </p:attrNameLst>
                                      </p:cBhvr>
                                      <p:tavLst>
                                        <p:tav tm="0">
                                          <p:val>
                                            <p:strVal val="#ppt_y-#ppt_h/2"/>
                                          </p:val>
                                        </p:tav>
                                        <p:tav tm="100000">
                                          <p:val>
                                            <p:strVal val="#ppt_y"/>
                                          </p:val>
                                        </p:tav>
                                      </p:tavLst>
                                    </p:anim>
                                    <p:anim calcmode="lin" valueType="num">
                                      <p:cBhvr>
                                        <p:cTn id="54" dur="500" fill="hold"/>
                                        <p:tgtEl>
                                          <p:spTgt spid="128015"/>
                                        </p:tgtEl>
                                        <p:attrNameLst>
                                          <p:attrName>ppt_w</p:attrName>
                                        </p:attrNameLst>
                                      </p:cBhvr>
                                      <p:tavLst>
                                        <p:tav tm="0">
                                          <p:val>
                                            <p:strVal val="#ppt_w"/>
                                          </p:val>
                                        </p:tav>
                                        <p:tav tm="100000">
                                          <p:val>
                                            <p:strVal val="#ppt_w"/>
                                          </p:val>
                                        </p:tav>
                                      </p:tavLst>
                                    </p:anim>
                                    <p:anim calcmode="lin" valueType="num">
                                      <p:cBhvr>
                                        <p:cTn id="55" dur="500" fill="hold"/>
                                        <p:tgtEl>
                                          <p:spTgt spid="128015"/>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8010"/>
                                        </p:tgtEl>
                                        <p:attrNameLst>
                                          <p:attrName>style.visibility</p:attrName>
                                        </p:attrNameLst>
                                      </p:cBhvr>
                                      <p:to>
                                        <p:strVal val="visible"/>
                                      </p:to>
                                    </p:set>
                                    <p:animEffect transition="in" filter="wipe(left)">
                                      <p:cBhvr>
                                        <p:cTn id="60" dur="500"/>
                                        <p:tgtEl>
                                          <p:spTgt spid="128010"/>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28011"/>
                                        </p:tgtEl>
                                        <p:attrNameLst>
                                          <p:attrName>style.visibility</p:attrName>
                                        </p:attrNameLst>
                                      </p:cBhvr>
                                      <p:to>
                                        <p:strVal val="visible"/>
                                      </p:to>
                                    </p:set>
                                    <p:animEffect transition="in" filter="wipe(left)">
                                      <p:cBhvr>
                                        <p:cTn id="64" dur="500"/>
                                        <p:tgtEl>
                                          <p:spTgt spid="128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bldLvl="0" animBg="1"/>
      <p:bldP spid="128006" grpId="0" bldLvl="0" animBg="1"/>
      <p:bldP spid="128007" grpId="0" bldLvl="0" animBg="1"/>
      <p:bldP spid="128008" grpId="0" bldLvl="0" animBg="1"/>
      <p:bldP spid="128010" grpId="0" bldLvl="0" animBg="1"/>
      <p:bldP spid="128011" grpId="0" bldLvl="0" animBg="1"/>
      <p:bldP spid="128013"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a:ln>
            <a:miter lim="800000"/>
          </a:ln>
        </p:spPr>
        <p:txBody>
          <a:bodyPr/>
          <a:lstStyle/>
          <a:p>
            <a:fld id="{FB2C40F3-2164-4B3B-BCA4-83C984352BA1}" type="datetime1">
              <a:rPr lang="zh-CN" altLang="en-US" smtClean="0"/>
            </a:fld>
            <a:endParaRPr lang="en-US" altLang="zh-CN"/>
          </a:p>
        </p:txBody>
      </p:sp>
      <p:sp>
        <p:nvSpPr>
          <p:cNvPr id="53251" name="Text Box 7"/>
          <p:cNvSpPr txBox="1">
            <a:spLocks noChangeArrowheads="1"/>
          </p:cNvSpPr>
          <p:nvPr/>
        </p:nvSpPr>
        <p:spPr bwMode="auto">
          <a:xfrm>
            <a:off x="323850" y="765175"/>
            <a:ext cx="8443913" cy="519113"/>
          </a:xfrm>
          <a:prstGeom prst="rect">
            <a:avLst/>
          </a:prstGeom>
          <a:noFill/>
          <a:ln w="19050" cap="sq">
            <a:noFill/>
            <a:miter lim="800000"/>
          </a:ln>
          <a:effectLst/>
        </p:spPr>
        <p:txBody>
          <a:bodyPr>
            <a:spAutoFit/>
          </a:bodyPr>
          <a:lstStyle/>
          <a:p>
            <a:pPr algn="just">
              <a:spcBef>
                <a:spcPct val="10000"/>
              </a:spcBef>
            </a:pPr>
            <a:r>
              <a:rPr lang="en-US" altLang="zh-CN" sz="2800">
                <a:solidFill>
                  <a:srgbClr val="000000"/>
                </a:solidFill>
                <a:latin typeface="隶书" pitchFamily="49" charset="-122"/>
                <a:ea typeface="隶书" pitchFamily="49" charset="-122"/>
              </a:rPr>
              <a:t>2. 2-</a:t>
            </a:r>
            <a:r>
              <a:rPr lang="zh-CN" altLang="en-US" sz="2800">
                <a:solidFill>
                  <a:srgbClr val="000000"/>
                </a:solidFill>
                <a:latin typeface="隶书" pitchFamily="49" charset="-122"/>
                <a:ea typeface="隶书" pitchFamily="49" charset="-122"/>
              </a:rPr>
              <a:t>路归并算法</a:t>
            </a:r>
            <a:endParaRPr lang="zh-CN" altLang="en-US" sz="2800">
              <a:solidFill>
                <a:srgbClr val="000000"/>
              </a:solidFill>
              <a:latin typeface="隶书" pitchFamily="49" charset="-122"/>
              <a:ea typeface="隶书" pitchFamily="49" charset="-122"/>
            </a:endParaRPr>
          </a:p>
        </p:txBody>
      </p:sp>
      <p:sp>
        <p:nvSpPr>
          <p:cNvPr id="53252" name="Rectangle 16"/>
          <p:cNvSpPr>
            <a:spLocks noChangeArrowheads="1"/>
          </p:cNvSpPr>
          <p:nvPr/>
        </p:nvSpPr>
        <p:spPr bwMode="auto">
          <a:xfrm>
            <a:off x="550199" y="1413610"/>
            <a:ext cx="7991475" cy="2861310"/>
          </a:xfrm>
          <a:prstGeom prst="rect">
            <a:avLst/>
          </a:prstGeom>
          <a:noFill/>
          <a:ln w="19050" cap="sq" algn="ctr">
            <a:noFill/>
            <a:miter lim="800000"/>
          </a:ln>
          <a:effectLst/>
        </p:spPr>
        <p:txBody>
          <a:bodyPr anchor="ctr">
            <a:spAutoFit/>
          </a:bodyPr>
          <a:lstStyle/>
          <a:p>
            <a:pPr>
              <a:lnSpc>
                <a:spcPct val="150000"/>
              </a:lnSpc>
            </a:pPr>
            <a:r>
              <a:rPr kumimoji="1" lang="en-US" altLang="zh-CN" sz="2000" dirty="0">
                <a:latin typeface="宋体" charset="0"/>
                <a:ea typeface="宋体" charset="0"/>
                <a:cs typeface="宋体" charset="0"/>
              </a:rPr>
              <a:t>      </a:t>
            </a:r>
            <a:r>
              <a:rPr lang="en-US" altLang="zh-CN" sz="2000" dirty="0">
                <a:solidFill>
                  <a:srgbClr val="000000"/>
                </a:solidFill>
                <a:latin typeface="宋体" charset="0"/>
                <a:ea typeface="宋体" charset="0"/>
                <a:cs typeface="宋体" charset="0"/>
              </a:rPr>
              <a:t>2-</a:t>
            </a:r>
            <a:r>
              <a:rPr lang="zh-CN" altLang="en-US" sz="2000" dirty="0">
                <a:solidFill>
                  <a:srgbClr val="000000"/>
                </a:solidFill>
                <a:latin typeface="宋体" charset="0"/>
                <a:ea typeface="宋体" charset="0"/>
                <a:cs typeface="宋体" charset="0"/>
              </a:rPr>
              <a:t>路归并的基本思想是：</a:t>
            </a:r>
            <a:endParaRPr lang="zh-CN" altLang="en-US" sz="2000" dirty="0">
              <a:solidFill>
                <a:srgbClr val="000000"/>
              </a:solidFill>
              <a:latin typeface="宋体" charset="0"/>
              <a:ea typeface="宋体" charset="0"/>
              <a:cs typeface="宋体" charset="0"/>
            </a:endParaRPr>
          </a:p>
          <a:p>
            <a:pPr marL="342900" indent="-342900">
              <a:lnSpc>
                <a:spcPct val="150000"/>
              </a:lnSpc>
              <a:buFont typeface="Arial" panose="020B0604020202090204" pitchFamily="34" charset="0"/>
              <a:buChar char="•"/>
            </a:pPr>
            <a:r>
              <a:rPr lang="zh-CN" altLang="en-US" sz="2000" dirty="0">
                <a:solidFill>
                  <a:srgbClr val="000000"/>
                </a:solidFill>
                <a:latin typeface="宋体" charset="0"/>
                <a:ea typeface="宋体" charset="0"/>
                <a:cs typeface="宋体" charset="0"/>
              </a:rPr>
              <a:t>只有</a:t>
            </a:r>
            <a:r>
              <a:rPr lang="en-US" altLang="zh-CN" sz="2000" dirty="0">
                <a:solidFill>
                  <a:srgbClr val="000000"/>
                </a:solidFill>
                <a:latin typeface="宋体" charset="0"/>
                <a:ea typeface="宋体" charset="0"/>
                <a:cs typeface="宋体" charset="0"/>
              </a:rPr>
              <a:t>1</a:t>
            </a:r>
            <a:r>
              <a:rPr lang="zh-CN" altLang="en-US" sz="2000" dirty="0">
                <a:solidFill>
                  <a:srgbClr val="000000"/>
                </a:solidFill>
                <a:latin typeface="宋体" charset="0"/>
                <a:ea typeface="宋体" charset="0"/>
                <a:cs typeface="宋体" charset="0"/>
              </a:rPr>
              <a:t>个元素的表总是有序的，所以将排序表</a:t>
            </a:r>
            <a:r>
              <a:rPr lang="en-US" altLang="zh-CN" sz="2000" dirty="0">
                <a:solidFill>
                  <a:srgbClr val="000000"/>
                </a:solidFill>
                <a:latin typeface="宋体" charset="0"/>
                <a:ea typeface="宋体" charset="0"/>
                <a:cs typeface="宋体" charset="0"/>
              </a:rPr>
              <a:t>R[1..n]</a:t>
            </a:r>
            <a:r>
              <a:rPr lang="zh-CN" altLang="en-US" sz="2000" dirty="0">
                <a:solidFill>
                  <a:srgbClr val="000000"/>
                </a:solidFill>
                <a:latin typeface="宋体" charset="0"/>
                <a:ea typeface="宋体" charset="0"/>
                <a:cs typeface="宋体" charset="0"/>
              </a:rPr>
              <a:t>，看作是</a:t>
            </a:r>
            <a:r>
              <a:rPr lang="en-US" altLang="zh-CN" sz="2000" dirty="0">
                <a:solidFill>
                  <a:srgbClr val="00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个长度为</a:t>
            </a:r>
            <a:r>
              <a:rPr lang="en-US" altLang="zh-CN" sz="2000" dirty="0" err="1">
                <a:solidFill>
                  <a:srgbClr val="000000"/>
                </a:solidFill>
                <a:latin typeface="宋体" charset="0"/>
                <a:ea typeface="宋体" charset="0"/>
                <a:cs typeface="宋体" charset="0"/>
              </a:rPr>
              <a:t>len</a:t>
            </a:r>
            <a:r>
              <a:rPr lang="en-US" altLang="zh-CN" sz="2000" dirty="0">
                <a:solidFill>
                  <a:srgbClr val="000000"/>
                </a:solidFill>
                <a:latin typeface="宋体" charset="0"/>
                <a:ea typeface="宋体" charset="0"/>
                <a:cs typeface="宋体" charset="0"/>
              </a:rPr>
              <a:t>=1</a:t>
            </a:r>
            <a:r>
              <a:rPr lang="zh-CN" altLang="en-US" sz="2000" dirty="0">
                <a:solidFill>
                  <a:srgbClr val="000000"/>
                </a:solidFill>
                <a:latin typeface="宋体" charset="0"/>
                <a:ea typeface="宋体" charset="0"/>
                <a:cs typeface="宋体" charset="0"/>
              </a:rPr>
              <a:t>的有序子表，对相邻的两个有序子表两两合并到</a:t>
            </a:r>
            <a:r>
              <a:rPr lang="en-US" altLang="zh-CN" sz="2000" dirty="0">
                <a:solidFill>
                  <a:srgbClr val="000000"/>
                </a:solidFill>
                <a:latin typeface="宋体" charset="0"/>
                <a:ea typeface="宋体" charset="0"/>
                <a:cs typeface="宋体" charset="0"/>
              </a:rPr>
              <a:t>R1[1..n]</a:t>
            </a:r>
            <a:r>
              <a:rPr lang="zh-CN" altLang="en-US" sz="2000" dirty="0">
                <a:solidFill>
                  <a:srgbClr val="000000"/>
                </a:solidFill>
                <a:latin typeface="宋体" charset="0"/>
                <a:ea typeface="宋体" charset="0"/>
                <a:cs typeface="宋体" charset="0"/>
              </a:rPr>
              <a:t>，使之</a:t>
            </a:r>
            <a:r>
              <a:rPr lang="zh-CN" altLang="en-US" sz="2000" dirty="0">
                <a:solidFill>
                  <a:srgbClr val="FF0000"/>
                </a:solidFill>
                <a:latin typeface="宋体" charset="0"/>
                <a:ea typeface="宋体" charset="0"/>
                <a:cs typeface="宋体" charset="0"/>
              </a:rPr>
              <a:t>生成表长</a:t>
            </a:r>
            <a:r>
              <a:rPr lang="en-US" altLang="zh-CN" sz="2000" dirty="0" err="1">
                <a:solidFill>
                  <a:srgbClr val="FF0000"/>
                </a:solidFill>
                <a:latin typeface="宋体" charset="0"/>
                <a:ea typeface="宋体" charset="0"/>
                <a:cs typeface="宋体" charset="0"/>
              </a:rPr>
              <a:t>len</a:t>
            </a:r>
            <a:r>
              <a:rPr lang="en-US" altLang="zh-CN" sz="2000" dirty="0">
                <a:solidFill>
                  <a:srgbClr val="FF0000"/>
                </a:solidFill>
                <a:latin typeface="宋体" charset="0"/>
                <a:ea typeface="宋体" charset="0"/>
                <a:cs typeface="宋体" charset="0"/>
              </a:rPr>
              <a:t>=2</a:t>
            </a:r>
            <a:r>
              <a:rPr lang="zh-CN" altLang="en-US" sz="2000" dirty="0">
                <a:solidFill>
                  <a:srgbClr val="FF0000"/>
                </a:solidFill>
                <a:latin typeface="宋体" charset="0"/>
                <a:ea typeface="宋体" charset="0"/>
                <a:cs typeface="宋体" charset="0"/>
              </a:rPr>
              <a:t>的有序表</a:t>
            </a:r>
            <a:r>
              <a:rPr lang="zh-CN" altLang="en-US" sz="2000" dirty="0">
                <a:solidFill>
                  <a:srgbClr val="000000"/>
                </a:solidFill>
                <a:latin typeface="宋体" charset="0"/>
                <a:ea typeface="宋体" charset="0"/>
                <a:cs typeface="宋体" charset="0"/>
              </a:rPr>
              <a:t>；</a:t>
            </a:r>
            <a:endParaRPr lang="zh-CN" altLang="en-US" sz="2000" dirty="0">
              <a:solidFill>
                <a:srgbClr val="000000"/>
              </a:solidFill>
              <a:latin typeface="宋体" charset="0"/>
              <a:ea typeface="宋体" charset="0"/>
              <a:cs typeface="宋体" charset="0"/>
            </a:endParaRPr>
          </a:p>
          <a:p>
            <a:pPr marL="342900" indent="-342900">
              <a:lnSpc>
                <a:spcPct val="150000"/>
              </a:lnSpc>
              <a:buFont typeface="Arial" panose="020B0604020202090204" pitchFamily="34" charset="0"/>
              <a:buChar char="•"/>
            </a:pPr>
            <a:r>
              <a:rPr lang="zh-CN" altLang="en-US" sz="2000" dirty="0">
                <a:solidFill>
                  <a:srgbClr val="000000"/>
                </a:solidFill>
                <a:latin typeface="宋体" charset="0"/>
                <a:ea typeface="宋体" charset="0"/>
                <a:cs typeface="宋体" charset="0"/>
              </a:rPr>
              <a:t>再进行</a:t>
            </a:r>
            <a:r>
              <a:rPr lang="zh-CN" altLang="en-US" sz="2000" dirty="0">
                <a:solidFill>
                  <a:srgbClr val="FF0000"/>
                </a:solidFill>
                <a:latin typeface="宋体" charset="0"/>
                <a:ea typeface="宋体" charset="0"/>
                <a:cs typeface="宋体" charset="0"/>
              </a:rPr>
              <a:t>两两合并</a:t>
            </a:r>
            <a:r>
              <a:rPr lang="zh-CN" altLang="en-US" sz="2000" dirty="0">
                <a:solidFill>
                  <a:srgbClr val="000000"/>
                </a:solidFill>
                <a:latin typeface="宋体" charset="0"/>
                <a:ea typeface="宋体" charset="0"/>
                <a:cs typeface="宋体" charset="0"/>
              </a:rPr>
              <a:t>到</a:t>
            </a:r>
            <a:r>
              <a:rPr lang="en-US" altLang="zh-CN" sz="2000" dirty="0">
                <a:solidFill>
                  <a:srgbClr val="000000"/>
                </a:solidFill>
                <a:latin typeface="宋体" charset="0"/>
                <a:ea typeface="宋体" charset="0"/>
                <a:cs typeface="宋体" charset="0"/>
              </a:rPr>
              <a:t>R[1..n]</a:t>
            </a:r>
            <a:r>
              <a:rPr lang="zh-CN" altLang="en-US" sz="2000" dirty="0">
                <a:solidFill>
                  <a:srgbClr val="000000"/>
                </a:solidFill>
                <a:latin typeface="宋体" charset="0"/>
                <a:ea typeface="宋体" charset="0"/>
                <a:cs typeface="宋体" charset="0"/>
              </a:rPr>
              <a:t>中，</a:t>
            </a:r>
            <a:r>
              <a:rPr lang="en-US" altLang="zh-CN" sz="2000" dirty="0">
                <a:solidFill>
                  <a:srgbClr val="00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，直到</a:t>
            </a:r>
            <a:r>
              <a:rPr lang="zh-CN" altLang="en-US" sz="2000" dirty="0">
                <a:solidFill>
                  <a:srgbClr val="FF0000"/>
                </a:solidFill>
                <a:latin typeface="宋体" charset="0"/>
                <a:ea typeface="宋体" charset="0"/>
                <a:cs typeface="宋体" charset="0"/>
              </a:rPr>
              <a:t>最后生成表长</a:t>
            </a:r>
            <a:r>
              <a:rPr lang="en-US" altLang="zh-CN" sz="2000" dirty="0" err="1">
                <a:solidFill>
                  <a:srgbClr val="FF0000"/>
                </a:solidFill>
                <a:latin typeface="宋体" charset="0"/>
                <a:ea typeface="宋体" charset="0"/>
                <a:cs typeface="宋体" charset="0"/>
              </a:rPr>
              <a:t>len</a:t>
            </a:r>
            <a:r>
              <a:rPr lang="en-US" altLang="zh-CN" sz="2000" dirty="0">
                <a:solidFill>
                  <a:srgbClr val="FF0000"/>
                </a:solidFill>
                <a:latin typeface="宋体" charset="0"/>
                <a:ea typeface="宋体" charset="0"/>
                <a:cs typeface="宋体" charset="0"/>
              </a:rPr>
              <a:t>=n</a:t>
            </a:r>
            <a:r>
              <a:rPr lang="zh-CN" altLang="en-US" sz="2000" dirty="0">
                <a:solidFill>
                  <a:srgbClr val="000000"/>
                </a:solidFill>
                <a:latin typeface="宋体" charset="0"/>
                <a:ea typeface="宋体" charset="0"/>
                <a:cs typeface="宋体" charset="0"/>
              </a:rPr>
              <a:t>的有序表。</a:t>
            </a:r>
            <a:endParaRPr lang="zh-CN" altLang="en-US" sz="2000" dirty="0">
              <a:solidFill>
                <a:srgbClr val="000000"/>
              </a:solidFill>
              <a:latin typeface="宋体" charset="0"/>
              <a:ea typeface="宋体" charset="0"/>
              <a:cs typeface="宋体" charset="0"/>
            </a:endParaRPr>
          </a:p>
          <a:p>
            <a:pPr marL="342900" indent="-342900">
              <a:lnSpc>
                <a:spcPct val="150000"/>
              </a:lnSpc>
              <a:buFont typeface="Arial" panose="020B0604020202090204" pitchFamily="34" charset="0"/>
              <a:buChar char="•"/>
            </a:pPr>
            <a:r>
              <a:rPr lang="zh-CN" altLang="en-US" sz="2000" dirty="0">
                <a:solidFill>
                  <a:srgbClr val="000000"/>
                </a:solidFill>
                <a:latin typeface="宋体" charset="0"/>
                <a:ea typeface="宋体" charset="0"/>
                <a:cs typeface="宋体" charset="0"/>
              </a:rPr>
              <a:t>这个过程需要</a:t>
            </a:r>
            <a:r>
              <a:rPr lang="zh-CN" altLang="en-US" sz="2000" dirty="0">
                <a:solidFill>
                  <a:srgbClr val="FF0000"/>
                </a:solidFill>
                <a:latin typeface="宋体" charset="0"/>
                <a:ea typeface="宋体" charset="0"/>
                <a:cs typeface="宋体" charset="0"/>
              </a:rPr>
              <a:t>「</a:t>
            </a:r>
            <a:r>
              <a:rPr lang="en-US" altLang="zh-CN" sz="2000" dirty="0">
                <a:solidFill>
                  <a:srgbClr val="FF0000"/>
                </a:solidFill>
                <a:latin typeface="宋体" charset="0"/>
                <a:ea typeface="宋体" charset="0"/>
                <a:cs typeface="宋体" charset="0"/>
              </a:rPr>
              <a:t>log</a:t>
            </a:r>
            <a:r>
              <a:rPr lang="en-US" altLang="zh-CN" sz="2000" baseline="-25000" dirty="0">
                <a:solidFill>
                  <a:srgbClr val="FF0000"/>
                </a:solidFill>
                <a:latin typeface="宋体" charset="0"/>
                <a:ea typeface="宋体" charset="0"/>
                <a:cs typeface="宋体" charset="0"/>
              </a:rPr>
              <a:t>2</a:t>
            </a:r>
            <a:r>
              <a:rPr lang="en-US" altLang="zh-CN" sz="2000" dirty="0">
                <a:solidFill>
                  <a:srgbClr val="FF0000"/>
                </a:solidFill>
                <a:latin typeface="宋体" charset="0"/>
                <a:ea typeface="宋体" charset="0"/>
                <a:cs typeface="宋体" charset="0"/>
              </a:rPr>
              <a:t>n</a:t>
            </a:r>
            <a:r>
              <a:rPr lang="zh-CN" altLang="en-US" sz="2000" dirty="0">
                <a:solidFill>
                  <a:srgbClr val="FF0000"/>
                </a:solidFill>
                <a:latin typeface="宋体" charset="0"/>
                <a:ea typeface="宋体" charset="0"/>
                <a:cs typeface="宋体" charset="0"/>
              </a:rPr>
              <a:t>」</a:t>
            </a:r>
            <a:r>
              <a:rPr lang="zh-CN" altLang="en-US" sz="2000" dirty="0">
                <a:solidFill>
                  <a:srgbClr val="000000"/>
                </a:solidFill>
                <a:latin typeface="宋体" charset="0"/>
                <a:ea typeface="宋体" charset="0"/>
                <a:cs typeface="宋体" charset="0"/>
              </a:rPr>
              <a:t>趟。</a:t>
            </a:r>
            <a:endParaRPr lang="zh-CN" altLang="en-US" sz="2000" dirty="0">
              <a:solidFill>
                <a:srgbClr val="000000"/>
              </a:solidFill>
              <a:latin typeface="宋体" charset="0"/>
              <a:ea typeface="宋体" charset="0"/>
              <a:cs typeface="宋体"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miter lim="800000"/>
          </a:ln>
        </p:spPr>
        <p:txBody>
          <a:bodyPr/>
          <a:lstStyle/>
          <a:p>
            <a:fld id="{407A09F0-84E0-44A1-A1C4-2D1542696CA3}" type="datetime1">
              <a:rPr lang="zh-CN" altLang="en-US" smtClean="0"/>
            </a:fld>
            <a:endParaRPr lang="en-US" altLang="zh-CN"/>
          </a:p>
        </p:txBody>
      </p:sp>
      <p:sp>
        <p:nvSpPr>
          <p:cNvPr id="54275" name="Rectangle 3"/>
          <p:cNvSpPr>
            <a:spLocks noGrp="1" noChangeArrowheads="1"/>
          </p:cNvSpPr>
          <p:nvPr>
            <p:ph type="body" idx="1"/>
          </p:nvPr>
        </p:nvSpPr>
        <p:spPr>
          <a:xfrm>
            <a:off x="3178210" y="1036651"/>
            <a:ext cx="5394318" cy="4392613"/>
          </a:xfrm>
          <a:noFill/>
        </p:spPr>
        <p:txBody>
          <a:bodyPr/>
          <a:lstStyle/>
          <a:p>
            <a:pPr eaLnBrk="1" hangingPunct="1">
              <a:buFont typeface="Wingdings" panose="05000000000000000000" pitchFamily="2" charset="2"/>
              <a:buNone/>
            </a:pPr>
            <a:r>
              <a:rPr lang="en-US" altLang="zh-CN" sz="2400" u="sng" dirty="0">
                <a:latin typeface="Times New Roman Regular" panose="02020503050405090304" charset="0"/>
                <a:cs typeface="Times New Roman Regular" panose="02020503050405090304" charset="0"/>
              </a:rPr>
              <a:t>56</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47</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69</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48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27</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98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56 </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59 </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38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66</a:t>
            </a:r>
            <a:endParaRPr lang="en-US" altLang="zh-CN" sz="2400" u="sng" dirty="0">
              <a:latin typeface="Times New Roman Regular" panose="02020503050405090304" charset="0"/>
              <a:cs typeface="Times New Roman Regular" panose="02020503050405090304" charset="0"/>
            </a:endParaRPr>
          </a:p>
          <a:p>
            <a:pPr eaLnBrk="1" hangingPunct="1"/>
            <a:endParaRPr lang="en-US" altLang="zh-CN" sz="2400" u="sng" dirty="0">
              <a:latin typeface="Times New Roman Regular" panose="02020503050405090304" charset="0"/>
              <a:cs typeface="Times New Roman Regular" panose="02020503050405090304" charset="0"/>
            </a:endParaRPr>
          </a:p>
          <a:p>
            <a:pPr eaLnBrk="1" hangingPunct="1">
              <a:buFont typeface="Wingdings" panose="05000000000000000000" pitchFamily="2" charset="2"/>
              <a:buNone/>
            </a:pPr>
            <a:r>
              <a:rPr lang="en-US" altLang="zh-CN" sz="2400" u="sng" dirty="0">
                <a:latin typeface="Times New Roman Regular" panose="02020503050405090304" charset="0"/>
                <a:cs typeface="Times New Roman Regular" panose="02020503050405090304" charset="0"/>
              </a:rPr>
              <a:t>47  56</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48  69</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27  98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56  59</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28  38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66</a:t>
            </a:r>
            <a:endParaRPr lang="en-US" altLang="zh-CN" sz="2400" u="sng" dirty="0">
              <a:latin typeface="Times New Roman Regular" panose="02020503050405090304" charset="0"/>
              <a:cs typeface="Times New Roman Regular" panose="02020503050405090304" charset="0"/>
            </a:endParaRPr>
          </a:p>
          <a:p>
            <a:pPr eaLnBrk="1" hangingPunct="1"/>
            <a:endParaRPr lang="en-US" altLang="zh-CN" sz="2400" u="sng" dirty="0">
              <a:latin typeface="Times New Roman Regular" panose="02020503050405090304" charset="0"/>
              <a:cs typeface="Times New Roman Regular" panose="02020503050405090304" charset="0"/>
            </a:endParaRPr>
          </a:p>
          <a:p>
            <a:pPr eaLnBrk="1" hangingPunct="1">
              <a:buFont typeface="Wingdings" panose="05000000000000000000" pitchFamily="2" charset="2"/>
              <a:buNone/>
            </a:pPr>
            <a:r>
              <a:rPr lang="en-US" altLang="zh-CN" sz="2400" u="sng" dirty="0">
                <a:latin typeface="Times New Roman Regular" panose="02020503050405090304" charset="0"/>
                <a:cs typeface="Times New Roman Regular" panose="02020503050405090304" charset="0"/>
              </a:rPr>
              <a:t>47  48  56  69</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27  56  59  98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28  38  66</a:t>
            </a:r>
            <a:endParaRPr lang="en-US" altLang="zh-CN" sz="2400" u="sng" dirty="0">
              <a:latin typeface="Times New Roman Regular" panose="02020503050405090304" charset="0"/>
              <a:cs typeface="Times New Roman Regular" panose="02020503050405090304" charset="0"/>
            </a:endParaRPr>
          </a:p>
          <a:p>
            <a:pPr eaLnBrk="1" hangingPunct="1"/>
            <a:endParaRPr lang="en-US" altLang="zh-CN" sz="2400" u="sng" dirty="0">
              <a:latin typeface="Times New Roman Regular" panose="02020503050405090304" charset="0"/>
              <a:cs typeface="Times New Roman Regular" panose="02020503050405090304" charset="0"/>
            </a:endParaRPr>
          </a:p>
          <a:p>
            <a:pPr eaLnBrk="1" hangingPunct="1">
              <a:buFont typeface="Wingdings" panose="05000000000000000000" pitchFamily="2" charset="2"/>
              <a:buNone/>
            </a:pPr>
            <a:r>
              <a:rPr lang="en-US" altLang="zh-CN" sz="2400" u="sng" dirty="0">
                <a:latin typeface="Times New Roman Regular" panose="02020503050405090304" charset="0"/>
                <a:cs typeface="Times New Roman Regular" panose="02020503050405090304" charset="0"/>
              </a:rPr>
              <a:t>27  47  48  56  56  59  69  98</a:t>
            </a:r>
            <a:r>
              <a:rPr lang="en-US" altLang="zh-CN" sz="2400" dirty="0">
                <a:latin typeface="Times New Roman Regular" panose="02020503050405090304" charset="0"/>
                <a:cs typeface="Times New Roman Regular" panose="02020503050405090304" charset="0"/>
              </a:rPr>
              <a:t>  </a:t>
            </a:r>
            <a:r>
              <a:rPr lang="en-US" altLang="zh-CN" sz="2400" u="sng" dirty="0">
                <a:latin typeface="Times New Roman Regular" panose="02020503050405090304" charset="0"/>
                <a:cs typeface="Times New Roman Regular" panose="02020503050405090304" charset="0"/>
              </a:rPr>
              <a:t>28  38  66</a:t>
            </a:r>
            <a:endParaRPr lang="en-US" altLang="zh-CN" sz="2400" u="sng" dirty="0">
              <a:latin typeface="Times New Roman Regular" panose="02020503050405090304" charset="0"/>
              <a:cs typeface="Times New Roman Regular" panose="02020503050405090304" charset="0"/>
            </a:endParaRPr>
          </a:p>
          <a:p>
            <a:pPr eaLnBrk="1" hangingPunct="1"/>
            <a:endParaRPr lang="en-US" altLang="zh-CN" sz="2400" u="sng" dirty="0">
              <a:latin typeface="Times New Roman Regular" panose="02020503050405090304" charset="0"/>
              <a:cs typeface="Times New Roman Regular" panose="02020503050405090304" charset="0"/>
            </a:endParaRPr>
          </a:p>
          <a:p>
            <a:pPr eaLnBrk="1" hangingPunct="1">
              <a:buFont typeface="Wingdings" panose="05000000000000000000" pitchFamily="2" charset="2"/>
              <a:buNone/>
            </a:pPr>
            <a:r>
              <a:rPr lang="en-US" altLang="zh-CN" sz="2400" u="sng" dirty="0">
                <a:latin typeface="Times New Roman Regular" panose="02020503050405090304" charset="0"/>
                <a:cs typeface="Times New Roman Regular" panose="02020503050405090304" charset="0"/>
              </a:rPr>
              <a:t>27  28  38  47  48  56  56  59  66  69  98</a:t>
            </a:r>
            <a:endParaRPr lang="en-US" altLang="zh-CN" sz="2400" u="sng" dirty="0">
              <a:latin typeface="Times New Roman Regular" panose="02020503050405090304" charset="0"/>
              <a:cs typeface="Times New Roman Regular" panose="02020503050405090304" charset="0"/>
            </a:endParaRPr>
          </a:p>
        </p:txBody>
      </p:sp>
      <p:sp>
        <p:nvSpPr>
          <p:cNvPr id="4" name="TextBox 3"/>
          <p:cNvSpPr txBox="1"/>
          <p:nvPr/>
        </p:nvSpPr>
        <p:spPr>
          <a:xfrm>
            <a:off x="1142976" y="1142984"/>
            <a:ext cx="1571636" cy="369332"/>
          </a:xfrm>
          <a:prstGeom prst="rect">
            <a:avLst/>
          </a:prstGeom>
          <a:noFill/>
        </p:spPr>
        <p:txBody>
          <a:bodyPr wrap="square" rtlCol="0">
            <a:spAutoFit/>
          </a:bodyPr>
          <a:lstStyle/>
          <a:p>
            <a:r>
              <a:rPr lang="zh-CN" altLang="en-US" dirty="0"/>
              <a:t>初始序列：</a:t>
            </a:r>
            <a:endParaRPr lang="zh-CN" altLang="en-US" dirty="0"/>
          </a:p>
        </p:txBody>
      </p:sp>
      <p:sp>
        <p:nvSpPr>
          <p:cNvPr id="5" name="TextBox 4"/>
          <p:cNvSpPr txBox="1"/>
          <p:nvPr/>
        </p:nvSpPr>
        <p:spPr>
          <a:xfrm>
            <a:off x="1000100" y="1988098"/>
            <a:ext cx="1571636" cy="369332"/>
          </a:xfrm>
          <a:prstGeom prst="rect">
            <a:avLst/>
          </a:prstGeom>
          <a:noFill/>
        </p:spPr>
        <p:txBody>
          <a:bodyPr wrap="square" rtlCol="0">
            <a:spAutoFit/>
          </a:bodyPr>
          <a:lstStyle/>
          <a:p>
            <a:r>
              <a:rPr lang="zh-CN" altLang="en-US" dirty="0"/>
              <a:t>第一趟归并后：</a:t>
            </a:r>
            <a:endParaRPr lang="zh-CN" altLang="en-US" dirty="0"/>
          </a:p>
        </p:txBody>
      </p:sp>
      <p:sp>
        <p:nvSpPr>
          <p:cNvPr id="6" name="TextBox 5"/>
          <p:cNvSpPr txBox="1"/>
          <p:nvPr/>
        </p:nvSpPr>
        <p:spPr>
          <a:xfrm>
            <a:off x="1000100" y="2786058"/>
            <a:ext cx="1571636" cy="369332"/>
          </a:xfrm>
          <a:prstGeom prst="rect">
            <a:avLst/>
          </a:prstGeom>
          <a:noFill/>
        </p:spPr>
        <p:txBody>
          <a:bodyPr wrap="square" rtlCol="0">
            <a:spAutoFit/>
          </a:bodyPr>
          <a:lstStyle/>
          <a:p>
            <a:r>
              <a:rPr lang="zh-CN" altLang="en-US" dirty="0"/>
              <a:t>第二趟归并后：</a:t>
            </a:r>
            <a:endParaRPr lang="zh-CN" altLang="en-US" dirty="0"/>
          </a:p>
        </p:txBody>
      </p:sp>
      <p:sp>
        <p:nvSpPr>
          <p:cNvPr id="7" name="左大括号 6"/>
          <p:cNvSpPr/>
          <p:nvPr/>
        </p:nvSpPr>
        <p:spPr>
          <a:xfrm rot="16200000">
            <a:off x="3536148" y="1321578"/>
            <a:ext cx="214314" cy="57150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p:cNvSpPr/>
          <p:nvPr/>
        </p:nvSpPr>
        <p:spPr>
          <a:xfrm rot="16200000">
            <a:off x="4393404" y="1321579"/>
            <a:ext cx="214314" cy="57150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rot="16200000">
            <a:off x="5179222" y="1321579"/>
            <a:ext cx="214314" cy="57150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rot="16200000">
            <a:off x="6036478" y="1321579"/>
            <a:ext cx="214314" cy="57150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rot="16200000">
            <a:off x="6893734" y="1321580"/>
            <a:ext cx="214314" cy="57150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7500960" y="1500173"/>
            <a:ext cx="214312" cy="214317"/>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6200000">
            <a:off x="3893342" y="1750206"/>
            <a:ext cx="285752" cy="1500199"/>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16200000">
            <a:off x="5607850" y="1750206"/>
            <a:ext cx="285752" cy="1500199"/>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16200000">
            <a:off x="7036611" y="2035958"/>
            <a:ext cx="214315" cy="100013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rot="16200000">
            <a:off x="4719638" y="2076440"/>
            <a:ext cx="285752" cy="2705119"/>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rot="16200000">
            <a:off x="7036612" y="2893215"/>
            <a:ext cx="214315" cy="1000135"/>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5322101" y="2321710"/>
            <a:ext cx="285752" cy="4071967"/>
          </a:xfrm>
          <a:prstGeom prst="leftBrace">
            <a:avLst>
              <a:gd name="adj1" fmla="val 8333"/>
              <a:gd name="adj2" fmla="val 454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1000100" y="3702610"/>
            <a:ext cx="1571636" cy="369332"/>
          </a:xfrm>
          <a:prstGeom prst="rect">
            <a:avLst/>
          </a:prstGeom>
          <a:noFill/>
        </p:spPr>
        <p:txBody>
          <a:bodyPr wrap="square" rtlCol="0">
            <a:spAutoFit/>
          </a:bodyPr>
          <a:lstStyle/>
          <a:p>
            <a:r>
              <a:rPr lang="zh-CN" altLang="en-US" dirty="0"/>
              <a:t>第三趟归并后：</a:t>
            </a:r>
            <a:endParaRPr lang="zh-CN" altLang="en-US" dirty="0"/>
          </a:p>
        </p:txBody>
      </p:sp>
      <p:sp>
        <p:nvSpPr>
          <p:cNvPr id="20" name="TextBox 19"/>
          <p:cNvSpPr txBox="1"/>
          <p:nvPr/>
        </p:nvSpPr>
        <p:spPr>
          <a:xfrm>
            <a:off x="1000100" y="4559866"/>
            <a:ext cx="1571636" cy="369332"/>
          </a:xfrm>
          <a:prstGeom prst="rect">
            <a:avLst/>
          </a:prstGeom>
          <a:noFill/>
        </p:spPr>
        <p:txBody>
          <a:bodyPr wrap="square" rtlCol="0">
            <a:spAutoFit/>
          </a:bodyPr>
          <a:lstStyle/>
          <a:p>
            <a:r>
              <a:rPr lang="zh-CN" altLang="en-US" dirty="0"/>
              <a:t>第四趟归并后：</a:t>
            </a:r>
            <a:endParaRPr lang="zh-CN" alt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2"/>
          <p:cNvSpPr>
            <a:spLocks noGrp="1"/>
          </p:cNvSpPr>
          <p:nvPr>
            <p:ph type="dt" sz="quarter" idx="10"/>
          </p:nvPr>
        </p:nvSpPr>
        <p:spPr>
          <a:noFill/>
          <a:ln>
            <a:miter lim="800000"/>
          </a:ln>
        </p:spPr>
        <p:txBody>
          <a:bodyPr/>
          <a:lstStyle/>
          <a:p>
            <a:fld id="{4BF5DD9C-2098-4277-92D4-3870844720ED}" type="datetime1">
              <a:rPr lang="zh-CN" altLang="en-US" smtClean="0"/>
            </a:fld>
            <a:endParaRPr lang="en-US" altLang="zh-CN"/>
          </a:p>
        </p:txBody>
      </p:sp>
      <p:sp>
        <p:nvSpPr>
          <p:cNvPr id="123909" name="Text Box 1029"/>
          <p:cNvSpPr txBox="1"/>
          <p:nvPr/>
        </p:nvSpPr>
        <p:spPr>
          <a:xfrm>
            <a:off x="487680" y="812800"/>
            <a:ext cx="8305800" cy="4978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Verdana" panose="020B0804030504040204" pitchFamily="34" charset="0"/>
              </a:rPr>
              <a:t>Void </a:t>
            </a:r>
            <a:r>
              <a:rPr lang="en-US" altLang="zh-CN" sz="2000" b="1" dirty="0">
                <a:solidFill>
                  <a:schemeClr val="accent2"/>
                </a:solidFill>
                <a:latin typeface="Verdana" panose="020B0804030504040204" pitchFamily="34" charset="0"/>
              </a:rPr>
              <a:t>Merge</a:t>
            </a:r>
            <a:r>
              <a:rPr lang="en-US" altLang="zh-CN" sz="2000" dirty="0">
                <a:latin typeface="Verdana" panose="020B0804030504040204" pitchFamily="34" charset="0"/>
              </a:rPr>
              <a:t>(RedType SR[ ], RedType &amp;TR[], int i, int m, int n)</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a:t>
            </a:r>
            <a:r>
              <a:rPr lang="zh-CN" altLang="en-US" sz="2000" dirty="0">
                <a:latin typeface="楷体_GB2312" pitchFamily="49" charset="-122"/>
                <a:ea typeface="楷体_GB2312" pitchFamily="49" charset="-122"/>
              </a:rPr>
              <a:t>将有序的</a:t>
            </a:r>
            <a:r>
              <a:rPr lang="en-US" altLang="zh-CN" sz="2000" dirty="0">
                <a:latin typeface="楷体_GB2312" pitchFamily="49" charset="-122"/>
                <a:ea typeface="楷体_GB2312" pitchFamily="49" charset="-122"/>
              </a:rPr>
              <a:t>SR[i..m] </a:t>
            </a:r>
            <a:r>
              <a:rPr lang="zh-CN" altLang="en-US" sz="2000" dirty="0">
                <a:latin typeface="楷体_GB2312" pitchFamily="49" charset="-122"/>
                <a:ea typeface="楷体_GB2312" pitchFamily="49" charset="-122"/>
              </a:rPr>
              <a:t>和 </a:t>
            </a:r>
            <a:r>
              <a:rPr lang="en-US" altLang="zh-CN" sz="2000" dirty="0">
                <a:latin typeface="楷体_GB2312" pitchFamily="49" charset="-122"/>
                <a:ea typeface="楷体_GB2312" pitchFamily="49" charset="-122"/>
              </a:rPr>
              <a:t>SR[m+1..n]</a:t>
            </a:r>
            <a:r>
              <a:rPr lang="zh-CN" altLang="en-US" sz="2000" dirty="0">
                <a:latin typeface="楷体_GB2312" pitchFamily="49" charset="-122"/>
                <a:ea typeface="楷体_GB2312" pitchFamily="49" charset="-122"/>
              </a:rPr>
              <a:t>归并为有序的</a:t>
            </a:r>
            <a:r>
              <a:rPr lang="en-US" altLang="zh-CN" sz="2000" dirty="0">
                <a:latin typeface="楷体_GB2312" pitchFamily="49" charset="-122"/>
                <a:ea typeface="楷体_GB2312" pitchFamily="49" charset="-122"/>
              </a:rPr>
              <a:t>TR[i..n]</a:t>
            </a:r>
            <a:endParaRPr lang="en-US" altLang="zh-CN" sz="2000" dirty="0">
              <a:latin typeface="楷体_GB2312" pitchFamily="49" charset="-122"/>
              <a:ea typeface="楷体_GB2312" pitchFamily="49" charset="-122"/>
            </a:endParaRPr>
          </a:p>
          <a:p>
            <a:pPr marL="0" lvl="0" indent="0" eaLnBrk="1" hangingPunct="1">
              <a:spcBef>
                <a:spcPct val="50000"/>
              </a:spcBef>
              <a:buNone/>
            </a:pPr>
            <a:r>
              <a:rPr lang="en-US" altLang="zh-CN" sz="2000" dirty="0">
                <a:latin typeface="Verdana" panose="020B0804030504040204" pitchFamily="34" charset="0"/>
              </a:rPr>
              <a:t>{        for (j=m+1, k=i; i&lt;=m &amp;&amp; j&lt;=n; k++) {</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if ( SR[i].key &lt;= SR[j].key)</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TR[k] = SR[i++];</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else </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TR[k] = SR[j++];</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if (i&lt;=m) TR[k..n] = SR[i..m];</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          if (j&lt;=n)  TR[k..n] = SR[j..n];</a:t>
            </a:r>
            <a:endParaRPr lang="en-US" altLang="zh-CN" sz="2000" dirty="0">
              <a:latin typeface="Verdana" panose="020B0804030504040204" pitchFamily="34" charset="0"/>
            </a:endParaRPr>
          </a:p>
          <a:p>
            <a:pPr marL="0" lvl="0" indent="0" eaLnBrk="1" hangingPunct="1">
              <a:spcBef>
                <a:spcPct val="50000"/>
              </a:spcBef>
              <a:buNone/>
            </a:pPr>
            <a:r>
              <a:rPr lang="en-US" altLang="zh-CN" sz="2000" dirty="0">
                <a:latin typeface="Verdana" panose="020B0804030504040204" pitchFamily="34" charset="0"/>
              </a:rPr>
              <a:t>}//Merge</a:t>
            </a:r>
            <a:endParaRPr lang="en-US" altLang="zh-CN" sz="2000" dirty="0"/>
          </a:p>
        </p:txBody>
      </p:sp>
    </p:spTree>
  </p:cSld>
  <p:clrMapOvr>
    <a:masterClrMapping/>
  </p:clrMapOvr>
  <p:transition>
    <p:wipe dir="r"/>
    <p:sndAc>
      <p:stSnd>
        <p:snd r:embed="rId1"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1+#ppt_w/2"/>
                                          </p:val>
                                        </p:tav>
                                        <p:tav tm="100000">
                                          <p:val>
                                            <p:strVal val="#ppt_x"/>
                                          </p:val>
                                        </p:tav>
                                      </p:tavLst>
                                    </p:anim>
                                    <p:anim calcmode="lin" valueType="num">
                                      <p:cBhvr additive="base">
                                        <p:cTn id="8" dur="500" fill="hold"/>
                                        <p:tgtEl>
                                          <p:spTgt spid="1239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Rectangle 1026"/>
          <p:cNvSpPr/>
          <p:nvPr/>
        </p:nvSpPr>
        <p:spPr>
          <a:xfrm>
            <a:off x="457200" y="228600"/>
            <a:ext cx="29718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rPr>
              <a:t>[</a:t>
            </a:r>
            <a:r>
              <a:rPr lang="zh-CN" altLang="en-US" sz="2400" b="1" dirty="0">
                <a:solidFill>
                  <a:srgbClr val="CC6600"/>
                </a:solidFill>
              </a:rPr>
              <a:t>递归算法描述</a:t>
            </a:r>
            <a:r>
              <a:rPr lang="en-US" altLang="zh-CN" sz="2400" b="1" dirty="0">
                <a:solidFill>
                  <a:srgbClr val="CC6600"/>
                </a:solidFill>
              </a:rPr>
              <a:t>]</a:t>
            </a:r>
            <a:endParaRPr lang="en-US" altLang="zh-CN" sz="2400" b="1" dirty="0">
              <a:solidFill>
                <a:srgbClr val="FF3300"/>
              </a:solidFill>
            </a:endParaRPr>
          </a:p>
        </p:txBody>
      </p:sp>
      <p:sp>
        <p:nvSpPr>
          <p:cNvPr id="39941" name="Text Box 1027"/>
          <p:cNvSpPr txBox="1"/>
          <p:nvPr/>
        </p:nvSpPr>
        <p:spPr>
          <a:xfrm>
            <a:off x="285750" y="2286000"/>
            <a:ext cx="8153400" cy="374967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Verdana" panose="020B0804030504040204" pitchFamily="34" charset="0"/>
              </a:rPr>
              <a:t>Void </a:t>
            </a:r>
            <a:r>
              <a:rPr lang="en-US" altLang="zh-CN" sz="2000" b="1" dirty="0">
                <a:solidFill>
                  <a:schemeClr val="accent2"/>
                </a:solidFill>
                <a:latin typeface="Verdana" panose="020B0804030504040204" pitchFamily="34" charset="0"/>
              </a:rPr>
              <a:t>MSort</a:t>
            </a:r>
            <a:r>
              <a:rPr lang="en-US" altLang="zh-CN" sz="2000" dirty="0">
                <a:latin typeface="Verdana" panose="020B0804030504040204" pitchFamily="34" charset="0"/>
              </a:rPr>
              <a:t>( RedType SR[], RedType &amp;TR1[], int s, int t  )</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a:t>
            </a:r>
            <a:r>
              <a:rPr lang="zh-CN" altLang="en-US" sz="2000" dirty="0">
                <a:latin typeface="Verdana" panose="020B0804030504040204" pitchFamily="34" charset="0"/>
              </a:rPr>
              <a:t>将 </a:t>
            </a:r>
            <a:r>
              <a:rPr lang="en-US" altLang="zh-CN" sz="2000" dirty="0">
                <a:latin typeface="Verdana" panose="020B0804030504040204" pitchFamily="34" charset="0"/>
              </a:rPr>
              <a:t>SR[s..t] </a:t>
            </a:r>
            <a:r>
              <a:rPr lang="zh-CN" altLang="en-US" sz="2000" dirty="0">
                <a:latin typeface="Verdana" panose="020B0804030504040204" pitchFamily="34" charset="0"/>
              </a:rPr>
              <a:t>归并排序为 </a:t>
            </a:r>
            <a:r>
              <a:rPr lang="en-US" altLang="zh-CN" sz="2000" dirty="0">
                <a:latin typeface="Verdana" panose="020B0804030504040204" pitchFamily="34" charset="0"/>
              </a:rPr>
              <a:t>TR1[ s..t]</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   if  ( s == t )   TR1[s] = SR[s];</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else  { </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m = ( S+ t)/2 ; // </a:t>
            </a:r>
            <a:r>
              <a:rPr lang="zh-CN" altLang="en-US" sz="2000" dirty="0">
                <a:latin typeface="楷体_GB2312" pitchFamily="49" charset="-122"/>
                <a:ea typeface="楷体_GB2312" pitchFamily="49" charset="-122"/>
              </a:rPr>
              <a:t>将</a:t>
            </a:r>
            <a:r>
              <a:rPr lang="en-US" altLang="zh-CN" sz="2000" dirty="0">
                <a:latin typeface="楷体_GB2312" pitchFamily="49" charset="-122"/>
                <a:ea typeface="楷体_GB2312" pitchFamily="49" charset="-122"/>
              </a:rPr>
              <a:t>SR[s..t]</a:t>
            </a:r>
            <a:r>
              <a:rPr lang="zh-CN" altLang="en-US" sz="2000" dirty="0">
                <a:latin typeface="楷体_GB2312" pitchFamily="49" charset="-122"/>
                <a:ea typeface="楷体_GB2312" pitchFamily="49" charset="-122"/>
              </a:rPr>
              <a:t>分为</a:t>
            </a:r>
            <a:r>
              <a:rPr lang="en-US" altLang="zh-CN" sz="2000" dirty="0">
                <a:latin typeface="楷体_GB2312" pitchFamily="49" charset="-122"/>
                <a:ea typeface="楷体_GB2312" pitchFamily="49" charset="-122"/>
              </a:rPr>
              <a:t>SR[s..m]</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SR[m+1..t]</a:t>
            </a:r>
            <a:endParaRPr lang="en-US" altLang="zh-CN" sz="2000" dirty="0">
              <a:latin typeface="楷体_GB2312" pitchFamily="49" charset="-122"/>
              <a:ea typeface="楷体_GB2312" pitchFamily="49" charset="-122"/>
            </a:endParaRPr>
          </a:p>
          <a:p>
            <a:pPr marL="0" lvl="0" indent="0" eaLnBrk="1" hangingPunct="1">
              <a:spcBef>
                <a:spcPct val="0"/>
              </a:spcBef>
              <a:buNone/>
            </a:pPr>
            <a:r>
              <a:rPr lang="en-US" altLang="zh-CN" sz="2000" dirty="0">
                <a:latin typeface="Verdana" panose="020B0804030504040204" pitchFamily="34" charset="0"/>
              </a:rPr>
              <a:t>          </a:t>
            </a:r>
            <a:r>
              <a:rPr lang="en-US" altLang="zh-CN" sz="2000" dirty="0">
                <a:solidFill>
                  <a:schemeClr val="accent2"/>
                </a:solidFill>
                <a:latin typeface="Verdana" panose="020B0804030504040204" pitchFamily="34" charset="0"/>
              </a:rPr>
              <a:t>Msort</a:t>
            </a:r>
            <a:r>
              <a:rPr lang="en-US" altLang="zh-CN" sz="2000" dirty="0">
                <a:latin typeface="Verdana" panose="020B0804030504040204" pitchFamily="34" charset="0"/>
              </a:rPr>
              <a:t>(SR,TR2, s,m); // </a:t>
            </a:r>
            <a:r>
              <a:rPr lang="zh-CN" altLang="en-US" sz="2000" dirty="0">
                <a:latin typeface="楷体_GB2312" pitchFamily="49" charset="-122"/>
                <a:ea typeface="楷体_GB2312" pitchFamily="49" charset="-122"/>
              </a:rPr>
              <a:t>将</a:t>
            </a:r>
            <a:r>
              <a:rPr lang="en-US" altLang="zh-CN" sz="2000" dirty="0">
                <a:latin typeface="楷体_GB2312" pitchFamily="49" charset="-122"/>
                <a:ea typeface="楷体_GB2312" pitchFamily="49" charset="-122"/>
              </a:rPr>
              <a:t>SR[s..m]</a:t>
            </a:r>
            <a:r>
              <a:rPr lang="zh-CN" altLang="en-US" sz="2000" dirty="0">
                <a:latin typeface="楷体_GB2312" pitchFamily="49" charset="-122"/>
                <a:ea typeface="楷体_GB2312" pitchFamily="49" charset="-122"/>
              </a:rPr>
              <a:t>归并为有序的</a:t>
            </a:r>
            <a:r>
              <a:rPr lang="en-US" altLang="zh-CN" sz="2000" dirty="0">
                <a:latin typeface="楷体_GB2312" pitchFamily="49" charset="-122"/>
                <a:ea typeface="楷体_GB2312" pitchFamily="49" charset="-122"/>
              </a:rPr>
              <a:t>TR2[s..m]</a:t>
            </a:r>
            <a:endParaRPr lang="en-US" altLang="zh-CN" sz="2000" dirty="0">
              <a:latin typeface="楷体_GB2312" pitchFamily="49" charset="-122"/>
              <a:ea typeface="楷体_GB2312" pitchFamily="49" charset="-122"/>
            </a:endParaRPr>
          </a:p>
          <a:p>
            <a:pPr marL="0" lvl="0" indent="0" eaLnBrk="1" hangingPunct="1">
              <a:spcBef>
                <a:spcPct val="0"/>
              </a:spcBef>
              <a:buNone/>
            </a:pPr>
            <a:r>
              <a:rPr lang="en-US" altLang="zh-CN" sz="2000" dirty="0">
                <a:latin typeface="Verdana" panose="020B0804030504040204" pitchFamily="34" charset="0"/>
              </a:rPr>
              <a:t>          </a:t>
            </a:r>
            <a:r>
              <a:rPr lang="en-US" altLang="zh-CN" sz="2000" dirty="0">
                <a:solidFill>
                  <a:schemeClr val="accent2"/>
                </a:solidFill>
                <a:latin typeface="Verdana" panose="020B0804030504040204" pitchFamily="34" charset="0"/>
              </a:rPr>
              <a:t>Msort</a:t>
            </a:r>
            <a:r>
              <a:rPr lang="en-US" altLang="zh-CN" sz="2000" dirty="0">
                <a:latin typeface="Verdana" panose="020B0804030504040204" pitchFamily="34" charset="0"/>
              </a:rPr>
              <a:t>(SR,TR2,m+1, t);</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 </a:t>
            </a:r>
            <a:r>
              <a:rPr lang="zh-CN" altLang="en-US" sz="2000" dirty="0">
                <a:latin typeface="楷体_GB2312" pitchFamily="49" charset="-122"/>
                <a:ea typeface="楷体_GB2312" pitchFamily="49" charset="-122"/>
              </a:rPr>
              <a:t>将</a:t>
            </a:r>
            <a:r>
              <a:rPr lang="en-US" altLang="zh-CN" sz="2000" dirty="0">
                <a:latin typeface="楷体_GB2312" pitchFamily="49" charset="-122"/>
                <a:ea typeface="楷体_GB2312" pitchFamily="49" charset="-122"/>
              </a:rPr>
              <a:t>SR[m+1..t]</a:t>
            </a:r>
            <a:r>
              <a:rPr lang="zh-CN" altLang="en-US" sz="2000" dirty="0">
                <a:latin typeface="楷体_GB2312" pitchFamily="49" charset="-122"/>
                <a:ea typeface="楷体_GB2312" pitchFamily="49" charset="-122"/>
              </a:rPr>
              <a:t>归并为有序的</a:t>
            </a:r>
            <a:r>
              <a:rPr lang="en-US" altLang="zh-CN" sz="2000" dirty="0">
                <a:latin typeface="楷体_GB2312" pitchFamily="49" charset="-122"/>
                <a:ea typeface="楷体_GB2312" pitchFamily="49" charset="-122"/>
              </a:rPr>
              <a:t>TR2[m+1..t] </a:t>
            </a:r>
            <a:endParaRPr lang="en-US" altLang="zh-CN" sz="2000" dirty="0">
              <a:latin typeface="楷体_GB2312" pitchFamily="49" charset="-122"/>
              <a:ea typeface="楷体_GB2312" pitchFamily="49" charset="-122"/>
            </a:endParaRPr>
          </a:p>
          <a:p>
            <a:pPr marL="0" lvl="0" indent="0" eaLnBrk="1" hangingPunct="1">
              <a:spcBef>
                <a:spcPct val="0"/>
              </a:spcBef>
              <a:buNone/>
            </a:pPr>
            <a:r>
              <a:rPr lang="en-US" altLang="zh-CN" sz="2000" dirty="0">
                <a:latin typeface="Verdana" panose="020B0804030504040204" pitchFamily="34" charset="0"/>
              </a:rPr>
              <a:t>          Merge(TR2,TR1,s,m, t);</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 </a:t>
            </a:r>
            <a:r>
              <a:rPr lang="zh-CN" altLang="en-US" sz="2000" dirty="0">
                <a:latin typeface="楷体_GB2312" pitchFamily="49" charset="-122"/>
                <a:ea typeface="楷体_GB2312" pitchFamily="49" charset="-122"/>
              </a:rPr>
              <a:t>将</a:t>
            </a:r>
            <a:r>
              <a:rPr lang="en-US" altLang="zh-CN" sz="2000" dirty="0">
                <a:latin typeface="楷体_GB2312" pitchFamily="49" charset="-122"/>
                <a:ea typeface="楷体_GB2312" pitchFamily="49" charset="-122"/>
              </a:rPr>
              <a:t>TR2[s..m]</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TR2[m+1..t] </a:t>
            </a:r>
            <a:r>
              <a:rPr lang="zh-CN" altLang="en-US" sz="2000" dirty="0">
                <a:latin typeface="楷体_GB2312" pitchFamily="49" charset="-122"/>
                <a:ea typeface="楷体_GB2312" pitchFamily="49" charset="-122"/>
              </a:rPr>
              <a:t>归并到</a:t>
            </a:r>
            <a:r>
              <a:rPr lang="en-US" altLang="zh-CN" sz="2000" dirty="0">
                <a:latin typeface="楷体_GB2312" pitchFamily="49" charset="-122"/>
                <a:ea typeface="楷体_GB2312" pitchFamily="49" charset="-122"/>
              </a:rPr>
              <a:t>TR1[s..t]</a:t>
            </a:r>
            <a:endParaRPr lang="en-US" altLang="zh-CN" sz="2000" dirty="0">
              <a:latin typeface="楷体_GB2312" pitchFamily="49" charset="-122"/>
              <a:ea typeface="楷体_GB2312" pitchFamily="49" charset="-122"/>
            </a:endParaRPr>
          </a:p>
          <a:p>
            <a:pPr marL="0" lvl="0" indent="0" eaLnBrk="1" hangingPunct="1">
              <a:spcBef>
                <a:spcPct val="0"/>
              </a:spcBef>
              <a:buNone/>
            </a:pPr>
            <a:r>
              <a:rPr lang="en-US" altLang="zh-CN" sz="2000" dirty="0">
                <a:latin typeface="Verdana" panose="020B0804030504040204" pitchFamily="34" charset="0"/>
              </a:rPr>
              <a:t>     }</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}//MSort</a:t>
            </a:r>
            <a:endParaRPr lang="en-US" altLang="zh-CN" sz="2000" dirty="0"/>
          </a:p>
        </p:txBody>
      </p:sp>
      <p:sp>
        <p:nvSpPr>
          <p:cNvPr id="39942" name="Text Box 1028"/>
          <p:cNvSpPr txBox="1"/>
          <p:nvPr/>
        </p:nvSpPr>
        <p:spPr>
          <a:xfrm>
            <a:off x="285750" y="785813"/>
            <a:ext cx="8153400" cy="131127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Verdana" panose="020B0804030504040204" pitchFamily="34" charset="0"/>
              </a:rPr>
              <a:t>Void </a:t>
            </a:r>
            <a:r>
              <a:rPr lang="en-US" altLang="zh-CN" sz="2000" b="1" dirty="0">
                <a:solidFill>
                  <a:schemeClr val="accent2"/>
                </a:solidFill>
                <a:latin typeface="Verdana" panose="020B0804030504040204" pitchFamily="34" charset="0"/>
              </a:rPr>
              <a:t>MergeSort</a:t>
            </a:r>
            <a:r>
              <a:rPr lang="en-US" altLang="zh-CN" sz="2000" dirty="0">
                <a:latin typeface="Verdana" panose="020B0804030504040204" pitchFamily="34" charset="0"/>
              </a:rPr>
              <a:t>(SqList &amp;L)	</a:t>
            </a:r>
            <a:endParaRPr lang="en-US" altLang="zh-CN"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 </a:t>
            </a:r>
            <a:r>
              <a:rPr lang="zh-CN" altLang="en-US" sz="2000" dirty="0">
                <a:latin typeface="楷体_GB2312" pitchFamily="49" charset="-122"/>
                <a:ea typeface="楷体_GB2312" pitchFamily="49" charset="-122"/>
              </a:rPr>
              <a:t>将顺序表 </a:t>
            </a:r>
            <a:r>
              <a:rPr lang="en-US" altLang="zh-CN" sz="2000" dirty="0">
                <a:latin typeface="楷体_GB2312" pitchFamily="49" charset="-122"/>
                <a:ea typeface="楷体_GB2312" pitchFamily="49" charset="-122"/>
              </a:rPr>
              <a:t>L </a:t>
            </a:r>
            <a:r>
              <a:rPr lang="zh-CN" altLang="en-US" sz="2000" dirty="0">
                <a:latin typeface="楷体_GB2312" pitchFamily="49" charset="-122"/>
                <a:ea typeface="楷体_GB2312" pitchFamily="49" charset="-122"/>
              </a:rPr>
              <a:t>进行归并排序</a:t>
            </a:r>
            <a:endParaRPr lang="zh-CN" altLang="en-US" sz="2000" dirty="0">
              <a:latin typeface="楷体_GB2312" pitchFamily="49" charset="-122"/>
              <a:ea typeface="楷体_GB2312" pitchFamily="49" charset="-122"/>
            </a:endParaRPr>
          </a:p>
          <a:p>
            <a:pPr marL="0" lvl="0" indent="0" eaLnBrk="1" hangingPunct="1">
              <a:spcBef>
                <a:spcPct val="0"/>
              </a:spcBef>
              <a:buNone/>
            </a:pPr>
            <a:r>
              <a:rPr lang="en-US" altLang="zh-CN" sz="2000" dirty="0">
                <a:latin typeface="Verdana" panose="020B0804030504040204" pitchFamily="34" charset="0"/>
              </a:rPr>
              <a:t>{   </a:t>
            </a:r>
            <a:r>
              <a:rPr lang="en-US" altLang="zh-CN" sz="2000" dirty="0">
                <a:solidFill>
                  <a:schemeClr val="accent2"/>
                </a:solidFill>
                <a:latin typeface="Verdana" panose="020B0804030504040204" pitchFamily="34" charset="0"/>
              </a:rPr>
              <a:t>Msort </a:t>
            </a:r>
            <a:r>
              <a:rPr lang="en-US" altLang="zh-CN" sz="2000" dirty="0">
                <a:latin typeface="Verdana" panose="020B0804030504040204" pitchFamily="34" charset="0"/>
              </a:rPr>
              <a:t>( L.r, L.r, 1, L.length )  </a:t>
            </a:r>
            <a:r>
              <a:rPr lang="zh-CN" altLang="en-US" sz="2000" dirty="0">
                <a:latin typeface="Verdana" panose="020B0804030504040204" pitchFamily="34" charset="0"/>
              </a:rPr>
              <a:t>；</a:t>
            </a:r>
            <a:endParaRPr lang="zh-CN" altLang="en-US" sz="2000" dirty="0">
              <a:latin typeface="Verdana" panose="020B0804030504040204" pitchFamily="34" charset="0"/>
            </a:endParaRPr>
          </a:p>
          <a:p>
            <a:pPr marL="0" lvl="0" indent="0" eaLnBrk="1" hangingPunct="1">
              <a:spcBef>
                <a:spcPct val="0"/>
              </a:spcBef>
              <a:buNone/>
            </a:pPr>
            <a:r>
              <a:rPr lang="en-US" altLang="zh-CN" sz="2000" dirty="0">
                <a:latin typeface="Verdana" panose="020B0804030504040204" pitchFamily="34" charset="0"/>
              </a:rPr>
              <a:t>}//MergeSort</a:t>
            </a:r>
            <a:endParaRPr lang="en-US" altLang="zh-CN" sz="2000" dirty="0"/>
          </a:p>
        </p:txBody>
      </p:sp>
      <p:sp>
        <p:nvSpPr>
          <p:cNvPr id="123957" name="Line 1077"/>
          <p:cNvSpPr/>
          <p:nvPr/>
        </p:nvSpPr>
        <p:spPr>
          <a:xfrm>
            <a:off x="7235825" y="3213100"/>
            <a:ext cx="0" cy="215900"/>
          </a:xfrm>
          <a:prstGeom prst="line">
            <a:avLst/>
          </a:prstGeom>
          <a:ln w="9525" cap="flat" cmpd="sng">
            <a:solidFill>
              <a:srgbClr val="FF3300"/>
            </a:solidFill>
            <a:prstDash val="solid"/>
            <a:headEnd type="none" w="med" len="med"/>
            <a:tailEnd type="triangle" w="med" len="med"/>
          </a:ln>
        </p:spPr>
      </p:sp>
      <p:sp>
        <p:nvSpPr>
          <p:cNvPr id="123958" name="Text Box 1078"/>
          <p:cNvSpPr txBox="1"/>
          <p:nvPr/>
        </p:nvSpPr>
        <p:spPr>
          <a:xfrm>
            <a:off x="7092950" y="2852738"/>
            <a:ext cx="2873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j</a:t>
            </a:r>
            <a:endParaRPr lang="en-US" altLang="zh-CN" sz="2000" dirty="0"/>
          </a:p>
        </p:txBody>
      </p:sp>
      <p:sp>
        <p:nvSpPr>
          <p:cNvPr id="123959" name="Line 1079"/>
          <p:cNvSpPr/>
          <p:nvPr/>
        </p:nvSpPr>
        <p:spPr>
          <a:xfrm flipV="1">
            <a:off x="6443663" y="4581525"/>
            <a:ext cx="0" cy="215900"/>
          </a:xfrm>
          <a:prstGeom prst="line">
            <a:avLst/>
          </a:prstGeom>
          <a:ln w="9525" cap="flat" cmpd="sng">
            <a:solidFill>
              <a:srgbClr val="FF3300"/>
            </a:solidFill>
            <a:prstDash val="solid"/>
            <a:headEnd type="none" w="med" len="med"/>
            <a:tailEnd type="triangle" w="med" len="med"/>
          </a:ln>
        </p:spPr>
      </p:sp>
      <p:sp>
        <p:nvSpPr>
          <p:cNvPr id="123960" name="Text Box 1080"/>
          <p:cNvSpPr txBox="1"/>
          <p:nvPr/>
        </p:nvSpPr>
        <p:spPr>
          <a:xfrm>
            <a:off x="6300788" y="4724400"/>
            <a:ext cx="2873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k</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p:bldP spid="12396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455" y="270510"/>
            <a:ext cx="7772400" cy="791210"/>
          </a:xfrm>
        </p:spPr>
        <p:txBody>
          <a:bodyPr>
            <a:normAutofit/>
          </a:bodyPr>
          <a:lstStyle/>
          <a:p>
            <a:r>
              <a:rPr lang="zh-CN" altLang="en-US" sz="3200" dirty="0">
                <a:latin typeface="宋体" charset="0"/>
                <a:ea typeface="宋体" charset="0"/>
              </a:rPr>
              <a:t>归并排序性能分析</a:t>
            </a:r>
            <a:endParaRPr lang="zh-CN" altLang="en-US" sz="3200" dirty="0">
              <a:latin typeface="宋体" charset="0"/>
              <a:ea typeface="宋体" charset="0"/>
            </a:endParaRPr>
          </a:p>
        </p:txBody>
      </p:sp>
      <p:sp>
        <p:nvSpPr>
          <p:cNvPr id="3" name="内容占位符 2"/>
          <p:cNvSpPr>
            <a:spLocks noGrp="1"/>
          </p:cNvSpPr>
          <p:nvPr>
            <p:ph sz="quarter" idx="1"/>
          </p:nvPr>
        </p:nvSpPr>
        <p:spPr>
          <a:xfrm>
            <a:off x="465455" y="1143000"/>
            <a:ext cx="8244205" cy="4572000"/>
          </a:xfrm>
        </p:spPr>
        <p:txBody>
          <a:bodyPr>
            <a:normAutofit lnSpcReduction="10000"/>
          </a:bodyPr>
          <a:lstStyle/>
          <a:p>
            <a:pPr>
              <a:lnSpc>
                <a:spcPct val="150000"/>
              </a:lnSpc>
            </a:pPr>
            <a:r>
              <a:rPr lang="zh-CN" altLang="en-US" sz="2400" dirty="0"/>
              <a:t>空间性能</a:t>
            </a:r>
            <a:endParaRPr lang="en-US" altLang="zh-CN" sz="2400" dirty="0"/>
          </a:p>
          <a:p>
            <a:pPr lvl="1">
              <a:lnSpc>
                <a:spcPct val="150000"/>
              </a:lnSpc>
            </a:pPr>
            <a:r>
              <a:rPr lang="zh-CN" altLang="en-US" sz="2000" dirty="0"/>
              <a:t>需要一个与表等长的辅助元素数据空间，所以其空间复杂度为</a:t>
            </a:r>
            <a:r>
              <a:rPr lang="en-US" altLang="zh-CN" sz="2000" dirty="0"/>
              <a:t>O(n)</a:t>
            </a:r>
            <a:endParaRPr lang="en-US" altLang="zh-CN" sz="2000" dirty="0"/>
          </a:p>
          <a:p>
            <a:pPr marL="274320" lvl="1" indent="-274320">
              <a:lnSpc>
                <a:spcPct val="150000"/>
              </a:lnSpc>
              <a:spcBef>
                <a:spcPts val="580"/>
              </a:spcBef>
              <a:buClr>
                <a:schemeClr val="accent1"/>
              </a:buClr>
            </a:pPr>
            <a:r>
              <a:rPr lang="zh-CN" altLang="en-US" dirty="0"/>
              <a:t>时间性能</a:t>
            </a:r>
            <a:endParaRPr lang="en-US" altLang="zh-CN" dirty="0"/>
          </a:p>
          <a:p>
            <a:pPr marL="548640" lvl="2" indent="-274320">
              <a:lnSpc>
                <a:spcPct val="150000"/>
              </a:lnSpc>
              <a:spcBef>
                <a:spcPts val="580"/>
              </a:spcBef>
              <a:buClr>
                <a:schemeClr val="accent1"/>
              </a:buClr>
            </a:pPr>
            <a:r>
              <a:rPr lang="zh-CN" altLang="en-US" dirty="0"/>
              <a:t>对</a:t>
            </a:r>
            <a:r>
              <a:rPr lang="en-US" altLang="zh-CN" dirty="0"/>
              <a:t>n</a:t>
            </a:r>
            <a:r>
              <a:rPr lang="zh-CN" altLang="en-US" dirty="0"/>
              <a:t>个元素的表，可以将</a:t>
            </a:r>
            <a:r>
              <a:rPr lang="en-US" altLang="zh-CN" dirty="0"/>
              <a:t>n</a:t>
            </a:r>
            <a:r>
              <a:rPr lang="zh-CN" altLang="en-US" dirty="0"/>
              <a:t>个元素看作叶子结点，若将两两归并生成的子表看作它们的父结点，则归并过程对应由叶向根生成一棵二叉树的过程，所以</a:t>
            </a:r>
            <a:r>
              <a:rPr lang="zh-CN" altLang="en-US" dirty="0">
                <a:solidFill>
                  <a:srgbClr val="FF0000"/>
                </a:solidFill>
              </a:rPr>
              <a:t>归并趟数</a:t>
            </a:r>
            <a:r>
              <a:rPr lang="zh-CN" altLang="en-US" dirty="0"/>
              <a:t>约</a:t>
            </a:r>
            <a:r>
              <a:rPr lang="zh-CN" altLang="en-US" dirty="0">
                <a:solidFill>
                  <a:srgbClr val="FF0000"/>
                </a:solidFill>
              </a:rPr>
              <a:t>等于二叉树的高度</a:t>
            </a:r>
            <a:r>
              <a:rPr lang="zh-CN" altLang="en-US" dirty="0"/>
              <a:t>，即</a:t>
            </a:r>
            <a:r>
              <a:rPr lang="en-US" altLang="zh-CN" dirty="0"/>
              <a:t>O(log</a:t>
            </a:r>
            <a:r>
              <a:rPr lang="en-US" altLang="zh-CN" baseline="-25000" dirty="0"/>
              <a:t>2</a:t>
            </a:r>
            <a:r>
              <a:rPr lang="en-US" altLang="zh-CN" dirty="0"/>
              <a:t>n)</a:t>
            </a:r>
            <a:r>
              <a:rPr lang="zh-CN" altLang="en-US" dirty="0"/>
              <a:t>，</a:t>
            </a:r>
            <a:r>
              <a:rPr lang="zh-CN" altLang="en-US" dirty="0">
                <a:solidFill>
                  <a:srgbClr val="FF0000"/>
                </a:solidFill>
              </a:rPr>
              <a:t>每趟归并需移动记录</a:t>
            </a:r>
            <a:r>
              <a:rPr lang="en-US" altLang="zh-CN" dirty="0">
                <a:solidFill>
                  <a:srgbClr val="FF0000"/>
                </a:solidFill>
              </a:rPr>
              <a:t>n</a:t>
            </a:r>
            <a:r>
              <a:rPr lang="zh-CN" altLang="en-US" dirty="0">
                <a:solidFill>
                  <a:srgbClr val="FF0000"/>
                </a:solidFill>
              </a:rPr>
              <a:t>次</a:t>
            </a:r>
            <a:r>
              <a:rPr lang="zh-CN" altLang="en-US" dirty="0"/>
              <a:t>，故时间复杂度为</a:t>
            </a:r>
            <a:r>
              <a:rPr lang="en-US" altLang="zh-CN" dirty="0"/>
              <a:t>O(nlog</a:t>
            </a:r>
            <a:r>
              <a:rPr lang="en-US" altLang="zh-CN" baseline="-25000" dirty="0"/>
              <a:t>2</a:t>
            </a:r>
            <a:r>
              <a:rPr lang="en-US" altLang="zh-CN" dirty="0"/>
              <a:t>n)</a:t>
            </a:r>
            <a:endParaRPr lang="en-US" altLang="zh-CN" dirty="0"/>
          </a:p>
          <a:p>
            <a:pPr marL="274320" lvl="1" indent="-274320">
              <a:lnSpc>
                <a:spcPct val="150000"/>
              </a:lnSpc>
              <a:spcBef>
                <a:spcPts val="580"/>
              </a:spcBef>
              <a:buClr>
                <a:schemeClr val="accent1"/>
              </a:buClr>
            </a:pPr>
            <a:r>
              <a:rPr lang="zh-CN" altLang="en-US" dirty="0"/>
              <a:t>归并排序是一种</a:t>
            </a:r>
            <a:r>
              <a:rPr lang="zh-CN" altLang="en-US" dirty="0">
                <a:solidFill>
                  <a:srgbClr val="FF0000"/>
                </a:solidFill>
              </a:rPr>
              <a:t>稳定</a:t>
            </a:r>
            <a:r>
              <a:rPr lang="zh-CN" altLang="en-US" dirty="0"/>
              <a:t>的排序方法</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42852"/>
            <a:ext cx="8353425" cy="533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defRPr/>
            </a:pPr>
            <a:r>
              <a:rPr lang="en-US" altLang="zh-CN" sz="3200" dirty="0">
                <a:solidFill>
                  <a:schemeClr val="tx2"/>
                </a:solidFill>
                <a:latin typeface="隶书" pitchFamily="49" charset="-122"/>
                <a:ea typeface="隶书" pitchFamily="49" charset="-122"/>
                <a:cs typeface="Times New Roman" panose="02020503050405090304" pitchFamily="18" charset="0"/>
              </a:rPr>
              <a:t>10.6</a:t>
            </a:r>
            <a:r>
              <a:rPr lang="zh-CN" altLang="en-US" sz="3200" dirty="0">
                <a:solidFill>
                  <a:schemeClr val="tx2"/>
                </a:solidFill>
                <a:latin typeface="隶书" pitchFamily="49" charset="-122"/>
                <a:ea typeface="隶书" pitchFamily="49" charset="-122"/>
                <a:cs typeface="Times New Roman" panose="02020503050405090304" pitchFamily="18" charset="0"/>
              </a:rPr>
              <a:t>基数排序</a:t>
            </a:r>
            <a:endParaRPr lang="zh-CN" altLang="en-US" sz="3600" dirty="0">
              <a:solidFill>
                <a:schemeClr val="tx2"/>
              </a:solidFill>
              <a:latin typeface="隶书" pitchFamily="49" charset="-122"/>
              <a:ea typeface="隶书" pitchFamily="49" charset="-122"/>
              <a:cs typeface="Times New Roman" panose="02020503050405090304" pitchFamily="18" charset="0"/>
            </a:endParaRPr>
          </a:p>
          <a:p>
            <a:pPr algn="just">
              <a:lnSpc>
                <a:spcPct val="150000"/>
              </a:lnSpc>
              <a:spcBef>
                <a:spcPct val="20000"/>
              </a:spcBef>
              <a:defRPr/>
            </a:pPr>
            <a:r>
              <a:rPr lang="zh-CN" altLang="en-US" sz="2000" dirty="0">
                <a:solidFill>
                  <a:srgbClr val="000000"/>
                </a:solidFill>
                <a:latin typeface="楷体_GB2312" pitchFamily="49" charset="-122"/>
                <a:ea typeface="楷体_GB2312" pitchFamily="49" charset="-122"/>
                <a:cs typeface="Times New Roman" panose="02020503050405090304" pitchFamily="18" charset="0"/>
              </a:rPr>
              <a:t>    基数排序是一种借助于</a:t>
            </a:r>
            <a:r>
              <a:rPr lang="zh-CN" altLang="en-US" sz="2000" dirty="0">
                <a:solidFill>
                  <a:srgbClr val="FF0000"/>
                </a:solidFill>
                <a:latin typeface="楷体_GB2312" pitchFamily="49" charset="-122"/>
                <a:ea typeface="楷体_GB2312" pitchFamily="49" charset="-122"/>
                <a:cs typeface="Times New Roman" panose="02020503050405090304" pitchFamily="18" charset="0"/>
              </a:rPr>
              <a:t>多关键码排序</a:t>
            </a:r>
            <a:r>
              <a:rPr lang="zh-CN" altLang="en-US" sz="2000" dirty="0">
                <a:solidFill>
                  <a:srgbClr val="000000"/>
                </a:solidFill>
                <a:latin typeface="楷体_GB2312" pitchFamily="49" charset="-122"/>
                <a:ea typeface="楷体_GB2312" pitchFamily="49" charset="-122"/>
                <a:cs typeface="Times New Roman" panose="02020503050405090304" pitchFamily="18" charset="0"/>
              </a:rPr>
              <a:t>的思想，是将单关键码按基数分成</a:t>
            </a:r>
            <a:r>
              <a:rPr lang="zh-CN" altLang="en-US" sz="2000" dirty="0">
                <a:solidFill>
                  <a:srgbClr val="000000"/>
                </a:solidFill>
                <a:latin typeface="宋体"/>
                <a:ea typeface="楷体_GB2312" pitchFamily="49" charset="-122"/>
                <a:cs typeface="Times New Roman" panose="02020503050405090304" pitchFamily="18" charset="0"/>
              </a:rPr>
              <a:t>“</a:t>
            </a:r>
            <a:r>
              <a:rPr lang="zh-CN" altLang="en-US" sz="2000" dirty="0">
                <a:solidFill>
                  <a:srgbClr val="000000"/>
                </a:solidFill>
                <a:latin typeface="楷体_GB2312" pitchFamily="49" charset="-122"/>
                <a:ea typeface="楷体_GB2312" pitchFamily="49" charset="-122"/>
                <a:cs typeface="Times New Roman" panose="02020503050405090304" pitchFamily="18" charset="0"/>
              </a:rPr>
              <a:t>多关键码</a:t>
            </a:r>
            <a:r>
              <a:rPr lang="zh-CN" altLang="en-US" sz="2000" dirty="0">
                <a:solidFill>
                  <a:srgbClr val="000000"/>
                </a:solidFill>
                <a:latin typeface="宋体"/>
                <a:ea typeface="楷体_GB2312" pitchFamily="49" charset="-122"/>
                <a:cs typeface="Times New Roman" panose="02020503050405090304" pitchFamily="18" charset="0"/>
              </a:rPr>
              <a:t>”</a:t>
            </a:r>
            <a:r>
              <a:rPr lang="zh-CN" altLang="en-US" sz="2000" dirty="0">
                <a:solidFill>
                  <a:srgbClr val="000000"/>
                </a:solidFill>
                <a:latin typeface="楷体_GB2312" pitchFamily="49" charset="-122"/>
                <a:ea typeface="楷体_GB2312" pitchFamily="49" charset="-122"/>
                <a:cs typeface="Times New Roman" panose="02020503050405090304" pitchFamily="18" charset="0"/>
              </a:rPr>
              <a:t>进行排序的方法。通过多次的“分配”和“收集”来完成。</a:t>
            </a:r>
            <a:endParaRPr lang="zh-CN" altLang="en-US" sz="2000" dirty="0">
              <a:solidFill>
                <a:srgbClr val="000000"/>
              </a:solidFill>
              <a:latin typeface="楷体_GB2312" pitchFamily="49" charset="-122"/>
              <a:ea typeface="楷体_GB2312" pitchFamily="49" charset="-122"/>
              <a:cs typeface="Times New Roman" panose="02020503050405090304" pitchFamily="18" charset="0"/>
            </a:endParaRPr>
          </a:p>
          <a:p>
            <a:pPr algn="just">
              <a:lnSpc>
                <a:spcPct val="150000"/>
              </a:lnSpc>
              <a:spcBef>
                <a:spcPct val="20000"/>
              </a:spcBef>
              <a:defRPr/>
            </a:pPr>
            <a:r>
              <a:rPr kumimoji="1" lang="zh-CN" altLang="en-US" sz="2000" b="1" dirty="0">
                <a:effectLst>
                  <a:outerShdw blurRad="38100" dist="38100" dir="2700000" algn="tl">
                    <a:srgbClr val="C0C0C0"/>
                  </a:outerShdw>
                </a:effectLst>
                <a:latin typeface="Times New Roman" panose="02020503050405090304" pitchFamily="18" charset="0"/>
                <a:ea typeface="黑体" pitchFamily="2" charset="-122"/>
                <a:cs typeface="Times New Roman" panose="02020503050405090304" pitchFamily="18" charset="0"/>
              </a:rPr>
              <a:t> </a:t>
            </a:r>
            <a:r>
              <a:rPr lang="en-US" altLang="zh-CN" sz="2400" dirty="0">
                <a:solidFill>
                  <a:schemeClr val="tx2"/>
                </a:solidFill>
                <a:latin typeface="隶书" pitchFamily="49" charset="-122"/>
                <a:ea typeface="隶书" pitchFamily="49" charset="-122"/>
                <a:cs typeface="Times New Roman" panose="02020503050405090304" pitchFamily="18" charset="0"/>
              </a:rPr>
              <a:t>10.6.1 </a:t>
            </a:r>
            <a:r>
              <a:rPr lang="zh-CN" altLang="en-US" sz="2400" dirty="0">
                <a:solidFill>
                  <a:schemeClr val="tx2"/>
                </a:solidFill>
                <a:latin typeface="隶书" pitchFamily="49" charset="-122"/>
                <a:ea typeface="隶书" pitchFamily="49" charset="-122"/>
                <a:cs typeface="Times New Roman" panose="02020503050405090304" pitchFamily="18" charset="0"/>
              </a:rPr>
              <a:t>多关键码排序</a:t>
            </a:r>
            <a:endParaRPr lang="zh-CN" altLang="en-US" sz="2800" dirty="0">
              <a:solidFill>
                <a:schemeClr val="tx2"/>
              </a:solidFill>
              <a:latin typeface="隶书" pitchFamily="49" charset="-122"/>
              <a:ea typeface="隶书" pitchFamily="49" charset="-122"/>
              <a:cs typeface="Times New Roman" panose="02020503050405090304" pitchFamily="18" charset="0"/>
            </a:endParaRPr>
          </a:p>
          <a:p>
            <a:pPr algn="just">
              <a:lnSpc>
                <a:spcPct val="150000"/>
              </a:lnSpc>
              <a:spcBef>
                <a:spcPct val="20000"/>
              </a:spcBef>
              <a:defRPr/>
            </a:pPr>
            <a:r>
              <a:rPr kumimoji="1" lang="zh-CN" altLang="en-US" sz="2000" b="1" dirty="0">
                <a:effectLst>
                  <a:outerShdw blurRad="38100" dist="38100" dir="2700000" algn="tl">
                    <a:srgbClr val="C0C0C0"/>
                  </a:outerShdw>
                </a:effectLst>
                <a:latin typeface="宋体" charset="0"/>
                <a:ea typeface="宋体" charset="0"/>
                <a:cs typeface="宋体" charset="0"/>
              </a:rPr>
              <a:t>       </a:t>
            </a:r>
            <a:r>
              <a:rPr kumimoji="1" lang="zh-CN" altLang="en-US" sz="2000" dirty="0">
                <a:solidFill>
                  <a:srgbClr val="000000"/>
                </a:solidFill>
                <a:latin typeface="宋体" charset="0"/>
                <a:ea typeface="宋体" charset="0"/>
                <a:cs typeface="宋体" charset="0"/>
              </a:rPr>
              <a:t>扑克牌中</a:t>
            </a:r>
            <a:r>
              <a:rPr kumimoji="1" lang="en-US" altLang="zh-CN" sz="2000" dirty="0">
                <a:solidFill>
                  <a:srgbClr val="000000"/>
                </a:solidFill>
                <a:latin typeface="宋体" charset="0"/>
                <a:ea typeface="宋体" charset="0"/>
                <a:cs typeface="宋体" charset="0"/>
              </a:rPr>
              <a:t>52</a:t>
            </a:r>
            <a:r>
              <a:rPr kumimoji="1" lang="zh-CN" altLang="en-US" sz="2000" dirty="0">
                <a:solidFill>
                  <a:srgbClr val="000000"/>
                </a:solidFill>
                <a:latin typeface="宋体" charset="0"/>
                <a:ea typeface="宋体" charset="0"/>
                <a:cs typeface="宋体" charset="0"/>
              </a:rPr>
              <a:t>张牌，可按</a:t>
            </a:r>
            <a:r>
              <a:rPr kumimoji="1" lang="zh-CN" altLang="en-US" sz="2000" dirty="0">
                <a:solidFill>
                  <a:srgbClr val="FF0000"/>
                </a:solidFill>
                <a:latin typeface="宋体" charset="0"/>
                <a:ea typeface="宋体" charset="0"/>
                <a:cs typeface="宋体" charset="0"/>
              </a:rPr>
              <a:t>花色</a:t>
            </a:r>
            <a:r>
              <a:rPr kumimoji="1" lang="zh-CN" altLang="en-US" sz="2000" dirty="0">
                <a:solidFill>
                  <a:srgbClr val="000000"/>
                </a:solidFill>
                <a:latin typeface="宋体" charset="0"/>
                <a:ea typeface="宋体" charset="0"/>
                <a:cs typeface="宋体" charset="0"/>
              </a:rPr>
              <a:t>和</a:t>
            </a:r>
            <a:r>
              <a:rPr kumimoji="1" lang="zh-CN" altLang="en-US" sz="2000" dirty="0">
                <a:solidFill>
                  <a:srgbClr val="FF0000"/>
                </a:solidFill>
                <a:latin typeface="宋体" charset="0"/>
                <a:ea typeface="宋体" charset="0"/>
                <a:cs typeface="宋体" charset="0"/>
              </a:rPr>
              <a:t>面值</a:t>
            </a:r>
            <a:r>
              <a:rPr kumimoji="1" lang="zh-CN" altLang="en-US" sz="2000" dirty="0">
                <a:solidFill>
                  <a:srgbClr val="000000"/>
                </a:solidFill>
                <a:latin typeface="宋体" charset="0"/>
                <a:ea typeface="宋体" charset="0"/>
                <a:cs typeface="宋体" charset="0"/>
              </a:rPr>
              <a:t>分成两个字段，其大小关系为：</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花色：</a:t>
            </a:r>
            <a:r>
              <a:rPr lang="zh-CN" altLang="en-US" sz="2000" dirty="0">
                <a:sym typeface="Symbol" pitchFamily="18" charset="2"/>
              </a:rPr>
              <a:t></a:t>
            </a:r>
            <a:r>
              <a:rPr lang="en-US" altLang="zh-CN" sz="2000" dirty="0">
                <a:sym typeface="Symbol" pitchFamily="18" charset="2"/>
              </a:rPr>
              <a:t>&lt;</a:t>
            </a:r>
            <a:r>
              <a:rPr lang="en-US" altLang="zh-CN" sz="2000" dirty="0">
                <a:solidFill>
                  <a:srgbClr val="FF3300"/>
                </a:solidFill>
                <a:sym typeface="Symbol" pitchFamily="18" charset="2"/>
              </a:rPr>
              <a:t></a:t>
            </a:r>
            <a:r>
              <a:rPr lang="en-US" altLang="zh-CN" sz="2000" dirty="0">
                <a:sym typeface="Symbol" pitchFamily="18" charset="2"/>
              </a:rPr>
              <a:t>&lt;</a:t>
            </a:r>
            <a:r>
              <a:rPr lang="en-US" altLang="zh-CN" sz="2000" dirty="0">
                <a:solidFill>
                  <a:srgbClr val="FF3300"/>
                </a:solidFill>
                <a:sym typeface="Symbol" pitchFamily="18" charset="2"/>
              </a:rPr>
              <a:t></a:t>
            </a:r>
            <a:r>
              <a:rPr lang="en-US" altLang="zh-CN" sz="2000" dirty="0">
                <a:sym typeface="Symbol" pitchFamily="18" charset="2"/>
              </a:rPr>
              <a:t>&lt;  </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面值：</a:t>
            </a:r>
            <a:r>
              <a:rPr kumimoji="1" lang="en-US" altLang="zh-CN" sz="2000" dirty="0">
                <a:solidFill>
                  <a:srgbClr val="000000"/>
                </a:solidFill>
                <a:latin typeface="宋体" charset="0"/>
                <a:ea typeface="宋体" charset="0"/>
                <a:cs typeface="宋体" charset="0"/>
              </a:rPr>
              <a:t>2 &lt; 3 &lt; 4 &lt; 5 &lt; 6 &lt; 7 &lt; 8 &lt; 9 &lt; 10 &lt; J &lt; Q &lt; K &lt; A</a:t>
            </a:r>
            <a:endParaRPr kumimoji="1"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若对扑克牌按花色、面值进行升序排序，得到如下序列：</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lang="zh-CN" altLang="en-US" sz="2000" dirty="0">
                <a:sym typeface="Symbol" pitchFamily="18" charset="2"/>
              </a:rPr>
              <a:t></a:t>
            </a:r>
            <a:r>
              <a:rPr kumimoji="1" lang="en-US" altLang="zh-CN" sz="2000" dirty="0">
                <a:solidFill>
                  <a:srgbClr val="000000"/>
                </a:solidFill>
                <a:latin typeface="宋体" charset="0"/>
                <a:ea typeface="宋体" charset="0"/>
                <a:cs typeface="宋体" charset="0"/>
              </a:rPr>
              <a:t>2,3,...,A</a:t>
            </a:r>
            <a:r>
              <a:rPr kumimoji="1" lang="zh-CN" altLang="en-US" sz="2000" dirty="0">
                <a:solidFill>
                  <a:srgbClr val="000000"/>
                </a:solidFill>
                <a:latin typeface="宋体" charset="0"/>
                <a:ea typeface="宋体" charset="0"/>
                <a:cs typeface="宋体" charset="0"/>
              </a:rPr>
              <a:t>，</a:t>
            </a:r>
            <a:r>
              <a:rPr lang="en-US" altLang="zh-CN" sz="2000" dirty="0">
                <a:solidFill>
                  <a:srgbClr val="FF3300"/>
                </a:solidFill>
                <a:sym typeface="Symbol" pitchFamily="18" charset="2"/>
              </a:rPr>
              <a:t></a:t>
            </a:r>
            <a:r>
              <a:rPr kumimoji="1" lang="en-US" altLang="zh-CN" sz="2000" dirty="0">
                <a:solidFill>
                  <a:srgbClr val="000000"/>
                </a:solidFill>
                <a:latin typeface="宋体" charset="0"/>
                <a:ea typeface="宋体" charset="0"/>
                <a:cs typeface="宋体" charset="0"/>
              </a:rPr>
              <a:t>2,3,...,A</a:t>
            </a:r>
            <a:r>
              <a:rPr kumimoji="1" lang="zh-CN" altLang="en-US" sz="2000" dirty="0">
                <a:solidFill>
                  <a:srgbClr val="000000"/>
                </a:solidFill>
                <a:latin typeface="宋体" charset="0"/>
                <a:ea typeface="宋体" charset="0"/>
                <a:cs typeface="宋体" charset="0"/>
              </a:rPr>
              <a:t>，</a:t>
            </a:r>
            <a:r>
              <a:rPr lang="en-US" altLang="zh-CN" sz="2000" dirty="0">
                <a:solidFill>
                  <a:srgbClr val="FF3300"/>
                </a:solidFill>
                <a:sym typeface="Symbol" pitchFamily="18" charset="2"/>
              </a:rPr>
              <a:t></a:t>
            </a:r>
            <a:r>
              <a:rPr kumimoji="1" lang="en-US" altLang="zh-CN" sz="2000" dirty="0">
                <a:solidFill>
                  <a:srgbClr val="000000"/>
                </a:solidFill>
                <a:latin typeface="宋体" charset="0"/>
                <a:ea typeface="宋体" charset="0"/>
                <a:cs typeface="宋体" charset="0"/>
              </a:rPr>
              <a:t>2,3,...,A</a:t>
            </a:r>
            <a:r>
              <a:rPr kumimoji="1" lang="zh-CN" altLang="en-US" sz="2000" dirty="0">
                <a:solidFill>
                  <a:srgbClr val="000000"/>
                </a:solidFill>
                <a:latin typeface="宋体" charset="0"/>
                <a:ea typeface="宋体" charset="0"/>
                <a:cs typeface="宋体" charset="0"/>
              </a:rPr>
              <a:t>，</a:t>
            </a:r>
            <a:r>
              <a:rPr lang="en-US" altLang="zh-CN" sz="2000" dirty="0">
                <a:sym typeface="Symbol" pitchFamily="18" charset="2"/>
              </a:rPr>
              <a:t></a:t>
            </a:r>
            <a:r>
              <a:rPr kumimoji="1" lang="en-US" altLang="zh-CN" sz="2000" dirty="0">
                <a:solidFill>
                  <a:srgbClr val="000000"/>
                </a:solidFill>
                <a:latin typeface="宋体" charset="0"/>
                <a:ea typeface="宋体" charset="0"/>
                <a:cs typeface="宋体" charset="0"/>
              </a:rPr>
              <a:t>2,3,...,A</a:t>
            </a:r>
            <a:endParaRPr kumimoji="1"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kumimoji="1" lang="en-US" altLang="zh-CN" sz="2000" dirty="0">
                <a:solidFill>
                  <a:srgbClr val="000000"/>
                </a:solidFill>
                <a:latin typeface="宋体" charset="0"/>
                <a:ea typeface="宋体" charset="0"/>
                <a:cs typeface="宋体" charset="0"/>
              </a:rPr>
              <a:t> </a:t>
            </a:r>
            <a:r>
              <a:rPr kumimoji="1" lang="zh-CN" altLang="en-US" sz="2000" dirty="0">
                <a:solidFill>
                  <a:srgbClr val="000000"/>
                </a:solidFill>
                <a:latin typeface="宋体" charset="0"/>
                <a:ea typeface="宋体" charset="0"/>
                <a:cs typeface="宋体" charset="0"/>
              </a:rPr>
              <a:t>这就是多关键码排序。</a:t>
            </a:r>
            <a:endParaRPr kumimoji="1" lang="zh-CN" altLang="en-US" sz="2000" dirty="0">
              <a:solidFill>
                <a:srgbClr val="000000"/>
              </a:solidFill>
              <a:latin typeface="宋体" charset="0"/>
              <a:ea typeface="宋体" charset="0"/>
              <a:cs typeface="宋体"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quarter" idx="10"/>
          </p:nvPr>
        </p:nvSpPr>
        <p:spPr>
          <a:noFill/>
          <a:ln>
            <a:miter lim="800000"/>
          </a:ln>
        </p:spPr>
        <p:txBody>
          <a:bodyPr/>
          <a:lstStyle/>
          <a:p>
            <a:fld id="{0DA16BE0-7462-4591-AAC8-B9868D482F0A}" type="datetime1">
              <a:rPr lang="zh-CN" altLang="en-US" smtClean="0"/>
            </a:fld>
            <a:endParaRPr lang="en-US" altLang="zh-CN"/>
          </a:p>
        </p:txBody>
      </p:sp>
      <p:sp>
        <p:nvSpPr>
          <p:cNvPr id="206850" name="Text Box 2"/>
          <p:cNvSpPr txBox="1">
            <a:spLocks noChangeArrowheads="1"/>
          </p:cNvSpPr>
          <p:nvPr/>
        </p:nvSpPr>
        <p:spPr bwMode="auto">
          <a:xfrm>
            <a:off x="380683" y="378757"/>
            <a:ext cx="8382000" cy="313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20000"/>
              </a:spcBef>
              <a:defRPr/>
            </a:pPr>
            <a:r>
              <a:rPr kumimoji="1" lang="en-US" altLang="zh-CN" sz="2400" b="1" dirty="0">
                <a:solidFill>
                  <a:schemeClr val="tx2"/>
                </a:solidFill>
                <a:effectLst>
                  <a:outerShdw blurRad="38100" dist="38100" dir="2700000" algn="tl">
                    <a:srgbClr val="C0C0C0"/>
                  </a:outerShdw>
                </a:effectLst>
                <a:latin typeface="Times New Roman" panose="02020503050405090304" pitchFamily="18" charset="0"/>
                <a:ea typeface="宋体" charset="-122"/>
              </a:rPr>
              <a:t>  </a:t>
            </a:r>
            <a:r>
              <a:rPr kumimoji="1" lang="en-US" altLang="zh-CN" sz="2000" b="1" dirty="0">
                <a:solidFill>
                  <a:schemeClr val="tx2"/>
                </a:solidFill>
                <a:effectLst>
                  <a:outerShdw blurRad="38100" dist="38100" dir="2700000" algn="tl">
                    <a:srgbClr val="C0C0C0"/>
                  </a:outerShdw>
                </a:effectLst>
                <a:latin typeface="宋体" charset="0"/>
                <a:ea typeface="宋体" charset="0"/>
                <a:cs typeface="宋体" charset="0"/>
              </a:rPr>
              <a:t>    </a:t>
            </a:r>
            <a:r>
              <a:rPr kumimoji="1" lang="zh-CN" altLang="en-US" sz="2000" dirty="0">
                <a:solidFill>
                  <a:srgbClr val="000000"/>
                </a:solidFill>
                <a:latin typeface="宋体" charset="0"/>
                <a:ea typeface="宋体" charset="0"/>
                <a:cs typeface="宋体" charset="0"/>
                <a:sym typeface="+mn-ea"/>
              </a:rPr>
              <a:t>多关键码排序按照从</a:t>
            </a:r>
            <a:r>
              <a:rPr kumimoji="1" lang="zh-CN" altLang="en-US" sz="2000" dirty="0">
                <a:solidFill>
                  <a:srgbClr val="FF0000"/>
                </a:solidFill>
                <a:latin typeface="宋体" charset="0"/>
                <a:ea typeface="宋体" charset="0"/>
                <a:cs typeface="宋体" charset="0"/>
                <a:sym typeface="+mn-ea"/>
              </a:rPr>
              <a:t>最主位关键码到最次位关键码</a:t>
            </a:r>
            <a:r>
              <a:rPr kumimoji="1" lang="zh-CN" altLang="en-US" sz="2000" dirty="0">
                <a:solidFill>
                  <a:srgbClr val="000000"/>
                </a:solidFill>
                <a:latin typeface="宋体" charset="0"/>
                <a:ea typeface="宋体" charset="0"/>
                <a:cs typeface="宋体" charset="0"/>
                <a:sym typeface="+mn-ea"/>
              </a:rPr>
              <a:t>或从</a:t>
            </a:r>
            <a:r>
              <a:rPr kumimoji="1" lang="zh-CN" altLang="en-US" sz="2000" dirty="0">
                <a:solidFill>
                  <a:srgbClr val="FF0000"/>
                </a:solidFill>
                <a:latin typeface="宋体" charset="0"/>
                <a:ea typeface="宋体" charset="0"/>
                <a:cs typeface="宋体" charset="0"/>
                <a:sym typeface="+mn-ea"/>
              </a:rPr>
              <a:t>最次位到最主位关键码</a:t>
            </a:r>
            <a:r>
              <a:rPr kumimoji="1" lang="zh-CN" altLang="en-US" sz="2000" dirty="0">
                <a:solidFill>
                  <a:srgbClr val="000000"/>
                </a:solidFill>
                <a:latin typeface="宋体" charset="0"/>
                <a:ea typeface="宋体" charset="0"/>
                <a:cs typeface="宋体" charset="0"/>
                <a:sym typeface="+mn-ea"/>
              </a:rPr>
              <a:t>的顺序逐次排序</a:t>
            </a:r>
            <a:r>
              <a:rPr kumimoji="1" lang="zh-CN" altLang="en-US" sz="2000" dirty="0">
                <a:solidFill>
                  <a:srgbClr val="000000"/>
                </a:solidFill>
                <a:latin typeface="宋体" charset="0"/>
                <a:ea typeface="宋体" charset="0"/>
                <a:cs typeface="宋体" charset="0"/>
              </a:rPr>
              <a:t>。</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    方法</a:t>
            </a:r>
            <a:r>
              <a:rPr kumimoji="1" lang="en-US" altLang="zh-CN" sz="2000" dirty="0">
                <a:solidFill>
                  <a:srgbClr val="000000"/>
                </a:solidFill>
                <a:latin typeface="宋体" charset="0"/>
                <a:ea typeface="宋体" charset="0"/>
                <a:cs typeface="宋体" charset="0"/>
              </a:rPr>
              <a:t>1</a:t>
            </a:r>
            <a:r>
              <a:rPr kumimoji="1" lang="zh-CN" altLang="en-US"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sym typeface="+mn-ea"/>
              </a:rPr>
              <a:t>最高位优先</a:t>
            </a:r>
            <a:r>
              <a:rPr kumimoji="1" lang="en-US" altLang="zh-CN" sz="2000" dirty="0">
                <a:solidFill>
                  <a:srgbClr val="000000"/>
                </a:solidFill>
                <a:latin typeface="宋体" charset="0"/>
                <a:ea typeface="宋体" charset="0"/>
                <a:cs typeface="宋体" charset="0"/>
                <a:sym typeface="+mn-ea"/>
              </a:rPr>
              <a:t>(</a:t>
            </a:r>
            <a:r>
              <a:rPr kumimoji="1" lang="en-US" altLang="zh-CN" sz="2000" dirty="0">
                <a:solidFill>
                  <a:srgbClr val="FF0000"/>
                </a:solidFill>
                <a:latin typeface="宋体" charset="0"/>
                <a:ea typeface="宋体" charset="0"/>
                <a:cs typeface="宋体" charset="0"/>
                <a:sym typeface="+mn-ea"/>
              </a:rPr>
              <a:t>M</a:t>
            </a:r>
            <a:r>
              <a:rPr kumimoji="1" lang="en-US" altLang="zh-CN" sz="2000" dirty="0">
                <a:solidFill>
                  <a:srgbClr val="000000"/>
                </a:solidFill>
                <a:latin typeface="宋体" charset="0"/>
                <a:ea typeface="宋体" charset="0"/>
                <a:cs typeface="宋体" charset="0"/>
                <a:sym typeface="+mn-ea"/>
              </a:rPr>
              <a:t>ost </a:t>
            </a:r>
            <a:r>
              <a:rPr kumimoji="1" lang="en-US" altLang="zh-CN" sz="2000" dirty="0">
                <a:solidFill>
                  <a:srgbClr val="FF0000"/>
                </a:solidFill>
                <a:latin typeface="宋体" charset="0"/>
                <a:ea typeface="宋体" charset="0"/>
                <a:cs typeface="宋体" charset="0"/>
                <a:sym typeface="+mn-ea"/>
              </a:rPr>
              <a:t>S</a:t>
            </a:r>
            <a:r>
              <a:rPr kumimoji="1" lang="en-US" altLang="zh-CN" sz="2000" dirty="0">
                <a:solidFill>
                  <a:srgbClr val="000000"/>
                </a:solidFill>
                <a:latin typeface="宋体" charset="0"/>
                <a:ea typeface="宋体" charset="0"/>
                <a:cs typeface="宋体" charset="0"/>
                <a:sym typeface="+mn-ea"/>
              </a:rPr>
              <a:t>ignificant </a:t>
            </a:r>
            <a:r>
              <a:rPr kumimoji="1" lang="en-US" altLang="zh-CN" sz="2000" dirty="0">
                <a:solidFill>
                  <a:srgbClr val="FF0000"/>
                </a:solidFill>
                <a:latin typeface="宋体" charset="0"/>
                <a:ea typeface="宋体" charset="0"/>
                <a:cs typeface="宋体" charset="0"/>
                <a:sym typeface="+mn-ea"/>
              </a:rPr>
              <a:t>D</a:t>
            </a:r>
            <a:r>
              <a:rPr kumimoji="1" lang="en-US" altLang="zh-CN" sz="2000" dirty="0">
                <a:solidFill>
                  <a:srgbClr val="000000"/>
                </a:solidFill>
                <a:latin typeface="宋体" charset="0"/>
                <a:ea typeface="宋体" charset="0"/>
                <a:cs typeface="宋体" charset="0"/>
                <a:sym typeface="+mn-ea"/>
              </a:rPr>
              <a:t>igit first)</a:t>
            </a:r>
            <a:r>
              <a:rPr kumimoji="1" lang="zh-CN" altLang="en-US" sz="2000" dirty="0">
                <a:solidFill>
                  <a:srgbClr val="000000"/>
                </a:solidFill>
                <a:latin typeface="宋体" charset="0"/>
                <a:ea typeface="宋体" charset="0"/>
                <a:cs typeface="宋体" charset="0"/>
                <a:sym typeface="+mn-ea"/>
              </a:rPr>
              <a:t>法，简称</a:t>
            </a:r>
            <a:r>
              <a:rPr kumimoji="1" lang="en-US" altLang="zh-CN" sz="2000" dirty="0">
                <a:solidFill>
                  <a:srgbClr val="000000"/>
                </a:solidFill>
                <a:latin typeface="宋体" charset="0"/>
                <a:ea typeface="宋体" charset="0"/>
                <a:cs typeface="宋体" charset="0"/>
                <a:sym typeface="+mn-ea"/>
              </a:rPr>
              <a:t>MSD</a:t>
            </a:r>
            <a:r>
              <a:rPr kumimoji="1" lang="zh-CN" altLang="en-US" sz="2000" dirty="0">
                <a:solidFill>
                  <a:srgbClr val="000000"/>
                </a:solidFill>
                <a:latin typeface="宋体" charset="0"/>
                <a:ea typeface="宋体" charset="0"/>
                <a:cs typeface="宋体" charset="0"/>
                <a:sym typeface="+mn-ea"/>
              </a:rPr>
              <a:t>法</a:t>
            </a:r>
            <a:endParaRPr kumimoji="1" lang="zh-CN" altLang="en-US" sz="2000" dirty="0">
              <a:solidFill>
                <a:srgbClr val="000000"/>
              </a:solidFill>
              <a:latin typeface="宋体" charset="0"/>
              <a:ea typeface="宋体" charset="0"/>
              <a:cs typeface="宋体" charset="0"/>
              <a:sym typeface="+mn-ea"/>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sym typeface="+mn-ea"/>
              </a:rPr>
              <a:t>    </a:t>
            </a:r>
            <a:r>
              <a:rPr kumimoji="1" lang="zh-CN" altLang="en-US" sz="2000" dirty="0">
                <a:solidFill>
                  <a:srgbClr val="FF0000"/>
                </a:solidFill>
                <a:latin typeface="宋体" charset="0"/>
                <a:ea typeface="宋体" charset="0"/>
                <a:cs typeface="宋体" charset="0"/>
              </a:rPr>
              <a:t>先对花色</a:t>
            </a:r>
            <a:r>
              <a:rPr kumimoji="1" lang="zh-CN" altLang="en-US" sz="2000" dirty="0">
                <a:solidFill>
                  <a:srgbClr val="000000"/>
                </a:solidFill>
                <a:latin typeface="宋体" charset="0"/>
                <a:ea typeface="宋体" charset="0"/>
                <a:cs typeface="宋体" charset="0"/>
              </a:rPr>
              <a:t>排序，将其分为</a:t>
            </a:r>
            <a:r>
              <a:rPr kumimoji="1" lang="en-US" altLang="zh-CN" sz="2000" dirty="0">
                <a:solidFill>
                  <a:srgbClr val="000000"/>
                </a:solidFill>
                <a:latin typeface="宋体" charset="0"/>
                <a:ea typeface="宋体" charset="0"/>
                <a:cs typeface="宋体" charset="0"/>
              </a:rPr>
              <a:t>4</a:t>
            </a:r>
            <a:r>
              <a:rPr kumimoji="1" lang="zh-CN" altLang="en-US" sz="2000" dirty="0">
                <a:solidFill>
                  <a:srgbClr val="000000"/>
                </a:solidFill>
                <a:latin typeface="宋体" charset="0"/>
                <a:ea typeface="宋体" charset="0"/>
                <a:cs typeface="宋体" charset="0"/>
              </a:rPr>
              <a:t>个组，即梅花组、方块组、红心组、黑心组。再对</a:t>
            </a:r>
            <a:r>
              <a:rPr kumimoji="1" lang="zh-CN" altLang="en-US" sz="2000" dirty="0">
                <a:solidFill>
                  <a:srgbClr val="FF0000"/>
                </a:solidFill>
                <a:latin typeface="宋体" charset="0"/>
                <a:ea typeface="宋体" charset="0"/>
                <a:cs typeface="宋体" charset="0"/>
              </a:rPr>
              <a:t>每个组分别按面值进行排序</a:t>
            </a:r>
            <a:r>
              <a:rPr kumimoji="1" lang="zh-CN" altLang="en-US" sz="2000" dirty="0">
                <a:solidFill>
                  <a:srgbClr val="000000"/>
                </a:solidFill>
                <a:latin typeface="宋体" charset="0"/>
                <a:ea typeface="宋体" charset="0"/>
                <a:cs typeface="宋体" charset="0"/>
              </a:rPr>
              <a:t>，最后，将</a:t>
            </a:r>
            <a:r>
              <a:rPr kumimoji="1" lang="en-US" altLang="zh-CN" sz="2000" dirty="0">
                <a:solidFill>
                  <a:srgbClr val="000000"/>
                </a:solidFill>
                <a:latin typeface="宋体" charset="0"/>
                <a:ea typeface="宋体" charset="0"/>
                <a:cs typeface="宋体" charset="0"/>
              </a:rPr>
              <a:t>4</a:t>
            </a:r>
            <a:r>
              <a:rPr kumimoji="1" lang="zh-CN" altLang="en-US" sz="2000" dirty="0">
                <a:solidFill>
                  <a:srgbClr val="000000"/>
                </a:solidFill>
                <a:latin typeface="宋体" charset="0"/>
                <a:ea typeface="宋体" charset="0"/>
                <a:cs typeface="宋体" charset="0"/>
              </a:rPr>
              <a:t>个组连接起来即可。</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    </a:t>
            </a:r>
            <a:endParaRPr kumimoji="1" lang="zh-CN" altLang="en-US" sz="2000" dirty="0">
              <a:solidFill>
                <a:srgbClr val="000000"/>
              </a:solidFill>
              <a:latin typeface="宋体" charset="0"/>
              <a:ea typeface="宋体" charset="0"/>
              <a:cs typeface="宋体" charset="0"/>
            </a:endParaRPr>
          </a:p>
        </p:txBody>
      </p:sp>
      <p:sp>
        <p:nvSpPr>
          <p:cNvPr id="56324" name="Rectangle 3"/>
          <p:cNvSpPr>
            <a:spLocks noChangeArrowheads="1"/>
          </p:cNvSpPr>
          <p:nvPr/>
        </p:nvSpPr>
        <p:spPr bwMode="auto">
          <a:xfrm>
            <a:off x="4448175" y="3246438"/>
            <a:ext cx="247650" cy="366712"/>
          </a:xfrm>
          <a:prstGeom prst="rect">
            <a:avLst/>
          </a:prstGeom>
          <a:noFill/>
          <a:ln w="19050" cap="sq">
            <a:noFill/>
            <a:miter lim="800000"/>
          </a:ln>
          <a:effectLst/>
        </p:spPr>
        <p:txBody>
          <a:bodyPr wrap="none">
            <a:spAutoFit/>
          </a:bodyPr>
          <a:lstStyle/>
          <a:p>
            <a:r>
              <a:rPr kumimoji="1" lang="en-US" altLang="zh-CN"/>
              <a:t> </a:t>
            </a:r>
            <a:endParaRPr kumimoji="1" lang="en-US" altLang="zh-CN"/>
          </a:p>
        </p:txBody>
      </p:sp>
      <p:pic>
        <p:nvPicPr>
          <p:cNvPr id="3" name="图片 2"/>
          <p:cNvPicPr>
            <a:picLocks noChangeAspect="1"/>
          </p:cNvPicPr>
          <p:nvPr/>
        </p:nvPicPr>
        <p:blipFill>
          <a:blip r:embed="rId1"/>
          <a:stretch>
            <a:fillRect/>
          </a:stretch>
        </p:blipFill>
        <p:spPr>
          <a:xfrm>
            <a:off x="1060450" y="3438525"/>
            <a:ext cx="7193915" cy="2405380"/>
          </a:xfrm>
          <a:prstGeom prst="rect">
            <a:avLst/>
          </a:prstGeo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80683" y="378757"/>
            <a:ext cx="8382000"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20000"/>
              </a:spcBef>
              <a:defRPr/>
            </a:pPr>
            <a:r>
              <a:rPr kumimoji="1" lang="en-US" altLang="zh-CN" sz="2400" b="1" dirty="0">
                <a:solidFill>
                  <a:schemeClr val="tx2"/>
                </a:solidFill>
                <a:effectLst>
                  <a:outerShdw blurRad="38100" dist="38100" dir="2700000" algn="tl">
                    <a:srgbClr val="C0C0C0"/>
                  </a:outerShdw>
                </a:effectLst>
                <a:latin typeface="Times New Roman" panose="02020503050405090304" pitchFamily="18" charset="0"/>
                <a:ea typeface="宋体" charset="-122"/>
              </a:rPr>
              <a:t>  </a:t>
            </a:r>
            <a:r>
              <a:rPr kumimoji="1" lang="en-US" altLang="zh-CN" sz="2000" b="1" dirty="0">
                <a:solidFill>
                  <a:schemeClr val="tx2"/>
                </a:solidFill>
                <a:effectLst>
                  <a:outerShdw blurRad="38100" dist="38100" dir="2700000" algn="tl">
                    <a:srgbClr val="C0C0C0"/>
                  </a:outerShdw>
                </a:effectLst>
                <a:latin typeface="宋体" charset="0"/>
                <a:ea typeface="宋体" charset="0"/>
                <a:cs typeface="宋体" charset="0"/>
              </a:rPr>
              <a:t>      </a:t>
            </a:r>
            <a:r>
              <a:rPr kumimoji="1" lang="zh-CN" altLang="en-US" sz="2000" dirty="0">
                <a:solidFill>
                  <a:srgbClr val="000000"/>
                </a:solidFill>
                <a:latin typeface="宋体" charset="0"/>
                <a:ea typeface="宋体" charset="0"/>
                <a:cs typeface="宋体" charset="0"/>
              </a:rPr>
              <a:t>为得到排序结果，我们讨论两种排序方法。</a:t>
            </a:r>
            <a:endParaRPr kumimoji="1" lang="zh-CN" altLang="en-US"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000000"/>
                </a:solidFill>
                <a:latin typeface="宋体" charset="0"/>
                <a:ea typeface="宋体" charset="0"/>
                <a:cs typeface="宋体" charset="0"/>
              </a:rPr>
              <a:t>    方法</a:t>
            </a:r>
            <a:r>
              <a:rPr kumimoji="1" lang="en-US" altLang="zh-CN" sz="2000" dirty="0">
                <a:solidFill>
                  <a:srgbClr val="000000"/>
                </a:solidFill>
                <a:latin typeface="宋体" charset="0"/>
                <a:ea typeface="宋体" charset="0"/>
                <a:cs typeface="宋体" charset="0"/>
              </a:rPr>
              <a:t>2</a:t>
            </a:r>
            <a:r>
              <a:rPr kumimoji="1" lang="zh-CN" altLang="en-US"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sym typeface="+mn-ea"/>
              </a:rPr>
              <a:t>最低位优先</a:t>
            </a:r>
            <a:r>
              <a:rPr kumimoji="1" lang="en-US" altLang="zh-CN" sz="2000" dirty="0">
                <a:solidFill>
                  <a:srgbClr val="000000"/>
                </a:solidFill>
                <a:latin typeface="宋体" charset="0"/>
                <a:ea typeface="宋体" charset="0"/>
                <a:cs typeface="宋体" charset="0"/>
                <a:sym typeface="+mn-ea"/>
              </a:rPr>
              <a:t>(</a:t>
            </a:r>
            <a:r>
              <a:rPr kumimoji="1" lang="en-US" altLang="zh-CN" sz="2000" dirty="0">
                <a:solidFill>
                  <a:srgbClr val="FF0000"/>
                </a:solidFill>
                <a:latin typeface="宋体" charset="0"/>
                <a:ea typeface="宋体" charset="0"/>
                <a:cs typeface="宋体" charset="0"/>
                <a:sym typeface="+mn-ea"/>
              </a:rPr>
              <a:t>L</a:t>
            </a:r>
            <a:r>
              <a:rPr kumimoji="1" lang="en-US" altLang="zh-CN" sz="2000" dirty="0">
                <a:solidFill>
                  <a:srgbClr val="000000"/>
                </a:solidFill>
                <a:latin typeface="宋体" charset="0"/>
                <a:ea typeface="宋体" charset="0"/>
                <a:cs typeface="宋体" charset="0"/>
                <a:sym typeface="+mn-ea"/>
              </a:rPr>
              <a:t>east </a:t>
            </a:r>
            <a:r>
              <a:rPr kumimoji="1" lang="en-US" altLang="zh-CN" sz="2000" dirty="0">
                <a:solidFill>
                  <a:srgbClr val="FF0000"/>
                </a:solidFill>
                <a:latin typeface="宋体" charset="0"/>
                <a:ea typeface="宋体" charset="0"/>
                <a:cs typeface="宋体" charset="0"/>
                <a:sym typeface="+mn-ea"/>
              </a:rPr>
              <a:t>S</a:t>
            </a:r>
            <a:r>
              <a:rPr kumimoji="1" lang="en-US" altLang="zh-CN" sz="2000" dirty="0">
                <a:solidFill>
                  <a:srgbClr val="000000"/>
                </a:solidFill>
                <a:latin typeface="宋体" charset="0"/>
                <a:ea typeface="宋体" charset="0"/>
                <a:cs typeface="宋体" charset="0"/>
                <a:sym typeface="+mn-ea"/>
              </a:rPr>
              <a:t>ignificant </a:t>
            </a:r>
            <a:r>
              <a:rPr kumimoji="1" lang="en-US" altLang="zh-CN" sz="2000" dirty="0">
                <a:solidFill>
                  <a:srgbClr val="FF0000"/>
                </a:solidFill>
                <a:latin typeface="宋体" charset="0"/>
                <a:ea typeface="宋体" charset="0"/>
                <a:cs typeface="宋体" charset="0"/>
                <a:sym typeface="+mn-ea"/>
              </a:rPr>
              <a:t>D</a:t>
            </a:r>
            <a:r>
              <a:rPr kumimoji="1" lang="en-US" altLang="zh-CN" sz="2000" dirty="0">
                <a:solidFill>
                  <a:srgbClr val="000000"/>
                </a:solidFill>
                <a:latin typeface="宋体" charset="0"/>
                <a:ea typeface="宋体" charset="0"/>
                <a:cs typeface="宋体" charset="0"/>
                <a:sym typeface="+mn-ea"/>
              </a:rPr>
              <a:t>igit first)</a:t>
            </a:r>
            <a:r>
              <a:rPr kumimoji="1" lang="zh-CN" altLang="en-US" sz="2000" dirty="0">
                <a:solidFill>
                  <a:srgbClr val="000000"/>
                </a:solidFill>
                <a:latin typeface="宋体" charset="0"/>
                <a:ea typeface="宋体" charset="0"/>
                <a:cs typeface="宋体" charset="0"/>
                <a:sym typeface="+mn-ea"/>
              </a:rPr>
              <a:t>法，简称</a:t>
            </a:r>
            <a:r>
              <a:rPr kumimoji="1" lang="en-US" altLang="zh-CN" sz="2000" dirty="0">
                <a:solidFill>
                  <a:srgbClr val="000000"/>
                </a:solidFill>
                <a:latin typeface="宋体" charset="0"/>
                <a:ea typeface="宋体" charset="0"/>
                <a:cs typeface="宋体" charset="0"/>
                <a:sym typeface="+mn-ea"/>
              </a:rPr>
              <a:t>LSD</a:t>
            </a:r>
            <a:r>
              <a:rPr kumimoji="1" lang="zh-CN" altLang="en-US" sz="2000" dirty="0">
                <a:solidFill>
                  <a:srgbClr val="000000"/>
                </a:solidFill>
                <a:latin typeface="宋体" charset="0"/>
                <a:ea typeface="宋体" charset="0"/>
                <a:cs typeface="宋体" charset="0"/>
                <a:sym typeface="+mn-ea"/>
              </a:rPr>
              <a:t>法</a:t>
            </a:r>
            <a:r>
              <a:rPr kumimoji="1" lang="en-US" altLang="zh-CN" sz="2000" dirty="0">
                <a:solidFill>
                  <a:srgbClr val="000000"/>
                </a:solidFill>
                <a:latin typeface="宋体" charset="0"/>
                <a:ea typeface="宋体" charset="0"/>
                <a:cs typeface="宋体" charset="0"/>
                <a:sym typeface="+mn-ea"/>
              </a:rPr>
              <a:t>.</a:t>
            </a:r>
            <a:endParaRPr kumimoji="1" lang="en-US" altLang="zh-CN" sz="2000" dirty="0">
              <a:solidFill>
                <a:srgbClr val="000000"/>
              </a:solidFill>
              <a:latin typeface="宋体" charset="0"/>
              <a:ea typeface="宋体" charset="0"/>
              <a:cs typeface="宋体" charset="0"/>
            </a:endParaRPr>
          </a:p>
          <a:p>
            <a:pPr algn="just">
              <a:lnSpc>
                <a:spcPct val="150000"/>
              </a:lnSpc>
              <a:spcBef>
                <a:spcPct val="20000"/>
              </a:spcBef>
              <a:defRPr/>
            </a:pPr>
            <a:r>
              <a:rPr kumimoji="1" lang="zh-CN" altLang="en-US" sz="2000" dirty="0">
                <a:solidFill>
                  <a:srgbClr val="FF0000"/>
                </a:solidFill>
                <a:latin typeface="宋体" charset="0"/>
                <a:ea typeface="宋体" charset="0"/>
                <a:cs typeface="宋体" charset="0"/>
              </a:rPr>
              <a:t>     先按</a:t>
            </a:r>
            <a:r>
              <a:rPr kumimoji="1" lang="en-US" altLang="zh-CN" sz="2000" dirty="0">
                <a:solidFill>
                  <a:srgbClr val="FF0000"/>
                </a:solidFill>
                <a:latin typeface="宋体" charset="0"/>
                <a:ea typeface="宋体" charset="0"/>
                <a:cs typeface="宋体" charset="0"/>
              </a:rPr>
              <a:t>13</a:t>
            </a:r>
            <a:r>
              <a:rPr kumimoji="1" lang="zh-CN" altLang="en-US" sz="2000" dirty="0">
                <a:solidFill>
                  <a:srgbClr val="FF0000"/>
                </a:solidFill>
                <a:latin typeface="宋体" charset="0"/>
                <a:ea typeface="宋体" charset="0"/>
                <a:cs typeface="宋体" charset="0"/>
              </a:rPr>
              <a:t>个面值</a:t>
            </a:r>
            <a:r>
              <a:rPr kumimoji="1" lang="zh-CN" altLang="en-US" sz="2000" dirty="0">
                <a:solidFill>
                  <a:srgbClr val="000000"/>
                </a:solidFill>
                <a:latin typeface="宋体" charset="0"/>
                <a:ea typeface="宋体" charset="0"/>
                <a:cs typeface="宋体" charset="0"/>
              </a:rPr>
              <a:t>给出</a:t>
            </a:r>
            <a:r>
              <a:rPr kumimoji="1" lang="en-US" altLang="zh-CN" sz="2000" dirty="0">
                <a:solidFill>
                  <a:srgbClr val="000000"/>
                </a:solidFill>
                <a:latin typeface="宋体" charset="0"/>
                <a:ea typeface="宋体" charset="0"/>
                <a:cs typeface="宋体" charset="0"/>
              </a:rPr>
              <a:t>13</a:t>
            </a:r>
            <a:r>
              <a:rPr kumimoji="1" lang="zh-CN" altLang="en-US" sz="2000" dirty="0">
                <a:solidFill>
                  <a:srgbClr val="000000"/>
                </a:solidFill>
                <a:latin typeface="宋体" charset="0"/>
                <a:ea typeface="宋体" charset="0"/>
                <a:cs typeface="宋体" charset="0"/>
              </a:rPr>
              <a:t>个编号组</a:t>
            </a:r>
            <a:r>
              <a:rPr kumimoji="1" lang="en-US" altLang="zh-CN" sz="2000" dirty="0">
                <a:solidFill>
                  <a:srgbClr val="000000"/>
                </a:solidFill>
                <a:latin typeface="宋体" charset="0"/>
                <a:ea typeface="宋体" charset="0"/>
                <a:cs typeface="宋体" charset="0"/>
              </a:rPr>
              <a:t>(2</a:t>
            </a:r>
            <a:r>
              <a:rPr kumimoji="1" lang="zh-CN" altLang="en-US" sz="2000" dirty="0">
                <a:solidFill>
                  <a:srgbClr val="000000"/>
                </a:solidFill>
                <a:latin typeface="宋体" charset="0"/>
                <a:ea typeface="宋体" charset="0"/>
                <a:cs typeface="宋体" charset="0"/>
              </a:rPr>
              <a:t>号，</a:t>
            </a:r>
            <a:r>
              <a:rPr kumimoji="1" lang="en-US" altLang="zh-CN" sz="2000" dirty="0">
                <a:solidFill>
                  <a:srgbClr val="000000"/>
                </a:solidFill>
                <a:latin typeface="宋体" charset="0"/>
                <a:ea typeface="宋体" charset="0"/>
                <a:cs typeface="宋体" charset="0"/>
              </a:rPr>
              <a:t>3</a:t>
            </a:r>
            <a:r>
              <a:rPr kumimoji="1" lang="zh-CN" altLang="en-US" sz="2000" dirty="0">
                <a:solidFill>
                  <a:srgbClr val="000000"/>
                </a:solidFill>
                <a:latin typeface="宋体" charset="0"/>
                <a:ea typeface="宋体" charset="0"/>
                <a:cs typeface="宋体" charset="0"/>
              </a:rPr>
              <a:t>号，</a:t>
            </a:r>
            <a:r>
              <a:rPr kumimoji="1" lang="en-US" altLang="zh-CN"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rPr>
              <a:t>，</a:t>
            </a:r>
            <a:r>
              <a:rPr kumimoji="1" lang="en-US" altLang="zh-CN" sz="2000" dirty="0">
                <a:solidFill>
                  <a:srgbClr val="000000"/>
                </a:solidFill>
                <a:latin typeface="宋体" charset="0"/>
                <a:ea typeface="宋体" charset="0"/>
                <a:cs typeface="宋体" charset="0"/>
              </a:rPr>
              <a:t>A</a:t>
            </a:r>
            <a:r>
              <a:rPr kumimoji="1" lang="zh-CN" altLang="en-US" sz="2000" dirty="0">
                <a:solidFill>
                  <a:srgbClr val="000000"/>
                </a:solidFill>
                <a:latin typeface="宋体" charset="0"/>
                <a:ea typeface="宋体" charset="0"/>
                <a:cs typeface="宋体" charset="0"/>
              </a:rPr>
              <a:t>号</a:t>
            </a:r>
            <a:r>
              <a:rPr kumimoji="1" lang="en-US" altLang="zh-CN"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rPr>
              <a:t>，将牌按面值依次放入对应的编号组，分成</a:t>
            </a:r>
            <a:r>
              <a:rPr kumimoji="1" lang="en-US" altLang="zh-CN" sz="2000" dirty="0">
                <a:solidFill>
                  <a:srgbClr val="000000"/>
                </a:solidFill>
                <a:latin typeface="宋体" charset="0"/>
                <a:ea typeface="宋体" charset="0"/>
                <a:cs typeface="宋体" charset="0"/>
              </a:rPr>
              <a:t>13</a:t>
            </a:r>
            <a:r>
              <a:rPr kumimoji="1" lang="zh-CN" altLang="en-US" sz="2000" dirty="0">
                <a:solidFill>
                  <a:srgbClr val="000000"/>
                </a:solidFill>
                <a:latin typeface="宋体" charset="0"/>
                <a:ea typeface="宋体" charset="0"/>
                <a:cs typeface="宋体" charset="0"/>
              </a:rPr>
              <a:t>堆。</a:t>
            </a:r>
            <a:r>
              <a:rPr kumimoji="1" lang="zh-CN" altLang="en-US" sz="2000" dirty="0">
                <a:solidFill>
                  <a:srgbClr val="FF0000"/>
                </a:solidFill>
                <a:latin typeface="宋体" charset="0"/>
                <a:ea typeface="宋体" charset="0"/>
                <a:cs typeface="宋体" charset="0"/>
              </a:rPr>
              <a:t>再按花色</a:t>
            </a:r>
            <a:r>
              <a:rPr kumimoji="1" lang="zh-CN" altLang="en-US" sz="2000" dirty="0">
                <a:solidFill>
                  <a:srgbClr val="000000"/>
                </a:solidFill>
                <a:latin typeface="宋体" charset="0"/>
                <a:ea typeface="宋体" charset="0"/>
                <a:cs typeface="宋体" charset="0"/>
              </a:rPr>
              <a:t>给出</a:t>
            </a:r>
            <a:r>
              <a:rPr kumimoji="1" lang="en-US" altLang="zh-CN" sz="2000" dirty="0">
                <a:solidFill>
                  <a:srgbClr val="000000"/>
                </a:solidFill>
                <a:latin typeface="宋体" charset="0"/>
                <a:ea typeface="宋体" charset="0"/>
                <a:cs typeface="宋体" charset="0"/>
              </a:rPr>
              <a:t>4</a:t>
            </a:r>
            <a:r>
              <a:rPr kumimoji="1" lang="zh-CN" altLang="en-US" sz="2000" dirty="0">
                <a:solidFill>
                  <a:srgbClr val="000000"/>
                </a:solidFill>
                <a:latin typeface="宋体" charset="0"/>
                <a:ea typeface="宋体" charset="0"/>
                <a:cs typeface="宋体" charset="0"/>
              </a:rPr>
              <a:t>个编号组</a:t>
            </a:r>
            <a:r>
              <a:rPr kumimoji="1" lang="en-US" altLang="zh-CN"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rPr>
              <a:t>梅花、方块、红心、黑心</a:t>
            </a:r>
            <a:r>
              <a:rPr kumimoji="1" lang="en-US" altLang="zh-CN"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rPr>
              <a:t>，将</a:t>
            </a:r>
            <a:r>
              <a:rPr kumimoji="1" lang="en-US" altLang="zh-CN" sz="2000" dirty="0">
                <a:solidFill>
                  <a:srgbClr val="FF0000"/>
                </a:solidFill>
                <a:latin typeface="宋体" charset="0"/>
                <a:ea typeface="宋体" charset="0"/>
                <a:cs typeface="宋体" charset="0"/>
              </a:rPr>
              <a:t>2</a:t>
            </a:r>
            <a:r>
              <a:rPr kumimoji="1" lang="zh-CN" altLang="en-US" sz="2000" dirty="0">
                <a:solidFill>
                  <a:srgbClr val="000000"/>
                </a:solidFill>
                <a:latin typeface="宋体" charset="0"/>
                <a:ea typeface="宋体" charset="0"/>
                <a:cs typeface="宋体" charset="0"/>
              </a:rPr>
              <a:t>组中牌取出分别放入对应花色组，再将</a:t>
            </a:r>
            <a:r>
              <a:rPr kumimoji="1" lang="en-US" altLang="zh-CN" sz="2000" dirty="0">
                <a:solidFill>
                  <a:srgbClr val="FF0000"/>
                </a:solidFill>
                <a:latin typeface="宋体" charset="0"/>
                <a:ea typeface="宋体" charset="0"/>
                <a:cs typeface="宋体" charset="0"/>
              </a:rPr>
              <a:t>3</a:t>
            </a:r>
            <a:r>
              <a:rPr kumimoji="1" lang="zh-CN" altLang="en-US" sz="2000" dirty="0">
                <a:solidFill>
                  <a:srgbClr val="000000"/>
                </a:solidFill>
                <a:latin typeface="宋体" charset="0"/>
                <a:ea typeface="宋体" charset="0"/>
                <a:cs typeface="宋体" charset="0"/>
              </a:rPr>
              <a:t>组中牌取出分别放入对应花色组，</a:t>
            </a:r>
            <a:r>
              <a:rPr kumimoji="1" lang="en-US" altLang="zh-CN" sz="2000" dirty="0">
                <a:solidFill>
                  <a:srgbClr val="000000"/>
                </a:solidFill>
                <a:latin typeface="宋体" charset="0"/>
                <a:ea typeface="宋体" charset="0"/>
                <a:cs typeface="宋体" charset="0"/>
              </a:rPr>
              <a:t>……</a:t>
            </a:r>
            <a:r>
              <a:rPr kumimoji="1" lang="zh-CN" altLang="en-US" sz="2000" dirty="0">
                <a:solidFill>
                  <a:srgbClr val="000000"/>
                </a:solidFill>
                <a:latin typeface="宋体" charset="0"/>
                <a:ea typeface="宋体" charset="0"/>
                <a:cs typeface="宋体" charset="0"/>
              </a:rPr>
              <a:t>，这样，</a:t>
            </a:r>
            <a:r>
              <a:rPr kumimoji="1" lang="en-US" altLang="zh-CN" sz="2000" dirty="0">
                <a:solidFill>
                  <a:srgbClr val="000000"/>
                </a:solidFill>
                <a:latin typeface="宋体" charset="0"/>
                <a:ea typeface="宋体" charset="0"/>
                <a:cs typeface="宋体" charset="0"/>
              </a:rPr>
              <a:t>4</a:t>
            </a:r>
            <a:r>
              <a:rPr kumimoji="1" lang="zh-CN" altLang="en-US" sz="2000" dirty="0">
                <a:solidFill>
                  <a:srgbClr val="000000"/>
                </a:solidFill>
                <a:latin typeface="宋体" charset="0"/>
                <a:ea typeface="宋体" charset="0"/>
                <a:cs typeface="宋体" charset="0"/>
              </a:rPr>
              <a:t>个花色组中均按面值有序，然后，将</a:t>
            </a:r>
            <a:r>
              <a:rPr kumimoji="1" lang="en-US" altLang="zh-CN" sz="2000" dirty="0">
                <a:solidFill>
                  <a:srgbClr val="000000"/>
                </a:solidFill>
                <a:latin typeface="宋体" charset="0"/>
                <a:ea typeface="宋体" charset="0"/>
                <a:cs typeface="宋体" charset="0"/>
              </a:rPr>
              <a:t>4</a:t>
            </a:r>
            <a:r>
              <a:rPr kumimoji="1" lang="zh-CN" altLang="en-US" sz="2000" dirty="0">
                <a:solidFill>
                  <a:srgbClr val="000000"/>
                </a:solidFill>
                <a:latin typeface="宋体" charset="0"/>
                <a:ea typeface="宋体" charset="0"/>
                <a:cs typeface="宋体" charset="0"/>
              </a:rPr>
              <a:t>个花色组依次连接起来即可。</a:t>
            </a:r>
            <a:endParaRPr kumimoji="1" lang="zh-CN" altLang="en-US" sz="2000" dirty="0">
              <a:solidFill>
                <a:srgbClr val="000000"/>
              </a:solidFill>
              <a:latin typeface="宋体" charset="0"/>
              <a:ea typeface="宋体" charset="0"/>
              <a:cs typeface="宋体" charset="0"/>
            </a:endParaRPr>
          </a:p>
        </p:txBody>
      </p:sp>
      <p:sp>
        <p:nvSpPr>
          <p:cNvPr id="56324" name="Rectangle 3"/>
          <p:cNvSpPr>
            <a:spLocks noChangeArrowheads="1"/>
          </p:cNvSpPr>
          <p:nvPr/>
        </p:nvSpPr>
        <p:spPr bwMode="auto">
          <a:xfrm>
            <a:off x="4448175" y="3246438"/>
            <a:ext cx="247650" cy="366712"/>
          </a:xfrm>
          <a:prstGeom prst="rect">
            <a:avLst/>
          </a:prstGeom>
          <a:noFill/>
          <a:ln w="19050" cap="sq">
            <a:noFill/>
            <a:miter lim="800000"/>
          </a:ln>
          <a:effectLst/>
        </p:spPr>
        <p:txBody>
          <a:bodyPr wrap="none">
            <a:spAutoFit/>
          </a:bodyPr>
          <a:lstStyle/>
          <a:p>
            <a:r>
              <a:rPr kumimoji="1" lang="en-US" altLang="zh-CN"/>
              <a:t> </a:t>
            </a:r>
            <a:endParaRPr kumimoji="1" lang="en-US" altLang="zh-CN"/>
          </a:p>
        </p:txBody>
      </p:sp>
      <p:pic>
        <p:nvPicPr>
          <p:cNvPr id="2" name="图片 1"/>
          <p:cNvPicPr>
            <a:picLocks noChangeAspect="1"/>
          </p:cNvPicPr>
          <p:nvPr/>
        </p:nvPicPr>
        <p:blipFill>
          <a:blip r:embed="rId1"/>
          <a:stretch>
            <a:fillRect/>
          </a:stretch>
        </p:blipFill>
        <p:spPr>
          <a:xfrm>
            <a:off x="175895" y="4344670"/>
            <a:ext cx="5353050" cy="1405890"/>
          </a:xfrm>
          <a:prstGeom prst="rect">
            <a:avLst/>
          </a:prstGeom>
        </p:spPr>
      </p:pic>
      <p:sp>
        <p:nvSpPr>
          <p:cNvPr id="3" name="矩形 2"/>
          <p:cNvSpPr/>
          <p:nvPr/>
        </p:nvSpPr>
        <p:spPr>
          <a:xfrm>
            <a:off x="6506845" y="3515995"/>
            <a:ext cx="1149350" cy="6229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dirty="0">
                <a:sym typeface="Symbol" pitchFamily="18" charset="2"/>
              </a:rPr>
              <a:t></a:t>
            </a:r>
            <a:endParaRPr lang="zh-CN" altLang="en-US"/>
          </a:p>
        </p:txBody>
      </p:sp>
      <p:sp>
        <p:nvSpPr>
          <p:cNvPr id="5" name="矩形 4"/>
          <p:cNvSpPr/>
          <p:nvPr/>
        </p:nvSpPr>
        <p:spPr>
          <a:xfrm>
            <a:off x="6506845" y="4260850"/>
            <a:ext cx="1149350" cy="6229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FF3300"/>
                </a:solidFill>
                <a:sym typeface="Symbol" pitchFamily="18" charset="2"/>
              </a:rPr>
              <a:t></a:t>
            </a:r>
            <a:endParaRPr lang="zh-CN" altLang="en-US"/>
          </a:p>
        </p:txBody>
      </p:sp>
      <p:sp>
        <p:nvSpPr>
          <p:cNvPr id="6" name="矩形 5"/>
          <p:cNvSpPr/>
          <p:nvPr/>
        </p:nvSpPr>
        <p:spPr>
          <a:xfrm>
            <a:off x="6506845" y="5005705"/>
            <a:ext cx="1149350" cy="6229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FF3300"/>
                </a:solidFill>
                <a:sym typeface="Symbol" pitchFamily="18" charset="2"/>
              </a:rPr>
              <a:t></a:t>
            </a:r>
            <a:endParaRPr lang="zh-CN" altLang="en-US"/>
          </a:p>
        </p:txBody>
      </p:sp>
      <p:sp>
        <p:nvSpPr>
          <p:cNvPr id="7" name="矩形 6"/>
          <p:cNvSpPr/>
          <p:nvPr/>
        </p:nvSpPr>
        <p:spPr>
          <a:xfrm>
            <a:off x="6506845" y="5750560"/>
            <a:ext cx="1149350" cy="6229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ym typeface="Symbol" pitchFamily="18" charset="2"/>
              </a:rPr>
              <a:t></a:t>
            </a:r>
            <a:endParaRPr lang="zh-CN" altLang="en-US"/>
          </a:p>
        </p:txBody>
      </p:sp>
      <p:cxnSp>
        <p:nvCxnSpPr>
          <p:cNvPr id="8" name="曲线连接符 7"/>
          <p:cNvCxnSpPr>
            <a:endCxn id="3" idx="1"/>
          </p:cNvCxnSpPr>
          <p:nvPr/>
        </p:nvCxnSpPr>
        <p:spPr>
          <a:xfrm flipV="1">
            <a:off x="992505" y="3827780"/>
            <a:ext cx="5514340" cy="599440"/>
          </a:xfrm>
          <a:prstGeom prst="curvedConnector3">
            <a:avLst>
              <a:gd name="adj1" fmla="val -2475"/>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532130" y="4086860"/>
            <a:ext cx="5934710" cy="401320"/>
          </a:xfrm>
          <a:custGeom>
            <a:avLst/>
            <a:gdLst>
              <a:gd name="connisteX0" fmla="*/ 0 w 5934710"/>
              <a:gd name="connsiteY0" fmla="*/ 340218 h 401178"/>
              <a:gd name="connisteX1" fmla="*/ 145415 w 5934710"/>
              <a:gd name="connsiteY1" fmla="*/ 231633 h 401178"/>
              <a:gd name="connisteX2" fmla="*/ 229870 w 5934710"/>
              <a:gd name="connsiteY2" fmla="*/ 194803 h 401178"/>
              <a:gd name="connisteX3" fmla="*/ 363220 w 5934710"/>
              <a:gd name="connsiteY3" fmla="*/ 182738 h 401178"/>
              <a:gd name="connisteX4" fmla="*/ 532765 w 5934710"/>
              <a:gd name="connsiteY4" fmla="*/ 170673 h 401178"/>
              <a:gd name="connisteX5" fmla="*/ 726440 w 5934710"/>
              <a:gd name="connsiteY5" fmla="*/ 146543 h 401178"/>
              <a:gd name="connisteX6" fmla="*/ 811530 w 5934710"/>
              <a:gd name="connsiteY6" fmla="*/ 134478 h 401178"/>
              <a:gd name="connisteX7" fmla="*/ 883920 w 5934710"/>
              <a:gd name="connsiteY7" fmla="*/ 122413 h 401178"/>
              <a:gd name="connisteX8" fmla="*/ 969010 w 5934710"/>
              <a:gd name="connsiteY8" fmla="*/ 98283 h 401178"/>
              <a:gd name="connisteX9" fmla="*/ 1041400 w 5934710"/>
              <a:gd name="connsiteY9" fmla="*/ 86218 h 401178"/>
              <a:gd name="connisteX10" fmla="*/ 1150620 w 5934710"/>
              <a:gd name="connsiteY10" fmla="*/ 62088 h 401178"/>
              <a:gd name="connisteX11" fmla="*/ 1247140 w 5934710"/>
              <a:gd name="connsiteY11" fmla="*/ 37323 h 401178"/>
              <a:gd name="connisteX12" fmla="*/ 1320165 w 5934710"/>
              <a:gd name="connsiteY12" fmla="*/ 25258 h 401178"/>
              <a:gd name="connisteX13" fmla="*/ 1404620 w 5934710"/>
              <a:gd name="connsiteY13" fmla="*/ 25258 h 401178"/>
              <a:gd name="connisteX14" fmla="*/ 1574165 w 5934710"/>
              <a:gd name="connsiteY14" fmla="*/ 13193 h 401178"/>
              <a:gd name="connisteX15" fmla="*/ 1659255 w 5934710"/>
              <a:gd name="connsiteY15" fmla="*/ 13193 h 401178"/>
              <a:gd name="connisteX16" fmla="*/ 1840865 w 5934710"/>
              <a:gd name="connsiteY16" fmla="*/ 13193 h 401178"/>
              <a:gd name="connisteX17" fmla="*/ 1986280 w 5934710"/>
              <a:gd name="connsiteY17" fmla="*/ 13193 h 401178"/>
              <a:gd name="connisteX18" fmla="*/ 2070735 w 5934710"/>
              <a:gd name="connsiteY18" fmla="*/ 13193 h 401178"/>
              <a:gd name="connisteX19" fmla="*/ 2204085 w 5934710"/>
              <a:gd name="connsiteY19" fmla="*/ 13193 h 401178"/>
              <a:gd name="connisteX20" fmla="*/ 2349500 w 5934710"/>
              <a:gd name="connsiteY20" fmla="*/ 1128 h 401178"/>
              <a:gd name="connisteX21" fmla="*/ 2531110 w 5934710"/>
              <a:gd name="connsiteY21" fmla="*/ 1128 h 401178"/>
              <a:gd name="connisteX22" fmla="*/ 2785745 w 5934710"/>
              <a:gd name="connsiteY22" fmla="*/ 1128 h 401178"/>
              <a:gd name="connisteX23" fmla="*/ 2858135 w 5934710"/>
              <a:gd name="connsiteY23" fmla="*/ 13193 h 401178"/>
              <a:gd name="connisteX24" fmla="*/ 3003550 w 5934710"/>
              <a:gd name="connsiteY24" fmla="*/ 25258 h 401178"/>
              <a:gd name="connisteX25" fmla="*/ 3100705 w 5934710"/>
              <a:gd name="connsiteY25" fmla="*/ 25258 h 401178"/>
              <a:gd name="connisteX26" fmla="*/ 3173095 w 5934710"/>
              <a:gd name="connsiteY26" fmla="*/ 25258 h 401178"/>
              <a:gd name="connisteX27" fmla="*/ 3330575 w 5934710"/>
              <a:gd name="connsiteY27" fmla="*/ 37323 h 401178"/>
              <a:gd name="connisteX28" fmla="*/ 3402965 w 5934710"/>
              <a:gd name="connsiteY28" fmla="*/ 37323 h 401178"/>
              <a:gd name="connisteX29" fmla="*/ 3560445 w 5934710"/>
              <a:gd name="connsiteY29" fmla="*/ 50023 h 401178"/>
              <a:gd name="connisteX30" fmla="*/ 3705860 w 5934710"/>
              <a:gd name="connsiteY30" fmla="*/ 50023 h 401178"/>
              <a:gd name="connisteX31" fmla="*/ 3778885 w 5934710"/>
              <a:gd name="connsiteY31" fmla="*/ 50023 h 401178"/>
              <a:gd name="connisteX32" fmla="*/ 3948430 w 5934710"/>
              <a:gd name="connsiteY32" fmla="*/ 62088 h 401178"/>
              <a:gd name="connisteX33" fmla="*/ 4154170 w 5934710"/>
              <a:gd name="connsiteY33" fmla="*/ 62088 h 401178"/>
              <a:gd name="connisteX34" fmla="*/ 4263390 w 5934710"/>
              <a:gd name="connsiteY34" fmla="*/ 62088 h 401178"/>
              <a:gd name="connisteX35" fmla="*/ 4396105 w 5934710"/>
              <a:gd name="connsiteY35" fmla="*/ 74153 h 401178"/>
              <a:gd name="connisteX36" fmla="*/ 4493260 w 5934710"/>
              <a:gd name="connsiteY36" fmla="*/ 86218 h 401178"/>
              <a:gd name="connisteX37" fmla="*/ 4626610 w 5934710"/>
              <a:gd name="connsiteY37" fmla="*/ 122413 h 401178"/>
              <a:gd name="connisteX38" fmla="*/ 4735195 w 5934710"/>
              <a:gd name="connsiteY38" fmla="*/ 158608 h 401178"/>
              <a:gd name="connisteX39" fmla="*/ 4892675 w 5934710"/>
              <a:gd name="connsiteY39" fmla="*/ 219568 h 401178"/>
              <a:gd name="connisteX40" fmla="*/ 5001895 w 5934710"/>
              <a:gd name="connsiteY40" fmla="*/ 243698 h 401178"/>
              <a:gd name="connisteX41" fmla="*/ 5086350 w 5934710"/>
              <a:gd name="connsiteY41" fmla="*/ 243698 h 401178"/>
              <a:gd name="connisteX42" fmla="*/ 5159375 w 5934710"/>
              <a:gd name="connsiteY42" fmla="*/ 255763 h 401178"/>
              <a:gd name="connisteX43" fmla="*/ 5268595 w 5934710"/>
              <a:gd name="connsiteY43" fmla="*/ 267828 h 401178"/>
              <a:gd name="connisteX44" fmla="*/ 5377180 w 5934710"/>
              <a:gd name="connsiteY44" fmla="*/ 279893 h 401178"/>
              <a:gd name="connisteX45" fmla="*/ 5510530 w 5934710"/>
              <a:gd name="connsiteY45" fmla="*/ 291958 h 401178"/>
              <a:gd name="connisteX46" fmla="*/ 5595620 w 5934710"/>
              <a:gd name="connsiteY46" fmla="*/ 316088 h 401178"/>
              <a:gd name="connisteX47" fmla="*/ 5680075 w 5934710"/>
              <a:gd name="connsiteY47" fmla="*/ 328153 h 401178"/>
              <a:gd name="connisteX48" fmla="*/ 5789295 w 5934710"/>
              <a:gd name="connsiteY48" fmla="*/ 364348 h 401178"/>
              <a:gd name="connisteX49" fmla="*/ 5861685 w 5934710"/>
              <a:gd name="connsiteY49" fmla="*/ 389113 h 401178"/>
              <a:gd name="connisteX50" fmla="*/ 5934710 w 5934710"/>
              <a:gd name="connsiteY50" fmla="*/ 401178 h 40117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Lst>
            <a:rect l="l" t="t" r="r" b="b"/>
            <a:pathLst>
              <a:path w="5934710" h="401179">
                <a:moveTo>
                  <a:pt x="0" y="340219"/>
                </a:moveTo>
                <a:cubicBezTo>
                  <a:pt x="27305" y="319264"/>
                  <a:pt x="99695" y="260844"/>
                  <a:pt x="145415" y="231634"/>
                </a:cubicBezTo>
                <a:cubicBezTo>
                  <a:pt x="191135" y="202424"/>
                  <a:pt x="186055" y="204329"/>
                  <a:pt x="229870" y="194804"/>
                </a:cubicBezTo>
                <a:cubicBezTo>
                  <a:pt x="273685" y="185279"/>
                  <a:pt x="302895" y="187819"/>
                  <a:pt x="363220" y="182739"/>
                </a:cubicBezTo>
                <a:cubicBezTo>
                  <a:pt x="423545" y="177659"/>
                  <a:pt x="460375" y="177659"/>
                  <a:pt x="532765" y="170674"/>
                </a:cubicBezTo>
                <a:cubicBezTo>
                  <a:pt x="605155" y="163689"/>
                  <a:pt x="670560" y="153529"/>
                  <a:pt x="726440" y="146544"/>
                </a:cubicBezTo>
                <a:cubicBezTo>
                  <a:pt x="782320" y="139559"/>
                  <a:pt x="779780" y="139559"/>
                  <a:pt x="811530" y="134479"/>
                </a:cubicBezTo>
                <a:cubicBezTo>
                  <a:pt x="843280" y="129399"/>
                  <a:pt x="852170" y="129399"/>
                  <a:pt x="883920" y="122414"/>
                </a:cubicBezTo>
                <a:cubicBezTo>
                  <a:pt x="915670" y="115429"/>
                  <a:pt x="937260" y="105269"/>
                  <a:pt x="969010" y="98284"/>
                </a:cubicBezTo>
                <a:cubicBezTo>
                  <a:pt x="1000760" y="91299"/>
                  <a:pt x="1005205" y="93204"/>
                  <a:pt x="1041400" y="86219"/>
                </a:cubicBezTo>
                <a:cubicBezTo>
                  <a:pt x="1077595" y="79234"/>
                  <a:pt x="1109345" y="71614"/>
                  <a:pt x="1150620" y="62089"/>
                </a:cubicBezTo>
                <a:cubicBezTo>
                  <a:pt x="1191895" y="52564"/>
                  <a:pt x="1213485" y="44944"/>
                  <a:pt x="1247140" y="37324"/>
                </a:cubicBezTo>
                <a:cubicBezTo>
                  <a:pt x="1280795" y="29704"/>
                  <a:pt x="1288415" y="27799"/>
                  <a:pt x="1320165" y="25259"/>
                </a:cubicBezTo>
                <a:cubicBezTo>
                  <a:pt x="1351915" y="22719"/>
                  <a:pt x="1353820" y="27799"/>
                  <a:pt x="1404620" y="25259"/>
                </a:cubicBezTo>
                <a:cubicBezTo>
                  <a:pt x="1455420" y="22719"/>
                  <a:pt x="1523365" y="15734"/>
                  <a:pt x="1574165" y="13194"/>
                </a:cubicBezTo>
                <a:cubicBezTo>
                  <a:pt x="1624965" y="10654"/>
                  <a:pt x="1605915" y="13194"/>
                  <a:pt x="1659255" y="13194"/>
                </a:cubicBezTo>
                <a:cubicBezTo>
                  <a:pt x="1712595" y="13194"/>
                  <a:pt x="1775460" y="13194"/>
                  <a:pt x="1840865" y="13194"/>
                </a:cubicBezTo>
                <a:cubicBezTo>
                  <a:pt x="1906270" y="13194"/>
                  <a:pt x="1940560" y="13194"/>
                  <a:pt x="1986280" y="13194"/>
                </a:cubicBezTo>
                <a:cubicBezTo>
                  <a:pt x="2032000" y="13194"/>
                  <a:pt x="2026920" y="13194"/>
                  <a:pt x="2070735" y="13194"/>
                </a:cubicBezTo>
                <a:cubicBezTo>
                  <a:pt x="2114550" y="13194"/>
                  <a:pt x="2148205" y="15734"/>
                  <a:pt x="2204085" y="13194"/>
                </a:cubicBezTo>
                <a:cubicBezTo>
                  <a:pt x="2259965" y="10654"/>
                  <a:pt x="2284095" y="3669"/>
                  <a:pt x="2349500" y="1129"/>
                </a:cubicBezTo>
                <a:cubicBezTo>
                  <a:pt x="2414905" y="-1411"/>
                  <a:pt x="2444115" y="1129"/>
                  <a:pt x="2531110" y="1129"/>
                </a:cubicBezTo>
                <a:cubicBezTo>
                  <a:pt x="2618105" y="1129"/>
                  <a:pt x="2720340" y="-1411"/>
                  <a:pt x="2785745" y="1129"/>
                </a:cubicBezTo>
                <a:cubicBezTo>
                  <a:pt x="2851150" y="3669"/>
                  <a:pt x="2814320" y="8114"/>
                  <a:pt x="2858135" y="13194"/>
                </a:cubicBezTo>
                <a:cubicBezTo>
                  <a:pt x="2901950" y="18274"/>
                  <a:pt x="2955290" y="22719"/>
                  <a:pt x="3003550" y="25259"/>
                </a:cubicBezTo>
                <a:cubicBezTo>
                  <a:pt x="3051810" y="27799"/>
                  <a:pt x="3067050" y="25259"/>
                  <a:pt x="3100705" y="25259"/>
                </a:cubicBezTo>
                <a:cubicBezTo>
                  <a:pt x="3134360" y="25259"/>
                  <a:pt x="3127375" y="22719"/>
                  <a:pt x="3173095" y="25259"/>
                </a:cubicBezTo>
                <a:cubicBezTo>
                  <a:pt x="3218815" y="27799"/>
                  <a:pt x="3284855" y="34784"/>
                  <a:pt x="3330575" y="37324"/>
                </a:cubicBezTo>
                <a:cubicBezTo>
                  <a:pt x="3376295" y="39864"/>
                  <a:pt x="3357245" y="34784"/>
                  <a:pt x="3402965" y="37324"/>
                </a:cubicBezTo>
                <a:cubicBezTo>
                  <a:pt x="3448685" y="39864"/>
                  <a:pt x="3500120" y="47484"/>
                  <a:pt x="3560445" y="50024"/>
                </a:cubicBezTo>
                <a:cubicBezTo>
                  <a:pt x="3620770" y="52564"/>
                  <a:pt x="3662045" y="50024"/>
                  <a:pt x="3705860" y="50024"/>
                </a:cubicBezTo>
                <a:cubicBezTo>
                  <a:pt x="3749675" y="50024"/>
                  <a:pt x="3730625" y="47484"/>
                  <a:pt x="3778885" y="50024"/>
                </a:cubicBezTo>
                <a:cubicBezTo>
                  <a:pt x="3827145" y="52564"/>
                  <a:pt x="3873500" y="59549"/>
                  <a:pt x="3948430" y="62089"/>
                </a:cubicBezTo>
                <a:cubicBezTo>
                  <a:pt x="4023360" y="64629"/>
                  <a:pt x="4091305" y="62089"/>
                  <a:pt x="4154170" y="62089"/>
                </a:cubicBezTo>
                <a:cubicBezTo>
                  <a:pt x="4217035" y="62089"/>
                  <a:pt x="4215130" y="59549"/>
                  <a:pt x="4263390" y="62089"/>
                </a:cubicBezTo>
                <a:cubicBezTo>
                  <a:pt x="4311650" y="64629"/>
                  <a:pt x="4350385" y="69074"/>
                  <a:pt x="4396105" y="74154"/>
                </a:cubicBezTo>
                <a:cubicBezTo>
                  <a:pt x="4441825" y="79234"/>
                  <a:pt x="4446905" y="76694"/>
                  <a:pt x="4493260" y="86219"/>
                </a:cubicBezTo>
                <a:cubicBezTo>
                  <a:pt x="4539615" y="95744"/>
                  <a:pt x="4578350" y="107809"/>
                  <a:pt x="4626610" y="122414"/>
                </a:cubicBezTo>
                <a:cubicBezTo>
                  <a:pt x="4674870" y="137019"/>
                  <a:pt x="4681855" y="138924"/>
                  <a:pt x="4735195" y="158609"/>
                </a:cubicBezTo>
                <a:cubicBezTo>
                  <a:pt x="4788535" y="178294"/>
                  <a:pt x="4839335" y="202424"/>
                  <a:pt x="4892675" y="219569"/>
                </a:cubicBezTo>
                <a:cubicBezTo>
                  <a:pt x="4946015" y="236714"/>
                  <a:pt x="4963160" y="238619"/>
                  <a:pt x="5001895" y="243699"/>
                </a:cubicBezTo>
                <a:cubicBezTo>
                  <a:pt x="5040630" y="248779"/>
                  <a:pt x="5054600" y="241159"/>
                  <a:pt x="5086350" y="243699"/>
                </a:cubicBezTo>
                <a:cubicBezTo>
                  <a:pt x="5118100" y="246239"/>
                  <a:pt x="5123180" y="250684"/>
                  <a:pt x="5159375" y="255764"/>
                </a:cubicBezTo>
                <a:cubicBezTo>
                  <a:pt x="5195570" y="260844"/>
                  <a:pt x="5224780" y="262749"/>
                  <a:pt x="5268595" y="267829"/>
                </a:cubicBezTo>
                <a:cubicBezTo>
                  <a:pt x="5312410" y="272909"/>
                  <a:pt x="5328920" y="274814"/>
                  <a:pt x="5377180" y="279894"/>
                </a:cubicBezTo>
                <a:cubicBezTo>
                  <a:pt x="5425440" y="284974"/>
                  <a:pt x="5466715" y="284974"/>
                  <a:pt x="5510530" y="291959"/>
                </a:cubicBezTo>
                <a:cubicBezTo>
                  <a:pt x="5554345" y="298944"/>
                  <a:pt x="5561965" y="309104"/>
                  <a:pt x="5595620" y="316089"/>
                </a:cubicBezTo>
                <a:cubicBezTo>
                  <a:pt x="5629275" y="323074"/>
                  <a:pt x="5641340" y="318629"/>
                  <a:pt x="5680075" y="328154"/>
                </a:cubicBezTo>
                <a:cubicBezTo>
                  <a:pt x="5718810" y="337679"/>
                  <a:pt x="5753100" y="352284"/>
                  <a:pt x="5789295" y="364349"/>
                </a:cubicBezTo>
                <a:cubicBezTo>
                  <a:pt x="5825490" y="376414"/>
                  <a:pt x="5832475" y="381494"/>
                  <a:pt x="5861685" y="389114"/>
                </a:cubicBezTo>
                <a:cubicBezTo>
                  <a:pt x="5890895" y="396734"/>
                  <a:pt x="5921375" y="399274"/>
                  <a:pt x="5934710" y="4011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a:off x="955675" y="5481320"/>
            <a:ext cx="5551805" cy="590550"/>
          </a:xfrm>
          <a:custGeom>
            <a:avLst/>
            <a:gdLst>
              <a:gd name="connisteX0" fmla="*/ 0 w 5571490"/>
              <a:gd name="connsiteY0" fmla="*/ 193675 h 699586"/>
              <a:gd name="connisteX1" fmla="*/ 85090 w 5571490"/>
              <a:gd name="connsiteY1" fmla="*/ 278130 h 699586"/>
              <a:gd name="connisteX2" fmla="*/ 182245 w 5571490"/>
              <a:gd name="connsiteY2" fmla="*/ 339090 h 699586"/>
              <a:gd name="connisteX3" fmla="*/ 339090 w 5571490"/>
              <a:gd name="connsiteY3" fmla="*/ 423545 h 699586"/>
              <a:gd name="connisteX4" fmla="*/ 424180 w 5571490"/>
              <a:gd name="connsiteY4" fmla="*/ 447675 h 699586"/>
              <a:gd name="connisteX5" fmla="*/ 690880 w 5571490"/>
              <a:gd name="connsiteY5" fmla="*/ 508635 h 699586"/>
              <a:gd name="connisteX6" fmla="*/ 1211580 w 5571490"/>
              <a:gd name="connsiteY6" fmla="*/ 556895 h 699586"/>
              <a:gd name="connisteX7" fmla="*/ 1708150 w 5571490"/>
              <a:gd name="connsiteY7" fmla="*/ 581025 h 699586"/>
              <a:gd name="connisteX8" fmla="*/ 2277110 w 5571490"/>
              <a:gd name="connsiteY8" fmla="*/ 629285 h 699586"/>
              <a:gd name="connisteX9" fmla="*/ 2592070 w 5571490"/>
              <a:gd name="connsiteY9" fmla="*/ 629285 h 699586"/>
              <a:gd name="connisteX10" fmla="*/ 3016250 w 5571490"/>
              <a:gd name="connsiteY10" fmla="*/ 654050 h 699586"/>
              <a:gd name="connisteX11" fmla="*/ 3500120 w 5571490"/>
              <a:gd name="connsiteY11" fmla="*/ 666115 h 699586"/>
              <a:gd name="connisteX12" fmla="*/ 3876040 w 5571490"/>
              <a:gd name="connsiteY12" fmla="*/ 666115 h 699586"/>
              <a:gd name="connisteX13" fmla="*/ 4287520 w 5571490"/>
              <a:gd name="connsiteY13" fmla="*/ 678180 h 699586"/>
              <a:gd name="connisteX14" fmla="*/ 4542155 w 5571490"/>
              <a:gd name="connsiteY14" fmla="*/ 678180 h 699586"/>
              <a:gd name="connisteX15" fmla="*/ 4917440 w 5571490"/>
              <a:gd name="connsiteY15" fmla="*/ 690245 h 699586"/>
              <a:gd name="connisteX16" fmla="*/ 5074920 w 5571490"/>
              <a:gd name="connsiteY16" fmla="*/ 690245 h 699586"/>
              <a:gd name="connisteX17" fmla="*/ 5280660 w 5571490"/>
              <a:gd name="connsiteY17" fmla="*/ 593090 h 699586"/>
              <a:gd name="connisteX18" fmla="*/ 5341620 w 5571490"/>
              <a:gd name="connsiteY18" fmla="*/ 520700 h 699586"/>
              <a:gd name="connisteX19" fmla="*/ 5365750 w 5571490"/>
              <a:gd name="connsiteY19" fmla="*/ 447675 h 699586"/>
              <a:gd name="connisteX20" fmla="*/ 5426075 w 5571490"/>
              <a:gd name="connsiteY20" fmla="*/ 327025 h 699586"/>
              <a:gd name="connisteX21" fmla="*/ 5462270 w 5571490"/>
              <a:gd name="connsiteY21" fmla="*/ 241935 h 699586"/>
              <a:gd name="connisteX22" fmla="*/ 5511165 w 5571490"/>
              <a:gd name="connsiteY22" fmla="*/ 157480 h 699586"/>
              <a:gd name="connisteX23" fmla="*/ 5547360 w 5571490"/>
              <a:gd name="connsiteY23" fmla="*/ 72390 h 699586"/>
              <a:gd name="connisteX24" fmla="*/ 5571490 w 5571490"/>
              <a:gd name="connsiteY24" fmla="*/ 0 h 69958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5571490" h="699586">
                <a:moveTo>
                  <a:pt x="0" y="193675"/>
                </a:moveTo>
                <a:cubicBezTo>
                  <a:pt x="15240" y="209550"/>
                  <a:pt x="48895" y="248920"/>
                  <a:pt x="85090" y="278130"/>
                </a:cubicBezTo>
                <a:cubicBezTo>
                  <a:pt x="121285" y="307340"/>
                  <a:pt x="131445" y="309880"/>
                  <a:pt x="182245" y="339090"/>
                </a:cubicBezTo>
                <a:cubicBezTo>
                  <a:pt x="233045" y="368300"/>
                  <a:pt x="290830" y="401955"/>
                  <a:pt x="339090" y="423545"/>
                </a:cubicBezTo>
                <a:cubicBezTo>
                  <a:pt x="387350" y="445135"/>
                  <a:pt x="353695" y="430530"/>
                  <a:pt x="424180" y="447675"/>
                </a:cubicBezTo>
                <a:cubicBezTo>
                  <a:pt x="494665" y="464820"/>
                  <a:pt x="533400" y="487045"/>
                  <a:pt x="690880" y="508635"/>
                </a:cubicBezTo>
                <a:cubicBezTo>
                  <a:pt x="848360" y="530225"/>
                  <a:pt x="1008380" y="542290"/>
                  <a:pt x="1211580" y="556895"/>
                </a:cubicBezTo>
                <a:cubicBezTo>
                  <a:pt x="1414780" y="571500"/>
                  <a:pt x="1494790" y="566420"/>
                  <a:pt x="1708150" y="581025"/>
                </a:cubicBezTo>
                <a:cubicBezTo>
                  <a:pt x="1921510" y="595630"/>
                  <a:pt x="2100580" y="619760"/>
                  <a:pt x="2277110" y="629285"/>
                </a:cubicBezTo>
                <a:cubicBezTo>
                  <a:pt x="2453640" y="638810"/>
                  <a:pt x="2444115" y="624205"/>
                  <a:pt x="2592070" y="629285"/>
                </a:cubicBezTo>
                <a:cubicBezTo>
                  <a:pt x="2740025" y="634365"/>
                  <a:pt x="2834640" y="646430"/>
                  <a:pt x="3016250" y="654050"/>
                </a:cubicBezTo>
                <a:cubicBezTo>
                  <a:pt x="3197860" y="661670"/>
                  <a:pt x="3328035" y="663575"/>
                  <a:pt x="3500120" y="666115"/>
                </a:cubicBezTo>
                <a:cubicBezTo>
                  <a:pt x="3672205" y="668655"/>
                  <a:pt x="3718560" y="663575"/>
                  <a:pt x="3876040" y="666115"/>
                </a:cubicBezTo>
                <a:cubicBezTo>
                  <a:pt x="4033520" y="668655"/>
                  <a:pt x="4154170" y="675640"/>
                  <a:pt x="4287520" y="678180"/>
                </a:cubicBezTo>
                <a:cubicBezTo>
                  <a:pt x="4420870" y="680720"/>
                  <a:pt x="4416425" y="675640"/>
                  <a:pt x="4542155" y="678180"/>
                </a:cubicBezTo>
                <a:cubicBezTo>
                  <a:pt x="4667885" y="680720"/>
                  <a:pt x="4810760" y="687705"/>
                  <a:pt x="4917440" y="690245"/>
                </a:cubicBezTo>
                <a:cubicBezTo>
                  <a:pt x="5024120" y="692785"/>
                  <a:pt x="5002530" y="709930"/>
                  <a:pt x="5074920" y="690245"/>
                </a:cubicBezTo>
                <a:cubicBezTo>
                  <a:pt x="5147310" y="670560"/>
                  <a:pt x="5227320" y="626745"/>
                  <a:pt x="5280660" y="593090"/>
                </a:cubicBezTo>
                <a:cubicBezTo>
                  <a:pt x="5334000" y="559435"/>
                  <a:pt x="5324475" y="549910"/>
                  <a:pt x="5341620" y="520700"/>
                </a:cubicBezTo>
                <a:cubicBezTo>
                  <a:pt x="5358765" y="491490"/>
                  <a:pt x="5348605" y="486410"/>
                  <a:pt x="5365750" y="447675"/>
                </a:cubicBezTo>
                <a:cubicBezTo>
                  <a:pt x="5382895" y="408940"/>
                  <a:pt x="5407025" y="368300"/>
                  <a:pt x="5426075" y="327025"/>
                </a:cubicBezTo>
                <a:cubicBezTo>
                  <a:pt x="5445125" y="285750"/>
                  <a:pt x="5445125" y="275590"/>
                  <a:pt x="5462270" y="241935"/>
                </a:cubicBezTo>
                <a:cubicBezTo>
                  <a:pt x="5479415" y="208280"/>
                  <a:pt x="5494020" y="191135"/>
                  <a:pt x="5511165" y="157480"/>
                </a:cubicBezTo>
                <a:cubicBezTo>
                  <a:pt x="5528310" y="123825"/>
                  <a:pt x="5535295" y="104140"/>
                  <a:pt x="5547360" y="72390"/>
                </a:cubicBezTo>
                <a:cubicBezTo>
                  <a:pt x="5559425" y="40640"/>
                  <a:pt x="5567680" y="12700"/>
                  <a:pt x="55714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任意多边形 12"/>
          <p:cNvSpPr/>
          <p:nvPr/>
        </p:nvSpPr>
        <p:spPr>
          <a:xfrm>
            <a:off x="859155" y="5747385"/>
            <a:ext cx="5680075" cy="790575"/>
          </a:xfrm>
          <a:custGeom>
            <a:avLst/>
            <a:gdLst>
              <a:gd name="connisteX0" fmla="*/ 0 w 5680075"/>
              <a:gd name="connsiteY0" fmla="*/ 0 h 790332"/>
              <a:gd name="connisteX1" fmla="*/ 24130 w 5680075"/>
              <a:gd name="connsiteY1" fmla="*/ 85090 h 790332"/>
              <a:gd name="connisteX2" fmla="*/ 72390 w 5680075"/>
              <a:gd name="connsiteY2" fmla="*/ 169545 h 790332"/>
              <a:gd name="connisteX3" fmla="*/ 157480 w 5680075"/>
              <a:gd name="connsiteY3" fmla="*/ 278765 h 790332"/>
              <a:gd name="connisteX4" fmla="*/ 254000 w 5680075"/>
              <a:gd name="connsiteY4" fmla="*/ 339090 h 790332"/>
              <a:gd name="connisteX5" fmla="*/ 375285 w 5680075"/>
              <a:gd name="connsiteY5" fmla="*/ 375285 h 790332"/>
              <a:gd name="connisteX6" fmla="*/ 508635 w 5680075"/>
              <a:gd name="connsiteY6" fmla="*/ 412115 h 790332"/>
              <a:gd name="connisteX7" fmla="*/ 593090 w 5680075"/>
              <a:gd name="connsiteY7" fmla="*/ 436245 h 790332"/>
              <a:gd name="connisteX8" fmla="*/ 750570 w 5680075"/>
              <a:gd name="connsiteY8" fmla="*/ 472440 h 790332"/>
              <a:gd name="connisteX9" fmla="*/ 908050 w 5680075"/>
              <a:gd name="connsiteY9" fmla="*/ 520700 h 790332"/>
              <a:gd name="connisteX10" fmla="*/ 1005205 w 5680075"/>
              <a:gd name="connsiteY10" fmla="*/ 557530 h 790332"/>
              <a:gd name="connisteX11" fmla="*/ 1271270 w 5680075"/>
              <a:gd name="connsiteY11" fmla="*/ 593725 h 790332"/>
              <a:gd name="connisteX12" fmla="*/ 1550035 w 5680075"/>
              <a:gd name="connsiteY12" fmla="*/ 617855 h 790332"/>
              <a:gd name="connisteX13" fmla="*/ 2107565 w 5680075"/>
              <a:gd name="connsiteY13" fmla="*/ 678180 h 790332"/>
              <a:gd name="connisteX14" fmla="*/ 2409825 w 5680075"/>
              <a:gd name="connsiteY14" fmla="*/ 715010 h 790332"/>
              <a:gd name="connisteX15" fmla="*/ 2640330 w 5680075"/>
              <a:gd name="connsiteY15" fmla="*/ 739140 h 790332"/>
              <a:gd name="connisteX16" fmla="*/ 2955290 w 5680075"/>
              <a:gd name="connsiteY16" fmla="*/ 751205 h 790332"/>
              <a:gd name="connisteX17" fmla="*/ 3112770 w 5680075"/>
              <a:gd name="connsiteY17" fmla="*/ 751205 h 790332"/>
              <a:gd name="connisteX18" fmla="*/ 3282315 w 5680075"/>
              <a:gd name="connsiteY18" fmla="*/ 751205 h 790332"/>
              <a:gd name="connisteX19" fmla="*/ 3488055 w 5680075"/>
              <a:gd name="connsiteY19" fmla="*/ 763270 h 790332"/>
              <a:gd name="connisteX20" fmla="*/ 3584575 w 5680075"/>
              <a:gd name="connsiteY20" fmla="*/ 763270 h 790332"/>
              <a:gd name="connisteX21" fmla="*/ 3669665 w 5680075"/>
              <a:gd name="connsiteY21" fmla="*/ 763270 h 790332"/>
              <a:gd name="connisteX22" fmla="*/ 3803015 w 5680075"/>
              <a:gd name="connsiteY22" fmla="*/ 763270 h 790332"/>
              <a:gd name="connisteX23" fmla="*/ 3960495 w 5680075"/>
              <a:gd name="connsiteY23" fmla="*/ 787400 h 790332"/>
              <a:gd name="connisteX24" fmla="*/ 4142105 w 5680075"/>
              <a:gd name="connsiteY24" fmla="*/ 787400 h 790332"/>
              <a:gd name="connisteX25" fmla="*/ 4469130 w 5680075"/>
              <a:gd name="connsiteY25" fmla="*/ 775335 h 790332"/>
              <a:gd name="connisteX26" fmla="*/ 4589780 w 5680075"/>
              <a:gd name="connsiteY26" fmla="*/ 751205 h 790332"/>
              <a:gd name="connisteX27" fmla="*/ 4686935 w 5680075"/>
              <a:gd name="connsiteY27" fmla="*/ 751205 h 790332"/>
              <a:gd name="connisteX28" fmla="*/ 4784090 w 5680075"/>
              <a:gd name="connsiteY28" fmla="*/ 739140 h 790332"/>
              <a:gd name="connisteX29" fmla="*/ 4856480 w 5680075"/>
              <a:gd name="connsiteY29" fmla="*/ 715010 h 790332"/>
              <a:gd name="connisteX30" fmla="*/ 5013960 w 5680075"/>
              <a:gd name="connsiteY30" fmla="*/ 678180 h 790332"/>
              <a:gd name="connisteX31" fmla="*/ 5159375 w 5680075"/>
              <a:gd name="connsiteY31" fmla="*/ 641985 h 790332"/>
              <a:gd name="connisteX32" fmla="*/ 5231765 w 5680075"/>
              <a:gd name="connsiteY32" fmla="*/ 629920 h 790332"/>
              <a:gd name="connisteX33" fmla="*/ 5413375 w 5680075"/>
              <a:gd name="connsiteY33" fmla="*/ 605790 h 790332"/>
              <a:gd name="connisteX34" fmla="*/ 5522595 w 5680075"/>
              <a:gd name="connsiteY34" fmla="*/ 605790 h 790332"/>
              <a:gd name="connisteX35" fmla="*/ 5607685 w 5680075"/>
              <a:gd name="connsiteY35" fmla="*/ 569595 h 790332"/>
              <a:gd name="connisteX36" fmla="*/ 5680075 w 5680075"/>
              <a:gd name="connsiteY36" fmla="*/ 569595 h 79033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Lst>
            <a:rect l="l" t="t" r="r" b="b"/>
            <a:pathLst>
              <a:path w="5680075" h="790333">
                <a:moveTo>
                  <a:pt x="0" y="0"/>
                </a:moveTo>
                <a:cubicBezTo>
                  <a:pt x="3810" y="15240"/>
                  <a:pt x="9525" y="51435"/>
                  <a:pt x="24130" y="85090"/>
                </a:cubicBezTo>
                <a:cubicBezTo>
                  <a:pt x="38735" y="118745"/>
                  <a:pt x="45720" y="130810"/>
                  <a:pt x="72390" y="169545"/>
                </a:cubicBezTo>
                <a:cubicBezTo>
                  <a:pt x="99060" y="208280"/>
                  <a:pt x="121285" y="245110"/>
                  <a:pt x="157480" y="278765"/>
                </a:cubicBezTo>
                <a:cubicBezTo>
                  <a:pt x="193675" y="312420"/>
                  <a:pt x="210185" y="320040"/>
                  <a:pt x="254000" y="339090"/>
                </a:cubicBezTo>
                <a:cubicBezTo>
                  <a:pt x="297815" y="358140"/>
                  <a:pt x="324485" y="360680"/>
                  <a:pt x="375285" y="375285"/>
                </a:cubicBezTo>
                <a:cubicBezTo>
                  <a:pt x="426085" y="389890"/>
                  <a:pt x="464820" y="400050"/>
                  <a:pt x="508635" y="412115"/>
                </a:cubicBezTo>
                <a:cubicBezTo>
                  <a:pt x="552450" y="424180"/>
                  <a:pt x="544830" y="424180"/>
                  <a:pt x="593090" y="436245"/>
                </a:cubicBezTo>
                <a:cubicBezTo>
                  <a:pt x="641350" y="448310"/>
                  <a:pt x="687705" y="455295"/>
                  <a:pt x="750570" y="472440"/>
                </a:cubicBezTo>
                <a:cubicBezTo>
                  <a:pt x="813435" y="489585"/>
                  <a:pt x="857250" y="503555"/>
                  <a:pt x="908050" y="520700"/>
                </a:cubicBezTo>
                <a:cubicBezTo>
                  <a:pt x="958850" y="537845"/>
                  <a:pt x="932815" y="542925"/>
                  <a:pt x="1005205" y="557530"/>
                </a:cubicBezTo>
                <a:cubicBezTo>
                  <a:pt x="1077595" y="572135"/>
                  <a:pt x="1162050" y="581660"/>
                  <a:pt x="1271270" y="593725"/>
                </a:cubicBezTo>
                <a:cubicBezTo>
                  <a:pt x="1380490" y="605790"/>
                  <a:pt x="1383030" y="600710"/>
                  <a:pt x="1550035" y="617855"/>
                </a:cubicBezTo>
                <a:cubicBezTo>
                  <a:pt x="1717040" y="635000"/>
                  <a:pt x="1935480" y="658495"/>
                  <a:pt x="2107565" y="678180"/>
                </a:cubicBezTo>
                <a:cubicBezTo>
                  <a:pt x="2279650" y="697865"/>
                  <a:pt x="2303145" y="702945"/>
                  <a:pt x="2409825" y="715010"/>
                </a:cubicBezTo>
                <a:cubicBezTo>
                  <a:pt x="2516505" y="727075"/>
                  <a:pt x="2531110" y="732155"/>
                  <a:pt x="2640330" y="739140"/>
                </a:cubicBezTo>
                <a:cubicBezTo>
                  <a:pt x="2749550" y="746125"/>
                  <a:pt x="2860675" y="748665"/>
                  <a:pt x="2955290" y="751205"/>
                </a:cubicBezTo>
                <a:cubicBezTo>
                  <a:pt x="3049905" y="753745"/>
                  <a:pt x="3047365" y="751205"/>
                  <a:pt x="3112770" y="751205"/>
                </a:cubicBezTo>
                <a:cubicBezTo>
                  <a:pt x="3178175" y="751205"/>
                  <a:pt x="3207385" y="748665"/>
                  <a:pt x="3282315" y="751205"/>
                </a:cubicBezTo>
                <a:cubicBezTo>
                  <a:pt x="3357245" y="753745"/>
                  <a:pt x="3427730" y="760730"/>
                  <a:pt x="3488055" y="763270"/>
                </a:cubicBezTo>
                <a:cubicBezTo>
                  <a:pt x="3548380" y="765810"/>
                  <a:pt x="3548380" y="763270"/>
                  <a:pt x="3584575" y="763270"/>
                </a:cubicBezTo>
                <a:cubicBezTo>
                  <a:pt x="3620770" y="763270"/>
                  <a:pt x="3625850" y="763270"/>
                  <a:pt x="3669665" y="763270"/>
                </a:cubicBezTo>
                <a:cubicBezTo>
                  <a:pt x="3713480" y="763270"/>
                  <a:pt x="3744595" y="758190"/>
                  <a:pt x="3803015" y="763270"/>
                </a:cubicBezTo>
                <a:cubicBezTo>
                  <a:pt x="3861435" y="768350"/>
                  <a:pt x="3892550" y="782320"/>
                  <a:pt x="3960495" y="787400"/>
                </a:cubicBezTo>
                <a:cubicBezTo>
                  <a:pt x="4028440" y="792480"/>
                  <a:pt x="4040505" y="789940"/>
                  <a:pt x="4142105" y="787400"/>
                </a:cubicBezTo>
                <a:cubicBezTo>
                  <a:pt x="4243705" y="784860"/>
                  <a:pt x="4379595" y="782320"/>
                  <a:pt x="4469130" y="775335"/>
                </a:cubicBezTo>
                <a:cubicBezTo>
                  <a:pt x="4558665" y="768350"/>
                  <a:pt x="4545965" y="756285"/>
                  <a:pt x="4589780" y="751205"/>
                </a:cubicBezTo>
                <a:cubicBezTo>
                  <a:pt x="4633595" y="746125"/>
                  <a:pt x="4648200" y="753745"/>
                  <a:pt x="4686935" y="751205"/>
                </a:cubicBezTo>
                <a:cubicBezTo>
                  <a:pt x="4725670" y="748665"/>
                  <a:pt x="4750435" y="746125"/>
                  <a:pt x="4784090" y="739140"/>
                </a:cubicBezTo>
                <a:cubicBezTo>
                  <a:pt x="4817745" y="732155"/>
                  <a:pt x="4810760" y="727075"/>
                  <a:pt x="4856480" y="715010"/>
                </a:cubicBezTo>
                <a:cubicBezTo>
                  <a:pt x="4902200" y="702945"/>
                  <a:pt x="4953635" y="692785"/>
                  <a:pt x="5013960" y="678180"/>
                </a:cubicBezTo>
                <a:cubicBezTo>
                  <a:pt x="5074285" y="663575"/>
                  <a:pt x="5115560" y="651510"/>
                  <a:pt x="5159375" y="641985"/>
                </a:cubicBezTo>
                <a:cubicBezTo>
                  <a:pt x="5203190" y="632460"/>
                  <a:pt x="5180965" y="636905"/>
                  <a:pt x="5231765" y="629920"/>
                </a:cubicBezTo>
                <a:cubicBezTo>
                  <a:pt x="5282565" y="622935"/>
                  <a:pt x="5354955" y="610870"/>
                  <a:pt x="5413375" y="605790"/>
                </a:cubicBezTo>
                <a:cubicBezTo>
                  <a:pt x="5471795" y="600710"/>
                  <a:pt x="5483860" y="612775"/>
                  <a:pt x="5522595" y="605790"/>
                </a:cubicBezTo>
                <a:cubicBezTo>
                  <a:pt x="5561330" y="598805"/>
                  <a:pt x="5575935" y="576580"/>
                  <a:pt x="5607685" y="569595"/>
                </a:cubicBezTo>
                <a:cubicBezTo>
                  <a:pt x="5639435" y="562610"/>
                  <a:pt x="5667375" y="568960"/>
                  <a:pt x="5680075" y="5695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2"/>
          <a:stretch>
            <a:fillRect/>
          </a:stretch>
        </p:blipFill>
        <p:spPr>
          <a:xfrm rot="5400000">
            <a:off x="6903720" y="3350895"/>
            <a:ext cx="610870" cy="939165"/>
          </a:xfrm>
          <a:prstGeom prst="rect">
            <a:avLst/>
          </a:prstGeom>
        </p:spPr>
      </p:pic>
      <p:pic>
        <p:nvPicPr>
          <p:cNvPr id="17" name="图片 16"/>
          <p:cNvPicPr>
            <a:picLocks noChangeAspect="1"/>
          </p:cNvPicPr>
          <p:nvPr/>
        </p:nvPicPr>
        <p:blipFill>
          <a:blip r:embed="rId3"/>
          <a:stretch>
            <a:fillRect/>
          </a:stretch>
        </p:blipFill>
        <p:spPr>
          <a:xfrm rot="5400000">
            <a:off x="6955155" y="4866640"/>
            <a:ext cx="588010" cy="900430"/>
          </a:xfrm>
          <a:prstGeom prst="rect">
            <a:avLst/>
          </a:prstGeom>
        </p:spPr>
      </p:pic>
      <p:pic>
        <p:nvPicPr>
          <p:cNvPr id="18" name="图片 17"/>
          <p:cNvPicPr>
            <a:picLocks noChangeAspect="1"/>
          </p:cNvPicPr>
          <p:nvPr/>
        </p:nvPicPr>
        <p:blipFill>
          <a:blip r:embed="rId4"/>
          <a:stretch>
            <a:fillRect/>
          </a:stretch>
        </p:blipFill>
        <p:spPr>
          <a:xfrm rot="5400000">
            <a:off x="6939915" y="4110990"/>
            <a:ext cx="597535" cy="880110"/>
          </a:xfrm>
          <a:prstGeom prst="rect">
            <a:avLst/>
          </a:prstGeom>
        </p:spPr>
      </p:pic>
      <p:pic>
        <p:nvPicPr>
          <p:cNvPr id="19" name="图片 18"/>
          <p:cNvPicPr>
            <a:picLocks noChangeAspect="1"/>
          </p:cNvPicPr>
          <p:nvPr/>
        </p:nvPicPr>
        <p:blipFill>
          <a:blip r:embed="rId5"/>
          <a:stretch>
            <a:fillRect/>
          </a:stretch>
        </p:blipFill>
        <p:spPr>
          <a:xfrm rot="5400000">
            <a:off x="6946900" y="5584825"/>
            <a:ext cx="695960" cy="992505"/>
          </a:xfrm>
          <a:prstGeom prst="rect">
            <a:avLst/>
          </a:prstGeom>
        </p:spPr>
      </p:pic>
      <p:sp>
        <p:nvSpPr>
          <p:cNvPr id="20" name="文本框 19"/>
          <p:cNvSpPr txBox="1"/>
          <p:nvPr/>
        </p:nvSpPr>
        <p:spPr>
          <a:xfrm>
            <a:off x="5026025" y="6429375"/>
            <a:ext cx="3736975" cy="368300"/>
          </a:xfrm>
          <a:prstGeom prst="rect">
            <a:avLst/>
          </a:prstGeom>
          <a:noFill/>
        </p:spPr>
        <p:txBody>
          <a:bodyPr wrap="none" rtlCol="0">
            <a:spAutoFit/>
          </a:bodyPr>
          <a:p>
            <a:r>
              <a:rPr lang="zh-CN" altLang="en-US"/>
              <a:t>从下至上依次为</a:t>
            </a:r>
            <a:r>
              <a:rPr lang="en-US" altLang="zh-CN"/>
              <a:t>2</a:t>
            </a:r>
            <a:r>
              <a:rPr lang="zh-CN" altLang="en-US"/>
              <a:t>、</a:t>
            </a:r>
            <a:r>
              <a:rPr lang="en-US" altLang="zh-CN"/>
              <a:t>3</a:t>
            </a:r>
            <a:r>
              <a:rPr lang="zh-CN" altLang="en-US"/>
              <a:t>、……、</a:t>
            </a:r>
            <a:r>
              <a:rPr lang="en-US" altLang="zh-CN"/>
              <a:t>K</a:t>
            </a:r>
            <a:r>
              <a:rPr lang="zh-CN" altLang="en-US"/>
              <a:t>、</a:t>
            </a:r>
            <a:r>
              <a:rPr lang="en-US" altLang="zh-CN"/>
              <a:t>A</a:t>
            </a:r>
            <a:endParaRPr lang="en-US" altLang="zh-CN"/>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radixSort"/>
          <p:cNvPicPr>
            <a:picLocks noChangeAspect="1"/>
          </p:cNvPicPr>
          <p:nvPr/>
        </p:nvPicPr>
        <p:blipFill>
          <a:blip r:embed="rId1"/>
          <a:stretch>
            <a:fillRect/>
          </a:stretch>
        </p:blipFill>
        <p:spPr>
          <a:xfrm>
            <a:off x="367665" y="922020"/>
            <a:ext cx="8409305" cy="476948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Rectangle 3"/>
          <p:cNvSpPr>
            <a:spLocks noGrp="1"/>
          </p:cNvSpPr>
          <p:nvPr>
            <p:ph idx="1"/>
          </p:nvPr>
        </p:nvSpPr>
        <p:spPr>
          <a:xfrm>
            <a:off x="266700" y="297180"/>
            <a:ext cx="8767445" cy="6319520"/>
          </a:xfrm>
        </p:spPr>
        <p:txBody>
          <a:bodyPr vert="horz" wrap="square" lIns="91440" tIns="45720" rIns="91440" bIns="45720" anchor="t">
            <a:normAutofit fontScale="90000"/>
          </a:bodyPr>
          <a:p>
            <a:pPr eaLnBrk="1" hangingPunct="1">
              <a:lnSpc>
                <a:spcPct val="150000"/>
              </a:lnSpc>
              <a:buNone/>
            </a:pPr>
            <a:r>
              <a:rPr lang="en-US" altLang="zh-CN" sz="2000" b="1" dirty="0">
                <a:solidFill>
                  <a:srgbClr val="CC6600"/>
                </a:solidFill>
                <a:latin typeface="宋体" charset="0"/>
                <a:ea typeface="宋体" charset="0"/>
                <a:cs typeface="宋体" charset="0"/>
              </a:rPr>
              <a:t>[</a:t>
            </a:r>
            <a:r>
              <a:rPr lang="zh-CN" altLang="en-US" sz="2000" b="1" dirty="0">
                <a:solidFill>
                  <a:srgbClr val="CC6600"/>
                </a:solidFill>
                <a:latin typeface="宋体" charset="0"/>
                <a:ea typeface="宋体" charset="0"/>
                <a:cs typeface="宋体" charset="0"/>
              </a:rPr>
              <a:t>基数排序算法思想</a:t>
            </a:r>
            <a:r>
              <a:rPr lang="en-US" altLang="zh-CN" sz="2000" b="1" dirty="0">
                <a:solidFill>
                  <a:srgbClr val="CC6600"/>
                </a:solidFill>
                <a:latin typeface="宋体" charset="0"/>
                <a:ea typeface="宋体" charset="0"/>
                <a:cs typeface="宋体" charset="0"/>
              </a:rPr>
              <a:t>]</a:t>
            </a:r>
            <a:r>
              <a:rPr lang="en-US" altLang="zh-CN" sz="2000" b="1" dirty="0">
                <a:latin typeface="宋体" charset="0"/>
                <a:ea typeface="宋体" charset="0"/>
                <a:cs typeface="宋体" charset="0"/>
              </a:rPr>
              <a:t>   </a:t>
            </a:r>
            <a:r>
              <a:rPr lang="zh-CN" altLang="en-US" sz="2000" dirty="0">
                <a:latin typeface="宋体" charset="0"/>
                <a:ea typeface="宋体" charset="0"/>
                <a:cs typeface="宋体" charset="0"/>
              </a:rPr>
              <a:t>借鉴</a:t>
            </a:r>
            <a:r>
              <a:rPr lang="en-US" altLang="zh-CN" sz="2000" dirty="0">
                <a:latin typeface="宋体" charset="0"/>
                <a:ea typeface="宋体" charset="0"/>
                <a:cs typeface="宋体" charset="0"/>
              </a:rPr>
              <a:t>LSD</a:t>
            </a:r>
            <a:r>
              <a:rPr lang="zh-CN" altLang="en-US" sz="2000" dirty="0">
                <a:latin typeface="宋体" charset="0"/>
                <a:ea typeface="宋体" charset="0"/>
                <a:cs typeface="宋体" charset="0"/>
              </a:rPr>
              <a:t>法</a:t>
            </a:r>
            <a:endParaRPr lang="zh-CN" altLang="en-US" sz="2000" dirty="0">
              <a:latin typeface="宋体" charset="0"/>
              <a:ea typeface="宋体" charset="0"/>
              <a:cs typeface="宋体" charset="0"/>
            </a:endParaRPr>
          </a:p>
          <a:p>
            <a:pPr eaLnBrk="1" hangingPunct="1">
              <a:lnSpc>
                <a:spcPct val="150000"/>
              </a:lnSpc>
              <a:buNone/>
            </a:pPr>
            <a:r>
              <a:rPr lang="zh-CN" altLang="en-US" sz="2000" dirty="0">
                <a:latin typeface="宋体" charset="0"/>
                <a:ea typeface="宋体" charset="0"/>
                <a:cs typeface="宋体" charset="0"/>
              </a:rPr>
              <a:t>        设参加排序的序列为</a:t>
            </a:r>
            <a:r>
              <a:rPr lang="en-US" altLang="zh-CN" sz="2000" dirty="0">
                <a:latin typeface="宋体" charset="0"/>
                <a:ea typeface="宋体" charset="0"/>
                <a:cs typeface="宋体" charset="0"/>
              </a:rPr>
              <a:t>K=</a:t>
            </a:r>
            <a:r>
              <a:rPr lang="en-US" altLang="zh-CN" sz="2000" dirty="0">
                <a:latin typeface="宋体" charset="0"/>
                <a:ea typeface="宋体" charset="0"/>
                <a:cs typeface="宋体" charset="0"/>
                <a:sym typeface="Symbol" pitchFamily="18" charset="2"/>
              </a:rPr>
              <a:t>{K</a:t>
            </a:r>
            <a:r>
              <a:rPr lang="en-US" altLang="zh-CN" sz="2000" baseline="-25000" dirty="0">
                <a:latin typeface="宋体" charset="0"/>
                <a:ea typeface="宋体" charset="0"/>
                <a:cs typeface="宋体" charset="0"/>
                <a:sym typeface="Symbol" pitchFamily="18" charset="2"/>
              </a:rPr>
              <a:t>1</a:t>
            </a:r>
            <a:r>
              <a:rPr lang="en-US" altLang="zh-CN" sz="2000" dirty="0">
                <a:latin typeface="宋体" charset="0"/>
                <a:ea typeface="宋体" charset="0"/>
                <a:cs typeface="宋体" charset="0"/>
                <a:sym typeface="Symbol" pitchFamily="18" charset="2"/>
              </a:rPr>
              <a:t>, K</a:t>
            </a:r>
            <a:r>
              <a:rPr lang="en-US" altLang="zh-CN" sz="2000" baseline="-25000" dirty="0">
                <a:latin typeface="宋体" charset="0"/>
                <a:ea typeface="宋体" charset="0"/>
                <a:cs typeface="宋体" charset="0"/>
                <a:sym typeface="Symbol" pitchFamily="18" charset="2"/>
              </a:rPr>
              <a:t>2</a:t>
            </a:r>
            <a:r>
              <a:rPr lang="en-US" altLang="zh-CN" sz="2000" dirty="0">
                <a:latin typeface="宋体" charset="0"/>
                <a:ea typeface="宋体" charset="0"/>
                <a:cs typeface="宋体" charset="0"/>
                <a:sym typeface="Symbol" pitchFamily="18" charset="2"/>
              </a:rPr>
              <a:t>,..., K</a:t>
            </a:r>
            <a:r>
              <a:rPr lang="en-US" altLang="zh-CN" sz="2000" baseline="-25000" dirty="0">
                <a:latin typeface="宋体" charset="0"/>
                <a:ea typeface="宋体" charset="0"/>
                <a:cs typeface="宋体" charset="0"/>
                <a:sym typeface="Symbol" pitchFamily="18" charset="2"/>
              </a:rPr>
              <a:t>n</a:t>
            </a:r>
            <a:r>
              <a:rPr lang="en-US" altLang="zh-CN" sz="2000" dirty="0">
                <a:latin typeface="宋体" charset="0"/>
                <a:ea typeface="宋体" charset="0"/>
                <a:cs typeface="宋体" charset="0"/>
                <a:sym typeface="Symbol" pitchFamily="18" charset="2"/>
              </a:rPr>
              <a:t>}</a:t>
            </a:r>
            <a:r>
              <a:rPr lang="zh-CN" altLang="en-US" sz="2000" dirty="0">
                <a:latin typeface="宋体" charset="0"/>
                <a:ea typeface="宋体" charset="0"/>
                <a:cs typeface="宋体" charset="0"/>
                <a:sym typeface="Symbol" pitchFamily="18" charset="2"/>
              </a:rPr>
              <a:t>，</a:t>
            </a:r>
            <a:endParaRPr lang="zh-CN" altLang="en-US" sz="2000" dirty="0">
              <a:latin typeface="宋体" charset="0"/>
              <a:ea typeface="宋体" charset="0"/>
              <a:cs typeface="宋体" charset="0"/>
              <a:sym typeface="Symbol" pitchFamily="18" charset="2"/>
            </a:endParaRPr>
          </a:p>
          <a:p>
            <a:pPr eaLnBrk="1" hangingPunct="1">
              <a:lnSpc>
                <a:spcPct val="150000"/>
              </a:lnSpc>
              <a:buNone/>
            </a:pPr>
            <a:r>
              <a:rPr lang="zh-CN" altLang="en-US" sz="2000" dirty="0">
                <a:latin typeface="宋体" charset="0"/>
                <a:ea typeface="宋体" charset="0"/>
                <a:cs typeface="宋体" charset="0"/>
                <a:sym typeface="Symbol" pitchFamily="18" charset="2"/>
              </a:rPr>
              <a:t>            其中</a:t>
            </a:r>
            <a:r>
              <a:rPr lang="en-US" altLang="zh-CN" sz="2000" dirty="0">
                <a:latin typeface="宋体" charset="0"/>
                <a:ea typeface="宋体" charset="0"/>
                <a:cs typeface="宋体" charset="0"/>
                <a:sym typeface="Symbol" pitchFamily="18" charset="2"/>
              </a:rPr>
              <a:t>K</a:t>
            </a:r>
            <a:r>
              <a:rPr lang="en-US" altLang="zh-CN" sz="2000" baseline="-25000" dirty="0">
                <a:latin typeface="宋体" charset="0"/>
                <a:ea typeface="宋体" charset="0"/>
                <a:cs typeface="宋体" charset="0"/>
                <a:sym typeface="Symbol" pitchFamily="18" charset="2"/>
              </a:rPr>
              <a:t>i</a:t>
            </a:r>
            <a:r>
              <a:rPr lang="zh-CN" altLang="en-US" sz="2000" dirty="0">
                <a:latin typeface="宋体" charset="0"/>
                <a:ea typeface="宋体" charset="0"/>
                <a:cs typeface="宋体" charset="0"/>
                <a:sym typeface="Symbol" pitchFamily="18" charset="2"/>
              </a:rPr>
              <a:t>是</a:t>
            </a:r>
            <a:r>
              <a:rPr lang="en-US" altLang="zh-CN" sz="2000" dirty="0">
                <a:latin typeface="宋体" charset="0"/>
                <a:ea typeface="宋体" charset="0"/>
                <a:cs typeface="宋体" charset="0"/>
                <a:sym typeface="Symbol" pitchFamily="18" charset="2"/>
              </a:rPr>
              <a:t>d</a:t>
            </a:r>
            <a:r>
              <a:rPr lang="zh-CN" altLang="en-US" sz="2000" dirty="0">
                <a:latin typeface="宋体" charset="0"/>
                <a:ea typeface="宋体" charset="0"/>
                <a:cs typeface="宋体" charset="0"/>
                <a:sym typeface="Symbol" pitchFamily="18" charset="2"/>
              </a:rPr>
              <a:t>位</a:t>
            </a:r>
            <a:r>
              <a:rPr lang="en-US" altLang="zh-CN" sz="2000" dirty="0">
                <a:latin typeface="宋体" charset="0"/>
                <a:ea typeface="宋体" charset="0"/>
                <a:cs typeface="宋体" charset="0"/>
                <a:sym typeface="Symbol" pitchFamily="18" charset="2"/>
              </a:rPr>
              <a:t>rd</a:t>
            </a:r>
            <a:r>
              <a:rPr lang="zh-CN" altLang="en-US" sz="2000" dirty="0">
                <a:latin typeface="宋体" charset="0"/>
                <a:ea typeface="宋体" charset="0"/>
                <a:cs typeface="宋体" charset="0"/>
                <a:sym typeface="Symbol" pitchFamily="18" charset="2"/>
              </a:rPr>
              <a:t>进制的数，</a:t>
            </a:r>
            <a:r>
              <a:rPr lang="en-US" altLang="zh-CN" sz="2000" b="1" dirty="0">
                <a:solidFill>
                  <a:srgbClr val="FF3300"/>
                </a:solidFill>
                <a:latin typeface="宋体" charset="0"/>
                <a:ea typeface="宋体" charset="0"/>
                <a:cs typeface="宋体" charset="0"/>
                <a:sym typeface="Symbol" pitchFamily="18" charset="2"/>
              </a:rPr>
              <a:t>rd</a:t>
            </a:r>
            <a:r>
              <a:rPr lang="zh-CN" altLang="en-US" sz="2000" dirty="0">
                <a:latin typeface="宋体" charset="0"/>
                <a:ea typeface="宋体" charset="0"/>
                <a:cs typeface="宋体" charset="0"/>
                <a:sym typeface="Symbol" pitchFamily="18" charset="2"/>
              </a:rPr>
              <a:t>称为</a:t>
            </a:r>
            <a:r>
              <a:rPr lang="zh-CN" altLang="en-US" sz="2000" b="1" dirty="0">
                <a:solidFill>
                  <a:srgbClr val="FF3300"/>
                </a:solidFill>
                <a:latin typeface="宋体" charset="0"/>
                <a:ea typeface="宋体" charset="0"/>
                <a:cs typeface="宋体" charset="0"/>
                <a:sym typeface="Symbol" pitchFamily="18" charset="2"/>
              </a:rPr>
              <a:t>基数</a:t>
            </a:r>
            <a:r>
              <a:rPr lang="zh-CN" altLang="en-US" sz="2000" dirty="0">
                <a:latin typeface="宋体" charset="0"/>
                <a:ea typeface="宋体" charset="0"/>
                <a:cs typeface="宋体" charset="0"/>
                <a:sym typeface="Symbol" pitchFamily="18" charset="2"/>
              </a:rPr>
              <a:t>；</a:t>
            </a:r>
            <a:endParaRPr lang="zh-CN" altLang="en-US" sz="2000" dirty="0">
              <a:latin typeface="宋体" charset="0"/>
              <a:ea typeface="宋体" charset="0"/>
              <a:cs typeface="宋体" charset="0"/>
              <a:sym typeface="Symbol" pitchFamily="18" charset="2"/>
            </a:endParaRPr>
          </a:p>
          <a:p>
            <a:pPr eaLnBrk="1" hangingPunct="1">
              <a:lnSpc>
                <a:spcPct val="150000"/>
              </a:lnSpc>
              <a:buNone/>
            </a:pPr>
            <a:r>
              <a:rPr lang="zh-CN" altLang="en-US" sz="2000" dirty="0">
                <a:latin typeface="宋体" charset="0"/>
                <a:ea typeface="宋体" charset="0"/>
                <a:cs typeface="宋体" charset="0"/>
                <a:sym typeface="Symbol" pitchFamily="18" charset="2"/>
              </a:rPr>
              <a:t>            </a:t>
            </a:r>
            <a:r>
              <a:rPr lang="en-US" altLang="zh-CN" sz="2000" dirty="0">
                <a:latin typeface="宋体" charset="0"/>
                <a:ea typeface="宋体" charset="0"/>
                <a:cs typeface="宋体" charset="0"/>
                <a:sym typeface="Symbol" pitchFamily="18" charset="2"/>
              </a:rPr>
              <a:t>d</a:t>
            </a:r>
            <a:r>
              <a:rPr lang="zh-CN" altLang="en-US" sz="2000" dirty="0">
                <a:latin typeface="宋体" charset="0"/>
                <a:ea typeface="宋体" charset="0"/>
                <a:cs typeface="宋体" charset="0"/>
                <a:sym typeface="Symbol" pitchFamily="18" charset="2"/>
              </a:rPr>
              <a:t>由所有元素中最长的一个元素的位数计量，</a:t>
            </a:r>
            <a:endParaRPr lang="zh-CN" altLang="en-US" sz="2000" dirty="0">
              <a:latin typeface="宋体" charset="0"/>
              <a:ea typeface="宋体" charset="0"/>
              <a:cs typeface="宋体" charset="0"/>
              <a:sym typeface="Symbol" pitchFamily="18" charset="2"/>
            </a:endParaRPr>
          </a:p>
          <a:p>
            <a:pPr eaLnBrk="1" hangingPunct="1">
              <a:lnSpc>
                <a:spcPct val="150000"/>
              </a:lnSpc>
              <a:buNone/>
            </a:pPr>
            <a:r>
              <a:rPr lang="zh-CN" altLang="en-US" sz="2000" dirty="0">
                <a:latin typeface="宋体" charset="0"/>
                <a:ea typeface="宋体" charset="0"/>
                <a:cs typeface="宋体" charset="0"/>
                <a:sym typeface="Symbol" pitchFamily="18" charset="2"/>
              </a:rPr>
              <a:t>            </a:t>
            </a:r>
            <a:r>
              <a:rPr lang="en-US" altLang="zh-CN" sz="2000" dirty="0">
                <a:latin typeface="宋体" charset="0"/>
                <a:ea typeface="宋体" charset="0"/>
                <a:cs typeface="宋体" charset="0"/>
                <a:sym typeface="Symbol" pitchFamily="18" charset="2"/>
              </a:rPr>
              <a:t>K</a:t>
            </a:r>
            <a:r>
              <a:rPr lang="en-US" altLang="zh-CN" sz="2000" baseline="-25000" dirty="0">
                <a:latin typeface="宋体" charset="0"/>
                <a:ea typeface="宋体" charset="0"/>
                <a:cs typeface="宋体" charset="0"/>
                <a:sym typeface="Symbol" pitchFamily="18" charset="2"/>
              </a:rPr>
              <a:t>i</a:t>
            </a:r>
            <a:r>
              <a:rPr lang="en-US" altLang="zh-CN" sz="2000" dirty="0">
                <a:latin typeface="宋体" charset="0"/>
                <a:ea typeface="宋体" charset="0"/>
                <a:cs typeface="宋体" charset="0"/>
                <a:sym typeface="Symbol" pitchFamily="18" charset="2"/>
              </a:rPr>
              <a:t> = K</a:t>
            </a:r>
            <a:r>
              <a:rPr lang="en-US" altLang="zh-CN" sz="2000" baseline="-25000" dirty="0">
                <a:latin typeface="宋体" charset="0"/>
                <a:ea typeface="宋体" charset="0"/>
                <a:cs typeface="宋体" charset="0"/>
                <a:sym typeface="Symbol" pitchFamily="18" charset="2"/>
              </a:rPr>
              <a:t>i</a:t>
            </a:r>
            <a:r>
              <a:rPr lang="en-US" altLang="zh-CN" sz="2000" baseline="30000" dirty="0">
                <a:latin typeface="宋体" charset="0"/>
                <a:ea typeface="宋体" charset="0"/>
                <a:cs typeface="宋体" charset="0"/>
                <a:sym typeface="Symbol" pitchFamily="18" charset="2"/>
              </a:rPr>
              <a:t>0</a:t>
            </a:r>
            <a:r>
              <a:rPr lang="en-US" altLang="zh-CN" sz="2000" dirty="0">
                <a:latin typeface="宋体" charset="0"/>
                <a:ea typeface="宋体" charset="0"/>
                <a:cs typeface="宋体" charset="0"/>
                <a:sym typeface="Symbol" pitchFamily="18" charset="2"/>
              </a:rPr>
              <a:t> K</a:t>
            </a:r>
            <a:r>
              <a:rPr lang="en-US" altLang="zh-CN" sz="2000" baseline="-25000" dirty="0">
                <a:latin typeface="宋体" charset="0"/>
                <a:ea typeface="宋体" charset="0"/>
                <a:cs typeface="宋体" charset="0"/>
                <a:sym typeface="Symbol" pitchFamily="18" charset="2"/>
              </a:rPr>
              <a:t>i</a:t>
            </a:r>
            <a:r>
              <a:rPr lang="en-US" altLang="zh-CN" sz="2000" baseline="30000" dirty="0">
                <a:latin typeface="宋体" charset="0"/>
                <a:ea typeface="宋体" charset="0"/>
                <a:cs typeface="宋体" charset="0"/>
                <a:sym typeface="Symbol" pitchFamily="18" charset="2"/>
              </a:rPr>
              <a:t>1</a:t>
            </a:r>
            <a:r>
              <a:rPr lang="en-US" altLang="zh-CN" sz="2000" dirty="0">
                <a:latin typeface="宋体" charset="0"/>
                <a:ea typeface="宋体" charset="0"/>
                <a:cs typeface="宋体" charset="0"/>
                <a:sym typeface="Symbol" pitchFamily="18" charset="2"/>
              </a:rPr>
              <a:t>... K</a:t>
            </a:r>
            <a:r>
              <a:rPr lang="en-US" altLang="zh-CN" sz="2000" baseline="-25000" dirty="0">
                <a:latin typeface="宋体" charset="0"/>
                <a:ea typeface="宋体" charset="0"/>
                <a:cs typeface="宋体" charset="0"/>
                <a:sym typeface="Symbol" pitchFamily="18" charset="2"/>
              </a:rPr>
              <a:t>i</a:t>
            </a:r>
            <a:r>
              <a:rPr lang="en-US" altLang="zh-CN" sz="2000" baseline="30000" dirty="0">
                <a:latin typeface="宋体" charset="0"/>
                <a:ea typeface="宋体" charset="0"/>
                <a:cs typeface="宋体" charset="0"/>
                <a:sym typeface="Symbol" pitchFamily="18" charset="2"/>
              </a:rPr>
              <a:t>d-1</a:t>
            </a:r>
            <a:endParaRPr lang="en-US" altLang="zh-CN" sz="2000" baseline="30000" dirty="0">
              <a:latin typeface="宋体" charset="0"/>
              <a:ea typeface="宋体" charset="0"/>
              <a:cs typeface="宋体" charset="0"/>
              <a:sym typeface="Symbol" pitchFamily="18" charset="2"/>
            </a:endParaRPr>
          </a:p>
          <a:p>
            <a:pPr eaLnBrk="1" hangingPunct="1">
              <a:lnSpc>
                <a:spcPct val="150000"/>
              </a:lnSpc>
              <a:buNone/>
            </a:pPr>
            <a:endParaRPr lang="en-US" altLang="zh-CN" sz="2000" baseline="30000" dirty="0">
              <a:latin typeface="宋体" charset="0"/>
              <a:ea typeface="宋体" charset="0"/>
              <a:cs typeface="宋体" charset="0"/>
              <a:sym typeface="Symbol" pitchFamily="18" charset="2"/>
            </a:endParaRPr>
          </a:p>
          <a:p>
            <a:pPr eaLnBrk="1" hangingPunct="1">
              <a:lnSpc>
                <a:spcPct val="150000"/>
              </a:lnSpc>
              <a:buNone/>
            </a:pPr>
            <a:r>
              <a:rPr lang="en-US" altLang="zh-CN" sz="2000" dirty="0">
                <a:latin typeface="宋体" charset="0"/>
                <a:ea typeface="宋体" charset="0"/>
                <a:cs typeface="宋体" charset="0"/>
                <a:sym typeface="Symbol" pitchFamily="18" charset="2"/>
              </a:rPr>
              <a:t>         </a:t>
            </a:r>
            <a:r>
              <a:rPr lang="zh-CN" altLang="en-US" sz="2000" dirty="0">
                <a:latin typeface="宋体" charset="0"/>
                <a:ea typeface="宋体" charset="0"/>
                <a:cs typeface="宋体" charset="0"/>
                <a:sym typeface="Symbol" pitchFamily="18" charset="2"/>
              </a:rPr>
              <a:t>从低位到高位依次对</a:t>
            </a:r>
            <a:r>
              <a:rPr lang="en-US" altLang="zh-CN" sz="2000" dirty="0">
                <a:latin typeface="宋体" charset="0"/>
                <a:ea typeface="宋体" charset="0"/>
                <a:cs typeface="宋体" charset="0"/>
                <a:sym typeface="Symbol" pitchFamily="18" charset="2"/>
              </a:rPr>
              <a:t>K</a:t>
            </a:r>
            <a:r>
              <a:rPr lang="en-US" altLang="zh-CN" sz="2000" baseline="30000" dirty="0">
                <a:latin typeface="宋体" charset="0"/>
                <a:ea typeface="宋体" charset="0"/>
                <a:cs typeface="宋体" charset="0"/>
                <a:sym typeface="Symbol" pitchFamily="18" charset="2"/>
              </a:rPr>
              <a:t>j</a:t>
            </a:r>
            <a:r>
              <a:rPr lang="en-US" altLang="zh-CN" sz="2000" dirty="0">
                <a:latin typeface="宋体" charset="0"/>
                <a:ea typeface="宋体" charset="0"/>
                <a:cs typeface="宋体" charset="0"/>
                <a:sym typeface="Symbol" pitchFamily="18" charset="2"/>
              </a:rPr>
              <a:t>(j=d-1, d-2, ..., 0)</a:t>
            </a:r>
            <a:r>
              <a:rPr lang="zh-CN" altLang="zh-CN" sz="2000" dirty="0">
                <a:latin typeface="宋体" charset="0"/>
                <a:ea typeface="宋体" charset="0"/>
                <a:cs typeface="宋体" charset="0"/>
                <a:sym typeface="Symbol" pitchFamily="18" charset="2"/>
              </a:rPr>
              <a:t>根据基数分配，再按基数递增序收集，则可得有序序列。</a:t>
            </a:r>
            <a:endParaRPr lang="zh-CN" altLang="zh-CN" sz="2000" dirty="0">
              <a:latin typeface="宋体" charset="0"/>
              <a:ea typeface="宋体" charset="0"/>
              <a:cs typeface="宋体" charset="0"/>
              <a:sym typeface="Symbol" pitchFamily="18" charset="2"/>
            </a:endParaRPr>
          </a:p>
          <a:p>
            <a:pPr eaLnBrk="1" hangingPunct="1">
              <a:lnSpc>
                <a:spcPct val="150000"/>
              </a:lnSpc>
              <a:buNone/>
            </a:pPr>
            <a:r>
              <a:rPr lang="zh-CN" altLang="zh-CN" sz="2000" b="1" dirty="0">
                <a:solidFill>
                  <a:srgbClr val="CC6600"/>
                </a:solidFill>
                <a:latin typeface="宋体" charset="0"/>
                <a:ea typeface="宋体" charset="0"/>
                <a:cs typeface="宋体" charset="0"/>
                <a:sym typeface="Symbol" pitchFamily="18" charset="2"/>
              </a:rPr>
              <a:t>[例 ]</a:t>
            </a:r>
            <a:r>
              <a:rPr lang="zh-CN" altLang="zh-CN" sz="2000" dirty="0">
                <a:latin typeface="宋体" charset="0"/>
                <a:ea typeface="宋体" charset="0"/>
                <a:cs typeface="宋体" charset="0"/>
                <a:sym typeface="Symbol" pitchFamily="18" charset="2"/>
              </a:rPr>
              <a:t> </a:t>
            </a:r>
            <a:endParaRPr lang="zh-CN" altLang="zh-CN" sz="2000" dirty="0">
              <a:latin typeface="宋体" charset="0"/>
              <a:ea typeface="宋体" charset="0"/>
              <a:cs typeface="宋体" charset="0"/>
              <a:sym typeface="Symbol" pitchFamily="18" charset="2"/>
            </a:endParaRPr>
          </a:p>
          <a:p>
            <a:pPr eaLnBrk="1" hangingPunct="1">
              <a:lnSpc>
                <a:spcPct val="150000"/>
              </a:lnSpc>
              <a:buNone/>
            </a:pPr>
            <a:r>
              <a:rPr lang="en-US" altLang="zh-CN" sz="2000" dirty="0">
                <a:latin typeface="宋体" charset="0"/>
                <a:ea typeface="宋体" charset="0"/>
                <a:cs typeface="宋体" charset="0"/>
                <a:sym typeface="Symbol" pitchFamily="18" charset="2"/>
              </a:rPr>
              <a:t>(1)</a:t>
            </a:r>
            <a:r>
              <a:rPr lang="zh-CN" altLang="zh-CN" sz="2000" dirty="0">
                <a:latin typeface="宋体" charset="0"/>
                <a:ea typeface="宋体" charset="0"/>
                <a:cs typeface="宋体" charset="0"/>
                <a:sym typeface="Symbol" pitchFamily="18" charset="2"/>
              </a:rPr>
              <a:t> </a:t>
            </a:r>
            <a:r>
              <a:rPr lang="en-US" altLang="zh-CN" sz="2000" dirty="0">
                <a:latin typeface="宋体" charset="0"/>
                <a:ea typeface="宋体" charset="0"/>
                <a:cs typeface="宋体" charset="0"/>
                <a:sym typeface="Symbol" pitchFamily="18" charset="2"/>
              </a:rPr>
              <a:t>K={3621 </a:t>
            </a:r>
            <a:r>
              <a:rPr lang="en-US" altLang="zh-CN" sz="2000" dirty="0">
                <a:solidFill>
                  <a:schemeClr val="accent2"/>
                </a:solidFill>
                <a:latin typeface="宋体" charset="0"/>
                <a:ea typeface="宋体" charset="0"/>
                <a:cs typeface="宋体" charset="0"/>
                <a:sym typeface="Symbol" pitchFamily="18" charset="2"/>
              </a:rPr>
              <a:t> 0</a:t>
            </a:r>
            <a:r>
              <a:rPr lang="en-US" altLang="zh-CN" sz="2000" dirty="0">
                <a:latin typeface="宋体" charset="0"/>
                <a:ea typeface="宋体" charset="0"/>
                <a:cs typeface="宋体" charset="0"/>
                <a:sym typeface="Symbol" pitchFamily="18" charset="2"/>
              </a:rPr>
              <a:t>724  8385  </a:t>
            </a:r>
            <a:r>
              <a:rPr lang="en-US" altLang="zh-CN" sz="2000" dirty="0">
                <a:solidFill>
                  <a:schemeClr val="accent2"/>
                </a:solidFill>
                <a:latin typeface="宋体" charset="0"/>
                <a:ea typeface="宋体" charset="0"/>
                <a:cs typeface="宋体" charset="0"/>
                <a:sym typeface="Symbol" pitchFamily="18" charset="2"/>
              </a:rPr>
              <a:t>00</a:t>
            </a:r>
            <a:r>
              <a:rPr lang="en-US" altLang="zh-CN" sz="2000" dirty="0">
                <a:latin typeface="宋体" charset="0"/>
                <a:ea typeface="宋体" charset="0"/>
                <a:cs typeface="宋体" charset="0"/>
                <a:sym typeface="Symbol" pitchFamily="18" charset="2"/>
              </a:rPr>
              <a:t>75  </a:t>
            </a:r>
            <a:r>
              <a:rPr lang="en-US" altLang="zh-CN" sz="2000" dirty="0">
                <a:solidFill>
                  <a:schemeClr val="accent2"/>
                </a:solidFill>
                <a:latin typeface="宋体" charset="0"/>
                <a:ea typeface="宋体" charset="0"/>
                <a:cs typeface="宋体" charset="0"/>
                <a:sym typeface="Symbol" pitchFamily="18" charset="2"/>
              </a:rPr>
              <a:t>0</a:t>
            </a:r>
            <a:r>
              <a:rPr lang="en-US" altLang="zh-CN" sz="2000" dirty="0">
                <a:latin typeface="宋体" charset="0"/>
                <a:ea typeface="宋体" charset="0"/>
                <a:cs typeface="宋体" charset="0"/>
                <a:sym typeface="Symbol" pitchFamily="18" charset="2"/>
              </a:rPr>
              <a:t>514  7368 </a:t>
            </a:r>
            <a:r>
              <a:rPr lang="en-US" altLang="zh-CN" sz="2000" dirty="0">
                <a:solidFill>
                  <a:schemeClr val="accent1"/>
                </a:solidFill>
                <a:latin typeface="宋体" charset="0"/>
                <a:ea typeface="宋体" charset="0"/>
                <a:cs typeface="宋体" charset="0"/>
                <a:sym typeface="Symbol" pitchFamily="18" charset="2"/>
              </a:rPr>
              <a:t> </a:t>
            </a:r>
            <a:r>
              <a:rPr lang="en-US" altLang="zh-CN" sz="2000" dirty="0">
                <a:solidFill>
                  <a:schemeClr val="accent2"/>
                </a:solidFill>
                <a:latin typeface="宋体" charset="0"/>
                <a:ea typeface="宋体" charset="0"/>
                <a:cs typeface="宋体" charset="0"/>
                <a:sym typeface="Symbol" pitchFamily="18" charset="2"/>
              </a:rPr>
              <a:t>000</a:t>
            </a:r>
            <a:r>
              <a:rPr lang="en-US" altLang="zh-CN" sz="2000" dirty="0">
                <a:latin typeface="宋体" charset="0"/>
                <a:ea typeface="宋体" charset="0"/>
                <a:cs typeface="宋体" charset="0"/>
                <a:sym typeface="Symbol" pitchFamily="18" charset="2"/>
              </a:rPr>
              <a:t>8 }</a:t>
            </a:r>
            <a:endParaRPr lang="en-US" altLang="zh-CN" sz="2000" dirty="0">
              <a:latin typeface="宋体" charset="0"/>
              <a:ea typeface="宋体" charset="0"/>
              <a:cs typeface="宋体" charset="0"/>
              <a:sym typeface="Symbol" pitchFamily="18" charset="2"/>
            </a:endParaRPr>
          </a:p>
          <a:p>
            <a:pPr eaLnBrk="1" hangingPunct="1">
              <a:lnSpc>
                <a:spcPct val="150000"/>
              </a:lnSpc>
              <a:buNone/>
            </a:pPr>
            <a:r>
              <a:rPr lang="en-US" altLang="zh-CN" sz="2000" dirty="0">
                <a:latin typeface="宋体" charset="0"/>
                <a:ea typeface="宋体" charset="0"/>
                <a:cs typeface="宋体" charset="0"/>
                <a:sym typeface="Symbol" pitchFamily="18" charset="2"/>
              </a:rPr>
              <a:t>      rd=10, d=4</a:t>
            </a:r>
            <a:endParaRPr lang="en-US" altLang="zh-CN" sz="2000" dirty="0">
              <a:latin typeface="宋体" charset="0"/>
              <a:ea typeface="宋体" charset="0"/>
              <a:cs typeface="宋体" charset="0"/>
              <a:sym typeface="Symbol" pitchFamily="18" charset="2"/>
            </a:endParaRPr>
          </a:p>
          <a:p>
            <a:pPr eaLnBrk="1" hangingPunct="1">
              <a:lnSpc>
                <a:spcPct val="150000"/>
              </a:lnSpc>
              <a:buNone/>
            </a:pPr>
            <a:r>
              <a:rPr lang="en-US" altLang="zh-CN" sz="2000" dirty="0">
                <a:latin typeface="宋体" charset="0"/>
                <a:ea typeface="宋体" charset="0"/>
                <a:cs typeface="宋体" charset="0"/>
                <a:sym typeface="Symbol" pitchFamily="18" charset="2"/>
              </a:rPr>
              <a:t>(2) K={Zhang  Wang  Li</a:t>
            </a:r>
            <a:r>
              <a:rPr lang="en-US" altLang="zh-CN" sz="2000" dirty="0">
                <a:solidFill>
                  <a:schemeClr val="accent2"/>
                </a:solidFill>
                <a:latin typeface="宋体" charset="0"/>
                <a:ea typeface="宋体" charset="0"/>
                <a:cs typeface="宋体" charset="0"/>
                <a:sym typeface="Symbol" pitchFamily="18" charset="2"/>
              </a:rPr>
              <a:t></a:t>
            </a:r>
            <a:r>
              <a:rPr lang="en-US" altLang="zh-CN" sz="2000" dirty="0">
                <a:latin typeface="宋体" charset="0"/>
                <a:ea typeface="宋体" charset="0"/>
                <a:cs typeface="宋体" charset="0"/>
                <a:sym typeface="Symbol" pitchFamily="18" charset="2"/>
              </a:rPr>
              <a:t>  Zhao</a:t>
            </a:r>
            <a:r>
              <a:rPr lang="en-US" altLang="zh-CN" sz="2000" dirty="0">
                <a:solidFill>
                  <a:schemeClr val="accent2"/>
                </a:solidFill>
                <a:latin typeface="宋体" charset="0"/>
                <a:ea typeface="宋体" charset="0"/>
                <a:cs typeface="宋体" charset="0"/>
                <a:sym typeface="Symbol" pitchFamily="18" charset="2"/>
              </a:rPr>
              <a:t></a:t>
            </a:r>
            <a:r>
              <a:rPr lang="en-US" altLang="zh-CN" sz="2000" dirty="0">
                <a:latin typeface="宋体" charset="0"/>
                <a:ea typeface="宋体" charset="0"/>
                <a:cs typeface="宋体" charset="0"/>
                <a:sym typeface="Symbol" pitchFamily="18" charset="2"/>
              </a:rPr>
              <a:t>}</a:t>
            </a:r>
            <a:endParaRPr lang="en-US" altLang="zh-CN" sz="2000" dirty="0">
              <a:latin typeface="宋体" charset="0"/>
              <a:ea typeface="宋体" charset="0"/>
              <a:cs typeface="宋体" charset="0"/>
              <a:sym typeface="Symbol" pitchFamily="18" charset="2"/>
            </a:endParaRPr>
          </a:p>
          <a:p>
            <a:pPr eaLnBrk="1" hangingPunct="1">
              <a:lnSpc>
                <a:spcPct val="150000"/>
              </a:lnSpc>
              <a:buNone/>
            </a:pPr>
            <a:r>
              <a:rPr lang="en-US" altLang="zh-CN" sz="2000" dirty="0">
                <a:latin typeface="宋体" charset="0"/>
                <a:ea typeface="宋体" charset="0"/>
                <a:cs typeface="宋体" charset="0"/>
                <a:sym typeface="Symbol" pitchFamily="18" charset="2"/>
              </a:rPr>
              <a:t>      rd=27, d=5</a:t>
            </a:r>
            <a:endParaRPr lang="en-US" altLang="zh-CN" sz="2000" baseline="-25000" dirty="0">
              <a:latin typeface="宋体" charset="0"/>
              <a:ea typeface="宋体" charset="0"/>
              <a:cs typeface="宋体" charset="0"/>
              <a:sym typeface="Symbol" pitchFamily="18" charset="2"/>
            </a:endParaRPr>
          </a:p>
        </p:txBody>
      </p:sp>
      <p:sp>
        <p:nvSpPr>
          <p:cNvPr id="45061" name="Line 4"/>
          <p:cNvSpPr/>
          <p:nvPr/>
        </p:nvSpPr>
        <p:spPr>
          <a:xfrm flipH="1">
            <a:off x="1572895" y="2828290"/>
            <a:ext cx="990600" cy="0"/>
          </a:xfrm>
          <a:prstGeom prst="line">
            <a:avLst/>
          </a:prstGeom>
          <a:ln w="38100" cap="flat" cmpd="sng">
            <a:solidFill>
              <a:schemeClr val="accent2"/>
            </a:solidFill>
            <a:prstDash val="solid"/>
            <a:headEnd type="none" w="med" len="med"/>
            <a:tailEnd type="triangle" w="med" len="med"/>
          </a:ln>
        </p:spPr>
      </p:sp>
      <p:sp>
        <p:nvSpPr>
          <p:cNvPr id="45062" name="Text Box 5"/>
          <p:cNvSpPr txBox="1"/>
          <p:nvPr/>
        </p:nvSpPr>
        <p:spPr>
          <a:xfrm>
            <a:off x="1268095" y="2752090"/>
            <a:ext cx="1828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solidFill>
                  <a:schemeClr val="accent2"/>
                </a:solidFill>
                <a:latin typeface="楷体_GB2312" pitchFamily="49" charset="-122"/>
                <a:ea typeface="楷体_GB2312" pitchFamily="49" charset="-122"/>
              </a:rPr>
              <a:t>高       低</a:t>
            </a:r>
            <a:endParaRPr lang="zh-CN" alt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20098</Words>
  <Application>WPS 演示</Application>
  <PresentationFormat>全屏显示(4:3)</PresentationFormat>
  <Paragraphs>1825</Paragraphs>
  <Slides>109</Slides>
  <Notes>1</Notes>
  <HiddenSlides>0</HiddenSlides>
  <MMClips>0</MMClips>
  <ScaleCrop>false</ScaleCrop>
  <HeadingPairs>
    <vt:vector size="8" baseType="variant">
      <vt:variant>
        <vt:lpstr>已用的字体</vt:lpstr>
      </vt:variant>
      <vt:variant>
        <vt:i4>39</vt:i4>
      </vt:variant>
      <vt:variant>
        <vt:lpstr>主题</vt:lpstr>
      </vt:variant>
      <vt:variant>
        <vt:i4>1</vt:i4>
      </vt:variant>
      <vt:variant>
        <vt:lpstr>嵌入 OLE 服务器</vt:lpstr>
      </vt:variant>
      <vt:variant>
        <vt:i4>5</vt:i4>
      </vt:variant>
      <vt:variant>
        <vt:lpstr>幻灯片标题</vt:lpstr>
      </vt:variant>
      <vt:variant>
        <vt:i4>109</vt:i4>
      </vt:variant>
    </vt:vector>
  </HeadingPairs>
  <TitlesOfParts>
    <vt:vector size="154" baseType="lpstr">
      <vt:lpstr>Arial</vt:lpstr>
      <vt:lpstr>方正书宋_GBK</vt:lpstr>
      <vt:lpstr>Wingdings</vt:lpstr>
      <vt:lpstr>Wingdings 2</vt:lpstr>
      <vt:lpstr>隶书</vt:lpstr>
      <vt:lpstr>宋体-简</vt:lpstr>
      <vt:lpstr>楷体_GB2312</vt:lpstr>
      <vt:lpstr>Symbol</vt:lpstr>
      <vt:lpstr>Kingsoft Sign</vt:lpstr>
      <vt:lpstr>Times New Roman</vt:lpstr>
      <vt:lpstr>宋体</vt:lpstr>
      <vt:lpstr>汉仪楷体简</vt:lpstr>
      <vt:lpstr>汉仪书宋二KW</vt:lpstr>
      <vt:lpstr>宋体</vt:lpstr>
      <vt:lpstr>黑体</vt:lpstr>
      <vt:lpstr>Arial</vt:lpstr>
      <vt:lpstr>Times New Roman</vt:lpstr>
      <vt:lpstr>Perpetua</vt:lpstr>
      <vt:lpstr>苹方-简</vt:lpstr>
      <vt:lpstr>幼圆</vt:lpstr>
      <vt:lpstr>Franklin Gothic Book</vt:lpstr>
      <vt:lpstr>微软雅黑</vt:lpstr>
      <vt:lpstr>汉仪旗黑</vt:lpstr>
      <vt:lpstr>宋体</vt:lpstr>
      <vt:lpstr>Arial Unicode MS</vt:lpstr>
      <vt:lpstr>汉仪中黑KW</vt:lpstr>
      <vt:lpstr>Calibri</vt:lpstr>
      <vt:lpstr>Helvetica Neue</vt:lpstr>
      <vt:lpstr>楷体_GB2312</vt:lpstr>
      <vt:lpstr>隶书</vt:lpstr>
      <vt:lpstr>黑体</vt:lpstr>
      <vt:lpstr>Verdana</vt:lpstr>
      <vt:lpstr>Times New Roman Regular</vt:lpstr>
      <vt:lpstr>Verdana Regular</vt:lpstr>
      <vt:lpstr>Times New Roman Bold</vt:lpstr>
      <vt:lpstr>STSong</vt:lpstr>
      <vt:lpstr>楷体</vt:lpstr>
      <vt:lpstr>汉仪楷体KW</vt:lpstr>
      <vt:lpstr>楷体</vt:lpstr>
      <vt:lpstr>平衡</vt:lpstr>
      <vt:lpstr>Equation.3</vt:lpstr>
      <vt:lpstr>Equation.3</vt:lpstr>
      <vt:lpstr>Equation.3</vt:lpstr>
      <vt:lpstr>Equation.3</vt:lpstr>
      <vt:lpstr>Equation.3</vt:lpstr>
      <vt:lpstr>数据结构</vt:lpstr>
      <vt:lpstr>第7章 排序</vt:lpstr>
      <vt:lpstr>PowerPoint 演示文稿</vt:lpstr>
      <vt:lpstr>PowerPoint 演示文稿</vt:lpstr>
      <vt:lpstr>排序的分类</vt:lpstr>
      <vt:lpstr>PowerPoint 演示文稿</vt:lpstr>
      <vt:lpstr>评价排序算法的主要标准 </vt:lpstr>
      <vt:lpstr>PowerPoint 演示文稿</vt:lpstr>
      <vt:lpstr>PowerPoint 演示文稿</vt:lpstr>
      <vt:lpstr>PowerPoint 演示文稿</vt:lpstr>
      <vt:lpstr>PowerPoint 演示文稿</vt:lpstr>
      <vt:lpstr>[算法步骤]</vt:lpstr>
      <vt:lpstr>[算法步骤]</vt:lpstr>
      <vt:lpstr>PowerPoint 演示文稿</vt:lpstr>
      <vt:lpstr>PowerPoint 演示文稿</vt:lpstr>
      <vt:lpstr>[改进措施]</vt:lpstr>
      <vt:lpstr>PowerPoint 演示文稿</vt:lpstr>
      <vt:lpstr>PowerPoint 演示文稿</vt:lpstr>
      <vt:lpstr>PowerPoint 演示文稿</vt:lpstr>
      <vt:lpstr>PowerPoint 演示文稿</vt:lpstr>
      <vt:lpstr>PowerPoint 演示文稿</vt:lpstr>
      <vt:lpstr>PowerPoint 演示文稿</vt:lpstr>
      <vt:lpstr>[ 示例 ]</vt:lpstr>
      <vt:lpstr>PowerPoint 演示文稿</vt:lpstr>
      <vt:lpstr>[性能分析]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[算法描述]（续）</vt:lpstr>
      <vt:lpstr>[算法描述]</vt:lpstr>
      <vt:lpstr>PowerPoint 演示文稿</vt:lpstr>
      <vt:lpstr>PowerPoint 演示文稿</vt:lpstr>
      <vt:lpstr>10.4 选择排序</vt:lpstr>
      <vt:lpstr>PowerPoint 演示文稿</vt:lpstr>
      <vt:lpstr>PowerPoint 演示文稿</vt:lpstr>
      <vt:lpstr>7.4.2 树形选择排序(锦标赛排序)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[算法描述]</vt:lpstr>
      <vt:lpstr>PowerPoint 演示文稿</vt:lpstr>
      <vt:lpstr>PowerPoint 演示文稿</vt:lpstr>
      <vt:lpstr>PowerPoint 演示文稿</vt:lpstr>
      <vt:lpstr>PowerPoint 演示文稿</vt:lpstr>
      <vt:lpstr>PowerPoint 演示文稿</vt:lpstr>
      <vt:lpstr>PowerPoint 演示文稿</vt:lpstr>
      <vt:lpstr>归并排序性能分析</vt:lpstr>
      <vt:lpstr>PowerPoint 演示文稿</vt:lpstr>
      <vt:lpstr>PowerPoint 演示文稿</vt:lpstr>
      <vt:lpstr>PowerPoint 演示文稿</vt:lpstr>
      <vt:lpstr>PowerPoint 演示文稿</vt:lpstr>
      <vt:lpstr>PowerPoint 演示文稿</vt:lpstr>
      <vt:lpstr>[链式基数排序示例]    { 477  241  467  5  363  81   5 } </vt:lpstr>
      <vt:lpstr>[数据结构]</vt:lpstr>
      <vt:lpstr>[数据结构]</vt:lpstr>
      <vt:lpstr>PowerPoint 演示文稿</vt:lpstr>
      <vt:lpstr>PowerPoint 演示文稿</vt:lpstr>
      <vt:lpstr>PowerPoint 演示文稿</vt:lpstr>
      <vt:lpstr>PowerPoint 演示文稿</vt:lpstr>
      <vt:lpstr>7.7 各种内部排序方法的比较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wzl</cp:lastModifiedBy>
  <cp:revision>338</cp:revision>
  <dcterms:created xsi:type="dcterms:W3CDTF">2021-12-21T08:27:06Z</dcterms:created>
  <dcterms:modified xsi:type="dcterms:W3CDTF">2021-12-21T08:27:06Z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