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3"/>
    <p:sldId id="350" r:id="rId4"/>
    <p:sldId id="1055" r:id="rId5"/>
    <p:sldId id="1056" r:id="rId6"/>
    <p:sldId id="1057" r:id="rId7"/>
    <p:sldId id="1078" r:id="rId8"/>
    <p:sldId id="1058" r:id="rId9"/>
    <p:sldId id="1059" r:id="rId10"/>
    <p:sldId id="1060" r:id="rId11"/>
    <p:sldId id="1061" r:id="rId12"/>
    <p:sldId id="1062" r:id="rId13"/>
    <p:sldId id="1063" r:id="rId14"/>
    <p:sldId id="1064" r:id="rId15"/>
    <p:sldId id="1065" r:id="rId16"/>
    <p:sldId id="1066" r:id="rId17"/>
    <p:sldId id="1067" r:id="rId18"/>
    <p:sldId id="1068" r:id="rId19"/>
    <p:sldId id="1076" r:id="rId20"/>
    <p:sldId id="1077" r:id="rId21"/>
    <p:sldId id="1071" r:id="rId22"/>
    <p:sldId id="1072" r:id="rId23"/>
    <p:sldId id="1073" r:id="rId24"/>
    <p:sldId id="1074" r:id="rId25"/>
    <p:sldId id="107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20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FEC4-F1E7-4E58-B391-32BFDA7F00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FD2-43B9-46A4-AAAF-5C4B1F5875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4800" y="685800"/>
            <a:ext cx="8515350" cy="562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159A1-DE5E-413B-BD14-2AA1D0AFC901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  <p:sndAc>
      <p:stSnd>
        <p:snd r:embed="rId2" name="type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685800"/>
            <a:ext cx="691356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86F3E-E391-4FDF-91C9-4D984A33A838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  <p:sndAc>
      <p:stSnd>
        <p:snd r:embed="rId2" name="typ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447800" y="3352800"/>
            <a:ext cx="6400800" cy="1600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Ch11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外部排序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北京邮电大学   计算机学院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11.3  </a:t>
            </a:r>
            <a:r>
              <a:rPr lang="zh-CN" altLang="en-US" sz="2800" b="1" dirty="0">
                <a:solidFill>
                  <a:srgbClr val="800000"/>
                </a:solidFill>
              </a:rPr>
              <a:t>多路</a:t>
            </a:r>
            <a:r>
              <a:rPr lang="en-US" altLang="zh-CN" sz="2800" b="1" dirty="0">
                <a:solidFill>
                  <a:srgbClr val="800000"/>
                </a:solidFill>
              </a:rPr>
              <a:t>(k</a:t>
            </a:r>
            <a:r>
              <a:rPr lang="zh-CN" altLang="zh-CN" sz="2800" b="1" dirty="0">
                <a:solidFill>
                  <a:srgbClr val="800000"/>
                </a:solidFill>
              </a:rPr>
              <a:t>路</a:t>
            </a:r>
            <a:r>
              <a:rPr lang="en-US" altLang="zh-CN" sz="2800" b="1" dirty="0">
                <a:solidFill>
                  <a:srgbClr val="800000"/>
                </a:solidFill>
              </a:rPr>
              <a:t>)</a:t>
            </a:r>
            <a:r>
              <a:rPr lang="zh-CN" altLang="en-US" sz="2800" b="1" dirty="0">
                <a:solidFill>
                  <a:srgbClr val="800000"/>
                </a:solidFill>
              </a:rPr>
              <a:t>平衡归并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347970"/>
          </a:xfrm>
        </p:spPr>
        <p:txBody>
          <a:bodyPr vert="horz" wrap="square" lIns="91440" tIns="45720" rIns="91440" bIns="45720" anchor="t">
            <a:normAutofit/>
          </a:bodyPr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通过简单比较进行归并存在的问题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r>
              <a:rPr lang="en-US" altLang="zh-CN" sz="2000" dirty="0">
                <a:solidFill>
                  <a:srgbClr val="FF3300"/>
                </a:solidFill>
                <a:latin typeface="宋体" charset="0"/>
                <a:ea typeface="宋体" charset="0"/>
                <a:cs typeface="宋体" charset="0"/>
              </a:rPr>
              <a:t>  </a:t>
            </a:r>
            <a:endParaRPr lang="en-US" altLang="zh-CN" sz="2000" dirty="0">
              <a:solidFill>
                <a:srgbClr val="FF33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设记录总数为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n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，初始归并段的个数为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m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从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个记录中选择一个关键字最小的记录时的比较次数为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则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趟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内部归并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总的比较次数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为：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C=sc(n-1)= log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k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m 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(n-1)= log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m/ log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k c (n-1) 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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s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，可减少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I/O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次数；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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c=(k-1) 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，归并效率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解决矛盾的方法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]</a:t>
            </a:r>
            <a:endParaRPr lang="en-US" altLang="zh-CN" sz="2000" b="1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——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利用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“败者树”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选关键字最小的记录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此时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c= log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k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则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C= log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m(n-1)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，与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无关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</p:txBody>
      </p:sp>
      <p:sp>
        <p:nvSpPr>
          <p:cNvPr id="9222" name="Text Box 4"/>
          <p:cNvSpPr txBox="1"/>
          <p:nvPr/>
        </p:nvSpPr>
        <p:spPr>
          <a:xfrm>
            <a:off x="144780" y="37338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矛盾</a:t>
            </a:r>
            <a:endParaRPr lang="zh-CN" altLang="en-US" sz="2400" dirty="0"/>
          </a:p>
        </p:txBody>
      </p:sp>
      <p:sp>
        <p:nvSpPr>
          <p:cNvPr id="9223" name="Line 8"/>
          <p:cNvSpPr/>
          <p:nvPr/>
        </p:nvSpPr>
        <p:spPr>
          <a:xfrm flipV="1">
            <a:off x="906780" y="3626485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" name="Line 9"/>
          <p:cNvSpPr/>
          <p:nvPr/>
        </p:nvSpPr>
        <p:spPr>
          <a:xfrm>
            <a:off x="906780" y="39624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10"/>
          <p:cNvSpPr/>
          <p:nvPr/>
        </p:nvSpPr>
        <p:spPr>
          <a:xfrm>
            <a:off x="6082665" y="4816475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6" name="Line 11"/>
          <p:cNvSpPr/>
          <p:nvPr/>
        </p:nvSpPr>
        <p:spPr>
          <a:xfrm>
            <a:off x="6082665" y="4816475"/>
            <a:ext cx="3048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7" name="Line 12"/>
          <p:cNvSpPr/>
          <p:nvPr/>
        </p:nvSpPr>
        <p:spPr>
          <a:xfrm>
            <a:off x="6387465" y="4816475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8" name="Line 13"/>
          <p:cNvSpPr/>
          <p:nvPr/>
        </p:nvSpPr>
        <p:spPr>
          <a:xfrm>
            <a:off x="6692265" y="4816475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9" name="Line 14"/>
          <p:cNvSpPr/>
          <p:nvPr/>
        </p:nvSpPr>
        <p:spPr>
          <a:xfrm>
            <a:off x="6692265" y="4816475"/>
            <a:ext cx="3048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0" name="Line 15"/>
          <p:cNvSpPr/>
          <p:nvPr/>
        </p:nvSpPr>
        <p:spPr>
          <a:xfrm>
            <a:off x="6997065" y="4816475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1" name="Line 16"/>
          <p:cNvSpPr/>
          <p:nvPr/>
        </p:nvSpPr>
        <p:spPr>
          <a:xfrm>
            <a:off x="7835265" y="4816475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7"/>
          <p:cNvSpPr/>
          <p:nvPr/>
        </p:nvSpPr>
        <p:spPr>
          <a:xfrm>
            <a:off x="7835265" y="4816475"/>
            <a:ext cx="3048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8"/>
          <p:cNvSpPr/>
          <p:nvPr/>
        </p:nvSpPr>
        <p:spPr>
          <a:xfrm>
            <a:off x="8140065" y="4816475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4" name="Text Box 19"/>
          <p:cNvSpPr txBox="1"/>
          <p:nvPr/>
        </p:nvSpPr>
        <p:spPr>
          <a:xfrm>
            <a:off x="7149465" y="50450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…</a:t>
            </a:r>
            <a:endParaRPr lang="en-US" altLang="zh-CN" sz="2400" dirty="0"/>
          </a:p>
        </p:txBody>
      </p:sp>
      <p:sp>
        <p:nvSpPr>
          <p:cNvPr id="9235" name="Text Box 20"/>
          <p:cNvSpPr txBox="1"/>
          <p:nvPr/>
        </p:nvSpPr>
        <p:spPr>
          <a:xfrm>
            <a:off x="6082665" y="5502275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      2  ……   k</a:t>
            </a:r>
            <a:endParaRPr lang="en-US" altLang="zh-CN" sz="2400" dirty="0">
              <a:solidFill>
                <a:schemeClr val="accent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6231890" y="4296410"/>
            <a:ext cx="864235" cy="41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7383780" y="4296410"/>
            <a:ext cx="652145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72200" y="3863340"/>
            <a:ext cx="2133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选最小需比较</a:t>
            </a:r>
            <a:r>
              <a:rPr lang="en-US" altLang="zh-CN"/>
              <a:t>k-1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1240" y="4859655"/>
            <a:ext cx="320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2265" y="4860925"/>
            <a:ext cx="320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858760" y="4860925"/>
            <a:ext cx="320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57670" y="6111240"/>
            <a:ext cx="121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个有序段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胜者树</a:t>
            </a:r>
            <a:r>
              <a:rPr lang="en-US" altLang="zh-CN" sz="2400" b="1" dirty="0">
                <a:solidFill>
                  <a:srgbClr val="CC6600"/>
                </a:solidFill>
              </a:rPr>
              <a:t>(</a:t>
            </a:r>
            <a:r>
              <a:rPr lang="zh-CN" altLang="en-US" sz="2400" b="1" dirty="0">
                <a:solidFill>
                  <a:srgbClr val="CC6600"/>
                </a:solidFill>
              </a:rPr>
              <a:t>树形选择排序</a:t>
            </a:r>
            <a:r>
              <a:rPr lang="en-US" altLang="zh-CN" sz="2400" b="1" dirty="0">
                <a:solidFill>
                  <a:srgbClr val="CC6600"/>
                </a:solidFill>
              </a:rPr>
              <a:t>)</a:t>
            </a:r>
            <a:r>
              <a:rPr lang="zh-CN" altLang="en-US" sz="2400" b="1" dirty="0">
                <a:solidFill>
                  <a:srgbClr val="CC6600"/>
                </a:solidFill>
              </a:rPr>
              <a:t>的缺陷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800" dirty="0">
              <a:solidFill>
                <a:srgbClr val="CC6600"/>
              </a:solidFill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4953000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buNone/>
            </a:pPr>
            <a:r>
              <a:rPr lang="en-US" altLang="zh-CN" sz="2800" dirty="0">
                <a:latin typeface="Times New Roman Regular" panose="02020503050405090304" charset="0"/>
                <a:cs typeface="Times New Roman Regular" panose="02020503050405090304" charset="0"/>
              </a:rPr>
              <a:t>                 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6                                                    </a:t>
            </a:r>
            <a:r>
              <a:rPr lang="en-US" altLang="zh-CN" sz="24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8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     6                    8                              </a:t>
            </a:r>
            <a:r>
              <a:rPr lang="en-US" altLang="zh-CN" sz="24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9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             8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9          6</a:t>
            </a:r>
            <a:r>
              <a:rPr lang="en-US" altLang="zh-CN" sz="24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8         90                9        </a:t>
            </a:r>
            <a:r>
              <a:rPr lang="en-US" altLang="zh-CN" sz="24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15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 8         90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73990" indent="-231775" fontAlgn="auto">
              <a:lnSpc>
                <a:spcPct val="10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val="-76" checksum="3628842033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10    9  20   6    8   12                    10    9  20  </a:t>
            </a:r>
            <a:r>
              <a:rPr lang="en-US" altLang="zh-CN" sz="24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15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8   12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73990" indent="-231775" fontAlgn="auto">
              <a:lnSpc>
                <a:spcPct val="10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val="-76" checksum="3628842033"/>
                  <wpsdc:marlchars xmlns:wpsdc="http://www.wps.cn/officeDocument/2017/drawingmlCustomData" val="76" checksum="2930705545"/>
                </a:ext>
              </a:extLst>
            </a:pP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73990" indent="-231775" fontAlgn="auto">
              <a:lnSpc>
                <a:spcPct val="10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val="-76" checksum="3628842033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10    9  20   6    8   12     90           10    9  20   *    8   12    90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73990" indent="-231775" fontAlgn="auto">
              <a:lnSpc>
                <a:spcPct val="10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val="-76" checksum="3628842033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14  22  24  1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5  16  17     92           14  22  24  15  16  17    92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73990" indent="-231775" fontAlgn="auto">
              <a:lnSpc>
                <a:spcPct val="10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val="-76" checksum="3628842033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26  38  30  25  50  18     97           26  38  30  25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50  18    97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                                                              :                </a:t>
            </a:r>
            <a:r>
              <a:rPr lang="en-US" altLang="zh-CN" sz="2400" dirty="0">
                <a:sym typeface="Symbol" pitchFamily="18" charset="2"/>
              </a:rPr>
              <a:t>   </a:t>
            </a:r>
            <a:endParaRPr lang="en-US" altLang="zh-CN" sz="2400" dirty="0"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sz="2400" dirty="0"/>
              <a:t>       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路合并胜者树                  重构后的胜者树</a:t>
            </a:r>
            <a:endParaRPr lang="zh-CN" altLang="en-US" sz="2400" dirty="0"/>
          </a:p>
        </p:txBody>
      </p:sp>
      <p:sp>
        <p:nvSpPr>
          <p:cNvPr id="10246" name="Rectangle 4"/>
          <p:cNvSpPr/>
          <p:nvPr/>
        </p:nvSpPr>
        <p:spPr>
          <a:xfrm>
            <a:off x="6477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47" name="Rectangle 5"/>
          <p:cNvSpPr/>
          <p:nvPr/>
        </p:nvSpPr>
        <p:spPr>
          <a:xfrm>
            <a:off x="10668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48" name="Rectangle 6"/>
          <p:cNvSpPr/>
          <p:nvPr/>
        </p:nvSpPr>
        <p:spPr>
          <a:xfrm>
            <a:off x="15240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49" name="Rectangle 7"/>
          <p:cNvSpPr/>
          <p:nvPr/>
        </p:nvSpPr>
        <p:spPr>
          <a:xfrm>
            <a:off x="19812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0" name="Rectangle 8"/>
          <p:cNvSpPr/>
          <p:nvPr/>
        </p:nvSpPr>
        <p:spPr>
          <a:xfrm>
            <a:off x="24384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1" name="Rectangle 9"/>
          <p:cNvSpPr/>
          <p:nvPr/>
        </p:nvSpPr>
        <p:spPr>
          <a:xfrm>
            <a:off x="28956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2" name="Rectangle 10"/>
          <p:cNvSpPr/>
          <p:nvPr/>
        </p:nvSpPr>
        <p:spPr>
          <a:xfrm>
            <a:off x="35814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3" name="Rectangle 12"/>
          <p:cNvSpPr/>
          <p:nvPr/>
        </p:nvSpPr>
        <p:spPr>
          <a:xfrm>
            <a:off x="47244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4" name="Rectangle 13"/>
          <p:cNvSpPr/>
          <p:nvPr/>
        </p:nvSpPr>
        <p:spPr>
          <a:xfrm>
            <a:off x="51816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5" name="Rectangle 14"/>
          <p:cNvSpPr/>
          <p:nvPr/>
        </p:nvSpPr>
        <p:spPr>
          <a:xfrm>
            <a:off x="56388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6" name="Rectangle 15"/>
          <p:cNvSpPr/>
          <p:nvPr/>
        </p:nvSpPr>
        <p:spPr>
          <a:xfrm>
            <a:off x="60960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7" name="Rectangle 16"/>
          <p:cNvSpPr/>
          <p:nvPr/>
        </p:nvSpPr>
        <p:spPr>
          <a:xfrm>
            <a:off x="65532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8" name="Rectangle 17"/>
          <p:cNvSpPr/>
          <p:nvPr/>
        </p:nvSpPr>
        <p:spPr>
          <a:xfrm>
            <a:off x="70104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59" name="Rectangle 18"/>
          <p:cNvSpPr/>
          <p:nvPr/>
        </p:nvSpPr>
        <p:spPr>
          <a:xfrm>
            <a:off x="7620000" y="2971800"/>
            <a:ext cx="381000" cy="175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0" name="Rectangle 20"/>
          <p:cNvSpPr/>
          <p:nvPr/>
        </p:nvSpPr>
        <p:spPr>
          <a:xfrm>
            <a:off x="6096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1" name="Rectangle 21"/>
          <p:cNvSpPr/>
          <p:nvPr/>
        </p:nvSpPr>
        <p:spPr>
          <a:xfrm>
            <a:off x="65532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2" name="Rectangle 22"/>
          <p:cNvSpPr/>
          <p:nvPr/>
        </p:nvSpPr>
        <p:spPr>
          <a:xfrm>
            <a:off x="15240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3" name="Rectangle 23"/>
          <p:cNvSpPr/>
          <p:nvPr/>
        </p:nvSpPr>
        <p:spPr>
          <a:xfrm>
            <a:off x="19812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4" name="Rectangle 24"/>
          <p:cNvSpPr/>
          <p:nvPr/>
        </p:nvSpPr>
        <p:spPr>
          <a:xfrm>
            <a:off x="24384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5" name="Rectangle 25"/>
          <p:cNvSpPr/>
          <p:nvPr/>
        </p:nvSpPr>
        <p:spPr>
          <a:xfrm>
            <a:off x="28956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6" name="Rectangle 26"/>
          <p:cNvSpPr/>
          <p:nvPr/>
        </p:nvSpPr>
        <p:spPr>
          <a:xfrm>
            <a:off x="3581400" y="19900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7" name="Rectangle 28"/>
          <p:cNvSpPr/>
          <p:nvPr/>
        </p:nvSpPr>
        <p:spPr>
          <a:xfrm>
            <a:off x="47244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8" name="Rectangle 29"/>
          <p:cNvSpPr/>
          <p:nvPr/>
        </p:nvSpPr>
        <p:spPr>
          <a:xfrm>
            <a:off x="51816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69" name="Rectangle 30"/>
          <p:cNvSpPr/>
          <p:nvPr/>
        </p:nvSpPr>
        <p:spPr>
          <a:xfrm>
            <a:off x="56388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70" name="Rectangle 31"/>
          <p:cNvSpPr/>
          <p:nvPr/>
        </p:nvSpPr>
        <p:spPr>
          <a:xfrm>
            <a:off x="60960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71" name="Rectangle 32"/>
          <p:cNvSpPr/>
          <p:nvPr/>
        </p:nvSpPr>
        <p:spPr>
          <a:xfrm>
            <a:off x="10668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72" name="Rectangle 33"/>
          <p:cNvSpPr/>
          <p:nvPr/>
        </p:nvSpPr>
        <p:spPr>
          <a:xfrm>
            <a:off x="7010400" y="244729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73" name="Rectangle 34"/>
          <p:cNvSpPr/>
          <p:nvPr/>
        </p:nvSpPr>
        <p:spPr>
          <a:xfrm>
            <a:off x="7620000" y="206184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0274" name="Line 36"/>
          <p:cNvSpPr/>
          <p:nvPr/>
        </p:nvSpPr>
        <p:spPr>
          <a:xfrm flipV="1">
            <a:off x="762000" y="221869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5" name="Line 37"/>
          <p:cNvSpPr/>
          <p:nvPr/>
        </p:nvSpPr>
        <p:spPr>
          <a:xfrm flipH="1" flipV="1">
            <a:off x="1066800" y="221869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6" name="Line 38"/>
          <p:cNvSpPr/>
          <p:nvPr/>
        </p:nvSpPr>
        <p:spPr>
          <a:xfrm flipH="1">
            <a:off x="1676400" y="221869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7" name="Line 40"/>
          <p:cNvSpPr/>
          <p:nvPr/>
        </p:nvSpPr>
        <p:spPr>
          <a:xfrm>
            <a:off x="1981200" y="22860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8" name="Line 41"/>
          <p:cNvSpPr/>
          <p:nvPr/>
        </p:nvSpPr>
        <p:spPr>
          <a:xfrm flipH="1">
            <a:off x="2667000" y="2286000"/>
            <a:ext cx="76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9" name="Line 42"/>
          <p:cNvSpPr/>
          <p:nvPr/>
        </p:nvSpPr>
        <p:spPr>
          <a:xfrm>
            <a:off x="2971800" y="221869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0" name="Line 45"/>
          <p:cNvSpPr/>
          <p:nvPr/>
        </p:nvSpPr>
        <p:spPr>
          <a:xfrm flipV="1">
            <a:off x="1066800" y="1905000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1" name="Line 46"/>
          <p:cNvSpPr/>
          <p:nvPr/>
        </p:nvSpPr>
        <p:spPr>
          <a:xfrm>
            <a:off x="1676400" y="19050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2" name="Line 47"/>
          <p:cNvSpPr/>
          <p:nvPr/>
        </p:nvSpPr>
        <p:spPr>
          <a:xfrm flipH="1">
            <a:off x="2895600" y="19050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3" name="Line 48"/>
          <p:cNvSpPr/>
          <p:nvPr/>
        </p:nvSpPr>
        <p:spPr>
          <a:xfrm>
            <a:off x="3352800" y="19050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4" name="Line 49"/>
          <p:cNvSpPr/>
          <p:nvPr/>
        </p:nvSpPr>
        <p:spPr>
          <a:xfrm flipH="1">
            <a:off x="1676400" y="1447800"/>
            <a:ext cx="609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5" name="Line 50"/>
          <p:cNvSpPr/>
          <p:nvPr/>
        </p:nvSpPr>
        <p:spPr>
          <a:xfrm>
            <a:off x="2514600" y="1447800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6" name="Line 51"/>
          <p:cNvSpPr/>
          <p:nvPr/>
        </p:nvSpPr>
        <p:spPr>
          <a:xfrm flipV="1">
            <a:off x="4953000" y="23622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7" name="Line 52"/>
          <p:cNvSpPr/>
          <p:nvPr/>
        </p:nvSpPr>
        <p:spPr>
          <a:xfrm>
            <a:off x="5257800" y="23622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8" name="Line 53"/>
          <p:cNvSpPr/>
          <p:nvPr/>
        </p:nvSpPr>
        <p:spPr>
          <a:xfrm flipH="1">
            <a:off x="5867400" y="229489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9" name="Line 54"/>
          <p:cNvSpPr/>
          <p:nvPr/>
        </p:nvSpPr>
        <p:spPr>
          <a:xfrm>
            <a:off x="6172200" y="22860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0" name="Line 55"/>
          <p:cNvSpPr/>
          <p:nvPr/>
        </p:nvSpPr>
        <p:spPr>
          <a:xfrm flipH="1">
            <a:off x="6629400" y="2295525"/>
            <a:ext cx="152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1" name="Line 56"/>
          <p:cNvSpPr/>
          <p:nvPr/>
        </p:nvSpPr>
        <p:spPr>
          <a:xfrm>
            <a:off x="7010400" y="23622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2" name="Line 59"/>
          <p:cNvSpPr/>
          <p:nvPr/>
        </p:nvSpPr>
        <p:spPr>
          <a:xfrm flipH="1">
            <a:off x="5257800" y="19050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3" name="Line 60"/>
          <p:cNvSpPr/>
          <p:nvPr/>
        </p:nvSpPr>
        <p:spPr>
          <a:xfrm>
            <a:off x="5791200" y="19050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4" name="Line 61"/>
          <p:cNvSpPr/>
          <p:nvPr/>
        </p:nvSpPr>
        <p:spPr>
          <a:xfrm flipH="1">
            <a:off x="6934200" y="19050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5" name="Line 62"/>
          <p:cNvSpPr/>
          <p:nvPr/>
        </p:nvSpPr>
        <p:spPr>
          <a:xfrm>
            <a:off x="7467600" y="19050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6" name="Line 63"/>
          <p:cNvSpPr/>
          <p:nvPr/>
        </p:nvSpPr>
        <p:spPr>
          <a:xfrm flipH="1">
            <a:off x="5791200" y="14478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7" name="Line 64"/>
          <p:cNvSpPr/>
          <p:nvPr/>
        </p:nvSpPr>
        <p:spPr>
          <a:xfrm>
            <a:off x="6629400" y="1447800"/>
            <a:ext cx="609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8" name="AutoShape 65"/>
          <p:cNvSpPr/>
          <p:nvPr/>
        </p:nvSpPr>
        <p:spPr>
          <a:xfrm>
            <a:off x="381000" y="1452245"/>
            <a:ext cx="228600" cy="609600"/>
          </a:xfrm>
          <a:prstGeom prst="upArrow">
            <a:avLst>
              <a:gd name="adj1" fmla="val 50000"/>
              <a:gd name="adj2" fmla="val 66666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57200" y="5426710"/>
            <a:ext cx="8001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 将左图第一轮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最小值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取走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</a:t>
            </a:r>
            <a:r>
              <a:rPr lang="zh-CN" altLang="en-US" sz="2000" dirty="0">
                <a:sym typeface="+mn-ea"/>
              </a:rPr>
              <a:t>，重构胜者树时，需要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和兄弟结点比较</a:t>
            </a:r>
            <a:r>
              <a:rPr lang="zh-CN" altLang="en-US" sz="2000" dirty="0">
                <a:sym typeface="+mn-ea"/>
              </a:rPr>
              <a:t>，然后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从根结点至新补入记录的叶结点的路径上</a:t>
            </a:r>
            <a:r>
              <a:rPr lang="zh-CN" altLang="en-US" sz="2000" dirty="0">
                <a:sym typeface="+mn-ea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所有结点</a:t>
            </a:r>
            <a:r>
              <a:rPr lang="zh-CN" altLang="en-US" sz="2000" dirty="0">
                <a:sym typeface="+mn-ea"/>
              </a:rPr>
              <a:t>都必须更新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457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败者树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800" b="1" dirty="0">
              <a:solidFill>
                <a:srgbClr val="CC6600"/>
              </a:solidFill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xfrm>
            <a:off x="762000" y="914400"/>
            <a:ext cx="7772400" cy="510540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        5</a:t>
            </a:r>
            <a:r>
              <a:rPr lang="en-US" altLang="zh-CN" sz="24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                                         </a:t>
            </a:r>
            <a:r>
              <a:rPr lang="en-US" altLang="zh-CN" sz="2400" b="1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2</a:t>
            </a:r>
            <a:endParaRPr lang="en-US" altLang="zh-CN" sz="24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 2                     0            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4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     0</a:t>
            </a:r>
            <a:endParaRPr lang="en-US" altLang="zh-CN" sz="24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1          3          6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 90                </a:t>
            </a:r>
            <a:r>
              <a:rPr lang="en-US" altLang="zh-CN" sz="24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1         3          6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 90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10    9  20   6    8   12                    10    9  20  </a:t>
            </a:r>
            <a:r>
              <a:rPr lang="en-US" altLang="zh-CN" sz="2400" b="1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15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8   12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10    9  20   6    8   12     90           10    9  20   </a:t>
            </a:r>
            <a:r>
              <a:rPr lang="zh-CN" altLang="en-US" sz="2400" dirty="0">
                <a:latin typeface="Times New Roman Regular" panose="02020503050405090304" charset="0"/>
                <a:cs typeface="Times New Roman Regular" panose="02020503050405090304" charset="0"/>
              </a:rPr>
              <a:t>*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8   12     90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14  22  24  15  16  11     92           14  22  24  15  16  11     92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26  38  30  25  50  18     97           26  38  30  25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50  18    97  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                                                              </a:t>
            </a:r>
            <a:r>
              <a:rPr lang="en-US" altLang="zh-CN" sz="2400" dirty="0">
                <a:sym typeface="Symbol" pitchFamily="18" charset="2"/>
              </a:rPr>
              <a:t>                 :</a:t>
            </a:r>
            <a:endParaRPr lang="en-US" altLang="zh-CN" sz="2400" dirty="0"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sz="2400" dirty="0"/>
              <a:t>       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路合并败者树                 重构后的败者树</a:t>
            </a:r>
            <a:endParaRPr lang="zh-CN" altLang="en-US" sz="2400" dirty="0"/>
          </a:p>
          <a:p>
            <a:pPr eaLnBrk="1" hangingPunct="1">
              <a:buNone/>
            </a:pPr>
            <a:endParaRPr lang="zh-CN" altLang="en-US" dirty="0"/>
          </a:p>
        </p:txBody>
      </p:sp>
      <p:sp>
        <p:nvSpPr>
          <p:cNvPr id="11270" name="Rectangle 4"/>
          <p:cNvSpPr/>
          <p:nvPr/>
        </p:nvSpPr>
        <p:spPr>
          <a:xfrm>
            <a:off x="3886200" y="168973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1" name="Rectangle 5"/>
          <p:cNvSpPr/>
          <p:nvPr/>
        </p:nvSpPr>
        <p:spPr>
          <a:xfrm>
            <a:off x="8426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2" name="Rectangle 6"/>
          <p:cNvSpPr/>
          <p:nvPr/>
        </p:nvSpPr>
        <p:spPr>
          <a:xfrm>
            <a:off x="31286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3" name="Rectangle 7"/>
          <p:cNvSpPr/>
          <p:nvPr/>
        </p:nvSpPr>
        <p:spPr>
          <a:xfrm>
            <a:off x="12998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4" name="Rectangle 8"/>
          <p:cNvSpPr/>
          <p:nvPr/>
        </p:nvSpPr>
        <p:spPr>
          <a:xfrm>
            <a:off x="17570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5" name="Rectangle 9"/>
          <p:cNvSpPr/>
          <p:nvPr/>
        </p:nvSpPr>
        <p:spPr>
          <a:xfrm>
            <a:off x="22142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6" name="Rectangle 10"/>
          <p:cNvSpPr/>
          <p:nvPr/>
        </p:nvSpPr>
        <p:spPr>
          <a:xfrm>
            <a:off x="26714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7" name="Text Box 11"/>
          <p:cNvSpPr txBox="1"/>
          <p:nvPr/>
        </p:nvSpPr>
        <p:spPr>
          <a:xfrm>
            <a:off x="3886200" y="1994535"/>
            <a:ext cx="457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99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0</a:t>
            </a:r>
            <a:endParaRPr lang="en-US" altLang="zh-CN" sz="2000" dirty="0">
              <a:solidFill>
                <a:srgbClr val="9933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278" name="Text Box 12"/>
          <p:cNvSpPr txBox="1"/>
          <p:nvPr/>
        </p:nvSpPr>
        <p:spPr>
          <a:xfrm>
            <a:off x="914400" y="2667000"/>
            <a:ext cx="2819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99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1      2     3     4     5     6</a:t>
            </a:r>
            <a:endParaRPr lang="en-US" altLang="zh-CN" sz="20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279" name="Line 14"/>
          <p:cNvSpPr/>
          <p:nvPr/>
        </p:nvSpPr>
        <p:spPr>
          <a:xfrm>
            <a:off x="9144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0" name="Line 15"/>
          <p:cNvSpPr/>
          <p:nvPr/>
        </p:nvSpPr>
        <p:spPr>
          <a:xfrm>
            <a:off x="9144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1" name="Line 16"/>
          <p:cNvSpPr/>
          <p:nvPr/>
        </p:nvSpPr>
        <p:spPr>
          <a:xfrm>
            <a:off x="12954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2" name="Line 23"/>
          <p:cNvSpPr/>
          <p:nvPr/>
        </p:nvSpPr>
        <p:spPr>
          <a:xfrm>
            <a:off x="13716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3" name="Line 24"/>
          <p:cNvSpPr/>
          <p:nvPr/>
        </p:nvSpPr>
        <p:spPr>
          <a:xfrm>
            <a:off x="13716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4" name="Line 25"/>
          <p:cNvSpPr/>
          <p:nvPr/>
        </p:nvSpPr>
        <p:spPr>
          <a:xfrm>
            <a:off x="17526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5" name="Line 29"/>
          <p:cNvSpPr/>
          <p:nvPr/>
        </p:nvSpPr>
        <p:spPr>
          <a:xfrm>
            <a:off x="18288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6" name="Line 30"/>
          <p:cNvSpPr/>
          <p:nvPr/>
        </p:nvSpPr>
        <p:spPr>
          <a:xfrm>
            <a:off x="18288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7" name="Line 31"/>
          <p:cNvSpPr/>
          <p:nvPr/>
        </p:nvSpPr>
        <p:spPr>
          <a:xfrm>
            <a:off x="22098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8" name="Line 32"/>
          <p:cNvSpPr/>
          <p:nvPr/>
        </p:nvSpPr>
        <p:spPr>
          <a:xfrm>
            <a:off x="22860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9" name="Line 33"/>
          <p:cNvSpPr/>
          <p:nvPr/>
        </p:nvSpPr>
        <p:spPr>
          <a:xfrm>
            <a:off x="22860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0" name="Line 34"/>
          <p:cNvSpPr/>
          <p:nvPr/>
        </p:nvSpPr>
        <p:spPr>
          <a:xfrm>
            <a:off x="26670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1" name="Line 35"/>
          <p:cNvSpPr/>
          <p:nvPr/>
        </p:nvSpPr>
        <p:spPr>
          <a:xfrm>
            <a:off x="2743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2" name="Line 36"/>
          <p:cNvSpPr/>
          <p:nvPr/>
        </p:nvSpPr>
        <p:spPr>
          <a:xfrm>
            <a:off x="27432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3" name="Line 37"/>
          <p:cNvSpPr/>
          <p:nvPr/>
        </p:nvSpPr>
        <p:spPr>
          <a:xfrm>
            <a:off x="3124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4" name="Line 38"/>
          <p:cNvSpPr/>
          <p:nvPr/>
        </p:nvSpPr>
        <p:spPr>
          <a:xfrm>
            <a:off x="32004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5" name="Line 39"/>
          <p:cNvSpPr/>
          <p:nvPr/>
        </p:nvSpPr>
        <p:spPr>
          <a:xfrm>
            <a:off x="32004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6" name="Line 40"/>
          <p:cNvSpPr/>
          <p:nvPr/>
        </p:nvSpPr>
        <p:spPr>
          <a:xfrm>
            <a:off x="35814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7" name="Line 41"/>
          <p:cNvSpPr/>
          <p:nvPr/>
        </p:nvSpPr>
        <p:spPr>
          <a:xfrm>
            <a:off x="3886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8" name="Line 42"/>
          <p:cNvSpPr/>
          <p:nvPr/>
        </p:nvSpPr>
        <p:spPr>
          <a:xfrm>
            <a:off x="38862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9" name="Line 43"/>
          <p:cNvSpPr/>
          <p:nvPr/>
        </p:nvSpPr>
        <p:spPr>
          <a:xfrm>
            <a:off x="4267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0" name="Line 44"/>
          <p:cNvSpPr/>
          <p:nvPr/>
        </p:nvSpPr>
        <p:spPr>
          <a:xfrm flipV="1">
            <a:off x="1066800" y="21336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1" name="Line 45"/>
          <p:cNvSpPr/>
          <p:nvPr/>
        </p:nvSpPr>
        <p:spPr>
          <a:xfrm>
            <a:off x="1447800" y="20574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2" name="Line 46"/>
          <p:cNvSpPr/>
          <p:nvPr/>
        </p:nvSpPr>
        <p:spPr>
          <a:xfrm flipH="1">
            <a:off x="2895600" y="21336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3" name="Line 47"/>
          <p:cNvSpPr/>
          <p:nvPr/>
        </p:nvSpPr>
        <p:spPr>
          <a:xfrm>
            <a:off x="3276600" y="21336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4" name="Line 48"/>
          <p:cNvSpPr/>
          <p:nvPr/>
        </p:nvSpPr>
        <p:spPr>
          <a:xfrm flipH="1">
            <a:off x="1905000" y="20574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5" name="Line 49"/>
          <p:cNvSpPr/>
          <p:nvPr/>
        </p:nvSpPr>
        <p:spPr>
          <a:xfrm>
            <a:off x="2438400" y="21336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6" name="Line 50"/>
          <p:cNvSpPr/>
          <p:nvPr/>
        </p:nvSpPr>
        <p:spPr>
          <a:xfrm flipH="1">
            <a:off x="1447800" y="16764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7" name="Line 51"/>
          <p:cNvSpPr/>
          <p:nvPr/>
        </p:nvSpPr>
        <p:spPr>
          <a:xfrm>
            <a:off x="1905000" y="17526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8" name="Line 52"/>
          <p:cNvSpPr/>
          <p:nvPr/>
        </p:nvSpPr>
        <p:spPr>
          <a:xfrm flipH="1">
            <a:off x="3200400" y="16764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9" name="Line 53"/>
          <p:cNvSpPr/>
          <p:nvPr/>
        </p:nvSpPr>
        <p:spPr>
          <a:xfrm>
            <a:off x="3657600" y="16764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0" name="Line 54"/>
          <p:cNvSpPr/>
          <p:nvPr/>
        </p:nvSpPr>
        <p:spPr>
          <a:xfrm flipH="1">
            <a:off x="1905000" y="1219200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1" name="Line 55"/>
          <p:cNvSpPr/>
          <p:nvPr/>
        </p:nvSpPr>
        <p:spPr>
          <a:xfrm>
            <a:off x="2743200" y="1219200"/>
            <a:ext cx="762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2" name="Text Box 57"/>
          <p:cNvSpPr txBox="1"/>
          <p:nvPr/>
        </p:nvSpPr>
        <p:spPr>
          <a:xfrm>
            <a:off x="2971800" y="381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endParaRPr lang="en-US" altLang="zh-CN" sz="2400" dirty="0"/>
          </a:p>
        </p:txBody>
      </p:sp>
      <p:sp>
        <p:nvSpPr>
          <p:cNvPr id="11313" name="Line 58"/>
          <p:cNvSpPr/>
          <p:nvPr/>
        </p:nvSpPr>
        <p:spPr>
          <a:xfrm flipH="1">
            <a:off x="2667000" y="7620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4" name="Text Box 59"/>
          <p:cNvSpPr txBox="1"/>
          <p:nvPr/>
        </p:nvSpPr>
        <p:spPr>
          <a:xfrm>
            <a:off x="3200400" y="4572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ls[0]</a:t>
            </a:r>
            <a:endParaRPr lang="en-US" altLang="zh-CN" sz="2000" dirty="0"/>
          </a:p>
        </p:txBody>
      </p:sp>
      <p:sp>
        <p:nvSpPr>
          <p:cNvPr id="11315" name="Text Box 60"/>
          <p:cNvSpPr txBox="1"/>
          <p:nvPr/>
        </p:nvSpPr>
        <p:spPr>
          <a:xfrm>
            <a:off x="6934200" y="381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5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1316" name="Text Box 62"/>
          <p:cNvSpPr txBox="1"/>
          <p:nvPr/>
        </p:nvSpPr>
        <p:spPr>
          <a:xfrm>
            <a:off x="7162800" y="4572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ls[0]</a:t>
            </a:r>
            <a:endParaRPr lang="en-US" altLang="zh-CN" sz="2000" dirty="0"/>
          </a:p>
        </p:txBody>
      </p:sp>
      <p:sp>
        <p:nvSpPr>
          <p:cNvPr id="11317" name="Line 63"/>
          <p:cNvSpPr/>
          <p:nvPr/>
        </p:nvSpPr>
        <p:spPr>
          <a:xfrm flipH="1">
            <a:off x="6781800" y="7620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8" name="Line 64"/>
          <p:cNvSpPr/>
          <p:nvPr/>
        </p:nvSpPr>
        <p:spPr>
          <a:xfrm flipH="1">
            <a:off x="6096000" y="12192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9" name="Line 65"/>
          <p:cNvSpPr/>
          <p:nvPr/>
        </p:nvSpPr>
        <p:spPr>
          <a:xfrm>
            <a:off x="6858000" y="1219200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0" name="Line 66"/>
          <p:cNvSpPr/>
          <p:nvPr/>
        </p:nvSpPr>
        <p:spPr>
          <a:xfrm flipH="1">
            <a:off x="5562600" y="16764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1" name="Line 67"/>
          <p:cNvSpPr/>
          <p:nvPr/>
        </p:nvSpPr>
        <p:spPr>
          <a:xfrm>
            <a:off x="6096000" y="16764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2" name="Line 68"/>
          <p:cNvSpPr/>
          <p:nvPr/>
        </p:nvSpPr>
        <p:spPr>
          <a:xfrm flipH="1">
            <a:off x="7315200" y="16764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3" name="Line 69"/>
          <p:cNvSpPr/>
          <p:nvPr/>
        </p:nvSpPr>
        <p:spPr>
          <a:xfrm>
            <a:off x="7696200" y="16764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4" name="Line 70"/>
          <p:cNvSpPr/>
          <p:nvPr/>
        </p:nvSpPr>
        <p:spPr>
          <a:xfrm flipH="1">
            <a:off x="5181600" y="21336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5" name="Line 71"/>
          <p:cNvSpPr/>
          <p:nvPr/>
        </p:nvSpPr>
        <p:spPr>
          <a:xfrm>
            <a:off x="5490845" y="2281555"/>
            <a:ext cx="152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6" name="Line 72"/>
          <p:cNvSpPr/>
          <p:nvPr/>
        </p:nvSpPr>
        <p:spPr>
          <a:xfrm flipH="1">
            <a:off x="6096000" y="21336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7" name="Line 73"/>
          <p:cNvSpPr/>
          <p:nvPr/>
        </p:nvSpPr>
        <p:spPr>
          <a:xfrm>
            <a:off x="6477000" y="21336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8" name="Line 74"/>
          <p:cNvSpPr/>
          <p:nvPr/>
        </p:nvSpPr>
        <p:spPr>
          <a:xfrm flipH="1">
            <a:off x="7010400" y="21336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9" name="Line 75"/>
          <p:cNvSpPr/>
          <p:nvPr/>
        </p:nvSpPr>
        <p:spPr>
          <a:xfrm>
            <a:off x="7315200" y="21336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30" name="Rectangle 76"/>
          <p:cNvSpPr/>
          <p:nvPr/>
        </p:nvSpPr>
        <p:spPr>
          <a:xfrm>
            <a:off x="49574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331" name="Rectangle 77"/>
          <p:cNvSpPr/>
          <p:nvPr/>
        </p:nvSpPr>
        <p:spPr>
          <a:xfrm>
            <a:off x="54146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332" name="Rectangle 78"/>
          <p:cNvSpPr/>
          <p:nvPr/>
        </p:nvSpPr>
        <p:spPr>
          <a:xfrm>
            <a:off x="58718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333" name="Rectangle 79"/>
          <p:cNvSpPr/>
          <p:nvPr/>
        </p:nvSpPr>
        <p:spPr>
          <a:xfrm>
            <a:off x="63290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334" name="Rectangle 80"/>
          <p:cNvSpPr/>
          <p:nvPr/>
        </p:nvSpPr>
        <p:spPr>
          <a:xfrm>
            <a:off x="67862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335" name="Rectangle 81"/>
          <p:cNvSpPr/>
          <p:nvPr/>
        </p:nvSpPr>
        <p:spPr>
          <a:xfrm>
            <a:off x="7243445" y="2433955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336" name="Rectangle 82"/>
          <p:cNvSpPr/>
          <p:nvPr/>
        </p:nvSpPr>
        <p:spPr>
          <a:xfrm>
            <a:off x="7924800" y="1714500"/>
            <a:ext cx="3810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337" name="Text Box 83"/>
          <p:cNvSpPr txBox="1"/>
          <p:nvPr/>
        </p:nvSpPr>
        <p:spPr>
          <a:xfrm>
            <a:off x="5029200" y="2667000"/>
            <a:ext cx="2819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99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1      2     3     4     5     6</a:t>
            </a:r>
            <a:endParaRPr lang="en-US" altLang="zh-CN" sz="2000" dirty="0">
              <a:solidFill>
                <a:srgbClr val="9933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338" name="Text Box 84"/>
          <p:cNvSpPr txBox="1"/>
          <p:nvPr/>
        </p:nvSpPr>
        <p:spPr>
          <a:xfrm>
            <a:off x="7962900" y="2048510"/>
            <a:ext cx="457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99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0</a:t>
            </a:r>
            <a:endParaRPr lang="en-US" altLang="zh-CN" sz="2000" dirty="0">
              <a:solidFill>
                <a:srgbClr val="9933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339" name="Line 85"/>
          <p:cNvSpPr/>
          <p:nvPr/>
        </p:nvSpPr>
        <p:spPr>
          <a:xfrm>
            <a:off x="5029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0" name="Line 86"/>
          <p:cNvSpPr/>
          <p:nvPr/>
        </p:nvSpPr>
        <p:spPr>
          <a:xfrm>
            <a:off x="50292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1" name="Line 87"/>
          <p:cNvSpPr/>
          <p:nvPr/>
        </p:nvSpPr>
        <p:spPr>
          <a:xfrm>
            <a:off x="5410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2" name="Line 88"/>
          <p:cNvSpPr/>
          <p:nvPr/>
        </p:nvSpPr>
        <p:spPr>
          <a:xfrm>
            <a:off x="54864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3" name="Line 89"/>
          <p:cNvSpPr/>
          <p:nvPr/>
        </p:nvSpPr>
        <p:spPr>
          <a:xfrm>
            <a:off x="54864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4" name="Line 90"/>
          <p:cNvSpPr/>
          <p:nvPr/>
        </p:nvSpPr>
        <p:spPr>
          <a:xfrm>
            <a:off x="58674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5" name="Line 91"/>
          <p:cNvSpPr/>
          <p:nvPr/>
        </p:nvSpPr>
        <p:spPr>
          <a:xfrm>
            <a:off x="59436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6" name="Line 92"/>
          <p:cNvSpPr/>
          <p:nvPr/>
        </p:nvSpPr>
        <p:spPr>
          <a:xfrm>
            <a:off x="59436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7" name="Line 93"/>
          <p:cNvSpPr/>
          <p:nvPr/>
        </p:nvSpPr>
        <p:spPr>
          <a:xfrm>
            <a:off x="63246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8" name="Line 94"/>
          <p:cNvSpPr/>
          <p:nvPr/>
        </p:nvSpPr>
        <p:spPr>
          <a:xfrm>
            <a:off x="64008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9" name="Line 95"/>
          <p:cNvSpPr/>
          <p:nvPr/>
        </p:nvSpPr>
        <p:spPr>
          <a:xfrm>
            <a:off x="64008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0" name="Line 96"/>
          <p:cNvSpPr/>
          <p:nvPr/>
        </p:nvSpPr>
        <p:spPr>
          <a:xfrm>
            <a:off x="67818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1" name="Line 97"/>
          <p:cNvSpPr/>
          <p:nvPr/>
        </p:nvSpPr>
        <p:spPr>
          <a:xfrm>
            <a:off x="68580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2" name="Line 98"/>
          <p:cNvSpPr/>
          <p:nvPr/>
        </p:nvSpPr>
        <p:spPr>
          <a:xfrm>
            <a:off x="68580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3" name="Line 99"/>
          <p:cNvSpPr/>
          <p:nvPr/>
        </p:nvSpPr>
        <p:spPr>
          <a:xfrm>
            <a:off x="72390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4" name="Line 100"/>
          <p:cNvSpPr/>
          <p:nvPr/>
        </p:nvSpPr>
        <p:spPr>
          <a:xfrm>
            <a:off x="7315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5" name="Line 101"/>
          <p:cNvSpPr/>
          <p:nvPr/>
        </p:nvSpPr>
        <p:spPr>
          <a:xfrm>
            <a:off x="73152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6" name="Line 102"/>
          <p:cNvSpPr/>
          <p:nvPr/>
        </p:nvSpPr>
        <p:spPr>
          <a:xfrm>
            <a:off x="76962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7" name="Line 103"/>
          <p:cNvSpPr/>
          <p:nvPr/>
        </p:nvSpPr>
        <p:spPr>
          <a:xfrm>
            <a:off x="80010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8" name="Line 104"/>
          <p:cNvSpPr/>
          <p:nvPr/>
        </p:nvSpPr>
        <p:spPr>
          <a:xfrm>
            <a:off x="8001000" y="3200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9" name="Line 105"/>
          <p:cNvSpPr/>
          <p:nvPr/>
        </p:nvSpPr>
        <p:spPr>
          <a:xfrm>
            <a:off x="8382000" y="3200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0" name="AutoShape 106"/>
          <p:cNvSpPr/>
          <p:nvPr/>
        </p:nvSpPr>
        <p:spPr>
          <a:xfrm>
            <a:off x="762000" y="990600"/>
            <a:ext cx="304800" cy="1143000"/>
          </a:xfrm>
          <a:prstGeom prst="upArrow">
            <a:avLst>
              <a:gd name="adj1" fmla="val 50000"/>
              <a:gd name="adj2" fmla="val 9375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19600" y="923925"/>
            <a:ext cx="439738" cy="1200150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Times New Roman" panose="02020503050405090304" pitchFamily="18" charset="0"/>
                <a:ea typeface="宋体" charset="-122"/>
                <a:cs typeface="+mn-cs"/>
              </a:rPr>
              <a:t>6</a:t>
            </a:r>
            <a:endParaRPr kumimoji="1" lang="en-US" altLang="zh-CN" kern="1200" cap="none" spc="0" normalizeH="0" baseline="0" noProof="0" dirty="0">
              <a:latin typeface="Times New Roman" panose="02020503050405090304" pitchFamily="18" charset="0"/>
              <a:ea typeface="宋体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kern="1200" cap="none" spc="0" normalizeH="0" baseline="0" noProof="0" dirty="0">
              <a:latin typeface="Times New Roman" panose="02020503050405090304" pitchFamily="18" charset="0"/>
              <a:ea typeface="宋体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zh-CN" altLang="en-US" kern="1200" cap="none" spc="0" normalizeH="0" baseline="0" noProof="0" dirty="0">
              <a:latin typeface="Times New Roman" panose="02020503050405090304" pitchFamily="18" charset="0"/>
              <a:ea typeface="宋体" charset="-122"/>
              <a:cs typeface="+mn-cs"/>
            </a:endParaRPr>
          </a:p>
        </p:txBody>
      </p:sp>
      <p:sp>
        <p:nvSpPr>
          <p:cNvPr id="11362" name="TextBox 2"/>
          <p:cNvSpPr txBox="1"/>
          <p:nvPr/>
        </p:nvSpPr>
        <p:spPr>
          <a:xfrm>
            <a:off x="4191000" y="317500"/>
            <a:ext cx="914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 输出</a:t>
            </a:r>
            <a:endParaRPr lang="en-US" altLang="zh-CN" sz="1600" b="1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缓冲区</a:t>
            </a:r>
            <a:endParaRPr lang="zh-CN" altLang="en-US" sz="1600" b="1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85175" y="954088"/>
            <a:ext cx="439738" cy="1200150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Times New Roman" panose="02020503050405090304" pitchFamily="18" charset="0"/>
                <a:ea typeface="宋体" charset="-122"/>
                <a:cs typeface="+mn-cs"/>
              </a:rPr>
              <a:t>6</a:t>
            </a:r>
            <a:endParaRPr kumimoji="1" lang="en-US" altLang="zh-CN" kern="1200" cap="none" spc="0" normalizeH="0" baseline="0" noProof="0" dirty="0">
              <a:latin typeface="Times New Roman" panose="02020503050405090304" pitchFamily="18" charset="0"/>
              <a:ea typeface="宋体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Times New Roman" panose="02020503050405090304" pitchFamily="18" charset="0"/>
                <a:ea typeface="宋体" charset="-122"/>
                <a:cs typeface="+mn-cs"/>
              </a:rPr>
              <a:t>8</a:t>
            </a:r>
            <a:endParaRPr kumimoji="1" lang="en-US" altLang="zh-CN" kern="1200" cap="none" spc="0" normalizeH="0" baseline="0" noProof="0" dirty="0">
              <a:latin typeface="Times New Roman" panose="02020503050405090304" pitchFamily="18" charset="0"/>
              <a:ea typeface="宋体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zh-CN" altLang="en-US" kern="1200" cap="none" spc="0" normalizeH="0" baseline="0" noProof="0" dirty="0">
              <a:latin typeface="Times New Roman" panose="02020503050405090304" pitchFamily="18" charset="0"/>
              <a:ea typeface="宋体" charset="-122"/>
              <a:cs typeface="+mn-cs"/>
            </a:endParaRPr>
          </a:p>
        </p:txBody>
      </p:sp>
      <p:sp>
        <p:nvSpPr>
          <p:cNvPr id="11364" name="TextBox 99"/>
          <p:cNvSpPr txBox="1"/>
          <p:nvPr/>
        </p:nvSpPr>
        <p:spPr>
          <a:xfrm>
            <a:off x="8156575" y="347663"/>
            <a:ext cx="9144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 输出</a:t>
            </a:r>
            <a:endParaRPr lang="en-US" altLang="zh-CN" sz="1600" b="1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缓冲区</a:t>
            </a:r>
            <a:endParaRPr lang="zh-CN" altLang="en-US" sz="1600" b="1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15" y="5445760"/>
            <a:ext cx="676338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败者树的特点：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记录败者，胜者参加下一轮比赛</a:t>
            </a:r>
            <a:r>
              <a:rPr lang="zh-CN" altLang="en-US" sz="2000" dirty="0">
                <a:sym typeface="+mn-ea"/>
              </a:rPr>
              <a:t>  </a:t>
            </a:r>
            <a:endParaRPr lang="zh-CN" altLang="en-US" sz="2000" dirty="0"/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败者树的优点：重构时和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父结点比较</a:t>
            </a:r>
            <a:r>
              <a:rPr lang="zh-CN" altLang="en-US" sz="2000" dirty="0">
                <a:sym typeface="+mn-ea"/>
              </a:rPr>
              <a:t>，修改结点较少。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445135" y="314325"/>
            <a:ext cx="8070850" cy="5888355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数据结构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(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依据：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败者树为完全二叉树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)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主：</a:t>
            </a:r>
            <a:r>
              <a:rPr lang="en-US" altLang="zh-CN" sz="2000" b="1" dirty="0">
                <a:solidFill>
                  <a:srgbClr val="993300"/>
                </a:solidFill>
                <a:latin typeface="宋体" charset="0"/>
                <a:ea typeface="宋体" charset="0"/>
                <a:cs typeface="宋体" charset="0"/>
              </a:rPr>
              <a:t>b[0.. k]</a:t>
            </a:r>
            <a:endParaRPr lang="en-US" altLang="zh-CN" sz="2000" b="1" dirty="0">
              <a:solidFill>
                <a:srgbClr val="9933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b[0.. k-1]——k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个叶结点       ，存放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个输入归并段中当前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       参加归并的记录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b[k]——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虚拟记录，用于建败者树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该关键字取可能的最小值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minkey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辅：</a:t>
            </a:r>
            <a:r>
              <a:rPr lang="en-US" altLang="zh-CN" sz="2000" b="1" dirty="0">
                <a:solidFill>
                  <a:srgbClr val="993300"/>
                </a:solidFill>
                <a:latin typeface="宋体" charset="0"/>
                <a:ea typeface="宋体" charset="0"/>
                <a:cs typeface="宋体" charset="0"/>
              </a:rPr>
              <a:t>ls[0.. k-1]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——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不含叶结点的败者树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存放最后胜出的编号（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ls[0]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）以及所记录的败者编号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处理步骤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endParaRPr lang="en-US" altLang="zh-CN" sz="2000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1)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建败者树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ls[0.. k-1]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2)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重复直至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路归并完毕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2.1)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将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b[ls[0]]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写至输出归并段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2.2)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补充记录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某归并段变空时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补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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，调整败者树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2293" name="Rectangle 4"/>
          <p:cNvSpPr/>
          <p:nvPr/>
        </p:nvSpPr>
        <p:spPr>
          <a:xfrm>
            <a:off x="3500755" y="138938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                                                            4</a:t>
            </a:r>
            <a:endParaRPr lang="en-US" altLang="zh-CN" sz="2800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                                                   5</a:t>
            </a:r>
            <a:endParaRPr lang="en-US" altLang="zh-CN" sz="2800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endParaRPr lang="en-US" altLang="zh-CN" sz="2800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                              2                                         0</a:t>
            </a:r>
            <a:endParaRPr lang="en-US" altLang="zh-CN" sz="2800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                  </a:t>
            </a:r>
            <a:r>
              <a:rPr lang="en-US" altLang="zh-CN" sz="28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1                     3                      6</a:t>
            </a: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             90</a:t>
            </a: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                                                                                 </a:t>
            </a:r>
            <a:r>
              <a:rPr lang="en-US" altLang="zh-CN" sz="2400" b="1" dirty="0">
                <a:solidFill>
                  <a:srgbClr val="993300"/>
                </a:solidFill>
                <a:latin typeface="宋体" charset="0"/>
                <a:ea typeface="宋体" charset="0"/>
                <a:cs typeface="宋体" charset="0"/>
              </a:rPr>
              <a:t>0</a:t>
            </a: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   </a:t>
            </a: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     10          9         20           6          8         12</a:t>
            </a: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        </a:t>
            </a:r>
            <a:r>
              <a:rPr lang="en-US" altLang="zh-CN" sz="2400" b="1" dirty="0">
                <a:solidFill>
                  <a:srgbClr val="993300"/>
                </a:solidFill>
                <a:latin typeface="宋体" charset="0"/>
                <a:ea typeface="宋体" charset="0"/>
                <a:cs typeface="宋体" charset="0"/>
              </a:rPr>
              <a:t>1            2            3              4            5           6</a:t>
            </a:r>
            <a:endParaRPr lang="en-US" altLang="zh-CN" sz="2400" b="1" dirty="0">
              <a:solidFill>
                <a:srgbClr val="9933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endParaRPr lang="zh-CN" altLang="en-US" sz="24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3317" name="Rectangle 4"/>
          <p:cNvSpPr/>
          <p:nvPr/>
        </p:nvSpPr>
        <p:spPr>
          <a:xfrm>
            <a:off x="1160780" y="44196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18" name="Rectangle 5"/>
          <p:cNvSpPr/>
          <p:nvPr/>
        </p:nvSpPr>
        <p:spPr>
          <a:xfrm>
            <a:off x="2375535" y="44196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19" name="Rectangle 6"/>
          <p:cNvSpPr/>
          <p:nvPr/>
        </p:nvSpPr>
        <p:spPr>
          <a:xfrm>
            <a:off x="3370580" y="4491355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20" name="Rectangle 7"/>
          <p:cNvSpPr/>
          <p:nvPr/>
        </p:nvSpPr>
        <p:spPr>
          <a:xfrm>
            <a:off x="4724400" y="44196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21" name="Rectangle 8"/>
          <p:cNvSpPr/>
          <p:nvPr/>
        </p:nvSpPr>
        <p:spPr>
          <a:xfrm>
            <a:off x="5575935" y="4491355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22" name="Rectangle 9"/>
          <p:cNvSpPr/>
          <p:nvPr/>
        </p:nvSpPr>
        <p:spPr>
          <a:xfrm>
            <a:off x="6714490" y="4491355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23" name="Rectangle 10"/>
          <p:cNvSpPr/>
          <p:nvPr/>
        </p:nvSpPr>
        <p:spPr>
          <a:xfrm>
            <a:off x="7772400" y="314198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24" name="Line 11"/>
          <p:cNvSpPr/>
          <p:nvPr/>
        </p:nvSpPr>
        <p:spPr>
          <a:xfrm flipV="1">
            <a:off x="1752600" y="373380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Line 12"/>
          <p:cNvSpPr/>
          <p:nvPr/>
        </p:nvSpPr>
        <p:spPr>
          <a:xfrm flipH="1" flipV="1">
            <a:off x="2514600" y="373380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6" name="Line 13"/>
          <p:cNvSpPr/>
          <p:nvPr/>
        </p:nvSpPr>
        <p:spPr>
          <a:xfrm flipV="1">
            <a:off x="3886200" y="373380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7" name="Line 14"/>
          <p:cNvSpPr/>
          <p:nvPr/>
        </p:nvSpPr>
        <p:spPr>
          <a:xfrm flipH="1" flipV="1">
            <a:off x="4648200" y="3810000"/>
            <a:ext cx="381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8" name="Line 15"/>
          <p:cNvSpPr/>
          <p:nvPr/>
        </p:nvSpPr>
        <p:spPr>
          <a:xfrm flipV="1">
            <a:off x="6096000" y="3810000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9" name="Line 16"/>
          <p:cNvSpPr/>
          <p:nvPr/>
        </p:nvSpPr>
        <p:spPr>
          <a:xfrm flipH="1" flipV="1">
            <a:off x="6781800" y="3810000"/>
            <a:ext cx="381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0" name="Line 17"/>
          <p:cNvSpPr/>
          <p:nvPr/>
        </p:nvSpPr>
        <p:spPr>
          <a:xfrm flipV="1">
            <a:off x="2514600" y="27432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Line 18"/>
          <p:cNvSpPr/>
          <p:nvPr/>
        </p:nvSpPr>
        <p:spPr>
          <a:xfrm flipH="1" flipV="1">
            <a:off x="3657600" y="2743200"/>
            <a:ext cx="685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2" name="Line 19"/>
          <p:cNvSpPr/>
          <p:nvPr/>
        </p:nvSpPr>
        <p:spPr>
          <a:xfrm flipV="1">
            <a:off x="6705600" y="28956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3" name="Line 20"/>
          <p:cNvSpPr/>
          <p:nvPr/>
        </p:nvSpPr>
        <p:spPr>
          <a:xfrm flipH="1" flipV="1">
            <a:off x="7315200" y="2614295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4" name="Line 21"/>
          <p:cNvSpPr/>
          <p:nvPr/>
        </p:nvSpPr>
        <p:spPr>
          <a:xfrm flipV="1">
            <a:off x="3581400" y="1752600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5" name="Line 22"/>
          <p:cNvSpPr/>
          <p:nvPr/>
        </p:nvSpPr>
        <p:spPr>
          <a:xfrm>
            <a:off x="5638800" y="1676400"/>
            <a:ext cx="1447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6" name="Line 23"/>
          <p:cNvSpPr/>
          <p:nvPr/>
        </p:nvSpPr>
        <p:spPr>
          <a:xfrm flipV="1">
            <a:off x="5562600" y="10668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04" name="Text Box 24"/>
          <p:cNvSpPr txBox="1"/>
          <p:nvPr/>
        </p:nvSpPr>
        <p:spPr>
          <a:xfrm>
            <a:off x="914400" y="8382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以在</a:t>
            </a:r>
            <a:r>
              <a:rPr lang="en-US" altLang="zh-CN" sz="2400" dirty="0"/>
              <a:t>b[4]</a:t>
            </a:r>
            <a:r>
              <a:rPr lang="zh-CN" altLang="en-US" sz="2400" dirty="0"/>
              <a:t>补充</a:t>
            </a:r>
            <a:r>
              <a:rPr lang="en-US" altLang="zh-CN" sz="2400" dirty="0"/>
              <a:t>15</a:t>
            </a:r>
            <a:r>
              <a:rPr lang="zh-CN" altLang="en-US" sz="2400" dirty="0"/>
              <a:t>为例</a:t>
            </a:r>
            <a:endParaRPr lang="zh-CN" altLang="en-US" sz="2800" dirty="0"/>
          </a:p>
        </p:txBody>
      </p:sp>
      <p:sp>
        <p:nvSpPr>
          <p:cNvPr id="122908" name="Text Box 28"/>
          <p:cNvSpPr txBox="1"/>
          <p:nvPr/>
        </p:nvSpPr>
        <p:spPr>
          <a:xfrm>
            <a:off x="4652645" y="4419600"/>
            <a:ext cx="6096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15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22909" name="Text Box 29"/>
          <p:cNvSpPr txBox="1"/>
          <p:nvPr/>
        </p:nvSpPr>
        <p:spPr>
          <a:xfrm>
            <a:off x="4572000" y="3352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比较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22910" name="Text Box 30"/>
          <p:cNvSpPr txBox="1"/>
          <p:nvPr/>
        </p:nvSpPr>
        <p:spPr>
          <a:xfrm>
            <a:off x="3886200" y="2362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比较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2911" name="Text Box 31"/>
          <p:cNvSpPr txBox="1"/>
          <p:nvPr/>
        </p:nvSpPr>
        <p:spPr>
          <a:xfrm>
            <a:off x="3352800" y="23622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4</a:t>
            </a:r>
            <a:endParaRPr lang="en-US" altLang="zh-CN" sz="2400" dirty="0"/>
          </a:p>
        </p:txBody>
      </p:sp>
      <p:sp>
        <p:nvSpPr>
          <p:cNvPr id="122913" name="Text Box 33"/>
          <p:cNvSpPr txBox="1"/>
          <p:nvPr/>
        </p:nvSpPr>
        <p:spPr>
          <a:xfrm>
            <a:off x="5562600" y="1371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5</a:t>
            </a:r>
            <a:r>
              <a:rPr lang="zh-CN" altLang="en-US" sz="2400" dirty="0">
                <a:solidFill>
                  <a:schemeClr val="accent1"/>
                </a:solidFill>
              </a:rPr>
              <a:t>比较</a:t>
            </a:r>
            <a:endParaRPr lang="zh-CN" altLang="en-US" sz="2400" dirty="0"/>
          </a:p>
        </p:txBody>
      </p:sp>
      <p:sp>
        <p:nvSpPr>
          <p:cNvPr id="122914" name="Text Box 34"/>
          <p:cNvSpPr txBox="1"/>
          <p:nvPr/>
        </p:nvSpPr>
        <p:spPr>
          <a:xfrm>
            <a:off x="5181600" y="137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2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22918" name="Text Box 38"/>
          <p:cNvSpPr txBox="1"/>
          <p:nvPr/>
        </p:nvSpPr>
        <p:spPr>
          <a:xfrm>
            <a:off x="6096000" y="838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280" y="5433695"/>
            <a:ext cx="8514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调整败者树的方法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: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将新补充的结点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与其双亲结点比较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败者留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在该双亲结点，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胜者继续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向上直至树根的双亲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8" grpId="0" bldLvl="0" animBg="1"/>
      <p:bldP spid="122909" grpId="0" build="p"/>
      <p:bldP spid="122910" grpId="0" build="p"/>
      <p:bldP spid="122911" grpId="0" bldLvl="0" animBg="1"/>
      <p:bldP spid="122913" grpId="0" build="p"/>
      <p:bldP spid="122914" grpId="0" bldLvl="0" animBg="1"/>
      <p:bldP spid="1229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                                                   7</a:t>
            </a:r>
            <a:endParaRPr lang="en-US" altLang="zh-CN" sz="28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                                        7</a:t>
            </a:r>
            <a:endParaRPr lang="en-US" altLang="zh-CN" sz="28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8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                   7                                         7</a:t>
            </a:r>
            <a:endParaRPr lang="en-US" altLang="zh-CN" sz="28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8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 Regular" panose="02020503050405090304" charset="0"/>
                <a:cs typeface="Times New Roman Regular" panose="02020503050405090304" charset="0"/>
              </a:rPr>
              <a:t>           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7                     7                      7</a:t>
            </a:r>
            <a:r>
              <a:rPr lang="en-US" altLang="zh-CN" sz="2800" dirty="0">
                <a:latin typeface="Times New Roman Regular" panose="02020503050405090304" charset="0"/>
                <a:cs typeface="Times New Roman Regular" panose="02020503050405090304" charset="0"/>
              </a:rPr>
              <a:t>             90</a:t>
            </a:r>
            <a:endParaRPr lang="en-US" altLang="zh-CN" sz="28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 Regular" panose="02020503050405090304" charset="0"/>
                <a:cs typeface="Times New Roman Regular" panose="02020503050405090304" charset="0"/>
              </a:rPr>
              <a:t>                                                                                 </a:t>
            </a:r>
            <a:r>
              <a:rPr lang="en-US" altLang="zh-CN" sz="2400" b="1" dirty="0">
                <a:solidFill>
                  <a:srgbClr val="99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0</a:t>
            </a:r>
            <a:endParaRPr lang="en-US" altLang="zh-CN" sz="28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 Regular" panose="02020503050405090304" charset="0"/>
                <a:cs typeface="Times New Roman Regular" panose="02020503050405090304" charset="0"/>
              </a:rPr>
              <a:t>        10          9         20          6          8         12</a:t>
            </a:r>
            <a:endParaRPr lang="en-US" altLang="zh-CN" sz="28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          </a:t>
            </a:r>
            <a:r>
              <a:rPr lang="en-US" altLang="zh-CN" sz="2400" b="1" dirty="0">
                <a:solidFill>
                  <a:srgbClr val="99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1            2            3              4            5           6</a:t>
            </a:r>
            <a:endParaRPr lang="en-US" altLang="zh-CN" sz="2400" b="1" dirty="0">
              <a:solidFill>
                <a:srgbClr val="9933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>
              <a:solidFill>
                <a:schemeClr val="accent2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CC66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[k-</a:t>
            </a:r>
            <a:r>
              <a:rPr lang="zh-CN" altLang="en-US" sz="2400" b="1" dirty="0">
                <a:solidFill>
                  <a:srgbClr val="CC66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路归并对内存的要求</a:t>
            </a:r>
            <a:r>
              <a:rPr lang="en-US" altLang="zh-CN" sz="2400" b="1" dirty="0">
                <a:solidFill>
                  <a:srgbClr val="CC66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]</a:t>
            </a:r>
            <a:endParaRPr lang="en-US" altLang="zh-CN" sz="2400" b="1" dirty="0">
              <a:solidFill>
                <a:srgbClr val="CC66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 </a:t>
            </a:r>
            <a:r>
              <a:rPr lang="zh-CN" altLang="en-US" sz="2400" dirty="0">
                <a:latin typeface="Times New Roman Regular" panose="02020503050405090304" charset="0"/>
                <a:cs typeface="Times New Roman Regular" panose="02020503050405090304" charset="0"/>
              </a:rPr>
              <a:t>至少要有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k</a:t>
            </a:r>
            <a:r>
              <a:rPr lang="zh-CN" altLang="en-US" sz="2400" dirty="0">
                <a:latin typeface="Times New Roman Regular" panose="02020503050405090304" charset="0"/>
                <a:cs typeface="Times New Roman Regular" panose="02020503050405090304" charset="0"/>
              </a:rPr>
              <a:t>个输入缓冲区和一个输出缓冲区</a:t>
            </a:r>
            <a:endParaRPr lang="zh-CN" altLang="en-US" sz="24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4341" name="Text Box 4"/>
          <p:cNvSpPr txBox="1"/>
          <p:nvPr/>
        </p:nvSpPr>
        <p:spPr>
          <a:xfrm>
            <a:off x="3276600" y="44958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建败者树的过程</a:t>
            </a:r>
            <a:endParaRPr lang="zh-CN" altLang="en-US" sz="2400" dirty="0"/>
          </a:p>
        </p:txBody>
      </p:sp>
      <p:sp>
        <p:nvSpPr>
          <p:cNvPr id="14342" name="Text Box 5"/>
          <p:cNvSpPr txBox="1"/>
          <p:nvPr/>
        </p:nvSpPr>
        <p:spPr>
          <a:xfrm>
            <a:off x="8001000" y="4343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3300"/>
                </a:solidFill>
              </a:rPr>
              <a:t>7</a:t>
            </a:r>
            <a:endParaRPr lang="en-US" altLang="zh-CN" sz="2400" dirty="0"/>
          </a:p>
        </p:txBody>
      </p:sp>
      <p:sp>
        <p:nvSpPr>
          <p:cNvPr id="14343" name="Text Box 6"/>
          <p:cNvSpPr txBox="1"/>
          <p:nvPr/>
        </p:nvSpPr>
        <p:spPr>
          <a:xfrm>
            <a:off x="7924800" y="3886200"/>
            <a:ext cx="762000" cy="466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 -1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4344" name="Line 7"/>
          <p:cNvSpPr/>
          <p:nvPr/>
        </p:nvSpPr>
        <p:spPr>
          <a:xfrm flipV="1">
            <a:off x="1600200" y="3048000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Line 8"/>
          <p:cNvSpPr/>
          <p:nvPr/>
        </p:nvSpPr>
        <p:spPr>
          <a:xfrm>
            <a:off x="2514600" y="31242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6" name="Line 9"/>
          <p:cNvSpPr/>
          <p:nvPr/>
        </p:nvSpPr>
        <p:spPr>
          <a:xfrm flipV="1">
            <a:off x="3810000" y="2971800"/>
            <a:ext cx="609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7" name="Line 10"/>
          <p:cNvSpPr/>
          <p:nvPr/>
        </p:nvSpPr>
        <p:spPr>
          <a:xfrm>
            <a:off x="4572000" y="31242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12"/>
          <p:cNvSpPr/>
          <p:nvPr/>
        </p:nvSpPr>
        <p:spPr>
          <a:xfrm>
            <a:off x="6858000" y="31242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Line 13"/>
          <p:cNvSpPr/>
          <p:nvPr/>
        </p:nvSpPr>
        <p:spPr>
          <a:xfrm flipV="1">
            <a:off x="2590800" y="2286000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14"/>
          <p:cNvSpPr/>
          <p:nvPr/>
        </p:nvSpPr>
        <p:spPr>
          <a:xfrm>
            <a:off x="3581400" y="2286000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Line 15"/>
          <p:cNvSpPr/>
          <p:nvPr/>
        </p:nvSpPr>
        <p:spPr>
          <a:xfrm flipV="1">
            <a:off x="6705600" y="2209800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Line 16"/>
          <p:cNvSpPr/>
          <p:nvPr/>
        </p:nvSpPr>
        <p:spPr>
          <a:xfrm>
            <a:off x="7543800" y="2286000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3" name="Line 17"/>
          <p:cNvSpPr/>
          <p:nvPr/>
        </p:nvSpPr>
        <p:spPr>
          <a:xfrm flipV="1">
            <a:off x="3657600" y="1447800"/>
            <a:ext cx="1447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4" name="Line 18"/>
          <p:cNvSpPr/>
          <p:nvPr/>
        </p:nvSpPr>
        <p:spPr>
          <a:xfrm>
            <a:off x="5562600" y="1447800"/>
            <a:ext cx="1600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5" name="Line 19"/>
          <p:cNvSpPr/>
          <p:nvPr/>
        </p:nvSpPr>
        <p:spPr>
          <a:xfrm flipV="1">
            <a:off x="5486400" y="1066800"/>
            <a:ext cx="685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6" name="Text Box 20"/>
          <p:cNvSpPr txBox="1"/>
          <p:nvPr/>
        </p:nvSpPr>
        <p:spPr>
          <a:xfrm>
            <a:off x="990600" y="990600"/>
            <a:ext cx="23622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初始化败者树</a:t>
            </a:r>
            <a:endParaRPr lang="zh-CN" altLang="en-US" sz="2800" dirty="0"/>
          </a:p>
        </p:txBody>
      </p:sp>
      <p:sp>
        <p:nvSpPr>
          <p:cNvPr id="121877" name="Text Box 21"/>
          <p:cNvSpPr txBox="1"/>
          <p:nvPr/>
        </p:nvSpPr>
        <p:spPr>
          <a:xfrm>
            <a:off x="990600" y="1066800"/>
            <a:ext cx="25146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调整</a:t>
            </a:r>
            <a:r>
              <a:rPr lang="en-US" altLang="zh-CN" sz="2800" dirty="0"/>
              <a:t>b[6]</a:t>
            </a:r>
            <a:endParaRPr lang="en-US" altLang="zh-CN" sz="2800" dirty="0"/>
          </a:p>
        </p:txBody>
      </p:sp>
      <p:sp>
        <p:nvSpPr>
          <p:cNvPr id="121878" name="Text Box 22"/>
          <p:cNvSpPr txBox="1"/>
          <p:nvPr/>
        </p:nvSpPr>
        <p:spPr>
          <a:xfrm>
            <a:off x="6477000" y="2743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6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79" name="Text Box 23"/>
          <p:cNvSpPr txBox="1"/>
          <p:nvPr/>
        </p:nvSpPr>
        <p:spPr>
          <a:xfrm>
            <a:off x="914400" y="1066800"/>
            <a:ext cx="17526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调整</a:t>
            </a:r>
            <a:r>
              <a:rPr lang="en-US" altLang="zh-CN" sz="2800" dirty="0"/>
              <a:t>b[5]</a:t>
            </a:r>
            <a:endParaRPr lang="en-US" altLang="zh-CN" sz="2800" dirty="0"/>
          </a:p>
        </p:txBody>
      </p:sp>
      <p:sp>
        <p:nvSpPr>
          <p:cNvPr id="121880" name="Text Box 24"/>
          <p:cNvSpPr txBox="1"/>
          <p:nvPr/>
        </p:nvSpPr>
        <p:spPr>
          <a:xfrm>
            <a:off x="7086600" y="1905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5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81" name="Text Box 25"/>
          <p:cNvSpPr txBox="1"/>
          <p:nvPr/>
        </p:nvSpPr>
        <p:spPr>
          <a:xfrm>
            <a:off x="914400" y="1066800"/>
            <a:ext cx="16764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调整</a:t>
            </a:r>
            <a:r>
              <a:rPr lang="en-US" altLang="zh-CN" sz="2800" dirty="0"/>
              <a:t>b[4]</a:t>
            </a:r>
            <a:endParaRPr lang="en-US" altLang="zh-CN" sz="2800" dirty="0"/>
          </a:p>
        </p:txBody>
      </p:sp>
      <p:sp>
        <p:nvSpPr>
          <p:cNvPr id="121882" name="Text Box 26"/>
          <p:cNvSpPr txBox="1"/>
          <p:nvPr/>
        </p:nvSpPr>
        <p:spPr>
          <a:xfrm>
            <a:off x="4343400" y="2819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83" name="Text Box 27"/>
          <p:cNvSpPr txBox="1"/>
          <p:nvPr/>
        </p:nvSpPr>
        <p:spPr>
          <a:xfrm>
            <a:off x="914400" y="1066800"/>
            <a:ext cx="15240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调整</a:t>
            </a:r>
            <a:r>
              <a:rPr lang="en-US" altLang="zh-CN" sz="2800" dirty="0"/>
              <a:t>b[3]</a:t>
            </a:r>
            <a:endParaRPr lang="en-US" altLang="zh-CN" sz="2800" dirty="0"/>
          </a:p>
        </p:txBody>
      </p:sp>
      <p:sp>
        <p:nvSpPr>
          <p:cNvPr id="121884" name="Text Box 28"/>
          <p:cNvSpPr txBox="1"/>
          <p:nvPr/>
        </p:nvSpPr>
        <p:spPr>
          <a:xfrm>
            <a:off x="4343400" y="2819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85" name="Text Box 29"/>
          <p:cNvSpPr txBox="1"/>
          <p:nvPr/>
        </p:nvSpPr>
        <p:spPr>
          <a:xfrm>
            <a:off x="3352800" y="1981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86" name="Text Box 30"/>
          <p:cNvSpPr txBox="1"/>
          <p:nvPr/>
        </p:nvSpPr>
        <p:spPr>
          <a:xfrm>
            <a:off x="914400" y="1066800"/>
            <a:ext cx="16002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调整</a:t>
            </a:r>
            <a:r>
              <a:rPr lang="en-US" altLang="zh-CN" sz="2800" dirty="0"/>
              <a:t>b[2]</a:t>
            </a:r>
            <a:endParaRPr lang="en-US" altLang="zh-CN" sz="2800" dirty="0"/>
          </a:p>
        </p:txBody>
      </p:sp>
      <p:sp>
        <p:nvSpPr>
          <p:cNvPr id="121887" name="Text Box 31"/>
          <p:cNvSpPr txBox="1"/>
          <p:nvPr/>
        </p:nvSpPr>
        <p:spPr>
          <a:xfrm>
            <a:off x="2209800" y="2743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endParaRPr lang="en-US" altLang="zh-CN" sz="2400" dirty="0"/>
          </a:p>
        </p:txBody>
      </p:sp>
      <p:sp>
        <p:nvSpPr>
          <p:cNvPr id="121888" name="Text Box 32"/>
          <p:cNvSpPr txBox="1"/>
          <p:nvPr/>
        </p:nvSpPr>
        <p:spPr>
          <a:xfrm>
            <a:off x="914400" y="1066800"/>
            <a:ext cx="17526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调整</a:t>
            </a:r>
            <a:r>
              <a:rPr lang="en-US" altLang="zh-CN" sz="2800" dirty="0"/>
              <a:t>b[1]</a:t>
            </a:r>
            <a:endParaRPr lang="en-US" altLang="zh-CN" sz="2800" dirty="0"/>
          </a:p>
        </p:txBody>
      </p:sp>
      <p:sp>
        <p:nvSpPr>
          <p:cNvPr id="121889" name="Text Box 33"/>
          <p:cNvSpPr txBox="1"/>
          <p:nvPr/>
        </p:nvSpPr>
        <p:spPr>
          <a:xfrm>
            <a:off x="2286000" y="2743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90" name="Text Box 34"/>
          <p:cNvSpPr txBox="1"/>
          <p:nvPr/>
        </p:nvSpPr>
        <p:spPr>
          <a:xfrm>
            <a:off x="3276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91" name="Text Box 35"/>
          <p:cNvSpPr txBox="1"/>
          <p:nvPr/>
        </p:nvSpPr>
        <p:spPr>
          <a:xfrm>
            <a:off x="5029200" y="1066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92" name="Text Box 36"/>
          <p:cNvSpPr txBox="1"/>
          <p:nvPr/>
        </p:nvSpPr>
        <p:spPr>
          <a:xfrm>
            <a:off x="914400" y="1066800"/>
            <a:ext cx="16002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调整</a:t>
            </a:r>
            <a:r>
              <a:rPr lang="en-US" altLang="zh-CN" sz="2800" dirty="0"/>
              <a:t>b[0]</a:t>
            </a:r>
            <a:endParaRPr lang="en-US" altLang="zh-CN" sz="2800" dirty="0"/>
          </a:p>
        </p:txBody>
      </p:sp>
      <p:sp>
        <p:nvSpPr>
          <p:cNvPr id="121893" name="Text Box 37"/>
          <p:cNvSpPr txBox="1"/>
          <p:nvPr/>
        </p:nvSpPr>
        <p:spPr>
          <a:xfrm>
            <a:off x="7086600" y="1905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0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94" name="Text Box 38"/>
          <p:cNvSpPr txBox="1"/>
          <p:nvPr/>
        </p:nvSpPr>
        <p:spPr>
          <a:xfrm>
            <a:off x="5105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5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21895" name="Text Box 39"/>
          <p:cNvSpPr txBox="1"/>
          <p:nvPr/>
        </p:nvSpPr>
        <p:spPr>
          <a:xfrm>
            <a:off x="6172200" y="762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4376" name="Rectangle 40"/>
          <p:cNvSpPr/>
          <p:nvPr/>
        </p:nvSpPr>
        <p:spPr>
          <a:xfrm>
            <a:off x="1371600" y="35814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377" name="Rectangle 41"/>
          <p:cNvSpPr/>
          <p:nvPr/>
        </p:nvSpPr>
        <p:spPr>
          <a:xfrm>
            <a:off x="2514600" y="35814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378" name="Rectangle 42"/>
          <p:cNvSpPr/>
          <p:nvPr/>
        </p:nvSpPr>
        <p:spPr>
          <a:xfrm>
            <a:off x="3581400" y="35814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379" name="Rectangle 43"/>
          <p:cNvSpPr/>
          <p:nvPr/>
        </p:nvSpPr>
        <p:spPr>
          <a:xfrm>
            <a:off x="4800600" y="35814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380" name="Rectangle 44"/>
          <p:cNvSpPr/>
          <p:nvPr/>
        </p:nvSpPr>
        <p:spPr>
          <a:xfrm>
            <a:off x="5791200" y="35814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381" name="Rectangle 45"/>
          <p:cNvSpPr/>
          <p:nvPr/>
        </p:nvSpPr>
        <p:spPr>
          <a:xfrm>
            <a:off x="6858000" y="35814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382" name="Rectangle 46"/>
          <p:cNvSpPr/>
          <p:nvPr/>
        </p:nvSpPr>
        <p:spPr>
          <a:xfrm>
            <a:off x="7772400" y="27432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383" name="Line 47"/>
          <p:cNvSpPr/>
          <p:nvPr/>
        </p:nvSpPr>
        <p:spPr>
          <a:xfrm flipH="1">
            <a:off x="5943600" y="3124200"/>
            <a:ext cx="533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7" grpId="0" bldLvl="0" animBg="1"/>
      <p:bldP spid="121878" grpId="0" bldLvl="0" animBg="1"/>
      <p:bldP spid="121879" grpId="0" bldLvl="0" animBg="1"/>
      <p:bldP spid="121880" grpId="0" bldLvl="0" animBg="1"/>
      <p:bldP spid="121881" grpId="0" bldLvl="0" animBg="1"/>
      <p:bldP spid="121882" grpId="0" bldLvl="0" animBg="1"/>
      <p:bldP spid="121883" grpId="0" bldLvl="0" animBg="1"/>
      <p:bldP spid="121884" grpId="0" bldLvl="0" animBg="1"/>
      <p:bldP spid="121885" grpId="0" bldLvl="0" animBg="1"/>
      <p:bldP spid="121886" grpId="0" bldLvl="0" animBg="1"/>
      <p:bldP spid="121887" grpId="0" bldLvl="0" animBg="1"/>
      <p:bldP spid="121888" grpId="0" bldLvl="0" animBg="1"/>
      <p:bldP spid="121889" grpId="0" bldLvl="0" animBg="1"/>
      <p:bldP spid="121890" grpId="0" bldLvl="0" animBg="1"/>
      <p:bldP spid="121891" grpId="0" bldLvl="0" animBg="1"/>
      <p:bldP spid="121892" grpId="0" bldLvl="0" animBg="1"/>
      <p:bldP spid="121893" grpId="0" bldLvl="0" animBg="1"/>
      <p:bldP spid="121894" grpId="0" bldLvl="0" animBg="1"/>
      <p:bldP spid="12189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11.4  </a:t>
            </a:r>
            <a:r>
              <a:rPr lang="zh-CN" altLang="en-US" sz="2800" b="1" dirty="0">
                <a:solidFill>
                  <a:srgbClr val="800000"/>
                </a:solidFill>
              </a:rPr>
              <a:t>置换</a:t>
            </a:r>
            <a:r>
              <a:rPr lang="en-US" altLang="zh-CN" sz="2800" b="1" dirty="0">
                <a:solidFill>
                  <a:srgbClr val="800000"/>
                </a:solidFill>
              </a:rPr>
              <a:t>-</a:t>
            </a:r>
            <a:r>
              <a:rPr lang="zh-CN" altLang="en-US" sz="2800" b="1" dirty="0">
                <a:solidFill>
                  <a:srgbClr val="800000"/>
                </a:solidFill>
              </a:rPr>
              <a:t>选择排序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685800" y="990600"/>
            <a:ext cx="8373110" cy="5704205"/>
          </a:xfrm>
        </p:spPr>
        <p:txBody>
          <a:bodyPr vert="horz" wrap="square" lIns="91440" tIns="45720" rIns="91440" bIns="45720" anchor="t">
            <a:normAutofit/>
          </a:bodyPr>
          <a:p>
            <a:pPr eaLnBrk="1" hangingPunct="1">
              <a:buNone/>
            </a:pPr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目标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400" b="1" dirty="0">
              <a:solidFill>
                <a:srgbClr val="CC66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>
                <a:latin typeface="宋体" charset="0"/>
                <a:ea typeface="宋体" charset="0"/>
                <a:cs typeface="宋体" charset="0"/>
              </a:rPr>
              <a:t>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扩大初始归并段长度，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突破内存工作区容量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（设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w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个记录）的限制。（即在内存工作区容量的限制下，获得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尽可能长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的初始归并段）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置换</a:t>
            </a:r>
            <a:r>
              <a:rPr lang="en-US" altLang="zh-CN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zh-CN" altLang="en-US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选择排序原理</a:t>
            </a:r>
            <a:r>
              <a:rPr lang="en-US" altLang="zh-CN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endParaRPr lang="en-US" altLang="zh-CN" sz="2000" b="1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内存                                外存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                                              原始文件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     内存工作区                  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FI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173990" indent="-193040" fontAlgn="auto">
              <a:lnSpc>
                <a:spcPct val="100000"/>
              </a:lnSpc>
              <a:spcBef>
                <a:spcPts val="1700"/>
              </a:spcBef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    WA                     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初始归并段文件</a:t>
            </a:r>
            <a:endParaRPr lang="zh-CN" altLang="en-US" sz="2000" b="1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b="1" dirty="0">
                <a:latin typeface="宋体" charset="0"/>
                <a:ea typeface="宋体" charset="0"/>
                <a:cs typeface="宋体" charset="0"/>
              </a:rPr>
              <a:t>                    </a:t>
            </a:r>
            <a:r>
              <a:rPr lang="en-US" altLang="zh-CN" sz="2000" b="1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w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个记录</a:t>
            </a:r>
            <a:r>
              <a:rPr lang="en-US" altLang="zh-CN" sz="2000" b="1" dirty="0">
                <a:latin typeface="宋体" charset="0"/>
                <a:ea typeface="宋体" charset="0"/>
                <a:cs typeface="宋体" charset="0"/>
              </a:rPr>
              <a:t>)                   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FO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00000"/>
              </a:lnSpc>
              <a:buNone/>
            </a:pP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为简化问题，设每个物理块存放一个记录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5366" name="Rectangle 4"/>
          <p:cNvSpPr/>
          <p:nvPr/>
        </p:nvSpPr>
        <p:spPr>
          <a:xfrm>
            <a:off x="1600200" y="3505200"/>
            <a:ext cx="2057400" cy="1828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5367" name="Rectangle 5"/>
          <p:cNvSpPr/>
          <p:nvPr/>
        </p:nvSpPr>
        <p:spPr>
          <a:xfrm>
            <a:off x="4038600" y="3505200"/>
            <a:ext cx="2438400" cy="1828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5368" name="Line 6"/>
          <p:cNvSpPr/>
          <p:nvPr/>
        </p:nvSpPr>
        <p:spPr>
          <a:xfrm>
            <a:off x="4038600" y="4343400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9" name="AutoShape 7"/>
          <p:cNvSpPr/>
          <p:nvPr/>
        </p:nvSpPr>
        <p:spPr>
          <a:xfrm>
            <a:off x="3581400" y="3810000"/>
            <a:ext cx="609600" cy="228600"/>
          </a:xfrm>
          <a:prstGeom prst="leftArrow">
            <a:avLst>
              <a:gd name="adj1" fmla="val 50000"/>
              <a:gd name="adj2" fmla="val 6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5370" name="AutoShape 8"/>
          <p:cNvSpPr/>
          <p:nvPr/>
        </p:nvSpPr>
        <p:spPr>
          <a:xfrm>
            <a:off x="3581400" y="4724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示例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400" b="1" dirty="0">
              <a:solidFill>
                <a:srgbClr val="CC6600"/>
              </a:solidFill>
            </a:endParaRPr>
          </a:p>
        </p:txBody>
      </p:sp>
      <p:sp>
        <p:nvSpPr>
          <p:cNvPr id="16389" name="Rectangle 4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FO                     WA(4</a:t>
            </a:r>
            <a:r>
              <a:rPr lang="zh-CN" altLang="en-US" sz="2400" dirty="0">
                <a:latin typeface="Times New Roman Regular" panose="02020503050405090304" charset="0"/>
                <a:cs typeface="Times New Roman Regular" panose="02020503050405090304" charset="0"/>
              </a:rPr>
              <a:t>个记录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)                    FI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      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空                                 空                            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36,21,33,87,23,7,62,16,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                                                                           54,43,29,…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      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空                               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36,21,33,87               23,7,62,16,54, 43,29,…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21                                      36,23,33,87               7,62,16,54, 43,29,…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21,23                                 36,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7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,33,87                 62,16,54,43,29,…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21,23,33                            36,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7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,62,87                 16,54,43,29,…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21,23,33,36     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16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7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,62,87                 54,43,29,…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21,23,33,36,62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16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7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54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,87                  43,29,…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21,23,33,36,62,87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16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7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54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43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               29,… 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21,23,33,36,62,87||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7        16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29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54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,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43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              …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…</a:t>
            </a:r>
            <a:r>
              <a:rPr lang="en-US" altLang="zh-CN" sz="2000" dirty="0">
                <a:solidFill>
                  <a:srgbClr val="FF33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endParaRPr lang="en-US" altLang="zh-CN" sz="2000" dirty="0">
              <a:solidFill>
                <a:srgbClr val="FF33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6390" name="Line 5"/>
          <p:cNvSpPr/>
          <p:nvPr/>
        </p:nvSpPr>
        <p:spPr>
          <a:xfrm flipH="1">
            <a:off x="3966845" y="2680335"/>
            <a:ext cx="16764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1" name="Line 6"/>
          <p:cNvSpPr/>
          <p:nvPr/>
        </p:nvSpPr>
        <p:spPr>
          <a:xfrm>
            <a:off x="609600" y="1219200"/>
            <a:ext cx="7620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2" name="Line 7"/>
          <p:cNvSpPr/>
          <p:nvPr/>
        </p:nvSpPr>
        <p:spPr>
          <a:xfrm>
            <a:off x="3200400" y="914400"/>
            <a:ext cx="0" cy="525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3" name="Line 8"/>
          <p:cNvSpPr/>
          <p:nvPr/>
        </p:nvSpPr>
        <p:spPr>
          <a:xfrm>
            <a:off x="5334000" y="914400"/>
            <a:ext cx="0" cy="525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4" name="Line 9"/>
          <p:cNvSpPr/>
          <p:nvPr/>
        </p:nvSpPr>
        <p:spPr>
          <a:xfrm flipH="1">
            <a:off x="3966845" y="2223135"/>
            <a:ext cx="1676400" cy="381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5" name="Line 10"/>
          <p:cNvSpPr/>
          <p:nvPr/>
        </p:nvSpPr>
        <p:spPr>
          <a:xfrm flipH="1">
            <a:off x="1147445" y="2299335"/>
            <a:ext cx="2819400" cy="381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6" name="Line 11"/>
          <p:cNvSpPr/>
          <p:nvPr/>
        </p:nvSpPr>
        <p:spPr>
          <a:xfrm flipH="1">
            <a:off x="4195445" y="3137535"/>
            <a:ext cx="14478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7" name="Line 12"/>
          <p:cNvSpPr/>
          <p:nvPr/>
        </p:nvSpPr>
        <p:spPr>
          <a:xfrm flipH="1">
            <a:off x="3662045" y="3594735"/>
            <a:ext cx="19812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8" name="Line 13"/>
          <p:cNvSpPr/>
          <p:nvPr/>
        </p:nvSpPr>
        <p:spPr>
          <a:xfrm flipH="1">
            <a:off x="4267200" y="3980180"/>
            <a:ext cx="15240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9" name="Line 14"/>
          <p:cNvSpPr/>
          <p:nvPr/>
        </p:nvSpPr>
        <p:spPr>
          <a:xfrm flipH="1">
            <a:off x="1824355" y="3146425"/>
            <a:ext cx="2438400" cy="304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0" name="Line 15"/>
          <p:cNvSpPr/>
          <p:nvPr/>
        </p:nvSpPr>
        <p:spPr>
          <a:xfrm flipH="1">
            <a:off x="1452245" y="2756535"/>
            <a:ext cx="2514600" cy="381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1" name="Line 16"/>
          <p:cNvSpPr/>
          <p:nvPr/>
        </p:nvSpPr>
        <p:spPr>
          <a:xfrm flipH="1">
            <a:off x="2061845" y="3527425"/>
            <a:ext cx="1600200" cy="381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2" name="Line 17"/>
          <p:cNvSpPr/>
          <p:nvPr/>
        </p:nvSpPr>
        <p:spPr>
          <a:xfrm flipH="1">
            <a:off x="2510155" y="3989070"/>
            <a:ext cx="1752600" cy="304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3" name="Line 18"/>
          <p:cNvSpPr/>
          <p:nvPr/>
        </p:nvSpPr>
        <p:spPr>
          <a:xfrm flipH="1">
            <a:off x="2743200" y="4298315"/>
            <a:ext cx="1676400" cy="4572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4" name="Line 19"/>
          <p:cNvSpPr/>
          <p:nvPr/>
        </p:nvSpPr>
        <p:spPr>
          <a:xfrm flipH="1">
            <a:off x="4576445" y="4370070"/>
            <a:ext cx="11430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5" name="Line 20"/>
          <p:cNvSpPr/>
          <p:nvPr/>
        </p:nvSpPr>
        <p:spPr>
          <a:xfrm flipH="1">
            <a:off x="2971800" y="4831715"/>
            <a:ext cx="91440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06" name="Line 21"/>
          <p:cNvSpPr/>
          <p:nvPr/>
        </p:nvSpPr>
        <p:spPr>
          <a:xfrm flipH="1">
            <a:off x="4034155" y="4679315"/>
            <a:ext cx="17526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1084580"/>
            <a:ext cx="8520430" cy="5008880"/>
          </a:xfrm>
          <a:prstGeom prst="rect">
            <a:avLst/>
          </a:prstGeom>
        </p:spPr>
      </p:pic>
      <p:sp>
        <p:nvSpPr>
          <p:cNvPr id="17410" name="页脚占位符 1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数据结构---第11章 外部排序</a:t>
            </a:r>
            <a:endParaRPr lang="en-US" altLang="zh-CN" sz="1400" dirty="0"/>
          </a:p>
        </p:txBody>
      </p:sp>
      <p:sp>
        <p:nvSpPr>
          <p:cNvPr id="17412" name="TextBox 3"/>
          <p:cNvSpPr txBox="1"/>
          <p:nvPr/>
        </p:nvSpPr>
        <p:spPr>
          <a:xfrm>
            <a:off x="608013" y="180975"/>
            <a:ext cx="77803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置换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选择排序可通过败者树实现 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000" b="1" baseline="-25000" dirty="0">
                <a:latin typeface="楷体" pitchFamily="49" charset="-122"/>
                <a:ea typeface="楷体" pitchFamily="49" charset="-122"/>
              </a:rPr>
              <a:t>303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图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11.6  WA=</a:t>
            </a:r>
            <a:r>
              <a:rPr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en-US" altLang="zh-CN" sz="2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414" name="TextBox 5"/>
          <p:cNvSpPr txBox="1"/>
          <p:nvPr/>
        </p:nvSpPr>
        <p:spPr>
          <a:xfrm>
            <a:off x="818198" y="579438"/>
            <a:ext cx="71897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{ 51,49,39,46,38,29,14,61,15,30,1,48,52,3,63,27,4,… }</a:t>
            </a:r>
            <a:endParaRPr lang="zh-CN" altLang="en-US" sz="24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415" name="椭圆 6"/>
          <p:cNvSpPr/>
          <p:nvPr/>
        </p:nvSpPr>
        <p:spPr>
          <a:xfrm>
            <a:off x="4531043" y="2760663"/>
            <a:ext cx="387350" cy="503237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7416" name="椭圆 7"/>
          <p:cNvSpPr/>
          <p:nvPr/>
        </p:nvSpPr>
        <p:spPr>
          <a:xfrm>
            <a:off x="6874828" y="2736850"/>
            <a:ext cx="388937" cy="504825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7417" name="椭圆 8"/>
          <p:cNvSpPr/>
          <p:nvPr/>
        </p:nvSpPr>
        <p:spPr>
          <a:xfrm>
            <a:off x="889953" y="5382578"/>
            <a:ext cx="388937" cy="504825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7418" name="椭圆 9"/>
          <p:cNvSpPr/>
          <p:nvPr/>
        </p:nvSpPr>
        <p:spPr>
          <a:xfrm>
            <a:off x="3348038" y="5301298"/>
            <a:ext cx="387350" cy="504825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7419" name="椭圆 10"/>
          <p:cNvSpPr/>
          <p:nvPr/>
        </p:nvSpPr>
        <p:spPr>
          <a:xfrm>
            <a:off x="8358188" y="4805998"/>
            <a:ext cx="387350" cy="504825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422400" y="6224588"/>
            <a:ext cx="6386513" cy="46196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  <a:cs typeface="+mn-cs"/>
              </a:rPr>
              <a:t>段号不同，段大为败；段号相同，</a:t>
            </a:r>
            <a:r>
              <a:rPr kumimoji="1" lang="en-US" altLang="zh-CN" b="1" kern="1200" cap="none" spc="0" normalizeH="0" baseline="0" noProof="0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  <a:cs typeface="+mn-cs"/>
              </a:rPr>
              <a:t>key</a:t>
            </a:r>
            <a:r>
              <a:rPr kumimoji="1" lang="zh-CN" altLang="en-US" b="1" kern="1200" cap="none" spc="0" normalizeH="0" baseline="0" noProof="0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  <a:cs typeface="+mn-cs"/>
              </a:rPr>
              <a:t>大为败</a:t>
            </a:r>
            <a:endParaRPr kumimoji="1" lang="zh-CN" altLang="en-US" b="1" kern="1200" cap="none" spc="0" normalizeH="0" baseline="0" noProof="0" dirty="0" smtClean="0">
              <a:solidFill>
                <a:schemeClr val="accent2"/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835025"/>
            <a:ext cx="8837930" cy="5414645"/>
          </a:xfrm>
          <a:prstGeom prst="rect">
            <a:avLst/>
          </a:prstGeom>
        </p:spPr>
      </p:pic>
      <p:sp>
        <p:nvSpPr>
          <p:cNvPr id="18437" name="TextBox 4"/>
          <p:cNvSpPr txBox="1"/>
          <p:nvPr/>
        </p:nvSpPr>
        <p:spPr>
          <a:xfrm>
            <a:off x="957263" y="374650"/>
            <a:ext cx="71897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{ 51,49,39,46,38,29,14,61,15,30,1,48,52,3,63,27,4,… }</a:t>
            </a:r>
            <a:endParaRPr lang="zh-CN" altLang="en-US" sz="24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8438" name="椭圆 5"/>
          <p:cNvSpPr/>
          <p:nvPr/>
        </p:nvSpPr>
        <p:spPr>
          <a:xfrm>
            <a:off x="2123758" y="2205673"/>
            <a:ext cx="388937" cy="503237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8439" name="椭圆 6"/>
          <p:cNvSpPr/>
          <p:nvPr/>
        </p:nvSpPr>
        <p:spPr>
          <a:xfrm>
            <a:off x="5147628" y="2205673"/>
            <a:ext cx="387350" cy="503237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8440" name="椭圆 7"/>
          <p:cNvSpPr/>
          <p:nvPr/>
        </p:nvSpPr>
        <p:spPr>
          <a:xfrm>
            <a:off x="8455660" y="2205673"/>
            <a:ext cx="387350" cy="503237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8441" name="椭圆 8"/>
          <p:cNvSpPr/>
          <p:nvPr/>
        </p:nvSpPr>
        <p:spPr>
          <a:xfrm>
            <a:off x="760413" y="5444808"/>
            <a:ext cx="388937" cy="503237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8442" name="椭圆 9"/>
          <p:cNvSpPr/>
          <p:nvPr/>
        </p:nvSpPr>
        <p:spPr>
          <a:xfrm>
            <a:off x="5606733" y="4941888"/>
            <a:ext cx="388937" cy="503237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8443" name="椭圆 10"/>
          <p:cNvSpPr/>
          <p:nvPr/>
        </p:nvSpPr>
        <p:spPr>
          <a:xfrm>
            <a:off x="7665085" y="5373688"/>
            <a:ext cx="388938" cy="503237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8444" name="TextBox 11"/>
          <p:cNvSpPr txBox="1"/>
          <p:nvPr/>
        </p:nvSpPr>
        <p:spPr>
          <a:xfrm>
            <a:off x="2195513" y="1208088"/>
            <a:ext cx="8763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{29}</a:t>
            </a:r>
            <a:endParaRPr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5" name="TextBox 12"/>
          <p:cNvSpPr txBox="1"/>
          <p:nvPr/>
        </p:nvSpPr>
        <p:spPr>
          <a:xfrm>
            <a:off x="4926013" y="1149350"/>
            <a:ext cx="941387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{29,38}</a:t>
            </a:r>
            <a:endParaRPr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6" name="TextBox 13"/>
          <p:cNvSpPr txBox="1"/>
          <p:nvPr/>
        </p:nvSpPr>
        <p:spPr>
          <a:xfrm>
            <a:off x="7922895" y="1072515"/>
            <a:ext cx="1220788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{29,38,39}</a:t>
            </a:r>
            <a:endParaRPr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7" name="TextBox 14"/>
          <p:cNvSpPr txBox="1"/>
          <p:nvPr/>
        </p:nvSpPr>
        <p:spPr>
          <a:xfrm>
            <a:off x="2149475" y="3657600"/>
            <a:ext cx="1846263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{29,38,39,..,61}</a:t>
            </a:r>
            <a:endParaRPr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8" name="TextBox 15"/>
          <p:cNvSpPr txBox="1"/>
          <p:nvPr/>
        </p:nvSpPr>
        <p:spPr>
          <a:xfrm>
            <a:off x="4857750" y="3681413"/>
            <a:ext cx="19462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{29,38,39,..,61}</a:t>
            </a:r>
            <a:endParaRPr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{1}</a:t>
            </a:r>
            <a:endParaRPr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9" name="TextBox 16"/>
          <p:cNvSpPr txBox="1"/>
          <p:nvPr/>
        </p:nvSpPr>
        <p:spPr>
          <a:xfrm>
            <a:off x="7512050" y="3644900"/>
            <a:ext cx="15700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{29,38,..,61}</a:t>
            </a:r>
            <a:endParaRPr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{1,3}…</a:t>
            </a:r>
            <a:endParaRPr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920" y="548301"/>
            <a:ext cx="7772400" cy="64293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章 外部排序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370965"/>
            <a:ext cx="7772400" cy="4454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引言</a:t>
            </a:r>
            <a:endParaRPr lang="zh-CN" altLang="en-US" sz="2800" dirty="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宋体" charset="0"/>
                <a:ea typeface="宋体" charset="0"/>
                <a:cs typeface="宋体" charset="0"/>
              </a:rPr>
              <a:t>11.1  外存信息的存取</a:t>
            </a:r>
            <a:endParaRPr dirty="0">
              <a:latin typeface="宋体" charset="0"/>
              <a:ea typeface="宋体" charset="0"/>
              <a:cs typeface="宋体" charset="0"/>
            </a:endParaRPr>
          </a:p>
          <a:p>
            <a:pPr lvl="0">
              <a:lnSpc>
                <a:spcPct val="150000"/>
              </a:lnSpc>
            </a:pPr>
            <a:r>
              <a:rPr dirty="0">
                <a:latin typeface="宋体" charset="0"/>
                <a:ea typeface="宋体" charset="0"/>
                <a:cs typeface="宋体" charset="0"/>
              </a:rPr>
              <a:t>11.2  外部排序的基本方法—归并排序法</a:t>
            </a:r>
            <a:endParaRPr dirty="0">
              <a:latin typeface="宋体" charset="0"/>
              <a:ea typeface="宋体" charset="0"/>
              <a:cs typeface="宋体" charset="0"/>
            </a:endParaRPr>
          </a:p>
          <a:p>
            <a:pPr lvl="0">
              <a:lnSpc>
                <a:spcPct val="150000"/>
              </a:lnSpc>
            </a:pPr>
            <a:r>
              <a:rPr dirty="0">
                <a:latin typeface="宋体" charset="0"/>
                <a:ea typeface="宋体" charset="0"/>
                <a:cs typeface="宋体" charset="0"/>
              </a:rPr>
              <a:t>11.3  多路平衡归并</a:t>
            </a:r>
            <a:endParaRPr dirty="0">
              <a:latin typeface="宋体" charset="0"/>
              <a:ea typeface="宋体" charset="0"/>
              <a:cs typeface="宋体" charset="0"/>
            </a:endParaRPr>
          </a:p>
          <a:p>
            <a:pPr lvl="0">
              <a:lnSpc>
                <a:spcPct val="150000"/>
              </a:lnSpc>
            </a:pPr>
            <a:r>
              <a:rPr dirty="0">
                <a:latin typeface="宋体" charset="0"/>
                <a:ea typeface="宋体" charset="0"/>
                <a:cs typeface="宋体" charset="0"/>
              </a:rPr>
              <a:t>11.4  置换-选择排序</a:t>
            </a:r>
            <a:endParaRPr dirty="0">
              <a:latin typeface="宋体" charset="0"/>
              <a:ea typeface="宋体" charset="0"/>
              <a:cs typeface="宋体" charset="0"/>
            </a:endParaRPr>
          </a:p>
          <a:p>
            <a:pPr lvl="0">
              <a:lnSpc>
                <a:spcPct val="150000"/>
              </a:lnSpc>
            </a:pPr>
            <a:r>
              <a:rPr dirty="0">
                <a:latin typeface="宋体" charset="0"/>
                <a:ea typeface="宋体" charset="0"/>
                <a:cs typeface="宋体" charset="0"/>
              </a:rPr>
              <a:t>11.5  最佳归并树</a:t>
            </a:r>
            <a:endParaRPr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置换</a:t>
            </a:r>
            <a:r>
              <a:rPr lang="en-US" altLang="zh-CN" sz="2400" b="1" dirty="0">
                <a:solidFill>
                  <a:srgbClr val="CC6600"/>
                </a:solidFill>
              </a:rPr>
              <a:t>-</a:t>
            </a:r>
            <a:r>
              <a:rPr lang="zh-CN" altLang="en-US" sz="2400" b="1" dirty="0">
                <a:solidFill>
                  <a:srgbClr val="CC6600"/>
                </a:solidFill>
              </a:rPr>
              <a:t>选择排序的效果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800" b="1" dirty="0">
              <a:solidFill>
                <a:srgbClr val="CC6600"/>
              </a:solidFill>
            </a:endParaRPr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xfrm>
            <a:off x="685800" y="914400"/>
            <a:ext cx="8077200" cy="5181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所得初始排序段的长度不等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当输入文件记录的关键字大小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随机分布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时，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初始归并段的长度为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内存工作区大小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w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的两倍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缓冲区及并行操作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endParaRPr lang="en-US" altLang="zh-CN" sz="2000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使输入、输出和内部归并三种操作同时进行，也能提高总的外部排序时间。但应综合考虑缓冲区数目、工作区大小 等参数的设置。</a:t>
            </a:r>
            <a:endParaRPr lang="zh-CN" altLang="en-US" sz="2400" dirty="0"/>
          </a:p>
          <a:p>
            <a:pPr eaLnBrk="1" hangingPunct="1">
              <a:buNone/>
            </a:pPr>
            <a:endParaRPr lang="en-US" altLang="zh-CN" sz="2800" dirty="0"/>
          </a:p>
        </p:txBody>
      </p:sp>
      <p:sp>
        <p:nvSpPr>
          <p:cNvPr id="19462" name="Rectangle 4"/>
          <p:cNvSpPr/>
          <p:nvPr/>
        </p:nvSpPr>
        <p:spPr>
          <a:xfrm>
            <a:off x="2438400" y="4343400"/>
            <a:ext cx="4038600" cy="1524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9463" name="Text Box 5"/>
          <p:cNvSpPr txBox="1"/>
          <p:nvPr/>
        </p:nvSpPr>
        <p:spPr>
          <a:xfrm>
            <a:off x="1752600" y="4664075"/>
            <a:ext cx="68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内存</a:t>
            </a:r>
            <a:endParaRPr lang="zh-CN" altLang="en-US" sz="2400" dirty="0"/>
          </a:p>
        </p:txBody>
      </p:sp>
      <p:sp>
        <p:nvSpPr>
          <p:cNvPr id="19464" name="Line 6"/>
          <p:cNvSpPr/>
          <p:nvPr/>
        </p:nvSpPr>
        <p:spPr>
          <a:xfrm>
            <a:off x="5486400" y="4343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5" name="Text Box 7"/>
          <p:cNvSpPr txBox="1"/>
          <p:nvPr/>
        </p:nvSpPr>
        <p:spPr>
          <a:xfrm>
            <a:off x="3048000" y="4800600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zh-CN" altLang="en-US" sz="2000" dirty="0">
                <a:solidFill>
                  <a:schemeClr val="accent2"/>
                </a:solidFill>
              </a:rPr>
              <a:t>个输入缓冲区</a:t>
            </a:r>
            <a:endParaRPr lang="zh-CN" altLang="en-US" sz="2400" dirty="0"/>
          </a:p>
        </p:txBody>
      </p:sp>
      <p:sp>
        <p:nvSpPr>
          <p:cNvPr id="19466" name="Text Box 8"/>
          <p:cNvSpPr txBox="1"/>
          <p:nvPr/>
        </p:nvSpPr>
        <p:spPr>
          <a:xfrm>
            <a:off x="5486400" y="4419600"/>
            <a:ext cx="990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个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输出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缓冲区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543560" y="304800"/>
            <a:ext cx="7772400" cy="533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11.5 </a:t>
            </a:r>
            <a:r>
              <a:rPr lang="zh-CN" altLang="en-US" sz="2800" b="1" dirty="0">
                <a:solidFill>
                  <a:srgbClr val="800000"/>
                </a:solidFill>
              </a:rPr>
              <a:t>最佳归并树</a:t>
            </a:r>
            <a:endParaRPr lang="zh-CN" altLang="en-US" sz="2800" u="sng" dirty="0">
              <a:solidFill>
                <a:srgbClr val="800000"/>
              </a:solidFill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xfrm>
            <a:off x="762000" y="838200"/>
            <a:ext cx="8225790" cy="556260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eaLnBrk="1" hangingPunct="1">
              <a:buNone/>
            </a:pPr>
            <a:r>
              <a:rPr lang="en-US" altLang="zh-CN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最佳归并树的引入</a:t>
            </a:r>
            <a:r>
              <a:rPr lang="en-US" altLang="zh-CN" sz="24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endParaRPr lang="en-US" altLang="zh-CN" sz="2400" b="1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</a:endParaRPr>
          </a:p>
          <a:p>
            <a:pPr marL="173990" indent="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marlchars xmlns:wpsdc="http://www.wps.cn/officeDocument/2017/drawingmlCustomData" val="76" checksum="2930705545"/>
                </a:ext>
              </a:extLst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进行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路归并时，初始归并段的不同搭配，会导致归并过程中</a:t>
            </a:r>
            <a:r>
              <a:rPr lang="en-US" altLang="zh-CN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I/O</a:t>
            </a:r>
            <a:r>
              <a:rPr lang="zh-CN" altLang="en-US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的次数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不同。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设有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9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个初始归并段，</a:t>
            </a:r>
            <a:r>
              <a:rPr lang="zh-CN" altLang="en-US" sz="2000" b="1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记录个数</a:t>
            </a:r>
            <a:r>
              <a:rPr lang="en-US" altLang="zh-CN" sz="2000" b="1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长度</a:t>
            </a:r>
            <a:r>
              <a:rPr lang="en-US" altLang="zh-CN" sz="2000" b="1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分别为：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marL="173990" indent="-193040" fontAlgn="auto">
              <a:lnSpc>
                <a:spcPct val="10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9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30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12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18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17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6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24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                121                                           121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51                38             32                 30       32                59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9   30    12   18   3     17  2     6   24              11   9   12   17   18    24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173990" indent="-193040" fontAlgn="auto">
              <a:lnSpc>
                <a:spcPct val="100000"/>
              </a:lnSpc>
              <a:spcBef>
                <a:spcPts val="1100"/>
              </a:spcBef>
              <a:spcAft>
                <a:spcPts val="600"/>
              </a:spcAft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                                                    2      3      6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173990" indent="-19304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endParaRPr lang="en-US" altLang="zh-CN" sz="2000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</p:txBody>
      </p:sp>
      <p:sp>
        <p:nvSpPr>
          <p:cNvPr id="20486" name="Oval 14"/>
          <p:cNvSpPr/>
          <p:nvPr/>
        </p:nvSpPr>
        <p:spPr>
          <a:xfrm>
            <a:off x="12954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87" name="Oval 15"/>
          <p:cNvSpPr/>
          <p:nvPr/>
        </p:nvSpPr>
        <p:spPr>
          <a:xfrm>
            <a:off x="16764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88" name="Oval 16"/>
          <p:cNvSpPr/>
          <p:nvPr/>
        </p:nvSpPr>
        <p:spPr>
          <a:xfrm>
            <a:off x="21336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89" name="Oval 17"/>
          <p:cNvSpPr/>
          <p:nvPr/>
        </p:nvSpPr>
        <p:spPr>
          <a:xfrm>
            <a:off x="25908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0" name="Oval 18"/>
          <p:cNvSpPr/>
          <p:nvPr/>
        </p:nvSpPr>
        <p:spPr>
          <a:xfrm>
            <a:off x="29718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1" name="Oval 19"/>
          <p:cNvSpPr/>
          <p:nvPr/>
        </p:nvSpPr>
        <p:spPr>
          <a:xfrm>
            <a:off x="34290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2" name="Oval 20"/>
          <p:cNvSpPr/>
          <p:nvPr/>
        </p:nvSpPr>
        <p:spPr>
          <a:xfrm>
            <a:off x="38100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3" name="Oval 21"/>
          <p:cNvSpPr/>
          <p:nvPr/>
        </p:nvSpPr>
        <p:spPr>
          <a:xfrm>
            <a:off x="41910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4" name="Oval 22"/>
          <p:cNvSpPr/>
          <p:nvPr/>
        </p:nvSpPr>
        <p:spPr>
          <a:xfrm>
            <a:off x="45720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5" name="Oval 23"/>
          <p:cNvSpPr/>
          <p:nvPr/>
        </p:nvSpPr>
        <p:spPr>
          <a:xfrm>
            <a:off x="5410200" y="3433445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6" name="Oval 24"/>
          <p:cNvSpPr/>
          <p:nvPr/>
        </p:nvSpPr>
        <p:spPr>
          <a:xfrm>
            <a:off x="5181600" y="44196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7" name="Oval 25"/>
          <p:cNvSpPr/>
          <p:nvPr/>
        </p:nvSpPr>
        <p:spPr>
          <a:xfrm>
            <a:off x="5715000" y="44196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8" name="Oval 26"/>
          <p:cNvSpPr/>
          <p:nvPr/>
        </p:nvSpPr>
        <p:spPr>
          <a:xfrm>
            <a:off x="6172200" y="44196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99" name="Oval 27"/>
          <p:cNvSpPr/>
          <p:nvPr/>
        </p:nvSpPr>
        <p:spPr>
          <a:xfrm>
            <a:off x="60960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500" name="Oval 28"/>
          <p:cNvSpPr/>
          <p:nvPr/>
        </p:nvSpPr>
        <p:spPr>
          <a:xfrm>
            <a:off x="64770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501" name="Oval 29"/>
          <p:cNvSpPr/>
          <p:nvPr/>
        </p:nvSpPr>
        <p:spPr>
          <a:xfrm>
            <a:off x="69342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502" name="Oval 30"/>
          <p:cNvSpPr/>
          <p:nvPr/>
        </p:nvSpPr>
        <p:spPr>
          <a:xfrm>
            <a:off x="73914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503" name="Oval 31"/>
          <p:cNvSpPr/>
          <p:nvPr/>
        </p:nvSpPr>
        <p:spPr>
          <a:xfrm>
            <a:off x="7848600" y="3962400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504" name="Line 32"/>
          <p:cNvSpPr/>
          <p:nvPr/>
        </p:nvSpPr>
        <p:spPr>
          <a:xfrm flipV="1">
            <a:off x="1447800" y="3810000"/>
            <a:ext cx="152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5" name="Line 33"/>
          <p:cNvSpPr/>
          <p:nvPr/>
        </p:nvSpPr>
        <p:spPr>
          <a:xfrm>
            <a:off x="1828800" y="373824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6" name="Line 34"/>
          <p:cNvSpPr/>
          <p:nvPr/>
        </p:nvSpPr>
        <p:spPr>
          <a:xfrm>
            <a:off x="1981200" y="37338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7" name="Line 35"/>
          <p:cNvSpPr/>
          <p:nvPr/>
        </p:nvSpPr>
        <p:spPr>
          <a:xfrm flipH="1">
            <a:off x="2743200" y="37338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8" name="Line 36"/>
          <p:cNvSpPr/>
          <p:nvPr/>
        </p:nvSpPr>
        <p:spPr>
          <a:xfrm>
            <a:off x="3200400" y="381000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9" name="Line 37"/>
          <p:cNvSpPr/>
          <p:nvPr/>
        </p:nvSpPr>
        <p:spPr>
          <a:xfrm>
            <a:off x="3429000" y="37338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0" name="Line 38"/>
          <p:cNvSpPr/>
          <p:nvPr/>
        </p:nvSpPr>
        <p:spPr>
          <a:xfrm flipH="1">
            <a:off x="3962400" y="37338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1" name="Line 39"/>
          <p:cNvSpPr/>
          <p:nvPr/>
        </p:nvSpPr>
        <p:spPr>
          <a:xfrm>
            <a:off x="4343400" y="373824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2" name="Line 40"/>
          <p:cNvSpPr/>
          <p:nvPr/>
        </p:nvSpPr>
        <p:spPr>
          <a:xfrm>
            <a:off x="4495800" y="37338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3" name="Line 41"/>
          <p:cNvSpPr/>
          <p:nvPr/>
        </p:nvSpPr>
        <p:spPr>
          <a:xfrm flipV="1">
            <a:off x="1981200" y="3276600"/>
            <a:ext cx="990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4" name="Line 42"/>
          <p:cNvSpPr/>
          <p:nvPr/>
        </p:nvSpPr>
        <p:spPr>
          <a:xfrm>
            <a:off x="3200400" y="320929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5" name="Line 43"/>
          <p:cNvSpPr/>
          <p:nvPr/>
        </p:nvSpPr>
        <p:spPr>
          <a:xfrm>
            <a:off x="3429000" y="3276600"/>
            <a:ext cx="762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6" name="Line 44"/>
          <p:cNvSpPr/>
          <p:nvPr/>
        </p:nvSpPr>
        <p:spPr>
          <a:xfrm flipV="1">
            <a:off x="5562600" y="33528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7" name="Line 45"/>
          <p:cNvSpPr/>
          <p:nvPr/>
        </p:nvSpPr>
        <p:spPr>
          <a:xfrm>
            <a:off x="6248400" y="33528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8" name="Line 46"/>
          <p:cNvSpPr/>
          <p:nvPr/>
        </p:nvSpPr>
        <p:spPr>
          <a:xfrm>
            <a:off x="6553200" y="3276600"/>
            <a:ext cx="762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9" name="Line 47"/>
          <p:cNvSpPr/>
          <p:nvPr/>
        </p:nvSpPr>
        <p:spPr>
          <a:xfrm flipH="1">
            <a:off x="5867400" y="37338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0" name="Line 48"/>
          <p:cNvSpPr/>
          <p:nvPr/>
        </p:nvSpPr>
        <p:spPr>
          <a:xfrm>
            <a:off x="6248400" y="381000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1" name="Line 49"/>
          <p:cNvSpPr/>
          <p:nvPr/>
        </p:nvSpPr>
        <p:spPr>
          <a:xfrm>
            <a:off x="6400800" y="37338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2" name="Line 50"/>
          <p:cNvSpPr/>
          <p:nvPr/>
        </p:nvSpPr>
        <p:spPr>
          <a:xfrm flipH="1">
            <a:off x="7086600" y="37338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3" name="Line 51"/>
          <p:cNvSpPr/>
          <p:nvPr/>
        </p:nvSpPr>
        <p:spPr>
          <a:xfrm>
            <a:off x="7467600" y="381000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4" name="Line 52"/>
          <p:cNvSpPr/>
          <p:nvPr/>
        </p:nvSpPr>
        <p:spPr>
          <a:xfrm>
            <a:off x="7696200" y="37338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5" name="Line 53"/>
          <p:cNvSpPr/>
          <p:nvPr/>
        </p:nvSpPr>
        <p:spPr>
          <a:xfrm flipH="1">
            <a:off x="5334000" y="4191000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6" name="Line 54"/>
          <p:cNvSpPr/>
          <p:nvPr/>
        </p:nvSpPr>
        <p:spPr>
          <a:xfrm>
            <a:off x="5867400" y="426720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7" name="Line 55"/>
          <p:cNvSpPr/>
          <p:nvPr/>
        </p:nvSpPr>
        <p:spPr>
          <a:xfrm>
            <a:off x="6019800" y="42672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8" name="Text Box 56"/>
          <p:cNvSpPr txBox="1"/>
          <p:nvPr/>
        </p:nvSpPr>
        <p:spPr>
          <a:xfrm>
            <a:off x="6438900" y="2057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66"/>
                </a:solidFill>
              </a:rPr>
              <a:t>3-</a:t>
            </a:r>
            <a:r>
              <a:rPr lang="zh-CN" altLang="en-US" sz="2400" dirty="0">
                <a:solidFill>
                  <a:srgbClr val="FF0066"/>
                </a:solidFill>
              </a:rPr>
              <a:t>路归并</a:t>
            </a:r>
            <a:endParaRPr lang="zh-CN" altLang="en-US" sz="2400" dirty="0"/>
          </a:p>
        </p:txBody>
      </p:sp>
      <p:sp>
        <p:nvSpPr>
          <p:cNvPr id="20529" name="Line 57"/>
          <p:cNvSpPr/>
          <p:nvPr/>
        </p:nvSpPr>
        <p:spPr>
          <a:xfrm>
            <a:off x="4885690" y="3505200"/>
            <a:ext cx="0" cy="24384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0530" name="Text Box 58"/>
          <p:cNvSpPr txBox="1"/>
          <p:nvPr/>
        </p:nvSpPr>
        <p:spPr>
          <a:xfrm>
            <a:off x="247650" y="6158865"/>
            <a:ext cx="464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所有叶结点加权外通路长度的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倍</a:t>
            </a:r>
            <a:endParaRPr lang="zh-CN" altLang="en-US" sz="2400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0533" name="Text Box 61"/>
          <p:cNvSpPr txBox="1"/>
          <p:nvPr/>
        </p:nvSpPr>
        <p:spPr>
          <a:xfrm>
            <a:off x="8315960" y="2835275"/>
            <a:ext cx="533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0066"/>
                </a:solidFill>
              </a:rPr>
              <a:t>方案二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0534" name="Text Box 62"/>
          <p:cNvSpPr txBox="1"/>
          <p:nvPr/>
        </p:nvSpPr>
        <p:spPr>
          <a:xfrm>
            <a:off x="228600" y="3145790"/>
            <a:ext cx="533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0066"/>
                </a:solidFill>
              </a:rPr>
              <a:t>方案一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4803140"/>
            <a:ext cx="3623945" cy="1355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3990" indent="-19304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extLst>
                <a:ext uri="{35155182-B16C-46BC-9424-99874614C6A1}"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(9+30+12+18+3+17+2+6+24)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2   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173990" indent="-19304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extLst>
                <a:ext uri="{35155182-B16C-46BC-9424-99874614C6A1}">
                  <wpsdc:indentchars xmlns:wpsdc="http://www.wps.cn/officeDocument/2017/drawingmlCustomData" val="-76" checksum="98630134"/>
                  <wpsdc:marlchars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+(51+38+32) 2                                 =</a:t>
            </a:r>
            <a:r>
              <a:rPr lang="en-US" altLang="zh-CN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484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                 </a:t>
            </a:r>
            <a:endParaRPr lang="en-US" altLang="zh-CN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0465" y="4895850"/>
            <a:ext cx="399732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(2+3+6)x2+(11+9+12+17+18+24)x2+(30+32+59)x2 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algn="l"/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= [(2+3+6) 3+(9+12+17+18+24) 2+30 1] 2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algn="l"/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=</a:t>
            </a:r>
            <a:r>
              <a:rPr lang="en-US" altLang="zh-CN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446</a:t>
            </a:r>
            <a:endParaRPr lang="en-US" altLang="zh-CN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algn="l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3928110" y="5181600"/>
            <a:ext cx="186690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95600" y="5604510"/>
            <a:ext cx="1899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x2</a:t>
            </a:r>
            <a:r>
              <a:rPr lang="zh-CN" altLang="en-US"/>
              <a:t>因为读写各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最佳归并树的构造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800" dirty="0">
              <a:solidFill>
                <a:srgbClr val="CC6600"/>
              </a:solidFill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xfrm>
            <a:off x="620395" y="1164590"/>
            <a:ext cx="7772400" cy="4876800"/>
          </a:xfrm>
        </p:spPr>
        <p:txBody>
          <a:bodyPr vert="horz" wrap="square" lIns="91440" tIns="45720" rIns="91440" bIns="45720" anchor="t"/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最佳归并树即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叉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阶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哈夫曼树。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设初始归并段为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m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个，进行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k-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路归并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）若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(m-1) mod (k-1)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0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则需附加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(k-1)  -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（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(m-1) mod (k-1)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个长度为0的虚段，以使每次归并都可以对应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个段</a:t>
            </a:r>
            <a:endParaRPr lang="zh-CN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2）按照哈夫曼树的构造原则（权值越小的结点离根结点越远）构造最佳归并树。</a:t>
            </a:r>
            <a:endParaRPr lang="zh-CN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990600" y="4486910"/>
            <a:ext cx="381000" cy="3810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charset="-122"/>
              <a:cs typeface="+mn-cs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示例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800" b="1" dirty="0">
              <a:solidFill>
                <a:srgbClr val="CC6600"/>
              </a:solidFill>
            </a:endParaRPr>
          </a:p>
        </p:txBody>
      </p:sp>
      <p:sp>
        <p:nvSpPr>
          <p:cNvPr id="22534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 vert="horz" wrap="square" lIns="91440" tIns="45720" rIns="91440" bIns="45720" anchor="t">
            <a:normAutofit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长度分别为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6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9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12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17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18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24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8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个初始归并段进行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路归并，求最佳归并树。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【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解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】m=8   k=3 ,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则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(m-1) mod (k-1)= 1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                              </a:t>
            </a:r>
            <a:r>
              <a:rPr lang="zh-CN" altLang="en-US" sz="2000" dirty="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    </a:t>
            </a:r>
            <a:r>
              <a:rPr lang="en-US" altLang="zh-CN" sz="2000" dirty="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91</a:t>
            </a:r>
            <a:endParaRPr lang="en-US" altLang="zh-CN" sz="2000" dirty="0">
              <a:latin typeface="Times New Roman Regular" panose="02020503050405090304" charset="0"/>
              <a:ea typeface="宋体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                         20                 24                       47</a:t>
            </a:r>
            <a:endParaRPr lang="en-US" altLang="zh-CN" sz="2000" dirty="0">
              <a:latin typeface="Times New Roman Regular" panose="02020503050405090304" charset="0"/>
              <a:ea typeface="宋体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              5           6         9                      12       17        18</a:t>
            </a:r>
            <a:endParaRPr lang="en-US" altLang="zh-CN" sz="2000" dirty="0">
              <a:latin typeface="Times New Roman Regular" panose="02020503050405090304" charset="0"/>
              <a:ea typeface="宋体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     0      2     3</a:t>
            </a:r>
            <a:endParaRPr lang="en-US" altLang="zh-CN" sz="2000" dirty="0">
              <a:latin typeface="Times New Roman Regular" panose="02020503050405090304" charset="0"/>
              <a:ea typeface="宋体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I/O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次数：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[(2+3)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3 + (6+9+12+17+18)2 + 241] 2  = 326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</p:txBody>
      </p:sp>
      <p:sp>
        <p:nvSpPr>
          <p:cNvPr id="22535" name="Oval 4"/>
          <p:cNvSpPr/>
          <p:nvPr/>
        </p:nvSpPr>
        <p:spPr>
          <a:xfrm>
            <a:off x="1447800" y="44869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36" name="Oval 6"/>
          <p:cNvSpPr/>
          <p:nvPr/>
        </p:nvSpPr>
        <p:spPr>
          <a:xfrm>
            <a:off x="3657600" y="34963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37" name="Oval 7"/>
          <p:cNvSpPr/>
          <p:nvPr/>
        </p:nvSpPr>
        <p:spPr>
          <a:xfrm>
            <a:off x="1905000" y="44869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38" name="Oval 8"/>
          <p:cNvSpPr/>
          <p:nvPr/>
        </p:nvSpPr>
        <p:spPr>
          <a:xfrm>
            <a:off x="2362200" y="39535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39" name="Oval 9"/>
          <p:cNvSpPr/>
          <p:nvPr/>
        </p:nvSpPr>
        <p:spPr>
          <a:xfrm>
            <a:off x="3048000" y="39535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40" name="Oval 10"/>
          <p:cNvSpPr/>
          <p:nvPr/>
        </p:nvSpPr>
        <p:spPr>
          <a:xfrm>
            <a:off x="4648200" y="39535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41" name="Oval 11"/>
          <p:cNvSpPr/>
          <p:nvPr/>
        </p:nvSpPr>
        <p:spPr>
          <a:xfrm>
            <a:off x="5334000" y="39535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42" name="Oval 12"/>
          <p:cNvSpPr/>
          <p:nvPr/>
        </p:nvSpPr>
        <p:spPr>
          <a:xfrm>
            <a:off x="6096000" y="395351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2543" name="Line 13"/>
          <p:cNvSpPr/>
          <p:nvPr/>
        </p:nvSpPr>
        <p:spPr>
          <a:xfrm flipV="1">
            <a:off x="1219200" y="425831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544" name="Line 14"/>
          <p:cNvSpPr/>
          <p:nvPr/>
        </p:nvSpPr>
        <p:spPr>
          <a:xfrm>
            <a:off x="1600200" y="433451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5" name="Line 15"/>
          <p:cNvSpPr/>
          <p:nvPr/>
        </p:nvSpPr>
        <p:spPr>
          <a:xfrm>
            <a:off x="1752600" y="4258310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6" name="Line 16"/>
          <p:cNvSpPr/>
          <p:nvPr/>
        </p:nvSpPr>
        <p:spPr>
          <a:xfrm flipV="1">
            <a:off x="1828800" y="380111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7" name="Line 18"/>
          <p:cNvSpPr/>
          <p:nvPr/>
        </p:nvSpPr>
        <p:spPr>
          <a:xfrm>
            <a:off x="2514600" y="380111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8" name="Line 19"/>
          <p:cNvSpPr/>
          <p:nvPr/>
        </p:nvSpPr>
        <p:spPr>
          <a:xfrm>
            <a:off x="2743200" y="372491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9" name="Line 20"/>
          <p:cNvSpPr/>
          <p:nvPr/>
        </p:nvSpPr>
        <p:spPr>
          <a:xfrm flipV="1">
            <a:off x="4800600" y="372491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0" name="Line 21"/>
          <p:cNvSpPr/>
          <p:nvPr/>
        </p:nvSpPr>
        <p:spPr>
          <a:xfrm>
            <a:off x="5562600" y="380111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1" name="Line 22"/>
          <p:cNvSpPr/>
          <p:nvPr/>
        </p:nvSpPr>
        <p:spPr>
          <a:xfrm>
            <a:off x="5715000" y="372491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2" name="Line 23"/>
          <p:cNvSpPr/>
          <p:nvPr/>
        </p:nvSpPr>
        <p:spPr>
          <a:xfrm flipV="1">
            <a:off x="2514600" y="3191510"/>
            <a:ext cx="1143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3" name="Line 24"/>
          <p:cNvSpPr/>
          <p:nvPr/>
        </p:nvSpPr>
        <p:spPr>
          <a:xfrm>
            <a:off x="3810000" y="326771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4" name="Line 25"/>
          <p:cNvSpPr/>
          <p:nvPr/>
        </p:nvSpPr>
        <p:spPr>
          <a:xfrm>
            <a:off x="4038600" y="319151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611188" y="260350"/>
            <a:ext cx="3240088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本章学习要点</a:t>
            </a:r>
            <a:endParaRPr kumimoji="1" lang="zh-CN" altLang="en-US" sz="360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3557" name="Text Box 6"/>
          <p:cNvSpPr txBox="1"/>
          <p:nvPr/>
        </p:nvSpPr>
        <p:spPr>
          <a:xfrm>
            <a:off x="395288" y="1052513"/>
            <a:ext cx="8497887" cy="3829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了解外排序需要两个基本步骤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生成初始归并段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多趟归并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了解常规外排序时内外存交换次数的计算方法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理解提高外排序效率的两个手段是减少初始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 归并段个数（利用置换</a:t>
            </a: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选择排序）和增加归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 并路数（进行多路归并）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  掌握</a:t>
            </a: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叉哈夫曼树的概念和最佳归并树的构造方法</a:t>
            </a:r>
            <a:endParaRPr lang="zh-CN" altLang="en-US" sz="2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Rectangle 3"/>
          <p:cNvSpPr>
            <a:spLocks noGrp="1"/>
          </p:cNvSpPr>
          <p:nvPr>
            <p:ph idx="1"/>
          </p:nvPr>
        </p:nvSpPr>
        <p:spPr>
          <a:xfrm>
            <a:off x="584200" y="360045"/>
            <a:ext cx="7716520" cy="5979795"/>
          </a:xfrm>
        </p:spPr>
        <p:txBody>
          <a:bodyPr vert="horz" wrap="square" lIns="91440" tIns="45720" rIns="91440" bIns="45720" anchor="t">
            <a:normAutofit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外部排序的应用对象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]</a:t>
            </a:r>
            <a:endParaRPr lang="en-US" altLang="zh-CN" sz="2000" b="1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保存在外存储器上的信息量很大的数据记录文件。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外排序与内排序的差别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]</a:t>
            </a:r>
            <a:endParaRPr lang="en-US" altLang="zh-CN" sz="2000" b="1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内部排序充分利用内存可以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随机存取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的特点，如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希尔排序中，相隔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di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的记录关键字可作比较；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堆排序中，完全二叉树中的父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R[i]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与子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R[2i]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、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R[2i+1]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可比；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快速排序中，需正向和逆向访问记录序列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外存信息的定位和存取受其物理特性的限制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外部排序的实现手段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]</a:t>
            </a:r>
            <a:endParaRPr lang="en-US" altLang="zh-CN" sz="2000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在排序过程中，进行多次内外存之间的数据交换 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11.1 </a:t>
            </a:r>
            <a:r>
              <a:rPr lang="zh-CN" altLang="en-US" sz="2800" b="1" dirty="0">
                <a:solidFill>
                  <a:srgbClr val="800000"/>
                </a:solidFill>
              </a:rPr>
              <a:t>外部信息的存取</a:t>
            </a:r>
            <a:endParaRPr lang="zh-CN" altLang="en-US" sz="2800" u="sng" dirty="0">
              <a:solidFill>
                <a:srgbClr val="800000"/>
              </a:solidFill>
            </a:endParaRPr>
          </a:p>
        </p:txBody>
      </p:sp>
      <p:sp>
        <p:nvSpPr>
          <p:cNvPr id="4101" name="Rectangle 1027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55590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80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11.1.1  </a:t>
            </a:r>
            <a:r>
              <a:rPr lang="zh-CN" altLang="en-US" sz="2000" b="1" dirty="0">
                <a:solidFill>
                  <a:srgbClr val="80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磁带信息的存取</a:t>
            </a:r>
            <a:endParaRPr lang="zh-CN" altLang="en-US" sz="2000" dirty="0">
              <a:solidFill>
                <a:srgbClr val="8000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属于</a:t>
            </a:r>
            <a:r>
              <a:rPr lang="zh-CN" altLang="en-US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顺序存取设备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，只适用于存储顺序文件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工作原理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endParaRPr lang="en-US" altLang="zh-CN" sz="2000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磁带不是连续运转设备，而是启停设备 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marL="347345" lvl="1" indent="-162560" fontAlgn="auto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extLst>
                <a:ext uri="{35155182-B16C-46BC-9424-99874614C6A1}">
                  <wpsdc:indentchars xmlns:wpsdc="http://www.wps.cn/officeDocument/2017/drawingmlCustomData" val="-64" checksum="405427340"/>
                  <wpsdc:marlchars xmlns:wpsdc="http://www.wps.cn/officeDocument/2017/drawingmlCustomData" val="152" checksum="274597964"/>
                </a:ext>
              </a:extLst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I/O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操作以块为单位    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  块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           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块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        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块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3    ……       1K~8KB/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块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     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IBG(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块间隙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)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读写一块信息的时间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I/O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=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t</a:t>
            </a:r>
            <a:r>
              <a:rPr lang="en-US" altLang="zh-CN" sz="2000" baseline="-25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+ nt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w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：用于磁头定位在物理块起始位置的时间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w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：传输一个字符的时间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102" name="Line 1028"/>
          <p:cNvSpPr/>
          <p:nvPr/>
        </p:nvSpPr>
        <p:spPr>
          <a:xfrm>
            <a:off x="1604645" y="3778885"/>
            <a:ext cx="441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3" name="Line 1029"/>
          <p:cNvSpPr/>
          <p:nvPr/>
        </p:nvSpPr>
        <p:spPr>
          <a:xfrm>
            <a:off x="1680845" y="4236085"/>
            <a:ext cx="434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4" name="Line 1030"/>
          <p:cNvSpPr/>
          <p:nvPr/>
        </p:nvSpPr>
        <p:spPr>
          <a:xfrm>
            <a:off x="2976245" y="377888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5" name="Line 1031"/>
          <p:cNvSpPr/>
          <p:nvPr/>
        </p:nvSpPr>
        <p:spPr>
          <a:xfrm>
            <a:off x="3128645" y="377888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6" name="Line 1032"/>
          <p:cNvSpPr/>
          <p:nvPr/>
        </p:nvSpPr>
        <p:spPr>
          <a:xfrm>
            <a:off x="4119245" y="377888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7" name="Line 1033"/>
          <p:cNvSpPr/>
          <p:nvPr/>
        </p:nvSpPr>
        <p:spPr>
          <a:xfrm>
            <a:off x="4271645" y="377888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8" name="Line 1034"/>
          <p:cNvSpPr/>
          <p:nvPr/>
        </p:nvSpPr>
        <p:spPr>
          <a:xfrm>
            <a:off x="5186045" y="377888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9" name="Line 1035"/>
          <p:cNvSpPr/>
          <p:nvPr/>
        </p:nvSpPr>
        <p:spPr>
          <a:xfrm>
            <a:off x="1985645" y="377888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110" name="组合 10"/>
          <p:cNvGrpSpPr/>
          <p:nvPr/>
        </p:nvGrpSpPr>
        <p:grpSpPr>
          <a:xfrm>
            <a:off x="6726238" y="401638"/>
            <a:ext cx="2214562" cy="2473325"/>
            <a:chOff x="6660232" y="401562"/>
            <a:chExt cx="2215108" cy="2473930"/>
          </a:xfrm>
        </p:grpSpPr>
        <p:sp>
          <p:nvSpPr>
            <p:cNvPr id="3" name="矩形 2"/>
            <p:cNvSpPr/>
            <p:nvPr/>
          </p:nvSpPr>
          <p:spPr bwMode="auto">
            <a:xfrm>
              <a:off x="6671347" y="401562"/>
              <a:ext cx="1152809" cy="8638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6660232" y="1579775"/>
              <a:ext cx="2159532" cy="1295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13" name="TextBox 4"/>
            <p:cNvSpPr txBox="1"/>
            <p:nvPr/>
          </p:nvSpPr>
          <p:spPr>
            <a:xfrm>
              <a:off x="6876256" y="602777"/>
              <a:ext cx="8640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14" name="TextBox 5"/>
            <p:cNvSpPr txBox="1"/>
            <p:nvPr/>
          </p:nvSpPr>
          <p:spPr>
            <a:xfrm>
              <a:off x="7236267" y="1842818"/>
              <a:ext cx="1008112" cy="7696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外存</a:t>
              </a:r>
              <a:endParaRPr lang="en-US" altLang="zh-CN" sz="2400" b="1" dirty="0">
                <a:latin typeface="楷体" pitchFamily="49" charset="-122"/>
                <a:ea typeface="楷体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文件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15" name="上下箭头 6"/>
            <p:cNvSpPr/>
            <p:nvPr/>
          </p:nvSpPr>
          <p:spPr>
            <a:xfrm>
              <a:off x="7380312" y="1268760"/>
              <a:ext cx="216024" cy="288032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116" name="圆角矩形 7"/>
            <p:cNvSpPr/>
            <p:nvPr/>
          </p:nvSpPr>
          <p:spPr>
            <a:xfrm>
              <a:off x="8083252" y="605879"/>
              <a:ext cx="792088" cy="46166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117" name="TextBox 8"/>
            <p:cNvSpPr txBox="1"/>
            <p:nvPr/>
          </p:nvSpPr>
          <p:spPr>
            <a:xfrm>
              <a:off x="8083253" y="605879"/>
              <a:ext cx="737161" cy="3988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 Regular" panose="02020503050405090304" charset="0"/>
                  <a:ea typeface="楷体" pitchFamily="49" charset="-122"/>
                  <a:cs typeface="Times New Roman Regular" panose="02020503050405090304" charset="0"/>
                </a:rPr>
                <a:t>CPU</a:t>
              </a:r>
              <a:endParaRPr lang="en-US" altLang="zh-CN" sz="2000" dirty="0">
                <a:latin typeface="Times New Roman Regular" panose="02020503050405090304" charset="0"/>
                <a:ea typeface="楷体" pitchFamily="49" charset="-122"/>
                <a:cs typeface="Times New Roman Regular" panose="02020503050405090304" charset="0"/>
              </a:endParaRPr>
            </a:p>
          </p:txBody>
        </p:sp>
        <p:sp>
          <p:nvSpPr>
            <p:cNvPr id="4118" name="矩形 9"/>
            <p:cNvSpPr/>
            <p:nvPr/>
          </p:nvSpPr>
          <p:spPr>
            <a:xfrm>
              <a:off x="7823949" y="766254"/>
              <a:ext cx="259303" cy="14091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3740" y="4338320"/>
            <a:ext cx="1724025" cy="2161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6194425" cy="533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  <a:sym typeface="Symbol" pitchFamily="18" charset="2"/>
              </a:rPr>
              <a:t>11.1.2  </a:t>
            </a:r>
            <a:r>
              <a:rPr lang="zh-CN" altLang="en-US" sz="2400" b="1" dirty="0">
                <a:solidFill>
                  <a:srgbClr val="800000"/>
                </a:solidFill>
                <a:sym typeface="Symbol" pitchFamily="18" charset="2"/>
              </a:rPr>
              <a:t>磁盘信息的存取</a:t>
            </a:r>
            <a:endParaRPr lang="zh-CN" altLang="en-US" b="1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5125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001000" cy="5555615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属于</a:t>
            </a:r>
            <a:r>
              <a:rPr lang="zh-CN" altLang="en-US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直接存取设备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，适用于各类存储形式的文件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   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工作原理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磁道：盘片上的同心圆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柱面：各盘面上半径相同的磁道合在一起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扇区：每个磁道等分为若干扇区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块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)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读取信息的过程：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柱面号   移动磁头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盘面号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磁道号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)  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选定所用磁头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扇区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块号   磁盘一直高速旋转，磁头等待开始位置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读写一块信息的时间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I/O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= 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seek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+ 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la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+ nt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w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seek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：磁头定位到磁道的时间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t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la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：等待时间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85" y="333375"/>
            <a:ext cx="2540635" cy="2540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74840" y="2940050"/>
            <a:ext cx="669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HDD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6194425" cy="533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  <a:sym typeface="Symbol" pitchFamily="18" charset="2"/>
              </a:rPr>
              <a:t>11.1.2  </a:t>
            </a:r>
            <a:r>
              <a:rPr lang="zh-CN" altLang="en-US" sz="2400" b="1" dirty="0">
                <a:solidFill>
                  <a:srgbClr val="800000"/>
                </a:solidFill>
                <a:sym typeface="Symbol" pitchFamily="18" charset="2"/>
              </a:rPr>
              <a:t>磁盘信息的存取</a:t>
            </a:r>
            <a:endParaRPr lang="zh-CN" altLang="en-US" b="1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74840" y="2940050"/>
            <a:ext cx="669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HDD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372235"/>
            <a:ext cx="875411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429895" y="304800"/>
            <a:ext cx="7848600" cy="838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11.2 </a:t>
            </a:r>
            <a:r>
              <a:rPr lang="zh-CN" altLang="en-US" sz="2800" b="1" dirty="0">
                <a:solidFill>
                  <a:srgbClr val="800000"/>
                </a:solidFill>
              </a:rPr>
              <a:t>外部排序的基本方法</a:t>
            </a:r>
            <a:r>
              <a:rPr lang="en-US" altLang="zh-CN" sz="2800" b="1" dirty="0">
                <a:solidFill>
                  <a:srgbClr val="800000"/>
                </a:solidFill>
              </a:rPr>
              <a:t>—</a:t>
            </a:r>
            <a:r>
              <a:rPr lang="zh-CN" altLang="en-US" sz="2800" b="1" dirty="0">
                <a:solidFill>
                  <a:srgbClr val="800000"/>
                </a:solidFill>
              </a:rPr>
              <a:t>归并排序法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429895" y="1143000"/>
            <a:ext cx="8535670" cy="5236210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步骤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endParaRPr lang="en-US" altLang="zh-CN" sz="2000" b="1" dirty="0">
              <a:solidFill>
                <a:srgbClr val="CC66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1) </a:t>
            </a:r>
            <a:r>
              <a:rPr lang="zh-CN" altLang="en-US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生成若干</a:t>
            </a:r>
            <a:r>
              <a:rPr lang="zh-CN" altLang="en-US" sz="2000" b="1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初始归并串</a:t>
            </a:r>
            <a:r>
              <a:rPr lang="en-US" altLang="zh-CN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/</a:t>
            </a:r>
            <a:r>
              <a:rPr lang="zh-CN" altLang="en-US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顺串</a:t>
            </a:r>
            <a:r>
              <a:rPr lang="en-US" altLang="zh-CN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文件预处理</a:t>
            </a:r>
            <a:r>
              <a:rPr lang="en-US" altLang="zh-CN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)</a:t>
            </a:r>
            <a:endParaRPr lang="en-US" altLang="zh-CN" sz="2000" dirty="0">
              <a:solidFill>
                <a:srgbClr val="FF0066"/>
              </a:solidFill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把含有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n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个记录的文件，按内存缓冲区大小分成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若干长度为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L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的子文件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段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；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分别调入内存用有效的内排序方法排序后送回外存；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dirty="0">
              <a:solidFill>
                <a:srgbClr val="FF0066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2) </a:t>
            </a:r>
            <a:r>
              <a:rPr lang="zh-CN" altLang="en-US" sz="2000" dirty="0">
                <a:solidFill>
                  <a:srgbClr val="FF0066"/>
                </a:solidFill>
                <a:latin typeface="宋体" charset="0"/>
                <a:ea typeface="宋体" charset="0"/>
                <a:cs typeface="宋体" charset="0"/>
              </a:rPr>
              <a:t>多路合并</a:t>
            </a:r>
            <a:endParaRPr lang="zh-CN" altLang="en-US" sz="2000" dirty="0">
              <a:solidFill>
                <a:srgbClr val="FF0066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对初始归并串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逐趟合并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，直至最后在外存上得到整个有序文件为止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6150" name="Line 4"/>
          <p:cNvSpPr/>
          <p:nvPr/>
        </p:nvSpPr>
        <p:spPr>
          <a:xfrm>
            <a:off x="1219200" y="4114800"/>
            <a:ext cx="914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1" name="Line 5"/>
          <p:cNvSpPr/>
          <p:nvPr/>
        </p:nvSpPr>
        <p:spPr>
          <a:xfrm>
            <a:off x="2209800" y="4114800"/>
            <a:ext cx="914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2" name="Line 6"/>
          <p:cNvSpPr/>
          <p:nvPr/>
        </p:nvSpPr>
        <p:spPr>
          <a:xfrm>
            <a:off x="3200400" y="4114800"/>
            <a:ext cx="914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3" name="Line 7"/>
          <p:cNvSpPr/>
          <p:nvPr/>
        </p:nvSpPr>
        <p:spPr>
          <a:xfrm>
            <a:off x="4267200" y="4114800"/>
            <a:ext cx="914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4" name="Line 8"/>
          <p:cNvSpPr/>
          <p:nvPr/>
        </p:nvSpPr>
        <p:spPr>
          <a:xfrm>
            <a:off x="5257800" y="4114800"/>
            <a:ext cx="914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Line 9"/>
          <p:cNvSpPr/>
          <p:nvPr/>
        </p:nvSpPr>
        <p:spPr>
          <a:xfrm>
            <a:off x="6324600" y="4114800"/>
            <a:ext cx="15240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56" name="AutoShape 12"/>
          <p:cNvSpPr/>
          <p:nvPr/>
        </p:nvSpPr>
        <p:spPr>
          <a:xfrm rot="-5400000" flipV="1">
            <a:off x="1562100" y="38481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6157" name="Text Box 16"/>
          <p:cNvSpPr txBox="1"/>
          <p:nvPr/>
        </p:nvSpPr>
        <p:spPr>
          <a:xfrm>
            <a:off x="1447800" y="43434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i="1" dirty="0"/>
              <a:t>L</a:t>
            </a:r>
            <a:endParaRPr lang="en-US" altLang="zh-CN" sz="2000" i="1" dirty="0"/>
          </a:p>
        </p:txBody>
      </p:sp>
      <p:sp>
        <p:nvSpPr>
          <p:cNvPr id="6158" name="AutoShape 17"/>
          <p:cNvSpPr/>
          <p:nvPr/>
        </p:nvSpPr>
        <p:spPr>
          <a:xfrm rot="5400000">
            <a:off x="4419600" y="533400"/>
            <a:ext cx="228600" cy="6629400"/>
          </a:xfrm>
          <a:prstGeom prst="leftBrace">
            <a:avLst>
              <a:gd name="adj1" fmla="val 241666"/>
              <a:gd name="adj2" fmla="val 5031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6159" name="Text Box 18"/>
          <p:cNvSpPr txBox="1"/>
          <p:nvPr/>
        </p:nvSpPr>
        <p:spPr>
          <a:xfrm>
            <a:off x="4419600" y="33528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i="1" dirty="0"/>
              <a:t>n</a:t>
            </a:r>
            <a:endParaRPr lang="en-US" altLang="zh-CN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74980" y="533400"/>
            <a:ext cx="8439150" cy="5334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[</a:t>
            </a:r>
            <a:r>
              <a:rPr lang="zh-CN" altLang="en-US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例</a:t>
            </a:r>
            <a:r>
              <a:rPr lang="en-US" altLang="zh-CN" sz="2000" b="1" dirty="0">
                <a:solidFill>
                  <a:srgbClr val="CC6600"/>
                </a:solidFill>
                <a:latin typeface="宋体" charset="0"/>
                <a:ea typeface="宋体" charset="0"/>
                <a:cs typeface="宋体" charset="0"/>
              </a:rPr>
              <a:t>]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某文件共</a:t>
            </a:r>
            <a:r>
              <a:rPr lang="en-US" altLang="zh-CN" sz="2000" dirty="0">
                <a:solidFill>
                  <a:schemeClr val="accent1"/>
                </a:solidFill>
                <a:latin typeface="宋体" charset="0"/>
                <a:ea typeface="宋体" charset="0"/>
                <a:cs typeface="宋体" charset="0"/>
              </a:rPr>
              <a:t>10000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个记录，设每个物理块可以容纳</a:t>
            </a:r>
            <a:r>
              <a:rPr lang="en-US" altLang="zh-CN" sz="2000" dirty="0">
                <a:solidFill>
                  <a:schemeClr val="accent1"/>
                </a:solidFill>
                <a:latin typeface="宋体" charset="0"/>
                <a:ea typeface="宋体" charset="0"/>
                <a:cs typeface="宋体" charset="0"/>
              </a:rPr>
              <a:t>200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个记录，内存缓冲区可以容纳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5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个物理块（即内存缓冲区可以容纳</a:t>
            </a:r>
            <a:r>
              <a:rPr lang="en-US" altLang="zh-CN" sz="2000" dirty="0">
                <a:solidFill>
                  <a:schemeClr val="accent1"/>
                </a:solidFill>
                <a:latin typeface="宋体" charset="0"/>
                <a:ea typeface="宋体" charset="0"/>
                <a:cs typeface="宋体" charset="0"/>
              </a:rPr>
              <a:t>1000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个记录）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经过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10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次内排序后得到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个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初始归并段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R1~R10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2)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采用两路归并，需四趟可以得到排好序的文件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R1   R2         R3   R4          R5   R6           R7   R8       R9   R10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2000             2000              2000             2000               2000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 4000                                  4000                          2000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endParaRPr lang="en-US" altLang="zh-CN" sz="2000" baseline="-25000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7173" name="Line 4"/>
          <p:cNvSpPr/>
          <p:nvPr/>
        </p:nvSpPr>
        <p:spPr>
          <a:xfrm>
            <a:off x="1178560" y="2752090"/>
            <a:ext cx="1524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4" name="Line 5"/>
          <p:cNvSpPr/>
          <p:nvPr/>
        </p:nvSpPr>
        <p:spPr>
          <a:xfrm flipH="1">
            <a:off x="1483360" y="2752090"/>
            <a:ext cx="1524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5" name="Line 6"/>
          <p:cNvSpPr/>
          <p:nvPr/>
        </p:nvSpPr>
        <p:spPr>
          <a:xfrm>
            <a:off x="2550160" y="2752090"/>
            <a:ext cx="2286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6" name="Line 7"/>
          <p:cNvSpPr/>
          <p:nvPr/>
        </p:nvSpPr>
        <p:spPr>
          <a:xfrm flipH="1">
            <a:off x="2854960" y="2752090"/>
            <a:ext cx="762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7" name="Line 8"/>
          <p:cNvSpPr/>
          <p:nvPr/>
        </p:nvSpPr>
        <p:spPr>
          <a:xfrm>
            <a:off x="3921760" y="2752090"/>
            <a:ext cx="1524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8" name="Line 9"/>
          <p:cNvSpPr/>
          <p:nvPr/>
        </p:nvSpPr>
        <p:spPr>
          <a:xfrm flipH="1">
            <a:off x="4226560" y="2752090"/>
            <a:ext cx="1524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9" name="Line 10"/>
          <p:cNvSpPr/>
          <p:nvPr/>
        </p:nvSpPr>
        <p:spPr>
          <a:xfrm>
            <a:off x="5293360" y="2675890"/>
            <a:ext cx="1524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0" name="Line 11"/>
          <p:cNvSpPr/>
          <p:nvPr/>
        </p:nvSpPr>
        <p:spPr>
          <a:xfrm flipH="1">
            <a:off x="5598160" y="2752090"/>
            <a:ext cx="1524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1" name="Line 12"/>
          <p:cNvSpPr/>
          <p:nvPr/>
        </p:nvSpPr>
        <p:spPr>
          <a:xfrm>
            <a:off x="6664960" y="2752090"/>
            <a:ext cx="1524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2" name="Line 13"/>
          <p:cNvSpPr/>
          <p:nvPr/>
        </p:nvSpPr>
        <p:spPr>
          <a:xfrm flipH="1">
            <a:off x="6969760" y="2752090"/>
            <a:ext cx="762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3" name="Line 14"/>
          <p:cNvSpPr/>
          <p:nvPr/>
        </p:nvSpPr>
        <p:spPr>
          <a:xfrm>
            <a:off x="1711960" y="3285490"/>
            <a:ext cx="1524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4" name="Line 15"/>
          <p:cNvSpPr/>
          <p:nvPr/>
        </p:nvSpPr>
        <p:spPr>
          <a:xfrm flipH="1">
            <a:off x="2321560" y="3285490"/>
            <a:ext cx="3048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5" name="Line 16"/>
          <p:cNvSpPr/>
          <p:nvPr/>
        </p:nvSpPr>
        <p:spPr>
          <a:xfrm>
            <a:off x="4302760" y="3285490"/>
            <a:ext cx="304800" cy="1524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6" name="Line 17"/>
          <p:cNvSpPr/>
          <p:nvPr/>
        </p:nvSpPr>
        <p:spPr>
          <a:xfrm flipH="1">
            <a:off x="4912360" y="3285490"/>
            <a:ext cx="381000" cy="1524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7" name="Line 18"/>
          <p:cNvSpPr/>
          <p:nvPr/>
        </p:nvSpPr>
        <p:spPr>
          <a:xfrm>
            <a:off x="6893560" y="3285490"/>
            <a:ext cx="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8" name="Line 19"/>
          <p:cNvSpPr/>
          <p:nvPr/>
        </p:nvSpPr>
        <p:spPr>
          <a:xfrm>
            <a:off x="2397760" y="3742690"/>
            <a:ext cx="6858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9" name="Line 20"/>
          <p:cNvSpPr/>
          <p:nvPr/>
        </p:nvSpPr>
        <p:spPr>
          <a:xfrm flipH="1">
            <a:off x="3540760" y="3666490"/>
            <a:ext cx="7620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0" name="Line 22"/>
          <p:cNvSpPr/>
          <p:nvPr/>
        </p:nvSpPr>
        <p:spPr>
          <a:xfrm>
            <a:off x="6893560" y="3818890"/>
            <a:ext cx="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1" name="Line 23"/>
          <p:cNvSpPr/>
          <p:nvPr/>
        </p:nvSpPr>
        <p:spPr>
          <a:xfrm>
            <a:off x="3540760" y="4199890"/>
            <a:ext cx="1143000" cy="381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2" name="Line 24"/>
          <p:cNvSpPr/>
          <p:nvPr/>
        </p:nvSpPr>
        <p:spPr>
          <a:xfrm flipH="1">
            <a:off x="5521960" y="4276090"/>
            <a:ext cx="990600" cy="228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3" name="AutoShape 25"/>
          <p:cNvSpPr/>
          <p:nvPr/>
        </p:nvSpPr>
        <p:spPr>
          <a:xfrm>
            <a:off x="377190" y="4831715"/>
            <a:ext cx="76200" cy="1405890"/>
          </a:xfrm>
          <a:prstGeom prst="leftBrace">
            <a:avLst>
              <a:gd name="adj1" fmla="val 116666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7194" name="组合 19"/>
          <p:cNvGrpSpPr/>
          <p:nvPr/>
        </p:nvGrpSpPr>
        <p:grpSpPr>
          <a:xfrm>
            <a:off x="6934200" y="1320800"/>
            <a:ext cx="1692275" cy="908050"/>
            <a:chOff x="7315570" y="1342274"/>
            <a:chExt cx="1691296" cy="908122"/>
          </a:xfrm>
        </p:grpSpPr>
        <p:grpSp>
          <p:nvGrpSpPr>
            <p:cNvPr id="7195" name="组合 17"/>
            <p:cNvGrpSpPr/>
            <p:nvPr/>
          </p:nvGrpSpPr>
          <p:grpSpPr>
            <a:xfrm>
              <a:off x="7315570" y="1342274"/>
              <a:ext cx="1691296" cy="569568"/>
              <a:chOff x="7315570" y="1342274"/>
              <a:chExt cx="1691296" cy="569568"/>
            </a:xfrm>
          </p:grpSpPr>
          <p:sp>
            <p:nvSpPr>
              <p:cNvPr id="7197" name="矩形 1"/>
              <p:cNvSpPr/>
              <p:nvPr/>
            </p:nvSpPr>
            <p:spPr>
              <a:xfrm>
                <a:off x="7467600" y="1685818"/>
                <a:ext cx="1280864" cy="21103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cxnSp>
            <p:nvCxnSpPr>
              <p:cNvPr id="7198" name="直接连接符 3"/>
              <p:cNvCxnSpPr/>
              <p:nvPr/>
            </p:nvCxnSpPr>
            <p:spPr>
              <a:xfrm>
                <a:off x="7749288" y="1685818"/>
                <a:ext cx="0" cy="2160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7199" name="直接连接符 5"/>
              <p:cNvCxnSpPr/>
              <p:nvPr/>
            </p:nvCxnSpPr>
            <p:spPr>
              <a:xfrm>
                <a:off x="8007660" y="1695818"/>
                <a:ext cx="0" cy="2160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7200" name="直接连接符 9"/>
              <p:cNvCxnSpPr/>
              <p:nvPr/>
            </p:nvCxnSpPr>
            <p:spPr>
              <a:xfrm>
                <a:off x="8259688" y="1680828"/>
                <a:ext cx="0" cy="2160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7201" name="直接连接符 11"/>
              <p:cNvCxnSpPr/>
              <p:nvPr/>
            </p:nvCxnSpPr>
            <p:spPr>
              <a:xfrm>
                <a:off x="8475712" y="1695818"/>
                <a:ext cx="0" cy="2160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7202" name="TextBox 16"/>
              <p:cNvSpPr txBox="1"/>
              <p:nvPr/>
            </p:nvSpPr>
            <p:spPr>
              <a:xfrm>
                <a:off x="7315570" y="1342274"/>
                <a:ext cx="169129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600" dirty="0">
                    <a:solidFill>
                      <a:schemeClr val="accent2"/>
                    </a:solidFill>
                    <a:latin typeface="楷体" pitchFamily="49" charset="-122"/>
                    <a:ea typeface="楷体" pitchFamily="49" charset="-122"/>
                  </a:rPr>
                  <a:t>1000</a:t>
                </a:r>
                <a:r>
                  <a:rPr lang="zh-CN" altLang="en-US" sz="1600" dirty="0">
                    <a:solidFill>
                      <a:schemeClr val="accent2"/>
                    </a:solidFill>
                    <a:latin typeface="楷体" pitchFamily="49" charset="-122"/>
                    <a:ea typeface="楷体" pitchFamily="49" charset="-122"/>
                  </a:rPr>
                  <a:t>个记录</a:t>
                </a:r>
                <a:r>
                  <a:rPr lang="en-US" altLang="zh-CN" sz="1600" dirty="0">
                    <a:solidFill>
                      <a:schemeClr val="accent2"/>
                    </a:solidFill>
                    <a:latin typeface="楷体" pitchFamily="49" charset="-122"/>
                    <a:ea typeface="楷体" pitchFamily="49" charset="-122"/>
                  </a:rPr>
                  <a:t>/</a:t>
                </a:r>
                <a:r>
                  <a:rPr lang="zh-CN" altLang="en-US" sz="1600" dirty="0">
                    <a:solidFill>
                      <a:schemeClr val="accent2"/>
                    </a:solidFill>
                    <a:latin typeface="楷体" pitchFamily="49" charset="-122"/>
                    <a:ea typeface="楷体" pitchFamily="49" charset="-122"/>
                  </a:rPr>
                  <a:t>段</a:t>
                </a:r>
                <a:endParaRPr lang="zh-CN" altLang="en-US" sz="16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7196" name="TextBox 18"/>
            <p:cNvSpPr txBox="1"/>
            <p:nvPr/>
          </p:nvSpPr>
          <p:spPr>
            <a:xfrm>
              <a:off x="7749288" y="1911842"/>
              <a:ext cx="85516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zh-CN" altLang="en-US" sz="16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块</a:t>
              </a:r>
              <a:r>
                <a:rPr lang="en-US" altLang="zh-CN" sz="16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16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段</a:t>
              </a:r>
              <a:endParaRPr lang="zh-CN" altLang="en-US" sz="16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3240" y="4661535"/>
            <a:ext cx="83286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外排序总时间：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+mn-ea"/>
              </a:rPr>
              <a:t>            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algn="l"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内排序</a:t>
            </a: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：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10</a:t>
            </a: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IS 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  <a:sym typeface="+mn-ea"/>
              </a:rPr>
              <a:t>                                                                </a:t>
            </a:r>
            <a:endParaRPr lang="en-US" altLang="zh-CN" sz="2000" baseline="-25000" dirty="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I/O</a:t>
            </a: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操作：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100</a:t>
            </a: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IO</a:t>
            </a:r>
            <a:r>
              <a:rPr lang="en-US" altLang="zh-CN" sz="2000" baseline="-25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排序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)</a:t>
            </a:r>
            <a:r>
              <a:rPr lang="en-US" altLang="zh-CN" sz="2000" baseline="-25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+(100+</a:t>
            </a:r>
            <a:r>
              <a:rPr lang="en-US" altLang="zh-CN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80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+80+100)t</a:t>
            </a:r>
            <a:r>
              <a:rPr lang="en-US" altLang="zh-CN" sz="2000" baseline="-25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IO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归并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)=460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t</a:t>
            </a:r>
            <a:r>
              <a:rPr lang="en-US" altLang="zh-CN" sz="2000" baseline="-25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IO</a:t>
            </a: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，和归并趟数有关</a:t>
            </a:r>
            <a:endParaRPr lang="en-US" altLang="zh-CN" sz="2000" baseline="-25000" dirty="0">
              <a:solidFill>
                <a:schemeClr val="accent2"/>
              </a:solidFill>
              <a:latin typeface="宋体" charset="0"/>
              <a:ea typeface="宋体" charset="0"/>
              <a:cs typeface="宋体" charset="0"/>
            </a:endParaRPr>
          </a:p>
          <a:p>
            <a:pPr algn="l"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2000" baseline="-25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内部归并</a:t>
            </a:r>
            <a:r>
              <a:rPr lang="zh-CN" altLang="en-US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： </a:t>
            </a:r>
            <a:r>
              <a:rPr lang="en-US" altLang="zh-CN" sz="2000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10000+8000+8000+10000)t</a:t>
            </a:r>
            <a:r>
              <a:rPr lang="en-US" altLang="zh-CN" sz="2000" baseline="-25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mg </a:t>
            </a: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=46000 </a:t>
            </a:r>
            <a:r>
              <a:rPr lang="en-US" altLang="zh-CN" sz="2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mg</a:t>
            </a:r>
            <a:endParaRPr lang="en-US" altLang="zh-CN" sz="2000" baseline="-25000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2915" y="390334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宋体" charset="0"/>
                <a:ea typeface="宋体" charset="0"/>
              </a:rPr>
              <a:t>8000</a:t>
            </a:r>
            <a:endParaRPr lang="en-US" altLang="zh-CN" sz="20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2560" y="397129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宋体" charset="0"/>
                <a:ea typeface="宋体" charset="0"/>
              </a:rPr>
              <a:t>2000</a:t>
            </a:r>
            <a:endParaRPr lang="en-US" altLang="zh-CN" sz="2000">
              <a:latin typeface="宋体" charset="0"/>
              <a:ea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835" y="436118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宋体" charset="0"/>
                <a:ea typeface="宋体" charset="0"/>
              </a:rPr>
              <a:t>10000</a:t>
            </a:r>
            <a:endParaRPr lang="en-US" altLang="zh-CN" sz="2000">
              <a:latin typeface="宋体" charset="0"/>
              <a:ea typeface="宋体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268220" y="5031105"/>
            <a:ext cx="517525" cy="257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85745" y="4798695"/>
            <a:ext cx="4736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</a:t>
            </a:r>
            <a:r>
              <a:rPr lang="en-US" altLang="zh-CN" baseline="-25000"/>
              <a:t>IS</a:t>
            </a:r>
            <a:r>
              <a:rPr lang="zh-CN" altLang="en-US"/>
              <a:t>是对一个初始归并段进行内部排序所需时间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268220" y="5445125"/>
            <a:ext cx="503555" cy="156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13990" y="5225415"/>
            <a:ext cx="6402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</a:t>
            </a:r>
            <a:r>
              <a:rPr lang="en-US" altLang="zh-CN" baseline="-25000"/>
              <a:t>IO</a:t>
            </a:r>
            <a:r>
              <a:rPr lang="zh-CN" altLang="en-US"/>
              <a:t>是读写一个物理块所需时间，</a:t>
            </a:r>
            <a:r>
              <a:rPr lang="en-US" altLang="zh-CN"/>
              <a:t>10000</a:t>
            </a:r>
            <a:r>
              <a:rPr lang="zh-CN" altLang="en-US"/>
              <a:t>个记录读</a:t>
            </a:r>
            <a:r>
              <a:rPr lang="en-US" altLang="zh-CN"/>
              <a:t>50</a:t>
            </a:r>
            <a:r>
              <a:rPr lang="zh-CN" altLang="en-US"/>
              <a:t>次，写</a:t>
            </a:r>
            <a:r>
              <a:rPr lang="en-US" altLang="zh-CN"/>
              <a:t>50</a:t>
            </a:r>
            <a:r>
              <a:rPr lang="zh-CN" altLang="en-US"/>
              <a:t>次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924935" y="5876925"/>
            <a:ext cx="26797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4300" y="6335395"/>
            <a:ext cx="4572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趟归并，共读写</a:t>
            </a:r>
            <a:r>
              <a:rPr lang="en-US" altLang="zh-CN"/>
              <a:t>8000</a:t>
            </a:r>
            <a:r>
              <a:rPr lang="zh-CN" altLang="en-US"/>
              <a:t>记录，读写各</a:t>
            </a:r>
            <a:r>
              <a:rPr lang="en-US" altLang="zh-CN"/>
              <a:t>40</a:t>
            </a:r>
            <a:r>
              <a:rPr lang="zh-CN" altLang="en-US"/>
              <a:t>块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603250" y="317500"/>
            <a:ext cx="7772400" cy="609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b="1" dirty="0">
                <a:solidFill>
                  <a:srgbClr val="CC6600"/>
                </a:solidFill>
              </a:rPr>
              <a:t>[</a:t>
            </a:r>
            <a:r>
              <a:rPr lang="zh-CN" altLang="en-US" sz="2400" b="1" dirty="0">
                <a:solidFill>
                  <a:srgbClr val="CC6600"/>
                </a:solidFill>
              </a:rPr>
              <a:t>提高外排序效率的途径</a:t>
            </a:r>
            <a:r>
              <a:rPr lang="en-US" altLang="zh-CN" sz="2400" b="1" dirty="0">
                <a:solidFill>
                  <a:srgbClr val="CC6600"/>
                </a:solidFill>
              </a:rPr>
              <a:t>]</a:t>
            </a:r>
            <a:endParaRPr lang="en-US" altLang="zh-CN" sz="2800" b="1" dirty="0">
              <a:solidFill>
                <a:srgbClr val="CC6600"/>
              </a:solidFill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4800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减少合并趟数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s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，以减少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I/O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次数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                    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s =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log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k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m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途径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：扩大初始归并段长度，从而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减少初始归并段个数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m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途径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：进行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多路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(k</a:t>
            </a:r>
            <a:r>
              <a:rPr lang="zh-CN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路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归并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        增加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需要增加内存使用，还可能增加内部归并的时间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90955" y="5361940"/>
          <a:ext cx="64008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  <a:gridCol w="255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95425" y="5829300"/>
            <a:ext cx="960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有序段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92755" y="5873750"/>
            <a:ext cx="1005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有序段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615180" y="5885180"/>
            <a:ext cx="1005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有序段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237605" y="5885180"/>
            <a:ext cx="1005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有序段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877820" y="3898900"/>
            <a:ext cx="2588260" cy="803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8350" y="4116070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内存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30795" y="5361940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外存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2992755" y="4118610"/>
          <a:ext cx="1209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260"/>
                <a:gridCol w="302260"/>
                <a:gridCol w="302260"/>
                <a:gridCol w="3022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483360" y="4436745"/>
            <a:ext cx="1648460" cy="887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024505" y="4580890"/>
            <a:ext cx="39497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779520" y="4509135"/>
            <a:ext cx="740410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4139565" y="4580890"/>
            <a:ext cx="1841500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8360</Words>
  <Application>WPS 演示</Application>
  <PresentationFormat>全屏显示(4:3)</PresentationFormat>
  <Paragraphs>462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59" baseType="lpstr">
      <vt:lpstr>Arial</vt:lpstr>
      <vt:lpstr>方正书宋_GBK</vt:lpstr>
      <vt:lpstr>Wingdings</vt:lpstr>
      <vt:lpstr>Wingdings 2</vt:lpstr>
      <vt:lpstr>隶书</vt:lpstr>
      <vt:lpstr>宋体-简</vt:lpstr>
      <vt:lpstr>楷体_GB2312</vt:lpstr>
      <vt:lpstr>Symbol</vt:lpstr>
      <vt:lpstr>Kingsoft Sign</vt:lpstr>
      <vt:lpstr>宋体</vt:lpstr>
      <vt:lpstr>宋体</vt:lpstr>
      <vt:lpstr>汉仪书宋二KW</vt:lpstr>
      <vt:lpstr>Times New Roman Regular</vt:lpstr>
      <vt:lpstr>汉仪楷体简</vt:lpstr>
      <vt:lpstr>Times New Roman</vt:lpstr>
      <vt:lpstr>Times New Roman Bold</vt:lpstr>
      <vt:lpstr>黑体</vt:lpstr>
      <vt:lpstr>Arial</vt:lpstr>
      <vt:lpstr>Verdana</vt:lpstr>
      <vt:lpstr>宋体</vt:lpstr>
      <vt:lpstr>楷体</vt:lpstr>
      <vt:lpstr>汉仪楷体KW</vt:lpstr>
      <vt:lpstr>Perpetua</vt:lpstr>
      <vt:lpstr>苹方-简</vt:lpstr>
      <vt:lpstr>幼圆</vt:lpstr>
      <vt:lpstr>Franklin Gothic Book</vt:lpstr>
      <vt:lpstr>微软雅黑</vt:lpstr>
      <vt:lpstr>汉仪旗黑</vt:lpstr>
      <vt:lpstr>Arial Unicode MS</vt:lpstr>
      <vt:lpstr>汉仪中黑KW</vt:lpstr>
      <vt:lpstr>Calibri</vt:lpstr>
      <vt:lpstr>Helvetica Neue</vt:lpstr>
      <vt:lpstr>楷体</vt:lpstr>
      <vt:lpstr>楷体_GB2312</vt:lpstr>
      <vt:lpstr>平衡</vt:lpstr>
      <vt:lpstr>数据结构</vt:lpstr>
      <vt:lpstr>第10章 内部排序</vt:lpstr>
      <vt:lpstr>PowerPoint 演示文稿</vt:lpstr>
      <vt:lpstr>11.1 外部信息的存取</vt:lpstr>
      <vt:lpstr>11.1.2  磁盘信息的存取</vt:lpstr>
      <vt:lpstr>11.1.2  磁盘信息的存取</vt:lpstr>
      <vt:lpstr>11.2外部排序的基本方法—归并排序法</vt:lpstr>
      <vt:lpstr>PowerPoint 演示文稿</vt:lpstr>
      <vt:lpstr>[提高外排序效率的途径]</vt:lpstr>
      <vt:lpstr>11.3  多路(k路)平衡归并</vt:lpstr>
      <vt:lpstr>[胜者树(树形选择排序)的缺陷]</vt:lpstr>
      <vt:lpstr>[败者树]</vt:lpstr>
      <vt:lpstr>PowerPoint 演示文稿</vt:lpstr>
      <vt:lpstr>PowerPoint 演示文稿</vt:lpstr>
      <vt:lpstr>PowerPoint 演示文稿</vt:lpstr>
      <vt:lpstr>11.4  置换-选择排序</vt:lpstr>
      <vt:lpstr>[示例]</vt:lpstr>
      <vt:lpstr>PowerPoint 演示文稿</vt:lpstr>
      <vt:lpstr>PowerPoint 演示文稿</vt:lpstr>
      <vt:lpstr>[置换-选择排序的效果]</vt:lpstr>
      <vt:lpstr>11.5 最佳归并树</vt:lpstr>
      <vt:lpstr>[最佳归并树的构造]</vt:lpstr>
      <vt:lpstr>[示例]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wzl</cp:lastModifiedBy>
  <cp:revision>405</cp:revision>
  <dcterms:created xsi:type="dcterms:W3CDTF">2021-12-27T16:04:25Z</dcterms:created>
  <dcterms:modified xsi:type="dcterms:W3CDTF">2021-12-27T16:04:25Z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