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256" r:id="rId3"/>
    <p:sldId id="257" r:id="rId4"/>
    <p:sldId id="533" r:id="rId5"/>
    <p:sldId id="545" r:id="rId6"/>
    <p:sldId id="535" r:id="rId7"/>
    <p:sldId id="536" r:id="rId8"/>
    <p:sldId id="537" r:id="rId9"/>
    <p:sldId id="538" r:id="rId10"/>
    <p:sldId id="539" r:id="rId11"/>
    <p:sldId id="540" r:id="rId12"/>
    <p:sldId id="541" r:id="rId13"/>
    <p:sldId id="542" r:id="rId14"/>
    <p:sldId id="543" r:id="rId15"/>
    <p:sldId id="544" r:id="rId16"/>
    <p:sldId id="546" r:id="rId17"/>
    <p:sldId id="547" r:id="rId18"/>
    <p:sldId id="625" r:id="rId19"/>
    <p:sldId id="626" r:id="rId20"/>
    <p:sldId id="627" r:id="rId21"/>
    <p:sldId id="628" r:id="rId22"/>
    <p:sldId id="629" r:id="rId23"/>
    <p:sldId id="630" r:id="rId24"/>
    <p:sldId id="631" r:id="rId25"/>
    <p:sldId id="693" r:id="rId26"/>
    <p:sldId id="694" r:id="rId27"/>
    <p:sldId id="632" r:id="rId28"/>
    <p:sldId id="695" r:id="rId29"/>
    <p:sldId id="633" r:id="rId30"/>
    <p:sldId id="635" r:id="rId31"/>
    <p:sldId id="709" r:id="rId32"/>
    <p:sldId id="710" r:id="rId33"/>
    <p:sldId id="566" r:id="rId34"/>
    <p:sldId id="567" r:id="rId35"/>
    <p:sldId id="568" r:id="rId36"/>
    <p:sldId id="664" r:id="rId37"/>
    <p:sldId id="677" r:id="rId38"/>
    <p:sldId id="672" r:id="rId39"/>
    <p:sldId id="673" r:id="rId40"/>
    <p:sldId id="678" r:id="rId41"/>
    <p:sldId id="675" r:id="rId42"/>
    <p:sldId id="676" r:id="rId43"/>
    <p:sldId id="691" r:id="rId44"/>
    <p:sldId id="569" r:id="rId45"/>
    <p:sldId id="570" r:id="rId46"/>
    <p:sldId id="571" r:id="rId47"/>
    <p:sldId id="711" r:id="rId48"/>
    <p:sldId id="712" r:id="rId49"/>
    <p:sldId id="713" r:id="rId50"/>
    <p:sldId id="714" r:id="rId51"/>
    <p:sldId id="715" r:id="rId52"/>
    <p:sldId id="716" r:id="rId53"/>
    <p:sldId id="717" r:id="rId54"/>
    <p:sldId id="718" r:id="rId55"/>
    <p:sldId id="719" r:id="rId56"/>
    <p:sldId id="720" r:id="rId57"/>
    <p:sldId id="600" r:id="rId58"/>
    <p:sldId id="601" r:id="rId59"/>
    <p:sldId id="602" r:id="rId60"/>
    <p:sldId id="603" r:id="rId61"/>
    <p:sldId id="639" r:id="rId62"/>
    <p:sldId id="705" r:id="rId63"/>
    <p:sldId id="643" r:id="rId64"/>
    <p:sldId id="645" r:id="rId65"/>
    <p:sldId id="646" r:id="rId66"/>
    <p:sldId id="647" r:id="rId67"/>
    <p:sldId id="648" r:id="rId68"/>
    <p:sldId id="708" r:id="rId69"/>
    <p:sldId id="649" r:id="rId70"/>
    <p:sldId id="650" r:id="rId71"/>
    <p:sldId id="696" r:id="rId72"/>
    <p:sldId id="697" r:id="rId73"/>
    <p:sldId id="698" r:id="rId74"/>
    <p:sldId id="699" r:id="rId75"/>
    <p:sldId id="700" r:id="rId76"/>
    <p:sldId id="701" r:id="rId77"/>
    <p:sldId id="658" r:id="rId78"/>
    <p:sldId id="692" r:id="rId79"/>
    <p:sldId id="356"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p:restoredTop sz="94301" autoAdjust="0"/>
  </p:normalViewPr>
  <p:slideViewPr>
    <p:cSldViewPr>
      <p:cViewPr varScale="1">
        <p:scale>
          <a:sx n="113" d="100"/>
          <a:sy n="113" d="100"/>
        </p:scale>
        <p:origin x="18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notesMaster" Target="notesMasters/notesMaster1.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00000000-0000-0000-0000-00000000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C1564-3DB8-4CFD-BF60-E31A0BCFE4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59803-69EE-4362-BDF9-4C11BBE002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control" Target="../activeX/activeX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92500" lnSpcReduction="20000"/>
          </a:bodyPr>
          <a:lstStyle/>
          <a:p>
            <a:endParaRPr lang="en-US" altLang="zh-CN" dirty="0">
              <a:solidFill>
                <a:schemeClr val="tx1"/>
              </a:solidFill>
            </a:endParaRPr>
          </a:p>
          <a:p>
            <a:r>
              <a:rPr lang="en-US" altLang="zh-CN" dirty="0">
                <a:solidFill>
                  <a:schemeClr val="tx1"/>
                </a:solidFill>
              </a:rPr>
              <a:t>Ch3 </a:t>
            </a:r>
            <a:r>
              <a:rPr lang="zh-CN" altLang="en-US" dirty="0">
                <a:solidFill>
                  <a:schemeClr val="tx1"/>
                </a:solidFill>
              </a:rPr>
              <a:t>栈</a:t>
            </a:r>
            <a:r>
              <a:rPr lang="en-US" altLang="zh-CN" dirty="0">
                <a:solidFill>
                  <a:schemeClr val="tx1"/>
                </a:solidFill>
              </a:rPr>
              <a:t>/</a:t>
            </a:r>
            <a:r>
              <a:rPr lang="zh-CN" altLang="en-US" dirty="0">
                <a:solidFill>
                  <a:schemeClr val="tx1"/>
                </a:solidFill>
              </a:rPr>
              <a:t>队列</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北京邮电大学   计算机学院</a:t>
            </a:r>
            <a:endParaRPr lang="zh-CN" altLang="en-US" dirty="0">
              <a:solidFill>
                <a:schemeClr val="tx1"/>
              </a:solidFill>
            </a:endParaRPr>
          </a:p>
        </p:txBody>
      </p:sp>
      <p:sp>
        <p:nvSpPr>
          <p:cNvPr id="2" name="标题 1"/>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8675"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8676"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8677"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39</a:t>
            </a:r>
            <a:endParaRPr lang="en-US" altLang="zh-CN" sz="2600" baseline="-25000"/>
          </a:p>
        </p:txBody>
      </p:sp>
      <p:sp>
        <p:nvSpPr>
          <p:cNvPr id="28678" name="Rectangle 6"/>
          <p:cNvSpPr>
            <a:spLocks noChangeArrowheads="1"/>
          </p:cNvSpPr>
          <p:nvPr/>
        </p:nvSpPr>
        <p:spPr bwMode="auto">
          <a:xfrm>
            <a:off x="3505200" y="3124200"/>
            <a:ext cx="2362200" cy="609600"/>
          </a:xfrm>
          <a:prstGeom prst="rect">
            <a:avLst/>
          </a:prstGeom>
          <a:noFill/>
          <a:ln w="9525">
            <a:noFill/>
            <a:miter lim="800000"/>
          </a:ln>
        </p:spPr>
        <p:txBody>
          <a:bodyPr/>
          <a:lstStyle/>
          <a:p>
            <a:pPr>
              <a:lnSpc>
                <a:spcPct val="100000"/>
              </a:lnSpc>
            </a:pPr>
            <a:r>
              <a:rPr lang="en-US" altLang="zh-CN" sz="2600"/>
              <a:t>          26</a:t>
            </a:r>
            <a:endParaRPr lang="en-US" altLang="zh-CN" sz="2600" baseline="-25000"/>
          </a:p>
        </p:txBody>
      </p:sp>
      <p:sp>
        <p:nvSpPr>
          <p:cNvPr id="28679" name="Line 7"/>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8680" name="Line 8"/>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8681" name="Line 9"/>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8682" name="Line 10"/>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8683" name="Line 11"/>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8684" name="Line 12"/>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8685" name="Line 13"/>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8686" name="Line 14"/>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8687" name="Line 15"/>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8688" name="Line 16"/>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8689" name="Line 17"/>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8690" name="Line 18"/>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8691" name="Line 19"/>
          <p:cNvSpPr>
            <a:spLocks noChangeShapeType="1"/>
          </p:cNvSpPr>
          <p:nvPr/>
        </p:nvSpPr>
        <p:spPr bwMode="auto">
          <a:xfrm>
            <a:off x="2590800" y="3414713"/>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8692" name="Text Box 20"/>
          <p:cNvSpPr txBox="1">
            <a:spLocks noChangeArrowheads="1"/>
          </p:cNvSpPr>
          <p:nvPr/>
        </p:nvSpPr>
        <p:spPr bwMode="auto">
          <a:xfrm>
            <a:off x="1447800" y="3124200"/>
            <a:ext cx="1022350" cy="579438"/>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28693" name="Text Box 21"/>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28694" name="Rectangle 22"/>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8695" name="Text Box 23"/>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8696" name="Line 24"/>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9699"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9700"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9701"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39</a:t>
            </a:r>
            <a:endParaRPr lang="en-US" altLang="zh-CN" sz="2600" baseline="-25000"/>
          </a:p>
        </p:txBody>
      </p:sp>
      <p:sp>
        <p:nvSpPr>
          <p:cNvPr id="29702" name="Line 6"/>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9703" name="Line 7"/>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9704" name="Line 8"/>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9705" name="Line 9"/>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9706" name="Line 10"/>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9707" name="Line 11"/>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9708" name="Line 12"/>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9709" name="Line 13"/>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9710" name="Line 14"/>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9711" name="Line 15"/>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9712" name="Line 16"/>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9713" name="Line 17"/>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9714" name="Line 18"/>
          <p:cNvSpPr>
            <a:spLocks noChangeShapeType="1"/>
          </p:cNvSpPr>
          <p:nvPr/>
        </p:nvSpPr>
        <p:spPr bwMode="auto">
          <a:xfrm>
            <a:off x="2590800" y="3978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9715" name="Text Box 19"/>
          <p:cNvSpPr txBox="1">
            <a:spLocks noChangeArrowheads="1"/>
          </p:cNvSpPr>
          <p:nvPr/>
        </p:nvSpPr>
        <p:spPr bwMode="auto">
          <a:xfrm>
            <a:off x="1447800" y="3687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29716" name="Text Box 20"/>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29717" name="Rectangle 21"/>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9718" name="Text Box 22"/>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9719" name="Line 23"/>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30723"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30724"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30725" name="Line 5"/>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30726" name="Line 6"/>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30727" name="Line 7"/>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30728" name="Line 8"/>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30729" name="Line 9"/>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30730" name="Line 10"/>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30731" name="Line 11"/>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30732" name="Line 12"/>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30733" name="Line 13"/>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30734" name="Line 14"/>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30735" name="Line 15"/>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30736" name="Line 16"/>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0737" name="Line 17"/>
          <p:cNvSpPr>
            <a:spLocks noChangeShapeType="1"/>
          </p:cNvSpPr>
          <p:nvPr/>
        </p:nvSpPr>
        <p:spPr bwMode="auto">
          <a:xfrm>
            <a:off x="2590800" y="45878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0738" name="Text Box 18"/>
          <p:cNvSpPr txBox="1">
            <a:spLocks noChangeArrowheads="1"/>
          </p:cNvSpPr>
          <p:nvPr/>
        </p:nvSpPr>
        <p:spPr bwMode="auto">
          <a:xfrm>
            <a:off x="1447800" y="42973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30739" name="Text Box 19"/>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30740" name="Rectangle 20"/>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30741" name="Text Box 21"/>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30742" name="Line 22"/>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31747"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31748"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31749"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80</a:t>
            </a:r>
            <a:endParaRPr lang="en-US" altLang="zh-CN" sz="2600" baseline="-25000"/>
          </a:p>
        </p:txBody>
      </p:sp>
      <p:sp>
        <p:nvSpPr>
          <p:cNvPr id="31750" name="Line 6"/>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31751" name="Line 7"/>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31752" name="Line 8"/>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31753" name="Line 9"/>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31754" name="Line 10"/>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31755" name="Line 11"/>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31756" name="Line 12"/>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31757" name="Line 13"/>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31758" name="Line 14"/>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31759" name="Line 15"/>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31760" name="Line 16"/>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31761" name="Line 17"/>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1762" name="Line 18"/>
          <p:cNvSpPr>
            <a:spLocks noChangeShapeType="1"/>
          </p:cNvSpPr>
          <p:nvPr/>
        </p:nvSpPr>
        <p:spPr bwMode="auto">
          <a:xfrm>
            <a:off x="2590800" y="3978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1763" name="Text Box 19"/>
          <p:cNvSpPr txBox="1">
            <a:spLocks noChangeArrowheads="1"/>
          </p:cNvSpPr>
          <p:nvPr/>
        </p:nvSpPr>
        <p:spPr bwMode="auto">
          <a:xfrm>
            <a:off x="1447800" y="3687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31764" name="Text Box 20"/>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31765" name="Rectangle 21"/>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31766" name="Text Box 22"/>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31767" name="Line 23"/>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32771"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32772"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32773"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80</a:t>
            </a:r>
            <a:endParaRPr lang="en-US" altLang="zh-CN" sz="2600" baseline="-25000"/>
          </a:p>
        </p:txBody>
      </p:sp>
      <p:sp>
        <p:nvSpPr>
          <p:cNvPr id="32774" name="Rectangle 6"/>
          <p:cNvSpPr>
            <a:spLocks noChangeArrowheads="1"/>
          </p:cNvSpPr>
          <p:nvPr/>
        </p:nvSpPr>
        <p:spPr bwMode="auto">
          <a:xfrm>
            <a:off x="3505200" y="3124200"/>
            <a:ext cx="2362200" cy="609600"/>
          </a:xfrm>
          <a:prstGeom prst="rect">
            <a:avLst/>
          </a:prstGeom>
          <a:noFill/>
          <a:ln w="9525">
            <a:noFill/>
            <a:miter lim="800000"/>
          </a:ln>
        </p:spPr>
        <p:txBody>
          <a:bodyPr/>
          <a:lstStyle/>
          <a:p>
            <a:pPr>
              <a:lnSpc>
                <a:spcPct val="100000"/>
              </a:lnSpc>
            </a:pPr>
            <a:r>
              <a:rPr lang="en-US" altLang="zh-CN" sz="2600"/>
              <a:t>          12</a:t>
            </a:r>
            <a:endParaRPr lang="en-US" altLang="zh-CN" sz="2600" baseline="-25000"/>
          </a:p>
        </p:txBody>
      </p:sp>
      <p:sp>
        <p:nvSpPr>
          <p:cNvPr id="32775" name="Line 7"/>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32776" name="Line 8"/>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32777" name="Line 9"/>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32778" name="Line 10"/>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32779" name="Line 11"/>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32780" name="Line 12"/>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32781" name="Line 13"/>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32782" name="Line 14"/>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32783" name="Line 15"/>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32784" name="Line 16"/>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32785" name="Line 17"/>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32786" name="Line 18"/>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2787" name="Line 19"/>
          <p:cNvSpPr>
            <a:spLocks noChangeShapeType="1"/>
          </p:cNvSpPr>
          <p:nvPr/>
        </p:nvSpPr>
        <p:spPr bwMode="auto">
          <a:xfrm>
            <a:off x="2590800" y="3414713"/>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2788" name="Text Box 20"/>
          <p:cNvSpPr txBox="1">
            <a:spLocks noChangeArrowheads="1"/>
          </p:cNvSpPr>
          <p:nvPr/>
        </p:nvSpPr>
        <p:spPr bwMode="auto">
          <a:xfrm>
            <a:off x="1447800" y="3124200"/>
            <a:ext cx="1022350" cy="579438"/>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32789" name="Text Box 21"/>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32790" name="Rectangle 22"/>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32791" name="Text Box 23"/>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32792" name="Line 24"/>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栈的类型定义</a:t>
            </a:r>
            <a:endParaRPr lang="zh-CN" altLang="en-US"/>
          </a:p>
        </p:txBody>
      </p:sp>
      <p:sp>
        <p:nvSpPr>
          <p:cNvPr id="34819" name="Rectangle 3"/>
          <p:cNvSpPr>
            <a:spLocks noGrp="1" noChangeArrowheads="1"/>
          </p:cNvSpPr>
          <p:nvPr>
            <p:ph type="body" idx="1"/>
          </p:nvPr>
        </p:nvSpPr>
        <p:spPr/>
        <p:txBody>
          <a:bodyPr/>
          <a:lstStyle/>
          <a:p>
            <a:pPr eaLnBrk="1" hangingPunct="1">
              <a:lnSpc>
                <a:spcPct val="150000"/>
              </a:lnSpc>
            </a:pPr>
            <a:r>
              <a:rPr lang="zh-CN" altLang="en-US" dirty="0"/>
              <a:t>其类型定义如下：</a:t>
            </a:r>
            <a:br>
              <a:rPr lang="zh-CN" altLang="en-US" dirty="0"/>
            </a:br>
            <a:r>
              <a:rPr lang="en-US" altLang="zh-CN" b="1" dirty="0"/>
              <a:t>ADT Stack {</a:t>
            </a:r>
            <a:br>
              <a:rPr lang="en-US" altLang="zh-CN" dirty="0"/>
            </a:br>
            <a:r>
              <a:rPr lang="zh-CN" altLang="en-US" dirty="0"/>
              <a:t>　</a:t>
            </a:r>
            <a:r>
              <a:rPr lang="zh-CN" altLang="en-US" b="1" dirty="0"/>
              <a:t>数据对象：</a:t>
            </a:r>
            <a:r>
              <a:rPr lang="en-US" altLang="zh-CN" dirty="0"/>
              <a:t>D</a:t>
            </a:r>
            <a:r>
              <a:rPr lang="zh-CN" altLang="en-US" dirty="0"/>
              <a:t>＝</a:t>
            </a:r>
            <a:r>
              <a:rPr lang="en-US" altLang="zh-CN" dirty="0"/>
              <a:t>{ </a:t>
            </a:r>
            <a:r>
              <a:rPr lang="en-US" altLang="zh-CN" dirty="0" err="1"/>
              <a:t>a</a:t>
            </a:r>
            <a:r>
              <a:rPr lang="en-US" altLang="zh-CN" baseline="-25000" dirty="0" err="1"/>
              <a:t>i</a:t>
            </a:r>
            <a:r>
              <a:rPr lang="en-US" altLang="zh-CN" dirty="0"/>
              <a:t>| </a:t>
            </a:r>
            <a:r>
              <a:rPr lang="en-US" altLang="zh-CN" dirty="0" err="1"/>
              <a:t>a</a:t>
            </a:r>
            <a:r>
              <a:rPr lang="en-US" altLang="zh-CN" baseline="-25000" dirty="0" err="1"/>
              <a:t>i</a:t>
            </a:r>
            <a:r>
              <a:rPr lang="en-US" altLang="zh-CN" dirty="0" err="1"/>
              <a:t>∈ElemSet</a:t>
            </a:r>
            <a:r>
              <a:rPr lang="en-US" altLang="zh-CN" dirty="0"/>
              <a:t>, </a:t>
            </a:r>
            <a:r>
              <a:rPr lang="en-US" altLang="zh-CN" dirty="0" err="1"/>
              <a:t>i</a:t>
            </a:r>
            <a:r>
              <a:rPr lang="en-US" altLang="zh-CN" dirty="0"/>
              <a:t>=1,2,...,n, n≥0 }</a:t>
            </a:r>
            <a:br>
              <a:rPr lang="en-US" altLang="zh-CN" dirty="0"/>
            </a:br>
            <a:r>
              <a:rPr lang="zh-CN" altLang="en-US" dirty="0"/>
              <a:t>　</a:t>
            </a:r>
            <a:r>
              <a:rPr lang="zh-CN" altLang="en-US" b="1" dirty="0"/>
              <a:t>数据关系：</a:t>
            </a:r>
            <a:r>
              <a:rPr lang="en-US" altLang="zh-CN" dirty="0"/>
              <a:t>R1</a:t>
            </a:r>
            <a:r>
              <a:rPr lang="zh-CN" altLang="en-US" dirty="0"/>
              <a:t>＝</a:t>
            </a:r>
            <a:r>
              <a:rPr lang="en-US" altLang="zh-CN" dirty="0"/>
              <a:t>{ &lt; a</a:t>
            </a:r>
            <a:r>
              <a:rPr lang="en-US" altLang="zh-CN" baseline="-25000" dirty="0"/>
              <a:t>i-1</a:t>
            </a:r>
            <a:r>
              <a:rPr lang="en-US" altLang="zh-CN" dirty="0"/>
              <a:t> , </a:t>
            </a:r>
            <a:r>
              <a:rPr lang="en-US" altLang="zh-CN" dirty="0" err="1"/>
              <a:t>a</a:t>
            </a:r>
            <a:r>
              <a:rPr lang="en-US" altLang="zh-CN" baseline="-25000" dirty="0" err="1"/>
              <a:t>i</a:t>
            </a:r>
            <a:r>
              <a:rPr lang="en-US" altLang="zh-CN" dirty="0"/>
              <a:t> &gt;| </a:t>
            </a:r>
            <a:r>
              <a:rPr lang="en-US" altLang="zh-CN" dirty="0" err="1"/>
              <a:t>a</a:t>
            </a:r>
            <a:r>
              <a:rPr lang="en-US" altLang="zh-CN" baseline="-25000" dirty="0" err="1"/>
              <a:t>i</a:t>
            </a:r>
            <a:r>
              <a:rPr lang="en-US" altLang="zh-CN" dirty="0"/>
              <a:t>, a</a:t>
            </a:r>
            <a:r>
              <a:rPr lang="en-US" altLang="zh-CN" baseline="-25000" dirty="0"/>
              <a:t>i-1</a:t>
            </a:r>
            <a:r>
              <a:rPr lang="en-US" altLang="zh-CN" dirty="0"/>
              <a:t>∈D, </a:t>
            </a:r>
            <a:r>
              <a:rPr lang="en-US" altLang="zh-CN" dirty="0" err="1"/>
              <a:t>i</a:t>
            </a:r>
            <a:r>
              <a:rPr lang="en-US" altLang="zh-CN" dirty="0"/>
              <a:t>=2,...,n }  </a:t>
            </a:r>
            <a:r>
              <a:rPr lang="zh-CN" altLang="en-US" dirty="0"/>
              <a:t>约定</a:t>
            </a:r>
            <a:r>
              <a:rPr lang="en-US" altLang="zh-CN" dirty="0"/>
              <a:t>a</a:t>
            </a:r>
            <a:r>
              <a:rPr lang="en-US" altLang="zh-CN" baseline="-25000" dirty="0"/>
              <a:t>n</a:t>
            </a:r>
            <a:r>
              <a:rPr lang="zh-CN" altLang="en-US" dirty="0"/>
              <a:t>端为栈顶</a:t>
            </a:r>
            <a:r>
              <a:rPr lang="en-US" altLang="zh-CN" dirty="0"/>
              <a:t>, a</a:t>
            </a:r>
            <a:r>
              <a:rPr lang="en-US" altLang="zh-CN" baseline="-25000" dirty="0"/>
              <a:t>1</a:t>
            </a:r>
            <a:r>
              <a:rPr lang="zh-CN" altLang="en-US" dirty="0"/>
              <a:t>端为栈底。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4675" y="304800"/>
            <a:ext cx="8001000" cy="811213"/>
          </a:xfrm>
        </p:spPr>
        <p:txBody>
          <a:bodyPr>
            <a:normAutofit/>
          </a:bodyPr>
          <a:lstStyle/>
          <a:p>
            <a:pPr eaLnBrk="1" hangingPunct="1"/>
            <a:r>
              <a:rPr lang="zh-CN" altLang="en-US" sz="2400" b="1" dirty="0">
                <a:solidFill>
                  <a:srgbClr val="FF6600"/>
                </a:solidFill>
              </a:rPr>
              <a:t>定义在栈结构上的基本运算</a:t>
            </a:r>
            <a:endParaRPr lang="zh-CN" altLang="en-US" sz="2800" dirty="0"/>
          </a:p>
        </p:txBody>
      </p:sp>
      <p:sp>
        <p:nvSpPr>
          <p:cNvPr id="35843" name="Rectangle 3"/>
          <p:cNvSpPr>
            <a:spLocks noGrp="1" noChangeArrowheads="1"/>
          </p:cNvSpPr>
          <p:nvPr>
            <p:ph type="body" idx="1"/>
          </p:nvPr>
        </p:nvSpPr>
        <p:spPr>
          <a:xfrm>
            <a:off x="847725" y="1285860"/>
            <a:ext cx="7612707" cy="4786346"/>
          </a:xfrm>
        </p:spPr>
        <p:txBody>
          <a:bodyPr>
            <a:normAutofit lnSpcReduction="20000"/>
          </a:bodyPr>
          <a:lstStyle/>
          <a:p>
            <a:pPr eaLnBrk="1" hangingPunct="1">
              <a:lnSpc>
                <a:spcPct val="150000"/>
              </a:lnSpc>
              <a:buFont typeface="Wingdings" panose="05000000000000000000" pitchFamily="2" charset="2"/>
              <a:buNone/>
            </a:pPr>
            <a:r>
              <a:rPr lang="en-US" altLang="zh-CN" sz="2100" dirty="0"/>
              <a:t> (1)  </a:t>
            </a:r>
            <a:r>
              <a:rPr lang="zh-CN" altLang="en-US" sz="2100" dirty="0"/>
              <a:t>生成空栈操作          </a:t>
            </a:r>
            <a:r>
              <a:rPr lang="en-US" altLang="zh-CN" sz="2100" dirty="0" err="1">
                <a:solidFill>
                  <a:schemeClr val="accent2"/>
                </a:solidFill>
              </a:rPr>
              <a:t>InitStack</a:t>
            </a:r>
            <a:r>
              <a:rPr lang="en-US" altLang="zh-CN" sz="2100" dirty="0"/>
              <a:t>(&amp;S)</a:t>
            </a:r>
            <a:endParaRPr lang="en-US" altLang="zh-CN" sz="2100" dirty="0"/>
          </a:p>
          <a:p>
            <a:pPr>
              <a:lnSpc>
                <a:spcPct val="150000"/>
              </a:lnSpc>
              <a:buNone/>
            </a:pPr>
            <a:r>
              <a:rPr lang="en-US" altLang="zh-CN" sz="2100" dirty="0">
                <a:sym typeface="+mn-ea"/>
              </a:rPr>
              <a:t> (2) </a:t>
            </a:r>
            <a:r>
              <a:rPr lang="zh-CN" altLang="en-US" sz="2100" dirty="0"/>
              <a:t>销毁栈</a:t>
            </a:r>
            <a:r>
              <a:rPr lang="en-US" altLang="zh-CN" sz="2100" dirty="0"/>
              <a:t>		     </a:t>
            </a:r>
            <a:r>
              <a:rPr lang="en-US" altLang="zh-CN" sz="2100" dirty="0" err="1">
                <a:solidFill>
                  <a:schemeClr val="accent2"/>
                </a:solidFill>
              </a:rPr>
              <a:t>DestroyStack</a:t>
            </a:r>
            <a:r>
              <a:rPr lang="en-US" altLang="zh-CN" sz="2100" dirty="0"/>
              <a:t>(&amp;S)</a:t>
            </a:r>
            <a:endParaRPr lang="en-US" altLang="zh-CN" sz="2100" dirty="0"/>
          </a:p>
          <a:p>
            <a:pPr>
              <a:lnSpc>
                <a:spcPct val="150000"/>
              </a:lnSpc>
              <a:buNone/>
            </a:pPr>
            <a:r>
              <a:rPr lang="en-US" altLang="zh-CN" sz="2100" dirty="0"/>
              <a:t> (3)  </a:t>
            </a:r>
            <a:r>
              <a:rPr lang="zh-CN" altLang="en-US" sz="2100" dirty="0"/>
              <a:t>判栈空函数             </a:t>
            </a:r>
            <a:r>
              <a:rPr lang="en-US" altLang="zh-CN" sz="2100" dirty="0" err="1">
                <a:solidFill>
                  <a:schemeClr val="accent2"/>
                </a:solidFill>
              </a:rPr>
              <a:t>StackEmpty</a:t>
            </a:r>
            <a:r>
              <a:rPr lang="en-US" altLang="zh-CN" sz="2100" dirty="0">
                <a:solidFill>
                  <a:schemeClr val="accent2"/>
                </a:solidFill>
              </a:rPr>
              <a:t> </a:t>
            </a:r>
            <a:r>
              <a:rPr lang="en-US" altLang="zh-CN" sz="2100" dirty="0"/>
              <a:t>(S)</a:t>
            </a:r>
            <a:endParaRPr lang="en-US" altLang="zh-CN" sz="2100" dirty="0"/>
          </a:p>
          <a:p>
            <a:pPr eaLnBrk="1" hangingPunct="1">
              <a:lnSpc>
                <a:spcPct val="150000"/>
              </a:lnSpc>
              <a:buFont typeface="Wingdings" panose="05000000000000000000" pitchFamily="2" charset="2"/>
              <a:buNone/>
            </a:pPr>
            <a:r>
              <a:rPr lang="en-US" altLang="zh-CN" sz="2100" dirty="0"/>
              <a:t> (4)  </a:t>
            </a:r>
            <a:r>
              <a:rPr lang="zh-CN" altLang="en-US" sz="2100" dirty="0"/>
              <a:t>数据元素入栈操作    </a:t>
            </a:r>
            <a:r>
              <a:rPr lang="en-US" altLang="zh-CN" sz="2100" dirty="0">
                <a:solidFill>
                  <a:schemeClr val="accent2"/>
                </a:solidFill>
              </a:rPr>
              <a:t>Push </a:t>
            </a:r>
            <a:r>
              <a:rPr lang="en-US" altLang="zh-CN" sz="2100" dirty="0"/>
              <a:t>(&amp;</a:t>
            </a:r>
            <a:r>
              <a:rPr lang="en-US" altLang="zh-CN" sz="2100" dirty="0" err="1"/>
              <a:t>S,e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(5)  </a:t>
            </a:r>
            <a:r>
              <a:rPr lang="zh-CN" altLang="en-US" sz="2100" dirty="0"/>
              <a:t>数据元素出栈函数    </a:t>
            </a:r>
            <a:r>
              <a:rPr lang="en-US" altLang="zh-CN" sz="2100" dirty="0">
                <a:solidFill>
                  <a:schemeClr val="accent2"/>
                </a:solidFill>
              </a:rPr>
              <a:t>Pop </a:t>
            </a:r>
            <a:r>
              <a:rPr lang="en-US" altLang="zh-CN" sz="2100" dirty="0"/>
              <a:t>(&amp;</a:t>
            </a:r>
            <a:r>
              <a:rPr lang="en-US" altLang="zh-CN" sz="2100" dirty="0" err="1"/>
              <a:t>S,&amp;e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(6)  </a:t>
            </a:r>
            <a:r>
              <a:rPr lang="zh-CN" altLang="en-US" sz="2100" dirty="0"/>
              <a:t>取栈顶元素函数       </a:t>
            </a:r>
            <a:r>
              <a:rPr lang="en-US" altLang="zh-CN" sz="2100" dirty="0" err="1">
                <a:solidFill>
                  <a:schemeClr val="accent2"/>
                </a:solidFill>
              </a:rPr>
              <a:t>GetTop</a:t>
            </a:r>
            <a:r>
              <a:rPr lang="en-US" altLang="zh-CN" sz="2100" dirty="0"/>
              <a:t>(</a:t>
            </a:r>
            <a:r>
              <a:rPr lang="en-US" altLang="zh-CN" sz="2100" dirty="0" err="1"/>
              <a:t>S,&amp;e</a:t>
            </a:r>
            <a:r>
              <a:rPr lang="en-US" altLang="zh-CN" sz="2100" dirty="0"/>
              <a:t>) //</a:t>
            </a:r>
            <a:r>
              <a:rPr lang="zh-CN" altLang="en-US" sz="2000" dirty="0"/>
              <a:t>读栈顶元素，栈不变化</a:t>
            </a:r>
            <a:endParaRPr lang="en-US" altLang="zh-CN" sz="2100" dirty="0"/>
          </a:p>
          <a:p>
            <a:pPr eaLnBrk="1" hangingPunct="1">
              <a:lnSpc>
                <a:spcPct val="150000"/>
              </a:lnSpc>
              <a:buFont typeface="Wingdings" panose="05000000000000000000" pitchFamily="2" charset="2"/>
              <a:buNone/>
            </a:pPr>
            <a:r>
              <a:rPr lang="en-US" altLang="zh-CN" sz="2100" dirty="0"/>
              <a:t>  (7)  </a:t>
            </a:r>
            <a:r>
              <a:rPr lang="zh-CN" altLang="en-US" sz="2100" dirty="0"/>
              <a:t>置栈空操作            </a:t>
            </a:r>
            <a:r>
              <a:rPr lang="en-US" altLang="zh-CN" sz="2100" dirty="0" err="1">
                <a:solidFill>
                  <a:schemeClr val="accent2"/>
                </a:solidFill>
              </a:rPr>
              <a:t>ClearStack</a:t>
            </a:r>
            <a:r>
              <a:rPr lang="en-US" altLang="zh-CN" sz="2100" dirty="0"/>
              <a:t>(&amp;S)//</a:t>
            </a:r>
            <a:r>
              <a:rPr lang="zh-CN" altLang="en-US" sz="2000" dirty="0"/>
              <a:t>清空栈元素</a:t>
            </a:r>
            <a:endParaRPr lang="en-US" altLang="zh-CN" sz="2100" dirty="0"/>
          </a:p>
          <a:p>
            <a:pPr eaLnBrk="1" hangingPunct="1">
              <a:lnSpc>
                <a:spcPct val="150000"/>
              </a:lnSpc>
              <a:buFont typeface="Wingdings" panose="05000000000000000000" pitchFamily="2" charset="2"/>
              <a:buNone/>
            </a:pPr>
            <a:r>
              <a:rPr lang="en-US" altLang="zh-CN" sz="2100" dirty="0"/>
              <a:t>  (8)  </a:t>
            </a:r>
            <a:r>
              <a:rPr lang="zh-CN" altLang="en-US" sz="2100" dirty="0"/>
              <a:t>求当前栈元素个数函数  </a:t>
            </a:r>
            <a:r>
              <a:rPr lang="en-US" altLang="zh-CN" sz="2100" dirty="0" err="1">
                <a:solidFill>
                  <a:schemeClr val="accent2"/>
                </a:solidFill>
              </a:rPr>
              <a:t>StackLength</a:t>
            </a:r>
            <a:r>
              <a:rPr lang="en-US" altLang="zh-CN" sz="2100" dirty="0"/>
              <a:t>(S)</a:t>
            </a:r>
            <a:endParaRPr lang="en-US" altLang="zh-CN"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684213" y="142852"/>
            <a:ext cx="7200900" cy="1143000"/>
          </a:xfrm>
        </p:spPr>
        <p:txBody>
          <a:bodyPr>
            <a:normAutofit/>
          </a:bodyPr>
          <a:lstStyle/>
          <a:p>
            <a:pPr algn="l"/>
            <a:r>
              <a:rPr lang="zh-CN" altLang="en-US" sz="3200" dirty="0">
                <a:solidFill>
                  <a:schemeClr val="tx1"/>
                </a:solidFill>
                <a:latin typeface="隶书" pitchFamily="49" charset="-122"/>
              </a:rPr>
              <a:t>顺序栈：利用</a:t>
            </a:r>
            <a:r>
              <a:rPr lang="zh-CN" altLang="en-US" sz="3200" dirty="0">
                <a:solidFill>
                  <a:srgbClr val="FF0000"/>
                </a:solidFill>
                <a:latin typeface="隶书" pitchFamily="49" charset="-122"/>
              </a:rPr>
              <a:t>顺序存储</a:t>
            </a:r>
            <a:r>
              <a:rPr lang="zh-CN" altLang="en-US" sz="3200" dirty="0">
                <a:solidFill>
                  <a:schemeClr val="tx1"/>
                </a:solidFill>
                <a:latin typeface="隶书" pitchFamily="49" charset="-122"/>
              </a:rPr>
              <a:t>方式实现的栈</a:t>
            </a:r>
            <a:endParaRPr lang="zh-CN" altLang="en-US" sz="3200" dirty="0">
              <a:solidFill>
                <a:schemeClr val="tx1"/>
              </a:solidFill>
              <a:latin typeface="隶书" pitchFamily="49" charset="-122"/>
            </a:endParaRPr>
          </a:p>
        </p:txBody>
      </p:sp>
      <p:sp>
        <p:nvSpPr>
          <p:cNvPr id="89091" name="Rectangle 3"/>
          <p:cNvSpPr>
            <a:spLocks noGrp="1" noRot="1" noChangeArrowheads="1"/>
          </p:cNvSpPr>
          <p:nvPr>
            <p:ph type="body" idx="1"/>
          </p:nvPr>
        </p:nvSpPr>
        <p:spPr>
          <a:xfrm>
            <a:off x="611188" y="1571612"/>
            <a:ext cx="8281987" cy="3801604"/>
          </a:xfrm>
        </p:spPr>
        <p:txBody>
          <a:bodyPr>
            <a:normAutofit fontScale="92500" lnSpcReduction="20000"/>
          </a:bodyPr>
          <a:lstStyle/>
          <a:p>
            <a:pPr algn="just">
              <a:lnSpc>
                <a:spcPct val="16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由于栈是运算受限的线性表，因此线性表的存储结构对栈也适用。</a:t>
            </a:r>
            <a:endParaRPr lang="en-US" altLang="zh-CN" sz="2400" dirty="0">
              <a:solidFill>
                <a:srgbClr val="000000"/>
              </a:solidFill>
              <a:latin typeface="楷体_GB2312" pitchFamily="49" charset="-122"/>
              <a:ea typeface="楷体_GB2312" pitchFamily="49" charset="-122"/>
            </a:endParaRPr>
          </a:p>
          <a:p>
            <a:pPr algn="just">
              <a:lnSpc>
                <a:spcPct val="16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和顺序表相似，顺序栈的类型描述如下：</a:t>
            </a:r>
            <a:endParaRPr lang="zh-CN" altLang="en-US" sz="2400" dirty="0">
              <a:solidFill>
                <a:srgbClr val="000000"/>
              </a:solidFill>
              <a:latin typeface="楷体_GB2312" pitchFamily="49" charset="-122"/>
              <a:ea typeface="楷体_GB2312" pitchFamily="49" charset="-122"/>
            </a:endParaRPr>
          </a:p>
          <a:p>
            <a:pPr algn="just">
              <a:lnSpc>
                <a:spcPct val="160000"/>
              </a:lnSpc>
              <a:buFont typeface="Wingdings" panose="05000000000000000000" pitchFamily="2" charset="2"/>
              <a:buNone/>
            </a:pP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typedef</a:t>
            </a: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struct</a:t>
            </a:r>
            <a:r>
              <a:rPr lang="en-US" altLang="zh-CN" sz="2400" dirty="0">
                <a:solidFill>
                  <a:srgbClr val="000000"/>
                </a:solidFill>
                <a:latin typeface="楷体_GB2312" pitchFamily="49" charset="-122"/>
                <a:ea typeface="楷体_GB2312" pitchFamily="49" charset="-122"/>
              </a:rPr>
              <a:t>{</a:t>
            </a:r>
            <a:endParaRPr lang="en-US" altLang="zh-CN" sz="2400" dirty="0">
              <a:solidFill>
                <a:srgbClr val="000000"/>
              </a:solidFill>
              <a:latin typeface="楷体_GB2312" pitchFamily="49" charset="-122"/>
              <a:ea typeface="楷体_GB2312" pitchFamily="49" charset="-122"/>
            </a:endParaRPr>
          </a:p>
          <a:p>
            <a:pPr algn="just">
              <a:lnSpc>
                <a:spcPct val="160000"/>
              </a:lnSpc>
              <a:buFont typeface="Wingdings" panose="05000000000000000000" pitchFamily="2" charset="2"/>
              <a:buNone/>
            </a:pP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SElemType</a:t>
            </a:r>
            <a:r>
              <a:rPr lang="en-US" altLang="zh-CN" sz="2400" dirty="0">
                <a:solidFill>
                  <a:srgbClr val="000000"/>
                </a:solidFill>
                <a:latin typeface="楷体_GB2312" pitchFamily="49" charset="-122"/>
                <a:ea typeface="楷体_GB2312" pitchFamily="49" charset="-122"/>
              </a:rPr>
              <a:t>  *base;//</a:t>
            </a:r>
            <a:r>
              <a:rPr lang="zh-CN" altLang="en-US" sz="2400" dirty="0">
                <a:solidFill>
                  <a:srgbClr val="000000"/>
                </a:solidFill>
                <a:latin typeface="楷体_GB2312" pitchFamily="49" charset="-122"/>
                <a:ea typeface="楷体_GB2312" pitchFamily="49" charset="-122"/>
              </a:rPr>
              <a:t>栈底指针</a:t>
            </a:r>
            <a:endParaRPr lang="en-US" altLang="zh-CN" sz="2400" dirty="0">
              <a:solidFill>
                <a:srgbClr val="000000"/>
              </a:solidFill>
              <a:latin typeface="楷体_GB2312" pitchFamily="49" charset="-122"/>
              <a:ea typeface="楷体_GB2312" pitchFamily="49" charset="-122"/>
            </a:endParaRPr>
          </a:p>
          <a:p>
            <a:pPr algn="just">
              <a:lnSpc>
                <a:spcPct val="160000"/>
              </a:lnSpc>
              <a:buNone/>
            </a:pP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SElemType</a:t>
            </a:r>
            <a:r>
              <a:rPr lang="en-US" altLang="zh-CN" sz="2400" dirty="0">
                <a:solidFill>
                  <a:srgbClr val="000000"/>
                </a:solidFill>
                <a:latin typeface="楷体_GB2312" pitchFamily="49" charset="-122"/>
                <a:ea typeface="楷体_GB2312" pitchFamily="49" charset="-122"/>
              </a:rPr>
              <a:t>  *top;//</a:t>
            </a:r>
            <a:r>
              <a:rPr lang="zh-CN" altLang="en-US" sz="2400" dirty="0">
                <a:solidFill>
                  <a:srgbClr val="000000"/>
                </a:solidFill>
                <a:latin typeface="楷体_GB2312" pitchFamily="49" charset="-122"/>
                <a:ea typeface="楷体_GB2312" pitchFamily="49" charset="-122"/>
              </a:rPr>
              <a:t>栈顶指针</a:t>
            </a:r>
            <a:endParaRPr lang="en-US" altLang="zh-CN" sz="2400" dirty="0">
              <a:solidFill>
                <a:srgbClr val="000000"/>
              </a:solidFill>
              <a:latin typeface="楷体_GB2312" pitchFamily="49" charset="-122"/>
              <a:ea typeface="楷体_GB2312" pitchFamily="49" charset="-122"/>
            </a:endParaRPr>
          </a:p>
          <a:p>
            <a:pPr algn="just">
              <a:lnSpc>
                <a:spcPct val="160000"/>
              </a:lnSpc>
              <a:buFont typeface="Wingdings" panose="05000000000000000000" pitchFamily="2" charset="2"/>
              <a:buNone/>
            </a:pP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int</a:t>
            </a: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stacksize</a:t>
            </a:r>
            <a:r>
              <a:rPr lang="en-US" altLang="zh-CN" sz="2400" dirty="0">
                <a:solidFill>
                  <a:srgbClr val="000000"/>
                </a:solidFill>
                <a:latin typeface="楷体_GB2312" pitchFamily="49" charset="-122"/>
                <a:ea typeface="楷体_GB2312" pitchFamily="49" charset="-122"/>
              </a:rPr>
              <a:t>;//</a:t>
            </a:r>
            <a:r>
              <a:rPr lang="zh-CN" altLang="en-US" sz="2400" dirty="0">
                <a:solidFill>
                  <a:srgbClr val="000000"/>
                </a:solidFill>
                <a:latin typeface="楷体_GB2312" pitchFamily="49" charset="-122"/>
                <a:ea typeface="楷体_GB2312" pitchFamily="49" charset="-122"/>
              </a:rPr>
              <a:t>栈当前可使用的最大容量</a:t>
            </a:r>
            <a:endParaRPr lang="en-US" altLang="zh-CN" sz="2400" dirty="0">
              <a:solidFill>
                <a:srgbClr val="000000"/>
              </a:solidFill>
              <a:latin typeface="楷体_GB2312" pitchFamily="49" charset="-122"/>
              <a:ea typeface="楷体_GB2312" pitchFamily="49" charset="-122"/>
            </a:endParaRPr>
          </a:p>
          <a:p>
            <a:pPr algn="just">
              <a:lnSpc>
                <a:spcPct val="160000"/>
              </a:lnSpc>
              <a:buFont typeface="Wingdings" panose="05000000000000000000" pitchFamily="2" charset="2"/>
              <a:buNone/>
            </a:pPr>
            <a:r>
              <a:rPr lang="en-US" altLang="zh-CN" sz="2400" dirty="0">
                <a:solidFill>
                  <a:srgbClr val="000000"/>
                </a:solidFill>
                <a:latin typeface="楷体_GB2312" pitchFamily="49" charset="-122"/>
                <a:ea typeface="楷体_GB2312" pitchFamily="49" charset="-122"/>
              </a:rPr>
              <a:t>             }</a:t>
            </a:r>
            <a:r>
              <a:rPr lang="en-US" altLang="zh-CN" sz="2400" dirty="0" err="1">
                <a:solidFill>
                  <a:srgbClr val="000000"/>
                </a:solidFill>
                <a:latin typeface="楷体_GB2312" pitchFamily="49" charset="-122"/>
                <a:ea typeface="楷体_GB2312" pitchFamily="49" charset="-122"/>
              </a:rPr>
              <a:t>SqStack</a:t>
            </a:r>
            <a:r>
              <a:rPr lang="zh-CN" altLang="en-US" sz="2400" dirty="0">
                <a:solidFill>
                  <a:srgbClr val="000000"/>
                </a:solidFill>
                <a:latin typeface="楷体_GB2312" pitchFamily="49" charset="-122"/>
                <a:ea typeface="楷体_GB2312" pitchFamily="49" charset="-122"/>
              </a:rPr>
              <a:t>；</a:t>
            </a:r>
            <a:endParaRPr lang="zh-CN" altLang="en-US" sz="2400" dirty="0">
              <a:solidFill>
                <a:srgbClr val="000000"/>
              </a:solidFill>
              <a:latin typeface="楷体_GB2312" pitchFamily="49" charset="-122"/>
              <a:ea typeface="楷体_GB2312" pitchFamily="49" charset="-122"/>
            </a:endParaRPr>
          </a:p>
        </p:txBody>
      </p:sp>
      <p:sp>
        <p:nvSpPr>
          <p:cNvPr id="2" name="文本框 1"/>
          <p:cNvSpPr txBox="1"/>
          <p:nvPr/>
        </p:nvSpPr>
        <p:spPr>
          <a:xfrm>
            <a:off x="1475656" y="5949280"/>
            <a:ext cx="5830442" cy="369332"/>
          </a:xfrm>
          <a:prstGeom prst="rect">
            <a:avLst/>
          </a:prstGeom>
          <a:noFill/>
        </p:spPr>
        <p:txBody>
          <a:bodyPr wrap="none" rtlCol="0">
            <a:spAutoFit/>
          </a:bodyPr>
          <a:lstStyle/>
          <a:p>
            <a:r>
              <a:rPr lang="zh-CN" altLang="en-US" dirty="0">
                <a:solidFill>
                  <a:srgbClr val="FF0000"/>
                </a:solidFill>
              </a:rPr>
              <a:t>思考：为什么用栈顶指针</a:t>
            </a:r>
            <a:r>
              <a:rPr lang="en-US" altLang="zh-CN" dirty="0">
                <a:solidFill>
                  <a:srgbClr val="FF0000"/>
                </a:solidFill>
              </a:rPr>
              <a:t>top</a:t>
            </a:r>
            <a:r>
              <a:rPr lang="zh-CN" altLang="en-US" dirty="0">
                <a:solidFill>
                  <a:srgbClr val="FF0000"/>
                </a:solidFill>
              </a:rPr>
              <a:t>代替了顺序表中的</a:t>
            </a:r>
            <a:r>
              <a:rPr lang="en-US" altLang="zh-CN" dirty="0">
                <a:solidFill>
                  <a:srgbClr val="FF0000"/>
                </a:solidFill>
              </a:rPr>
              <a:t>length</a:t>
            </a:r>
            <a:r>
              <a:rPr lang="zh-CN" altLang="en-US" dirty="0">
                <a:solidFill>
                  <a:srgbClr val="FF0000"/>
                </a:solidFill>
              </a:rPr>
              <a:t>呢？</a:t>
            </a:r>
            <a:endParaRPr lang="zh-CN" altLang="en-US" dirty="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ChangeArrowheads="1"/>
          </p:cNvSpPr>
          <p:nvPr/>
        </p:nvSpPr>
        <p:spPr bwMode="auto">
          <a:xfrm>
            <a:off x="755650" y="4625841"/>
            <a:ext cx="8174038" cy="1323439"/>
          </a:xfrm>
          <a:prstGeom prst="rect">
            <a:avLst/>
          </a:prstGeom>
          <a:noFill/>
          <a:ln w="9525">
            <a:noFill/>
            <a:miter lim="800000"/>
          </a:ln>
        </p:spPr>
        <p:txBody>
          <a:bodyPr>
            <a:spAutoFit/>
          </a:bodyPr>
          <a:lstStyle/>
          <a:p>
            <a:pPr>
              <a:spcBef>
                <a:spcPct val="0"/>
              </a:spcBef>
            </a:pPr>
            <a:r>
              <a:rPr kumimoji="1" lang="zh-CN" altLang="en-US" sz="2000" dirty="0">
                <a:latin typeface="Times New Roman" panose="02020503050405090304" pitchFamily="18" charset="0"/>
              </a:rPr>
              <a:t>栈中的数据元素是用一组连续的存储空间来存放的。</a:t>
            </a:r>
            <a:endParaRPr kumimoji="1" lang="zh-CN" altLang="en-US" sz="2000" dirty="0">
              <a:latin typeface="Times New Roman" panose="02020503050405090304" pitchFamily="18" charset="0"/>
            </a:endParaRPr>
          </a:p>
          <a:p>
            <a:pPr>
              <a:spcBef>
                <a:spcPct val="0"/>
              </a:spcBef>
            </a:pPr>
            <a:r>
              <a:rPr kumimoji="1" lang="zh-CN" altLang="en-US" sz="2000" dirty="0">
                <a:latin typeface="Times New Roman" panose="02020503050405090304" pitchFamily="18" charset="0"/>
              </a:rPr>
              <a:t>栈底位置可以设置在存储空间的一个端点，而栈顶是随着</a:t>
            </a:r>
            <a:endParaRPr kumimoji="1" lang="zh-CN" altLang="en-US" sz="2000" dirty="0">
              <a:latin typeface="Times New Roman" panose="02020503050405090304" pitchFamily="18" charset="0"/>
            </a:endParaRPr>
          </a:p>
          <a:p>
            <a:pPr>
              <a:spcBef>
                <a:spcPct val="0"/>
              </a:spcBef>
            </a:pPr>
            <a:r>
              <a:rPr kumimoji="1" lang="zh-CN" altLang="en-US" sz="2000" dirty="0">
                <a:latin typeface="Times New Roman" panose="02020503050405090304" pitchFamily="18" charset="0"/>
              </a:rPr>
              <a:t>插入和删除而变化的，</a:t>
            </a:r>
            <a:r>
              <a:rPr kumimoji="1" lang="zh-CN" altLang="en-US" sz="2000" dirty="0">
                <a:solidFill>
                  <a:srgbClr val="FF0000"/>
                </a:solidFill>
                <a:latin typeface="Times New Roman" panose="02020503050405090304" pitchFamily="18" charset="0"/>
              </a:rPr>
              <a:t>非空栈中的栈顶指针</a:t>
            </a:r>
            <a:r>
              <a:rPr kumimoji="1" lang="en-US" altLang="zh-CN" sz="2000" dirty="0">
                <a:solidFill>
                  <a:srgbClr val="FF0000"/>
                </a:solidFill>
                <a:latin typeface="Times New Roman" panose="02020503050405090304" pitchFamily="18" charset="0"/>
              </a:rPr>
              <a:t>top</a:t>
            </a:r>
            <a:r>
              <a:rPr kumimoji="1" lang="zh-CN" altLang="en-US" sz="2000" dirty="0">
                <a:solidFill>
                  <a:srgbClr val="FF0000"/>
                </a:solidFill>
                <a:latin typeface="Times New Roman" panose="02020503050405090304" pitchFamily="18" charset="0"/>
              </a:rPr>
              <a:t>来指向栈顶元素的下一个位置。</a:t>
            </a:r>
            <a:endParaRPr kumimoji="1" lang="zh-CN" altLang="en-US" sz="2000" dirty="0">
              <a:solidFill>
                <a:srgbClr val="FF0000"/>
              </a:solidFill>
              <a:latin typeface="Times New Roman" panose="02020503050405090304" pitchFamily="18" charset="0"/>
            </a:endParaRPr>
          </a:p>
        </p:txBody>
      </p:sp>
      <p:sp>
        <p:nvSpPr>
          <p:cNvPr id="90116" name="Rectangle 5"/>
          <p:cNvSpPr>
            <a:spLocks noChangeArrowheads="1"/>
          </p:cNvSpPr>
          <p:nvPr/>
        </p:nvSpPr>
        <p:spPr bwMode="auto">
          <a:xfrm>
            <a:off x="611188" y="620713"/>
            <a:ext cx="2520950" cy="400110"/>
          </a:xfrm>
          <a:prstGeom prst="rect">
            <a:avLst/>
          </a:prstGeom>
          <a:noFill/>
          <a:ln w="9525">
            <a:noFill/>
            <a:miter lim="800000"/>
          </a:ln>
        </p:spPr>
        <p:txBody>
          <a:bodyPr>
            <a:spAutoFit/>
          </a:bodyPr>
          <a:lstStyle/>
          <a:p>
            <a:r>
              <a:rPr lang="zh-CN" altLang="en-US" sz="2000" dirty="0">
                <a:solidFill>
                  <a:srgbClr val="000000"/>
                </a:solidFill>
                <a:ea typeface="楷体_GB2312" pitchFamily="49" charset="-122"/>
              </a:rPr>
              <a:t>栈操作的示意图：</a:t>
            </a:r>
            <a:endParaRPr lang="zh-CN" altLang="en-US" sz="2000" dirty="0">
              <a:solidFill>
                <a:srgbClr val="000000"/>
              </a:solidFill>
              <a:ea typeface="楷体_GB2312" pitchFamily="49" charset="-122"/>
            </a:endParaRPr>
          </a:p>
        </p:txBody>
      </p:sp>
      <p:grpSp>
        <p:nvGrpSpPr>
          <p:cNvPr id="5" name="Group 3"/>
          <p:cNvGrpSpPr/>
          <p:nvPr/>
        </p:nvGrpSpPr>
        <p:grpSpPr bwMode="auto">
          <a:xfrm>
            <a:off x="1066800" y="1321768"/>
            <a:ext cx="1066800" cy="2743200"/>
            <a:chOff x="672" y="1344"/>
            <a:chExt cx="672" cy="1728"/>
          </a:xfrm>
        </p:grpSpPr>
        <p:sp>
          <p:nvSpPr>
            <p:cNvPr id="6" name="Rectangle 4"/>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7" name="Line 5"/>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
          <p:cNvGrpSpPr/>
          <p:nvPr/>
        </p:nvGrpSpPr>
        <p:grpSpPr bwMode="auto">
          <a:xfrm>
            <a:off x="3048000" y="1321768"/>
            <a:ext cx="1066800" cy="2743200"/>
            <a:chOff x="672" y="1344"/>
            <a:chExt cx="672" cy="1728"/>
          </a:xfrm>
        </p:grpSpPr>
        <p:sp>
          <p:nvSpPr>
            <p:cNvPr id="13" name="Rectangle 11"/>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4" name="Line 12"/>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17"/>
          <p:cNvGrpSpPr/>
          <p:nvPr/>
        </p:nvGrpSpPr>
        <p:grpSpPr bwMode="auto">
          <a:xfrm>
            <a:off x="5029200" y="1321768"/>
            <a:ext cx="1066800" cy="2743200"/>
            <a:chOff x="672" y="1344"/>
            <a:chExt cx="672" cy="1728"/>
          </a:xfrm>
        </p:grpSpPr>
        <p:sp>
          <p:nvSpPr>
            <p:cNvPr id="20" name="Rectangle 18"/>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21" name="Line 19"/>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24"/>
          <p:cNvGrpSpPr/>
          <p:nvPr/>
        </p:nvGrpSpPr>
        <p:grpSpPr bwMode="auto">
          <a:xfrm>
            <a:off x="7086600" y="1321768"/>
            <a:ext cx="1066800" cy="2743200"/>
            <a:chOff x="672" y="1344"/>
            <a:chExt cx="672" cy="1728"/>
          </a:xfrm>
        </p:grpSpPr>
        <p:sp>
          <p:nvSpPr>
            <p:cNvPr id="27" name="Rectangle 25"/>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28" name="Line 26"/>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0"/>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 name="Line 31"/>
          <p:cNvSpPr>
            <a:spLocks noChangeShapeType="1"/>
          </p:cNvSpPr>
          <p:nvPr/>
        </p:nvSpPr>
        <p:spPr bwMode="auto">
          <a:xfrm>
            <a:off x="228600" y="3988768"/>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2"/>
          <p:cNvSpPr>
            <a:spLocks noChangeShapeType="1"/>
          </p:cNvSpPr>
          <p:nvPr/>
        </p:nvSpPr>
        <p:spPr bwMode="auto">
          <a:xfrm>
            <a:off x="228600" y="3760168"/>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p:cNvSpPr>
            <a:spLocks noChangeShapeType="1"/>
          </p:cNvSpPr>
          <p:nvPr/>
        </p:nvSpPr>
        <p:spPr bwMode="auto">
          <a:xfrm>
            <a:off x="2438400" y="39887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p:cNvSpPr>
            <a:spLocks noChangeShapeType="1"/>
          </p:cNvSpPr>
          <p:nvPr/>
        </p:nvSpPr>
        <p:spPr bwMode="auto">
          <a:xfrm>
            <a:off x="4419600" y="39887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auto">
          <a:xfrm>
            <a:off x="6477000" y="39887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auto">
          <a:xfrm>
            <a:off x="2438400" y="34553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auto">
          <a:xfrm>
            <a:off x="4419600" y="11693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6477000" y="29219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39"/>
          <p:cNvSpPr txBox="1">
            <a:spLocks noChangeArrowheads="1"/>
          </p:cNvSpPr>
          <p:nvPr/>
        </p:nvSpPr>
        <p:spPr bwMode="auto">
          <a:xfrm>
            <a:off x="228600" y="398876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base</a:t>
            </a:r>
            <a:endParaRPr kumimoji="1" lang="en-US" altLang="zh-CN" sz="2400">
              <a:latin typeface="Times New Roman" panose="02020503050405090304" pitchFamily="18" charset="0"/>
            </a:endParaRPr>
          </a:p>
        </p:txBody>
      </p:sp>
      <p:sp>
        <p:nvSpPr>
          <p:cNvPr id="42" name="Text Box 40"/>
          <p:cNvSpPr txBox="1">
            <a:spLocks noChangeArrowheads="1"/>
          </p:cNvSpPr>
          <p:nvPr/>
        </p:nvSpPr>
        <p:spPr bwMode="auto">
          <a:xfrm>
            <a:off x="304800" y="337916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top</a:t>
            </a:r>
            <a:endParaRPr kumimoji="1" lang="en-US" altLang="zh-CN" sz="2400">
              <a:latin typeface="Times New Roman" panose="02020503050405090304" pitchFamily="18" charset="0"/>
            </a:endParaRPr>
          </a:p>
        </p:txBody>
      </p:sp>
      <p:sp>
        <p:nvSpPr>
          <p:cNvPr id="43" name="Text Box 41"/>
          <p:cNvSpPr txBox="1">
            <a:spLocks noChangeArrowheads="1"/>
          </p:cNvSpPr>
          <p:nvPr/>
        </p:nvSpPr>
        <p:spPr bwMode="auto">
          <a:xfrm>
            <a:off x="2362200" y="398876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base</a:t>
            </a:r>
            <a:endParaRPr kumimoji="1" lang="en-US" altLang="zh-CN" sz="2400">
              <a:latin typeface="Times New Roman" panose="02020503050405090304" pitchFamily="18" charset="0"/>
            </a:endParaRPr>
          </a:p>
        </p:txBody>
      </p:sp>
      <p:sp>
        <p:nvSpPr>
          <p:cNvPr id="44" name="Text Box 42"/>
          <p:cNvSpPr txBox="1">
            <a:spLocks noChangeArrowheads="1"/>
          </p:cNvSpPr>
          <p:nvPr/>
        </p:nvSpPr>
        <p:spPr bwMode="auto">
          <a:xfrm>
            <a:off x="4303713" y="3988768"/>
            <a:ext cx="72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base</a:t>
            </a:r>
            <a:endParaRPr kumimoji="1" lang="en-US" altLang="zh-CN" sz="2400">
              <a:latin typeface="Times New Roman" panose="02020503050405090304" pitchFamily="18" charset="0"/>
            </a:endParaRPr>
          </a:p>
        </p:txBody>
      </p:sp>
      <p:sp>
        <p:nvSpPr>
          <p:cNvPr id="45" name="Text Box 43"/>
          <p:cNvSpPr txBox="1">
            <a:spLocks noChangeArrowheads="1"/>
          </p:cNvSpPr>
          <p:nvPr/>
        </p:nvSpPr>
        <p:spPr bwMode="auto">
          <a:xfrm>
            <a:off x="6400800" y="398876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base</a:t>
            </a:r>
            <a:endParaRPr kumimoji="1" lang="en-US" altLang="zh-CN" sz="2400">
              <a:latin typeface="Times New Roman" panose="02020503050405090304" pitchFamily="18" charset="0"/>
            </a:endParaRPr>
          </a:p>
        </p:txBody>
      </p:sp>
      <p:sp>
        <p:nvSpPr>
          <p:cNvPr id="46" name="Text Box 44"/>
          <p:cNvSpPr txBox="1">
            <a:spLocks noChangeArrowheads="1"/>
          </p:cNvSpPr>
          <p:nvPr/>
        </p:nvSpPr>
        <p:spPr bwMode="auto">
          <a:xfrm>
            <a:off x="2398713" y="299816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top</a:t>
            </a:r>
            <a:endParaRPr kumimoji="1" lang="en-US" altLang="zh-CN" sz="2400">
              <a:latin typeface="Times New Roman" panose="02020503050405090304" pitchFamily="18" charset="0"/>
            </a:endParaRPr>
          </a:p>
        </p:txBody>
      </p:sp>
      <p:sp>
        <p:nvSpPr>
          <p:cNvPr id="47" name="Text Box 45"/>
          <p:cNvSpPr txBox="1">
            <a:spLocks noChangeArrowheads="1"/>
          </p:cNvSpPr>
          <p:nvPr/>
        </p:nvSpPr>
        <p:spPr bwMode="auto">
          <a:xfrm>
            <a:off x="4379913" y="63596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top</a:t>
            </a:r>
            <a:endParaRPr kumimoji="1" lang="en-US" altLang="zh-CN" sz="2400">
              <a:latin typeface="Times New Roman" panose="02020503050405090304" pitchFamily="18" charset="0"/>
            </a:endParaRPr>
          </a:p>
        </p:txBody>
      </p:sp>
      <p:sp>
        <p:nvSpPr>
          <p:cNvPr id="48" name="Text Box 46"/>
          <p:cNvSpPr txBox="1">
            <a:spLocks noChangeArrowheads="1"/>
          </p:cNvSpPr>
          <p:nvPr/>
        </p:nvSpPr>
        <p:spPr bwMode="auto">
          <a:xfrm>
            <a:off x="6437313" y="238856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top</a:t>
            </a:r>
            <a:endParaRPr kumimoji="1" lang="en-US" altLang="zh-CN" sz="2400">
              <a:latin typeface="Times New Roman" panose="02020503050405090304" pitchFamily="18" charset="0"/>
            </a:endParaRPr>
          </a:p>
        </p:txBody>
      </p:sp>
      <p:sp>
        <p:nvSpPr>
          <p:cNvPr id="49" name="Text Box 47"/>
          <p:cNvSpPr txBox="1">
            <a:spLocks noChangeArrowheads="1"/>
          </p:cNvSpPr>
          <p:nvPr/>
        </p:nvSpPr>
        <p:spPr bwMode="auto">
          <a:xfrm>
            <a:off x="3352800" y="360776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0" name="Text Box 48"/>
          <p:cNvSpPr txBox="1">
            <a:spLocks noChangeArrowheads="1"/>
          </p:cNvSpPr>
          <p:nvPr/>
        </p:nvSpPr>
        <p:spPr bwMode="auto">
          <a:xfrm>
            <a:off x="5386388" y="1245568"/>
            <a:ext cx="4048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1" name="Text Box 49"/>
          <p:cNvSpPr txBox="1">
            <a:spLocks noChangeArrowheads="1"/>
          </p:cNvSpPr>
          <p:nvPr/>
        </p:nvSpPr>
        <p:spPr bwMode="auto">
          <a:xfrm>
            <a:off x="7391400" y="3074368"/>
            <a:ext cx="4048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 name="文本框 1"/>
          <p:cNvSpPr txBox="1"/>
          <p:nvPr/>
        </p:nvSpPr>
        <p:spPr>
          <a:xfrm>
            <a:off x="1123436" y="6125239"/>
            <a:ext cx="5982728" cy="369332"/>
          </a:xfrm>
          <a:prstGeom prst="rect">
            <a:avLst/>
          </a:prstGeom>
          <a:noFill/>
        </p:spPr>
        <p:txBody>
          <a:bodyPr wrap="none" rtlCol="0">
            <a:spAutoFit/>
          </a:bodyPr>
          <a:lstStyle/>
          <a:p>
            <a:r>
              <a:rPr lang="zh-CN" altLang="en-US" dirty="0">
                <a:solidFill>
                  <a:srgbClr val="FF0000"/>
                </a:solidFill>
              </a:rPr>
              <a:t>好处：</a:t>
            </a:r>
            <a:r>
              <a:rPr lang="en-US" altLang="zh-CN" dirty="0">
                <a:solidFill>
                  <a:srgbClr val="FF0000"/>
                </a:solidFill>
              </a:rPr>
              <a:t>top-base</a:t>
            </a:r>
            <a:r>
              <a:rPr lang="zh-CN" altLang="en-US" dirty="0">
                <a:solidFill>
                  <a:srgbClr val="FF0000"/>
                </a:solidFill>
              </a:rPr>
              <a:t>就是栈中元素的数量，</a:t>
            </a:r>
            <a:r>
              <a:rPr lang="en-US" altLang="zh-CN" dirty="0">
                <a:solidFill>
                  <a:srgbClr val="FF0000"/>
                </a:solidFill>
              </a:rPr>
              <a:t>top==base</a:t>
            </a:r>
            <a:r>
              <a:rPr lang="zh-CN" altLang="en-US" dirty="0">
                <a:solidFill>
                  <a:srgbClr val="FF0000"/>
                </a:solidFill>
              </a:rPr>
              <a:t>时栈为空。</a:t>
            </a:r>
            <a:endParaRPr lang="zh-CN" altLang="en-US"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1981200" y="1219200"/>
            <a:ext cx="76200" cy="2057400"/>
          </a:xfrm>
          <a:prstGeom prst="rect">
            <a:avLst/>
          </a:prstGeom>
          <a:noFill/>
          <a:ln w="9525">
            <a:noFill/>
            <a:miter lim="800000"/>
          </a:ln>
        </p:spPr>
        <p:txBody>
          <a:bodyPr wrap="none" lIns="92075" tIns="46038" rIns="92075" bIns="46038" anchor="ctr"/>
          <a:lstStyle/>
          <a:p>
            <a:endParaRPr lang="zh-CN" altLang="en-US"/>
          </a:p>
        </p:txBody>
      </p:sp>
      <p:sp>
        <p:nvSpPr>
          <p:cNvPr id="17412" name="Text Box 5"/>
          <p:cNvSpPr txBox="1">
            <a:spLocks noChangeArrowheads="1"/>
          </p:cNvSpPr>
          <p:nvPr/>
        </p:nvSpPr>
        <p:spPr bwMode="auto">
          <a:xfrm>
            <a:off x="539750" y="765175"/>
            <a:ext cx="7848600" cy="923972"/>
          </a:xfrm>
          <a:prstGeom prst="rect">
            <a:avLst/>
          </a:prstGeom>
          <a:noFill/>
          <a:ln w="9525">
            <a:noFill/>
            <a:miter lim="800000"/>
          </a:ln>
        </p:spPr>
        <p:txBody>
          <a:bodyPr lIns="92075" tIns="46038" rIns="92075" bIns="46038">
            <a:spAutoFit/>
          </a:bodyPr>
          <a:lstStyle/>
          <a:p>
            <a:pPr marL="381000" lvl="2" eaLnBrk="0" hangingPunct="0">
              <a:lnSpc>
                <a:spcPct val="150000"/>
              </a:lnSpc>
            </a:pPr>
            <a:r>
              <a:rPr lang="en-US" altLang="zh-CN" dirty="0">
                <a:latin typeface="楷体_GB2312" pitchFamily="49" charset="-122"/>
                <a:ea typeface="楷体_GB2312" pitchFamily="49" charset="-122"/>
              </a:rPr>
              <a:t>⑴ </a:t>
            </a:r>
            <a:r>
              <a:rPr lang="zh-CN" altLang="en-US" dirty="0">
                <a:latin typeface="楷体_GB2312" pitchFamily="49" charset="-122"/>
                <a:ea typeface="楷体_GB2312" pitchFamily="49" charset="-122"/>
              </a:rPr>
              <a:t>生成空栈</a:t>
            </a:r>
            <a:endParaRPr lang="zh-CN" altLang="en-US" dirty="0">
              <a:latin typeface="楷体_GB2312" pitchFamily="49" charset="-122"/>
              <a:ea typeface="楷体_GB2312" pitchFamily="49" charset="-122"/>
            </a:endParaRPr>
          </a:p>
          <a:p>
            <a:pPr marL="381000" lvl="2" eaLnBrk="0" hangingPunct="0">
              <a:lnSpc>
                <a:spcPct val="150000"/>
              </a:lnSpc>
            </a:pPr>
            <a:r>
              <a:rPr lang="zh-CN" altLang="en-US" dirty="0">
                <a:latin typeface="楷体_GB2312" pitchFamily="49" charset="-122"/>
                <a:ea typeface="楷体_GB2312" pitchFamily="49" charset="-122"/>
              </a:rPr>
              <a:t>首先建立栈空间，然后初始化栈顶指针。</a:t>
            </a:r>
            <a:endParaRPr lang="zh-CN" altLang="en-US" dirty="0">
              <a:latin typeface="楷体_GB2312" pitchFamily="49" charset="-122"/>
              <a:ea typeface="楷体_GB2312" pitchFamily="49" charset="-122"/>
            </a:endParaRPr>
          </a:p>
        </p:txBody>
      </p:sp>
      <p:pic>
        <p:nvPicPr>
          <p:cNvPr id="2" name="图片 1"/>
          <p:cNvPicPr>
            <a:picLocks noChangeAspect="1"/>
          </p:cNvPicPr>
          <p:nvPr/>
        </p:nvPicPr>
        <p:blipFill>
          <a:blip r:embed="rId1"/>
          <a:stretch>
            <a:fillRect/>
          </a:stretch>
        </p:blipFill>
        <p:spPr>
          <a:xfrm>
            <a:off x="236220" y="2160270"/>
            <a:ext cx="8672195" cy="2134235"/>
          </a:xfrm>
          <a:prstGeom prst="rect">
            <a:avLst/>
          </a:prstGeom>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第</a:t>
            </a:r>
            <a:r>
              <a:rPr lang="en-US" altLang="zh-CN" dirty="0">
                <a:solidFill>
                  <a:schemeClr val="tx1"/>
                </a:solidFill>
              </a:rPr>
              <a:t>3</a:t>
            </a:r>
            <a:r>
              <a:rPr lang="zh-CN" altLang="en-US" dirty="0">
                <a:solidFill>
                  <a:schemeClr val="tx1"/>
                </a:solidFill>
              </a:rPr>
              <a:t>章 栈、队列</a:t>
            </a:r>
            <a:endParaRPr lang="zh-CN" altLang="en-US" dirty="0">
              <a:solidFill>
                <a:schemeClr val="tx1"/>
              </a:solidFill>
            </a:endParaRPr>
          </a:p>
        </p:txBody>
      </p:sp>
      <p:sp>
        <p:nvSpPr>
          <p:cNvPr id="3" name="内容占位符 2"/>
          <p:cNvSpPr>
            <a:spLocks noGrp="1"/>
          </p:cNvSpPr>
          <p:nvPr>
            <p:ph sz="quarter" idx="1"/>
          </p:nvPr>
        </p:nvSpPr>
        <p:spPr/>
        <p:txBody>
          <a:bodyPr/>
          <a:lstStyle/>
          <a:p>
            <a:pPr>
              <a:lnSpc>
                <a:spcPct val="150000"/>
              </a:lnSpc>
            </a:pPr>
            <a:r>
              <a:rPr lang="en-US" altLang="zh-CN" sz="2800" dirty="0"/>
              <a:t>3.1 </a:t>
            </a:r>
            <a:r>
              <a:rPr lang="zh-CN" altLang="en-US" sz="2800" dirty="0"/>
              <a:t>栈</a:t>
            </a:r>
            <a:endParaRPr lang="en-US" altLang="zh-CN" sz="2800" dirty="0"/>
          </a:p>
          <a:p>
            <a:pPr>
              <a:lnSpc>
                <a:spcPct val="150000"/>
              </a:lnSpc>
            </a:pPr>
            <a:r>
              <a:rPr lang="en-US" altLang="zh-CN" sz="2800" dirty="0"/>
              <a:t>3.2 </a:t>
            </a:r>
            <a:r>
              <a:rPr lang="zh-CN" altLang="en-US" sz="2800" dirty="0"/>
              <a:t>栈的应用举例</a:t>
            </a:r>
            <a:endParaRPr lang="en-US" altLang="zh-CN" sz="2800" dirty="0"/>
          </a:p>
          <a:p>
            <a:pPr>
              <a:lnSpc>
                <a:spcPct val="150000"/>
              </a:lnSpc>
            </a:pPr>
            <a:r>
              <a:rPr lang="en-US" altLang="zh-CN" sz="2800" dirty="0"/>
              <a:t>3.4 </a:t>
            </a:r>
            <a:r>
              <a:rPr lang="zh-CN" altLang="en-US" sz="2800" dirty="0"/>
              <a:t>队列</a:t>
            </a:r>
            <a:endParaRPr lang="zh-CN" altLang="en-US" sz="2800" dirty="0"/>
          </a:p>
          <a:p>
            <a:pPr>
              <a:lnSpc>
                <a:spcPct val="150000"/>
              </a:lnSpc>
            </a:pPr>
            <a:r>
              <a:rPr lang="en-US" altLang="zh-CN" sz="2800" dirty="0"/>
              <a:t>3.5 </a:t>
            </a:r>
            <a:r>
              <a:rPr lang="zh-CN" altLang="en-US" sz="2800" dirty="0"/>
              <a:t>本章知识点小结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042988" y="765175"/>
            <a:ext cx="6858000" cy="369974"/>
          </a:xfrm>
          <a:prstGeom prst="rect">
            <a:avLst/>
          </a:prstGeom>
          <a:noFill/>
          <a:ln w="9525">
            <a:noFill/>
            <a:miter lim="800000"/>
          </a:ln>
        </p:spPr>
        <p:txBody>
          <a:bodyPr lIns="92075" tIns="46038" rIns="92075" bIns="46038">
            <a:spAutoFit/>
          </a:bodyPr>
          <a:lstStyle/>
          <a:p>
            <a:pPr eaLnBrk="0" hangingPunct="0"/>
            <a:r>
              <a:rPr lang="en-US" altLang="zh-CN" dirty="0">
                <a:ea typeface="楷体_GB2312" pitchFamily="49" charset="-122"/>
              </a:rPr>
              <a:t>⑵</a:t>
            </a:r>
            <a:r>
              <a:rPr lang="zh-CN" altLang="en-US" dirty="0">
                <a:ea typeface="楷体_GB2312" pitchFamily="49" charset="-122"/>
              </a:rPr>
              <a:t>判断是否为空栈</a:t>
            </a:r>
            <a:endParaRPr lang="zh-CN" altLang="en-US" dirty="0">
              <a:ea typeface="楷体_GB2312" pitchFamily="49" charset="-122"/>
            </a:endParaRPr>
          </a:p>
        </p:txBody>
      </p:sp>
      <p:sp>
        <p:nvSpPr>
          <p:cNvPr id="4" name="Text Box 2"/>
          <p:cNvSpPr txBox="1">
            <a:spLocks noChangeArrowheads="1"/>
          </p:cNvSpPr>
          <p:nvPr/>
        </p:nvSpPr>
        <p:spPr bwMode="auto">
          <a:xfrm>
            <a:off x="1043350" y="1349276"/>
            <a:ext cx="4240456"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r>
              <a:rPr kumimoji="1" lang="zh-CN" altLang="en-US" sz="2000" dirty="0">
                <a:latin typeface="Times New Roman" panose="02020503050405090304" pitchFamily="18" charset="0"/>
              </a:rPr>
              <a:t> </a:t>
            </a: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StackEmpty</a:t>
            </a:r>
            <a:r>
              <a:rPr kumimoji="1" lang="en-US" altLang="zh-CN" sz="2000" dirty="0">
                <a:latin typeface="Times New Roman" panose="02020503050405090304" pitchFamily="18" charset="0"/>
              </a:rPr>
              <a:t> ( S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a:t>
            </a:r>
            <a:r>
              <a:rPr kumimoji="1" lang="en-US" altLang="zh-CN" sz="2000" dirty="0" err="1">
                <a:solidFill>
                  <a:srgbClr val="FF0000"/>
                </a:solidFill>
                <a:latin typeface="Times New Roman" panose="02020503050405090304" pitchFamily="18" charset="0"/>
              </a:rPr>
              <a:t>S.top</a:t>
            </a:r>
            <a:r>
              <a:rPr kumimoji="1" lang="en-US" altLang="zh-CN" sz="2000" dirty="0">
                <a:solidFill>
                  <a:srgbClr val="FF0000"/>
                </a:solidFill>
                <a:latin typeface="Times New Roman" panose="02020503050405090304" pitchFamily="18" charset="0"/>
              </a:rPr>
              <a:t>= = </a:t>
            </a:r>
            <a:r>
              <a:rPr kumimoji="1" lang="en-US" altLang="zh-CN" sz="2000" dirty="0" err="1">
                <a:solidFill>
                  <a:srgbClr val="FF0000"/>
                </a:solidFill>
                <a:latin typeface="Times New Roman" panose="02020503050405090304" pitchFamily="18" charset="0"/>
              </a:rPr>
              <a:t>S.base</a:t>
            </a:r>
            <a:r>
              <a:rPr kumimoji="1" lang="en-US" altLang="zh-CN" sz="2000" dirty="0">
                <a:latin typeface="Times New Roman" panose="02020503050405090304" pitchFamily="18" charset="0"/>
              </a:rPr>
              <a:t>)  return  TRUE;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else  return  FALSE;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flipH="1" flipV="1">
            <a:off x="4427984" y="4149080"/>
            <a:ext cx="18002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372200" y="4581128"/>
            <a:ext cx="2262158" cy="369332"/>
          </a:xfrm>
          <a:prstGeom prst="rect">
            <a:avLst/>
          </a:prstGeom>
          <a:noFill/>
        </p:spPr>
        <p:txBody>
          <a:bodyPr wrap="none" rtlCol="0">
            <a:spAutoFit/>
          </a:bodyPr>
          <a:lstStyle/>
          <a:p>
            <a:r>
              <a:rPr lang="zh-CN" altLang="en-US" dirty="0">
                <a:solidFill>
                  <a:srgbClr val="FF0000"/>
                </a:solidFill>
              </a:rPr>
              <a:t>为什么需要这一句？</a:t>
            </a:r>
            <a:endParaRPr lang="zh-CN" altLang="en-US" dirty="0">
              <a:solidFill>
                <a:srgbClr val="FF0000"/>
              </a:solidFill>
            </a:endParaRPr>
          </a:p>
        </p:txBody>
      </p:sp>
      <p:sp>
        <p:nvSpPr>
          <p:cNvPr id="19459" name="Text Box 2"/>
          <p:cNvSpPr txBox="1">
            <a:spLocks noChangeArrowheads="1"/>
          </p:cNvSpPr>
          <p:nvPr/>
        </p:nvSpPr>
        <p:spPr bwMode="auto">
          <a:xfrm>
            <a:off x="971550" y="692150"/>
            <a:ext cx="7315200" cy="457200"/>
          </a:xfrm>
          <a:prstGeom prst="rect">
            <a:avLst/>
          </a:prstGeom>
          <a:noFill/>
          <a:ln w="9525">
            <a:noFill/>
            <a:miter lim="800000"/>
          </a:ln>
        </p:spPr>
        <p:txBody>
          <a:bodyPr lIns="92075" tIns="46038" rIns="92075" bIns="46038">
            <a:spAutoFit/>
          </a:bodyPr>
          <a:lstStyle/>
          <a:p>
            <a:pPr eaLnBrk="0" hangingPunct="0"/>
            <a:r>
              <a:rPr lang="en-US" altLang="zh-CN">
                <a:ea typeface="楷体_GB2312" pitchFamily="49" charset="-122"/>
              </a:rPr>
              <a:t>⑶</a:t>
            </a:r>
            <a:r>
              <a:rPr lang="zh-CN" altLang="en-US">
                <a:ea typeface="楷体_GB2312" pitchFamily="49" charset="-122"/>
              </a:rPr>
              <a:t>入栈</a:t>
            </a:r>
            <a:endParaRPr lang="zh-CN" altLang="en-US">
              <a:ea typeface="楷体_GB2312" pitchFamily="49" charset="-122"/>
            </a:endParaRPr>
          </a:p>
        </p:txBody>
      </p:sp>
      <p:sp>
        <p:nvSpPr>
          <p:cNvPr id="5" name="Text Box 2"/>
          <p:cNvSpPr txBox="1">
            <a:spLocks noChangeArrowheads="1"/>
          </p:cNvSpPr>
          <p:nvPr/>
        </p:nvSpPr>
        <p:spPr bwMode="auto">
          <a:xfrm>
            <a:off x="683568" y="605001"/>
            <a:ext cx="806489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Push ( </a:t>
            </a:r>
            <a:r>
              <a:rPr kumimoji="1" lang="en-US" altLang="zh-CN" sz="2000" dirty="0" err="1">
                <a:latin typeface="Times New Roman" panose="02020503050405090304" pitchFamily="18" charset="0"/>
              </a:rPr>
              <a:t>SqStack</a:t>
            </a:r>
            <a:r>
              <a:rPr kumimoji="1" lang="en-US" altLang="zh-CN" sz="2000" dirty="0">
                <a:latin typeface="Times New Roman" panose="02020503050405090304" pitchFamily="18" charset="0"/>
              </a:rPr>
              <a:t> &amp;S, </a:t>
            </a:r>
            <a:r>
              <a:rPr kumimoji="1" lang="en-US" altLang="zh-CN" sz="2000" dirty="0" err="1">
                <a:latin typeface="Times New Roman" panose="02020503050405090304" pitchFamily="18" charset="0"/>
              </a:rPr>
              <a:t>Elemtype</a:t>
            </a:r>
            <a:r>
              <a:rPr kumimoji="1" lang="en-US" altLang="zh-CN" sz="2000" dirty="0">
                <a:latin typeface="Times New Roman" panose="02020503050405090304" pitchFamily="18" charset="0"/>
              </a:rPr>
              <a:t>  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 </a:t>
            </a:r>
            <a:r>
              <a:rPr kumimoji="1" lang="en-US" altLang="zh-CN" sz="2000" dirty="0" err="1">
                <a:latin typeface="Times New Roman" panose="02020503050405090304" pitchFamily="18" charset="0"/>
              </a:rPr>
              <a:t>S.top-S.base</a:t>
            </a:r>
            <a:r>
              <a:rPr kumimoji="1" lang="en-US" altLang="zh-CN" sz="2000" dirty="0">
                <a:latin typeface="Times New Roman" panose="02020503050405090304" pitchFamily="18" charset="0"/>
              </a:rPr>
              <a:t> &gt;= </a:t>
            </a:r>
            <a:r>
              <a:rPr kumimoji="1" lang="en-US" altLang="zh-CN" sz="2000" dirty="0" err="1">
                <a:latin typeface="Times New Roman" panose="02020503050405090304" pitchFamily="18" charset="0"/>
              </a:rPr>
              <a:t>S.stacksize</a:t>
            </a:r>
            <a:r>
              <a:rPr kumimoji="1" lang="en-US" altLang="zh-CN" sz="2000" dirty="0">
                <a:latin typeface="Times New Roman" panose="02020503050405090304" pitchFamily="18" charset="0"/>
              </a:rPr>
              <a:t> )  {//</a:t>
            </a:r>
            <a:r>
              <a:rPr kumimoji="1" lang="zh-CN" altLang="en-US" sz="2000" dirty="0">
                <a:latin typeface="Times New Roman" panose="02020503050405090304" pitchFamily="18" charset="0"/>
              </a:rPr>
              <a:t>栈满，追加存储空间</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S.base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SElemType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realloc</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S.base</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S.stacksize</a:t>
            </a:r>
            <a:r>
              <a:rPr kumimoji="1" lang="en-US" altLang="zh-CN" sz="2000" dirty="0">
                <a:latin typeface="Times New Roman" panose="02020503050405090304" pitchFamily="18" charset="0"/>
              </a:rPr>
              <a:t>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STACKINCREMENT) * </a:t>
            </a:r>
            <a:r>
              <a:rPr kumimoji="1" lang="en-US" altLang="zh-CN" sz="2000" dirty="0" err="1">
                <a:latin typeface="Times New Roman" panose="02020503050405090304" pitchFamily="18" charset="0"/>
              </a:rPr>
              <a:t>sizeof</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SElemType</a:t>
            </a: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a:t>
            </a:r>
            <a:r>
              <a:rPr kumimoji="1" lang="en-US" altLang="zh-CN" sz="2000" dirty="0" err="1">
                <a:latin typeface="Times New Roman" panose="02020503050405090304" pitchFamily="18" charset="0"/>
              </a:rPr>
              <a:t>S.base</a:t>
            </a:r>
            <a:r>
              <a:rPr kumimoji="1" lang="en-US" altLang="zh-CN" sz="2000" dirty="0">
                <a:latin typeface="Times New Roman" panose="02020503050405090304" pitchFamily="18" charset="0"/>
              </a:rPr>
              <a:t>) exit(OVERFLOW);      /*</a:t>
            </a:r>
            <a:r>
              <a:rPr kumimoji="1" lang="zh-CN" altLang="en-US" sz="2000" dirty="0">
                <a:latin typeface="Times New Roman" panose="02020503050405090304" pitchFamily="18" charset="0"/>
              </a:rPr>
              <a:t>栈满不能入栈*</a:t>
            </a: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S.top</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S.base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S.stacksize</a:t>
            </a: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S.stacksize</a:t>
            </a:r>
            <a:r>
              <a:rPr kumimoji="1" lang="en-US" altLang="zh-CN" sz="2000" dirty="0">
                <a:latin typeface="Times New Roman" panose="02020503050405090304" pitchFamily="18" charset="0"/>
              </a:rPr>
              <a:t> += STACKINCRMENT;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S.top</a:t>
            </a:r>
            <a:r>
              <a:rPr kumimoji="1" lang="en-US" altLang="zh-CN" sz="2000" dirty="0">
                <a:latin typeface="Times New Roman" panose="02020503050405090304" pitchFamily="18" charset="0"/>
              </a:rPr>
              <a:t>++ = e;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}//Push</a:t>
            </a:r>
            <a:endParaRPr kumimoji="1" lang="en-US" altLang="zh-CN" sz="2000" dirty="0">
              <a:latin typeface="Times New Roman" panose="02020503050405090304" pitchFamily="18" charset="0"/>
            </a:endParaRPr>
          </a:p>
        </p:txBody>
      </p:sp>
      <p:grpSp>
        <p:nvGrpSpPr>
          <p:cNvPr id="9" name="组合 8"/>
          <p:cNvGrpSpPr/>
          <p:nvPr/>
        </p:nvGrpSpPr>
        <p:grpSpPr>
          <a:xfrm>
            <a:off x="2123440" y="5661025"/>
            <a:ext cx="5995035" cy="944346"/>
            <a:chOff x="2123728" y="5661248"/>
            <a:chExt cx="5262421" cy="944375"/>
          </a:xfrm>
        </p:grpSpPr>
        <p:cxnSp>
          <p:nvCxnSpPr>
            <p:cNvPr id="7" name="直接箭头连接符 6"/>
            <p:cNvCxnSpPr/>
            <p:nvPr/>
          </p:nvCxnSpPr>
          <p:spPr>
            <a:xfrm flipH="1" flipV="1">
              <a:off x="2123728" y="5661248"/>
              <a:ext cx="936104" cy="792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47864" y="6237312"/>
              <a:ext cx="4038285" cy="368311"/>
            </a:xfrm>
            <a:prstGeom prst="rect">
              <a:avLst/>
            </a:prstGeom>
            <a:noFill/>
            <a:ln>
              <a:solidFill>
                <a:schemeClr val="accent1"/>
              </a:solidFill>
            </a:ln>
          </p:spPr>
          <p:txBody>
            <a:bodyPr wrap="square" rtlCol="0">
              <a:spAutoFit/>
            </a:bodyPr>
            <a:lstStyle/>
            <a:p>
              <a:r>
                <a:rPr lang="en-US" altLang="zh-CN" dirty="0">
                  <a:solidFill>
                    <a:srgbClr val="FF0000"/>
                  </a:solidFill>
                </a:rPr>
                <a:t>++</a:t>
              </a:r>
              <a:r>
                <a:rPr lang="zh-CN" altLang="en-US" dirty="0">
                  <a:solidFill>
                    <a:srgbClr val="FF0000"/>
                  </a:solidFill>
                </a:rPr>
                <a:t>在后面，先 *</a:t>
              </a:r>
              <a:r>
                <a:rPr lang="en-US" altLang="zh-CN" dirty="0" err="1">
                  <a:solidFill>
                    <a:srgbClr val="FF0000"/>
                  </a:solidFill>
                </a:rPr>
                <a:t>S.top</a:t>
              </a:r>
              <a:r>
                <a:rPr lang="en-US" altLang="zh-CN" dirty="0">
                  <a:solidFill>
                    <a:srgbClr val="FF0000"/>
                  </a:solidFill>
                </a:rPr>
                <a:t> =e </a:t>
              </a:r>
              <a:r>
                <a:rPr lang="zh-CN" altLang="en-US" dirty="0">
                  <a:solidFill>
                    <a:srgbClr val="FF0000"/>
                  </a:solidFill>
                </a:rPr>
                <a:t>，然后</a:t>
              </a:r>
              <a:r>
                <a:rPr lang="en-US" altLang="zh-CN" dirty="0" err="1">
                  <a:solidFill>
                    <a:srgbClr val="FF0000"/>
                  </a:solidFill>
                </a:rPr>
                <a:t>S.top</a:t>
              </a:r>
              <a:r>
                <a:rPr lang="en-US" altLang="zh-CN" dirty="0">
                  <a:solidFill>
                    <a:srgbClr val="FF0000"/>
                  </a:solidFill>
                </a:rPr>
                <a:t>++</a:t>
              </a:r>
              <a:endParaRPr lang="zh-CN" altLang="en-US" dirty="0">
                <a:solidFill>
                  <a:srgbClr val="FF0000"/>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755650" y="692150"/>
            <a:ext cx="7391400" cy="457200"/>
          </a:xfrm>
          <a:prstGeom prst="rect">
            <a:avLst/>
          </a:prstGeom>
          <a:noFill/>
          <a:ln w="9525">
            <a:noFill/>
            <a:miter lim="800000"/>
          </a:ln>
        </p:spPr>
        <p:txBody>
          <a:bodyPr lIns="92075" tIns="46038" rIns="92075" bIns="46038">
            <a:spAutoFit/>
          </a:bodyPr>
          <a:lstStyle/>
          <a:p>
            <a:pPr eaLnBrk="0" hangingPunct="0"/>
            <a:r>
              <a:rPr lang="en-US" altLang="zh-CN">
                <a:ea typeface="楷体_GB2312" pitchFamily="49" charset="-122"/>
              </a:rPr>
              <a:t>⑷</a:t>
            </a:r>
            <a:r>
              <a:rPr lang="zh-CN" altLang="en-US">
                <a:ea typeface="楷体_GB2312" pitchFamily="49" charset="-122"/>
              </a:rPr>
              <a:t>出栈</a:t>
            </a:r>
            <a:endParaRPr lang="zh-CN" altLang="en-US">
              <a:latin typeface="Tahoma" panose="020B0604030504040204" pitchFamily="34" charset="0"/>
              <a:ea typeface="楷体_GB2312" pitchFamily="49" charset="-122"/>
            </a:endParaRPr>
          </a:p>
        </p:txBody>
      </p:sp>
      <p:sp>
        <p:nvSpPr>
          <p:cNvPr id="5" name="Text Box 2"/>
          <p:cNvSpPr txBox="1">
            <a:spLocks noChangeArrowheads="1"/>
          </p:cNvSpPr>
          <p:nvPr/>
        </p:nvSpPr>
        <p:spPr bwMode="auto">
          <a:xfrm>
            <a:off x="1331640" y="1149350"/>
            <a:ext cx="468750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Pop ( </a:t>
            </a:r>
            <a:r>
              <a:rPr kumimoji="1" lang="en-US" altLang="zh-CN" sz="2000" dirty="0" err="1">
                <a:latin typeface="Times New Roman" panose="02020503050405090304" pitchFamily="18" charset="0"/>
              </a:rPr>
              <a:t>SqStack</a:t>
            </a:r>
            <a:r>
              <a:rPr kumimoji="1" lang="en-US" altLang="zh-CN" sz="2000" dirty="0">
                <a:latin typeface="Times New Roman" panose="02020503050405090304" pitchFamily="18" charset="0"/>
              </a:rPr>
              <a:t> &amp;S, </a:t>
            </a:r>
            <a:r>
              <a:rPr kumimoji="1" lang="en-US" altLang="zh-CN" sz="2000" dirty="0" err="1">
                <a:latin typeface="Times New Roman" panose="02020503050405090304" pitchFamily="18" charset="0"/>
              </a:rPr>
              <a:t>Elemtype</a:t>
            </a:r>
            <a:r>
              <a:rPr kumimoji="1" lang="en-US" altLang="zh-CN" sz="2000" dirty="0">
                <a:latin typeface="Times New Roman" panose="02020503050405090304" pitchFamily="18" charset="0"/>
              </a:rPr>
              <a:t> &amp;e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a:t>
            </a:r>
            <a:r>
              <a:rPr kumimoji="1" lang="en-US" altLang="zh-CN" sz="2000" dirty="0" err="1">
                <a:latin typeface="Times New Roman" panose="02020503050405090304" pitchFamily="18" charset="0"/>
              </a:rPr>
              <a:t>S.top</a:t>
            </a:r>
            <a:r>
              <a:rPr kumimoji="1" lang="en-US" altLang="zh-CN" sz="2000" dirty="0">
                <a:latin typeface="Times New Roman" panose="02020503050405090304" pitchFamily="18" charset="0"/>
              </a:rPr>
              <a:t> = = </a:t>
            </a:r>
            <a:r>
              <a:rPr kumimoji="1" lang="en-US" altLang="zh-CN" sz="2000" dirty="0" err="1">
                <a:latin typeface="Times New Roman" panose="02020503050405090304" pitchFamily="18" charset="0"/>
              </a:rPr>
              <a:t>S.base</a:t>
            </a:r>
            <a:r>
              <a:rPr kumimoji="1" lang="en-US" altLang="zh-CN" sz="2000" dirty="0">
                <a:latin typeface="Times New Roman" panose="02020503050405090304" pitchFamily="18" charset="0"/>
              </a:rPr>
              <a:t> )  return ERROR;</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 = *--(</a:t>
            </a:r>
            <a:r>
              <a:rPr kumimoji="1" lang="en-US" altLang="zh-CN" sz="2000" dirty="0" err="1">
                <a:latin typeface="Times New Roman" panose="02020503050405090304" pitchFamily="18" charset="0"/>
              </a:rPr>
              <a:t>S.top</a:t>
            </a: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}//Pop</a:t>
            </a:r>
            <a:endParaRPr kumimoji="1" lang="en-US" altLang="zh-CN" sz="2000" dirty="0">
              <a:latin typeface="Times New Roman" panose="02020503050405090304" pitchFamily="18" charset="0"/>
            </a:endParaRPr>
          </a:p>
        </p:txBody>
      </p:sp>
      <p:grpSp>
        <p:nvGrpSpPr>
          <p:cNvPr id="4" name="组合 3"/>
          <p:cNvGrpSpPr/>
          <p:nvPr/>
        </p:nvGrpSpPr>
        <p:grpSpPr>
          <a:xfrm>
            <a:off x="2700020" y="3538855"/>
            <a:ext cx="5850255" cy="944299"/>
            <a:chOff x="2123728" y="5661248"/>
            <a:chExt cx="5127769" cy="944406"/>
          </a:xfrm>
        </p:grpSpPr>
        <p:cxnSp>
          <p:nvCxnSpPr>
            <p:cNvPr id="6" name="直接箭头连接符 5"/>
            <p:cNvCxnSpPr/>
            <p:nvPr/>
          </p:nvCxnSpPr>
          <p:spPr>
            <a:xfrm flipH="1" flipV="1">
              <a:off x="2123728" y="5661248"/>
              <a:ext cx="936104" cy="792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347864" y="6237312"/>
              <a:ext cx="3903633" cy="368342"/>
            </a:xfrm>
            <a:prstGeom prst="rect">
              <a:avLst/>
            </a:prstGeom>
            <a:noFill/>
            <a:ln>
              <a:solidFill>
                <a:schemeClr val="accent1"/>
              </a:solidFill>
            </a:ln>
          </p:spPr>
          <p:txBody>
            <a:bodyPr wrap="square" rtlCol="0">
              <a:spAutoFit/>
            </a:bodyPr>
            <a:lstStyle/>
            <a:p>
              <a:r>
                <a:rPr lang="en-US" altLang="zh-CN" dirty="0">
                  <a:solidFill>
                    <a:srgbClr val="FF0000"/>
                  </a:solidFill>
                </a:rPr>
                <a:t>--</a:t>
              </a:r>
              <a:r>
                <a:rPr lang="zh-CN" altLang="en-US" dirty="0">
                  <a:solidFill>
                    <a:srgbClr val="FF0000"/>
                  </a:solidFill>
                </a:rPr>
                <a:t>在前面，先 </a:t>
              </a:r>
              <a:r>
                <a:rPr lang="en-US" altLang="zh-CN" dirty="0" err="1">
                  <a:solidFill>
                    <a:srgbClr val="FF0000"/>
                  </a:solidFill>
                </a:rPr>
                <a:t>S.top</a:t>
              </a:r>
              <a:r>
                <a:rPr lang="en-US" altLang="zh-CN" dirty="0">
                  <a:solidFill>
                    <a:srgbClr val="FF0000"/>
                  </a:solidFill>
                </a:rPr>
                <a:t> </a:t>
              </a:r>
              <a:r>
                <a:rPr lang="zh-CN" altLang="en-US" dirty="0">
                  <a:solidFill>
                    <a:srgbClr val="FF0000"/>
                  </a:solidFill>
                </a:rPr>
                <a:t>减</a:t>
              </a:r>
              <a:r>
                <a:rPr lang="en-US" altLang="zh-CN" dirty="0">
                  <a:solidFill>
                    <a:srgbClr val="FF0000"/>
                  </a:solidFill>
                </a:rPr>
                <a:t>1</a:t>
              </a:r>
              <a:r>
                <a:rPr lang="zh-CN" altLang="en-US" dirty="0">
                  <a:solidFill>
                    <a:srgbClr val="FF0000"/>
                  </a:solidFill>
                </a:rPr>
                <a:t>，然后</a:t>
              </a:r>
              <a:r>
                <a:rPr lang="en-US" altLang="zh-CN" dirty="0">
                  <a:solidFill>
                    <a:srgbClr val="FF0000"/>
                  </a:solidFill>
                </a:rPr>
                <a:t>e =</a:t>
              </a:r>
              <a:r>
                <a:rPr lang="zh-CN" altLang="en-US" dirty="0">
                  <a:solidFill>
                    <a:srgbClr val="FF0000"/>
                  </a:solidFill>
                </a:rPr>
                <a:t>*</a:t>
              </a:r>
              <a:r>
                <a:rPr lang="en-US" altLang="zh-CN" dirty="0" err="1">
                  <a:solidFill>
                    <a:srgbClr val="FF0000"/>
                  </a:solidFill>
                </a:rPr>
                <a:t>S.top</a:t>
              </a:r>
              <a:endParaRPr lang="zh-CN" altLang="en-US" dirty="0">
                <a:solidFill>
                  <a:srgbClr val="FF0000"/>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899592" y="641361"/>
            <a:ext cx="7086600" cy="566738"/>
          </a:xfrm>
          <a:prstGeom prst="rect">
            <a:avLst/>
          </a:prstGeom>
          <a:noFill/>
          <a:ln w="9525">
            <a:noFill/>
            <a:miter lim="800000"/>
          </a:ln>
        </p:spPr>
        <p:txBody>
          <a:bodyPr lIns="92075" tIns="46038" rIns="92075" bIns="46038">
            <a:spAutoFit/>
          </a:bodyPr>
          <a:lstStyle/>
          <a:p>
            <a:pPr eaLnBrk="0" hangingPunct="0">
              <a:lnSpc>
                <a:spcPct val="130000"/>
              </a:lnSpc>
            </a:pPr>
            <a:r>
              <a:rPr lang="en-US" altLang="zh-CN">
                <a:ea typeface="楷体_GB2312" pitchFamily="49" charset="-122"/>
              </a:rPr>
              <a:t>⑸</a:t>
            </a:r>
            <a:r>
              <a:rPr lang="zh-CN" altLang="en-US">
                <a:ea typeface="楷体_GB2312" pitchFamily="49" charset="-122"/>
              </a:rPr>
              <a:t>取栈顶元素</a:t>
            </a:r>
            <a:endParaRPr lang="zh-CN" altLang="en-US">
              <a:latin typeface="Tahoma" panose="020B0604030504040204" pitchFamily="34" charset="0"/>
              <a:ea typeface="楷体_GB2312" pitchFamily="49" charset="-122"/>
            </a:endParaRPr>
          </a:p>
        </p:txBody>
      </p:sp>
      <p:sp>
        <p:nvSpPr>
          <p:cNvPr id="4" name="TextBox 3"/>
          <p:cNvSpPr txBox="1"/>
          <p:nvPr/>
        </p:nvSpPr>
        <p:spPr>
          <a:xfrm>
            <a:off x="714348" y="3857628"/>
            <a:ext cx="7786742" cy="2631490"/>
          </a:xfrm>
          <a:prstGeom prst="rect">
            <a:avLst/>
          </a:prstGeom>
          <a:noFill/>
        </p:spPr>
        <p:txBody>
          <a:bodyPr wrap="square" rtlCol="0">
            <a:spAutoFit/>
          </a:bodyPr>
          <a:lstStyle/>
          <a:p>
            <a:pPr>
              <a:lnSpc>
                <a:spcPct val="150000"/>
              </a:lnSpc>
            </a:pPr>
            <a:r>
              <a:rPr lang="zh-CN" altLang="en-US" dirty="0"/>
              <a:t>说明：</a:t>
            </a:r>
            <a:endParaRPr lang="en-US" altLang="zh-CN" dirty="0"/>
          </a:p>
          <a:p>
            <a:pPr>
              <a:lnSpc>
                <a:spcPct val="150000"/>
              </a:lnSpc>
            </a:pPr>
            <a:r>
              <a:rPr lang="en-US" altLang="zh-CN" dirty="0"/>
              <a:t>          1</a:t>
            </a:r>
            <a:r>
              <a:rPr lang="zh-CN" altLang="en-US" dirty="0"/>
              <a:t>）对于顺序栈，入栈时，首先判栈是否满了，栈满的条件为：</a:t>
            </a:r>
            <a:endParaRPr lang="en-US" altLang="zh-CN" dirty="0"/>
          </a:p>
          <a:p>
            <a:pPr>
              <a:lnSpc>
                <a:spcPct val="150000"/>
              </a:lnSpc>
            </a:pPr>
            <a:r>
              <a:rPr lang="en-US" altLang="zh-CN" dirty="0">
                <a:solidFill>
                  <a:srgbClr val="FF0000"/>
                </a:solidFill>
              </a:rPr>
              <a:t>                                                </a:t>
            </a:r>
            <a:r>
              <a:rPr kumimoji="1" lang="en-US" altLang="zh-CN" dirty="0" err="1">
                <a:latin typeface="Times New Roman" panose="02020503050405090304" pitchFamily="18" charset="0"/>
              </a:rPr>
              <a:t>S.top-S.base</a:t>
            </a:r>
            <a:r>
              <a:rPr kumimoji="1" lang="en-US" altLang="zh-CN" dirty="0">
                <a:latin typeface="Times New Roman" panose="02020503050405090304" pitchFamily="18" charset="0"/>
              </a:rPr>
              <a:t> &gt;= </a:t>
            </a:r>
            <a:r>
              <a:rPr kumimoji="1" lang="en-US" altLang="zh-CN" dirty="0" err="1">
                <a:latin typeface="Times New Roman" panose="02020503050405090304" pitchFamily="18" charset="0"/>
              </a:rPr>
              <a:t>S.stacksize</a:t>
            </a:r>
            <a:endParaRPr kumimoji="1" lang="en-US" altLang="zh-CN" dirty="0">
              <a:latin typeface="Times New Roman" panose="02020503050405090304" pitchFamily="18" charset="0"/>
            </a:endParaRPr>
          </a:p>
          <a:p>
            <a:pPr>
              <a:lnSpc>
                <a:spcPct val="150000"/>
              </a:lnSpc>
            </a:pPr>
            <a:r>
              <a:rPr lang="en-US" altLang="zh-CN" dirty="0"/>
              <a:t>              </a:t>
            </a:r>
            <a:r>
              <a:rPr lang="zh-CN" altLang="en-US" dirty="0"/>
              <a:t>栈满时，不能入栈，否则出现空间溢出，这种现象称为上溢</a:t>
            </a:r>
            <a:endParaRPr lang="en-US" altLang="zh-CN" dirty="0"/>
          </a:p>
          <a:p>
            <a:pPr>
              <a:lnSpc>
                <a:spcPct val="150000"/>
              </a:lnSpc>
            </a:pPr>
            <a:r>
              <a:rPr lang="en-US" altLang="zh-CN" dirty="0"/>
              <a:t>          2</a:t>
            </a:r>
            <a:r>
              <a:rPr lang="zh-CN" altLang="en-US" dirty="0"/>
              <a:t>）出栈和读栈顶元素操作，先判栈是否为空，为空时不能出栈和读栈顶元素，否则产生错误。</a:t>
            </a:r>
            <a:endParaRPr lang="zh-CN" altLang="en-US" dirty="0"/>
          </a:p>
        </p:txBody>
      </p:sp>
      <p:sp>
        <p:nvSpPr>
          <p:cNvPr id="5" name="Text Box 2"/>
          <p:cNvSpPr txBox="1">
            <a:spLocks noChangeArrowheads="1"/>
          </p:cNvSpPr>
          <p:nvPr/>
        </p:nvSpPr>
        <p:spPr bwMode="auto">
          <a:xfrm>
            <a:off x="1049858" y="1208099"/>
            <a:ext cx="755459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GetTop</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SqStack</a:t>
            </a:r>
            <a:r>
              <a:rPr kumimoji="1" lang="en-US" altLang="zh-CN" sz="2000" dirty="0">
                <a:latin typeface="Times New Roman" panose="02020503050405090304" pitchFamily="18" charset="0"/>
              </a:rPr>
              <a:t> S, </a:t>
            </a:r>
            <a:r>
              <a:rPr kumimoji="1" lang="en-US" altLang="zh-CN" sz="2000" dirty="0" err="1">
                <a:latin typeface="Times New Roman" panose="02020503050405090304" pitchFamily="18" charset="0"/>
              </a:rPr>
              <a:t>Elemtype</a:t>
            </a:r>
            <a:r>
              <a:rPr kumimoji="1" lang="en-US" altLang="zh-CN" sz="2000" dirty="0">
                <a:latin typeface="Times New Roman" panose="02020503050405090304" pitchFamily="18" charset="0"/>
              </a:rPr>
              <a:t> &amp;e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a:t>
            </a:r>
            <a:r>
              <a:rPr kumimoji="1" lang="en-US" altLang="zh-CN" sz="2000" dirty="0" err="1">
                <a:latin typeface="Times New Roman" panose="02020503050405090304" pitchFamily="18" charset="0"/>
              </a:rPr>
              <a:t>S.top</a:t>
            </a:r>
            <a:r>
              <a:rPr kumimoji="1" lang="en-US" altLang="zh-CN" sz="2000" dirty="0">
                <a:latin typeface="Times New Roman" panose="02020503050405090304" pitchFamily="18" charset="0"/>
              </a:rPr>
              <a:t> = = </a:t>
            </a:r>
            <a:r>
              <a:rPr kumimoji="1" lang="en-US" altLang="zh-CN" sz="2000" dirty="0" err="1">
                <a:latin typeface="Times New Roman" panose="02020503050405090304" pitchFamily="18" charset="0"/>
              </a:rPr>
              <a:t>S.base</a:t>
            </a:r>
            <a:r>
              <a:rPr kumimoji="1" lang="en-US" altLang="zh-CN" sz="2000" dirty="0">
                <a:latin typeface="Times New Roman" panose="02020503050405090304" pitchFamily="18" charset="0"/>
              </a:rPr>
              <a:t> )     return ERROR;</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 = *(S.top-1);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p:txBody>
      </p:sp>
      <p:grpSp>
        <p:nvGrpSpPr>
          <p:cNvPr id="6" name="组合 5"/>
          <p:cNvGrpSpPr/>
          <p:nvPr/>
        </p:nvGrpSpPr>
        <p:grpSpPr>
          <a:xfrm>
            <a:off x="2972623" y="3284984"/>
            <a:ext cx="3116001" cy="945396"/>
            <a:chOff x="2123728" y="5661248"/>
            <a:chExt cx="3116001" cy="945396"/>
          </a:xfrm>
        </p:grpSpPr>
        <p:cxnSp>
          <p:nvCxnSpPr>
            <p:cNvPr id="7" name="直接箭头连接符 6"/>
            <p:cNvCxnSpPr/>
            <p:nvPr/>
          </p:nvCxnSpPr>
          <p:spPr>
            <a:xfrm flipH="1" flipV="1">
              <a:off x="2123728" y="5661248"/>
              <a:ext cx="936104" cy="792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47864" y="6237312"/>
              <a:ext cx="1891865" cy="369332"/>
            </a:xfrm>
            <a:prstGeom prst="rect">
              <a:avLst/>
            </a:prstGeom>
            <a:noFill/>
            <a:ln>
              <a:solidFill>
                <a:schemeClr val="accent1"/>
              </a:solidFill>
            </a:ln>
          </p:spPr>
          <p:txBody>
            <a:bodyPr wrap="none" rtlCol="0">
              <a:spAutoFit/>
            </a:bodyPr>
            <a:lstStyle/>
            <a:p>
              <a:r>
                <a:rPr lang="zh-CN" altLang="en-US" dirty="0">
                  <a:solidFill>
                    <a:srgbClr val="FF0000"/>
                  </a:solidFill>
                </a:rPr>
                <a:t>注意是</a:t>
              </a:r>
              <a:r>
                <a:rPr lang="en-US" altLang="zh-CN" dirty="0">
                  <a:solidFill>
                    <a:srgbClr val="FF0000"/>
                  </a:solidFill>
                </a:rPr>
                <a:t>-1</a:t>
              </a:r>
              <a:r>
                <a:rPr lang="zh-CN" altLang="en-US" dirty="0">
                  <a:solidFill>
                    <a:srgbClr val="FF0000"/>
                  </a:solidFill>
                </a:rPr>
                <a:t>，不是</a:t>
              </a:r>
              <a:r>
                <a:rPr lang="en-US" altLang="zh-CN" dirty="0">
                  <a:solidFill>
                    <a:srgbClr val="FF0000"/>
                  </a:solidFill>
                </a:rPr>
                <a:t>--</a:t>
              </a:r>
              <a:endParaRPr lang="zh-CN" altLang="en-US" dirty="0">
                <a:solidFill>
                  <a:srgbClr val="FF0000"/>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66738" y="1752600"/>
            <a:ext cx="8001000" cy="4267200"/>
          </a:xfrm>
          <a:prstGeom prst="rect">
            <a:avLst/>
          </a:prstGeom>
        </p:spPr>
        <p:txBody>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zh-CN" altLang="en-US"/>
              <a:t>有</a:t>
            </a:r>
            <a:r>
              <a:rPr lang="en-US" altLang="zh-CN"/>
              <a:t>5 </a:t>
            </a:r>
            <a:r>
              <a:rPr lang="zh-CN" altLang="en-US"/>
              <a:t>个元素，其入栈次序为：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，在各种可能的出栈次序中，以元素</a:t>
            </a:r>
            <a:r>
              <a:rPr lang="en-US" altLang="zh-CN"/>
              <a:t>C</a:t>
            </a:r>
            <a:r>
              <a:rPr lang="zh-CN" altLang="en-US"/>
              <a:t>，</a:t>
            </a:r>
            <a:r>
              <a:rPr lang="en-US" altLang="zh-CN"/>
              <a:t>D</a:t>
            </a:r>
            <a:r>
              <a:rPr lang="zh-CN" altLang="en-US"/>
              <a:t>最先出栈（即</a:t>
            </a:r>
            <a:r>
              <a:rPr lang="en-US" altLang="zh-CN"/>
              <a:t>C</a:t>
            </a:r>
            <a:r>
              <a:rPr lang="zh-CN" altLang="en-US"/>
              <a:t>第一个且</a:t>
            </a:r>
            <a:r>
              <a:rPr lang="en-US" altLang="zh-CN"/>
              <a:t>D</a:t>
            </a:r>
            <a:r>
              <a:rPr lang="zh-CN" altLang="en-US"/>
              <a:t>第二个出栈）的次序有哪几个 ？</a:t>
            </a:r>
            <a:endParaRPr lang="zh-CN" altLang="en-US" dirty="0"/>
          </a:p>
        </p:txBody>
      </p:sp>
      <p:sp>
        <p:nvSpPr>
          <p:cNvPr id="7" name="Rectangle 4"/>
          <p:cNvSpPr>
            <a:spLocks noChangeArrowheads="1"/>
          </p:cNvSpPr>
          <p:nvPr/>
        </p:nvSpPr>
        <p:spPr bwMode="auto">
          <a:xfrm>
            <a:off x="611188" y="3284538"/>
            <a:ext cx="7921625" cy="936625"/>
          </a:xfrm>
          <a:prstGeom prst="rect">
            <a:avLst/>
          </a:prstGeom>
          <a:solidFill>
            <a:srgbClr val="CCFFFF"/>
          </a:solidFill>
          <a:ln w="25400" algn="ctr">
            <a:solidFill>
              <a:schemeClr val="accent1"/>
            </a:solidFill>
            <a:miter lim="800000"/>
          </a:ln>
        </p:spPr>
        <p:txBody>
          <a:bodyPr wrap="none" anchor="ctr"/>
          <a:lstStyle>
            <a:lvl1pPr marL="342900" indent="-342900"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algn="ctr" eaLnBrk="1" hangingPunct="1">
              <a:buClr>
                <a:schemeClr val="hlink"/>
              </a:buClr>
            </a:pPr>
            <a:r>
              <a:rPr lang="en-US" altLang="zh-CN" sz="2800">
                <a:latin typeface="Arial" panose="020B0604020202090204" pitchFamily="34" charset="0"/>
              </a:rPr>
              <a:t>CDEBA</a:t>
            </a:r>
            <a:r>
              <a:rPr lang="zh-CN" altLang="en-US" sz="2800">
                <a:latin typeface="Arial" panose="020B0604020202090204" pitchFamily="34" charset="0"/>
              </a:rPr>
              <a:t>，</a:t>
            </a:r>
            <a:r>
              <a:rPr lang="en-US" altLang="zh-CN" sz="2800">
                <a:latin typeface="Arial" panose="020B0604020202090204" pitchFamily="34" charset="0"/>
              </a:rPr>
              <a:t>CDBEA</a:t>
            </a:r>
            <a:r>
              <a:rPr lang="zh-CN" altLang="en-US" sz="2800">
                <a:latin typeface="Arial" panose="020B0604020202090204" pitchFamily="34" charset="0"/>
              </a:rPr>
              <a:t>，</a:t>
            </a:r>
            <a:r>
              <a:rPr lang="en-US" altLang="zh-CN" sz="2800">
                <a:latin typeface="Arial" panose="020B0604020202090204" pitchFamily="34" charset="0"/>
              </a:rPr>
              <a:t>CDBAE </a:t>
            </a:r>
            <a:endParaRPr lang="en-US" altLang="zh-CN" sz="2800">
              <a:latin typeface="Arial" panose="020B060402020209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4675" y="304800"/>
            <a:ext cx="8001000" cy="649288"/>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1900" b="1">
                <a:solidFill>
                  <a:srgbClr val="FF3300"/>
                </a:solidFill>
              </a:rPr>
              <a:t> </a:t>
            </a:r>
            <a:r>
              <a:rPr lang="zh-CN" altLang="en-US" sz="1900" b="1">
                <a:solidFill>
                  <a:srgbClr val="993300"/>
                </a:solidFill>
              </a:rPr>
              <a:t>两个栈共享一组地址连续的存储单元</a:t>
            </a:r>
            <a:endParaRPr lang="zh-CN" altLang="en-US" sz="2100"/>
          </a:p>
        </p:txBody>
      </p:sp>
      <p:sp>
        <p:nvSpPr>
          <p:cNvPr id="3" name="Rectangle 3"/>
          <p:cNvSpPr txBox="1">
            <a:spLocks noChangeArrowheads="1"/>
          </p:cNvSpPr>
          <p:nvPr/>
        </p:nvSpPr>
        <p:spPr>
          <a:xfrm>
            <a:off x="684213" y="1125538"/>
            <a:ext cx="7772400" cy="4800600"/>
          </a:xfrm>
          <a:prstGeom prst="rect">
            <a:avLst/>
          </a:prstGeom>
        </p:spPr>
        <p:txBody>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altLang="zh-CN"/>
              <a:t> </a:t>
            </a:r>
            <a:r>
              <a:rPr lang="en-US" altLang="zh-CN" sz="2100" b="1">
                <a:solidFill>
                  <a:srgbClr val="FF3300"/>
                </a:solidFill>
              </a:rPr>
              <a:t>[</a:t>
            </a:r>
            <a:r>
              <a:rPr lang="zh-CN" altLang="en-US" sz="2100" b="1">
                <a:solidFill>
                  <a:srgbClr val="FF3300"/>
                </a:solidFill>
              </a:rPr>
              <a:t>类型定义</a:t>
            </a:r>
            <a:r>
              <a:rPr lang="en-US" altLang="zh-CN" sz="2100" b="1">
                <a:solidFill>
                  <a:srgbClr val="FF3300"/>
                </a:solidFill>
              </a:rPr>
              <a:t>]</a:t>
            </a:r>
            <a:r>
              <a:rPr lang="en-US" altLang="zh-CN" sz="2100"/>
              <a:t>    </a:t>
            </a:r>
            <a:r>
              <a:rPr lang="zh-CN" altLang="en-US" sz="2100">
                <a:solidFill>
                  <a:schemeClr val="accent2"/>
                </a:solidFill>
                <a:latin typeface="楷体_GB2312" pitchFamily="49" charset="-122"/>
                <a:ea typeface="楷体_GB2312" pitchFamily="49" charset="-122"/>
              </a:rPr>
              <a:t>数组</a:t>
            </a:r>
            <a:r>
              <a:rPr lang="en-US" altLang="zh-CN" sz="2100">
                <a:solidFill>
                  <a:schemeClr val="accent2"/>
                </a:solidFill>
                <a:latin typeface="楷体_GB2312" pitchFamily="49" charset="-122"/>
                <a:ea typeface="楷体_GB2312" pitchFamily="49" charset="-122"/>
              </a:rPr>
              <a:t>(</a:t>
            </a:r>
            <a:r>
              <a:rPr lang="zh-CN" altLang="en-US" sz="2100">
                <a:solidFill>
                  <a:schemeClr val="accent2"/>
                </a:solidFill>
                <a:latin typeface="楷体_GB2312" pitchFamily="49" charset="-122"/>
                <a:ea typeface="楷体_GB2312" pitchFamily="49" charset="-122"/>
              </a:rPr>
              <a:t>栈空间</a:t>
            </a:r>
            <a:r>
              <a:rPr lang="en-US" altLang="zh-CN" sz="2100">
                <a:solidFill>
                  <a:schemeClr val="accent2"/>
                </a:solidFill>
                <a:latin typeface="楷体_GB2312" pitchFamily="49" charset="-122"/>
                <a:ea typeface="楷体_GB2312" pitchFamily="49" charset="-122"/>
              </a:rPr>
              <a:t>) + </a:t>
            </a:r>
            <a:r>
              <a:rPr lang="zh-CN" altLang="en-US" sz="2100">
                <a:solidFill>
                  <a:schemeClr val="accent2"/>
                </a:solidFill>
                <a:latin typeface="楷体_GB2312" pitchFamily="49" charset="-122"/>
                <a:ea typeface="楷体_GB2312" pitchFamily="49" charset="-122"/>
              </a:rPr>
              <a:t>两个栈顶指示</a:t>
            </a:r>
            <a:endParaRPr lang="zh-CN" altLang="en-US" sz="2100"/>
          </a:p>
          <a:p>
            <a:pPr>
              <a:buFont typeface="Wingdings" panose="05000000000000000000" pitchFamily="2" charset="2"/>
              <a:buNone/>
            </a:pPr>
            <a:r>
              <a:rPr lang="zh-CN" altLang="en-US"/>
              <a:t>    </a:t>
            </a:r>
            <a:endParaRPr lang="zh-CN" altLang="en-US"/>
          </a:p>
        </p:txBody>
      </p:sp>
      <p:sp>
        <p:nvSpPr>
          <p:cNvPr id="4" name="Rectangle 5"/>
          <p:cNvSpPr>
            <a:spLocks noChangeArrowheads="1"/>
          </p:cNvSpPr>
          <p:nvPr/>
        </p:nvSpPr>
        <p:spPr bwMode="auto">
          <a:xfrm>
            <a:off x="1295400" y="4953000"/>
            <a:ext cx="60960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5" name="Text Box 15"/>
          <p:cNvSpPr txBox="1">
            <a:spLocks noChangeArrowheads="1"/>
          </p:cNvSpPr>
          <p:nvPr/>
        </p:nvSpPr>
        <p:spPr bwMode="auto">
          <a:xfrm>
            <a:off x="1219200" y="4495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 1   2                                                                     m</a:t>
            </a:r>
            <a:endParaRPr kumimoji="1" lang="en-US" altLang="zh-CN" sz="2400">
              <a:latin typeface="Times New Roman" panose="02020503050405090304" pitchFamily="18" charset="0"/>
            </a:endParaRPr>
          </a:p>
        </p:txBody>
      </p:sp>
      <p:sp>
        <p:nvSpPr>
          <p:cNvPr id="6" name="Line 17"/>
          <p:cNvSpPr>
            <a:spLocks noChangeShapeType="1"/>
          </p:cNvSpPr>
          <p:nvPr/>
        </p:nvSpPr>
        <p:spPr bwMode="auto">
          <a:xfrm flipH="1" flipV="1">
            <a:off x="3275856" y="54864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18"/>
          <p:cNvSpPr txBox="1">
            <a:spLocks noChangeArrowheads="1"/>
          </p:cNvSpPr>
          <p:nvPr/>
        </p:nvSpPr>
        <p:spPr bwMode="auto">
          <a:xfrm>
            <a:off x="3001144" y="5638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dirty="0">
                <a:latin typeface="Times New Roman" panose="02020503050405090304" pitchFamily="18" charset="0"/>
              </a:rPr>
              <a:t>top1</a:t>
            </a:r>
            <a:endParaRPr kumimoji="1" lang="en-US" altLang="zh-CN" sz="2400" dirty="0">
              <a:latin typeface="Times New Roman" panose="02020503050405090304" pitchFamily="18" charset="0"/>
            </a:endParaRPr>
          </a:p>
        </p:txBody>
      </p:sp>
      <p:sp>
        <p:nvSpPr>
          <p:cNvPr id="8" name="Line 20"/>
          <p:cNvSpPr>
            <a:spLocks noChangeShapeType="1"/>
          </p:cNvSpPr>
          <p:nvPr/>
        </p:nvSpPr>
        <p:spPr bwMode="auto">
          <a:xfrm flipV="1">
            <a:off x="5076056" y="54864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21"/>
          <p:cNvSpPr txBox="1">
            <a:spLocks noChangeArrowheads="1"/>
          </p:cNvSpPr>
          <p:nvPr/>
        </p:nvSpPr>
        <p:spPr bwMode="auto">
          <a:xfrm>
            <a:off x="4661520" y="5562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dirty="0">
                <a:latin typeface="Times New Roman" panose="02020503050405090304" pitchFamily="18" charset="0"/>
              </a:rPr>
              <a:t>top2</a:t>
            </a:r>
            <a:endParaRPr kumimoji="1" lang="en-US" altLang="zh-CN" sz="2400" dirty="0">
              <a:latin typeface="Times New Roman" panose="02020503050405090304" pitchFamily="18" charset="0"/>
            </a:endParaRPr>
          </a:p>
        </p:txBody>
      </p:sp>
      <p:sp>
        <p:nvSpPr>
          <p:cNvPr id="10" name="Rectangle 24"/>
          <p:cNvSpPr>
            <a:spLocks noChangeArrowheads="1"/>
          </p:cNvSpPr>
          <p:nvPr/>
        </p:nvSpPr>
        <p:spPr bwMode="auto">
          <a:xfrm>
            <a:off x="1295400" y="4953000"/>
            <a:ext cx="1828800" cy="533400"/>
          </a:xfrm>
          <a:prstGeom prst="rect">
            <a:avLst/>
          </a:prstGeom>
          <a:solidFill>
            <a:srgbClr val="FF9933"/>
          </a:solidFill>
          <a:ln w="9525">
            <a:solidFill>
              <a:schemeClr val="tx1"/>
            </a:solidFill>
            <a:miter lim="800000"/>
          </a:ln>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1" name="Line 25"/>
          <p:cNvSpPr>
            <a:spLocks noChangeShapeType="1"/>
          </p:cNvSpPr>
          <p:nvPr/>
        </p:nvSpPr>
        <p:spPr bwMode="auto">
          <a:xfrm>
            <a:off x="16002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6"/>
          <p:cNvSpPr>
            <a:spLocks noChangeShapeType="1"/>
          </p:cNvSpPr>
          <p:nvPr/>
        </p:nvSpPr>
        <p:spPr bwMode="auto">
          <a:xfrm>
            <a:off x="19050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7"/>
          <p:cNvSpPr>
            <a:spLocks noChangeShapeType="1"/>
          </p:cNvSpPr>
          <p:nvPr/>
        </p:nvSpPr>
        <p:spPr bwMode="auto">
          <a:xfrm>
            <a:off x="28194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28"/>
          <p:cNvSpPr>
            <a:spLocks noChangeArrowheads="1"/>
          </p:cNvSpPr>
          <p:nvPr/>
        </p:nvSpPr>
        <p:spPr bwMode="auto">
          <a:xfrm>
            <a:off x="5257800" y="4953000"/>
            <a:ext cx="2133600" cy="533400"/>
          </a:xfrm>
          <a:prstGeom prst="rect">
            <a:avLst/>
          </a:prstGeom>
          <a:solidFill>
            <a:srgbClr val="FF9933"/>
          </a:solidFill>
          <a:ln w="9525">
            <a:solidFill>
              <a:schemeClr val="tx1"/>
            </a:solidFill>
            <a:miter lim="800000"/>
          </a:ln>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5" name="Line 29"/>
          <p:cNvSpPr>
            <a:spLocks noChangeShapeType="1"/>
          </p:cNvSpPr>
          <p:nvPr/>
        </p:nvSpPr>
        <p:spPr bwMode="auto">
          <a:xfrm>
            <a:off x="70866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0"/>
          <p:cNvSpPr>
            <a:spLocks noChangeShapeType="1"/>
          </p:cNvSpPr>
          <p:nvPr/>
        </p:nvSpPr>
        <p:spPr bwMode="auto">
          <a:xfrm>
            <a:off x="67818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31"/>
          <p:cNvSpPr>
            <a:spLocks noChangeShapeType="1"/>
          </p:cNvSpPr>
          <p:nvPr/>
        </p:nvSpPr>
        <p:spPr bwMode="auto">
          <a:xfrm>
            <a:off x="55626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32"/>
          <p:cNvSpPr txBox="1">
            <a:spLocks noChangeArrowheads="1"/>
          </p:cNvSpPr>
          <p:nvPr/>
        </p:nvSpPr>
        <p:spPr bwMode="auto">
          <a:xfrm>
            <a:off x="1187450" y="2060575"/>
            <a:ext cx="6553200" cy="2195513"/>
          </a:xfrm>
          <a:prstGeom prst="rect">
            <a:avLst/>
          </a:prstGeom>
          <a:solidFill>
            <a:srgbClr val="FF9933"/>
          </a:solidFill>
          <a:ln w="9525" algn="ctr">
            <a:solidFill>
              <a:schemeClr val="tx1"/>
            </a:solidFill>
            <a:miter lim="800000"/>
          </a:ln>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    </a:t>
            </a:r>
            <a:r>
              <a:rPr kumimoji="1" lang="en-US" altLang="zh-CN" sz="2400" b="1" dirty="0">
                <a:latin typeface="Times New Roman" panose="02020503050405090304" pitchFamily="18" charset="0"/>
              </a:rPr>
              <a:t>CONST   m=</a:t>
            </a:r>
            <a:r>
              <a:rPr kumimoji="1" lang="en-US" altLang="zh-CN" sz="2400" dirty="0">
                <a:latin typeface="楷体_GB2312" pitchFamily="49" charset="-122"/>
                <a:ea typeface="楷体_GB2312" pitchFamily="49" charset="-122"/>
              </a:rPr>
              <a:t>500{</a:t>
            </a:r>
            <a:r>
              <a:rPr kumimoji="1" lang="zh-CN" altLang="en-US" sz="2400" dirty="0">
                <a:latin typeface="楷体_GB2312" pitchFamily="49" charset="-122"/>
                <a:ea typeface="楷体_GB2312" pitchFamily="49" charset="-122"/>
              </a:rPr>
              <a:t>两栈的</a:t>
            </a:r>
            <a:r>
              <a:rPr kumimoji="1" lang="zh-CN" altLang="zh-CN" sz="2400" dirty="0">
                <a:latin typeface="楷体_GB2312" pitchFamily="49" charset="-122"/>
                <a:ea typeface="楷体_GB2312" pitchFamily="49" charset="-122"/>
              </a:rPr>
              <a:t>总允许容量}；</a:t>
            </a:r>
            <a:endParaRPr kumimoji="1" lang="zh-CN" altLang="zh-CN" sz="2400" dirty="0">
              <a:latin typeface="楷体_GB2312" pitchFamily="49" charset="-122"/>
              <a:ea typeface="楷体_GB2312" pitchFamily="49" charset="-122"/>
            </a:endParaRPr>
          </a:p>
          <a:p>
            <a:pPr eaLnBrk="1" hangingPunct="1">
              <a:lnSpc>
                <a:spcPct val="100000"/>
              </a:lnSpc>
              <a:spcBef>
                <a:spcPct val="0"/>
              </a:spcBef>
              <a:buClrTx/>
              <a:buFontTx/>
              <a:buNone/>
            </a:pPr>
            <a:r>
              <a:rPr kumimoji="1" lang="zh-CN" altLang="zh-CN" sz="2400" b="1" dirty="0">
                <a:latin typeface="Times New Roman" panose="02020503050405090304" pitchFamily="18" charset="0"/>
              </a:rPr>
              <a:t> </a:t>
            </a:r>
            <a:r>
              <a:rPr kumimoji="1" lang="en-US" altLang="zh-CN" sz="1800" dirty="0"/>
              <a:t>typedef  struct  {</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Elemtype</a:t>
            </a:r>
            <a:r>
              <a:rPr kumimoji="1" lang="en-US" altLang="zh-CN" sz="1800" dirty="0"/>
              <a:t>    * top1;</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Elemtype</a:t>
            </a:r>
            <a:r>
              <a:rPr kumimoji="1" lang="en-US" altLang="zh-CN" sz="1800" dirty="0"/>
              <a:t>    * top2;</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Elemtype</a:t>
            </a:r>
            <a:r>
              <a:rPr kumimoji="1" lang="en-US" altLang="zh-CN" sz="1800" dirty="0"/>
              <a:t>    * base;</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int</a:t>
            </a:r>
            <a:r>
              <a:rPr kumimoji="1" lang="en-US" altLang="zh-CN" sz="1800" dirty="0"/>
              <a:t>    </a:t>
            </a:r>
            <a:r>
              <a:rPr kumimoji="1" lang="en-US" altLang="zh-CN" sz="1800" dirty="0" err="1"/>
              <a:t>stacksize</a:t>
            </a:r>
            <a:r>
              <a:rPr kumimoji="1" lang="en-US" altLang="zh-CN" sz="1800" dirty="0"/>
              <a:t>;</a:t>
            </a:r>
            <a:endParaRPr kumimoji="1" lang="en-US" altLang="zh-CN" sz="1800" dirty="0"/>
          </a:p>
          <a:p>
            <a:pPr eaLnBrk="1" hangingPunct="1">
              <a:lnSpc>
                <a:spcPct val="100000"/>
              </a:lnSpc>
              <a:spcBef>
                <a:spcPct val="0"/>
              </a:spcBef>
              <a:buClrTx/>
              <a:buFontTx/>
              <a:buNone/>
            </a:pPr>
            <a:r>
              <a:rPr kumimoji="1" lang="en-US" altLang="zh-CN" sz="1800" dirty="0"/>
              <a:t>  }  </a:t>
            </a:r>
            <a:r>
              <a:rPr kumimoji="1" lang="en-US" altLang="zh-CN" sz="1800" dirty="0" err="1"/>
              <a:t>SqStack</a:t>
            </a:r>
            <a:r>
              <a:rPr kumimoji="1" lang="en-US" altLang="zh-CN" sz="1800" dirty="0"/>
              <a:t>;</a:t>
            </a:r>
            <a:endParaRPr kumimoji="1" lang="en-US" altLang="zh-CN" sz="1800" dirty="0"/>
          </a:p>
        </p:txBody>
      </p:sp>
      <p:sp>
        <p:nvSpPr>
          <p:cNvPr id="19" name="Rectangle 33" descr="浅色上对角线"/>
          <p:cNvSpPr>
            <a:spLocks noChangeArrowheads="1"/>
          </p:cNvSpPr>
          <p:nvPr/>
        </p:nvSpPr>
        <p:spPr bwMode="auto">
          <a:xfrm>
            <a:off x="3124200" y="4953000"/>
            <a:ext cx="2133600" cy="533400"/>
          </a:xfrm>
          <a:prstGeom prst="rect">
            <a:avLst/>
          </a:prstGeom>
          <a:pattFill prst="ltUpDiag">
            <a:fgClr>
              <a:srgbClr val="FF9933"/>
            </a:fgClr>
            <a:bgClr>
              <a:srgbClr val="FFFFFF"/>
            </a:bgClr>
          </a:pattFill>
          <a:ln w="9525">
            <a:solidFill>
              <a:schemeClr val="tx1"/>
            </a:solidFill>
            <a:miter lim="800000"/>
          </a:ln>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20" name="Line 34"/>
          <p:cNvSpPr>
            <a:spLocks noChangeShapeType="1"/>
          </p:cNvSpPr>
          <p:nvPr/>
        </p:nvSpPr>
        <p:spPr bwMode="auto">
          <a:xfrm flipH="1" flipV="1">
            <a:off x="1331640" y="5508625"/>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35"/>
          <p:cNvSpPr txBox="1">
            <a:spLocks noChangeArrowheads="1"/>
          </p:cNvSpPr>
          <p:nvPr/>
        </p:nvSpPr>
        <p:spPr bwMode="auto">
          <a:xfrm>
            <a:off x="755650" y="56610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base</a:t>
            </a:r>
            <a:endParaRPr kumimoji="1" lang="en-US" altLang="zh-CN" sz="2400">
              <a:latin typeface="Times New Roman" panose="02020503050405090304" pitchFamily="18" charset="0"/>
            </a:endParaRPr>
          </a:p>
        </p:txBody>
      </p:sp>
      <p:sp>
        <p:nvSpPr>
          <p:cNvPr id="22" name="Line 36"/>
          <p:cNvSpPr>
            <a:spLocks noChangeShapeType="1"/>
          </p:cNvSpPr>
          <p:nvPr/>
        </p:nvSpPr>
        <p:spPr bwMode="auto">
          <a:xfrm flipH="1" flipV="1">
            <a:off x="7380312" y="5483225"/>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37"/>
          <p:cNvSpPr txBox="1">
            <a:spLocks noChangeArrowheads="1"/>
          </p:cNvSpPr>
          <p:nvPr/>
        </p:nvSpPr>
        <p:spPr bwMode="auto">
          <a:xfrm>
            <a:off x="6300788" y="5635625"/>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dirty="0" err="1">
                <a:latin typeface="Times New Roman" panose="02020503050405090304" pitchFamily="18" charset="0"/>
              </a:rPr>
              <a:t>base+stacksize</a:t>
            </a:r>
            <a:endParaRPr kumimoji="1" lang="en-US" altLang="zh-CN" sz="2400" dirty="0">
              <a:latin typeface="Times New Roman" panose="0202050305040509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4"/>
          <p:cNvSpPr>
            <a:spLocks noChangeArrowheads="1"/>
          </p:cNvSpPr>
          <p:nvPr/>
        </p:nvSpPr>
        <p:spPr bwMode="auto">
          <a:xfrm>
            <a:off x="755650" y="765175"/>
            <a:ext cx="5040313" cy="442913"/>
          </a:xfrm>
          <a:prstGeom prst="rect">
            <a:avLst/>
          </a:prstGeom>
          <a:noFill/>
          <a:ln w="9525">
            <a:noFill/>
            <a:miter lim="800000"/>
          </a:ln>
        </p:spPr>
        <p:txBody>
          <a:bodyPr lIns="92075" tIns="46038" rIns="92075" bIns="46038" anchor="b"/>
          <a:lstStyle/>
          <a:p>
            <a:pPr eaLnBrk="0" hangingPunct="0"/>
            <a:r>
              <a:rPr lang="en-US" altLang="zh-CN" sz="2800">
                <a:latin typeface="隶书" pitchFamily="49" charset="-122"/>
                <a:ea typeface="隶书" pitchFamily="49" charset="-122"/>
              </a:rPr>
              <a:t>⒉ </a:t>
            </a:r>
            <a:r>
              <a:rPr lang="zh-CN" altLang="en-US" sz="2800">
                <a:latin typeface="隶书" pitchFamily="49" charset="-122"/>
                <a:ea typeface="隶书" pitchFamily="49" charset="-122"/>
              </a:rPr>
              <a:t>链栈</a:t>
            </a:r>
            <a:endParaRPr lang="zh-CN" altLang="en-US" sz="2800">
              <a:latin typeface="隶书" pitchFamily="49" charset="-122"/>
              <a:ea typeface="隶书" pitchFamily="49" charset="-122"/>
            </a:endParaRPr>
          </a:p>
        </p:txBody>
      </p:sp>
      <p:sp>
        <p:nvSpPr>
          <p:cNvPr id="7" name="Rectangle 3"/>
          <p:cNvSpPr txBox="1">
            <a:spLocks noChangeArrowheads="1"/>
          </p:cNvSpPr>
          <p:nvPr/>
        </p:nvSpPr>
        <p:spPr>
          <a:xfrm>
            <a:off x="684213" y="1268413"/>
            <a:ext cx="7772400" cy="47244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altLang="zh-CN" sz="2100" b="1">
                <a:solidFill>
                  <a:srgbClr val="FF3300"/>
                </a:solidFill>
              </a:rPr>
              <a:t>[</a:t>
            </a:r>
            <a:r>
              <a:rPr lang="zh-CN" altLang="en-US" sz="2100" b="1">
                <a:solidFill>
                  <a:srgbClr val="FF3300"/>
                </a:solidFill>
              </a:rPr>
              <a:t>类型定义</a:t>
            </a:r>
            <a:r>
              <a:rPr lang="en-US" altLang="zh-CN" sz="2100" b="1">
                <a:solidFill>
                  <a:srgbClr val="FF3300"/>
                </a:solidFill>
              </a:rPr>
              <a:t>]</a:t>
            </a:r>
            <a:r>
              <a:rPr lang="en-US" altLang="zh-CN" sz="2100"/>
              <a:t>       </a:t>
            </a:r>
            <a:r>
              <a:rPr lang="zh-CN" altLang="en-US" sz="2100">
                <a:solidFill>
                  <a:schemeClr val="accent2"/>
                </a:solidFill>
                <a:latin typeface="楷体_GB2312" pitchFamily="49" charset="-122"/>
                <a:ea typeface="楷体_GB2312" pitchFamily="49" charset="-122"/>
              </a:rPr>
              <a:t>栈顶指针</a:t>
            </a:r>
            <a:r>
              <a:rPr lang="en-US" altLang="zh-CN" sz="2100">
                <a:solidFill>
                  <a:schemeClr val="accent2"/>
                </a:solidFill>
                <a:latin typeface="楷体_GB2312" pitchFamily="49" charset="-122"/>
                <a:ea typeface="楷体_GB2312" pitchFamily="49" charset="-122"/>
              </a:rPr>
              <a:t>(</a:t>
            </a:r>
            <a:r>
              <a:rPr lang="zh-CN" altLang="en-US" sz="2100">
                <a:solidFill>
                  <a:schemeClr val="accent2"/>
                </a:solidFill>
                <a:latin typeface="楷体_GB2312" pitchFamily="49" charset="-122"/>
                <a:ea typeface="楷体_GB2312" pitchFamily="49" charset="-122"/>
              </a:rPr>
              <a:t>链首指针</a:t>
            </a:r>
            <a:r>
              <a:rPr lang="en-US" altLang="zh-CN" sz="2100">
                <a:solidFill>
                  <a:schemeClr val="accent2"/>
                </a:solidFill>
                <a:latin typeface="楷体_GB2312" pitchFamily="49" charset="-122"/>
                <a:ea typeface="楷体_GB2312" pitchFamily="49" charset="-122"/>
              </a:rPr>
              <a:t>)</a:t>
            </a:r>
            <a:endParaRPr lang="en-US" altLang="zh-CN" sz="2100">
              <a:solidFill>
                <a:schemeClr val="accent2"/>
              </a:solidFill>
              <a:latin typeface="楷体_GB2312" pitchFamily="49" charset="-122"/>
              <a:ea typeface="楷体_GB2312" pitchFamily="49" charset="-122"/>
            </a:endParaRPr>
          </a:p>
          <a:p>
            <a:pPr>
              <a:buFont typeface="Wingdings" panose="05000000000000000000" pitchFamily="2" charset="2"/>
              <a:buNone/>
            </a:pPr>
            <a:r>
              <a:rPr lang="en-US" altLang="zh-CN" sz="2100"/>
              <a:t>        </a:t>
            </a:r>
            <a:endParaRPr lang="en-US" altLang="zh-CN"/>
          </a:p>
        </p:txBody>
      </p:sp>
      <p:grpSp>
        <p:nvGrpSpPr>
          <p:cNvPr id="8" name="Group 23"/>
          <p:cNvGrpSpPr/>
          <p:nvPr/>
        </p:nvGrpSpPr>
        <p:grpSpPr bwMode="auto">
          <a:xfrm>
            <a:off x="1447800" y="5334000"/>
            <a:ext cx="6019800" cy="762000"/>
            <a:chOff x="912" y="3360"/>
            <a:chExt cx="3792" cy="480"/>
          </a:xfrm>
        </p:grpSpPr>
        <p:sp>
          <p:nvSpPr>
            <p:cNvPr id="9" name="Rectangle 4"/>
            <p:cNvSpPr>
              <a:spLocks noChangeArrowheads="1"/>
            </p:cNvSpPr>
            <p:nvPr/>
          </p:nvSpPr>
          <p:spPr bwMode="auto">
            <a:xfrm>
              <a:off x="139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0" name="Line 5"/>
            <p:cNvSpPr>
              <a:spLocks noChangeShapeType="1"/>
            </p:cNvSpPr>
            <p:nvPr/>
          </p:nvSpPr>
          <p:spPr bwMode="auto">
            <a:xfrm>
              <a:off x="172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6"/>
            <p:cNvSpPr>
              <a:spLocks noChangeArrowheads="1"/>
            </p:cNvSpPr>
            <p:nvPr/>
          </p:nvSpPr>
          <p:spPr bwMode="auto">
            <a:xfrm>
              <a:off x="235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2" name="Line 7"/>
            <p:cNvSpPr>
              <a:spLocks noChangeShapeType="1"/>
            </p:cNvSpPr>
            <p:nvPr/>
          </p:nvSpPr>
          <p:spPr bwMode="auto">
            <a:xfrm>
              <a:off x="268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
            <p:cNvSpPr>
              <a:spLocks noChangeShapeType="1"/>
            </p:cNvSpPr>
            <p:nvPr/>
          </p:nvSpPr>
          <p:spPr bwMode="auto">
            <a:xfrm>
              <a:off x="1872" y="3504"/>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9"/>
            <p:cNvSpPr>
              <a:spLocks noChangeArrowheads="1"/>
            </p:cNvSpPr>
            <p:nvPr/>
          </p:nvSpPr>
          <p:spPr bwMode="auto">
            <a:xfrm>
              <a:off x="3936"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5" name="Line 10"/>
            <p:cNvSpPr>
              <a:spLocks noChangeShapeType="1"/>
            </p:cNvSpPr>
            <p:nvPr/>
          </p:nvSpPr>
          <p:spPr bwMode="auto">
            <a:xfrm>
              <a:off x="4272"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p:cNvSpPr>
              <a:spLocks noChangeShapeType="1"/>
            </p:cNvSpPr>
            <p:nvPr/>
          </p:nvSpPr>
          <p:spPr bwMode="auto">
            <a:xfrm>
              <a:off x="2928" y="3504"/>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p:cNvSpPr>
              <a:spLocks noChangeShapeType="1"/>
            </p:cNvSpPr>
            <p:nvPr/>
          </p:nvSpPr>
          <p:spPr bwMode="auto">
            <a:xfrm>
              <a:off x="3648"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3"/>
            <p:cNvSpPr>
              <a:spLocks noChangeShapeType="1"/>
            </p:cNvSpPr>
            <p:nvPr/>
          </p:nvSpPr>
          <p:spPr bwMode="auto">
            <a:xfrm flipV="1">
              <a:off x="3312" y="3504"/>
              <a:ext cx="432"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4"/>
            <p:cNvSpPr>
              <a:spLocks noChangeShapeType="1"/>
            </p:cNvSpPr>
            <p:nvPr/>
          </p:nvSpPr>
          <p:spPr bwMode="auto">
            <a:xfrm>
              <a:off x="1104"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5"/>
            <p:cNvSpPr>
              <a:spLocks noChangeShapeType="1"/>
            </p:cNvSpPr>
            <p:nvPr/>
          </p:nvSpPr>
          <p:spPr bwMode="auto">
            <a:xfrm>
              <a:off x="1104" y="3504"/>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6"/>
            <p:cNvSpPr txBox="1">
              <a:spLocks noChangeArrowheads="1"/>
            </p:cNvSpPr>
            <p:nvPr/>
          </p:nvSpPr>
          <p:spPr bwMode="auto">
            <a:xfrm>
              <a:off x="912" y="35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top</a:t>
              </a:r>
              <a:endParaRPr kumimoji="1" lang="en-US" altLang="zh-CN" sz="2400">
                <a:latin typeface="Times New Roman" panose="02020503050405090304" pitchFamily="18" charset="0"/>
              </a:endParaRPr>
            </a:p>
          </p:txBody>
        </p:sp>
        <p:sp>
          <p:nvSpPr>
            <p:cNvPr id="22" name="Text Box 17"/>
            <p:cNvSpPr txBox="1">
              <a:spLocks noChangeArrowheads="1"/>
            </p:cNvSpPr>
            <p:nvPr/>
          </p:nvSpPr>
          <p:spPr bwMode="auto">
            <a:xfrm>
              <a:off x="4368"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23" name="Text Box 19"/>
            <p:cNvSpPr txBox="1">
              <a:spLocks noChangeArrowheads="1"/>
            </p:cNvSpPr>
            <p:nvPr/>
          </p:nvSpPr>
          <p:spPr bwMode="auto">
            <a:xfrm>
              <a:off x="3984" y="34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503050405090304" pitchFamily="18" charset="0"/>
                </a:rPr>
                <a:t>a</a:t>
              </a:r>
              <a:r>
                <a:rPr kumimoji="1" lang="en-US" altLang="zh-CN" sz="2000" baseline="-25000">
                  <a:latin typeface="Times New Roman" panose="02020503050405090304" pitchFamily="18" charset="0"/>
                </a:rPr>
                <a:t>1</a:t>
              </a:r>
              <a:endParaRPr kumimoji="1" lang="en-US" altLang="zh-CN" sz="2000">
                <a:latin typeface="Times New Roman" panose="02020503050405090304" pitchFamily="18" charset="0"/>
              </a:endParaRPr>
            </a:p>
          </p:txBody>
        </p:sp>
        <p:sp>
          <p:nvSpPr>
            <p:cNvPr id="24" name="Text Box 20"/>
            <p:cNvSpPr txBox="1">
              <a:spLocks noChangeArrowheads="1"/>
            </p:cNvSpPr>
            <p:nvPr/>
          </p:nvSpPr>
          <p:spPr bwMode="auto">
            <a:xfrm>
              <a:off x="2352" y="34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503050405090304" pitchFamily="18" charset="0"/>
                </a:rPr>
                <a:t>a </a:t>
              </a:r>
              <a:r>
                <a:rPr kumimoji="1" lang="en-US" altLang="zh-CN" sz="2000" baseline="-25000">
                  <a:latin typeface="Times New Roman" panose="02020503050405090304" pitchFamily="18" charset="0"/>
                </a:rPr>
                <a:t>n-1</a:t>
              </a:r>
              <a:endParaRPr kumimoji="1" lang="en-US" altLang="zh-CN" sz="2000" baseline="-25000">
                <a:latin typeface="Times New Roman" panose="02020503050405090304" pitchFamily="18" charset="0"/>
              </a:endParaRPr>
            </a:p>
          </p:txBody>
        </p:sp>
        <p:sp>
          <p:nvSpPr>
            <p:cNvPr id="25" name="Text Box 21"/>
            <p:cNvSpPr txBox="1">
              <a:spLocks noChangeArrowheads="1"/>
            </p:cNvSpPr>
            <p:nvPr/>
          </p:nvSpPr>
          <p:spPr bwMode="auto">
            <a:xfrm>
              <a:off x="144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a</a:t>
              </a:r>
              <a:r>
                <a:rPr kumimoji="1" lang="en-US" altLang="zh-CN" sz="2400" baseline="-25000">
                  <a:latin typeface="Times New Roman" panose="02020503050405090304" pitchFamily="18" charset="0"/>
                </a:rPr>
                <a:t>n</a:t>
              </a:r>
              <a:endParaRPr kumimoji="1" lang="en-US" altLang="zh-CN" sz="2400">
                <a:latin typeface="Times New Roman" panose="02020503050405090304" pitchFamily="18" charset="0"/>
              </a:endParaRPr>
            </a:p>
          </p:txBody>
        </p:sp>
      </p:grpSp>
      <p:sp>
        <p:nvSpPr>
          <p:cNvPr id="26" name="Text Box 22"/>
          <p:cNvSpPr txBox="1">
            <a:spLocks noChangeArrowheads="1"/>
          </p:cNvSpPr>
          <p:nvPr/>
        </p:nvSpPr>
        <p:spPr bwMode="auto">
          <a:xfrm>
            <a:off x="1600200" y="2133600"/>
            <a:ext cx="5867400" cy="28056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en-US" altLang="zh-CN" sz="2000" dirty="0" err="1"/>
              <a:t>typedef</a:t>
            </a:r>
            <a:r>
              <a:rPr kumimoji="1" lang="en-US" altLang="zh-CN" sz="2000" dirty="0"/>
              <a:t>  </a:t>
            </a:r>
            <a:r>
              <a:rPr kumimoji="1" lang="en-US" altLang="zh-CN" sz="2000" dirty="0" err="1"/>
              <a:t>struct</a:t>
            </a:r>
            <a:r>
              <a:rPr kumimoji="1" lang="en-US" altLang="zh-CN" sz="2000" dirty="0"/>
              <a:t> node  { </a:t>
            </a:r>
            <a:endParaRPr kumimoji="1" lang="en-US" altLang="zh-CN" sz="2000" dirty="0"/>
          </a:p>
          <a:p>
            <a:pPr eaLnBrk="1" hangingPunct="1">
              <a:lnSpc>
                <a:spcPct val="150000"/>
              </a:lnSpc>
              <a:spcBef>
                <a:spcPct val="0"/>
              </a:spcBef>
              <a:buClrTx/>
              <a:buFontTx/>
              <a:buNone/>
            </a:pPr>
            <a:r>
              <a:rPr kumimoji="1" lang="en-US" altLang="zh-CN" sz="2000" dirty="0"/>
              <a:t>    </a:t>
            </a:r>
            <a:r>
              <a:rPr kumimoji="1" lang="en-US" altLang="zh-CN" sz="2000" dirty="0" err="1"/>
              <a:t>SElemtype</a:t>
            </a:r>
            <a:r>
              <a:rPr kumimoji="1" lang="en-US" altLang="zh-CN" sz="2000" dirty="0"/>
              <a:t>     data;</a:t>
            </a:r>
            <a:endParaRPr kumimoji="1" lang="en-US" altLang="zh-CN" sz="2000" dirty="0"/>
          </a:p>
          <a:p>
            <a:pPr eaLnBrk="1" hangingPunct="1">
              <a:lnSpc>
                <a:spcPct val="150000"/>
              </a:lnSpc>
              <a:spcBef>
                <a:spcPct val="0"/>
              </a:spcBef>
              <a:buClrTx/>
              <a:buFontTx/>
              <a:buNone/>
            </a:pPr>
            <a:r>
              <a:rPr kumimoji="1" lang="en-US" altLang="zh-CN" sz="2000" dirty="0"/>
              <a:t>    </a:t>
            </a:r>
            <a:r>
              <a:rPr kumimoji="1" lang="en-US" altLang="zh-CN" sz="2000" dirty="0" err="1"/>
              <a:t>struct</a:t>
            </a:r>
            <a:r>
              <a:rPr kumimoji="1" lang="en-US" altLang="zh-CN" sz="2000" dirty="0"/>
              <a:t> node  *next;</a:t>
            </a:r>
            <a:endParaRPr kumimoji="1" lang="en-US" altLang="zh-CN" sz="2000" dirty="0"/>
          </a:p>
          <a:p>
            <a:pPr eaLnBrk="1" hangingPunct="1">
              <a:lnSpc>
                <a:spcPct val="150000"/>
              </a:lnSpc>
              <a:spcBef>
                <a:spcPct val="0"/>
              </a:spcBef>
              <a:buClrTx/>
              <a:buFontTx/>
              <a:buNone/>
            </a:pPr>
            <a:r>
              <a:rPr kumimoji="1" lang="en-US" altLang="zh-CN" sz="2000" dirty="0"/>
              <a:t>}  </a:t>
            </a:r>
            <a:r>
              <a:rPr kumimoji="1" lang="en-US" altLang="zh-CN" sz="2000" dirty="0" err="1"/>
              <a:t>LinkStack</a:t>
            </a:r>
            <a:r>
              <a:rPr kumimoji="1" lang="en-US" altLang="zh-CN" sz="2000" dirty="0"/>
              <a:t>;</a:t>
            </a:r>
            <a:endParaRPr kumimoji="1" lang="en-US" altLang="zh-CN" sz="2000" dirty="0"/>
          </a:p>
          <a:p>
            <a:pPr eaLnBrk="1" hangingPunct="1">
              <a:lnSpc>
                <a:spcPct val="150000"/>
              </a:lnSpc>
              <a:spcBef>
                <a:spcPct val="0"/>
              </a:spcBef>
              <a:buClrTx/>
              <a:buFontTx/>
              <a:buNone/>
            </a:pPr>
            <a:endParaRPr kumimoji="1" lang="en-US" altLang="zh-CN" sz="2000" dirty="0"/>
          </a:p>
          <a:p>
            <a:pPr eaLnBrk="1" hangingPunct="1">
              <a:lnSpc>
                <a:spcPct val="150000"/>
              </a:lnSpc>
              <a:spcBef>
                <a:spcPct val="0"/>
              </a:spcBef>
              <a:buClrTx/>
              <a:buFontTx/>
              <a:buNone/>
            </a:pPr>
            <a:r>
              <a:rPr kumimoji="1" lang="en-US" altLang="zh-CN" sz="2000" dirty="0" err="1"/>
              <a:t>LinkStack</a:t>
            </a:r>
            <a:r>
              <a:rPr kumimoji="1" lang="en-US" altLang="zh-CN" sz="2000" dirty="0"/>
              <a:t>  * top;</a:t>
            </a:r>
            <a:endParaRPr kumimoji="1" lang="en-US" altLang="zh-CN" sz="2000" b="1" dirty="0">
              <a:latin typeface="Times New Roman" panose="0202050305040509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755576" y="980728"/>
            <a:ext cx="7772400" cy="4572000"/>
          </a:xfrm>
        </p:spPr>
        <p:txBody>
          <a:bodyPr>
            <a:normAutofit fontScale="92500" lnSpcReduction="10000"/>
          </a:bodyPr>
          <a:lstStyle/>
          <a:p>
            <a:pPr eaLnBrk="1" hangingPunct="1">
              <a:lnSpc>
                <a:spcPct val="150000"/>
              </a:lnSpc>
            </a:pPr>
            <a:r>
              <a:rPr lang="zh-CN" altLang="en-US" dirty="0"/>
              <a:t>链栈</a:t>
            </a:r>
            <a:r>
              <a:rPr lang="zh-CN" altLang="en-US" sz="2600" dirty="0"/>
              <a:t>不需要事先分配空间；</a:t>
            </a:r>
            <a:endParaRPr lang="en-US" altLang="zh-CN" sz="2600" dirty="0"/>
          </a:p>
          <a:p>
            <a:pPr eaLnBrk="1" hangingPunct="1">
              <a:lnSpc>
                <a:spcPct val="150000"/>
              </a:lnSpc>
            </a:pPr>
            <a:r>
              <a:rPr lang="zh-CN" altLang="en-US" sz="2600" dirty="0"/>
              <a:t>在进行入栈操作时不需要顾忌栈的空间是否已经被填满。</a:t>
            </a:r>
            <a:endParaRPr lang="zh-CN" altLang="en-US" sz="2600" dirty="0"/>
          </a:p>
          <a:p>
            <a:pPr eaLnBrk="1" hangingPunct="1">
              <a:lnSpc>
                <a:spcPct val="150000"/>
              </a:lnSpc>
            </a:pPr>
            <a:endParaRPr lang="zh-CN" altLang="en-US" sz="2600" dirty="0"/>
          </a:p>
          <a:p>
            <a:pPr eaLnBrk="1" hangingPunct="1">
              <a:lnSpc>
                <a:spcPct val="150000"/>
              </a:lnSpc>
            </a:pPr>
            <a:r>
              <a:rPr lang="zh-CN" altLang="en-US" sz="2600" dirty="0"/>
              <a:t>链栈的结点结构和单链表中的结点结构相同，</a:t>
            </a:r>
            <a:r>
              <a:rPr lang="zh-CN" altLang="en-US" sz="2600" b="1" dirty="0"/>
              <a:t>由于栈只在栈顶作插入和删除操作，因此链栈中</a:t>
            </a:r>
            <a:r>
              <a:rPr lang="zh-CN" altLang="en-US" sz="2600" b="1" dirty="0">
                <a:solidFill>
                  <a:srgbClr val="FF0000"/>
                </a:solidFill>
              </a:rPr>
              <a:t>不需要头结点</a:t>
            </a:r>
            <a:r>
              <a:rPr lang="zh-CN" altLang="en-US" sz="2600" b="1" dirty="0"/>
              <a:t>，但要</a:t>
            </a:r>
            <a:r>
              <a:rPr lang="zh-CN" altLang="en-US" sz="2600" b="1" dirty="0">
                <a:solidFill>
                  <a:srgbClr val="FF0000"/>
                </a:solidFill>
              </a:rPr>
              <a:t>特别注意</a:t>
            </a:r>
            <a:r>
              <a:rPr lang="zh-CN" altLang="en-US" sz="2600" b="1" dirty="0"/>
              <a:t>链栈中</a:t>
            </a:r>
            <a:r>
              <a:rPr lang="zh-CN" altLang="en-US" sz="2600" b="1" u="sng" dirty="0">
                <a:solidFill>
                  <a:srgbClr val="FF0000"/>
                </a:solidFill>
              </a:rPr>
              <a:t>指针的方向是从栈顶指向栈底的</a:t>
            </a:r>
            <a:r>
              <a:rPr lang="zh-CN" altLang="en-US" sz="2600" b="1" dirty="0"/>
              <a:t>，这正好和单链表是相反的。</a:t>
            </a:r>
            <a:endParaRPr lang="zh-CN" altLang="en-US" sz="2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412433" y="602774"/>
            <a:ext cx="7704137" cy="706755"/>
          </a:xfrm>
          <a:prstGeom prst="rect">
            <a:avLst/>
          </a:prstGeom>
          <a:noFill/>
          <a:ln w="9525">
            <a:noFill/>
            <a:miter lim="800000"/>
          </a:ln>
        </p:spPr>
        <p:txBody>
          <a:bodyPr anchor="ctr">
            <a:spAutoFit/>
          </a:bodyPr>
          <a:lstStyle/>
          <a:p>
            <a:pPr indent="266700"/>
            <a:r>
              <a:rPr lang="zh-CN" altLang="en-US" sz="2000">
                <a:ea typeface="楷体_GB2312" pitchFamily="49" charset="-122"/>
              </a:rPr>
              <a:t>链栈基本操作的实现如下：</a:t>
            </a:r>
            <a:endParaRPr lang="zh-CN" altLang="en-US" sz="2000">
              <a:ea typeface="楷体_GB2312" pitchFamily="49" charset="-122"/>
            </a:endParaRPr>
          </a:p>
          <a:p>
            <a:pPr indent="266700"/>
            <a:endParaRPr lang="zh-CN" altLang="en-US" sz="2000">
              <a:ea typeface="楷体_GB2312" pitchFamily="49" charset="-122"/>
            </a:endParaRPr>
          </a:p>
        </p:txBody>
      </p:sp>
      <p:sp>
        <p:nvSpPr>
          <p:cNvPr id="22532" name="日期占位符 6"/>
          <p:cNvSpPr>
            <a:spLocks noGrp="1"/>
          </p:cNvSpPr>
          <p:nvPr>
            <p:ph type="dt" sz="quarter" idx="10"/>
          </p:nvPr>
        </p:nvSpPr>
        <p:spPr>
          <a:noFill/>
          <a:ln>
            <a:miter lim="800000"/>
          </a:ln>
        </p:spPr>
        <p:txBody>
          <a:bodyPr/>
          <a:lstStyle/>
          <a:p>
            <a:fld id="{53DD3E92-E738-418D-A75C-280DF6656551}" type="datetime2">
              <a:rPr lang="zh-CN" altLang="en-US" smtClean="0"/>
            </a:fld>
            <a:endParaRPr lang="en-US" altLang="zh-CN"/>
          </a:p>
        </p:txBody>
      </p:sp>
      <p:sp>
        <p:nvSpPr>
          <p:cNvPr id="5" name="Text Box 2"/>
          <p:cNvSpPr txBox="1">
            <a:spLocks noChangeArrowheads="1"/>
          </p:cNvSpPr>
          <p:nvPr/>
        </p:nvSpPr>
        <p:spPr bwMode="auto">
          <a:xfrm>
            <a:off x="693420" y="1166495"/>
            <a:ext cx="7543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(1) </a:t>
            </a:r>
            <a:r>
              <a:rPr kumimoji="1" lang="zh-CN" altLang="en-US" sz="2400" dirty="0">
                <a:latin typeface="Times New Roman" panose="02020503050405090304" pitchFamily="18" charset="0"/>
              </a:rPr>
              <a:t>入栈   </a:t>
            </a:r>
            <a:endParaRPr kumimoji="1" lang="zh-CN" altLang="en-US" sz="2400" dirty="0">
              <a:latin typeface="Times New Roman" panose="02020503050405090304" pitchFamily="18" charset="0"/>
            </a:endParaRPr>
          </a:p>
          <a:p>
            <a:pPr eaLnBrk="1" hangingPunct="1">
              <a:lnSpc>
                <a:spcPct val="100000"/>
              </a:lnSpc>
              <a:spcBef>
                <a:spcPct val="0"/>
              </a:spcBef>
              <a:buClrTx/>
              <a:buFontTx/>
              <a:buNone/>
            </a:pP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Push_LinkStack</a:t>
            </a:r>
            <a:r>
              <a:rPr kumimoji="1" lang="zh-CN" altLang="en-US" sz="2000" dirty="0">
                <a:latin typeface="Times New Roman" panose="02020503050405090304" pitchFamily="18" charset="0"/>
              </a:rPr>
              <a:t>（</a:t>
            </a:r>
            <a:r>
              <a:rPr kumimoji="1" lang="en-US" altLang="zh-CN" sz="2000" dirty="0" err="1">
                <a:latin typeface="Times New Roman" panose="02020503050405090304" pitchFamily="18" charset="0"/>
              </a:rPr>
              <a:t>LinkStack</a:t>
            </a:r>
            <a:r>
              <a:rPr kumimoji="1" lang="en-US" altLang="zh-CN" sz="2000" dirty="0">
                <a:latin typeface="Times New Roman" panose="02020503050405090304" pitchFamily="18" charset="0"/>
              </a:rPr>
              <a:t>  </a:t>
            </a:r>
            <a:r>
              <a:rPr kumimoji="1" lang="en-US" altLang="zh-CN" sz="2000" dirty="0">
                <a:solidFill>
                  <a:srgbClr val="FF0000"/>
                </a:solidFill>
                <a:latin typeface="Times New Roman" panose="02020503050405090304" pitchFamily="18" charset="0"/>
              </a:rPr>
              <a:t>&amp;</a:t>
            </a:r>
            <a:r>
              <a:rPr kumimoji="1" lang="en-US" altLang="zh-CN" sz="2000" dirty="0">
                <a:latin typeface="Times New Roman" panose="02020503050405090304" pitchFamily="18" charset="0"/>
              </a:rPr>
              <a:t>top, </a:t>
            </a:r>
            <a:r>
              <a:rPr kumimoji="1" lang="en-US" altLang="zh-CN" sz="2000" dirty="0" err="1">
                <a:latin typeface="Times New Roman" panose="02020503050405090304" pitchFamily="18" charset="0"/>
              </a:rPr>
              <a:t>SElemtype</a:t>
            </a:r>
            <a:r>
              <a:rPr kumimoji="1" lang="en-US" altLang="zh-CN" sz="2000" dirty="0">
                <a:latin typeface="Times New Roman" panose="02020503050405090304" pitchFamily="18" charset="0"/>
              </a:rPr>
              <a:t> e</a:t>
            </a:r>
            <a:r>
              <a:rPr kumimoji="1" lang="zh-CN" altLang="en-US" sz="2000" dirty="0">
                <a:latin typeface="Times New Roman" panose="02020503050405090304" pitchFamily="18" charset="0"/>
              </a:rPr>
              <a:t>）         </a:t>
            </a: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s = </a:t>
            </a:r>
            <a:r>
              <a:rPr kumimoji="1" lang="en-US" altLang="zh-CN" sz="2000" dirty="0" err="1">
                <a:latin typeface="Times New Roman" panose="02020503050405090304" pitchFamily="18" charset="0"/>
              </a:rPr>
              <a:t>malloc</a:t>
            </a:r>
            <a:r>
              <a:rPr kumimoji="1" lang="zh-CN" altLang="en-US" sz="2000" dirty="0">
                <a:latin typeface="Times New Roman" panose="02020503050405090304" pitchFamily="18" charset="0"/>
              </a:rPr>
              <a:t>（</a:t>
            </a:r>
            <a:r>
              <a:rPr kumimoji="1" lang="en-US" altLang="zh-CN" sz="2000" dirty="0" err="1">
                <a:latin typeface="Times New Roman" panose="02020503050405090304" pitchFamily="18" charset="0"/>
              </a:rPr>
              <a:t>sizeof</a:t>
            </a:r>
            <a:r>
              <a:rPr kumimoji="1" lang="zh-CN" altLang="en-US" sz="2000" dirty="0">
                <a:latin typeface="Times New Roman" panose="02020503050405090304" pitchFamily="18" charset="0"/>
              </a:rPr>
              <a:t>（</a:t>
            </a:r>
            <a:r>
              <a:rPr kumimoji="1" lang="en-US" altLang="zh-CN" sz="2000" dirty="0" err="1">
                <a:latin typeface="Times New Roman" panose="02020503050405090304" pitchFamily="18" charset="0"/>
              </a:rPr>
              <a:t>LinkStack</a:t>
            </a:r>
            <a:r>
              <a:rPr kumimoji="1" lang="zh-CN" altLang="en-US" sz="2000" dirty="0">
                <a:latin typeface="Times New Roman" panose="02020503050405090304" pitchFamily="18" charset="0"/>
              </a:rPr>
              <a:t>））</a:t>
            </a: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s-&gt;data = 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s-&gt;next = top;</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top = s;</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p:txBody>
      </p:sp>
      <p:sp>
        <p:nvSpPr>
          <p:cNvPr id="6" name="TextBox 2"/>
          <p:cNvSpPr txBox="1"/>
          <p:nvPr/>
        </p:nvSpPr>
        <p:spPr>
          <a:xfrm>
            <a:off x="590494" y="5756690"/>
            <a:ext cx="7072362" cy="398780"/>
          </a:xfrm>
          <a:prstGeom prst="rect">
            <a:avLst/>
          </a:prstGeom>
          <a:noFill/>
        </p:spPr>
        <p:txBody>
          <a:bodyPr wrap="square" rtlCol="0">
            <a:spAutoFit/>
          </a:bodyPr>
          <a:lstStyle/>
          <a:p>
            <a:r>
              <a:rPr lang="zh-CN" altLang="en-US" sz="2000" dirty="0"/>
              <a:t>核心思路：创建一个结点，把结点插入到链表的第一个位置</a:t>
            </a:r>
            <a:endParaRPr lang="zh-CN" altLang="en-US" sz="2000"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日期占位符 6"/>
          <p:cNvSpPr>
            <a:spLocks noGrp="1"/>
          </p:cNvSpPr>
          <p:nvPr>
            <p:ph type="dt" sz="quarter" idx="10"/>
          </p:nvPr>
        </p:nvSpPr>
        <p:spPr>
          <a:noFill/>
          <a:ln>
            <a:miter lim="800000"/>
          </a:ln>
        </p:spPr>
        <p:txBody>
          <a:bodyPr/>
          <a:lstStyle/>
          <a:p>
            <a:fld id="{A2B77513-CAF1-4D33-8A35-75AD123728A8}" type="datetime2">
              <a:rPr lang="zh-CN" altLang="en-US" smtClean="0"/>
            </a:fld>
            <a:endParaRPr lang="en-US" altLang="zh-CN"/>
          </a:p>
        </p:txBody>
      </p:sp>
      <p:sp>
        <p:nvSpPr>
          <p:cNvPr id="4" name="Text Box 2"/>
          <p:cNvSpPr txBox="1">
            <a:spLocks noChangeArrowheads="1"/>
          </p:cNvSpPr>
          <p:nvPr/>
        </p:nvSpPr>
        <p:spPr bwMode="auto">
          <a:xfrm>
            <a:off x="680720" y="710565"/>
            <a:ext cx="6074099"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(2) </a:t>
            </a:r>
            <a:r>
              <a:rPr kumimoji="1" lang="zh-CN" altLang="en-US" sz="2400" dirty="0">
                <a:latin typeface="Times New Roman" panose="02020503050405090304" pitchFamily="18" charset="0"/>
              </a:rPr>
              <a:t>出栈</a:t>
            </a:r>
            <a:endParaRPr kumimoji="1" lang="zh-CN" altLang="en-US" sz="2400" dirty="0">
              <a:latin typeface="Times New Roman" panose="02020503050405090304" pitchFamily="18" charset="0"/>
            </a:endParaRPr>
          </a:p>
          <a:p>
            <a:pPr eaLnBrk="1" hangingPunct="1">
              <a:lnSpc>
                <a:spcPct val="100000"/>
              </a:lnSpc>
              <a:spcBef>
                <a:spcPct val="0"/>
              </a:spcBef>
              <a:buClrTx/>
              <a:buFontTx/>
              <a:buNone/>
            </a:pP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Pop_LinkStack</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LinkStack</a:t>
            </a:r>
            <a:r>
              <a:rPr kumimoji="1" lang="en-US" altLang="zh-CN" sz="2000" dirty="0">
                <a:latin typeface="Times New Roman" panose="02020503050405090304" pitchFamily="18" charset="0"/>
              </a:rPr>
              <a:t>  </a:t>
            </a:r>
            <a:r>
              <a:rPr kumimoji="1" lang="en-US" altLang="zh-CN" sz="2000" dirty="0">
                <a:solidFill>
                  <a:srgbClr val="FF0000"/>
                </a:solidFill>
                <a:latin typeface="Times New Roman" panose="02020503050405090304" pitchFamily="18" charset="0"/>
              </a:rPr>
              <a:t>&amp;</a:t>
            </a:r>
            <a:r>
              <a:rPr kumimoji="1" lang="en-US" altLang="zh-CN" sz="2000" dirty="0">
                <a:latin typeface="Times New Roman" panose="02020503050405090304" pitchFamily="18" charset="0"/>
              </a:rPr>
              <a:t>top, </a:t>
            </a:r>
            <a:r>
              <a:rPr kumimoji="1" lang="en-US" altLang="zh-CN" sz="2000" dirty="0" err="1">
                <a:latin typeface="Times New Roman" panose="02020503050405090304" pitchFamily="18" charset="0"/>
              </a:rPr>
              <a:t>Elemtype</a:t>
            </a:r>
            <a:r>
              <a:rPr kumimoji="1" lang="en-US" altLang="zh-CN" sz="2000" dirty="0">
                <a:latin typeface="Times New Roman" panose="02020503050405090304" pitchFamily="18" charset="0"/>
              </a:rPr>
              <a:t>  &amp;e)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a:t>
            </a:r>
            <a:r>
              <a:rPr kumimoji="1" lang="zh-CN" altLang="en-US" sz="2000" dirty="0">
                <a:latin typeface="Times New Roman" panose="02020503050405090304" pitchFamily="18" charset="0"/>
              </a:rPr>
              <a:t>（</a:t>
            </a:r>
            <a:r>
              <a:rPr kumimoji="1" lang="en-US" altLang="zh-CN" sz="2000" dirty="0">
                <a:latin typeface="Times New Roman" panose="02020503050405090304" pitchFamily="18" charset="0"/>
              </a:rPr>
              <a:t>top = = NULL</a:t>
            </a:r>
            <a:r>
              <a:rPr kumimoji="1" lang="zh-CN" altLang="en-US" sz="2000" dirty="0">
                <a:latin typeface="Times New Roman" panose="02020503050405090304" pitchFamily="18" charset="0"/>
              </a:rPr>
              <a:t>） </a:t>
            </a:r>
            <a:r>
              <a:rPr kumimoji="1" lang="en-US" altLang="zh-CN" sz="2000" dirty="0">
                <a:latin typeface="Times New Roman" panose="02020503050405090304" pitchFamily="18" charset="0"/>
              </a:rPr>
              <a:t>return ERROR;</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 = top-&gt;data;</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 = top;</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top = top-&gt;next;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free (p);</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线性表、栈、队列的比较</a:t>
            </a:r>
            <a:endParaRPr lang="zh-CN" altLang="en-US" dirty="0"/>
          </a:p>
        </p:txBody>
      </p:sp>
      <p:sp>
        <p:nvSpPr>
          <p:cNvPr id="21507" name="Rectangle 3"/>
          <p:cNvSpPr>
            <a:spLocks noGrp="1" noChangeArrowheads="1"/>
          </p:cNvSpPr>
          <p:nvPr>
            <p:ph type="body" idx="1"/>
          </p:nvPr>
        </p:nvSpPr>
        <p:spPr>
          <a:xfrm>
            <a:off x="914400" y="1447800"/>
            <a:ext cx="7772400" cy="4767282"/>
          </a:xfrm>
        </p:spPr>
        <p:txBody>
          <a:bodyPr>
            <a:normAutofit fontScale="92500" lnSpcReduction="10000"/>
          </a:bodyPr>
          <a:lstStyle/>
          <a:p>
            <a:pPr eaLnBrk="1" hangingPunct="1">
              <a:lnSpc>
                <a:spcPct val="170000"/>
              </a:lnSpc>
            </a:pPr>
            <a:r>
              <a:rPr lang="zh-CN" altLang="en-US" sz="2000" dirty="0"/>
              <a:t>栈和队列是在程序设计中被广泛使用的两种线性数据结构，它们的特点在于基本操作的特殊性，栈必须按</a:t>
            </a:r>
            <a:r>
              <a:rPr lang="zh-CN" altLang="en-US" sz="2000" dirty="0">
                <a:latin typeface="Arial" panose="020B0604020202090204" pitchFamily="34" charset="0"/>
              </a:rPr>
              <a:t>“</a:t>
            </a:r>
            <a:r>
              <a:rPr lang="zh-CN" altLang="en-US" sz="2000" dirty="0">
                <a:solidFill>
                  <a:srgbClr val="FF0000"/>
                </a:solidFill>
              </a:rPr>
              <a:t>后进先出</a:t>
            </a:r>
            <a:r>
              <a:rPr lang="zh-CN" altLang="en-US" sz="2000" dirty="0">
                <a:latin typeface="Arial" panose="020B0604020202090204" pitchFamily="34" charset="0"/>
              </a:rPr>
              <a:t>”</a:t>
            </a:r>
            <a:r>
              <a:rPr lang="zh-CN" altLang="en-US" sz="2000" dirty="0"/>
              <a:t>的规则进行操作，而队列必须按</a:t>
            </a:r>
            <a:r>
              <a:rPr lang="zh-CN" altLang="en-US" sz="2000" dirty="0">
                <a:latin typeface="Arial" panose="020B0604020202090204" pitchFamily="34" charset="0"/>
              </a:rPr>
              <a:t>“</a:t>
            </a:r>
            <a:r>
              <a:rPr lang="zh-CN" altLang="en-US" sz="2000" dirty="0">
                <a:solidFill>
                  <a:srgbClr val="FF0000"/>
                </a:solidFill>
              </a:rPr>
              <a:t>先进先出</a:t>
            </a:r>
            <a:r>
              <a:rPr lang="zh-CN" altLang="en-US" sz="2000" dirty="0">
                <a:latin typeface="Arial" panose="020B0604020202090204" pitchFamily="34" charset="0"/>
              </a:rPr>
              <a:t>”</a:t>
            </a:r>
            <a:r>
              <a:rPr lang="zh-CN" altLang="en-US" sz="2000" dirty="0"/>
              <a:t>的规则进行操作。和线性表相比，它们的插入和删除操作受更多的约束和限定，故又称为</a:t>
            </a:r>
            <a:r>
              <a:rPr lang="zh-CN" altLang="en-US" sz="2000" dirty="0">
                <a:solidFill>
                  <a:srgbClr val="FF0000"/>
                </a:solidFill>
              </a:rPr>
              <a:t>限定性的线性表结构</a:t>
            </a:r>
            <a:r>
              <a:rPr lang="zh-CN" altLang="en-US" sz="2000" dirty="0"/>
              <a:t>。可将线性表和栈及队列的插入和删除操作对比如下： </a:t>
            </a:r>
            <a:endParaRPr lang="zh-CN" altLang="en-US" sz="2000" dirty="0"/>
          </a:p>
          <a:p>
            <a:pPr eaLnBrk="1" hangingPunct="1">
              <a:lnSpc>
                <a:spcPct val="160000"/>
              </a:lnSpc>
            </a:pPr>
            <a:r>
              <a:rPr lang="zh-CN" altLang="en-US" sz="2000" dirty="0"/>
              <a:t>                          插 入 　　　　　删 除</a:t>
            </a:r>
            <a:br>
              <a:rPr lang="zh-CN" altLang="en-US" sz="2000" dirty="0"/>
            </a:br>
            <a:r>
              <a:rPr lang="zh-CN" altLang="en-US" sz="2000" dirty="0"/>
              <a:t>　　线性表： </a:t>
            </a:r>
            <a:r>
              <a:rPr lang="en-US" altLang="zh-CN" sz="2000" dirty="0"/>
              <a:t>Insert(</a:t>
            </a:r>
            <a:r>
              <a:rPr lang="en-US" altLang="zh-CN" sz="2000" dirty="0" err="1"/>
              <a:t>L,i,x</a:t>
            </a:r>
            <a:r>
              <a:rPr lang="en-US" altLang="zh-CN" sz="2000" dirty="0"/>
              <a:t>)</a:t>
            </a:r>
            <a:r>
              <a:rPr lang="zh-CN" altLang="en-US" sz="2000" dirty="0"/>
              <a:t>　　</a:t>
            </a:r>
            <a:r>
              <a:rPr lang="en-US" altLang="zh-CN" sz="2000" dirty="0"/>
              <a:t>Delete(</a:t>
            </a:r>
            <a:r>
              <a:rPr lang="en-US" altLang="zh-CN" sz="2000" dirty="0" err="1"/>
              <a:t>L,i</a:t>
            </a:r>
            <a:r>
              <a:rPr lang="en-US" altLang="zh-CN" sz="2000" dirty="0"/>
              <a:t>)</a:t>
            </a:r>
            <a:br>
              <a:rPr lang="en-US" altLang="zh-CN" sz="2000" dirty="0"/>
            </a:br>
            <a:r>
              <a:rPr lang="zh-CN" altLang="en-US" sz="2000" dirty="0"/>
              <a:t>　　　　　 　 </a:t>
            </a:r>
            <a:r>
              <a:rPr lang="en-US" altLang="zh-CN" sz="2000" dirty="0"/>
              <a:t>(1≤i≤n+1)</a:t>
            </a:r>
            <a:r>
              <a:rPr lang="zh-CN" altLang="en-US" sz="2000" dirty="0"/>
              <a:t>　 　</a:t>
            </a:r>
            <a:r>
              <a:rPr lang="en-US" altLang="zh-CN" sz="2000" dirty="0"/>
              <a:t>(1≤i≤n)</a:t>
            </a:r>
            <a:br>
              <a:rPr lang="en-US" altLang="zh-CN" sz="2000" dirty="0"/>
            </a:br>
            <a:r>
              <a:rPr lang="zh-CN" altLang="en-US" sz="2000" dirty="0"/>
              <a:t>　　栈：　　</a:t>
            </a:r>
            <a:r>
              <a:rPr lang="en-US" altLang="zh-CN" sz="2000" dirty="0"/>
              <a:t>Insert(L,n+1,x) </a:t>
            </a:r>
            <a:r>
              <a:rPr lang="zh-CN" altLang="en-US" sz="2000" dirty="0"/>
              <a:t>　</a:t>
            </a:r>
            <a:r>
              <a:rPr lang="en-US" altLang="zh-CN" sz="2000" dirty="0"/>
              <a:t>Delete(</a:t>
            </a:r>
            <a:r>
              <a:rPr lang="en-US" altLang="zh-CN" sz="2000" dirty="0" err="1"/>
              <a:t>L,n</a:t>
            </a:r>
            <a:r>
              <a:rPr lang="en-US" altLang="zh-CN" sz="2000" dirty="0"/>
              <a:t>)</a:t>
            </a:r>
            <a:br>
              <a:rPr lang="en-US" altLang="zh-CN" sz="2000" dirty="0"/>
            </a:br>
            <a:r>
              <a:rPr lang="zh-CN" altLang="en-US" sz="2000" dirty="0"/>
              <a:t>　　队列：　</a:t>
            </a:r>
            <a:r>
              <a:rPr lang="en-US" altLang="zh-CN" sz="2000" dirty="0"/>
              <a:t>Insert(L,n+1,x)</a:t>
            </a:r>
            <a:r>
              <a:rPr lang="zh-CN" altLang="en-US" sz="2000" dirty="0"/>
              <a:t>　 </a:t>
            </a:r>
            <a:r>
              <a:rPr lang="en-US" altLang="zh-CN" sz="2000" dirty="0"/>
              <a:t>Delete(L,1) </a:t>
            </a:r>
            <a:endParaRPr lang="en-US" altLang="zh-CN" sz="2000" dirty="0"/>
          </a:p>
        </p:txBody>
      </p:sp>
      <p:sp>
        <p:nvSpPr>
          <p:cNvPr id="148485" name="AutoShape 5"/>
          <p:cNvSpPr>
            <a:spLocks noChangeArrowheads="1"/>
          </p:cNvSpPr>
          <p:nvPr/>
        </p:nvSpPr>
        <p:spPr bwMode="auto">
          <a:xfrm>
            <a:off x="323850" y="1052513"/>
            <a:ext cx="3240088" cy="2089150"/>
          </a:xfrm>
          <a:prstGeom prst="wedgeRoundRectCallout">
            <a:avLst>
              <a:gd name="adj1" fmla="val -16731"/>
              <a:gd name="adj2" fmla="val 72569"/>
              <a:gd name="adj3" fmla="val 16667"/>
            </a:avLst>
          </a:prstGeom>
          <a:solidFill>
            <a:schemeClr val="accent1"/>
          </a:solidFill>
          <a:ln w="9525">
            <a:solidFill>
              <a:schemeClr val="tx1"/>
            </a:solidFill>
            <a:miter lim="800000"/>
          </a:ln>
        </p:spPr>
        <p:txBody>
          <a:bodyPr/>
          <a:lstStyle/>
          <a:p>
            <a:pPr>
              <a:lnSpc>
                <a:spcPct val="100000"/>
              </a:lnSpc>
              <a:spcBef>
                <a:spcPct val="0"/>
              </a:spcBef>
              <a:buClrTx/>
              <a:buFontTx/>
              <a:buNone/>
            </a:pPr>
            <a:r>
              <a:rPr lang="zh-CN" altLang="en-US" sz="2400">
                <a:latin typeface="Arial" panose="020B0604020202090204" pitchFamily="34" charset="0"/>
              </a:rPr>
              <a:t>线性表允许在表内任一位置进行插入和删除； </a:t>
            </a:r>
            <a:endParaRPr lang="zh-CN" altLang="en-US" sz="2400">
              <a:latin typeface="Arial" panose="020B0604020202090204" pitchFamily="34" charset="0"/>
            </a:endParaRPr>
          </a:p>
        </p:txBody>
      </p:sp>
      <p:sp>
        <p:nvSpPr>
          <p:cNvPr id="148486" name="AutoShape 6"/>
          <p:cNvSpPr>
            <a:spLocks noChangeArrowheads="1"/>
          </p:cNvSpPr>
          <p:nvPr/>
        </p:nvSpPr>
        <p:spPr bwMode="auto">
          <a:xfrm>
            <a:off x="251520" y="2492301"/>
            <a:ext cx="3313113" cy="1728787"/>
          </a:xfrm>
          <a:prstGeom prst="wedgeRoundRectCallout">
            <a:avLst>
              <a:gd name="adj1" fmla="val -12148"/>
              <a:gd name="adj2" fmla="val 115838"/>
              <a:gd name="adj3" fmla="val 16667"/>
            </a:avLst>
          </a:prstGeom>
          <a:solidFill>
            <a:schemeClr val="accent1"/>
          </a:solidFill>
          <a:ln w="9525">
            <a:solidFill>
              <a:schemeClr val="tx1"/>
            </a:solidFill>
            <a:miter lim="800000"/>
          </a:ln>
        </p:spPr>
        <p:txBody>
          <a:bodyPr/>
          <a:lstStyle/>
          <a:p>
            <a:pPr>
              <a:lnSpc>
                <a:spcPct val="100000"/>
              </a:lnSpc>
              <a:spcBef>
                <a:spcPct val="0"/>
              </a:spcBef>
              <a:buClrTx/>
              <a:buFontTx/>
              <a:buNone/>
            </a:pPr>
            <a:r>
              <a:rPr lang="zh-CN" altLang="en-US" sz="2400">
                <a:latin typeface="Arial" panose="020B0604020202090204" pitchFamily="34" charset="0"/>
              </a:rPr>
              <a:t>栈只允许在表尾一端进行插入和删除； </a:t>
            </a:r>
            <a:endParaRPr lang="zh-CN" altLang="en-US" sz="2400">
              <a:latin typeface="Arial" panose="020B0604020202090204" pitchFamily="34" charset="0"/>
            </a:endParaRPr>
          </a:p>
        </p:txBody>
      </p:sp>
      <p:sp>
        <p:nvSpPr>
          <p:cNvPr id="148487" name="AutoShape 7"/>
          <p:cNvSpPr>
            <a:spLocks noChangeArrowheads="1"/>
          </p:cNvSpPr>
          <p:nvPr/>
        </p:nvSpPr>
        <p:spPr bwMode="auto">
          <a:xfrm>
            <a:off x="394791" y="1987922"/>
            <a:ext cx="3313113" cy="2089150"/>
          </a:xfrm>
          <a:prstGeom prst="wedgeRoundRectCallout">
            <a:avLst>
              <a:gd name="adj1" fmla="val -19431"/>
              <a:gd name="adj2" fmla="val 141412"/>
              <a:gd name="adj3" fmla="val 16667"/>
            </a:avLst>
          </a:prstGeom>
          <a:solidFill>
            <a:schemeClr val="accent1"/>
          </a:solidFill>
          <a:ln w="9525">
            <a:solidFill>
              <a:schemeClr val="tx1"/>
            </a:solidFill>
            <a:miter lim="800000"/>
          </a:ln>
        </p:spPr>
        <p:txBody>
          <a:bodyPr/>
          <a:lstStyle/>
          <a:p>
            <a:pPr>
              <a:lnSpc>
                <a:spcPct val="100000"/>
              </a:lnSpc>
              <a:spcBef>
                <a:spcPct val="0"/>
              </a:spcBef>
              <a:buClrTx/>
              <a:buFontTx/>
              <a:buNone/>
            </a:pPr>
            <a:r>
              <a:rPr lang="zh-CN" altLang="en-US" sz="2400">
                <a:latin typeface="Arial" panose="020B0604020202090204" pitchFamily="34" charset="0"/>
              </a:rPr>
              <a:t>队列只允许在表尾一端进行插入，在表头一端进行删除。</a:t>
            </a:r>
            <a:r>
              <a:rPr lang="zh-CN" altLang="en-US" sz="1800">
                <a:latin typeface="Arial" panose="020B0604020202090204" pitchFamily="34" charset="0"/>
              </a:rPr>
              <a:t> </a:t>
            </a:r>
            <a:endParaRPr lang="zh-CN" altLang="en-US" sz="180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additive="base">
                                        <p:cTn id="7" dur="500" fill="hold"/>
                                        <p:tgtEl>
                                          <p:spTgt spid="148485"/>
                                        </p:tgtEl>
                                        <p:attrNameLst>
                                          <p:attrName>ppt_x</p:attrName>
                                        </p:attrNameLst>
                                      </p:cBhvr>
                                      <p:tavLst>
                                        <p:tav tm="0">
                                          <p:val>
                                            <p:strVal val="#ppt_x"/>
                                          </p:val>
                                        </p:tav>
                                        <p:tav tm="100000">
                                          <p:val>
                                            <p:strVal val="#ppt_x"/>
                                          </p:val>
                                        </p:tav>
                                      </p:tavLst>
                                    </p:anim>
                                    <p:anim calcmode="lin" valueType="num">
                                      <p:cBhvr additive="base">
                                        <p:cTn id="8"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xit" presetSubtype="12" fill="hold" grpId="1" nodeType="clickEffect">
                                  <p:stCondLst>
                                    <p:cond delay="0"/>
                                  </p:stCondLst>
                                  <p:childTnLst>
                                    <p:animEffect transition="out" filter="strips(downLeft)">
                                      <p:cBhvr>
                                        <p:cTn id="12" dur="500"/>
                                        <p:tgtEl>
                                          <p:spTgt spid="148485"/>
                                        </p:tgtEl>
                                      </p:cBhvr>
                                    </p:animEffect>
                                    <p:set>
                                      <p:cBhvr>
                                        <p:cTn id="13" dur="1" fill="hold">
                                          <p:stCondLst>
                                            <p:cond delay="499"/>
                                          </p:stCondLst>
                                        </p:cTn>
                                        <p:tgtEl>
                                          <p:spTgt spid="14848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48486"/>
                                        </p:tgtEl>
                                        <p:attrNameLst>
                                          <p:attrName>style.visibility</p:attrName>
                                        </p:attrNameLst>
                                      </p:cBhvr>
                                      <p:to>
                                        <p:strVal val="visible"/>
                                      </p:to>
                                    </p:set>
                                    <p:animEffect transition="in" filter="diamond(in)">
                                      <p:cBhvr>
                                        <p:cTn id="18" dur="2000"/>
                                        <p:tgtEl>
                                          <p:spTgt spid="14848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148486"/>
                                        </p:tgtEl>
                                      </p:cBhvr>
                                    </p:animEffect>
                                    <p:set>
                                      <p:cBhvr>
                                        <p:cTn id="23" dur="1" fill="hold">
                                          <p:stCondLst>
                                            <p:cond delay="499"/>
                                          </p:stCondLst>
                                        </p:cTn>
                                        <p:tgtEl>
                                          <p:spTgt spid="14848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8487"/>
                                        </p:tgtEl>
                                        <p:attrNameLst>
                                          <p:attrName>style.visibility</p:attrName>
                                        </p:attrNameLst>
                                      </p:cBhvr>
                                      <p:to>
                                        <p:strVal val="visible"/>
                                      </p:to>
                                    </p:set>
                                    <p:animEffect transition="in" filter="box(in)">
                                      <p:cBhvr>
                                        <p:cTn id="28" dur="500"/>
                                        <p:tgtEl>
                                          <p:spTgt spid="14848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1" nodeType="clickEffect">
                                  <p:stCondLst>
                                    <p:cond delay="0"/>
                                  </p:stCondLst>
                                  <p:childTnLst>
                                    <p:animEffect transition="out" filter="blinds(horizontal)">
                                      <p:cBhvr>
                                        <p:cTn id="32" dur="500"/>
                                        <p:tgtEl>
                                          <p:spTgt spid="148487"/>
                                        </p:tgtEl>
                                      </p:cBhvr>
                                    </p:animEffect>
                                    <p:set>
                                      <p:cBhvr>
                                        <p:cTn id="33" dur="1" fill="hold">
                                          <p:stCondLst>
                                            <p:cond delay="499"/>
                                          </p:stCondLst>
                                        </p:cTn>
                                        <p:tgtEl>
                                          <p:spTgt spid="1484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nimBg="1"/>
      <p:bldP spid="148485" grpId="1" animBg="1"/>
      <p:bldP spid="148486" grpId="0" animBg="1"/>
      <p:bldP spid="148486" grpId="1" animBg="1"/>
      <p:bldP spid="148487" grpId="0" animBg="1"/>
      <p:bldP spid="14848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728690" y="357222"/>
            <a:ext cx="7772400" cy="6357926"/>
          </a:xfrm>
        </p:spPr>
        <p:txBody>
          <a:bodyPr>
            <a:normAutofit fontScale="77500" lnSpcReduction="20000"/>
          </a:bodyPr>
          <a:lstStyle/>
          <a:p>
            <a:pPr eaLnBrk="0" hangingPunct="0">
              <a:lnSpc>
                <a:spcPct val="170000"/>
              </a:lnSpc>
            </a:pPr>
            <a:r>
              <a:rPr lang="zh-CN" altLang="en-US" sz="2800" dirty="0">
                <a:solidFill>
                  <a:srgbClr val="000000"/>
                </a:solidFill>
                <a:ea typeface="楷体_GB2312" pitchFamily="49" charset="-122"/>
              </a:rPr>
              <a:t> 将十进制数</a:t>
            </a:r>
            <a:r>
              <a:rPr lang="en-US" altLang="zh-CN" sz="2800" dirty="0">
                <a:solidFill>
                  <a:srgbClr val="000000"/>
                </a:solidFill>
                <a:ea typeface="楷体_GB2312" pitchFamily="49" charset="-122"/>
              </a:rPr>
              <a:t>N</a:t>
            </a:r>
            <a:r>
              <a:rPr lang="zh-CN" altLang="en-US" sz="2800" dirty="0">
                <a:solidFill>
                  <a:srgbClr val="000000"/>
                </a:solidFill>
                <a:ea typeface="楷体_GB2312" pitchFamily="49" charset="-122"/>
              </a:rPr>
              <a:t>转换为</a:t>
            </a:r>
            <a:r>
              <a:rPr lang="en-US" altLang="zh-CN" sz="2800" dirty="0">
                <a:solidFill>
                  <a:srgbClr val="000000"/>
                </a:solidFill>
                <a:ea typeface="楷体_GB2312" pitchFamily="49" charset="-122"/>
              </a:rPr>
              <a:t>r</a:t>
            </a:r>
            <a:r>
              <a:rPr lang="zh-CN" altLang="en-US" sz="2800" dirty="0">
                <a:solidFill>
                  <a:srgbClr val="000000"/>
                </a:solidFill>
                <a:ea typeface="楷体_GB2312" pitchFamily="49" charset="-122"/>
              </a:rPr>
              <a:t>进制的数，其转换方法利用</a:t>
            </a:r>
            <a:r>
              <a:rPr lang="zh-CN" altLang="en-US" sz="2800" dirty="0">
                <a:solidFill>
                  <a:srgbClr val="FF0000"/>
                </a:solidFill>
                <a:ea typeface="楷体_GB2312" pitchFamily="49" charset="-122"/>
              </a:rPr>
              <a:t>辗转相除法</a:t>
            </a:r>
            <a:r>
              <a:rPr lang="zh-CN" altLang="en-US" sz="2800" dirty="0">
                <a:solidFill>
                  <a:srgbClr val="000000"/>
                </a:solidFill>
                <a:ea typeface="楷体_GB2312" pitchFamily="49" charset="-122"/>
              </a:rPr>
              <a:t>：以</a:t>
            </a:r>
            <a:r>
              <a:rPr lang="en-US" altLang="zh-CN" sz="2800" dirty="0">
                <a:solidFill>
                  <a:srgbClr val="000000"/>
                </a:solidFill>
                <a:ea typeface="楷体_GB2312" pitchFamily="49" charset="-122"/>
              </a:rPr>
              <a:t>N=3467</a:t>
            </a:r>
            <a:r>
              <a:rPr lang="zh-CN" altLang="en-US" sz="2800" dirty="0">
                <a:solidFill>
                  <a:srgbClr val="000000"/>
                </a:solidFill>
                <a:ea typeface="楷体_GB2312" pitchFamily="49" charset="-122"/>
              </a:rPr>
              <a:t>，</a:t>
            </a:r>
            <a:r>
              <a:rPr lang="en-US" altLang="zh-CN" sz="2800" dirty="0">
                <a:solidFill>
                  <a:srgbClr val="000000"/>
                </a:solidFill>
                <a:ea typeface="楷体_GB2312" pitchFamily="49" charset="-122"/>
              </a:rPr>
              <a:t>r=8</a:t>
            </a:r>
            <a:r>
              <a:rPr lang="zh-CN" altLang="en-US" sz="2800" dirty="0">
                <a:solidFill>
                  <a:srgbClr val="000000"/>
                </a:solidFill>
                <a:ea typeface="楷体_GB2312" pitchFamily="49" charset="-122"/>
              </a:rPr>
              <a:t>为例转换方法如下：</a:t>
            </a:r>
            <a:endParaRPr lang="zh-CN" altLang="en-US" sz="2800" dirty="0">
              <a:solidFill>
                <a:srgbClr val="000000"/>
              </a:solidFill>
              <a:ea typeface="楷体_GB2312" pitchFamily="49" charset="-122"/>
            </a:endParaRPr>
          </a:p>
          <a:p>
            <a:pPr eaLnBrk="0" hangingPunct="0">
              <a:lnSpc>
                <a:spcPct val="110000"/>
              </a:lnSpc>
              <a:buNone/>
            </a:pPr>
            <a:r>
              <a:rPr lang="zh-CN" altLang="en-US" sz="2800" dirty="0">
                <a:solidFill>
                  <a:srgbClr val="000000"/>
                </a:solidFill>
                <a:ea typeface="楷体_GB2312" pitchFamily="49" charset="-122"/>
              </a:rPr>
              <a:t>       </a:t>
            </a:r>
            <a:r>
              <a:rPr lang="en-US" altLang="zh-CN" sz="2800" dirty="0">
                <a:solidFill>
                  <a:srgbClr val="000000"/>
                </a:solidFill>
                <a:ea typeface="楷体_GB2312" pitchFamily="49" charset="-122"/>
              </a:rPr>
              <a:t>N            </a:t>
            </a:r>
            <a:r>
              <a:rPr lang="en-US" altLang="zh-CN" sz="2800" dirty="0" err="1">
                <a:solidFill>
                  <a:srgbClr val="000000"/>
                </a:solidFill>
                <a:ea typeface="楷体_GB2312" pitchFamily="49" charset="-122"/>
              </a:rPr>
              <a:t>N</a:t>
            </a:r>
            <a:r>
              <a:rPr lang="en-US" altLang="zh-CN" sz="2800" dirty="0">
                <a:solidFill>
                  <a:srgbClr val="000000"/>
                </a:solidFill>
                <a:ea typeface="楷体_GB2312" pitchFamily="49" charset="-122"/>
              </a:rPr>
              <a:t> / 8 </a:t>
            </a:r>
            <a:r>
              <a:rPr lang="zh-CN" altLang="en-US" sz="2800" dirty="0">
                <a:solidFill>
                  <a:srgbClr val="000000"/>
                </a:solidFill>
                <a:ea typeface="楷体_GB2312" pitchFamily="49" charset="-122"/>
              </a:rPr>
              <a:t>（整除）   </a:t>
            </a:r>
            <a:r>
              <a:rPr lang="en-US" altLang="zh-CN" sz="2800" dirty="0">
                <a:solidFill>
                  <a:srgbClr val="000000"/>
                </a:solidFill>
                <a:ea typeface="楷体_GB2312" pitchFamily="49" charset="-122"/>
              </a:rPr>
              <a:t>N  % 8</a:t>
            </a:r>
            <a:r>
              <a:rPr lang="zh-CN" altLang="en-US" sz="2800" dirty="0">
                <a:solidFill>
                  <a:srgbClr val="000000"/>
                </a:solidFill>
                <a:ea typeface="楷体_GB2312" pitchFamily="49" charset="-122"/>
              </a:rPr>
              <a:t>（求余）</a:t>
            </a:r>
            <a:endParaRPr lang="zh-CN" altLang="en-US" sz="2800" dirty="0">
              <a:solidFill>
                <a:srgbClr val="000000"/>
              </a:solidFill>
              <a:ea typeface="楷体_GB2312" pitchFamily="49" charset="-122"/>
            </a:endParaRPr>
          </a:p>
          <a:p>
            <a:pPr eaLnBrk="0" hangingPunct="0">
              <a:lnSpc>
                <a:spcPct val="110000"/>
              </a:lnSpc>
              <a:buNone/>
            </a:pPr>
            <a:r>
              <a:rPr lang="zh-CN" altLang="en-US" sz="2800" dirty="0">
                <a:solidFill>
                  <a:srgbClr val="000000"/>
                </a:solidFill>
                <a:ea typeface="楷体_GB2312" pitchFamily="49" charset="-122"/>
              </a:rPr>
              <a:t>     </a:t>
            </a:r>
            <a:r>
              <a:rPr lang="en-US" altLang="zh-CN" sz="2800" dirty="0">
                <a:solidFill>
                  <a:srgbClr val="000000"/>
                </a:solidFill>
                <a:ea typeface="楷体_GB2312" pitchFamily="49" charset="-122"/>
              </a:rPr>
              <a:t>3467          433                     3                  </a:t>
            </a:r>
            <a:r>
              <a:rPr lang="zh-CN" altLang="en-US" sz="2800" dirty="0">
                <a:solidFill>
                  <a:srgbClr val="000000"/>
                </a:solidFill>
                <a:ea typeface="楷体_GB2312" pitchFamily="49" charset="-122"/>
              </a:rPr>
              <a:t>低</a:t>
            </a:r>
            <a:endParaRPr lang="zh-CN" altLang="en-US" sz="2800" dirty="0">
              <a:solidFill>
                <a:srgbClr val="000000"/>
              </a:solidFill>
              <a:ea typeface="楷体_GB2312" pitchFamily="49" charset="-122"/>
            </a:endParaRPr>
          </a:p>
          <a:p>
            <a:pPr eaLnBrk="0" hangingPunct="0">
              <a:lnSpc>
                <a:spcPct val="110000"/>
              </a:lnSpc>
              <a:buNone/>
            </a:pPr>
            <a:r>
              <a:rPr lang="zh-CN" altLang="en-US" sz="2800" dirty="0">
                <a:solidFill>
                  <a:srgbClr val="000000"/>
                </a:solidFill>
                <a:ea typeface="楷体_GB2312" pitchFamily="49" charset="-122"/>
              </a:rPr>
              <a:t>       </a:t>
            </a:r>
            <a:r>
              <a:rPr lang="en-US" altLang="zh-CN" sz="2800" dirty="0">
                <a:solidFill>
                  <a:srgbClr val="000000"/>
                </a:solidFill>
                <a:ea typeface="楷体_GB2312" pitchFamily="49" charset="-122"/>
              </a:rPr>
              <a:t>433            54                     1</a:t>
            </a:r>
            <a:endParaRPr lang="en-US" altLang="zh-CN" sz="2800" dirty="0">
              <a:solidFill>
                <a:srgbClr val="000000"/>
              </a:solidFill>
              <a:ea typeface="楷体_GB2312" pitchFamily="49" charset="-122"/>
            </a:endParaRPr>
          </a:p>
          <a:p>
            <a:pPr eaLnBrk="0" hangingPunct="0">
              <a:lnSpc>
                <a:spcPct val="110000"/>
              </a:lnSpc>
              <a:buNone/>
            </a:pPr>
            <a:r>
              <a:rPr lang="en-US" altLang="zh-CN" sz="2800" dirty="0">
                <a:solidFill>
                  <a:srgbClr val="000000"/>
                </a:solidFill>
                <a:ea typeface="楷体_GB2312" pitchFamily="49" charset="-122"/>
              </a:rPr>
              <a:t>         54              6                     6</a:t>
            </a:r>
            <a:endParaRPr lang="en-US" altLang="zh-CN" sz="2800" dirty="0">
              <a:solidFill>
                <a:srgbClr val="000000"/>
              </a:solidFill>
              <a:ea typeface="楷体_GB2312" pitchFamily="49" charset="-122"/>
            </a:endParaRPr>
          </a:p>
          <a:p>
            <a:pPr eaLnBrk="0" hangingPunct="0">
              <a:lnSpc>
                <a:spcPct val="110000"/>
              </a:lnSpc>
              <a:buNone/>
            </a:pPr>
            <a:r>
              <a:rPr lang="en-US" altLang="zh-CN" sz="2800" dirty="0">
                <a:solidFill>
                  <a:srgbClr val="000000"/>
                </a:solidFill>
                <a:ea typeface="楷体_GB2312" pitchFamily="49" charset="-122"/>
              </a:rPr>
              <a:t>           6              0                     6                  </a:t>
            </a:r>
            <a:r>
              <a:rPr lang="zh-CN" altLang="en-US" sz="2800" dirty="0">
                <a:solidFill>
                  <a:srgbClr val="000000"/>
                </a:solidFill>
                <a:ea typeface="楷体_GB2312" pitchFamily="49" charset="-122"/>
              </a:rPr>
              <a:t>高</a:t>
            </a:r>
            <a:endParaRPr lang="zh-CN" altLang="en-US" sz="2800" dirty="0">
              <a:solidFill>
                <a:srgbClr val="000000"/>
              </a:solidFill>
              <a:ea typeface="楷体_GB2312" pitchFamily="49" charset="-122"/>
            </a:endParaRPr>
          </a:p>
          <a:p>
            <a:pPr eaLnBrk="0" hangingPunct="0">
              <a:lnSpc>
                <a:spcPct val="110000"/>
              </a:lnSpc>
            </a:pPr>
            <a:r>
              <a:rPr lang="zh-CN" altLang="en-US" sz="2800" dirty="0">
                <a:solidFill>
                  <a:srgbClr val="000000"/>
                </a:solidFill>
                <a:ea typeface="楷体_GB2312" pitchFamily="49" charset="-122"/>
              </a:rPr>
              <a:t>所以：（</a:t>
            </a:r>
            <a:r>
              <a:rPr lang="en-US" altLang="zh-CN" sz="2800" dirty="0">
                <a:solidFill>
                  <a:srgbClr val="000000"/>
                </a:solidFill>
                <a:ea typeface="楷体_GB2312" pitchFamily="49" charset="-122"/>
              </a:rPr>
              <a:t>3467</a:t>
            </a:r>
            <a:r>
              <a:rPr lang="zh-CN" altLang="en-US" sz="2800" dirty="0">
                <a:solidFill>
                  <a:srgbClr val="000000"/>
                </a:solidFill>
                <a:ea typeface="楷体_GB2312" pitchFamily="49" charset="-122"/>
              </a:rPr>
              <a:t>）</a:t>
            </a:r>
            <a:r>
              <a:rPr lang="en-US" altLang="zh-CN" sz="2800" baseline="-25000" dirty="0">
                <a:solidFill>
                  <a:srgbClr val="000000"/>
                </a:solidFill>
                <a:ea typeface="楷体_GB2312" pitchFamily="49" charset="-122"/>
              </a:rPr>
              <a:t>10  </a:t>
            </a:r>
            <a:r>
              <a:rPr lang="en-US" altLang="zh-CN" sz="2800" dirty="0">
                <a:solidFill>
                  <a:srgbClr val="000000"/>
                </a:solidFill>
                <a:ea typeface="楷体_GB2312" pitchFamily="49" charset="-122"/>
              </a:rPr>
              <a:t>=</a:t>
            </a:r>
            <a:r>
              <a:rPr lang="zh-CN" altLang="en-US" sz="2800" dirty="0">
                <a:solidFill>
                  <a:srgbClr val="000000"/>
                </a:solidFill>
                <a:ea typeface="楷体_GB2312" pitchFamily="49" charset="-122"/>
              </a:rPr>
              <a:t>（</a:t>
            </a:r>
            <a:r>
              <a:rPr lang="en-US" altLang="zh-CN" sz="2800" dirty="0">
                <a:solidFill>
                  <a:srgbClr val="000000"/>
                </a:solidFill>
                <a:ea typeface="楷体_GB2312" pitchFamily="49" charset="-122"/>
              </a:rPr>
              <a:t>6613</a:t>
            </a:r>
            <a:r>
              <a:rPr lang="zh-CN" altLang="en-US" sz="2800" dirty="0">
                <a:solidFill>
                  <a:srgbClr val="000000"/>
                </a:solidFill>
                <a:ea typeface="楷体_GB2312" pitchFamily="49" charset="-122"/>
              </a:rPr>
              <a:t>）</a:t>
            </a:r>
            <a:r>
              <a:rPr lang="en-US" altLang="zh-CN" sz="2800" baseline="-25000" dirty="0">
                <a:solidFill>
                  <a:srgbClr val="000000"/>
                </a:solidFill>
                <a:ea typeface="楷体_GB2312" pitchFamily="49" charset="-122"/>
              </a:rPr>
              <a:t>8</a:t>
            </a:r>
            <a:endParaRPr lang="en-US" altLang="zh-CN" sz="2800" baseline="-25000" dirty="0">
              <a:solidFill>
                <a:srgbClr val="000000"/>
              </a:solidFill>
              <a:ea typeface="楷体_GB2312" pitchFamily="49" charset="-122"/>
            </a:endParaRPr>
          </a:p>
          <a:p>
            <a:pPr eaLnBrk="0" hangingPunct="0">
              <a:lnSpc>
                <a:spcPct val="110000"/>
              </a:lnSpc>
            </a:pPr>
            <a:r>
              <a:rPr lang="zh-CN" altLang="en-US" sz="2800" dirty="0">
                <a:solidFill>
                  <a:srgbClr val="000000"/>
                </a:solidFill>
                <a:ea typeface="楷体_GB2312" pitchFamily="49" charset="-122"/>
              </a:rPr>
              <a:t>将得到的余数</a:t>
            </a:r>
            <a:r>
              <a:rPr lang="zh-CN" altLang="en-US" sz="2800" dirty="0">
                <a:solidFill>
                  <a:srgbClr val="FF0000"/>
                </a:solidFill>
                <a:ea typeface="楷体_GB2312" pitchFamily="49" charset="-122"/>
              </a:rPr>
              <a:t>依次放入栈</a:t>
            </a:r>
            <a:r>
              <a:rPr lang="zh-CN" altLang="en-US" sz="2800" dirty="0">
                <a:solidFill>
                  <a:srgbClr val="000000"/>
                </a:solidFill>
                <a:ea typeface="楷体_GB2312" pitchFamily="49" charset="-122"/>
              </a:rPr>
              <a:t>中。</a:t>
            </a:r>
            <a:endParaRPr lang="en-US" altLang="zh-CN" dirty="0">
              <a:solidFill>
                <a:srgbClr val="FF0000"/>
              </a:solidFill>
            </a:endParaRPr>
          </a:p>
          <a:p>
            <a:pPr eaLnBrk="1" hangingPunct="1">
              <a:lnSpc>
                <a:spcPct val="160000"/>
              </a:lnSpc>
              <a:buFont typeface="Wingdings" panose="05000000000000000000" pitchFamily="2" charset="2"/>
              <a:buNone/>
            </a:pPr>
            <a:r>
              <a:rPr lang="zh-CN" altLang="en-US" sz="2400" dirty="0"/>
              <a:t>算法基本思想：</a:t>
            </a:r>
            <a:endParaRPr lang="en-US" altLang="zh-CN" sz="2400" dirty="0"/>
          </a:p>
          <a:p>
            <a:pPr eaLnBrk="1" hangingPunct="1">
              <a:lnSpc>
                <a:spcPct val="160000"/>
              </a:lnSpc>
              <a:buFont typeface="Wingdings" panose="05000000000000000000" pitchFamily="2" charset="2"/>
              <a:buNone/>
            </a:pPr>
            <a:r>
              <a:rPr lang="zh-CN" altLang="en-US" sz="2400" dirty="0"/>
              <a:t>设栈</a:t>
            </a:r>
            <a:r>
              <a:rPr lang="en-US" altLang="zh-CN" sz="2400" dirty="0"/>
              <a:t>s</a:t>
            </a:r>
            <a:r>
              <a:rPr lang="zh-CN" altLang="en-US" sz="2400" dirty="0"/>
              <a:t>，当</a:t>
            </a:r>
            <a:r>
              <a:rPr lang="en-US" altLang="zh-CN" sz="2400" dirty="0"/>
              <a:t>N&gt;0</a:t>
            </a:r>
            <a:r>
              <a:rPr lang="zh-CN" altLang="en-US" sz="2400" dirty="0"/>
              <a:t>时重复</a:t>
            </a:r>
            <a:r>
              <a:rPr lang="en-US" altLang="zh-CN" sz="2400" dirty="0"/>
              <a:t>1</a:t>
            </a:r>
            <a:r>
              <a:rPr lang="zh-CN" altLang="en-US" sz="2400" dirty="0"/>
              <a:t>），</a:t>
            </a:r>
            <a:r>
              <a:rPr lang="en-US" altLang="zh-CN" sz="2400" dirty="0"/>
              <a:t>2</a:t>
            </a:r>
            <a:r>
              <a:rPr lang="zh-CN" altLang="en-US" sz="2400" dirty="0"/>
              <a:t>）</a:t>
            </a:r>
            <a:endParaRPr lang="en-US" altLang="zh-CN" sz="2400" dirty="0"/>
          </a:p>
          <a:p>
            <a:pPr eaLnBrk="1" hangingPunct="1">
              <a:lnSpc>
                <a:spcPct val="160000"/>
              </a:lnSpc>
              <a:buFont typeface="Wingdings" panose="05000000000000000000" pitchFamily="2" charset="2"/>
              <a:buNone/>
            </a:pPr>
            <a:r>
              <a:rPr lang="en-US" altLang="zh-CN" sz="2400" dirty="0"/>
              <a:t>1</a:t>
            </a:r>
            <a:r>
              <a:rPr lang="zh-CN" altLang="en-US" sz="2400" dirty="0"/>
              <a:t>）若</a:t>
            </a:r>
            <a:r>
              <a:rPr lang="en-US" altLang="zh-CN" sz="2400" dirty="0"/>
              <a:t>N≠0</a:t>
            </a:r>
            <a:r>
              <a:rPr lang="zh-CN" altLang="en-US" sz="2400" dirty="0"/>
              <a:t>，则将</a:t>
            </a:r>
            <a:r>
              <a:rPr lang="en-US" altLang="zh-CN" sz="2400" dirty="0" err="1"/>
              <a:t>N%r</a:t>
            </a:r>
            <a:r>
              <a:rPr lang="zh-CN" altLang="en-US" sz="2400" dirty="0"/>
              <a:t>压入栈</a:t>
            </a:r>
            <a:r>
              <a:rPr lang="en-US" altLang="zh-CN" sz="2400" dirty="0"/>
              <a:t>s</a:t>
            </a:r>
            <a:r>
              <a:rPr lang="zh-CN" altLang="en-US" sz="2400" dirty="0"/>
              <a:t>中，执行</a:t>
            </a:r>
            <a:r>
              <a:rPr lang="en-US" altLang="zh-CN" sz="2400" dirty="0"/>
              <a:t>2</a:t>
            </a:r>
            <a:r>
              <a:rPr lang="zh-CN" altLang="en-US" sz="2400" dirty="0"/>
              <a:t>）；若</a:t>
            </a:r>
            <a:r>
              <a:rPr lang="en-US" altLang="zh-CN" sz="2400" dirty="0"/>
              <a:t>N=0</a:t>
            </a:r>
            <a:r>
              <a:rPr lang="zh-CN" altLang="en-US" sz="2400" dirty="0"/>
              <a:t>，将栈</a:t>
            </a:r>
            <a:r>
              <a:rPr lang="en-US" altLang="zh-CN" sz="2400" dirty="0"/>
              <a:t>s</a:t>
            </a:r>
            <a:r>
              <a:rPr lang="zh-CN" altLang="en-US" sz="2400" dirty="0"/>
              <a:t>的内容依次出栈，算法结束。</a:t>
            </a:r>
            <a:endParaRPr lang="en-US" altLang="zh-CN" sz="2400" dirty="0"/>
          </a:p>
          <a:p>
            <a:pPr eaLnBrk="1" hangingPunct="1">
              <a:lnSpc>
                <a:spcPct val="160000"/>
              </a:lnSpc>
              <a:buFont typeface="Wingdings" panose="05000000000000000000" pitchFamily="2" charset="2"/>
              <a:buNone/>
            </a:pPr>
            <a:r>
              <a:rPr lang="en-US" altLang="zh-CN" sz="2400" dirty="0"/>
              <a:t>2</a:t>
            </a:r>
            <a:r>
              <a:rPr lang="zh-CN" altLang="en-US" sz="2400" dirty="0"/>
              <a:t>）用</a:t>
            </a:r>
            <a:r>
              <a:rPr lang="en-US" altLang="zh-CN" sz="2400" dirty="0"/>
              <a:t>N/r</a:t>
            </a:r>
            <a:r>
              <a:rPr lang="zh-CN" altLang="en-US" sz="2400" dirty="0"/>
              <a:t>代替</a:t>
            </a:r>
            <a:r>
              <a:rPr lang="en-US" altLang="zh-CN" sz="2400" dirty="0"/>
              <a:t>N</a:t>
            </a:r>
            <a:endParaRPr lang="en-US" altLang="zh-CN" sz="2600" dirty="0">
              <a:solidFill>
                <a:srgbClr val="FF0000"/>
              </a:solidFill>
            </a:endParaRPr>
          </a:p>
        </p:txBody>
      </p:sp>
      <p:pic>
        <p:nvPicPr>
          <p:cNvPr id="402434" name="Picture 2"/>
          <p:cNvPicPr>
            <a:picLocks noChangeAspect="1" noChangeArrowheads="1"/>
          </p:cNvPicPr>
          <p:nvPr/>
        </p:nvPicPr>
        <p:blipFill>
          <a:blip r:embed="rId1"/>
          <a:srcRect/>
          <a:stretch>
            <a:fillRect/>
          </a:stretch>
        </p:blipFill>
        <p:spPr bwMode="auto">
          <a:xfrm>
            <a:off x="5267331" y="2143116"/>
            <a:ext cx="161925" cy="8382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t>数制转换</a:t>
            </a:r>
            <a:endParaRPr lang="zh-CN" altLang="en-US" dirty="0"/>
          </a:p>
        </p:txBody>
      </p:sp>
      <p:sp>
        <p:nvSpPr>
          <p:cNvPr id="5" name="Rectangle 3"/>
          <p:cNvSpPr txBox="1">
            <a:spLocks noChangeArrowheads="1"/>
          </p:cNvSpPr>
          <p:nvPr/>
        </p:nvSpPr>
        <p:spPr>
          <a:xfrm>
            <a:off x="566738" y="1484784"/>
            <a:ext cx="8001000" cy="4968552"/>
          </a:xfrm>
          <a:prstGeom prst="rect">
            <a:avLst/>
          </a:prstGeom>
        </p:spPr>
        <p:txBody>
          <a:bodyPr vert="horz">
            <a:normAutofit fontScale="47500" lnSpcReduction="20000"/>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20000"/>
              </a:lnSpc>
            </a:pPr>
            <a:r>
              <a:rPr lang="zh-CN" altLang="en-US" sz="4200" dirty="0"/>
              <a:t>　</a:t>
            </a:r>
            <a:r>
              <a:rPr lang="en-US" altLang="zh-CN" sz="4200" b="1" dirty="0"/>
              <a:t>void</a:t>
            </a:r>
            <a:r>
              <a:rPr lang="en-US" altLang="zh-CN" sz="4200" dirty="0"/>
              <a:t> conversion ()</a:t>
            </a:r>
            <a:br>
              <a:rPr lang="en-US" altLang="zh-CN" sz="4200" dirty="0"/>
            </a:br>
            <a:r>
              <a:rPr lang="zh-CN" altLang="en-US" sz="4200" dirty="0"/>
              <a:t>　</a:t>
            </a:r>
            <a:r>
              <a:rPr lang="en-US" altLang="zh-CN" sz="4200" b="1" dirty="0"/>
              <a:t>{</a:t>
            </a:r>
            <a:br>
              <a:rPr lang="en-US" altLang="zh-CN" sz="4200" dirty="0"/>
            </a:br>
            <a:r>
              <a:rPr lang="zh-CN" altLang="en-US" sz="4200" b="1" dirty="0"/>
              <a:t>　</a:t>
            </a:r>
            <a:r>
              <a:rPr lang="en-US" altLang="zh-CN" sz="4200" b="1" dirty="0"/>
              <a:t>// </a:t>
            </a:r>
            <a:r>
              <a:rPr lang="zh-CN" altLang="en-US" sz="4200" b="1" dirty="0"/>
              <a:t>对于输入的任意非负十进制整数，输出与其等值的八进制数</a:t>
            </a:r>
            <a:br>
              <a:rPr lang="zh-CN" altLang="en-US" sz="4200" dirty="0"/>
            </a:br>
            <a:r>
              <a:rPr lang="zh-CN" altLang="en-US" sz="4200" dirty="0"/>
              <a:t>　　</a:t>
            </a:r>
            <a:r>
              <a:rPr lang="en-US" altLang="zh-CN" sz="4200" b="1" dirty="0" err="1"/>
              <a:t>InitStack</a:t>
            </a:r>
            <a:r>
              <a:rPr lang="en-US" altLang="zh-CN" sz="4200" b="1" dirty="0"/>
              <a:t>(S); </a:t>
            </a:r>
            <a:r>
              <a:rPr lang="zh-CN" altLang="en-US" sz="4200" dirty="0"/>
              <a:t>　　</a:t>
            </a:r>
            <a:r>
              <a:rPr lang="en-US" altLang="zh-CN" sz="4200" dirty="0"/>
              <a:t>// </a:t>
            </a:r>
            <a:r>
              <a:rPr lang="zh-CN" altLang="en-US" sz="4200" dirty="0"/>
              <a:t>构造空栈</a:t>
            </a:r>
            <a:br>
              <a:rPr lang="zh-CN" altLang="en-US" sz="4200" dirty="0"/>
            </a:br>
            <a:r>
              <a:rPr lang="zh-CN" altLang="en-US" sz="4200" dirty="0"/>
              <a:t>　</a:t>
            </a:r>
            <a:r>
              <a:rPr lang="zh-CN" altLang="en-US" sz="4200" b="1" dirty="0"/>
              <a:t>　</a:t>
            </a:r>
            <a:r>
              <a:rPr lang="en-US" altLang="zh-CN" sz="4200" dirty="0" err="1"/>
              <a:t>scanf</a:t>
            </a:r>
            <a:r>
              <a:rPr lang="en-US" altLang="zh-CN" sz="4200" dirty="0"/>
              <a:t> (“%</a:t>
            </a:r>
            <a:r>
              <a:rPr lang="en-US" altLang="zh-CN" sz="4200" dirty="0" err="1"/>
              <a:t>d”,N</a:t>
            </a:r>
            <a:r>
              <a:rPr lang="en-US" altLang="zh-CN" sz="4200" dirty="0"/>
              <a:t>);</a:t>
            </a:r>
            <a:r>
              <a:rPr lang="zh-CN" altLang="en-US" sz="4200" dirty="0"/>
              <a:t>　　</a:t>
            </a:r>
            <a:r>
              <a:rPr lang="en-US" altLang="zh-CN" sz="4200" dirty="0"/>
              <a:t>// </a:t>
            </a:r>
            <a:r>
              <a:rPr lang="zh-CN" altLang="en-US" sz="4200" dirty="0"/>
              <a:t>输入一个十进制数</a:t>
            </a:r>
            <a:br>
              <a:rPr lang="zh-CN" altLang="en-US" sz="4200" dirty="0"/>
            </a:br>
            <a:r>
              <a:rPr lang="zh-CN" altLang="en-US" sz="4200" dirty="0"/>
              <a:t>　</a:t>
            </a:r>
            <a:r>
              <a:rPr lang="zh-CN" altLang="en-US" sz="4200" b="1" dirty="0"/>
              <a:t>　</a:t>
            </a:r>
            <a:r>
              <a:rPr lang="en-US" altLang="zh-CN" sz="4200" b="1" dirty="0"/>
              <a:t>while</a:t>
            </a:r>
            <a:r>
              <a:rPr lang="en-US" altLang="zh-CN" sz="4200" dirty="0"/>
              <a:t>(N)</a:t>
            </a:r>
            <a:br>
              <a:rPr lang="en-US" altLang="zh-CN" sz="4200" dirty="0"/>
            </a:br>
            <a:r>
              <a:rPr lang="zh-CN" altLang="en-US" sz="4200" dirty="0"/>
              <a:t>　　</a:t>
            </a:r>
            <a:r>
              <a:rPr lang="en-US" altLang="zh-CN" sz="4200" b="1" dirty="0"/>
              <a:t>{</a:t>
            </a:r>
            <a:br>
              <a:rPr lang="en-US" altLang="zh-CN" sz="4200" dirty="0"/>
            </a:br>
            <a:r>
              <a:rPr lang="zh-CN" altLang="en-US" sz="4200" dirty="0"/>
              <a:t>　　　</a:t>
            </a:r>
            <a:r>
              <a:rPr lang="en-US" altLang="zh-CN" sz="4200" b="1" dirty="0"/>
              <a:t>Push(S,N % 8);</a:t>
            </a:r>
            <a:r>
              <a:rPr lang="zh-CN" altLang="en-US" sz="4200" dirty="0"/>
              <a:t>　</a:t>
            </a:r>
            <a:r>
              <a:rPr lang="en-US" altLang="zh-CN" sz="4200" dirty="0"/>
              <a:t>// "</a:t>
            </a:r>
            <a:r>
              <a:rPr lang="zh-CN" altLang="en-US" sz="4200" dirty="0"/>
              <a:t>余数</a:t>
            </a:r>
            <a:r>
              <a:rPr lang="en-US" altLang="zh-CN" sz="4200" dirty="0"/>
              <a:t>"</a:t>
            </a:r>
            <a:r>
              <a:rPr lang="zh-CN" altLang="en-US" sz="4200" dirty="0"/>
              <a:t>入栈</a:t>
            </a:r>
            <a:br>
              <a:rPr lang="zh-CN" altLang="en-US" sz="4200" dirty="0"/>
            </a:br>
            <a:r>
              <a:rPr lang="zh-CN" altLang="en-US" sz="4200" dirty="0"/>
              <a:t>　　　</a:t>
            </a:r>
            <a:r>
              <a:rPr lang="en-US" altLang="zh-CN" sz="4200" dirty="0"/>
              <a:t>N = N/8;</a:t>
            </a:r>
            <a:r>
              <a:rPr lang="zh-CN" altLang="en-US" sz="4200" dirty="0"/>
              <a:t>　　　　</a:t>
            </a:r>
            <a:r>
              <a:rPr lang="en-US" altLang="zh-CN" sz="4200" dirty="0"/>
              <a:t>// </a:t>
            </a:r>
            <a:r>
              <a:rPr lang="zh-CN" altLang="en-US" sz="4200" dirty="0"/>
              <a:t>非零</a:t>
            </a:r>
            <a:r>
              <a:rPr lang="en-US" altLang="zh-CN" sz="4200" dirty="0"/>
              <a:t>"</a:t>
            </a:r>
            <a:r>
              <a:rPr lang="zh-CN" altLang="en-US" sz="4200" dirty="0"/>
              <a:t>商</a:t>
            </a:r>
            <a:r>
              <a:rPr lang="en-US" altLang="zh-CN" sz="4200" dirty="0"/>
              <a:t>"</a:t>
            </a:r>
            <a:r>
              <a:rPr lang="zh-CN" altLang="en-US" sz="4200" dirty="0"/>
              <a:t>继续运算</a:t>
            </a:r>
            <a:br>
              <a:rPr lang="zh-CN" altLang="en-US" sz="4200" dirty="0"/>
            </a:br>
            <a:r>
              <a:rPr lang="zh-CN" altLang="en-US" sz="4200" dirty="0"/>
              <a:t>　</a:t>
            </a:r>
            <a:r>
              <a:rPr lang="zh-CN" altLang="en-US" sz="4200" b="1" dirty="0"/>
              <a:t>　</a:t>
            </a:r>
            <a:r>
              <a:rPr lang="en-US" altLang="zh-CN" sz="4200" b="1" dirty="0"/>
              <a:t>} </a:t>
            </a:r>
            <a:r>
              <a:rPr lang="en-US" altLang="zh-CN" sz="4200" dirty="0"/>
              <a:t>// while</a:t>
            </a:r>
            <a:br>
              <a:rPr lang="en-US" altLang="zh-CN" sz="4200" dirty="0"/>
            </a:br>
            <a:r>
              <a:rPr lang="zh-CN" altLang="en-US" sz="4200" dirty="0"/>
              <a:t>　</a:t>
            </a:r>
            <a:r>
              <a:rPr lang="zh-CN" altLang="en-US" sz="4200" b="1" dirty="0"/>
              <a:t>　</a:t>
            </a:r>
            <a:r>
              <a:rPr lang="en-US" altLang="zh-CN" sz="4200" b="1" dirty="0"/>
              <a:t>while</a:t>
            </a:r>
            <a:r>
              <a:rPr lang="en-US" altLang="zh-CN" sz="4200" dirty="0"/>
              <a:t> (</a:t>
            </a:r>
            <a:r>
              <a:rPr lang="en-US" altLang="zh-CN" sz="4200" b="1" dirty="0"/>
              <a:t>!</a:t>
            </a:r>
            <a:r>
              <a:rPr lang="en-US" altLang="zh-CN" sz="4200" b="1" dirty="0" err="1"/>
              <a:t>StackEmpty</a:t>
            </a:r>
            <a:r>
              <a:rPr lang="en-US" altLang="zh-CN" sz="4200" b="1" dirty="0"/>
              <a:t>(S)</a:t>
            </a:r>
            <a:r>
              <a:rPr lang="en-US" altLang="zh-CN" sz="4200" dirty="0"/>
              <a:t>)</a:t>
            </a:r>
            <a:br>
              <a:rPr lang="en-US" altLang="zh-CN" sz="4200" dirty="0"/>
            </a:br>
            <a:r>
              <a:rPr lang="zh-CN" altLang="en-US" sz="4200" dirty="0"/>
              <a:t>　</a:t>
            </a:r>
            <a:r>
              <a:rPr lang="zh-CN" altLang="en-US" sz="4200" b="1" dirty="0"/>
              <a:t>　</a:t>
            </a:r>
            <a:r>
              <a:rPr lang="en-US" altLang="zh-CN" sz="4200" b="1" dirty="0"/>
              <a:t>{</a:t>
            </a:r>
            <a:r>
              <a:rPr lang="en-US" altLang="zh-CN" sz="4200" dirty="0"/>
              <a:t> </a:t>
            </a:r>
            <a:r>
              <a:rPr lang="zh-CN" altLang="en-US" sz="4200" dirty="0"/>
              <a:t>　 </a:t>
            </a:r>
            <a:r>
              <a:rPr lang="en-US" altLang="zh-CN" sz="4200" dirty="0"/>
              <a:t>// </a:t>
            </a:r>
            <a:r>
              <a:rPr lang="zh-CN" altLang="en-US" sz="4200" dirty="0"/>
              <a:t>和</a:t>
            </a:r>
            <a:r>
              <a:rPr lang="en-US" altLang="zh-CN" sz="4200" dirty="0"/>
              <a:t>"</a:t>
            </a:r>
            <a:r>
              <a:rPr lang="zh-CN" altLang="en-US" sz="4200" dirty="0"/>
              <a:t>求余</a:t>
            </a:r>
            <a:r>
              <a:rPr lang="en-US" altLang="zh-CN" sz="4200" dirty="0"/>
              <a:t>"</a:t>
            </a:r>
            <a:r>
              <a:rPr lang="zh-CN" altLang="en-US" sz="4200" dirty="0"/>
              <a:t>所得相逆的顺序输出八进制的各位数</a:t>
            </a:r>
            <a:br>
              <a:rPr lang="zh-CN" altLang="en-US" sz="4200" dirty="0"/>
            </a:br>
            <a:r>
              <a:rPr lang="zh-CN" altLang="en-US" sz="4200" dirty="0"/>
              <a:t>　　　</a:t>
            </a:r>
            <a:r>
              <a:rPr lang="en-US" altLang="zh-CN" sz="4200" b="1" dirty="0"/>
              <a:t>Pop(</a:t>
            </a:r>
            <a:r>
              <a:rPr lang="en-US" altLang="zh-CN" sz="4200" b="1" dirty="0" err="1"/>
              <a:t>S,e</a:t>
            </a:r>
            <a:r>
              <a:rPr lang="en-US" altLang="zh-CN" sz="4200" b="1" dirty="0"/>
              <a:t>);</a:t>
            </a:r>
            <a:br>
              <a:rPr lang="en-US" altLang="zh-CN" sz="4200" dirty="0"/>
            </a:br>
            <a:r>
              <a:rPr lang="zh-CN" altLang="en-US" sz="4200" dirty="0"/>
              <a:t>　　</a:t>
            </a:r>
            <a:r>
              <a:rPr lang="zh-CN" altLang="en-US" sz="4200" b="1" dirty="0"/>
              <a:t>　</a:t>
            </a:r>
            <a:r>
              <a:rPr lang="en-US" altLang="zh-CN" sz="4200" dirty="0" err="1"/>
              <a:t>printf</a:t>
            </a:r>
            <a:r>
              <a:rPr lang="en-US" altLang="zh-CN" sz="4200" dirty="0"/>
              <a:t> (“ %</a:t>
            </a:r>
            <a:r>
              <a:rPr lang="en-US" altLang="zh-CN" sz="4200" dirty="0" err="1"/>
              <a:t>d”,e</a:t>
            </a:r>
            <a:r>
              <a:rPr lang="en-US" altLang="zh-CN" sz="4200" dirty="0"/>
              <a:t>);</a:t>
            </a:r>
            <a:br>
              <a:rPr lang="en-US" altLang="zh-CN" sz="4200" dirty="0"/>
            </a:br>
            <a:r>
              <a:rPr lang="zh-CN" altLang="en-US" sz="4200" dirty="0"/>
              <a:t>　</a:t>
            </a:r>
            <a:r>
              <a:rPr lang="zh-CN" altLang="en-US" sz="4200" b="1" dirty="0"/>
              <a:t>　</a:t>
            </a:r>
            <a:r>
              <a:rPr lang="en-US" altLang="zh-CN" sz="4200" b="1" dirty="0"/>
              <a:t>} </a:t>
            </a:r>
            <a:r>
              <a:rPr lang="en-US" altLang="zh-CN" sz="4200" dirty="0"/>
              <a:t>// while</a:t>
            </a:r>
            <a:br>
              <a:rPr lang="en-US" altLang="zh-CN" sz="4200" dirty="0"/>
            </a:br>
            <a:r>
              <a:rPr lang="zh-CN" altLang="en-US" sz="4200" b="1" dirty="0"/>
              <a:t>　</a:t>
            </a:r>
            <a:r>
              <a:rPr lang="en-US" altLang="zh-CN" sz="4200" b="1" dirty="0"/>
              <a:t>}</a:t>
            </a:r>
            <a:r>
              <a:rPr lang="en-US" altLang="zh-CN" sz="4200" dirty="0"/>
              <a:t> // conversion</a:t>
            </a:r>
            <a:endParaRPr lang="en-US" altLang="zh-CN" sz="1700" dirty="0"/>
          </a:p>
        </p:txBody>
      </p:sp>
      <p:sp>
        <p:nvSpPr>
          <p:cNvPr id="7" name="TextBox 3"/>
          <p:cNvSpPr txBox="1"/>
          <p:nvPr/>
        </p:nvSpPr>
        <p:spPr>
          <a:xfrm>
            <a:off x="5929322" y="571480"/>
            <a:ext cx="2428892" cy="888320"/>
          </a:xfrm>
          <a:prstGeom prst="rect">
            <a:avLst/>
          </a:prstGeom>
          <a:noFill/>
        </p:spPr>
        <p:txBody>
          <a:bodyPr wrap="square" rtlCol="0">
            <a:spAutoFit/>
          </a:bodyPr>
          <a:lstStyle/>
          <a:p>
            <a:pPr>
              <a:lnSpc>
                <a:spcPct val="150000"/>
              </a:lnSpc>
            </a:pPr>
            <a:r>
              <a:rPr lang="zh-CN" altLang="en-US" dirty="0">
                <a:solidFill>
                  <a:srgbClr val="FF0000"/>
                </a:solidFill>
              </a:rPr>
              <a:t>使用栈的基本操作解决问题层次更清晰。</a:t>
            </a:r>
            <a:endParaRPr lang="zh-CN" alt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括弧匹配检验 </a:t>
            </a:r>
            <a:endParaRPr lang="zh-CN" altLang="en-US"/>
          </a:p>
        </p:txBody>
      </p:sp>
      <p:sp>
        <p:nvSpPr>
          <p:cNvPr id="55299" name="Rectangle 3"/>
          <p:cNvSpPr>
            <a:spLocks noGrp="1" noChangeArrowheads="1"/>
          </p:cNvSpPr>
          <p:nvPr>
            <p:ph type="body" idx="1"/>
          </p:nvPr>
        </p:nvSpPr>
        <p:spPr>
          <a:xfrm>
            <a:off x="914400" y="1447800"/>
            <a:ext cx="7772400" cy="5053034"/>
          </a:xfrm>
        </p:spPr>
        <p:txBody>
          <a:bodyPr>
            <a:normAutofit fontScale="92500" lnSpcReduction="10000"/>
          </a:bodyPr>
          <a:lstStyle/>
          <a:p>
            <a:pPr eaLnBrk="1" hangingPunct="1">
              <a:lnSpc>
                <a:spcPct val="150000"/>
              </a:lnSpc>
            </a:pPr>
            <a:r>
              <a:rPr lang="zh-CN" altLang="en-US" sz="2100" dirty="0"/>
              <a:t>假设表达式中允许包含两种括号：圆括号和方括号，其嵌套的顺序随意，如（［ ］（））或［（［ ］［ ］）］等为正确的匹配，［（ </a:t>
            </a:r>
            <a:r>
              <a:rPr lang="en-US" altLang="zh-CN" sz="2100" dirty="0"/>
              <a:t>]</a:t>
            </a:r>
            <a:r>
              <a:rPr lang="zh-CN" altLang="en-US" sz="2100" dirty="0"/>
              <a:t>）或（［ ］（ ）或 </a:t>
            </a:r>
            <a:r>
              <a:rPr lang="en-US" altLang="zh-CN" sz="2100" dirty="0"/>
              <a:t>( ( ) ) </a:t>
            </a:r>
            <a:r>
              <a:rPr lang="zh-CN" altLang="en-US" sz="2100" dirty="0"/>
              <a:t>）均为错误的匹配。</a:t>
            </a:r>
            <a:endParaRPr lang="zh-CN" altLang="en-US" sz="2100" dirty="0"/>
          </a:p>
          <a:p>
            <a:pPr eaLnBrk="1" hangingPunct="1">
              <a:lnSpc>
                <a:spcPct val="150000"/>
              </a:lnSpc>
            </a:pPr>
            <a:r>
              <a:rPr lang="zh-CN" altLang="en-US" sz="2100" dirty="0"/>
              <a:t>现在的问题是，要求检验一个给定表达式中的括弧是否正确匹配？</a:t>
            </a:r>
            <a:br>
              <a:rPr lang="zh-CN" altLang="en-US" sz="2100" dirty="0"/>
            </a:br>
            <a:r>
              <a:rPr lang="zh-CN" altLang="en-US" sz="2100" dirty="0"/>
              <a:t>　　检验括号是否匹配的方法可用</a:t>
            </a:r>
            <a:r>
              <a:rPr lang="en-US" altLang="zh-CN" sz="2100" dirty="0"/>
              <a:t>"</a:t>
            </a:r>
            <a:r>
              <a:rPr lang="zh-CN" altLang="en-US" sz="2100" dirty="0"/>
              <a:t>期待的急迫程度</a:t>
            </a:r>
            <a:r>
              <a:rPr lang="en-US" altLang="zh-CN" sz="2100" dirty="0"/>
              <a:t>"</a:t>
            </a:r>
            <a:r>
              <a:rPr lang="zh-CN" altLang="en-US" sz="2100" dirty="0"/>
              <a:t>这个概念来描述。即后出现的</a:t>
            </a:r>
            <a:r>
              <a:rPr lang="en-US" altLang="zh-CN" sz="2100" dirty="0"/>
              <a:t>"</a:t>
            </a:r>
            <a:r>
              <a:rPr lang="zh-CN" altLang="en-US" sz="2100" dirty="0"/>
              <a:t>左括弧</a:t>
            </a:r>
            <a:r>
              <a:rPr lang="en-US" altLang="zh-CN" sz="2100" dirty="0"/>
              <a:t>"</a:t>
            </a:r>
            <a:r>
              <a:rPr lang="zh-CN" altLang="en-US" sz="2100" dirty="0"/>
              <a:t>，它等待与其匹配的</a:t>
            </a:r>
            <a:r>
              <a:rPr lang="en-US" altLang="zh-CN" sz="2100" dirty="0"/>
              <a:t>"</a:t>
            </a:r>
            <a:r>
              <a:rPr lang="zh-CN" altLang="en-US" sz="2100" dirty="0"/>
              <a:t>右括弧</a:t>
            </a:r>
            <a:r>
              <a:rPr lang="en-US" altLang="zh-CN" sz="2100" dirty="0"/>
              <a:t>"</a:t>
            </a:r>
            <a:r>
              <a:rPr lang="zh-CN" altLang="en-US" sz="2100" dirty="0"/>
              <a:t>出现的</a:t>
            </a:r>
            <a:r>
              <a:rPr lang="en-US" altLang="zh-CN" sz="2100" dirty="0"/>
              <a:t>"</a:t>
            </a:r>
            <a:r>
              <a:rPr lang="zh-CN" altLang="en-US" sz="2100" dirty="0"/>
              <a:t>急迫</a:t>
            </a:r>
            <a:r>
              <a:rPr lang="en-US" altLang="zh-CN" sz="2100" dirty="0"/>
              <a:t>"</a:t>
            </a:r>
            <a:r>
              <a:rPr lang="zh-CN" altLang="en-US" sz="2100" dirty="0"/>
              <a:t>心情要比先出现的左括弧高。换句话说，</a:t>
            </a:r>
            <a:r>
              <a:rPr lang="zh-CN" altLang="en-US" sz="2100" dirty="0">
                <a:solidFill>
                  <a:srgbClr val="FF0000"/>
                </a:solidFill>
              </a:rPr>
              <a:t>对</a:t>
            </a:r>
            <a:r>
              <a:rPr lang="en-US" altLang="zh-CN" sz="2100" dirty="0">
                <a:solidFill>
                  <a:srgbClr val="FF0000"/>
                </a:solidFill>
              </a:rPr>
              <a:t>"</a:t>
            </a:r>
            <a:r>
              <a:rPr lang="zh-CN" altLang="en-US" sz="2100" dirty="0">
                <a:solidFill>
                  <a:srgbClr val="FF0000"/>
                </a:solidFill>
              </a:rPr>
              <a:t>左括弧</a:t>
            </a:r>
            <a:r>
              <a:rPr lang="en-US" altLang="zh-CN" sz="2100" dirty="0">
                <a:solidFill>
                  <a:srgbClr val="FF0000"/>
                </a:solidFill>
              </a:rPr>
              <a:t>"</a:t>
            </a:r>
            <a:r>
              <a:rPr lang="zh-CN" altLang="en-US" sz="2100" dirty="0">
                <a:solidFill>
                  <a:srgbClr val="FF0000"/>
                </a:solidFill>
              </a:rPr>
              <a:t>来说，后出现的比先出现的</a:t>
            </a:r>
            <a:r>
              <a:rPr lang="en-US" altLang="zh-CN" sz="2100" dirty="0">
                <a:solidFill>
                  <a:srgbClr val="FF0000"/>
                </a:solidFill>
              </a:rPr>
              <a:t>"</a:t>
            </a:r>
            <a:r>
              <a:rPr lang="zh-CN" altLang="en-US" sz="2100" dirty="0">
                <a:solidFill>
                  <a:srgbClr val="FF0000"/>
                </a:solidFill>
              </a:rPr>
              <a:t>优先</a:t>
            </a:r>
            <a:r>
              <a:rPr lang="en-US" altLang="zh-CN" sz="2100" dirty="0">
                <a:solidFill>
                  <a:srgbClr val="FF0000"/>
                </a:solidFill>
              </a:rPr>
              <a:t>"</a:t>
            </a:r>
            <a:r>
              <a:rPr lang="zh-CN" altLang="en-US" sz="2100" dirty="0">
                <a:solidFill>
                  <a:srgbClr val="FF0000"/>
                </a:solidFill>
              </a:rPr>
              <a:t>等待检验</a:t>
            </a:r>
            <a:r>
              <a:rPr lang="zh-CN" altLang="en-US" sz="2100" dirty="0"/>
              <a:t>，</a:t>
            </a:r>
            <a:r>
              <a:rPr lang="zh-CN" altLang="en-US" sz="2100" dirty="0">
                <a:solidFill>
                  <a:srgbClr val="FF0000"/>
                </a:solidFill>
              </a:rPr>
              <a:t>对</a:t>
            </a:r>
            <a:r>
              <a:rPr lang="en-US" altLang="zh-CN" sz="2100" dirty="0">
                <a:solidFill>
                  <a:srgbClr val="FF0000"/>
                </a:solidFill>
              </a:rPr>
              <a:t>"</a:t>
            </a:r>
            <a:r>
              <a:rPr lang="zh-CN" altLang="en-US" sz="2100" dirty="0">
                <a:solidFill>
                  <a:srgbClr val="FF0000"/>
                </a:solidFill>
              </a:rPr>
              <a:t>右括弧</a:t>
            </a:r>
            <a:r>
              <a:rPr lang="en-US" altLang="zh-CN" sz="2100" dirty="0">
                <a:solidFill>
                  <a:srgbClr val="FF0000"/>
                </a:solidFill>
              </a:rPr>
              <a:t>"</a:t>
            </a:r>
            <a:r>
              <a:rPr lang="zh-CN" altLang="en-US" sz="2100" dirty="0">
                <a:solidFill>
                  <a:srgbClr val="FF0000"/>
                </a:solidFill>
              </a:rPr>
              <a:t>来说，每个出现的右括弧要去找在它之前</a:t>
            </a:r>
            <a:r>
              <a:rPr lang="en-US" altLang="zh-CN" sz="2100" dirty="0">
                <a:solidFill>
                  <a:srgbClr val="FF0000"/>
                </a:solidFill>
              </a:rPr>
              <a:t>"</a:t>
            </a:r>
            <a:r>
              <a:rPr lang="zh-CN" altLang="en-US" sz="2100" dirty="0">
                <a:solidFill>
                  <a:srgbClr val="FF0000"/>
                </a:solidFill>
              </a:rPr>
              <a:t>最后</a:t>
            </a:r>
            <a:r>
              <a:rPr lang="en-US" altLang="zh-CN" sz="2100" dirty="0">
                <a:solidFill>
                  <a:srgbClr val="FF0000"/>
                </a:solidFill>
              </a:rPr>
              <a:t>"</a:t>
            </a:r>
            <a:r>
              <a:rPr lang="zh-CN" altLang="en-US" sz="2100" dirty="0">
                <a:solidFill>
                  <a:srgbClr val="FF0000"/>
                </a:solidFill>
              </a:rPr>
              <a:t>出现的那个左括弧去匹配</a:t>
            </a:r>
            <a:r>
              <a:rPr lang="zh-CN" altLang="en-US" sz="2100" dirty="0"/>
              <a:t>。显然，必须将先后出现的左括弧依次保存，为了反映这个优先程度，保存左括弧的结构用栈最合适。这样对出现的右括弧来说，只要</a:t>
            </a:r>
            <a:r>
              <a:rPr lang="en-US" altLang="zh-CN" sz="2100" dirty="0"/>
              <a:t>"</a:t>
            </a:r>
            <a:r>
              <a:rPr lang="zh-CN" altLang="en-US" sz="2100" dirty="0"/>
              <a:t>栈顶元素</a:t>
            </a:r>
            <a:r>
              <a:rPr lang="en-US" altLang="zh-CN" sz="2100" dirty="0"/>
              <a:t>"</a:t>
            </a:r>
            <a:r>
              <a:rPr lang="zh-CN" altLang="en-US" sz="2100" dirty="0"/>
              <a:t>相匹配即可。如果在栈顶的那个左括弧正好和它匹配，就可将它从栈顶删除。</a:t>
            </a:r>
            <a:endParaRPr lang="zh-CN" altLang="en-US" sz="2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括弧匹配检验</a:t>
            </a:r>
            <a:endParaRPr lang="zh-CN" altLang="en-US"/>
          </a:p>
        </p:txBody>
      </p:sp>
      <p:sp>
        <p:nvSpPr>
          <p:cNvPr id="56323" name="Rectangle 3"/>
          <p:cNvSpPr>
            <a:spLocks noGrp="1" noChangeArrowheads="1"/>
          </p:cNvSpPr>
          <p:nvPr>
            <p:ph type="body" idx="1"/>
          </p:nvPr>
        </p:nvSpPr>
        <p:spPr/>
        <p:txBody>
          <a:bodyPr>
            <a:normAutofit fontScale="92500" lnSpcReduction="10000"/>
          </a:bodyPr>
          <a:lstStyle/>
          <a:p>
            <a:pPr eaLnBrk="1" hangingPunct="1">
              <a:lnSpc>
                <a:spcPct val="150000"/>
              </a:lnSpc>
            </a:pPr>
            <a:r>
              <a:rPr lang="zh-CN" altLang="en-US" sz="2100" dirty="0"/>
              <a:t>例如考虑下列括号序列：</a:t>
            </a:r>
            <a:br>
              <a:rPr lang="zh-CN" altLang="en-US" sz="2100" dirty="0"/>
            </a:br>
            <a:r>
              <a:rPr lang="zh-CN" altLang="en-US" sz="2600" dirty="0"/>
              <a:t>　</a:t>
            </a:r>
            <a:r>
              <a:rPr lang="en-US" altLang="zh-CN" sz="2600" dirty="0"/>
              <a:t>[  (   [   ]   [   ]   )   ]</a:t>
            </a:r>
            <a:br>
              <a:rPr lang="en-US" altLang="zh-CN" sz="2600" dirty="0"/>
            </a:br>
            <a:r>
              <a:rPr lang="zh-CN" altLang="en-US" sz="2600" dirty="0"/>
              <a:t>　</a:t>
            </a:r>
            <a:r>
              <a:rPr lang="en-US" altLang="zh-CN" sz="2600" dirty="0"/>
              <a:t>1 2  3  4  5  6  7  8</a:t>
            </a:r>
            <a:br>
              <a:rPr lang="en-US" altLang="zh-CN" sz="2600" dirty="0"/>
            </a:br>
            <a:r>
              <a:rPr lang="zh-CN" altLang="en-US" sz="2100" dirty="0"/>
              <a:t>　　当计算机接受了第一个括号后，它期待着与其匹配的第八个括号的出现，然而等来的却是第二个括号，此时第一个括号</a:t>
            </a:r>
            <a:r>
              <a:rPr lang="en-US" altLang="zh-CN" sz="2100" dirty="0"/>
              <a:t>"["</a:t>
            </a:r>
            <a:r>
              <a:rPr lang="zh-CN" altLang="en-US" sz="2100" dirty="0"/>
              <a:t>只能暂时靠边，而迫切等待与第二个括号相匹配的、第七个括号</a:t>
            </a:r>
            <a:r>
              <a:rPr lang="en-US" altLang="zh-CN" sz="2100" dirty="0"/>
              <a:t>"]"</a:t>
            </a:r>
            <a:r>
              <a:rPr lang="zh-CN" altLang="en-US" sz="2100" dirty="0"/>
              <a:t>的出现，类似地，因等来的是第三个括号</a:t>
            </a:r>
            <a:r>
              <a:rPr lang="en-US" altLang="zh-CN" sz="2100" dirty="0"/>
              <a:t>"["</a:t>
            </a:r>
            <a:r>
              <a:rPr lang="zh-CN" altLang="en-US" sz="2100" dirty="0"/>
              <a:t>，其期待匹配的程度较第二个括号更急迫，则第二个括号也只能靠边，让位于第三个括号，在接受了第四个括号之后，第三个括号的期待得到满足，消解之后，第二个括号的期待匹配就成为当前最急迫的任务了，</a:t>
            </a:r>
            <a:r>
              <a:rPr lang="en-US" altLang="zh-CN" sz="2100" dirty="0">
                <a:latin typeface="Arial" panose="020B0604020202090204" pitchFamily="34" charset="0"/>
              </a:rPr>
              <a:t>…</a:t>
            </a:r>
            <a:r>
              <a:rPr lang="zh-CN" altLang="en-US" sz="2100" dirty="0"/>
              <a:t>，依次类推。 </a:t>
            </a:r>
            <a:endParaRPr lang="zh-CN" altLang="en-US" sz="2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括弧匹配检验</a:t>
            </a:r>
            <a:endParaRPr lang="zh-CN" altLang="en-US"/>
          </a:p>
        </p:txBody>
      </p:sp>
      <p:sp>
        <p:nvSpPr>
          <p:cNvPr id="57347" name="Rectangle 3"/>
          <p:cNvSpPr>
            <a:spLocks noGrp="1" noChangeArrowheads="1"/>
          </p:cNvSpPr>
          <p:nvPr>
            <p:ph type="body" idx="1"/>
          </p:nvPr>
        </p:nvSpPr>
        <p:spPr>
          <a:xfrm>
            <a:off x="914400" y="1447800"/>
            <a:ext cx="7772400" cy="4767282"/>
          </a:xfrm>
        </p:spPr>
        <p:txBody>
          <a:bodyPr>
            <a:normAutofit fontScale="62500" lnSpcReduction="20000"/>
          </a:bodyPr>
          <a:lstStyle/>
          <a:p>
            <a:pPr>
              <a:lnSpc>
                <a:spcPct val="170000"/>
              </a:lnSpc>
            </a:pPr>
            <a:r>
              <a:rPr lang="zh-CN" altLang="en-US" sz="3200" dirty="0">
                <a:solidFill>
                  <a:srgbClr val="FF0000"/>
                </a:solidFill>
              </a:rPr>
              <a:t>算法核心思路：</a:t>
            </a:r>
            <a:endParaRPr lang="en-US" altLang="zh-CN" sz="3200" dirty="0">
              <a:solidFill>
                <a:srgbClr val="FF0000"/>
              </a:solidFill>
            </a:endParaRPr>
          </a:p>
          <a:p>
            <a:pPr>
              <a:lnSpc>
                <a:spcPct val="170000"/>
              </a:lnSpc>
            </a:pPr>
            <a:r>
              <a:rPr lang="en-US" altLang="zh-CN" sz="3200" dirty="0">
                <a:solidFill>
                  <a:srgbClr val="FF0000"/>
                </a:solidFill>
              </a:rPr>
              <a:t>    </a:t>
            </a:r>
            <a:r>
              <a:rPr lang="zh-CN" altLang="en-US" sz="3200" dirty="0">
                <a:solidFill>
                  <a:srgbClr val="FF0000"/>
                </a:solidFill>
              </a:rPr>
              <a:t>检查表达式中的字符，遇到左括号入栈，遇到右括号则出栈栈顶元素与其匹配，如果匹配成功则继续，否则退出</a:t>
            </a:r>
            <a:endParaRPr lang="zh-CN" altLang="en-US" sz="3200" dirty="0">
              <a:solidFill>
                <a:srgbClr val="FF0000"/>
              </a:solidFill>
            </a:endParaRPr>
          </a:p>
          <a:p>
            <a:pPr eaLnBrk="1" hangingPunct="1">
              <a:lnSpc>
                <a:spcPct val="170000"/>
              </a:lnSpc>
            </a:pPr>
            <a:endParaRPr lang="en-US" altLang="zh-CN" sz="3200" dirty="0"/>
          </a:p>
          <a:p>
            <a:pPr eaLnBrk="1" hangingPunct="1">
              <a:lnSpc>
                <a:spcPct val="170000"/>
              </a:lnSpc>
            </a:pPr>
            <a:r>
              <a:rPr lang="zh-CN" altLang="en-US" sz="3200" dirty="0"/>
              <a:t>那么，什么样的情况是</a:t>
            </a:r>
            <a:r>
              <a:rPr lang="en-US" altLang="zh-CN" sz="3200" dirty="0"/>
              <a:t>“</a:t>
            </a:r>
            <a:r>
              <a:rPr lang="zh-CN" altLang="en-US" sz="3200" dirty="0"/>
              <a:t>不匹配</a:t>
            </a:r>
            <a:r>
              <a:rPr lang="en-US" altLang="zh-CN" sz="3200" dirty="0"/>
              <a:t>”</a:t>
            </a:r>
            <a:r>
              <a:rPr lang="zh-CN" altLang="en-US" sz="3200" dirty="0"/>
              <a:t>的情况呢？</a:t>
            </a:r>
            <a:br>
              <a:rPr lang="zh-CN" altLang="en-US" sz="3200" dirty="0"/>
            </a:br>
            <a:r>
              <a:rPr lang="zh-CN" altLang="en-US" sz="3200" dirty="0"/>
              <a:t>　　</a:t>
            </a:r>
            <a:r>
              <a:rPr lang="en-US" altLang="zh-CN" sz="3200" dirty="0"/>
              <a:t>1</a:t>
            </a:r>
            <a:r>
              <a:rPr lang="zh-CN" altLang="en-US" sz="3200" dirty="0"/>
              <a:t>．和栈顶的左括弧不相匹配；</a:t>
            </a:r>
            <a:br>
              <a:rPr lang="zh-CN" altLang="en-US" sz="3200" dirty="0"/>
            </a:br>
            <a:r>
              <a:rPr lang="zh-CN" altLang="en-US" sz="3200" dirty="0"/>
              <a:t>　　</a:t>
            </a:r>
            <a:r>
              <a:rPr lang="en-US" altLang="zh-CN" sz="3200" dirty="0"/>
              <a:t>2</a:t>
            </a:r>
            <a:r>
              <a:rPr lang="zh-CN" altLang="en-US" sz="3200" dirty="0"/>
              <a:t>．栈中并没有左括弧等在哪里；</a:t>
            </a:r>
            <a:br>
              <a:rPr lang="zh-CN" altLang="en-US" sz="3200" dirty="0"/>
            </a:br>
            <a:r>
              <a:rPr lang="zh-CN" altLang="en-US" sz="3200" dirty="0"/>
              <a:t>　　</a:t>
            </a:r>
            <a:r>
              <a:rPr lang="en-US" altLang="zh-CN" sz="3200" dirty="0"/>
              <a:t>3</a:t>
            </a:r>
            <a:r>
              <a:rPr lang="zh-CN" altLang="en-US" sz="3200" dirty="0"/>
              <a:t>．栈中还有左括弧没有等到和它相匹配的右括弧。</a:t>
            </a:r>
            <a:br>
              <a:rPr lang="zh-CN" altLang="en-US" sz="3200" dirty="0"/>
            </a:br>
            <a:r>
              <a:rPr lang="zh-CN" altLang="en-US" sz="3200" dirty="0"/>
              <a:t>　　在以上分析的基础上就可以写出检验括弧匹配的算法了。</a:t>
            </a:r>
            <a:endParaRPr lang="zh-CN" altLang="en-US" sz="2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括弧匹配检验</a:t>
            </a:r>
            <a:endParaRPr lang="zh-CN" altLang="en-US"/>
          </a:p>
        </p:txBody>
      </p:sp>
      <p:sp>
        <p:nvSpPr>
          <p:cNvPr id="57347" name="Rectangle 3"/>
          <p:cNvSpPr>
            <a:spLocks noGrp="1" noChangeArrowheads="1"/>
          </p:cNvSpPr>
          <p:nvPr>
            <p:ph type="body" idx="1"/>
          </p:nvPr>
        </p:nvSpPr>
        <p:spPr>
          <a:xfrm>
            <a:off x="914400" y="1447800"/>
            <a:ext cx="7772400" cy="4767282"/>
          </a:xfrm>
        </p:spPr>
        <p:txBody>
          <a:bodyPr>
            <a:normAutofit fontScale="62500" lnSpcReduction="20000"/>
          </a:bodyPr>
          <a:lstStyle/>
          <a:p>
            <a:pPr>
              <a:lnSpc>
                <a:spcPct val="170000"/>
              </a:lnSpc>
            </a:pPr>
            <a:r>
              <a:rPr lang="zh-CN" altLang="en-US" dirty="0">
                <a:solidFill>
                  <a:srgbClr val="FF0000"/>
                </a:solidFill>
              </a:rPr>
              <a:t>算法注意事项：</a:t>
            </a:r>
            <a:endParaRPr lang="en-US" altLang="zh-CN" dirty="0">
              <a:solidFill>
                <a:srgbClr val="FF0000"/>
              </a:solidFill>
            </a:endParaRPr>
          </a:p>
          <a:p>
            <a:pPr>
              <a:lnSpc>
                <a:spcPct val="170000"/>
              </a:lnSpc>
            </a:pPr>
            <a:r>
              <a:rPr lang="en-US" altLang="zh-CN" sz="3200" dirty="0">
                <a:latin typeface="Arial" panose="020B0604020202090204" pitchFamily="34" charset="0"/>
              </a:rPr>
              <a:t> 1</a:t>
            </a:r>
            <a:r>
              <a:rPr lang="zh-CN" altLang="en-US" sz="3200" dirty="0">
                <a:latin typeface="Arial" panose="020B0604020202090204" pitchFamily="34" charset="0"/>
              </a:rPr>
              <a:t>．</a:t>
            </a:r>
            <a:r>
              <a:rPr lang="en-US" altLang="zh-CN" sz="3200" dirty="0">
                <a:latin typeface="Arial" panose="020B0604020202090204" pitchFamily="34" charset="0"/>
              </a:rPr>
              <a:t>“</a:t>
            </a:r>
            <a:r>
              <a:rPr lang="zh-CN" altLang="en-US" sz="3200" dirty="0">
                <a:latin typeface="Arial" panose="020B0604020202090204" pitchFamily="34" charset="0"/>
              </a:rPr>
              <a:t>匹配</a:t>
            </a:r>
            <a:r>
              <a:rPr lang="en-US" altLang="zh-CN" sz="3200" dirty="0">
                <a:latin typeface="Arial" panose="020B0604020202090204" pitchFamily="34" charset="0"/>
              </a:rPr>
              <a:t>”</a:t>
            </a:r>
            <a:r>
              <a:rPr lang="zh-CN" altLang="en-US" sz="3200" dirty="0">
                <a:latin typeface="Arial" panose="020B0604020202090204" pitchFamily="34" charset="0"/>
              </a:rPr>
              <a:t>不是</a:t>
            </a:r>
            <a:r>
              <a:rPr lang="en-US" altLang="zh-CN" sz="3200" dirty="0">
                <a:latin typeface="Arial" panose="020B0604020202090204" pitchFamily="34" charset="0"/>
              </a:rPr>
              <a:t>“</a:t>
            </a:r>
            <a:r>
              <a:rPr lang="zh-CN" altLang="en-US" sz="3200" dirty="0">
                <a:latin typeface="Arial" panose="020B0604020202090204" pitchFamily="34" charset="0"/>
              </a:rPr>
              <a:t>相等</a:t>
            </a:r>
            <a:r>
              <a:rPr lang="en-US" altLang="zh-CN" sz="3200" dirty="0">
                <a:latin typeface="Arial" panose="020B0604020202090204" pitchFamily="34" charset="0"/>
              </a:rPr>
              <a:t>”</a:t>
            </a:r>
            <a:r>
              <a:rPr lang="zh-CN" altLang="en-US" sz="3200" dirty="0">
                <a:latin typeface="Arial" panose="020B0604020202090204" pitchFamily="34" charset="0"/>
              </a:rPr>
              <a:t>。因此你若在遇到左括弧时是将当前这个左括弧进栈的话，那么在遇到右括弧时必须分别不同情况进行判别，你是这样写的吗？</a:t>
            </a:r>
            <a:br>
              <a:rPr lang="zh-CN" altLang="en-US" sz="3200" dirty="0">
                <a:latin typeface="Arial" panose="020B0604020202090204" pitchFamily="34" charset="0"/>
              </a:rPr>
            </a:br>
            <a:r>
              <a:rPr lang="zh-CN" altLang="en-US" sz="3200" dirty="0">
                <a:latin typeface="Arial" panose="020B0604020202090204" pitchFamily="34" charset="0"/>
              </a:rPr>
              <a:t> </a:t>
            </a:r>
            <a:r>
              <a:rPr lang="en-US" altLang="zh-CN" sz="3200" dirty="0">
                <a:latin typeface="Arial" panose="020B0604020202090204" pitchFamily="34" charset="0"/>
              </a:rPr>
              <a:t>2</a:t>
            </a:r>
            <a:r>
              <a:rPr lang="zh-CN" altLang="en-US" sz="3200" dirty="0">
                <a:latin typeface="Arial" panose="020B0604020202090204" pitchFamily="34" charset="0"/>
              </a:rPr>
              <a:t>．和栈顶元素进行比较的前提是栈不为空。因此你在判别当前出现的右括弧是否和相应左括弧匹配之前有否先判别当前栈是否为空？</a:t>
            </a:r>
            <a:br>
              <a:rPr lang="zh-CN" altLang="en-US" sz="3200" dirty="0">
                <a:latin typeface="Arial" panose="020B0604020202090204" pitchFamily="34" charset="0"/>
              </a:rPr>
            </a:br>
            <a:r>
              <a:rPr lang="zh-CN" altLang="en-US" sz="3200" dirty="0">
                <a:latin typeface="Arial" panose="020B0604020202090204" pitchFamily="34" charset="0"/>
              </a:rPr>
              <a:t> </a:t>
            </a:r>
            <a:r>
              <a:rPr lang="en-US" altLang="zh-CN" sz="3200" dirty="0">
                <a:latin typeface="Arial" panose="020B0604020202090204" pitchFamily="34" charset="0"/>
              </a:rPr>
              <a:t>3</a:t>
            </a:r>
            <a:r>
              <a:rPr lang="zh-CN" altLang="en-US" sz="3200" dirty="0">
                <a:latin typeface="Arial" panose="020B0604020202090204" pitchFamily="34" charset="0"/>
              </a:rPr>
              <a:t>．</a:t>
            </a:r>
            <a:r>
              <a:rPr lang="en-US" altLang="zh-CN" sz="3200" dirty="0">
                <a:latin typeface="Arial" panose="020B0604020202090204" pitchFamily="34" charset="0"/>
              </a:rPr>
              <a:t>“</a:t>
            </a:r>
            <a:r>
              <a:rPr lang="zh-CN" altLang="en-US" sz="3200" dirty="0">
                <a:latin typeface="Arial" panose="020B0604020202090204" pitchFamily="34" charset="0"/>
              </a:rPr>
              <a:t>没有等到</a:t>
            </a:r>
            <a:r>
              <a:rPr lang="en-US" altLang="zh-CN" sz="3200" dirty="0">
                <a:latin typeface="Arial" panose="020B0604020202090204" pitchFamily="34" charset="0"/>
              </a:rPr>
              <a:t>”</a:t>
            </a:r>
            <a:r>
              <a:rPr lang="zh-CN" altLang="en-US" sz="3200" dirty="0">
                <a:latin typeface="Arial" panose="020B0604020202090204" pitchFamily="34" charset="0"/>
              </a:rPr>
              <a:t>即为栈不空的情况。因此在算法结束之前，你有没有判别栈是否已为空了？</a:t>
            </a:r>
            <a:br>
              <a:rPr lang="zh-CN" altLang="en-US" sz="3200" dirty="0">
                <a:latin typeface="Arial" panose="020B0604020202090204" pitchFamily="34" charset="0"/>
              </a:rPr>
            </a:br>
            <a:r>
              <a:rPr lang="zh-CN" altLang="en-US" sz="3200" dirty="0">
                <a:latin typeface="Arial" panose="020B0604020202090204" pitchFamily="34" charset="0"/>
              </a:rPr>
              <a:t>　　此外别忘了使用栈之前一定要进行初始化。 </a:t>
            </a:r>
            <a:endParaRPr lang="zh-CN" altLang="en-US"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6000792" cy="523220"/>
          </a:xfrm>
          <a:prstGeom prst="rect">
            <a:avLst/>
          </a:prstGeom>
          <a:noFill/>
        </p:spPr>
        <p:txBody>
          <a:bodyPr wrap="square" rtlCol="0">
            <a:spAutoFit/>
          </a:bodyPr>
          <a:lstStyle/>
          <a:p>
            <a:r>
              <a:rPr lang="zh-CN" altLang="en-US" sz="2800" dirty="0"/>
              <a:t>表达式求值</a:t>
            </a:r>
            <a:endParaRPr lang="zh-CN" altLang="en-US" sz="2800" dirty="0"/>
          </a:p>
        </p:txBody>
      </p:sp>
      <p:sp>
        <p:nvSpPr>
          <p:cNvPr id="3" name="TextBox 2"/>
          <p:cNvSpPr txBox="1"/>
          <p:nvPr/>
        </p:nvSpPr>
        <p:spPr>
          <a:xfrm>
            <a:off x="714348" y="1071546"/>
            <a:ext cx="7643866" cy="5324535"/>
          </a:xfrm>
          <a:prstGeom prst="rect">
            <a:avLst/>
          </a:prstGeom>
          <a:noFill/>
        </p:spPr>
        <p:txBody>
          <a:bodyPr wrap="square" rtlCol="0">
            <a:spAutoFit/>
          </a:bodyPr>
          <a:lstStyle/>
          <a:p>
            <a:pPr>
              <a:lnSpc>
                <a:spcPct val="150000"/>
              </a:lnSpc>
            </a:pPr>
            <a:r>
              <a:rPr lang="zh-CN" altLang="en-US" sz="2000" dirty="0"/>
              <a:t>表达式求值是程序设计语言编译中一个最基本的问题，它的实现也用到</a:t>
            </a:r>
            <a:r>
              <a:rPr lang="zh-CN" altLang="en-US" sz="2000" dirty="0">
                <a:solidFill>
                  <a:srgbClr val="FF0000"/>
                </a:solidFill>
              </a:rPr>
              <a:t>栈</a:t>
            </a:r>
            <a:r>
              <a:rPr lang="zh-CN" altLang="en-US" sz="2000" dirty="0"/>
              <a:t>。</a:t>
            </a:r>
            <a:endParaRPr lang="en-US" altLang="zh-CN" sz="2000" dirty="0"/>
          </a:p>
          <a:p>
            <a:pPr>
              <a:lnSpc>
                <a:spcPct val="150000"/>
              </a:lnSpc>
            </a:pPr>
            <a:r>
              <a:rPr lang="zh-CN" altLang="en-US" sz="2000" dirty="0"/>
              <a:t>表达式由</a:t>
            </a:r>
            <a:r>
              <a:rPr lang="zh-CN" altLang="en-US" sz="2000" dirty="0">
                <a:solidFill>
                  <a:srgbClr val="FF0000"/>
                </a:solidFill>
              </a:rPr>
              <a:t>运算对象、运算符、括号</a:t>
            </a:r>
            <a:r>
              <a:rPr lang="zh-CN" altLang="en-US" sz="2000" dirty="0"/>
              <a:t>组成的有意义的式子。运算符从运算对象的个数上分，有</a:t>
            </a:r>
            <a:r>
              <a:rPr lang="zh-CN" altLang="en-US" sz="2000" dirty="0">
                <a:solidFill>
                  <a:srgbClr val="FF0000"/>
                </a:solidFill>
              </a:rPr>
              <a:t>单目运算符</a:t>
            </a:r>
            <a:r>
              <a:rPr lang="zh-CN" altLang="en-US" sz="2000" dirty="0"/>
              <a:t>和</a:t>
            </a:r>
            <a:r>
              <a:rPr lang="zh-CN" altLang="en-US" sz="2000" dirty="0">
                <a:solidFill>
                  <a:srgbClr val="FF0000"/>
                </a:solidFill>
              </a:rPr>
              <a:t>双目运算符</a:t>
            </a:r>
            <a:r>
              <a:rPr lang="zh-CN" altLang="en-US" sz="2000" dirty="0"/>
              <a:t>。在此仅讨论只含双目运算符的算术表达式。</a:t>
            </a:r>
            <a:endParaRPr lang="en-US" altLang="zh-CN" sz="2000" dirty="0"/>
          </a:p>
          <a:p>
            <a:pPr>
              <a:lnSpc>
                <a:spcPct val="150000"/>
              </a:lnSpc>
            </a:pPr>
            <a:r>
              <a:rPr lang="zh-CN" altLang="en-US" sz="2000" dirty="0"/>
              <a:t>例如：</a:t>
            </a:r>
            <a:r>
              <a:rPr lang="en-US" altLang="zh-CN" sz="2000" dirty="0">
                <a:solidFill>
                  <a:srgbClr val="000000"/>
                </a:solidFill>
                <a:ea typeface="楷体_GB2312" pitchFamily="49" charset="-122"/>
              </a:rPr>
              <a:t> 3*2^</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4+2*2-</a:t>
            </a:r>
            <a:r>
              <a:rPr lang="zh-CN" altLang="en-US" sz="2000" dirty="0">
                <a:solidFill>
                  <a:srgbClr val="000000"/>
                </a:solidFill>
                <a:ea typeface="楷体_GB2312" pitchFamily="49" charset="-122"/>
              </a:rPr>
              <a:t>１*</a:t>
            </a:r>
            <a:r>
              <a:rPr lang="en-US" altLang="zh-CN" sz="2000" dirty="0">
                <a:solidFill>
                  <a:srgbClr val="000000"/>
                </a:solidFill>
                <a:ea typeface="楷体_GB2312" pitchFamily="49" charset="-122"/>
              </a:rPr>
              <a:t>3</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-5</a:t>
            </a:r>
            <a:endParaRPr lang="en-US" altLang="zh-CN" sz="2000" dirty="0">
              <a:solidFill>
                <a:srgbClr val="000000"/>
              </a:solidFill>
              <a:ea typeface="楷体_GB2312" pitchFamily="49" charset="-122"/>
            </a:endParaRPr>
          </a:p>
          <a:p>
            <a:pPr>
              <a:lnSpc>
                <a:spcPct val="150000"/>
              </a:lnSpc>
            </a:pPr>
            <a:r>
              <a:rPr lang="zh-CN" altLang="en-US" sz="2000" dirty="0">
                <a:solidFill>
                  <a:srgbClr val="000000"/>
                </a:solidFill>
                <a:ea typeface="楷体_GB2312" pitchFamily="49" charset="-122"/>
              </a:rPr>
              <a:t>每个双目运算符在两个运算量的中间的叫</a:t>
            </a:r>
            <a:r>
              <a:rPr lang="zh-CN" altLang="en-US" sz="2000" dirty="0">
                <a:solidFill>
                  <a:srgbClr val="FF0000"/>
                </a:solidFill>
                <a:ea typeface="楷体_GB2312" pitchFamily="49" charset="-122"/>
              </a:rPr>
              <a:t>中缀表达式</a:t>
            </a:r>
            <a:endParaRPr lang="en-US" altLang="zh-CN" sz="2000" dirty="0">
              <a:solidFill>
                <a:srgbClr val="FF0000"/>
              </a:solidFill>
              <a:ea typeface="楷体_GB2312" pitchFamily="49" charset="-122"/>
            </a:endParaRPr>
          </a:p>
          <a:p>
            <a:pPr marL="457200" indent="-457200">
              <a:lnSpc>
                <a:spcPct val="150000"/>
              </a:lnSpc>
              <a:spcBef>
                <a:spcPct val="50000"/>
              </a:spcBef>
              <a:buClr>
                <a:schemeClr val="tx2"/>
              </a:buClr>
            </a:pPr>
            <a:r>
              <a:rPr lang="zh-CN" altLang="en-US" sz="2000" dirty="0">
                <a:solidFill>
                  <a:srgbClr val="000000"/>
                </a:solidFill>
                <a:ea typeface="楷体_GB2312" pitchFamily="49" charset="-122"/>
              </a:rPr>
              <a:t>设运算符包括</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和（）</a:t>
            </a:r>
            <a:endParaRPr lang="zh-CN" altLang="en-US" sz="2000" dirty="0">
              <a:solidFill>
                <a:srgbClr val="000000"/>
              </a:solidFill>
              <a:ea typeface="楷体_GB2312" pitchFamily="49" charset="-122"/>
            </a:endParaRPr>
          </a:p>
          <a:p>
            <a:pPr eaLnBrk="0" hangingPunct="0">
              <a:lnSpc>
                <a:spcPct val="150000"/>
              </a:lnSpc>
            </a:pPr>
            <a:r>
              <a:rPr lang="zh-CN" altLang="en-US" sz="2000" dirty="0">
                <a:solidFill>
                  <a:srgbClr val="000000"/>
                </a:solidFill>
                <a:ea typeface="楷体_GB2312" pitchFamily="49" charset="-122"/>
              </a:rPr>
              <a:t>设运算规则为：</a:t>
            </a:r>
            <a:r>
              <a:rPr lang="en-US" altLang="zh-CN" sz="2000" dirty="0">
                <a:solidFill>
                  <a:srgbClr val="000000"/>
                </a:solidFill>
                <a:ea typeface="楷体_GB2312" pitchFamily="49" charset="-122"/>
              </a:rPr>
              <a:t>1</a:t>
            </a:r>
            <a:r>
              <a:rPr lang="zh-CN" altLang="en-US" sz="2000" dirty="0">
                <a:solidFill>
                  <a:srgbClr val="000000"/>
                </a:solidFill>
                <a:ea typeface="楷体_GB2312" pitchFamily="49" charset="-122"/>
              </a:rPr>
              <a:t>） 优先级（ ）→  </a:t>
            </a:r>
            <a:r>
              <a:rPr lang="en-US" altLang="zh-CN" sz="2000" dirty="0">
                <a:solidFill>
                  <a:srgbClr val="000000"/>
                </a:solidFill>
                <a:ea typeface="楷体_GB2312" pitchFamily="49" charset="-122"/>
              </a:rPr>
              <a:t>^  → ×</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  →  +</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 </a:t>
            </a:r>
            <a:r>
              <a:rPr lang="zh-CN" altLang="en-US" sz="2000" dirty="0">
                <a:solidFill>
                  <a:srgbClr val="000000"/>
                </a:solidFill>
                <a:ea typeface="楷体_GB2312" pitchFamily="49" charset="-122"/>
              </a:rPr>
              <a:t>；</a:t>
            </a:r>
            <a:endParaRPr lang="zh-CN" altLang="en-US" sz="2000" dirty="0">
              <a:solidFill>
                <a:srgbClr val="000000"/>
              </a:solidFill>
              <a:ea typeface="楷体_GB2312" pitchFamily="49" charset="-122"/>
            </a:endParaRPr>
          </a:p>
          <a:p>
            <a:pPr eaLnBrk="0" hangingPunct="0">
              <a:lnSpc>
                <a:spcPct val="150000"/>
              </a:lnSpc>
            </a:pPr>
            <a:r>
              <a:rPr lang="en-US" altLang="zh-CN" sz="2000" dirty="0">
                <a:solidFill>
                  <a:srgbClr val="000000"/>
                </a:solidFill>
                <a:ea typeface="楷体_GB2312" pitchFamily="49" charset="-122"/>
              </a:rPr>
              <a:t>2</a:t>
            </a:r>
            <a:r>
              <a:rPr lang="zh-CN" altLang="en-US" sz="2000" dirty="0">
                <a:solidFill>
                  <a:srgbClr val="000000"/>
                </a:solidFill>
                <a:ea typeface="楷体_GB2312" pitchFamily="49" charset="-122"/>
              </a:rPr>
              <a:t>）有括号出现时先算括号内的，后算括号外的，多层括号，由内向外进行；</a:t>
            </a:r>
            <a:r>
              <a:rPr lang="en-US" altLang="zh-CN" sz="2000" dirty="0">
                <a:solidFill>
                  <a:srgbClr val="000000"/>
                </a:solidFill>
                <a:ea typeface="楷体_GB2312" pitchFamily="49" charset="-122"/>
              </a:rPr>
              <a:t>3</a:t>
            </a:r>
            <a:r>
              <a:rPr lang="zh-CN" altLang="en-US" sz="2000" dirty="0">
                <a:solidFill>
                  <a:srgbClr val="000000"/>
                </a:solidFill>
                <a:ea typeface="楷体_GB2312" pitchFamily="49" charset="-122"/>
              </a:rPr>
              <a:t>） 乘方连续出现时先算最右面的。</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71550" y="1412875"/>
            <a:ext cx="7743825" cy="5171288"/>
          </a:xfrm>
          <a:prstGeom prst="rect">
            <a:avLst/>
          </a:prstGeom>
          <a:noFill/>
          <a:ln w="9525">
            <a:noFill/>
            <a:miter lim="800000"/>
          </a:ln>
        </p:spPr>
        <p:txBody>
          <a:bodyPr lIns="92075" tIns="46038" rIns="92075" bIns="46038">
            <a:spAutoFit/>
          </a:bodyPr>
          <a:lstStyle/>
          <a:p>
            <a:pPr marL="457200" indent="-457200">
              <a:lnSpc>
                <a:spcPct val="150000"/>
              </a:lnSpc>
              <a:spcBef>
                <a:spcPct val="50000"/>
              </a:spcBef>
              <a:buClr>
                <a:schemeClr val="tx2"/>
              </a:buClr>
              <a:buAutoNum type="arabicParenBoth"/>
            </a:pPr>
            <a:r>
              <a:rPr lang="zh-CN" altLang="en-US" sz="2000" dirty="0">
                <a:solidFill>
                  <a:srgbClr val="000000"/>
                </a:solidFill>
                <a:ea typeface="楷体_GB2312" pitchFamily="49" charset="-122"/>
              </a:rPr>
              <a:t>中缀表达式求值    </a:t>
            </a:r>
            <a:endParaRPr lang="en-US" altLang="zh-CN" sz="2000" dirty="0">
              <a:solidFill>
                <a:srgbClr val="000000"/>
              </a:solidFill>
              <a:ea typeface="楷体_GB2312" pitchFamily="49" charset="-122"/>
            </a:endParaRPr>
          </a:p>
          <a:p>
            <a:pPr marL="457200" indent="-457200">
              <a:lnSpc>
                <a:spcPct val="150000"/>
              </a:lnSpc>
              <a:spcBef>
                <a:spcPct val="50000"/>
              </a:spcBef>
              <a:buClr>
                <a:schemeClr val="tx2"/>
              </a:buClr>
            </a:pPr>
            <a:r>
              <a:rPr lang="zh-CN" altLang="en-US" sz="2000" dirty="0">
                <a:solidFill>
                  <a:srgbClr val="000000"/>
                </a:solidFill>
                <a:ea typeface="楷体_GB2312" pitchFamily="49" charset="-122"/>
              </a:rPr>
              <a:t>表达式作为一个满足表达式语法规则的串存储，如表达式“</a:t>
            </a:r>
            <a:r>
              <a:rPr lang="en-US" altLang="zh-CN" sz="2000" dirty="0">
                <a:solidFill>
                  <a:srgbClr val="000000"/>
                </a:solidFill>
                <a:ea typeface="楷体_GB2312" pitchFamily="49" charset="-122"/>
              </a:rPr>
              <a:t>3*2^</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4+2*2-</a:t>
            </a:r>
            <a:r>
              <a:rPr lang="zh-CN" altLang="en-US" sz="2000" dirty="0">
                <a:solidFill>
                  <a:srgbClr val="000000"/>
                </a:solidFill>
                <a:ea typeface="楷体_GB2312" pitchFamily="49" charset="-122"/>
              </a:rPr>
              <a:t>１*</a:t>
            </a:r>
            <a:r>
              <a:rPr lang="en-US" altLang="zh-CN" sz="2000" dirty="0">
                <a:solidFill>
                  <a:srgbClr val="000000"/>
                </a:solidFill>
                <a:ea typeface="楷体_GB2312" pitchFamily="49" charset="-122"/>
              </a:rPr>
              <a:t>3</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-5”,</a:t>
            </a:r>
            <a:r>
              <a:rPr lang="zh-CN" altLang="en-US" sz="2000" dirty="0">
                <a:solidFill>
                  <a:srgbClr val="000000"/>
                </a:solidFill>
                <a:ea typeface="楷体_GB2312" pitchFamily="49" charset="-122"/>
              </a:rPr>
              <a:t>它的的求值过程为：自左向右扫描表达式，当扫描到</a:t>
            </a:r>
            <a:r>
              <a:rPr lang="en-US" altLang="zh-CN" sz="2000" dirty="0">
                <a:solidFill>
                  <a:srgbClr val="000000"/>
                </a:solidFill>
                <a:ea typeface="楷体_GB2312" pitchFamily="49" charset="-122"/>
              </a:rPr>
              <a:t>3*2</a:t>
            </a:r>
            <a:r>
              <a:rPr lang="zh-CN" altLang="en-US" sz="2000" dirty="0">
                <a:solidFill>
                  <a:srgbClr val="000000"/>
                </a:solidFill>
                <a:ea typeface="楷体_GB2312" pitchFamily="49" charset="-122"/>
              </a:rPr>
              <a:t>时不能马上计算，因为后面可能还有更高的运算。</a:t>
            </a:r>
            <a:endParaRPr lang="en-US" altLang="zh-CN" sz="2000" dirty="0">
              <a:solidFill>
                <a:srgbClr val="000000"/>
              </a:solidFill>
              <a:ea typeface="楷体_GB2312" pitchFamily="49" charset="-122"/>
            </a:endParaRPr>
          </a:p>
          <a:p>
            <a:pPr marL="457200" indent="-457200">
              <a:lnSpc>
                <a:spcPct val="150000"/>
              </a:lnSpc>
              <a:spcBef>
                <a:spcPct val="50000"/>
              </a:spcBef>
              <a:buClr>
                <a:schemeClr val="tx2"/>
              </a:buClr>
            </a:pPr>
            <a:r>
              <a:rPr lang="zh-CN" altLang="en-US" sz="2000" dirty="0">
                <a:solidFill>
                  <a:srgbClr val="000000"/>
                </a:solidFill>
                <a:ea typeface="楷体_GB2312" pitchFamily="49" charset="-122"/>
              </a:rPr>
              <a:t>正确的处理过程是：需要两个栈，</a:t>
            </a:r>
            <a:r>
              <a:rPr lang="zh-CN" altLang="en-US" sz="2000" dirty="0">
                <a:solidFill>
                  <a:srgbClr val="FF0000"/>
                </a:solidFill>
                <a:ea typeface="楷体_GB2312" pitchFamily="49" charset="-122"/>
              </a:rPr>
              <a:t>运算对象栈</a:t>
            </a:r>
            <a:r>
              <a:rPr lang="en-US" altLang="zh-CN" sz="2000" dirty="0">
                <a:solidFill>
                  <a:srgbClr val="FF0000"/>
                </a:solidFill>
                <a:ea typeface="楷体_GB2312" pitchFamily="49" charset="-122"/>
              </a:rPr>
              <a:t>s1</a:t>
            </a:r>
            <a:r>
              <a:rPr lang="zh-CN" altLang="en-US" sz="2000" dirty="0">
                <a:solidFill>
                  <a:srgbClr val="FF0000"/>
                </a:solidFill>
                <a:ea typeface="楷体_GB2312" pitchFamily="49" charset="-122"/>
              </a:rPr>
              <a:t>和算符栈</a:t>
            </a:r>
            <a:r>
              <a:rPr lang="en-US" altLang="zh-CN" sz="2000" dirty="0">
                <a:solidFill>
                  <a:srgbClr val="FF0000"/>
                </a:solidFill>
                <a:ea typeface="楷体_GB2312" pitchFamily="49" charset="-122"/>
              </a:rPr>
              <a:t>s2.</a:t>
            </a:r>
            <a:endParaRPr lang="en-US" altLang="zh-CN" sz="2000" dirty="0">
              <a:solidFill>
                <a:srgbClr val="FF0000"/>
              </a:solidFill>
              <a:ea typeface="楷体_GB2312" pitchFamily="49" charset="-122"/>
            </a:endParaRPr>
          </a:p>
          <a:p>
            <a:pPr>
              <a:lnSpc>
                <a:spcPct val="150000"/>
              </a:lnSpc>
              <a:spcBef>
                <a:spcPct val="50000"/>
              </a:spcBef>
              <a:buClr>
                <a:schemeClr val="tx2"/>
              </a:buClr>
            </a:pPr>
            <a:r>
              <a:rPr lang="zh-CN" altLang="en-US" sz="2000" dirty="0">
                <a:solidFill>
                  <a:srgbClr val="000000"/>
                </a:solidFill>
                <a:ea typeface="楷体_GB2312" pitchFamily="49" charset="-122"/>
              </a:rPr>
              <a:t>自左向右扫描表达式的每一个字符，若</a:t>
            </a:r>
            <a:r>
              <a:rPr lang="zh-CN" altLang="en-US" sz="2000" dirty="0">
                <a:solidFill>
                  <a:srgbClr val="FF0000"/>
                </a:solidFill>
                <a:ea typeface="楷体_GB2312" pitchFamily="49" charset="-122"/>
              </a:rPr>
              <a:t>当前字符是运算对象</a:t>
            </a:r>
            <a:r>
              <a:rPr lang="zh-CN" altLang="en-US" sz="2000" dirty="0">
                <a:solidFill>
                  <a:srgbClr val="000000"/>
                </a:solidFill>
                <a:ea typeface="楷体_GB2312" pitchFamily="49" charset="-122"/>
              </a:rPr>
              <a:t>，则入</a:t>
            </a:r>
            <a:r>
              <a:rPr lang="zh-CN" altLang="en-US" sz="2000" dirty="0">
                <a:solidFill>
                  <a:srgbClr val="FF0000"/>
                </a:solidFill>
                <a:ea typeface="楷体_GB2312" pitchFamily="49" charset="-122"/>
              </a:rPr>
              <a:t>对象栈</a:t>
            </a:r>
            <a:r>
              <a:rPr lang="zh-CN" altLang="en-US" sz="2000" dirty="0">
                <a:solidFill>
                  <a:srgbClr val="000000"/>
                </a:solidFill>
                <a:ea typeface="楷体_GB2312" pitchFamily="49" charset="-122"/>
              </a:rPr>
              <a:t>，如果是运算符时，</a:t>
            </a:r>
            <a:r>
              <a:rPr lang="zh-CN" altLang="en-US" sz="2000" dirty="0">
                <a:solidFill>
                  <a:srgbClr val="FF0000"/>
                </a:solidFill>
                <a:ea typeface="楷体_GB2312" pitchFamily="49" charset="-122"/>
              </a:rPr>
              <a:t>若</a:t>
            </a:r>
            <a:r>
              <a:rPr lang="zh-CN" altLang="en-US" sz="2000" dirty="0">
                <a:solidFill>
                  <a:srgbClr val="000000"/>
                </a:solidFill>
                <a:ea typeface="楷体_GB2312" pitchFamily="49" charset="-122"/>
              </a:rPr>
              <a:t>这个运算符</a:t>
            </a:r>
            <a:r>
              <a:rPr lang="zh-CN" altLang="en-US" sz="2000" dirty="0">
                <a:solidFill>
                  <a:srgbClr val="FF0000"/>
                </a:solidFill>
                <a:ea typeface="楷体_GB2312" pitchFamily="49" charset="-122"/>
              </a:rPr>
              <a:t>比栈顶运算符高则入栈</a:t>
            </a:r>
            <a:r>
              <a:rPr lang="zh-CN" altLang="en-US" sz="2000" dirty="0">
                <a:solidFill>
                  <a:srgbClr val="000000"/>
                </a:solidFill>
                <a:ea typeface="楷体_GB2312" pitchFamily="49" charset="-122"/>
              </a:rPr>
              <a:t>，继续向后处理，</a:t>
            </a:r>
            <a:r>
              <a:rPr lang="zh-CN" altLang="en-US" sz="2000" dirty="0">
                <a:solidFill>
                  <a:srgbClr val="FF0000"/>
                </a:solidFill>
                <a:ea typeface="楷体_GB2312" pitchFamily="49" charset="-122"/>
              </a:rPr>
              <a:t>若</a:t>
            </a:r>
            <a:r>
              <a:rPr lang="zh-CN" altLang="en-US" sz="2000" dirty="0">
                <a:solidFill>
                  <a:srgbClr val="000000"/>
                </a:solidFill>
                <a:ea typeface="楷体_GB2312" pitchFamily="49" charset="-122"/>
              </a:rPr>
              <a:t>这个运算符</a:t>
            </a:r>
            <a:r>
              <a:rPr lang="zh-CN" altLang="en-US" sz="2000" dirty="0">
                <a:solidFill>
                  <a:srgbClr val="FF0000"/>
                </a:solidFill>
                <a:ea typeface="楷体_GB2312" pitchFamily="49" charset="-122"/>
              </a:rPr>
              <a:t>比栈顶运算符低</a:t>
            </a:r>
            <a:r>
              <a:rPr lang="zh-CN" altLang="en-US" sz="2000" dirty="0">
                <a:solidFill>
                  <a:srgbClr val="000000"/>
                </a:solidFill>
                <a:ea typeface="楷体_GB2312" pitchFamily="49" charset="-122"/>
              </a:rPr>
              <a:t>则从对象栈</a:t>
            </a:r>
            <a:r>
              <a:rPr lang="zh-CN" altLang="en-US" sz="2000" dirty="0">
                <a:solidFill>
                  <a:srgbClr val="FF0000"/>
                </a:solidFill>
                <a:ea typeface="楷体_GB2312" pitchFamily="49" charset="-122"/>
              </a:rPr>
              <a:t>出栈两个运算量</a:t>
            </a:r>
            <a:r>
              <a:rPr lang="zh-CN" altLang="en-US" sz="2000" dirty="0">
                <a:solidFill>
                  <a:srgbClr val="000000"/>
                </a:solidFill>
                <a:ea typeface="楷体_GB2312" pitchFamily="49" charset="-122"/>
              </a:rPr>
              <a:t>，从算符栈</a:t>
            </a:r>
            <a:r>
              <a:rPr lang="zh-CN" altLang="en-US" sz="2000" dirty="0">
                <a:solidFill>
                  <a:srgbClr val="FF0000"/>
                </a:solidFill>
                <a:ea typeface="楷体_GB2312" pitchFamily="49" charset="-122"/>
              </a:rPr>
              <a:t>出栈一个运算符</a:t>
            </a:r>
            <a:r>
              <a:rPr lang="zh-CN" altLang="en-US" sz="2000" dirty="0">
                <a:solidFill>
                  <a:srgbClr val="000000"/>
                </a:solidFill>
                <a:ea typeface="楷体_GB2312" pitchFamily="49" charset="-122"/>
              </a:rPr>
              <a:t>进行运算，并将其</a:t>
            </a:r>
            <a:r>
              <a:rPr lang="zh-CN" altLang="en-US" sz="2000" dirty="0">
                <a:solidFill>
                  <a:srgbClr val="FF0000"/>
                </a:solidFill>
                <a:ea typeface="楷体_GB2312" pitchFamily="49" charset="-122"/>
              </a:rPr>
              <a:t>结果入对象栈</a:t>
            </a:r>
            <a:r>
              <a:rPr lang="zh-CN" altLang="en-US" sz="2000" dirty="0">
                <a:solidFill>
                  <a:srgbClr val="000000"/>
                </a:solidFill>
                <a:ea typeface="楷体_GB2312" pitchFamily="49" charset="-122"/>
              </a:rPr>
              <a:t>，继续处理当前字符，知道遇到结束符。</a:t>
            </a:r>
            <a:endParaRPr lang="zh-CN" altLang="en-US" sz="2000" dirty="0">
              <a:solidFill>
                <a:srgbClr val="000000"/>
              </a:solidFill>
              <a:ea typeface="楷体_GB2312" pitchFamily="49" charset="-122"/>
            </a:endParaRPr>
          </a:p>
        </p:txBody>
      </p:sp>
      <p:sp>
        <p:nvSpPr>
          <p:cNvPr id="102404" name="Rectangle 5"/>
          <p:cNvSpPr txBox="1">
            <a:spLocks noRot="1" noChangeArrowheads="1"/>
          </p:cNvSpPr>
          <p:nvPr/>
        </p:nvSpPr>
        <p:spPr bwMode="auto">
          <a:xfrm>
            <a:off x="854075" y="620713"/>
            <a:ext cx="3646487" cy="698500"/>
          </a:xfrm>
          <a:prstGeom prst="rect">
            <a:avLst/>
          </a:prstGeom>
          <a:noFill/>
          <a:ln w="9525">
            <a:noFill/>
            <a:miter lim="800000"/>
          </a:ln>
        </p:spPr>
        <p:txBody>
          <a:bodyPr/>
          <a:lstStyle/>
          <a:p>
            <a:pPr marL="342900" indent="-342900" eaLnBrk="0" hangingPunct="0">
              <a:spcBef>
                <a:spcPct val="20000"/>
              </a:spcBef>
              <a:buClr>
                <a:schemeClr val="hlink"/>
              </a:buClr>
              <a:buSzPct val="70000"/>
              <a:buFont typeface="Wingdings" panose="05000000000000000000" pitchFamily="2" charset="2"/>
              <a:buNone/>
            </a:pPr>
            <a:r>
              <a:rPr kumimoji="1" lang="zh-CN" altLang="en-US" sz="2800" u="sng" dirty="0">
                <a:solidFill>
                  <a:srgbClr val="B9070F"/>
                </a:solidFill>
                <a:latin typeface="楷体_GB2312" pitchFamily="49" charset="-122"/>
                <a:ea typeface="楷体_GB2312" pitchFamily="49" charset="-122"/>
              </a:rPr>
              <a:t>例</a:t>
            </a:r>
            <a:r>
              <a:rPr kumimoji="1" lang="en-US" altLang="zh-CN" sz="2800" u="sng" dirty="0">
                <a:solidFill>
                  <a:srgbClr val="B9070F"/>
                </a:solidFill>
                <a:latin typeface="楷体_GB2312" pitchFamily="49" charset="-122"/>
                <a:ea typeface="楷体_GB2312" pitchFamily="49" charset="-122"/>
              </a:rPr>
              <a:t> </a:t>
            </a:r>
            <a:r>
              <a:rPr kumimoji="1" lang="zh-CN" altLang="en-US" sz="2800" dirty="0">
                <a:solidFill>
                  <a:srgbClr val="B9070F"/>
                </a:solidFill>
                <a:latin typeface="楷体_GB2312" pitchFamily="49" charset="-122"/>
                <a:ea typeface="楷体_GB2312" pitchFamily="49" charset="-122"/>
              </a:rPr>
              <a:t>表达式求值</a:t>
            </a:r>
            <a:endParaRPr kumimoji="1" lang="zh-CN" altLang="en-US" sz="2800" dirty="0">
              <a:solidFill>
                <a:srgbClr val="B9070F"/>
              </a:solidFill>
              <a:latin typeface="楷体_GB2312" pitchFamily="49" charset="-122"/>
              <a:ea typeface="楷体_GB2312" pitchFamily="49" charset="-122"/>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611188" y="392097"/>
            <a:ext cx="8001000" cy="822325"/>
          </a:xfrm>
          <a:prstGeom prst="rect">
            <a:avLst/>
          </a:prstGeom>
          <a:noFill/>
          <a:ln w="9525">
            <a:noFill/>
            <a:miter lim="800000"/>
          </a:ln>
        </p:spPr>
        <p:txBody>
          <a:bodyPr lIns="92075" tIns="46038" rIns="92075" bIns="46038">
            <a:spAutoFit/>
          </a:bodyPr>
          <a:lstStyle/>
          <a:p>
            <a:pPr>
              <a:spcBef>
                <a:spcPct val="50000"/>
              </a:spcBef>
              <a:buClr>
                <a:schemeClr val="tx2"/>
              </a:buClr>
            </a:pPr>
            <a:r>
              <a:rPr lang="en-US" altLang="zh-CN" dirty="0"/>
              <a:t>    </a:t>
            </a:r>
            <a:r>
              <a:rPr lang="zh-CN" altLang="en-US" dirty="0">
                <a:ea typeface="楷体_GB2312" pitchFamily="49" charset="-122"/>
              </a:rPr>
              <a:t>中缀表达式表达式 “</a:t>
            </a:r>
            <a:r>
              <a:rPr lang="en-US" altLang="zh-CN" dirty="0">
                <a:ea typeface="楷体_GB2312" pitchFamily="49" charset="-122"/>
              </a:rPr>
              <a:t>3*2^</a:t>
            </a:r>
            <a:r>
              <a:rPr lang="zh-CN" altLang="en-US" dirty="0">
                <a:ea typeface="楷体_GB2312" pitchFamily="49" charset="-122"/>
              </a:rPr>
              <a:t>（</a:t>
            </a:r>
            <a:r>
              <a:rPr lang="en-US" altLang="zh-CN" dirty="0">
                <a:ea typeface="楷体_GB2312" pitchFamily="49" charset="-122"/>
              </a:rPr>
              <a:t>4+2*2-</a:t>
            </a:r>
            <a:r>
              <a:rPr lang="zh-CN" altLang="en-US" dirty="0">
                <a:ea typeface="楷体_GB2312" pitchFamily="49" charset="-122"/>
              </a:rPr>
              <a:t>１*</a:t>
            </a: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-5”</a:t>
            </a:r>
            <a:r>
              <a:rPr lang="zh-CN" altLang="en-US" dirty="0">
                <a:ea typeface="楷体_GB2312" pitchFamily="49" charset="-122"/>
              </a:rPr>
              <a:t>求值过程中两个栈的状态情况如图所示。</a:t>
            </a:r>
            <a:endParaRPr lang="zh-CN" altLang="en-US" dirty="0">
              <a:ea typeface="楷体_GB2312" pitchFamily="49" charset="-122"/>
            </a:endParaRPr>
          </a:p>
        </p:txBody>
      </p:sp>
      <p:pic>
        <p:nvPicPr>
          <p:cNvPr id="103427" name="Picture 4"/>
          <p:cNvPicPr>
            <a:picLocks noChangeAspect="1" noChangeArrowheads="1"/>
          </p:cNvPicPr>
          <p:nvPr/>
        </p:nvPicPr>
        <p:blipFill>
          <a:blip r:embed="rId1"/>
          <a:srcRect/>
          <a:stretch>
            <a:fillRect/>
          </a:stretch>
        </p:blipFill>
        <p:spPr bwMode="auto">
          <a:xfrm>
            <a:off x="2104958" y="1446110"/>
            <a:ext cx="6791472" cy="5330173"/>
          </a:xfrm>
          <a:prstGeom prst="rect">
            <a:avLst/>
          </a:prstGeom>
          <a:noFill/>
          <a:ln w="9525">
            <a:noFill/>
            <a:miter lim="800000"/>
            <a:headEnd/>
            <a:tailEnd/>
          </a:ln>
        </p:spPr>
      </p:pic>
      <p:cxnSp>
        <p:nvCxnSpPr>
          <p:cNvPr id="6" name="直接箭头连接符 5"/>
          <p:cNvCxnSpPr/>
          <p:nvPr/>
        </p:nvCxnSpPr>
        <p:spPr>
          <a:xfrm rot="10800000" flipV="1">
            <a:off x="4643438" y="1071546"/>
            <a:ext cx="78581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00694" y="714356"/>
            <a:ext cx="3643306" cy="646331"/>
          </a:xfrm>
          <a:prstGeom prst="rect">
            <a:avLst/>
          </a:prstGeom>
          <a:noFill/>
        </p:spPr>
        <p:txBody>
          <a:bodyPr wrap="square" rtlCol="0">
            <a:spAutoFit/>
          </a:bodyPr>
          <a:lstStyle/>
          <a:p>
            <a:r>
              <a:rPr lang="zh-CN" altLang="en-US" dirty="0">
                <a:solidFill>
                  <a:srgbClr val="FF0000"/>
                </a:solidFill>
              </a:rPr>
              <a:t>为了使第一个运算符入栈，预设一个最低级运算符（</a:t>
            </a:r>
            <a:endParaRPr lang="zh-CN" altLang="en-US" dirty="0">
              <a:solidFill>
                <a:srgbClr val="FF0000"/>
              </a:solidFill>
            </a:endParaRPr>
          </a:p>
        </p:txBody>
      </p:sp>
      <p:sp>
        <p:nvSpPr>
          <p:cNvPr id="2" name="文本框 1"/>
          <p:cNvSpPr txBox="1"/>
          <p:nvPr/>
        </p:nvSpPr>
        <p:spPr>
          <a:xfrm>
            <a:off x="197824" y="1690674"/>
            <a:ext cx="1835696" cy="3693319"/>
          </a:xfrm>
          <a:prstGeom prst="rect">
            <a:avLst/>
          </a:prstGeom>
          <a:noFill/>
        </p:spPr>
        <p:txBody>
          <a:bodyPr wrap="square" rtlCol="0">
            <a:spAutoFit/>
          </a:bodyPr>
          <a:lstStyle/>
          <a:p>
            <a:pPr>
              <a:lnSpc>
                <a:spcPct val="150000"/>
              </a:lnSpc>
            </a:pPr>
            <a:r>
              <a:rPr lang="zh-CN" altLang="en-US" dirty="0">
                <a:solidFill>
                  <a:srgbClr val="FF0000"/>
                </a:solidFill>
              </a:rPr>
              <a:t>有些操作符在栈内外的优先级是不同的，</a:t>
            </a:r>
            <a:endParaRPr lang="en-US" altLang="zh-CN" dirty="0">
              <a:solidFill>
                <a:srgbClr val="FF0000"/>
              </a:solidFill>
            </a:endParaRPr>
          </a:p>
          <a:p>
            <a:pPr>
              <a:lnSpc>
                <a:spcPct val="150000"/>
              </a:lnSpc>
            </a:pPr>
            <a:r>
              <a:rPr lang="zh-CN" altLang="en-US" dirty="0">
                <a:solidFill>
                  <a:srgbClr val="FF0000"/>
                </a:solidFill>
              </a:rPr>
              <a:t>左括号在栈外时优先级最高，在栈内时优先级很低，仅高于栈外的右括号。</a:t>
            </a:r>
            <a:endParaRPr lang="en-US" altLang="zh-CN" dirty="0">
              <a:solidFill>
                <a:srgbClr val="FF0000"/>
              </a:solidFill>
            </a:endParaRPr>
          </a:p>
          <a:p>
            <a:endParaRPr lang="zh-CN" altLang="en-US" dirty="0">
              <a:solidFill>
                <a:srgbClr val="FF0000"/>
              </a:solidFill>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71550" y="1412875"/>
            <a:ext cx="7743825" cy="4555735"/>
          </a:xfrm>
          <a:prstGeom prst="rect">
            <a:avLst/>
          </a:prstGeom>
          <a:noFill/>
          <a:ln w="9525">
            <a:noFill/>
            <a:miter lim="800000"/>
          </a:ln>
        </p:spPr>
        <p:txBody>
          <a:bodyPr lIns="92075" tIns="46038" rIns="92075" bIns="46038">
            <a:spAutoFit/>
          </a:bodyPr>
          <a:lstStyle/>
          <a:p>
            <a:pPr marL="457200" indent="-457200">
              <a:lnSpc>
                <a:spcPct val="150000"/>
              </a:lnSpc>
              <a:spcBef>
                <a:spcPct val="50000"/>
              </a:spcBef>
              <a:buClr>
                <a:schemeClr val="tx2"/>
              </a:buClr>
            </a:pPr>
            <a:r>
              <a:rPr lang="zh-CN" altLang="en-US" sz="2000" dirty="0">
                <a:solidFill>
                  <a:srgbClr val="000000"/>
                </a:solidFill>
                <a:ea typeface="楷体_GB2312" pitchFamily="49" charset="-122"/>
              </a:rPr>
              <a:t>后缀表达式</a:t>
            </a:r>
            <a:endParaRPr lang="en-US" altLang="zh-CN" sz="2000" dirty="0">
              <a:solidFill>
                <a:srgbClr val="000000"/>
              </a:solidFill>
              <a:ea typeface="楷体_GB2312" pitchFamily="49" charset="-122"/>
            </a:endParaRPr>
          </a:p>
          <a:p>
            <a:pPr>
              <a:lnSpc>
                <a:spcPct val="150000"/>
              </a:lnSpc>
              <a:spcBef>
                <a:spcPct val="50000"/>
              </a:spcBef>
              <a:buClr>
                <a:schemeClr val="tx2"/>
              </a:buClr>
            </a:pPr>
            <a:r>
              <a:rPr lang="zh-CN" altLang="en-US" sz="2000" dirty="0">
                <a:solidFill>
                  <a:srgbClr val="000000"/>
                </a:solidFill>
                <a:ea typeface="楷体_GB2312" pitchFamily="49" charset="-122"/>
              </a:rPr>
              <a:t>后缀表达式是运算符在运算对象之后，在后缀表达式中，不在引入括号，所有的计算按运算符出现的顺序，严格从左到右进行，而不用再考虑运算规则和级别。</a:t>
            </a:r>
            <a:endParaRPr lang="en-US" altLang="zh-CN" sz="2000" dirty="0">
              <a:solidFill>
                <a:srgbClr val="000000"/>
              </a:solidFill>
              <a:ea typeface="楷体_GB2312" pitchFamily="49" charset="-122"/>
            </a:endParaRPr>
          </a:p>
          <a:p>
            <a:pPr>
              <a:lnSpc>
                <a:spcPct val="150000"/>
              </a:lnSpc>
              <a:spcBef>
                <a:spcPct val="50000"/>
              </a:spcBef>
              <a:buClr>
                <a:schemeClr val="tx2"/>
              </a:buClr>
            </a:pPr>
            <a:r>
              <a:rPr lang="zh-CN" altLang="en-US" sz="2000" dirty="0">
                <a:ea typeface="楷体_GB2312" pitchFamily="49" charset="-122"/>
              </a:rPr>
              <a:t>中缀表达式表达式 “</a:t>
            </a:r>
            <a:r>
              <a:rPr lang="en-US" altLang="zh-CN" sz="2000" dirty="0">
                <a:ea typeface="楷体_GB2312" pitchFamily="49" charset="-122"/>
              </a:rPr>
              <a:t>3*2^</a:t>
            </a:r>
            <a:r>
              <a:rPr lang="zh-CN" altLang="en-US" sz="2000" dirty="0">
                <a:ea typeface="楷体_GB2312" pitchFamily="49" charset="-122"/>
              </a:rPr>
              <a:t>（</a:t>
            </a:r>
            <a:r>
              <a:rPr lang="en-US" altLang="zh-CN" sz="2000" dirty="0">
                <a:ea typeface="楷体_GB2312" pitchFamily="49" charset="-122"/>
              </a:rPr>
              <a:t>4+2*2-</a:t>
            </a:r>
            <a:r>
              <a:rPr lang="zh-CN" altLang="en-US" sz="2000" dirty="0">
                <a:ea typeface="楷体_GB2312" pitchFamily="49" charset="-122"/>
              </a:rPr>
              <a:t>１*</a:t>
            </a:r>
            <a:r>
              <a:rPr lang="en-US" altLang="zh-CN" sz="2000" dirty="0">
                <a:ea typeface="楷体_GB2312" pitchFamily="49" charset="-122"/>
              </a:rPr>
              <a:t>3</a:t>
            </a:r>
            <a:r>
              <a:rPr lang="zh-CN" altLang="en-US" sz="2000" dirty="0">
                <a:ea typeface="楷体_GB2312" pitchFamily="49" charset="-122"/>
              </a:rPr>
              <a:t>）</a:t>
            </a:r>
            <a:r>
              <a:rPr lang="en-US" altLang="zh-CN" sz="2000" dirty="0">
                <a:ea typeface="楷体_GB2312" pitchFamily="49" charset="-122"/>
              </a:rPr>
              <a:t>-5”</a:t>
            </a:r>
            <a:r>
              <a:rPr lang="zh-CN" altLang="en-US" sz="2000" dirty="0">
                <a:ea typeface="楷体_GB2312" pitchFamily="49" charset="-122"/>
              </a:rPr>
              <a:t>的后缀表达式为：</a:t>
            </a:r>
            <a:endParaRPr lang="en-US" altLang="zh-CN" sz="2000" dirty="0">
              <a:ea typeface="楷体_GB2312" pitchFamily="49" charset="-122"/>
            </a:endParaRPr>
          </a:p>
          <a:p>
            <a:pPr>
              <a:lnSpc>
                <a:spcPct val="150000"/>
              </a:lnSpc>
              <a:spcBef>
                <a:spcPct val="50000"/>
              </a:spcBef>
              <a:buClr>
                <a:schemeClr val="tx2"/>
              </a:buClr>
            </a:pP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3 2 4 2 2 * + 1 3 * - ^ * 5 -</a:t>
            </a:r>
            <a:r>
              <a:rPr lang="en-US" altLang="zh-CN" sz="2000" dirty="0">
                <a:latin typeface="Times New Roman" panose="02020503050405090304" pitchFamily="18" charset="0"/>
                <a:ea typeface="楷体_GB2312" pitchFamily="49" charset="-122"/>
              </a:rPr>
              <a:t>”</a:t>
            </a:r>
            <a:endParaRPr lang="en-US" altLang="zh-CN" sz="2000" dirty="0">
              <a:ea typeface="楷体_GB2312" pitchFamily="49" charset="-122"/>
            </a:endParaRPr>
          </a:p>
          <a:p>
            <a:pPr>
              <a:lnSpc>
                <a:spcPct val="150000"/>
              </a:lnSpc>
              <a:spcBef>
                <a:spcPct val="50000"/>
              </a:spcBef>
              <a:buClr>
                <a:schemeClr val="tx2"/>
              </a:buClr>
            </a:pPr>
            <a:endParaRPr lang="en-US" altLang="zh-CN" sz="2000" dirty="0">
              <a:solidFill>
                <a:srgbClr val="000000"/>
              </a:solidFill>
              <a:ea typeface="楷体_GB2312" pitchFamily="49" charset="-122"/>
            </a:endParaRPr>
          </a:p>
          <a:p>
            <a:pPr marL="457200" indent="-457200">
              <a:lnSpc>
                <a:spcPct val="150000"/>
              </a:lnSpc>
              <a:spcBef>
                <a:spcPct val="50000"/>
              </a:spcBef>
              <a:buClr>
                <a:schemeClr val="tx2"/>
              </a:buClr>
            </a:pPr>
            <a:endParaRPr lang="en-US" altLang="zh-CN" sz="2000" dirty="0">
              <a:solidFill>
                <a:srgbClr val="000000"/>
              </a:solidFill>
              <a:ea typeface="楷体_GB2312" pitchFamily="49" charset="-122"/>
            </a:endParaRPr>
          </a:p>
        </p:txBody>
      </p:sp>
      <p:sp>
        <p:nvSpPr>
          <p:cNvPr id="102404" name="Rectangle 5"/>
          <p:cNvSpPr txBox="1">
            <a:spLocks noRot="1" noChangeArrowheads="1"/>
          </p:cNvSpPr>
          <p:nvPr/>
        </p:nvSpPr>
        <p:spPr bwMode="auto">
          <a:xfrm>
            <a:off x="854075" y="620713"/>
            <a:ext cx="3646487" cy="698500"/>
          </a:xfrm>
          <a:prstGeom prst="rect">
            <a:avLst/>
          </a:prstGeom>
          <a:noFill/>
          <a:ln w="9525">
            <a:noFill/>
            <a:miter lim="800000"/>
          </a:ln>
        </p:spPr>
        <p:txBody>
          <a:bodyPr/>
          <a:lstStyle/>
          <a:p>
            <a:pPr marL="342900" indent="-342900" eaLnBrk="0" hangingPunct="0">
              <a:spcBef>
                <a:spcPct val="20000"/>
              </a:spcBef>
              <a:buClr>
                <a:schemeClr val="hlink"/>
              </a:buClr>
              <a:buSzPct val="70000"/>
              <a:buFont typeface="Wingdings" panose="05000000000000000000" pitchFamily="2" charset="2"/>
              <a:buNone/>
            </a:pPr>
            <a:r>
              <a:rPr kumimoji="1" lang="zh-CN" altLang="en-US" sz="2800" u="sng" dirty="0">
                <a:solidFill>
                  <a:srgbClr val="B9070F"/>
                </a:solidFill>
                <a:latin typeface="楷体_GB2312" pitchFamily="49" charset="-122"/>
                <a:ea typeface="楷体_GB2312" pitchFamily="49" charset="-122"/>
              </a:rPr>
              <a:t>例</a:t>
            </a:r>
            <a:r>
              <a:rPr kumimoji="1" lang="en-US" altLang="zh-CN" sz="2800" u="sng" dirty="0">
                <a:solidFill>
                  <a:srgbClr val="B9070F"/>
                </a:solidFill>
                <a:latin typeface="楷体_GB2312" pitchFamily="49" charset="-122"/>
                <a:ea typeface="楷体_GB2312" pitchFamily="49" charset="-122"/>
              </a:rPr>
              <a:t> </a:t>
            </a:r>
            <a:r>
              <a:rPr kumimoji="1" lang="zh-CN" altLang="en-US" sz="2800" dirty="0">
                <a:solidFill>
                  <a:srgbClr val="B9070F"/>
                </a:solidFill>
                <a:latin typeface="楷体_GB2312" pitchFamily="49" charset="-122"/>
                <a:ea typeface="楷体_GB2312" pitchFamily="49" charset="-122"/>
              </a:rPr>
              <a:t>表达式求值</a:t>
            </a:r>
            <a:endParaRPr kumimoji="1" lang="zh-CN" altLang="en-US" sz="2800" dirty="0">
              <a:solidFill>
                <a:srgbClr val="B9070F"/>
              </a:solidFill>
              <a:latin typeface="楷体_GB2312" pitchFamily="49" charset="-122"/>
              <a:ea typeface="楷体_GB2312" pitchFamily="49" charset="-122"/>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4675" y="304800"/>
            <a:ext cx="8001000" cy="973138"/>
          </a:xfrm>
        </p:spPr>
        <p:txBody>
          <a:bodyPr>
            <a:normAutofit/>
          </a:bodyPr>
          <a:lstStyle/>
          <a:p>
            <a:pPr eaLnBrk="1" hangingPunct="1"/>
            <a:r>
              <a:rPr lang="en-US" altLang="zh-CN" sz="2800" b="1" dirty="0">
                <a:solidFill>
                  <a:srgbClr val="800000"/>
                </a:solidFill>
              </a:rPr>
              <a:t>3.1 </a:t>
            </a:r>
            <a:r>
              <a:rPr lang="zh-CN" altLang="en-US" sz="2800" b="1" dirty="0">
                <a:solidFill>
                  <a:srgbClr val="800000"/>
                </a:solidFill>
              </a:rPr>
              <a:t>栈</a:t>
            </a:r>
            <a:endParaRPr lang="zh-CN" altLang="en-US" sz="4800" dirty="0"/>
          </a:p>
        </p:txBody>
      </p:sp>
      <p:sp>
        <p:nvSpPr>
          <p:cNvPr id="33795" name="Rectangle 3"/>
          <p:cNvSpPr>
            <a:spLocks noGrp="1" noChangeArrowheads="1"/>
          </p:cNvSpPr>
          <p:nvPr>
            <p:ph type="body" idx="1"/>
          </p:nvPr>
        </p:nvSpPr>
        <p:spPr>
          <a:xfrm>
            <a:off x="685800" y="1524000"/>
            <a:ext cx="7772400" cy="4572000"/>
          </a:xfrm>
        </p:spPr>
        <p:txBody>
          <a:bodyPr/>
          <a:lstStyle/>
          <a:p>
            <a:pPr eaLnBrk="1" hangingPunct="1">
              <a:lnSpc>
                <a:spcPct val="150000"/>
              </a:lnSpc>
              <a:buFont typeface="Wingdings" panose="05000000000000000000" pitchFamily="2" charset="2"/>
              <a:buNone/>
            </a:pPr>
            <a:r>
              <a:rPr lang="en-US" altLang="zh-CN" sz="2100" b="1" dirty="0">
                <a:solidFill>
                  <a:srgbClr val="800000"/>
                </a:solidFill>
                <a:sym typeface="Symbol" pitchFamily="18" charset="2"/>
              </a:rPr>
              <a:t>3.1.1   </a:t>
            </a:r>
            <a:r>
              <a:rPr lang="zh-CN" altLang="en-US" sz="2100" b="1" dirty="0">
                <a:solidFill>
                  <a:srgbClr val="800000"/>
                </a:solidFill>
                <a:sym typeface="Symbol" pitchFamily="18" charset="2"/>
              </a:rPr>
              <a:t>栈的定义</a:t>
            </a:r>
            <a:endParaRPr lang="zh-CN" altLang="en-US" sz="2100" b="1" dirty="0">
              <a:solidFill>
                <a:srgbClr val="FF3300"/>
              </a:solidFill>
              <a:sym typeface="Symbol" pitchFamily="18" charset="2"/>
            </a:endParaRPr>
          </a:p>
          <a:p>
            <a:pPr eaLnBrk="1" hangingPunct="1">
              <a:lnSpc>
                <a:spcPct val="150000"/>
              </a:lnSpc>
              <a:buFont typeface="Wingdings" panose="05000000000000000000" pitchFamily="2" charset="2"/>
              <a:buNone/>
            </a:pPr>
            <a:r>
              <a:rPr lang="zh-CN" altLang="en-US" sz="2600" dirty="0">
                <a:sym typeface="Symbol" pitchFamily="18" charset="2"/>
              </a:rPr>
              <a:t>    </a:t>
            </a:r>
            <a:r>
              <a:rPr lang="zh-CN" altLang="en-US" sz="2100" b="1" dirty="0">
                <a:solidFill>
                  <a:srgbClr val="FF3300"/>
                </a:solidFill>
                <a:ea typeface="楷体_GB2312" pitchFamily="49" charset="-122"/>
                <a:sym typeface="Symbol" pitchFamily="18" charset="2"/>
              </a:rPr>
              <a:t>栈</a:t>
            </a:r>
            <a:r>
              <a:rPr lang="zh-CN" altLang="en-US" sz="2100" dirty="0">
                <a:sym typeface="Symbol" pitchFamily="18" charset="2"/>
              </a:rPr>
              <a:t> 是一种特殊的线性表，限定插入和删除操作只能在</a:t>
            </a:r>
            <a:r>
              <a:rPr lang="zh-CN" altLang="en-US" sz="2100" dirty="0">
                <a:solidFill>
                  <a:schemeClr val="accent2"/>
                </a:solidFill>
                <a:sym typeface="Symbol" pitchFamily="18" charset="2"/>
              </a:rPr>
              <a:t>表尾</a:t>
            </a:r>
            <a:r>
              <a:rPr lang="zh-CN" altLang="en-US" sz="2100" dirty="0">
                <a:sym typeface="Symbol" pitchFamily="18" charset="2"/>
              </a:rPr>
              <a:t>进行。具有</a:t>
            </a:r>
            <a:r>
              <a:rPr lang="zh-CN" altLang="en-US" sz="2100" b="1" dirty="0">
                <a:solidFill>
                  <a:schemeClr val="accent2"/>
                </a:solidFill>
                <a:sym typeface="Symbol" pitchFamily="18" charset="2"/>
              </a:rPr>
              <a:t>后进先出</a:t>
            </a:r>
            <a:r>
              <a:rPr lang="en-US" altLang="zh-CN" sz="2100" dirty="0">
                <a:sym typeface="Symbol" pitchFamily="18" charset="2"/>
              </a:rPr>
              <a:t>(LIFO</a:t>
            </a:r>
            <a:r>
              <a:rPr lang="en-US" altLang="zh-CN" sz="2100" dirty="0">
                <a:latin typeface="Arial" panose="020B0604020202090204" pitchFamily="34" charset="0"/>
                <a:sym typeface="Symbol" pitchFamily="18" charset="2"/>
              </a:rPr>
              <a:t>—</a:t>
            </a:r>
            <a:r>
              <a:rPr lang="en-US" altLang="zh-CN" sz="2100" dirty="0"/>
              <a:t>Last In First Out</a:t>
            </a:r>
            <a:r>
              <a:rPr lang="en-US" altLang="zh-CN" sz="2100" dirty="0">
                <a:solidFill>
                  <a:srgbClr val="3333FF"/>
                </a:solidFill>
              </a:rPr>
              <a:t> </a:t>
            </a:r>
            <a:r>
              <a:rPr lang="en-US" altLang="zh-CN" sz="2100" dirty="0">
                <a:sym typeface="Symbol" pitchFamily="18" charset="2"/>
              </a:rPr>
              <a:t>)</a:t>
            </a:r>
            <a:r>
              <a:rPr lang="zh-CN" altLang="zh-CN" sz="2100" dirty="0">
                <a:sym typeface="Symbol" pitchFamily="18" charset="2"/>
              </a:rPr>
              <a:t>的特点。</a:t>
            </a:r>
            <a:endParaRPr lang="zh-CN" altLang="zh-CN" sz="2600" dirty="0">
              <a:sym typeface="Symbol" pitchFamily="18" charset="2"/>
            </a:endParaRPr>
          </a:p>
          <a:p>
            <a:pPr eaLnBrk="1" hangingPunct="1">
              <a:buFont typeface="Wingdings" panose="05000000000000000000" pitchFamily="2" charset="2"/>
              <a:buNone/>
            </a:pPr>
            <a:endParaRPr lang="en-US" altLang="zh-CN" sz="2600" b="1" dirty="0">
              <a:sym typeface="Symbol" pitchFamily="18" charset="2"/>
            </a:endParaRPr>
          </a:p>
        </p:txBody>
      </p:sp>
      <p:sp>
        <p:nvSpPr>
          <p:cNvPr id="33796" name="Line 4"/>
          <p:cNvSpPr>
            <a:spLocks noChangeShapeType="1"/>
          </p:cNvSpPr>
          <p:nvPr/>
        </p:nvSpPr>
        <p:spPr bwMode="auto">
          <a:xfrm>
            <a:off x="3519470" y="4138634"/>
            <a:ext cx="0" cy="2286000"/>
          </a:xfrm>
          <a:prstGeom prst="line">
            <a:avLst/>
          </a:prstGeom>
          <a:noFill/>
          <a:ln w="9525">
            <a:solidFill>
              <a:schemeClr val="tx1"/>
            </a:solidFill>
            <a:round/>
          </a:ln>
        </p:spPr>
        <p:txBody>
          <a:bodyPr wrap="none" anchor="ctr"/>
          <a:lstStyle/>
          <a:p>
            <a:endParaRPr lang="zh-CN" altLang="en-US"/>
          </a:p>
        </p:txBody>
      </p:sp>
      <p:sp>
        <p:nvSpPr>
          <p:cNvPr id="33797" name="Line 5"/>
          <p:cNvSpPr>
            <a:spLocks noChangeShapeType="1"/>
          </p:cNvSpPr>
          <p:nvPr/>
        </p:nvSpPr>
        <p:spPr bwMode="auto">
          <a:xfrm>
            <a:off x="3519470" y="6424634"/>
            <a:ext cx="1295400" cy="0"/>
          </a:xfrm>
          <a:prstGeom prst="line">
            <a:avLst/>
          </a:prstGeom>
          <a:noFill/>
          <a:ln w="9525">
            <a:solidFill>
              <a:schemeClr val="tx1"/>
            </a:solidFill>
            <a:round/>
          </a:ln>
        </p:spPr>
        <p:txBody>
          <a:bodyPr wrap="none" anchor="ctr"/>
          <a:lstStyle/>
          <a:p>
            <a:endParaRPr lang="zh-CN" altLang="en-US"/>
          </a:p>
        </p:txBody>
      </p:sp>
      <p:sp>
        <p:nvSpPr>
          <p:cNvPr id="33798" name="Line 6"/>
          <p:cNvSpPr>
            <a:spLocks noChangeShapeType="1"/>
          </p:cNvSpPr>
          <p:nvPr/>
        </p:nvSpPr>
        <p:spPr bwMode="auto">
          <a:xfrm flipV="1">
            <a:off x="4814870" y="4062434"/>
            <a:ext cx="0" cy="2362200"/>
          </a:xfrm>
          <a:prstGeom prst="line">
            <a:avLst/>
          </a:prstGeom>
          <a:noFill/>
          <a:ln w="9525">
            <a:solidFill>
              <a:schemeClr val="tx1"/>
            </a:solidFill>
            <a:round/>
          </a:ln>
        </p:spPr>
        <p:txBody>
          <a:bodyPr wrap="none" anchor="ctr"/>
          <a:lstStyle/>
          <a:p>
            <a:endParaRPr lang="zh-CN" altLang="en-US"/>
          </a:p>
        </p:txBody>
      </p:sp>
      <p:sp>
        <p:nvSpPr>
          <p:cNvPr id="33799" name="Line 7"/>
          <p:cNvSpPr>
            <a:spLocks noChangeShapeType="1"/>
          </p:cNvSpPr>
          <p:nvPr/>
        </p:nvSpPr>
        <p:spPr bwMode="auto">
          <a:xfrm>
            <a:off x="3519470" y="6043634"/>
            <a:ext cx="1295400" cy="0"/>
          </a:xfrm>
          <a:prstGeom prst="line">
            <a:avLst/>
          </a:prstGeom>
          <a:noFill/>
          <a:ln w="9525">
            <a:solidFill>
              <a:schemeClr val="tx1"/>
            </a:solidFill>
            <a:round/>
          </a:ln>
        </p:spPr>
        <p:txBody>
          <a:bodyPr wrap="none" anchor="ctr"/>
          <a:lstStyle/>
          <a:p>
            <a:endParaRPr lang="zh-CN" altLang="en-US"/>
          </a:p>
        </p:txBody>
      </p:sp>
      <p:sp>
        <p:nvSpPr>
          <p:cNvPr id="33800" name="Line 8"/>
          <p:cNvSpPr>
            <a:spLocks noChangeShapeType="1"/>
          </p:cNvSpPr>
          <p:nvPr/>
        </p:nvSpPr>
        <p:spPr bwMode="auto">
          <a:xfrm>
            <a:off x="3519470" y="5586434"/>
            <a:ext cx="1295400" cy="0"/>
          </a:xfrm>
          <a:prstGeom prst="line">
            <a:avLst/>
          </a:prstGeom>
          <a:noFill/>
          <a:ln w="9525">
            <a:solidFill>
              <a:schemeClr val="tx1"/>
            </a:solidFill>
            <a:round/>
          </a:ln>
        </p:spPr>
        <p:txBody>
          <a:bodyPr wrap="none" anchor="ctr"/>
          <a:lstStyle/>
          <a:p>
            <a:endParaRPr lang="zh-CN" altLang="en-US"/>
          </a:p>
        </p:txBody>
      </p:sp>
      <p:sp>
        <p:nvSpPr>
          <p:cNvPr id="33801" name="Line 9"/>
          <p:cNvSpPr>
            <a:spLocks noChangeShapeType="1"/>
          </p:cNvSpPr>
          <p:nvPr/>
        </p:nvSpPr>
        <p:spPr bwMode="auto">
          <a:xfrm flipV="1">
            <a:off x="3519470" y="4824434"/>
            <a:ext cx="1295400" cy="0"/>
          </a:xfrm>
          <a:prstGeom prst="line">
            <a:avLst/>
          </a:prstGeom>
          <a:noFill/>
          <a:ln w="9525">
            <a:solidFill>
              <a:schemeClr val="tx1"/>
            </a:solidFill>
            <a:round/>
          </a:ln>
        </p:spPr>
        <p:txBody>
          <a:bodyPr wrap="none" anchor="ctr"/>
          <a:lstStyle/>
          <a:p>
            <a:endParaRPr lang="zh-CN" altLang="en-US"/>
          </a:p>
        </p:txBody>
      </p:sp>
      <p:sp>
        <p:nvSpPr>
          <p:cNvPr id="33802" name="Line 10"/>
          <p:cNvSpPr>
            <a:spLocks noChangeShapeType="1"/>
          </p:cNvSpPr>
          <p:nvPr/>
        </p:nvSpPr>
        <p:spPr bwMode="auto">
          <a:xfrm>
            <a:off x="3519470" y="4367234"/>
            <a:ext cx="1295400" cy="0"/>
          </a:xfrm>
          <a:prstGeom prst="line">
            <a:avLst/>
          </a:prstGeom>
          <a:noFill/>
          <a:ln w="9525">
            <a:solidFill>
              <a:schemeClr val="tx1"/>
            </a:solidFill>
            <a:round/>
          </a:ln>
        </p:spPr>
        <p:txBody>
          <a:bodyPr wrap="none" anchor="ctr"/>
          <a:lstStyle/>
          <a:p>
            <a:endParaRPr lang="zh-CN" altLang="en-US"/>
          </a:p>
        </p:txBody>
      </p:sp>
      <p:sp>
        <p:nvSpPr>
          <p:cNvPr id="33803" name="Text Box 11"/>
          <p:cNvSpPr txBox="1">
            <a:spLocks noChangeArrowheads="1"/>
          </p:cNvSpPr>
          <p:nvPr/>
        </p:nvSpPr>
        <p:spPr bwMode="auto">
          <a:xfrm>
            <a:off x="3976670" y="5967434"/>
            <a:ext cx="838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503050405090304" pitchFamily="18" charset="0"/>
              </a:rPr>
              <a:t>a</a:t>
            </a:r>
            <a:r>
              <a:rPr kumimoji="1" lang="en-US" altLang="zh-CN" sz="2400" baseline="-25000">
                <a:latin typeface="Times New Roman" panose="02020503050405090304" pitchFamily="18" charset="0"/>
              </a:rPr>
              <a:t>1</a:t>
            </a:r>
            <a:endParaRPr kumimoji="1" lang="en-US" altLang="zh-CN" sz="2400">
              <a:latin typeface="Times New Roman" panose="02020503050405090304" pitchFamily="18" charset="0"/>
            </a:endParaRPr>
          </a:p>
        </p:txBody>
      </p:sp>
      <p:sp>
        <p:nvSpPr>
          <p:cNvPr id="33804" name="Text Box 12"/>
          <p:cNvSpPr txBox="1">
            <a:spLocks noChangeArrowheads="1"/>
          </p:cNvSpPr>
          <p:nvPr/>
        </p:nvSpPr>
        <p:spPr bwMode="auto">
          <a:xfrm>
            <a:off x="3976670" y="5510234"/>
            <a:ext cx="838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503050405090304" pitchFamily="18" charset="0"/>
              </a:rPr>
              <a:t>a</a:t>
            </a:r>
            <a:r>
              <a:rPr kumimoji="1" lang="en-US" altLang="zh-CN" sz="2400" baseline="-25000">
                <a:latin typeface="Times New Roman" panose="02020503050405090304" pitchFamily="18" charset="0"/>
              </a:rPr>
              <a:t>2</a:t>
            </a:r>
            <a:endParaRPr kumimoji="1" lang="en-US" altLang="zh-CN" sz="2400">
              <a:latin typeface="Times New Roman" panose="02020503050405090304" pitchFamily="18" charset="0"/>
            </a:endParaRPr>
          </a:p>
        </p:txBody>
      </p:sp>
      <p:sp>
        <p:nvSpPr>
          <p:cNvPr id="33805" name="Text Box 13"/>
          <p:cNvSpPr txBox="1">
            <a:spLocks noChangeArrowheads="1"/>
          </p:cNvSpPr>
          <p:nvPr/>
        </p:nvSpPr>
        <p:spPr bwMode="auto">
          <a:xfrm>
            <a:off x="3976670" y="4367234"/>
            <a:ext cx="838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503050405090304" pitchFamily="18" charset="0"/>
              </a:rPr>
              <a:t>a</a:t>
            </a:r>
            <a:r>
              <a:rPr kumimoji="1" lang="en-US" altLang="zh-CN" sz="2400" baseline="-25000">
                <a:latin typeface="Times New Roman" panose="02020503050405090304" pitchFamily="18" charset="0"/>
              </a:rPr>
              <a:t>n</a:t>
            </a:r>
            <a:endParaRPr kumimoji="1" lang="en-US" altLang="zh-CN" sz="2400">
              <a:latin typeface="Times New Roman" panose="02020503050405090304" pitchFamily="18" charset="0"/>
            </a:endParaRPr>
          </a:p>
        </p:txBody>
      </p:sp>
      <p:sp>
        <p:nvSpPr>
          <p:cNvPr id="33806" name="Text Box 14"/>
          <p:cNvSpPr txBox="1">
            <a:spLocks noChangeArrowheads="1"/>
          </p:cNvSpPr>
          <p:nvPr/>
        </p:nvSpPr>
        <p:spPr bwMode="auto">
          <a:xfrm>
            <a:off x="4814870" y="4367234"/>
            <a:ext cx="1905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503050405090304" pitchFamily="18" charset="0"/>
              </a:rPr>
              <a:t>栈顶</a:t>
            </a:r>
            <a:r>
              <a:rPr kumimoji="1" lang="zh-CN" altLang="en-US" sz="2400">
                <a:latin typeface="Times New Roman" panose="02020503050405090304" pitchFamily="18" charset="0"/>
              </a:rPr>
              <a:t>（表尾）</a:t>
            </a:r>
            <a:endParaRPr kumimoji="1" lang="zh-CN" altLang="en-US" sz="2400">
              <a:latin typeface="Times New Roman" panose="02020503050405090304" pitchFamily="18" charset="0"/>
            </a:endParaRPr>
          </a:p>
        </p:txBody>
      </p:sp>
      <p:sp>
        <p:nvSpPr>
          <p:cNvPr id="33807" name="Text Box 15"/>
          <p:cNvSpPr txBox="1">
            <a:spLocks noChangeArrowheads="1"/>
          </p:cNvSpPr>
          <p:nvPr/>
        </p:nvSpPr>
        <p:spPr bwMode="auto">
          <a:xfrm>
            <a:off x="4814870" y="6043634"/>
            <a:ext cx="1219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503050405090304" pitchFamily="18" charset="0"/>
              </a:rPr>
              <a:t>栈底</a:t>
            </a:r>
            <a:endParaRPr kumimoji="1" lang="zh-CN" altLang="en-US" sz="2400">
              <a:latin typeface="Times New Roman" panose="02020503050405090304" pitchFamily="18" charset="0"/>
            </a:endParaRPr>
          </a:p>
        </p:txBody>
      </p:sp>
      <p:sp>
        <p:nvSpPr>
          <p:cNvPr id="33808" name="Text Box 16"/>
          <p:cNvSpPr txBox="1">
            <a:spLocks noChangeArrowheads="1"/>
          </p:cNvSpPr>
          <p:nvPr/>
        </p:nvSpPr>
        <p:spPr bwMode="auto">
          <a:xfrm>
            <a:off x="2071670" y="6043634"/>
            <a:ext cx="1219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503050405090304" pitchFamily="18" charset="0"/>
              </a:rPr>
              <a:t>bottom</a:t>
            </a:r>
            <a:endParaRPr kumimoji="1" lang="en-US" altLang="zh-CN" sz="2400">
              <a:latin typeface="Times New Roman" panose="02020503050405090304" pitchFamily="18" charset="0"/>
            </a:endParaRPr>
          </a:p>
        </p:txBody>
      </p:sp>
      <p:sp>
        <p:nvSpPr>
          <p:cNvPr id="33809" name="Text Box 17"/>
          <p:cNvSpPr txBox="1">
            <a:spLocks noChangeArrowheads="1"/>
          </p:cNvSpPr>
          <p:nvPr/>
        </p:nvSpPr>
        <p:spPr bwMode="auto">
          <a:xfrm>
            <a:off x="2528870" y="4367234"/>
            <a:ext cx="1143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503050405090304" pitchFamily="18" charset="0"/>
              </a:rPr>
              <a:t>top</a:t>
            </a:r>
            <a:endParaRPr kumimoji="1" lang="en-US" altLang="zh-CN" sz="2400">
              <a:latin typeface="Times New Roman" panose="02020503050405090304" pitchFamily="18" charset="0"/>
            </a:endParaRPr>
          </a:p>
        </p:txBody>
      </p:sp>
      <p:sp>
        <p:nvSpPr>
          <p:cNvPr id="33810" name="Line 18"/>
          <p:cNvSpPr>
            <a:spLocks noChangeShapeType="1"/>
          </p:cNvSpPr>
          <p:nvPr/>
        </p:nvSpPr>
        <p:spPr bwMode="auto">
          <a:xfrm>
            <a:off x="3062270" y="4595834"/>
            <a:ext cx="457200" cy="0"/>
          </a:xfrm>
          <a:prstGeom prst="line">
            <a:avLst/>
          </a:prstGeom>
          <a:noFill/>
          <a:ln w="9525">
            <a:solidFill>
              <a:schemeClr val="tx1"/>
            </a:solidFill>
            <a:round/>
            <a:tailEnd type="triangle" w="med" len="med"/>
          </a:ln>
        </p:spPr>
        <p:txBody>
          <a:bodyPr wrap="none" anchor="ctr"/>
          <a:lstStyle/>
          <a:p>
            <a:endParaRPr lang="zh-CN" altLang="en-US"/>
          </a:p>
        </p:txBody>
      </p:sp>
      <p:sp>
        <p:nvSpPr>
          <p:cNvPr id="33811" name="Line 19"/>
          <p:cNvSpPr>
            <a:spLocks noChangeShapeType="1"/>
          </p:cNvSpPr>
          <p:nvPr/>
        </p:nvSpPr>
        <p:spPr bwMode="auto">
          <a:xfrm>
            <a:off x="3062270" y="6272234"/>
            <a:ext cx="457200" cy="0"/>
          </a:xfrm>
          <a:prstGeom prst="line">
            <a:avLst/>
          </a:prstGeom>
          <a:noFill/>
          <a:ln w="9525">
            <a:solidFill>
              <a:schemeClr val="tx1"/>
            </a:solidFill>
            <a:round/>
            <a:tailEnd type="triangle" w="med" len="med"/>
          </a:ln>
        </p:spPr>
        <p:txBody>
          <a:bodyPr wrap="none" anchor="ctr"/>
          <a:lstStyle/>
          <a:p>
            <a:endParaRPr lang="zh-CN" altLang="en-US"/>
          </a:p>
        </p:txBody>
      </p:sp>
      <p:sp>
        <p:nvSpPr>
          <p:cNvPr id="33812" name="Text Box 26"/>
          <p:cNvSpPr txBox="1">
            <a:spLocks noChangeArrowheads="1"/>
          </p:cNvSpPr>
          <p:nvPr/>
        </p:nvSpPr>
        <p:spPr bwMode="auto">
          <a:xfrm>
            <a:off x="2843808" y="3376634"/>
            <a:ext cx="904262" cy="701675"/>
          </a:xfrm>
          <a:prstGeom prst="rect">
            <a:avLst/>
          </a:prstGeom>
          <a:noFill/>
          <a:ln w="9525">
            <a:noFill/>
            <a:miter lim="800000"/>
          </a:ln>
        </p:spPr>
        <p:txBody>
          <a:bodyPr wrap="square">
            <a:spAutoFit/>
          </a:bodyPr>
          <a:lstStyle/>
          <a:p>
            <a:pPr>
              <a:lnSpc>
                <a:spcPct val="100000"/>
              </a:lnSpc>
              <a:spcBef>
                <a:spcPct val="50000"/>
              </a:spcBef>
              <a:buClrTx/>
              <a:buFontTx/>
              <a:buNone/>
            </a:pPr>
            <a:r>
              <a:rPr kumimoji="1" lang="zh-CN" altLang="en-US" sz="2000" b="1" dirty="0">
                <a:solidFill>
                  <a:srgbClr val="FF3300"/>
                </a:solidFill>
                <a:latin typeface="楷体_GB2312" pitchFamily="49" charset="-122"/>
                <a:ea typeface="楷体_GB2312" pitchFamily="49" charset="-122"/>
              </a:rPr>
              <a:t>入栈</a:t>
            </a:r>
            <a:r>
              <a:rPr kumimoji="1" lang="en-US" altLang="zh-CN" sz="2000" dirty="0">
                <a:latin typeface="楷体_GB2312" pitchFamily="49" charset="-122"/>
                <a:ea typeface="楷体_GB2312" pitchFamily="49" charset="-122"/>
              </a:rPr>
              <a:t>push</a:t>
            </a:r>
            <a:endParaRPr kumimoji="1" lang="en-US" altLang="zh-CN" sz="2000" dirty="0">
              <a:latin typeface="楷体_GB2312" pitchFamily="49" charset="-122"/>
              <a:ea typeface="楷体_GB2312" pitchFamily="49" charset="-122"/>
            </a:endParaRPr>
          </a:p>
        </p:txBody>
      </p:sp>
      <p:sp>
        <p:nvSpPr>
          <p:cNvPr id="33813" name="AutoShape 27"/>
          <p:cNvSpPr>
            <a:spLocks noChangeArrowheads="1"/>
          </p:cNvSpPr>
          <p:nvPr/>
        </p:nvSpPr>
        <p:spPr bwMode="auto">
          <a:xfrm rot="5400000">
            <a:off x="3633770" y="3795734"/>
            <a:ext cx="609600" cy="533400"/>
          </a:xfrm>
          <a:custGeom>
            <a:avLst/>
            <a:gdLst>
              <a:gd name="T0" fmla="*/ 426889 w 21600"/>
              <a:gd name="T1" fmla="*/ 0 h 21600"/>
              <a:gd name="T2" fmla="*/ 426889 w 21600"/>
              <a:gd name="T3" fmla="*/ 300235 h 21600"/>
              <a:gd name="T4" fmla="*/ 91355 w 21600"/>
              <a:gd name="T5" fmla="*/ 533400 h 21600"/>
              <a:gd name="T6" fmla="*/ 609600 w 21600"/>
              <a:gd name="T7" fmla="*/ 15011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p:spPr>
        <p:txBody>
          <a:bodyPr wrap="none" anchor="ctr"/>
          <a:lstStyle/>
          <a:p>
            <a:endParaRPr lang="zh-CN" altLang="en-US"/>
          </a:p>
        </p:txBody>
      </p:sp>
      <p:sp>
        <p:nvSpPr>
          <p:cNvPr id="33814" name="AutoShape 29"/>
          <p:cNvSpPr>
            <a:spLocks noChangeArrowheads="1"/>
          </p:cNvSpPr>
          <p:nvPr/>
        </p:nvSpPr>
        <p:spPr bwMode="auto">
          <a:xfrm>
            <a:off x="4357670" y="3681434"/>
            <a:ext cx="457200" cy="609600"/>
          </a:xfrm>
          <a:custGeom>
            <a:avLst/>
            <a:gdLst>
              <a:gd name="T0" fmla="*/ 320167 w 21600"/>
              <a:gd name="T1" fmla="*/ 0 h 21600"/>
              <a:gd name="T2" fmla="*/ 320167 w 21600"/>
              <a:gd name="T3" fmla="*/ 343126 h 21600"/>
              <a:gd name="T4" fmla="*/ 68516 w 21600"/>
              <a:gd name="T5" fmla="*/ 609600 h 21600"/>
              <a:gd name="T6" fmla="*/ 457200 w 21600"/>
              <a:gd name="T7" fmla="*/ 171563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p:spPr>
        <p:txBody>
          <a:bodyPr wrap="none" anchor="ctr"/>
          <a:lstStyle/>
          <a:p>
            <a:endParaRPr lang="zh-CN" altLang="en-US"/>
          </a:p>
        </p:txBody>
      </p:sp>
      <p:sp>
        <p:nvSpPr>
          <p:cNvPr id="33815" name="Text Box 30"/>
          <p:cNvSpPr txBox="1">
            <a:spLocks noChangeArrowheads="1"/>
          </p:cNvSpPr>
          <p:nvPr/>
        </p:nvSpPr>
        <p:spPr bwMode="auto">
          <a:xfrm>
            <a:off x="4891070" y="3376634"/>
            <a:ext cx="762000" cy="701675"/>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000" b="1">
                <a:solidFill>
                  <a:srgbClr val="FF3300"/>
                </a:solidFill>
                <a:latin typeface="Times New Roman" panose="02020503050405090304" pitchFamily="18" charset="0"/>
                <a:ea typeface="楷体_GB2312" pitchFamily="49" charset="-122"/>
              </a:rPr>
              <a:t>出栈</a:t>
            </a:r>
            <a:r>
              <a:rPr kumimoji="1" lang="en-US" altLang="zh-CN" sz="2000">
                <a:latin typeface="Times New Roman" panose="02020503050405090304" pitchFamily="18" charset="0"/>
                <a:ea typeface="楷体_GB2312" pitchFamily="49" charset="-122"/>
              </a:rPr>
              <a:t>pop</a:t>
            </a:r>
            <a:endParaRPr kumimoji="1" lang="en-US" altLang="zh-CN" sz="2000">
              <a:latin typeface="Times New Roman" panose="02020503050405090304" pitchFamily="18" charset="0"/>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p:cNvSpPr txBox="1">
            <a:spLocks noChangeArrowheads="1"/>
          </p:cNvSpPr>
          <p:nvPr/>
        </p:nvSpPr>
        <p:spPr bwMode="auto">
          <a:xfrm>
            <a:off x="990600" y="685800"/>
            <a:ext cx="7543800" cy="400752"/>
          </a:xfrm>
          <a:prstGeom prst="rect">
            <a:avLst/>
          </a:prstGeom>
          <a:noFill/>
          <a:ln w="9525">
            <a:noFill/>
            <a:miter lim="800000"/>
          </a:ln>
        </p:spPr>
        <p:txBody>
          <a:bodyPr lIns="92075" tIns="46038" rIns="92075" bIns="46038">
            <a:spAutoFit/>
          </a:bodyPr>
          <a:lstStyle/>
          <a:p>
            <a:pPr>
              <a:spcBef>
                <a:spcPct val="50000"/>
              </a:spcBef>
              <a:buClr>
                <a:schemeClr val="tx2"/>
              </a:buClr>
            </a:pPr>
            <a:r>
              <a:rPr lang="zh-CN" altLang="en-US" sz="2000" dirty="0">
                <a:latin typeface="楷体_GB2312" pitchFamily="49" charset="-122"/>
                <a:ea typeface="楷体_GB2312" pitchFamily="49" charset="-122"/>
              </a:rPr>
              <a:t>后缀表达式</a:t>
            </a:r>
            <a:r>
              <a:rPr lang="zh-CN" altLang="en-US" sz="2000" dirty="0">
                <a:latin typeface="Times New Roman" panose="02020503050405090304" pitchFamily="18" charset="0"/>
                <a:ea typeface="楷体_GB2312" pitchFamily="49" charset="-122"/>
              </a:rPr>
              <a:t>“</a:t>
            </a:r>
            <a:r>
              <a:rPr lang="en-US" altLang="zh-CN" sz="2000" dirty="0">
                <a:latin typeface="楷体_GB2312" pitchFamily="49" charset="-122"/>
                <a:ea typeface="楷体_GB2312" pitchFamily="49" charset="-122"/>
              </a:rPr>
              <a:t>32422*+13*-^*5-</a:t>
            </a:r>
            <a:r>
              <a:rPr lang="en-US" altLang="zh-CN" sz="2000" dirty="0">
                <a:latin typeface="Times New Roman" panose="02020503050405090304" pitchFamily="18" charset="0"/>
                <a:ea typeface="楷体_GB2312" pitchFamily="49" charset="-122"/>
              </a:rPr>
              <a:t>”</a:t>
            </a:r>
            <a:r>
              <a:rPr lang="zh-CN" altLang="en-US" sz="2000" dirty="0">
                <a:latin typeface="楷体_GB2312" pitchFamily="49" charset="-122"/>
                <a:ea typeface="楷体_GB2312" pitchFamily="49" charset="-122"/>
              </a:rPr>
              <a:t>，栈中状态变化情况：</a:t>
            </a:r>
            <a:endParaRPr lang="zh-CN" altLang="en-US" sz="2000" dirty="0">
              <a:latin typeface="楷体_GB2312" pitchFamily="49" charset="-122"/>
              <a:ea typeface="楷体_GB2312" pitchFamily="49" charset="-122"/>
            </a:endParaRPr>
          </a:p>
        </p:txBody>
      </p:sp>
      <p:graphicFrame>
        <p:nvGraphicFramePr>
          <p:cNvPr id="104451" name="Object 2"/>
          <p:cNvGraphicFramePr>
            <a:graphicFrameLocks noChangeAspect="1"/>
          </p:cNvGraphicFramePr>
          <p:nvPr/>
        </p:nvGraphicFramePr>
        <p:xfrm>
          <a:off x="1066800" y="1257319"/>
          <a:ext cx="7192963" cy="4886325"/>
        </p:xfrm>
        <a:graphic>
          <a:graphicData uri="http://schemas.openxmlformats.org/presentationml/2006/ole">
            <mc:AlternateContent xmlns:mc="http://schemas.openxmlformats.org/markup-compatibility/2006">
              <mc:Choice xmlns:v="urn:schemas-microsoft-com:vml" Requires="v">
                <p:oleObj spid="_x0000_s446467" name="位图图像" r:id="rId1" imgW="7191375" imgH="4886325" progId="PBrush">
                  <p:embed/>
                </p:oleObj>
              </mc:Choice>
              <mc:Fallback>
                <p:oleObj name="位图图像" r:id="rId1" imgW="7191375" imgH="4886325"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57319"/>
                        <a:ext cx="7192963"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395288" y="500042"/>
            <a:ext cx="8497887" cy="3324629"/>
          </a:xfrm>
          <a:prstGeom prst="rect">
            <a:avLst/>
          </a:prstGeom>
          <a:noFill/>
          <a:ln w="9525">
            <a:noFill/>
            <a:miter lim="800000"/>
          </a:ln>
        </p:spPr>
        <p:txBody>
          <a:bodyPr lIns="92075" tIns="46038" rIns="92075" bIns="46038">
            <a:spAutoFit/>
          </a:bodyPr>
          <a:lstStyle/>
          <a:p>
            <a:pPr lvl="2" indent="-533400" eaLnBrk="0" hangingPunct="0">
              <a:lnSpc>
                <a:spcPct val="150000"/>
              </a:lnSpc>
            </a:pPr>
            <a:r>
              <a:rPr lang="en-US" altLang="zh-CN" sz="2000" dirty="0">
                <a:solidFill>
                  <a:srgbClr val="000000"/>
                </a:solidFill>
                <a:latin typeface="楷体_GB2312" pitchFamily="49" charset="-122"/>
                <a:ea typeface="楷体_GB2312" pitchFamily="49" charset="-122"/>
              </a:rPr>
              <a:t>(3)</a:t>
            </a:r>
            <a:r>
              <a:rPr lang="zh-CN" altLang="en-US" sz="2000" dirty="0">
                <a:solidFill>
                  <a:srgbClr val="000000"/>
                </a:solidFill>
                <a:latin typeface="楷体_GB2312" pitchFamily="49" charset="-122"/>
                <a:ea typeface="楷体_GB2312" pitchFamily="49" charset="-122"/>
              </a:rPr>
              <a:t>中缀表达式转换成后缀表达式</a:t>
            </a:r>
            <a:endParaRPr lang="zh-CN" altLang="en-US" sz="2000" dirty="0">
              <a:solidFill>
                <a:srgbClr val="000000"/>
              </a:solidFill>
              <a:latin typeface="楷体_GB2312" pitchFamily="49" charset="-122"/>
              <a:ea typeface="楷体_GB2312" pitchFamily="49" charset="-122"/>
            </a:endParaRPr>
          </a:p>
          <a:p>
            <a:pPr eaLnBrk="0" hangingPunct="0">
              <a:lnSpc>
                <a:spcPct val="150000"/>
              </a:lnSpc>
            </a:pPr>
            <a:r>
              <a:rPr lang="zh-CN" altLang="en-US" sz="2000" dirty="0">
                <a:solidFill>
                  <a:srgbClr val="000000"/>
                </a:solidFill>
                <a:latin typeface="楷体_GB2312" pitchFamily="49" charset="-122"/>
                <a:ea typeface="楷体_GB2312" pitchFamily="49" charset="-122"/>
              </a:rPr>
              <a:t>具体做法：遇到运算对象顺序向存储后缀表达式的</a:t>
            </a:r>
            <a:r>
              <a:rPr lang="en-US" altLang="zh-CN" sz="2000" dirty="0">
                <a:solidFill>
                  <a:srgbClr val="000000"/>
                </a:solidFill>
                <a:latin typeface="楷体_GB2312" pitchFamily="49" charset="-122"/>
                <a:ea typeface="楷体_GB2312" pitchFamily="49" charset="-122"/>
              </a:rPr>
              <a:t>B</a:t>
            </a:r>
            <a:r>
              <a:rPr lang="zh-CN" altLang="en-US" sz="2000" dirty="0">
                <a:solidFill>
                  <a:srgbClr val="000000"/>
                </a:solidFill>
                <a:latin typeface="楷体_GB2312" pitchFamily="49" charset="-122"/>
                <a:ea typeface="楷体_GB2312" pitchFamily="49" charset="-122"/>
              </a:rPr>
              <a:t>数组中存放，</a:t>
            </a:r>
            <a:r>
              <a:rPr lang="zh-CN" altLang="en-US" sz="2000" dirty="0">
                <a:solidFill>
                  <a:srgbClr val="FF0000"/>
                </a:solidFill>
                <a:latin typeface="楷体_GB2312" pitchFamily="49" charset="-122"/>
                <a:ea typeface="楷体_GB2312" pitchFamily="49" charset="-122"/>
              </a:rPr>
              <a:t>遇到运算符时类似于中缀表达式求值时对运算符的处理过程</a:t>
            </a:r>
            <a:r>
              <a:rPr lang="zh-CN" altLang="en-US" sz="2000" dirty="0">
                <a:solidFill>
                  <a:srgbClr val="000000"/>
                </a:solidFill>
                <a:latin typeface="楷体_GB2312" pitchFamily="49" charset="-122"/>
                <a:ea typeface="楷体_GB2312" pitchFamily="49" charset="-122"/>
              </a:rPr>
              <a:t>，但运算符出栈后不是进行相应的运算，而是将其送入</a:t>
            </a:r>
            <a:r>
              <a:rPr lang="en-US" altLang="zh-CN" sz="2000" dirty="0">
                <a:solidFill>
                  <a:srgbClr val="000000"/>
                </a:solidFill>
                <a:latin typeface="楷体_GB2312" pitchFamily="49" charset="-122"/>
                <a:ea typeface="楷体_GB2312" pitchFamily="49" charset="-122"/>
              </a:rPr>
              <a:t>B</a:t>
            </a:r>
            <a:r>
              <a:rPr lang="zh-CN" altLang="en-US" sz="2000" dirty="0">
                <a:solidFill>
                  <a:srgbClr val="000000"/>
                </a:solidFill>
                <a:latin typeface="楷体_GB2312" pitchFamily="49" charset="-122"/>
                <a:ea typeface="楷体_GB2312" pitchFamily="49" charset="-122"/>
              </a:rPr>
              <a:t>中存放。</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en-US" altLang="zh-CN" sz="2000" dirty="0">
                <a:solidFill>
                  <a:srgbClr val="000000"/>
                </a:solidFill>
                <a:latin typeface="楷体_GB2312" pitchFamily="49" charset="-122"/>
                <a:ea typeface="楷体_GB2312" pitchFamily="49" charset="-122"/>
              </a:rPr>
              <a:t>        </a:t>
            </a:r>
            <a:r>
              <a:rPr lang="en-US" altLang="zh-CN" sz="2000" dirty="0" err="1">
                <a:solidFill>
                  <a:srgbClr val="000000"/>
                </a:solidFill>
                <a:latin typeface="楷体_GB2312" pitchFamily="49" charset="-122"/>
                <a:ea typeface="楷体_GB2312" pitchFamily="49" charset="-122"/>
              </a:rPr>
              <a:t>a+b</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c-d   </a:t>
            </a:r>
            <a:r>
              <a:rPr lang="en-US" altLang="zh-CN" sz="2000" dirty="0">
                <a:solidFill>
                  <a:srgbClr val="000000"/>
                </a:solidFill>
                <a:latin typeface="楷体_GB2312" pitchFamily="49" charset="-122"/>
                <a:ea typeface="楷体_GB2312" pitchFamily="49" charset="-122"/>
                <a:sym typeface="Wingdings" panose="05000000000000000000" pitchFamily="2" charset="2"/>
              </a:rPr>
              <a:t>  </a:t>
            </a:r>
            <a:r>
              <a:rPr lang="en-US" altLang="zh-CN" sz="2000" dirty="0" err="1">
                <a:solidFill>
                  <a:srgbClr val="000000"/>
                </a:solidFill>
                <a:latin typeface="楷体_GB2312" pitchFamily="49" charset="-122"/>
                <a:ea typeface="楷体_GB2312" pitchFamily="49" charset="-122"/>
                <a:sym typeface="Wingdings" panose="05000000000000000000" pitchFamily="2" charset="2"/>
              </a:rPr>
              <a:t>abc</a:t>
            </a:r>
            <a:r>
              <a:rPr lang="en-US" altLang="zh-CN" sz="2000" dirty="0">
                <a:solidFill>
                  <a:srgbClr val="000000"/>
                </a:solidFill>
                <a:latin typeface="楷体_GB2312" pitchFamily="49" charset="-122"/>
                <a:ea typeface="楷体_GB2312" pitchFamily="49" charset="-122"/>
                <a:sym typeface="Wingdings" panose="05000000000000000000" pitchFamily="2" charset="2"/>
              </a:rPr>
              <a:t>*+d-</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endParaRPr lang="en-US" altLang="zh-CN" sz="2000" dirty="0">
              <a:solidFill>
                <a:srgbClr val="000000"/>
              </a:solidFill>
              <a:latin typeface="楷体_GB2312" pitchFamily="49" charset="-122"/>
              <a:ea typeface="楷体_GB2312" pitchFamily="49" charset="-122"/>
            </a:endParaRPr>
          </a:p>
          <a:p>
            <a:pPr eaLnBrk="0" hangingPunct="0">
              <a:lnSpc>
                <a:spcPct val="150000"/>
              </a:lnSpc>
            </a:pPr>
            <a:endParaRPr lang="zh-CN" altLang="en-US" sz="2000" dirty="0">
              <a:solidFill>
                <a:srgbClr val="000000"/>
              </a:solidFill>
              <a:latin typeface="楷体_GB2312" pitchFamily="49" charset="-122"/>
              <a:ea typeface="楷体_GB2312" pitchFamily="49" charset="-122"/>
            </a:endParaRPr>
          </a:p>
        </p:txBody>
      </p:sp>
      <p:graphicFrame>
        <p:nvGraphicFramePr>
          <p:cNvPr id="4" name="表格 3"/>
          <p:cNvGraphicFramePr>
            <a:graphicFrameLocks noGrp="1"/>
          </p:cNvGraphicFramePr>
          <p:nvPr/>
        </p:nvGraphicFramePr>
        <p:xfrm>
          <a:off x="642910" y="3785303"/>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285720" y="3214686"/>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a:t>a</a:t>
            </a:r>
            <a:endParaRPr lang="zh-CN" altLang="en-US" sz="2000" dirty="0"/>
          </a:p>
        </p:txBody>
      </p:sp>
      <p:graphicFrame>
        <p:nvGraphicFramePr>
          <p:cNvPr id="7" name="表格 6"/>
          <p:cNvGraphicFramePr>
            <a:graphicFrameLocks noGrp="1"/>
          </p:cNvGraphicFramePr>
          <p:nvPr/>
        </p:nvGraphicFramePr>
        <p:xfrm>
          <a:off x="1928794" y="3786190"/>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714480" y="3243204"/>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a:t>a</a:t>
            </a:r>
            <a:endParaRPr lang="zh-CN" altLang="en-US" sz="2000" dirty="0"/>
          </a:p>
        </p:txBody>
      </p:sp>
      <p:cxnSp>
        <p:nvCxnSpPr>
          <p:cNvPr id="10" name="直接箭头连接符 9"/>
          <p:cNvCxnSpPr/>
          <p:nvPr/>
        </p:nvCxnSpPr>
        <p:spPr>
          <a:xfrm>
            <a:off x="1428728" y="485776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7224" y="6000768"/>
            <a:ext cx="285752" cy="369332"/>
          </a:xfrm>
          <a:prstGeom prst="rect">
            <a:avLst/>
          </a:prstGeom>
          <a:noFill/>
        </p:spPr>
        <p:txBody>
          <a:bodyPr wrap="square" rtlCol="0">
            <a:spAutoFit/>
          </a:bodyPr>
          <a:lstStyle/>
          <a:p>
            <a:r>
              <a:rPr lang="en-US" altLang="zh-CN" dirty="0"/>
              <a:t>s</a:t>
            </a:r>
            <a:endParaRPr lang="zh-CN" altLang="en-US" dirty="0"/>
          </a:p>
        </p:txBody>
      </p:sp>
      <p:sp>
        <p:nvSpPr>
          <p:cNvPr id="12" name="TextBox 11"/>
          <p:cNvSpPr txBox="1"/>
          <p:nvPr/>
        </p:nvSpPr>
        <p:spPr>
          <a:xfrm>
            <a:off x="2071670" y="6060064"/>
            <a:ext cx="285752" cy="369332"/>
          </a:xfrm>
          <a:prstGeom prst="rect">
            <a:avLst/>
          </a:prstGeom>
          <a:noFill/>
        </p:spPr>
        <p:txBody>
          <a:bodyPr wrap="square" rtlCol="0">
            <a:spAutoFit/>
          </a:bodyPr>
          <a:lstStyle/>
          <a:p>
            <a:r>
              <a:rPr lang="en-US" altLang="zh-CN" dirty="0"/>
              <a:t>s</a:t>
            </a:r>
            <a:endParaRPr lang="zh-CN" altLang="en-US" dirty="0"/>
          </a:p>
        </p:txBody>
      </p:sp>
      <p:graphicFrame>
        <p:nvGraphicFramePr>
          <p:cNvPr id="13" name="表格 12"/>
          <p:cNvGraphicFramePr>
            <a:graphicFrameLocks noGrp="1"/>
          </p:cNvGraphicFramePr>
          <p:nvPr/>
        </p:nvGraphicFramePr>
        <p:xfrm>
          <a:off x="3357554" y="3829110"/>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3143240" y="3286124"/>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a:t>
            </a:r>
            <a:endParaRPr lang="zh-CN" altLang="en-US" sz="2000" dirty="0"/>
          </a:p>
        </p:txBody>
      </p:sp>
      <p:cxnSp>
        <p:nvCxnSpPr>
          <p:cNvPr id="15" name="直接箭头连接符 14"/>
          <p:cNvCxnSpPr/>
          <p:nvPr/>
        </p:nvCxnSpPr>
        <p:spPr>
          <a:xfrm>
            <a:off x="2857488" y="490068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00430" y="6102984"/>
            <a:ext cx="285752" cy="369332"/>
          </a:xfrm>
          <a:prstGeom prst="rect">
            <a:avLst/>
          </a:prstGeom>
          <a:noFill/>
        </p:spPr>
        <p:txBody>
          <a:bodyPr wrap="square" rtlCol="0">
            <a:spAutoFit/>
          </a:bodyPr>
          <a:lstStyle/>
          <a:p>
            <a:r>
              <a:rPr lang="en-US" altLang="zh-CN" dirty="0"/>
              <a:t>s</a:t>
            </a:r>
            <a:endParaRPr lang="zh-CN" altLang="en-US" dirty="0"/>
          </a:p>
        </p:txBody>
      </p:sp>
      <p:graphicFrame>
        <p:nvGraphicFramePr>
          <p:cNvPr id="17" name="表格 16"/>
          <p:cNvGraphicFramePr>
            <a:graphicFrameLocks noGrp="1"/>
          </p:cNvGraphicFramePr>
          <p:nvPr/>
        </p:nvGraphicFramePr>
        <p:xfrm>
          <a:off x="4857752" y="3829110"/>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zh-CN" altLang="en-US"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TextBox 17"/>
          <p:cNvSpPr txBox="1"/>
          <p:nvPr/>
        </p:nvSpPr>
        <p:spPr>
          <a:xfrm>
            <a:off x="4643438" y="3286124"/>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a:t>
            </a:r>
            <a:endParaRPr lang="zh-CN" altLang="en-US" sz="2000" dirty="0"/>
          </a:p>
        </p:txBody>
      </p:sp>
      <p:cxnSp>
        <p:nvCxnSpPr>
          <p:cNvPr id="19" name="直接箭头连接符 18"/>
          <p:cNvCxnSpPr/>
          <p:nvPr/>
        </p:nvCxnSpPr>
        <p:spPr>
          <a:xfrm>
            <a:off x="4357686" y="490068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72066" y="6102984"/>
            <a:ext cx="285752" cy="369332"/>
          </a:xfrm>
          <a:prstGeom prst="rect">
            <a:avLst/>
          </a:prstGeom>
          <a:noFill/>
        </p:spPr>
        <p:txBody>
          <a:bodyPr wrap="square" rtlCol="0">
            <a:spAutoFit/>
          </a:bodyPr>
          <a:lstStyle/>
          <a:p>
            <a:r>
              <a:rPr lang="en-US" altLang="zh-CN" dirty="0"/>
              <a:t>s</a:t>
            </a:r>
            <a:endParaRPr lang="zh-CN" altLang="en-US" dirty="0"/>
          </a:p>
        </p:txBody>
      </p:sp>
      <p:graphicFrame>
        <p:nvGraphicFramePr>
          <p:cNvPr id="21" name="表格 20"/>
          <p:cNvGraphicFramePr>
            <a:graphicFrameLocks noGrp="1"/>
          </p:cNvGraphicFramePr>
          <p:nvPr/>
        </p:nvGraphicFramePr>
        <p:xfrm>
          <a:off x="6357950" y="3856741"/>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zh-CN" altLang="en-US"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TextBox 21"/>
          <p:cNvSpPr txBox="1"/>
          <p:nvPr/>
        </p:nvSpPr>
        <p:spPr>
          <a:xfrm>
            <a:off x="6143636" y="3313755"/>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endParaRPr lang="zh-CN" altLang="en-US" sz="2000" dirty="0"/>
          </a:p>
        </p:txBody>
      </p:sp>
      <p:cxnSp>
        <p:nvCxnSpPr>
          <p:cNvPr id="23" name="直接箭头连接符 22"/>
          <p:cNvCxnSpPr/>
          <p:nvPr/>
        </p:nvCxnSpPr>
        <p:spPr>
          <a:xfrm>
            <a:off x="5857884" y="4928311"/>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72264" y="6131502"/>
            <a:ext cx="285752" cy="369332"/>
          </a:xfrm>
          <a:prstGeom prst="rect">
            <a:avLst/>
          </a:prstGeom>
          <a:noFill/>
        </p:spPr>
        <p:txBody>
          <a:bodyPr wrap="square" rtlCol="0">
            <a:spAutoFit/>
          </a:bodyPr>
          <a:lstStyle/>
          <a:p>
            <a:r>
              <a:rPr lang="en-US" altLang="zh-CN" dirty="0"/>
              <a:t>s</a:t>
            </a:r>
            <a:endParaRPr lang="zh-CN" altLang="en-US" dirty="0"/>
          </a:p>
        </p:txBody>
      </p:sp>
      <p:cxnSp>
        <p:nvCxnSpPr>
          <p:cNvPr id="25" name="直接箭头连接符 24"/>
          <p:cNvCxnSpPr/>
          <p:nvPr/>
        </p:nvCxnSpPr>
        <p:spPr>
          <a:xfrm>
            <a:off x="7358082" y="492919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58148" y="4774180"/>
            <a:ext cx="1000132" cy="369332"/>
          </a:xfrm>
          <a:prstGeom prst="rect">
            <a:avLst/>
          </a:prstGeom>
          <a:noFill/>
        </p:spPr>
        <p:txBody>
          <a:bodyPr wrap="square" rtlCol="0">
            <a:spAutoFit/>
          </a:bodyPr>
          <a:lstStyle/>
          <a:p>
            <a:r>
              <a:rPr lang="zh-CN" altLang="en-US" dirty="0"/>
              <a:t>转下页</a:t>
            </a:r>
            <a:endParaRPr lang="zh-CN" altLang="en-US" dirty="0"/>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31831" y="285729"/>
            <a:ext cx="8497887" cy="7017948"/>
          </a:xfrm>
          <a:prstGeom prst="rect">
            <a:avLst/>
          </a:prstGeom>
          <a:noFill/>
          <a:ln w="9525">
            <a:noFill/>
            <a:miter lim="800000"/>
          </a:ln>
        </p:spPr>
        <p:txBody>
          <a:bodyPr wrap="square" lIns="92075" tIns="46038" rIns="92075" bIns="46038">
            <a:spAutoFit/>
          </a:bodyPr>
          <a:lstStyle/>
          <a:p>
            <a:pPr lvl="2" indent="-533400" eaLnBrk="0" hangingPunct="0">
              <a:lnSpc>
                <a:spcPct val="150000"/>
              </a:lnSpc>
            </a:pPr>
            <a:r>
              <a:rPr lang="en-US" altLang="zh-CN" sz="2000" dirty="0">
                <a:solidFill>
                  <a:srgbClr val="000000"/>
                </a:solidFill>
                <a:latin typeface="楷体_GB2312" pitchFamily="49" charset="-122"/>
                <a:ea typeface="楷体_GB2312" pitchFamily="49" charset="-122"/>
              </a:rPr>
              <a:t>(3)</a:t>
            </a:r>
            <a:r>
              <a:rPr lang="zh-CN" altLang="en-US" sz="2000" dirty="0">
                <a:solidFill>
                  <a:srgbClr val="000000"/>
                </a:solidFill>
                <a:latin typeface="楷体_GB2312" pitchFamily="49" charset="-122"/>
                <a:ea typeface="楷体_GB2312" pitchFamily="49" charset="-122"/>
              </a:rPr>
              <a:t>中缀表达式转换成后缀表达式 </a:t>
            </a:r>
            <a:r>
              <a:rPr lang="en-US" altLang="zh-CN" sz="2000" dirty="0" err="1">
                <a:solidFill>
                  <a:srgbClr val="000000"/>
                </a:solidFill>
                <a:latin typeface="楷体_GB2312" pitchFamily="49" charset="-122"/>
                <a:ea typeface="楷体_GB2312" pitchFamily="49" charset="-122"/>
              </a:rPr>
              <a:t>a+b</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c-d   </a:t>
            </a:r>
            <a:r>
              <a:rPr lang="en-US" altLang="zh-CN" sz="2000" dirty="0">
                <a:solidFill>
                  <a:srgbClr val="000000"/>
                </a:solidFill>
                <a:latin typeface="楷体_GB2312" pitchFamily="49" charset="-122"/>
                <a:ea typeface="楷体_GB2312" pitchFamily="49" charset="-122"/>
                <a:sym typeface="Wingdings" panose="05000000000000000000" pitchFamily="2" charset="2"/>
              </a:rPr>
              <a:t>  </a:t>
            </a:r>
            <a:r>
              <a:rPr lang="en-US" altLang="zh-CN" sz="2000" dirty="0" err="1">
                <a:solidFill>
                  <a:srgbClr val="000000"/>
                </a:solidFill>
                <a:latin typeface="楷体_GB2312" pitchFamily="49" charset="-122"/>
                <a:ea typeface="楷体_GB2312" pitchFamily="49" charset="-122"/>
                <a:sym typeface="Wingdings" panose="05000000000000000000" pitchFamily="2" charset="2"/>
              </a:rPr>
              <a:t>abc</a:t>
            </a:r>
            <a:r>
              <a:rPr lang="en-US" altLang="zh-CN" sz="2000" dirty="0">
                <a:solidFill>
                  <a:srgbClr val="000000"/>
                </a:solidFill>
                <a:latin typeface="楷体_GB2312" pitchFamily="49" charset="-122"/>
                <a:ea typeface="楷体_GB2312" pitchFamily="49" charset="-122"/>
                <a:sym typeface="Wingdings" panose="05000000000000000000" pitchFamily="2" charset="2"/>
              </a:rPr>
              <a:t>*+d-</a:t>
            </a: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r>
              <a:rPr lang="en-US" altLang="zh-CN" sz="2000" dirty="0">
                <a:solidFill>
                  <a:srgbClr val="000000"/>
                </a:solidFill>
                <a:latin typeface="楷体_GB2312" pitchFamily="49" charset="-122"/>
                <a:ea typeface="楷体_GB2312" pitchFamily="49" charset="-122"/>
              </a:rPr>
              <a:t>              </a:t>
            </a: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zh-CN" altLang="en-US" sz="2000" dirty="0">
              <a:solidFill>
                <a:srgbClr val="000000"/>
              </a:solidFill>
              <a:latin typeface="楷体_GB2312" pitchFamily="49" charset="-122"/>
              <a:ea typeface="楷体_GB2312" pitchFamily="49" charset="-122"/>
            </a:endParaRPr>
          </a:p>
          <a:p>
            <a:pPr eaLnBrk="0" hangingPunct="0">
              <a:lnSpc>
                <a:spcPct val="150000"/>
              </a:lnSpc>
            </a:pP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zh-CN" altLang="en-US" sz="2000" dirty="0">
                <a:solidFill>
                  <a:srgbClr val="000000"/>
                </a:solidFill>
                <a:latin typeface="楷体_GB2312" pitchFamily="49" charset="-122"/>
                <a:ea typeface="楷体_GB2312" pitchFamily="49" charset="-122"/>
              </a:rPr>
              <a:t>快速手算法：</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en-US" altLang="zh-CN" sz="2000" dirty="0">
                <a:solidFill>
                  <a:srgbClr val="000000"/>
                </a:solidFill>
                <a:latin typeface="楷体_GB2312" pitchFamily="49" charset="-122"/>
                <a:ea typeface="楷体_GB2312" pitchFamily="49" charset="-122"/>
              </a:rPr>
              <a:t>1</a:t>
            </a:r>
            <a:r>
              <a:rPr lang="zh-CN" altLang="en-US" sz="2000" dirty="0">
                <a:solidFill>
                  <a:srgbClr val="000000"/>
                </a:solidFill>
                <a:latin typeface="楷体_GB2312" pitchFamily="49" charset="-122"/>
                <a:ea typeface="楷体_GB2312" pitchFamily="49" charset="-122"/>
              </a:rPr>
              <a:t>、按照运算符的优先级对所有的运算单位加括号</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zh-CN" altLang="en-US" sz="2000" dirty="0">
                <a:solidFill>
                  <a:srgbClr val="000000"/>
                </a:solidFill>
                <a:latin typeface="楷体_GB2312" pitchFamily="49" charset="-122"/>
                <a:ea typeface="楷体_GB2312" pitchFamily="49" charset="-122"/>
              </a:rPr>
              <a:t>例如：</a:t>
            </a:r>
            <a:r>
              <a:rPr lang="en-US" altLang="zh-CN" sz="2000" dirty="0" err="1">
                <a:solidFill>
                  <a:srgbClr val="000000"/>
                </a:solidFill>
                <a:latin typeface="楷体_GB2312" pitchFamily="49" charset="-122"/>
                <a:ea typeface="楷体_GB2312" pitchFamily="49" charset="-122"/>
              </a:rPr>
              <a:t>a+b</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c-d    -</a:t>
            </a:r>
            <a:r>
              <a:rPr lang="en-US" altLang="zh-CN" sz="2000" dirty="0">
                <a:solidFill>
                  <a:srgbClr val="000000"/>
                </a:solidFill>
                <a:latin typeface="楷体_GB2312" pitchFamily="49" charset="-122"/>
                <a:ea typeface="楷体_GB2312" pitchFamily="49" charset="-122"/>
                <a:sym typeface="Wingdings" panose="05000000000000000000" pitchFamily="2" charset="2"/>
              </a:rPr>
              <a:t>((a+(b*c))-d)</a:t>
            </a:r>
            <a:endParaRPr lang="en-US" altLang="zh-CN" sz="2000" dirty="0">
              <a:solidFill>
                <a:srgbClr val="000000"/>
              </a:solidFill>
              <a:latin typeface="楷体_GB2312" pitchFamily="49" charset="-122"/>
              <a:ea typeface="楷体_GB2312" pitchFamily="49" charset="-122"/>
              <a:sym typeface="Wingdings" panose="05000000000000000000" pitchFamily="2" charset="2"/>
            </a:endParaRPr>
          </a:p>
          <a:p>
            <a:pPr eaLnBrk="0" hangingPunct="0">
              <a:lnSpc>
                <a:spcPct val="150000"/>
              </a:lnSpc>
            </a:pPr>
            <a:r>
              <a:rPr lang="en-US" altLang="zh-CN" sz="2000" dirty="0">
                <a:solidFill>
                  <a:srgbClr val="000000"/>
                </a:solidFill>
                <a:latin typeface="楷体_GB2312" pitchFamily="49" charset="-122"/>
                <a:ea typeface="楷体_GB2312" pitchFamily="49" charset="-122"/>
                <a:sym typeface="Wingdings" panose="05000000000000000000" pitchFamily="2" charset="2"/>
              </a:rPr>
              <a:t>2</a:t>
            </a:r>
            <a:r>
              <a:rPr lang="zh-CN" altLang="en-US" sz="2000" dirty="0">
                <a:solidFill>
                  <a:srgbClr val="000000"/>
                </a:solidFill>
                <a:latin typeface="楷体_GB2312" pitchFamily="49" charset="-122"/>
                <a:ea typeface="楷体_GB2312" pitchFamily="49" charset="-122"/>
                <a:sym typeface="Wingdings" panose="05000000000000000000" pitchFamily="2" charset="2"/>
              </a:rPr>
              <a:t>、把运算符移动到括号的后面，然后去除括号，得后缀表达式</a:t>
            </a:r>
            <a:endParaRPr lang="en-US" altLang="zh-CN" sz="2000" dirty="0">
              <a:solidFill>
                <a:srgbClr val="000000"/>
              </a:solidFill>
              <a:latin typeface="楷体_GB2312" pitchFamily="49" charset="-122"/>
              <a:ea typeface="楷体_GB2312" pitchFamily="49" charset="-122"/>
              <a:sym typeface="Wingdings" panose="05000000000000000000" pitchFamily="2" charset="2"/>
            </a:endParaRPr>
          </a:p>
          <a:p>
            <a:pPr eaLnBrk="0" hangingPunct="0">
              <a:lnSpc>
                <a:spcPct val="150000"/>
              </a:lnSpc>
            </a:pPr>
            <a:r>
              <a:rPr lang="en-US" altLang="zh-CN" sz="2000" dirty="0">
                <a:solidFill>
                  <a:srgbClr val="000000"/>
                </a:solidFill>
                <a:latin typeface="楷体_GB2312" pitchFamily="49" charset="-122"/>
                <a:ea typeface="楷体_GB2312" pitchFamily="49" charset="-122"/>
                <a:sym typeface="Wingdings" panose="05000000000000000000" pitchFamily="2" charset="2"/>
              </a:rPr>
              <a:t>      ((a+(b*c))-d)      ((a(</a:t>
            </a:r>
            <a:r>
              <a:rPr lang="en-US" altLang="zh-CN" sz="2000" dirty="0" err="1">
                <a:solidFill>
                  <a:srgbClr val="000000"/>
                </a:solidFill>
                <a:latin typeface="楷体_GB2312" pitchFamily="49" charset="-122"/>
                <a:ea typeface="楷体_GB2312" pitchFamily="49" charset="-122"/>
                <a:sym typeface="Wingdings" panose="05000000000000000000" pitchFamily="2" charset="2"/>
              </a:rPr>
              <a:t>bc</a:t>
            </a:r>
            <a:r>
              <a:rPr lang="en-US" altLang="zh-CN" sz="2000" dirty="0">
                <a:solidFill>
                  <a:srgbClr val="000000"/>
                </a:solidFill>
                <a:latin typeface="楷体_GB2312" pitchFamily="49" charset="-122"/>
                <a:ea typeface="楷体_GB2312" pitchFamily="49" charset="-122"/>
                <a:sym typeface="Wingdings" panose="05000000000000000000" pitchFamily="2" charset="2"/>
              </a:rPr>
              <a:t>)*)+d)-   </a:t>
            </a:r>
            <a:r>
              <a:rPr lang="en-US" altLang="zh-CN" sz="2000" dirty="0" err="1">
                <a:solidFill>
                  <a:srgbClr val="000000"/>
                </a:solidFill>
                <a:latin typeface="楷体_GB2312" pitchFamily="49" charset="-122"/>
                <a:ea typeface="楷体_GB2312" pitchFamily="49" charset="-122"/>
                <a:sym typeface="Wingdings" panose="05000000000000000000" pitchFamily="2" charset="2"/>
              </a:rPr>
              <a:t>abc</a:t>
            </a:r>
            <a:r>
              <a:rPr lang="en-US" altLang="zh-CN" sz="2000" dirty="0">
                <a:solidFill>
                  <a:srgbClr val="000000"/>
                </a:solidFill>
                <a:latin typeface="楷体_GB2312" pitchFamily="49" charset="-122"/>
                <a:ea typeface="楷体_GB2312" pitchFamily="49" charset="-122"/>
                <a:sym typeface="Wingdings" panose="05000000000000000000" pitchFamily="2" charset="2"/>
              </a:rPr>
              <a:t>*+d-</a:t>
            </a:r>
            <a:endParaRPr lang="en-US" altLang="zh-CN" sz="2000" dirty="0">
              <a:solidFill>
                <a:srgbClr val="000000"/>
              </a:solidFill>
              <a:latin typeface="楷体_GB2312" pitchFamily="49" charset="-122"/>
              <a:ea typeface="楷体_GB2312" pitchFamily="49" charset="-122"/>
              <a:sym typeface="Wingdings" panose="05000000000000000000" pitchFamily="2" charset="2"/>
            </a:endParaRPr>
          </a:p>
          <a:p>
            <a:pPr eaLnBrk="0" hangingPunct="0">
              <a:lnSpc>
                <a:spcPct val="150000"/>
              </a:lnSpc>
            </a:pPr>
            <a:endParaRPr lang="zh-CN" altLang="en-US" sz="2000" dirty="0">
              <a:solidFill>
                <a:srgbClr val="000000"/>
              </a:solidFill>
              <a:latin typeface="楷体_GB2312" pitchFamily="49" charset="-122"/>
              <a:ea typeface="楷体_GB2312" pitchFamily="49" charset="-122"/>
            </a:endParaRPr>
          </a:p>
        </p:txBody>
      </p:sp>
      <p:graphicFrame>
        <p:nvGraphicFramePr>
          <p:cNvPr id="6" name="表格 5"/>
          <p:cNvGraphicFramePr>
            <a:graphicFrameLocks noGrp="1"/>
          </p:cNvGraphicFramePr>
          <p:nvPr/>
        </p:nvGraphicFramePr>
        <p:xfrm>
          <a:off x="1000100" y="1500174"/>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785786" y="957188"/>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r>
              <a:rPr lang="zh-CN" altLang="en-US" sz="2000" dirty="0"/>
              <a:t>*</a:t>
            </a:r>
            <a:endParaRPr lang="zh-CN" altLang="en-US" sz="2000" dirty="0"/>
          </a:p>
        </p:txBody>
      </p:sp>
      <p:graphicFrame>
        <p:nvGraphicFramePr>
          <p:cNvPr id="10" name="表格 9"/>
          <p:cNvGraphicFramePr>
            <a:graphicFrameLocks noGrp="1"/>
          </p:cNvGraphicFramePr>
          <p:nvPr/>
        </p:nvGraphicFramePr>
        <p:xfrm>
          <a:off x="2643174" y="1543094"/>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2357422" y="1000108"/>
            <a:ext cx="1714512"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r>
              <a:rPr lang="zh-CN" altLang="en-US" sz="2000" dirty="0"/>
              <a:t>*</a:t>
            </a:r>
            <a:r>
              <a:rPr lang="en-US" altLang="zh-CN" sz="2000" dirty="0"/>
              <a:t>+</a:t>
            </a:r>
            <a:endParaRPr lang="zh-CN" altLang="en-US" sz="2000" dirty="0"/>
          </a:p>
        </p:txBody>
      </p:sp>
      <p:cxnSp>
        <p:nvCxnSpPr>
          <p:cNvPr id="12" name="直接箭头连接符 11"/>
          <p:cNvCxnSpPr/>
          <p:nvPr/>
        </p:nvCxnSpPr>
        <p:spPr>
          <a:xfrm>
            <a:off x="1928794" y="261466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4429156" y="1543094"/>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4214842" y="1000108"/>
            <a:ext cx="192882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a:t> </a:t>
            </a:r>
            <a:r>
              <a:rPr lang="en-US" altLang="zh-CN" sz="2000" dirty="0" err="1"/>
              <a:t>abc</a:t>
            </a:r>
            <a:r>
              <a:rPr lang="zh-CN" altLang="en-US" sz="2000" dirty="0"/>
              <a:t>*</a:t>
            </a:r>
            <a:r>
              <a:rPr lang="en-US" altLang="zh-CN" sz="2000" dirty="0"/>
              <a:t>+</a:t>
            </a:r>
            <a:endParaRPr lang="zh-CN" altLang="en-US" sz="2000" dirty="0"/>
          </a:p>
        </p:txBody>
      </p:sp>
      <p:cxnSp>
        <p:nvCxnSpPr>
          <p:cNvPr id="15" name="直接箭头连接符 14"/>
          <p:cNvCxnSpPr/>
          <p:nvPr/>
        </p:nvCxnSpPr>
        <p:spPr>
          <a:xfrm>
            <a:off x="3643306" y="261466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nvGraphicFramePr>
        <p:xfrm>
          <a:off x="5929354" y="1570725"/>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6000760" y="1000108"/>
            <a:ext cx="2071702"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a:t> </a:t>
            </a:r>
            <a:r>
              <a:rPr lang="en-US" altLang="zh-CN" sz="2000" dirty="0" err="1"/>
              <a:t>abc</a:t>
            </a:r>
            <a:r>
              <a:rPr lang="zh-CN" altLang="en-US" sz="2000" dirty="0"/>
              <a:t>*</a:t>
            </a:r>
            <a:r>
              <a:rPr lang="en-US" altLang="zh-CN" sz="2000" dirty="0"/>
              <a:t>+d</a:t>
            </a:r>
            <a:endParaRPr lang="zh-CN" altLang="en-US" sz="2000" dirty="0"/>
          </a:p>
        </p:txBody>
      </p:sp>
      <p:cxnSp>
        <p:nvCxnSpPr>
          <p:cNvPr id="18" name="直接箭头连接符 17"/>
          <p:cNvCxnSpPr/>
          <p:nvPr/>
        </p:nvCxnSpPr>
        <p:spPr>
          <a:xfrm>
            <a:off x="5429288" y="2642295"/>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929486" y="264318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00958" y="2488164"/>
            <a:ext cx="1214446" cy="369332"/>
          </a:xfrm>
          <a:prstGeom prst="rect">
            <a:avLst/>
          </a:prstGeom>
          <a:noFill/>
        </p:spPr>
        <p:txBody>
          <a:bodyPr wrap="square" rtlCol="0">
            <a:spAutoFit/>
          </a:bodyPr>
          <a:lstStyle/>
          <a:p>
            <a:r>
              <a:rPr lang="en-US" altLang="zh-CN" dirty="0" err="1">
                <a:solidFill>
                  <a:srgbClr val="000000"/>
                </a:solidFill>
                <a:latin typeface="楷体_GB2312" pitchFamily="49" charset="-122"/>
                <a:ea typeface="楷体_GB2312" pitchFamily="49" charset="-122"/>
                <a:sym typeface="Wingdings" panose="05000000000000000000" pitchFamily="2" charset="2"/>
              </a:rPr>
              <a:t>abc</a:t>
            </a:r>
            <a:r>
              <a:rPr lang="en-US" altLang="zh-CN" dirty="0">
                <a:solidFill>
                  <a:srgbClr val="000000"/>
                </a:solidFill>
                <a:latin typeface="楷体_GB2312" pitchFamily="49" charset="-122"/>
                <a:ea typeface="楷体_GB2312" pitchFamily="49" charset="-122"/>
                <a:sym typeface="Wingdings" panose="05000000000000000000" pitchFamily="2" charset="2"/>
              </a:rPr>
              <a:t>*+d-</a:t>
            </a:r>
            <a:endParaRPr lang="zh-CN" altLang="en-US" dirty="0"/>
          </a:p>
        </p:txBody>
      </p:sp>
      <p:cxnSp>
        <p:nvCxnSpPr>
          <p:cNvPr id="23" name="直接箭头连接符 22"/>
          <p:cNvCxnSpPr/>
          <p:nvPr/>
        </p:nvCxnSpPr>
        <p:spPr>
          <a:xfrm rot="5400000" flipH="1" flipV="1">
            <a:off x="428596" y="3571876"/>
            <a:ext cx="357190"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42910" y="3929066"/>
            <a:ext cx="1214446" cy="369332"/>
          </a:xfrm>
          <a:prstGeom prst="rect">
            <a:avLst/>
          </a:prstGeom>
          <a:noFill/>
        </p:spPr>
        <p:txBody>
          <a:bodyPr wrap="square" rtlCol="0">
            <a:spAutoFit/>
          </a:bodyPr>
          <a:lstStyle/>
          <a:p>
            <a:r>
              <a:rPr lang="zh-CN" altLang="en-US" dirty="0"/>
              <a:t>出栈</a:t>
            </a:r>
            <a:endParaRPr lang="zh-CN" altLang="en-US" dirty="0"/>
          </a:p>
        </p:txBody>
      </p:sp>
      <p:cxnSp>
        <p:nvCxnSpPr>
          <p:cNvPr id="25" name="直接箭头连接符 24"/>
          <p:cNvCxnSpPr/>
          <p:nvPr/>
        </p:nvCxnSpPr>
        <p:spPr>
          <a:xfrm rot="5400000" flipH="1" flipV="1">
            <a:off x="2214546" y="3702610"/>
            <a:ext cx="357190"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428860" y="4059800"/>
            <a:ext cx="1214446" cy="369332"/>
          </a:xfrm>
          <a:prstGeom prst="rect">
            <a:avLst/>
          </a:prstGeom>
          <a:noFill/>
        </p:spPr>
        <p:txBody>
          <a:bodyPr wrap="square" rtlCol="0">
            <a:spAutoFit/>
          </a:bodyPr>
          <a:lstStyle/>
          <a:p>
            <a:r>
              <a:rPr lang="zh-CN" altLang="en-US" dirty="0"/>
              <a:t>出栈</a:t>
            </a:r>
            <a:endParaRPr lang="zh-CN" altLang="en-US" dirty="0"/>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迷宫求解问题 </a:t>
            </a:r>
            <a:endParaRPr lang="zh-CN" altLang="en-US"/>
          </a:p>
        </p:txBody>
      </p:sp>
      <p:sp>
        <p:nvSpPr>
          <p:cNvPr id="58371" name="Rectangle 3"/>
          <p:cNvSpPr>
            <a:spLocks noGrp="1" noChangeArrowheads="1"/>
          </p:cNvSpPr>
          <p:nvPr>
            <p:ph type="body" idx="1"/>
          </p:nvPr>
        </p:nvSpPr>
        <p:spPr/>
        <p:txBody>
          <a:bodyPr>
            <a:normAutofit/>
          </a:bodyPr>
          <a:lstStyle/>
          <a:p>
            <a:pPr eaLnBrk="1" hangingPunct="1">
              <a:lnSpc>
                <a:spcPct val="150000"/>
              </a:lnSpc>
            </a:pPr>
            <a:r>
              <a:rPr lang="zh-CN" altLang="en-US" sz="2400" dirty="0"/>
              <a:t>计算机解迷宫时，通常用的是</a:t>
            </a:r>
            <a:r>
              <a:rPr lang="zh-CN" altLang="en-US" sz="2400" b="1" dirty="0">
                <a:latin typeface="Arial" panose="020B0604020202090204" pitchFamily="34" charset="0"/>
              </a:rPr>
              <a:t>“</a:t>
            </a:r>
            <a:r>
              <a:rPr lang="zh-CN" altLang="en-US" sz="2400" b="1" dirty="0">
                <a:solidFill>
                  <a:srgbClr val="FF0000"/>
                </a:solidFill>
              </a:rPr>
              <a:t>穷举求解</a:t>
            </a:r>
            <a:r>
              <a:rPr lang="zh-CN" altLang="en-US" sz="2400" b="1" dirty="0">
                <a:latin typeface="Arial" panose="020B0604020202090204" pitchFamily="34" charset="0"/>
              </a:rPr>
              <a:t>”</a:t>
            </a:r>
            <a:r>
              <a:rPr lang="zh-CN" altLang="en-US" sz="2400" dirty="0"/>
              <a:t>的方法，即从入口出发，</a:t>
            </a:r>
            <a:r>
              <a:rPr lang="zh-CN" altLang="en-US" sz="2400" dirty="0">
                <a:solidFill>
                  <a:srgbClr val="FF0000"/>
                </a:solidFill>
              </a:rPr>
              <a:t>顺某一方向向前探索</a:t>
            </a:r>
            <a:r>
              <a:rPr lang="zh-CN" altLang="en-US" sz="2400" dirty="0"/>
              <a:t>，若能走通，则继续往前走；</a:t>
            </a:r>
            <a:r>
              <a:rPr lang="zh-CN" altLang="en-US" sz="2400" dirty="0">
                <a:solidFill>
                  <a:srgbClr val="FF0000"/>
                </a:solidFill>
              </a:rPr>
              <a:t>否则沿原路退回</a:t>
            </a:r>
            <a:r>
              <a:rPr lang="zh-CN" altLang="en-US" sz="2400" dirty="0"/>
              <a:t>，换一个方向再继续探索，直至所有可能的通路都探索到为止</a:t>
            </a:r>
            <a:r>
              <a:rPr lang="en-US" altLang="zh-CN" sz="2400" dirty="0"/>
              <a:t>,</a:t>
            </a:r>
            <a:r>
              <a:rPr lang="zh-CN" altLang="en-US" sz="2400" dirty="0"/>
              <a:t>如果所有可能的通路都试探过，还是不能走到终点，那就说明该迷宫不存在从起点到终点的通道。</a:t>
            </a:r>
            <a:endParaRPr lang="zh-CN" altLang="en-US" sz="2400" dirty="0"/>
          </a:p>
        </p:txBody>
      </p:sp>
      <p:pic>
        <p:nvPicPr>
          <p:cNvPr id="397314" name="Picture 2" descr="https://timgsa.baidu.com/timg?image&amp;quality=80&amp;size=b9999_10000&amp;sec=1490202925832&amp;di=a784296dd9c1f0f048050ddbc12b4a43&amp;imgtype=0&amp;src=http%3A%2F%2Fimages.cnitblog.com%2Fblog%2F453763%2F201305%2F20155536-50d007ff4b1c4d089b94bc3a83915fda.png"/>
          <p:cNvPicPr>
            <a:picLocks noChangeAspect="1" noChangeArrowheads="1"/>
          </p:cNvPicPr>
          <p:nvPr/>
        </p:nvPicPr>
        <p:blipFill>
          <a:blip r:embed="rId1"/>
          <a:srcRect/>
          <a:stretch>
            <a:fillRect/>
          </a:stretch>
        </p:blipFill>
        <p:spPr bwMode="auto">
          <a:xfrm>
            <a:off x="5572132" y="4572008"/>
            <a:ext cx="3035603" cy="1928826"/>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迷宫求解问题</a:t>
            </a:r>
            <a:endParaRPr lang="zh-CN" altLang="en-US"/>
          </a:p>
        </p:txBody>
      </p:sp>
      <p:sp>
        <p:nvSpPr>
          <p:cNvPr id="59395" name="Rectangle 3"/>
          <p:cNvSpPr>
            <a:spLocks noGrp="1" noChangeArrowheads="1"/>
          </p:cNvSpPr>
          <p:nvPr>
            <p:ph type="body" idx="1"/>
          </p:nvPr>
        </p:nvSpPr>
        <p:spPr>
          <a:xfrm>
            <a:off x="914400" y="1447800"/>
            <a:ext cx="7772400" cy="4981596"/>
          </a:xfrm>
        </p:spPr>
        <p:txBody>
          <a:bodyPr>
            <a:normAutofit fontScale="85000" lnSpcReduction="10000"/>
          </a:bodyPr>
          <a:lstStyle/>
          <a:p>
            <a:pPr eaLnBrk="1" hangingPunct="1">
              <a:lnSpc>
                <a:spcPct val="160000"/>
              </a:lnSpc>
            </a:pPr>
            <a:r>
              <a:rPr lang="zh-CN" altLang="en-US" sz="2000" dirty="0"/>
              <a:t>从入口进入迷宫之后，不管在迷宫的哪一个位置上，都是先</a:t>
            </a:r>
            <a:r>
              <a:rPr lang="zh-CN" altLang="en-US" sz="2000" dirty="0">
                <a:solidFill>
                  <a:srgbClr val="FF0000"/>
                </a:solidFill>
              </a:rPr>
              <a:t>往东走</a:t>
            </a:r>
            <a:r>
              <a:rPr lang="zh-CN" altLang="en-US" sz="2000" dirty="0"/>
              <a:t>，如果走得通就继续往东走，如果在某个位置上往东走不通的话，就</a:t>
            </a:r>
            <a:r>
              <a:rPr lang="zh-CN" altLang="en-US" sz="2000" dirty="0">
                <a:solidFill>
                  <a:srgbClr val="FF0000"/>
                </a:solidFill>
              </a:rPr>
              <a:t>依次试探往南</a:t>
            </a:r>
            <a:r>
              <a:rPr lang="zh-CN" altLang="en-US" sz="2000" dirty="0"/>
              <a:t>、</a:t>
            </a:r>
            <a:r>
              <a:rPr lang="zh-CN" altLang="en-US" sz="2000" dirty="0">
                <a:solidFill>
                  <a:srgbClr val="FF0000"/>
                </a:solidFill>
              </a:rPr>
              <a:t>往西和往北方向</a:t>
            </a:r>
            <a:r>
              <a:rPr lang="zh-CN" altLang="en-US" sz="2000" dirty="0"/>
              <a:t>，从一个走得通的方向继续往前直到出口为止；</a:t>
            </a:r>
            <a:endParaRPr lang="zh-CN" altLang="en-US" sz="2000" dirty="0"/>
          </a:p>
          <a:p>
            <a:pPr eaLnBrk="1" hangingPunct="1">
              <a:lnSpc>
                <a:spcPct val="160000"/>
              </a:lnSpc>
            </a:pPr>
            <a:r>
              <a:rPr lang="zh-CN" altLang="en-US" sz="2000" dirty="0"/>
              <a:t>如果在某个位置上</a:t>
            </a:r>
            <a:r>
              <a:rPr lang="zh-CN" altLang="en-US" sz="2000" dirty="0">
                <a:solidFill>
                  <a:srgbClr val="FF0000"/>
                </a:solidFill>
              </a:rPr>
              <a:t>四个方向都走不通的话，就退回到前一个位置</a:t>
            </a:r>
            <a:r>
              <a:rPr lang="zh-CN" altLang="en-US" sz="2000" dirty="0"/>
              <a:t>，换一个方向再试，如果这个位置已经没有方向可试了就再退一步，如果所有已经走过的位置的四个方向都试探过了，一直退到起始点都没有走通，那就说明这个迷宫根本不通；</a:t>
            </a:r>
            <a:endParaRPr lang="zh-CN" altLang="en-US" sz="2000" dirty="0"/>
          </a:p>
          <a:p>
            <a:pPr eaLnBrk="1" hangingPunct="1">
              <a:lnSpc>
                <a:spcPct val="160000"/>
              </a:lnSpc>
            </a:pPr>
            <a:r>
              <a:rPr lang="zh-CN" altLang="en-US" sz="2000" dirty="0"/>
              <a:t>所谓</a:t>
            </a:r>
            <a:r>
              <a:rPr lang="zh-CN" altLang="en-US" sz="2000" dirty="0">
                <a:latin typeface="Arial" panose="020B0604020202090204" pitchFamily="34" charset="0"/>
              </a:rPr>
              <a:t>“</a:t>
            </a:r>
            <a:r>
              <a:rPr lang="zh-CN" altLang="en-US" sz="2000" dirty="0"/>
              <a:t>走不通</a:t>
            </a:r>
            <a:r>
              <a:rPr lang="zh-CN" altLang="en-US" sz="2000" dirty="0">
                <a:latin typeface="Arial" panose="020B0604020202090204" pitchFamily="34" charset="0"/>
              </a:rPr>
              <a:t>”</a:t>
            </a:r>
            <a:r>
              <a:rPr lang="zh-CN" altLang="en-US" sz="2000" dirty="0"/>
              <a:t>不单是指遇到</a:t>
            </a:r>
            <a:r>
              <a:rPr lang="zh-CN" altLang="en-US" sz="2000" dirty="0">
                <a:latin typeface="Arial" panose="020B0604020202090204" pitchFamily="34" charset="0"/>
              </a:rPr>
              <a:t>“</a:t>
            </a:r>
            <a:r>
              <a:rPr lang="zh-CN" altLang="en-US" sz="2000" dirty="0"/>
              <a:t>墙挡路</a:t>
            </a:r>
            <a:r>
              <a:rPr lang="zh-CN" altLang="en-US" sz="2000" dirty="0">
                <a:latin typeface="Arial" panose="020B0604020202090204" pitchFamily="34" charset="0"/>
              </a:rPr>
              <a:t>”</a:t>
            </a:r>
            <a:r>
              <a:rPr lang="zh-CN" altLang="en-US" sz="2000" dirty="0"/>
              <a:t>，</a:t>
            </a:r>
            <a:r>
              <a:rPr lang="zh-CN" altLang="en-US" sz="2000" dirty="0">
                <a:solidFill>
                  <a:srgbClr val="FF0000"/>
                </a:solidFill>
              </a:rPr>
              <a:t>还有</a:t>
            </a:r>
            <a:r>
              <a:rPr lang="zh-CN" altLang="en-US" sz="2000" dirty="0">
                <a:solidFill>
                  <a:srgbClr val="FF0000"/>
                </a:solidFill>
                <a:latin typeface="Arial" panose="020B0604020202090204" pitchFamily="34" charset="0"/>
              </a:rPr>
              <a:t>“</a:t>
            </a:r>
            <a:r>
              <a:rPr lang="zh-CN" altLang="en-US" sz="2000" dirty="0">
                <a:solidFill>
                  <a:srgbClr val="FF0000"/>
                </a:solidFill>
              </a:rPr>
              <a:t>已经走过的路不能重复走第二次</a:t>
            </a:r>
            <a:r>
              <a:rPr lang="zh-CN" altLang="en-US" sz="2000" dirty="0">
                <a:solidFill>
                  <a:srgbClr val="FF0000"/>
                </a:solidFill>
                <a:latin typeface="Arial" panose="020B0604020202090204" pitchFamily="34" charset="0"/>
              </a:rPr>
              <a:t>”</a:t>
            </a:r>
            <a:r>
              <a:rPr lang="zh-CN" altLang="en-US" sz="2000" dirty="0">
                <a:solidFill>
                  <a:srgbClr val="FF0000"/>
                </a:solidFill>
              </a:rPr>
              <a:t>，它包括</a:t>
            </a:r>
            <a:r>
              <a:rPr lang="zh-CN" altLang="en-US" sz="2000" dirty="0">
                <a:solidFill>
                  <a:srgbClr val="FF0000"/>
                </a:solidFill>
                <a:latin typeface="Arial" panose="020B0604020202090204" pitchFamily="34" charset="0"/>
              </a:rPr>
              <a:t>“</a:t>
            </a:r>
            <a:r>
              <a:rPr lang="zh-CN" altLang="en-US" sz="2000" dirty="0">
                <a:solidFill>
                  <a:srgbClr val="FF0000"/>
                </a:solidFill>
              </a:rPr>
              <a:t>曾经走过而没有走通的路</a:t>
            </a:r>
            <a:r>
              <a:rPr lang="zh-CN" altLang="en-US" sz="2000" dirty="0">
                <a:solidFill>
                  <a:srgbClr val="FF0000"/>
                </a:solidFill>
                <a:latin typeface="Arial" panose="020B0604020202090204" pitchFamily="34" charset="0"/>
              </a:rPr>
              <a:t>”</a:t>
            </a:r>
            <a:r>
              <a:rPr lang="zh-CN" altLang="en-US" sz="2000" dirty="0">
                <a:solidFill>
                  <a:srgbClr val="FF0000"/>
                </a:solidFill>
              </a:rPr>
              <a:t>。</a:t>
            </a:r>
            <a:endParaRPr lang="zh-CN" altLang="en-US" sz="2000" dirty="0">
              <a:solidFill>
                <a:srgbClr val="FF0000"/>
              </a:solidFill>
            </a:endParaRPr>
          </a:p>
          <a:p>
            <a:pPr eaLnBrk="1" hangingPunct="1">
              <a:lnSpc>
                <a:spcPct val="160000"/>
              </a:lnSpc>
              <a:buFont typeface="Wingdings" panose="05000000000000000000" pitchFamily="2" charset="2"/>
              <a:buNone/>
            </a:pPr>
            <a:r>
              <a:rPr lang="zh-CN" altLang="en-US" sz="1900" dirty="0"/>
              <a:t>显然为了保证在任何位置上</a:t>
            </a:r>
            <a:r>
              <a:rPr lang="zh-CN" altLang="en-US" sz="1900" dirty="0">
                <a:solidFill>
                  <a:srgbClr val="FF0000"/>
                </a:solidFill>
              </a:rPr>
              <a:t>都能沿原路退回</a:t>
            </a:r>
            <a:r>
              <a:rPr lang="zh-CN" altLang="en-US" sz="1900" dirty="0"/>
              <a:t>，</a:t>
            </a:r>
            <a:r>
              <a:rPr lang="zh-CN" altLang="en-US" sz="1900" b="1" dirty="0">
                <a:solidFill>
                  <a:srgbClr val="FF0000"/>
                </a:solidFill>
              </a:rPr>
              <a:t>需要用一个</a:t>
            </a:r>
            <a:r>
              <a:rPr lang="en-US" altLang="zh-CN" sz="1900" b="1" dirty="0">
                <a:solidFill>
                  <a:srgbClr val="FF0000"/>
                </a:solidFill>
              </a:rPr>
              <a:t>“</a:t>
            </a:r>
            <a:r>
              <a:rPr lang="zh-CN" altLang="en-US" sz="1900" b="1" dirty="0">
                <a:solidFill>
                  <a:srgbClr val="FF0000"/>
                </a:solidFill>
              </a:rPr>
              <a:t>后进先出</a:t>
            </a:r>
            <a:r>
              <a:rPr lang="en-US" altLang="zh-CN" sz="1900" b="1" dirty="0">
                <a:solidFill>
                  <a:srgbClr val="FF0000"/>
                </a:solidFill>
              </a:rPr>
              <a:t>”</a:t>
            </a:r>
            <a:r>
              <a:rPr lang="zh-CN" altLang="en-US" sz="1900" b="1" dirty="0">
                <a:solidFill>
                  <a:srgbClr val="FF0000"/>
                </a:solidFill>
              </a:rPr>
              <a:t>的结构即栈来保存从入口到当前位置的路径。</a:t>
            </a:r>
            <a:r>
              <a:rPr lang="zh-CN" altLang="en-US" sz="1900" dirty="0"/>
              <a:t>并且在走出出口之后，栈中保存的正是一条从入口到出口的路径。</a:t>
            </a:r>
            <a:endParaRPr lang="zh-CN" altLang="en-US" sz="15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descr="2010110217135292"/>
          <p:cNvPicPr>
            <a:picLocks noChangeAspect="1" noChangeArrowheads="1"/>
          </p:cNvPicPr>
          <p:nvPr/>
        </p:nvPicPr>
        <p:blipFill>
          <a:blip r:embed="rId1"/>
          <a:srcRect/>
          <a:stretch>
            <a:fillRect/>
          </a:stretch>
        </p:blipFill>
        <p:spPr bwMode="auto">
          <a:xfrm>
            <a:off x="2670195" y="1285860"/>
            <a:ext cx="4687887" cy="4687887"/>
          </a:xfrm>
          <a:prstGeom prst="rect">
            <a:avLst/>
          </a:prstGeom>
          <a:noFill/>
          <a:ln w="9525">
            <a:noFill/>
            <a:miter lim="800000"/>
            <a:headEnd/>
            <a:tailEnd/>
          </a:ln>
        </p:spPr>
      </p:pic>
      <p:sp>
        <p:nvSpPr>
          <p:cNvPr id="13" name="十字箭头 12"/>
          <p:cNvSpPr/>
          <p:nvPr/>
        </p:nvSpPr>
        <p:spPr>
          <a:xfrm>
            <a:off x="642910" y="571480"/>
            <a:ext cx="1428760" cy="1500198"/>
          </a:xfrm>
          <a:prstGeom prst="quadArrow">
            <a:avLst>
              <a:gd name="adj1" fmla="val 3395"/>
              <a:gd name="adj2" fmla="val 10082"/>
              <a:gd name="adj3" fmla="val 15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71538" y="285728"/>
            <a:ext cx="785818" cy="369332"/>
          </a:xfrm>
          <a:prstGeom prst="rect">
            <a:avLst/>
          </a:prstGeom>
          <a:noFill/>
        </p:spPr>
        <p:txBody>
          <a:bodyPr wrap="square" rtlCol="0">
            <a:spAutoFit/>
          </a:bodyPr>
          <a:lstStyle/>
          <a:p>
            <a:r>
              <a:rPr lang="zh-CN" altLang="en-US" dirty="0"/>
              <a:t>北</a:t>
            </a:r>
            <a:endParaRPr lang="zh-CN" altLang="en-US" dirty="0"/>
          </a:p>
        </p:txBody>
      </p:sp>
      <p:sp>
        <p:nvSpPr>
          <p:cNvPr id="15" name="TextBox 14"/>
          <p:cNvSpPr txBox="1"/>
          <p:nvPr/>
        </p:nvSpPr>
        <p:spPr>
          <a:xfrm>
            <a:off x="1142976" y="2214554"/>
            <a:ext cx="571504" cy="369332"/>
          </a:xfrm>
          <a:prstGeom prst="rect">
            <a:avLst/>
          </a:prstGeom>
          <a:noFill/>
        </p:spPr>
        <p:txBody>
          <a:bodyPr wrap="square" rtlCol="0">
            <a:spAutoFit/>
          </a:bodyPr>
          <a:lstStyle/>
          <a:p>
            <a:r>
              <a:rPr lang="zh-CN" altLang="en-US" dirty="0"/>
              <a:t>南</a:t>
            </a:r>
            <a:endParaRPr lang="zh-CN" altLang="en-US" dirty="0"/>
          </a:p>
        </p:txBody>
      </p:sp>
      <p:sp>
        <p:nvSpPr>
          <p:cNvPr id="16" name="TextBox 15"/>
          <p:cNvSpPr txBox="1"/>
          <p:nvPr/>
        </p:nvSpPr>
        <p:spPr>
          <a:xfrm>
            <a:off x="285752" y="1202280"/>
            <a:ext cx="714348" cy="369332"/>
          </a:xfrm>
          <a:prstGeom prst="rect">
            <a:avLst/>
          </a:prstGeom>
          <a:noFill/>
        </p:spPr>
        <p:txBody>
          <a:bodyPr wrap="square" rtlCol="0">
            <a:spAutoFit/>
          </a:bodyPr>
          <a:lstStyle/>
          <a:p>
            <a:r>
              <a:rPr lang="zh-CN" altLang="en-US" dirty="0"/>
              <a:t>西</a:t>
            </a:r>
            <a:endParaRPr lang="zh-CN" altLang="en-US" dirty="0"/>
          </a:p>
        </p:txBody>
      </p:sp>
      <p:sp>
        <p:nvSpPr>
          <p:cNvPr id="17" name="TextBox 16"/>
          <p:cNvSpPr txBox="1"/>
          <p:nvPr/>
        </p:nvSpPr>
        <p:spPr>
          <a:xfrm>
            <a:off x="2071670" y="1202280"/>
            <a:ext cx="357190" cy="369332"/>
          </a:xfrm>
          <a:prstGeom prst="rect">
            <a:avLst/>
          </a:prstGeom>
          <a:noFill/>
        </p:spPr>
        <p:txBody>
          <a:bodyPr wrap="square" rtlCol="0">
            <a:spAutoFit/>
          </a:bodyPr>
          <a:lstStyle/>
          <a:p>
            <a:r>
              <a:rPr lang="zh-CN" altLang="en-US" dirty="0"/>
              <a:t>东</a:t>
            </a:r>
            <a:endParaRPr lang="zh-CN" altLang="en-US" dirty="0"/>
          </a:p>
        </p:txBody>
      </p:sp>
      <p:cxnSp>
        <p:nvCxnSpPr>
          <p:cNvPr id="21" name="直接箭头连接符 20"/>
          <p:cNvCxnSpPr/>
          <p:nvPr/>
        </p:nvCxnSpPr>
        <p:spPr>
          <a:xfrm rot="5400000">
            <a:off x="3536149" y="267890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857620" y="27860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214810" y="27860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5400000">
            <a:off x="3572662" y="307181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4" y="265113"/>
            <a:ext cx="7772400" cy="1143000"/>
          </a:xfrm>
        </p:spPr>
        <p:txBody>
          <a:bodyPr/>
          <a:lstStyle/>
          <a:p>
            <a:r>
              <a:rPr lang="en-US" altLang="zh-CN" dirty="0">
                <a:solidFill>
                  <a:schemeClr val="tx1"/>
                </a:solidFill>
              </a:rPr>
              <a:t> </a:t>
            </a:r>
            <a:r>
              <a:rPr lang="zh-CN" altLang="en-US" dirty="0">
                <a:solidFill>
                  <a:schemeClr val="tx1"/>
                </a:solidFill>
              </a:rPr>
              <a:t>递归</a:t>
            </a:r>
            <a:endParaRPr lang="zh-CN" altLang="en-US" dirty="0">
              <a:solidFill>
                <a:schemeClr val="tx1"/>
              </a:solidFill>
            </a:endParaRPr>
          </a:p>
        </p:txBody>
      </p:sp>
      <p:sp>
        <p:nvSpPr>
          <p:cNvPr id="5" name="Text Box 18"/>
          <p:cNvSpPr txBox="1">
            <a:spLocks noChangeArrowheads="1"/>
          </p:cNvSpPr>
          <p:nvPr/>
        </p:nvSpPr>
        <p:spPr bwMode="auto">
          <a:xfrm>
            <a:off x="395288" y="836613"/>
            <a:ext cx="8313737" cy="5816977"/>
          </a:xfrm>
          <a:prstGeom prst="rect">
            <a:avLst/>
          </a:prstGeom>
          <a:noFill/>
          <a:ln w="19050" cap="sq" algn="ctr">
            <a:noFill/>
            <a:miter lim="800000"/>
          </a:ln>
          <a:effectLst/>
        </p:spPr>
        <p:txBody>
          <a:bodyPr wrap="square">
            <a:spAutoFit/>
          </a:bodyPr>
          <a:lstStyle/>
          <a:p>
            <a:pPr>
              <a:lnSpc>
                <a:spcPct val="150000"/>
              </a:lnSpc>
              <a:spcBef>
                <a:spcPct val="50000"/>
              </a:spcBef>
              <a:spcAft>
                <a:spcPct val="50000"/>
              </a:spcAft>
            </a:pPr>
            <a:br>
              <a:rPr lang="zh-CN" altLang="en-US" sz="2400" dirty="0">
                <a:solidFill>
                  <a:srgbClr val="000000"/>
                </a:solidFill>
                <a:latin typeface="楷体_GB2312" pitchFamily="49" charset="-122"/>
              </a:rPr>
            </a:br>
            <a:r>
              <a:rPr lang="zh-CN" altLang="en-US" sz="2400" dirty="0">
                <a:solidFill>
                  <a:srgbClr val="000000"/>
                </a:solidFill>
                <a:latin typeface="楷体_GB2312" pitchFamily="49" charset="-122"/>
              </a:rPr>
              <a:t>    </a:t>
            </a:r>
            <a:r>
              <a:rPr lang="zh-CN" altLang="en-US" sz="2400" dirty="0">
                <a:latin typeface="楷体_GB2312" pitchFamily="49" charset="-122"/>
              </a:rPr>
              <a:t>递归是一个过程或函数直接或间接调用自身的一种方法，它可以把一个大型的问题层层转化为一个与原问题相似、但规模较小的问题来求解。</a:t>
            </a: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a:p>
            <a:pPr>
              <a:lnSpc>
                <a:spcPct val="150000"/>
              </a:lnSpc>
              <a:spcBef>
                <a:spcPct val="50000"/>
              </a:spcBef>
              <a:spcAft>
                <a:spcPct val="50000"/>
              </a:spcAft>
            </a:pPr>
            <a:r>
              <a:rPr lang="zh-CN" altLang="en-US" sz="2400" dirty="0">
                <a:latin typeface="楷体_GB2312" pitchFamily="49" charset="-122"/>
              </a:rPr>
              <a:t>数学中阶乘的定义，</a:t>
            </a:r>
            <a:r>
              <a:rPr lang="en-US" altLang="zh-CN" sz="2400" dirty="0">
                <a:latin typeface="楷体_GB2312" pitchFamily="49" charset="-122"/>
              </a:rPr>
              <a:t>n</a:t>
            </a:r>
            <a:r>
              <a:rPr lang="zh-CN" altLang="en-US" sz="2400" dirty="0">
                <a:latin typeface="楷体_GB2312" pitchFamily="49" charset="-122"/>
              </a:rPr>
              <a:t>的阶乘可以如下表示：</a:t>
            </a:r>
            <a:r>
              <a:rPr lang="zh-CN" altLang="en-US" sz="2400" dirty="0">
                <a:solidFill>
                  <a:schemeClr val="tx2"/>
                </a:solidFill>
                <a:latin typeface="楷体_GB2312" pitchFamily="49" charset="-122"/>
              </a:rPr>
              <a:t> </a:t>
            </a:r>
            <a:br>
              <a:rPr lang="zh-CN" altLang="en-US" sz="2400" dirty="0">
                <a:solidFill>
                  <a:schemeClr val="tx2"/>
                </a:solidFill>
                <a:latin typeface="楷体_GB2312" pitchFamily="49" charset="-122"/>
              </a:rPr>
            </a:br>
            <a:endParaRPr lang="zh-CN" altLang="en-US" sz="2400" dirty="0">
              <a:solidFill>
                <a:schemeClr val="tx2"/>
              </a:solidFill>
              <a:latin typeface="楷体_GB2312" pitchFamily="49" charset="-122"/>
            </a:endParaRPr>
          </a:p>
          <a:p>
            <a:pPr>
              <a:lnSpc>
                <a:spcPct val="150000"/>
              </a:lnSpc>
              <a:spcBef>
                <a:spcPct val="50000"/>
              </a:spcBef>
              <a:spcAft>
                <a:spcPct val="50000"/>
              </a:spcAft>
            </a:pPr>
            <a:r>
              <a:rPr lang="zh-CN" altLang="en-US" sz="2400" dirty="0">
                <a:latin typeface="楷体_GB2312" pitchFamily="49" charset="-122"/>
              </a:rPr>
              <a:t>再如，斐波那契（</a:t>
            </a:r>
            <a:r>
              <a:rPr lang="en-US" altLang="zh-CN" sz="2400" dirty="0">
                <a:latin typeface="楷体_GB2312" pitchFamily="49" charset="-122"/>
              </a:rPr>
              <a:t>Fibonacci</a:t>
            </a:r>
            <a:r>
              <a:rPr lang="zh-CN" altLang="en-US" sz="2400" dirty="0">
                <a:latin typeface="楷体_GB2312" pitchFamily="49" charset="-122"/>
              </a:rPr>
              <a:t>）数列指的是这样一个数列：</a:t>
            </a:r>
            <a:br>
              <a:rPr lang="zh-CN" altLang="en-US" sz="2400" dirty="0">
                <a:solidFill>
                  <a:srgbClr val="000000"/>
                </a:solidFill>
                <a:latin typeface="楷体_GB2312" pitchFamily="49" charset="-122"/>
              </a:rPr>
            </a:br>
            <a:r>
              <a:rPr lang="zh-CN" altLang="en-US" sz="2400" dirty="0">
                <a:solidFill>
                  <a:srgbClr val="000000"/>
                </a:solidFill>
                <a:latin typeface="楷体_GB2312" pitchFamily="49" charset="-122"/>
              </a:rPr>
              <a:t>    </a:t>
            </a:r>
            <a:br>
              <a:rPr lang="zh-CN" altLang="en-US" sz="2400" dirty="0">
                <a:solidFill>
                  <a:srgbClr val="000000"/>
                </a:solidFill>
                <a:latin typeface="楷体_GB2312" pitchFamily="49" charset="-122"/>
              </a:rPr>
            </a:br>
            <a:endParaRPr lang="zh-CN" altLang="en-US" sz="2400" dirty="0">
              <a:latin typeface="楷体_GB2312" pitchFamily="49" charset="-122"/>
            </a:endParaRPr>
          </a:p>
        </p:txBody>
      </p:sp>
      <p:grpSp>
        <p:nvGrpSpPr>
          <p:cNvPr id="6" name="Group 9"/>
          <p:cNvGrpSpPr/>
          <p:nvPr/>
        </p:nvGrpSpPr>
        <p:grpSpPr bwMode="auto">
          <a:xfrm>
            <a:off x="2478092" y="4072267"/>
            <a:ext cx="2736850" cy="647700"/>
            <a:chOff x="1921" y="1833"/>
            <a:chExt cx="3559" cy="654"/>
          </a:xfrm>
          <a:noFill/>
        </p:grpSpPr>
        <p:sp>
          <p:nvSpPr>
            <p:cNvPr id="7" name="AutoShape 10"/>
            <p:cNvSpPr/>
            <p:nvPr/>
          </p:nvSpPr>
          <p:spPr bwMode="auto">
            <a:xfrm>
              <a:off x="2333" y="1974"/>
              <a:ext cx="125" cy="510"/>
            </a:xfrm>
            <a:prstGeom prst="leftBrace">
              <a:avLst>
                <a:gd name="adj1" fmla="val 34000"/>
                <a:gd name="adj2" fmla="val 50000"/>
              </a:avLst>
            </a:prstGeom>
            <a:grpFill/>
            <a:ln w="9525">
              <a:solidFill>
                <a:srgbClr val="000000"/>
              </a:solidFill>
              <a:round/>
              <a:tailEnd type="none" w="sm" len="med"/>
            </a:ln>
            <a:effectLst/>
          </p:spPr>
          <p:txBody>
            <a:bodyPr lIns="0" tIns="0" rIns="0" bIns="0"/>
            <a:lstStyle/>
            <a:p>
              <a:endParaRPr lang="zh-CN" altLang="en-US"/>
            </a:p>
          </p:txBody>
        </p:sp>
        <p:sp>
          <p:nvSpPr>
            <p:cNvPr id="8" name="Text Box 11"/>
            <p:cNvSpPr txBox="1">
              <a:spLocks noChangeArrowheads="1"/>
            </p:cNvSpPr>
            <p:nvPr/>
          </p:nvSpPr>
          <p:spPr bwMode="auto">
            <a:xfrm>
              <a:off x="1921" y="2070"/>
              <a:ext cx="431" cy="312"/>
            </a:xfrm>
            <a:prstGeom prst="rect">
              <a:avLst/>
            </a:prstGeom>
            <a:grpFill/>
            <a:ln w="9525">
              <a:noFill/>
              <a:miter lim="800000"/>
              <a:tailEnd type="none" w="sm" len="med"/>
            </a:ln>
            <a:effectLst/>
          </p:spPr>
          <p:txBody>
            <a:bodyPr lIns="0" tIns="0" rIns="0" bIns="0"/>
            <a:lstStyle/>
            <a:p>
              <a:pPr algn="just"/>
              <a:r>
                <a:rPr lang="en-US" altLang="zh-CN" dirty="0">
                  <a:latin typeface="Times New Roman" panose="02020503050405090304" pitchFamily="18" charset="0"/>
                </a:rPr>
                <a:t>n!</a:t>
              </a:r>
              <a:r>
                <a:rPr lang="en-US" altLang="zh-CN" sz="1000" dirty="0">
                  <a:latin typeface="Times New Roman" panose="02020503050405090304" pitchFamily="18" charset="0"/>
                </a:rPr>
                <a:t> =</a:t>
              </a:r>
              <a:endParaRPr lang="en-US" altLang="zh-CN" dirty="0"/>
            </a:p>
          </p:txBody>
        </p:sp>
        <p:sp>
          <p:nvSpPr>
            <p:cNvPr id="9" name="Text Box 12"/>
            <p:cNvSpPr txBox="1">
              <a:spLocks noChangeArrowheads="1"/>
            </p:cNvSpPr>
            <p:nvPr/>
          </p:nvSpPr>
          <p:spPr bwMode="auto">
            <a:xfrm>
              <a:off x="2573" y="1833"/>
              <a:ext cx="2907" cy="654"/>
            </a:xfrm>
            <a:prstGeom prst="rect">
              <a:avLst/>
            </a:prstGeom>
            <a:grpFill/>
            <a:ln w="9525">
              <a:noFill/>
              <a:miter lim="800000"/>
              <a:tailEnd type="none" w="sm" len="med"/>
            </a:ln>
            <a:effectLst/>
          </p:spPr>
          <p:txBody>
            <a:bodyPr lIns="0" tIns="0" rIns="0" bIns="0"/>
            <a:lstStyle/>
            <a:p>
              <a:pPr algn="just">
                <a:lnSpc>
                  <a:spcPct val="150000"/>
                </a:lnSpc>
              </a:pPr>
              <a:r>
                <a:rPr lang="en-US" altLang="zh-CN" dirty="0">
                  <a:latin typeface="Times New Roman" panose="02020503050405090304" pitchFamily="18" charset="0"/>
                </a:rPr>
                <a:t>1            n=0</a:t>
              </a:r>
              <a:r>
                <a:rPr lang="en-US" altLang="zh-CN" sz="1600" dirty="0">
                  <a:latin typeface="Times New Roman" panose="02020503050405090304" pitchFamily="18" charset="0"/>
                </a:rPr>
                <a:t>   </a:t>
              </a:r>
              <a:endParaRPr lang="en-US" altLang="zh-CN" sz="1600" dirty="0">
                <a:latin typeface="Times New Roman" panose="02020503050405090304" pitchFamily="18" charset="0"/>
              </a:endParaRPr>
            </a:p>
            <a:p>
              <a:pPr algn="just">
                <a:lnSpc>
                  <a:spcPct val="150000"/>
                </a:lnSpc>
              </a:pPr>
              <a:r>
                <a:rPr lang="en-US" altLang="zh-CN" dirty="0">
                  <a:latin typeface="Times New Roman" panose="02020503050405090304" pitchFamily="18" charset="0"/>
                </a:rPr>
                <a:t>n*(n-1)!      n&gt;0</a:t>
              </a:r>
              <a:r>
                <a:rPr lang="en-US" altLang="zh-CN" sz="1000" dirty="0">
                  <a:latin typeface="Times New Roman" panose="02020503050405090304" pitchFamily="18" charset="0"/>
                </a:rPr>
                <a:t>   </a:t>
              </a:r>
              <a:endParaRPr lang="en-US" altLang="zh-CN" dirty="0"/>
            </a:p>
          </p:txBody>
        </p:sp>
      </p:grpSp>
      <p:grpSp>
        <p:nvGrpSpPr>
          <p:cNvPr id="10" name="Group 13"/>
          <p:cNvGrpSpPr/>
          <p:nvPr/>
        </p:nvGrpSpPr>
        <p:grpSpPr bwMode="auto">
          <a:xfrm>
            <a:off x="2036775" y="5643157"/>
            <a:ext cx="4352227" cy="790661"/>
            <a:chOff x="2886" y="11511"/>
            <a:chExt cx="4345" cy="813"/>
          </a:xfrm>
          <a:noFill/>
        </p:grpSpPr>
        <p:sp>
          <p:nvSpPr>
            <p:cNvPr id="11" name="AutoShape 14"/>
            <p:cNvSpPr/>
            <p:nvPr/>
          </p:nvSpPr>
          <p:spPr bwMode="auto">
            <a:xfrm>
              <a:off x="3780" y="11736"/>
              <a:ext cx="125" cy="510"/>
            </a:xfrm>
            <a:prstGeom prst="leftBrace">
              <a:avLst>
                <a:gd name="adj1" fmla="val 34000"/>
                <a:gd name="adj2" fmla="val 50000"/>
              </a:avLst>
            </a:prstGeom>
            <a:grpFill/>
            <a:ln w="9525">
              <a:solidFill>
                <a:srgbClr val="000000"/>
              </a:solidFill>
              <a:round/>
              <a:tailEnd type="none" w="sm" len="med"/>
            </a:ln>
            <a:effectLst/>
          </p:spPr>
          <p:txBody>
            <a:bodyPr lIns="0" tIns="0" rIns="0" bIns="0"/>
            <a:lstStyle/>
            <a:p>
              <a:endParaRPr lang="zh-CN" altLang="en-US"/>
            </a:p>
          </p:txBody>
        </p:sp>
        <p:sp>
          <p:nvSpPr>
            <p:cNvPr id="12" name="Text Box 15"/>
            <p:cNvSpPr txBox="1">
              <a:spLocks noChangeArrowheads="1"/>
            </p:cNvSpPr>
            <p:nvPr/>
          </p:nvSpPr>
          <p:spPr bwMode="auto">
            <a:xfrm>
              <a:off x="2886" y="11806"/>
              <a:ext cx="900" cy="312"/>
            </a:xfrm>
            <a:prstGeom prst="rect">
              <a:avLst/>
            </a:prstGeom>
            <a:grpFill/>
            <a:ln w="9525">
              <a:noFill/>
              <a:miter lim="800000"/>
              <a:tailEnd type="none" w="sm" len="med"/>
            </a:ln>
            <a:effectLst/>
          </p:spPr>
          <p:txBody>
            <a:bodyPr lIns="0" tIns="0" rIns="0" bIns="0"/>
            <a:lstStyle/>
            <a:p>
              <a:pPr algn="just"/>
              <a:r>
                <a:rPr lang="en-US" altLang="zh-CN">
                  <a:latin typeface="Times New Roman" panose="02020503050405090304" pitchFamily="18" charset="0"/>
                </a:rPr>
                <a:t>Fib( n ) =</a:t>
              </a:r>
              <a:endParaRPr lang="en-US" altLang="zh-CN"/>
            </a:p>
          </p:txBody>
        </p:sp>
        <p:sp>
          <p:nvSpPr>
            <p:cNvPr id="13" name="Text Box 16"/>
            <p:cNvSpPr txBox="1">
              <a:spLocks noChangeArrowheads="1"/>
            </p:cNvSpPr>
            <p:nvPr/>
          </p:nvSpPr>
          <p:spPr bwMode="auto">
            <a:xfrm>
              <a:off x="3991" y="11511"/>
              <a:ext cx="3240" cy="813"/>
            </a:xfrm>
            <a:prstGeom prst="rect">
              <a:avLst/>
            </a:prstGeom>
            <a:grpFill/>
            <a:ln w="9525">
              <a:noFill/>
              <a:miter lim="800000"/>
              <a:tailEnd type="none" w="sm" len="med"/>
            </a:ln>
            <a:effectLst/>
          </p:spPr>
          <p:txBody>
            <a:bodyPr lIns="0" tIns="0" rIns="0" bIns="0"/>
            <a:lstStyle/>
            <a:p>
              <a:pPr algn="just">
                <a:lnSpc>
                  <a:spcPct val="150000"/>
                </a:lnSpc>
              </a:pPr>
              <a:r>
                <a:rPr lang="sv-SE" altLang="zh-CN" dirty="0">
                  <a:latin typeface="Times New Roman" panose="02020503050405090304" pitchFamily="18" charset="0"/>
                </a:rPr>
                <a:t>n                    n=0,1</a:t>
              </a:r>
              <a:r>
                <a:rPr lang="sv-SE" altLang="zh-CN" sz="1000" dirty="0">
                  <a:latin typeface="Times New Roman" panose="02020503050405090304" pitchFamily="18" charset="0"/>
                </a:rPr>
                <a:t>   </a:t>
              </a:r>
              <a:endParaRPr lang="sv-SE" altLang="zh-CN" sz="1000" dirty="0">
                <a:latin typeface="Times New Roman" panose="02020503050405090304" pitchFamily="18" charset="0"/>
              </a:endParaRPr>
            </a:p>
            <a:p>
              <a:pPr algn="just">
                <a:lnSpc>
                  <a:spcPct val="150000"/>
                </a:lnSpc>
              </a:pPr>
              <a:r>
                <a:rPr lang="sv-SE" altLang="zh-CN" dirty="0">
                  <a:latin typeface="Times New Roman" panose="02020503050405090304" pitchFamily="18" charset="0"/>
                </a:rPr>
                <a:t>Fib(n-1)+ Fib(n-2)      n&gt;=2</a:t>
              </a:r>
              <a:endParaRPr lang="en-US" altLang="zh-CN"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pic>
        <p:nvPicPr>
          <p:cNvPr id="36868" name="Picture 4"/>
          <p:cNvPicPr>
            <a:picLocks noChangeAspect="1" noChangeArrowheads="1"/>
          </p:cNvPicPr>
          <p:nvPr/>
        </p:nvPicPr>
        <p:blipFill>
          <a:blip r:embed="rId1"/>
          <a:srcRect/>
          <a:stretch>
            <a:fillRect/>
          </a:stretch>
        </p:blipFill>
        <p:spPr bwMode="auto">
          <a:xfrm>
            <a:off x="1406549" y="1571612"/>
            <a:ext cx="6523037" cy="48577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sp>
        <p:nvSpPr>
          <p:cNvPr id="4" name="Rectangle 3"/>
          <p:cNvSpPr txBox="1">
            <a:spLocks noRot="1" noChangeArrowheads="1"/>
          </p:cNvSpPr>
          <p:nvPr/>
        </p:nvSpPr>
        <p:spPr>
          <a:xfrm>
            <a:off x="755650" y="1500174"/>
            <a:ext cx="7920038" cy="4803793"/>
          </a:xfrm>
          <a:prstGeom prst="rect">
            <a:avLst/>
          </a:prstGeom>
        </p:spPr>
        <p:txBody>
          <a:bodyPr>
            <a:normAutofit/>
          </a:bodyPr>
          <a:lstStyle/>
          <a:p>
            <a:pPr marL="0" marR="0" lvl="0" indent="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uLnTx/>
                <a:uFillTx/>
                <a:latin typeface="隶书" pitchFamily="49" charset="-122"/>
                <a:ea typeface="+mn-ea"/>
                <a:cs typeface="+mn-cs"/>
              </a:rPr>
              <a:t>1.</a:t>
            </a:r>
            <a:r>
              <a:rPr kumimoji="0" lang="zh-CN" altLang="en-US" sz="2800" b="0" i="0" u="none" strike="noStrike" kern="1200" cap="none" spc="0" normalizeH="0" baseline="0" noProof="0" dirty="0">
                <a:ln>
                  <a:noFill/>
                </a:ln>
                <a:solidFill>
                  <a:srgbClr val="000000"/>
                </a:solidFill>
                <a:effectLst/>
                <a:uLnTx/>
                <a:uFillTx/>
                <a:latin typeface="隶书" pitchFamily="49" charset="-122"/>
                <a:ea typeface="+mn-ea"/>
                <a:cs typeface="+mn-cs"/>
              </a:rPr>
              <a:t>递归算法的构成</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itchFamily="49" charset="-122"/>
                <a:ea typeface="+mn-ea"/>
                <a:cs typeface="+mn-cs"/>
              </a:rPr>
              <a:t> </a:t>
            </a: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itchFamily="49" charset="-122"/>
              <a:ea typeface="+mn-ea"/>
              <a:cs typeface="+mn-cs"/>
            </a:endParaRPr>
          </a:p>
          <a:p>
            <a:pPr marL="0" marR="0" lvl="0" indent="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能够用递归解决的问题应该满足以下三个条件：</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548640" marR="0" lvl="1" indent="-228600" algn="just"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需要解决的问题可以化为一个或多个子问题来求解，而这些子问题的求解方法与原来的问题完全相同，只是在数量规模上不同；</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548640" marR="0" lvl="1" indent="-228600" algn="just"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递归调用的次数必须是有限的；</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548640" marR="0" lvl="1" indent="-228600" algn="just"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必须有结束递归的条件（边界条件）来终止递归。</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sp>
        <p:nvSpPr>
          <p:cNvPr id="5" name="Rectangle 3"/>
          <p:cNvSpPr txBox="1">
            <a:spLocks noRot="1" noChangeArrowheads="1"/>
          </p:cNvSpPr>
          <p:nvPr/>
        </p:nvSpPr>
        <p:spPr>
          <a:xfrm>
            <a:off x="684213" y="1571612"/>
            <a:ext cx="7632700" cy="4679950"/>
          </a:xfrm>
          <a:prstGeom prst="rect">
            <a:avLst/>
          </a:prstGeom>
        </p:spPr>
        <p:txBody>
          <a:bodyPr vert="horz">
            <a:norm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递归算法的设计一般分为两步</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第一步，将规模较大的原问题分解为一个或多个规模较小的而又类似于原问题特性的子问题，既将较大的问题递归地用较小的子问题来描述，解原问题的方法同样可以用来解决子问题；</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第二步，是确定一个或多个不需要分解、可直接求解的最小子问题。  </a:t>
            </a:r>
            <a:endParaRPr kumimoji="0"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panose="05020102010507070707"/>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3555" name="Line 3"/>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3556" name="Line 4"/>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3557" name="Line 5"/>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3558" name="Line 6"/>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3559" name="Line 7"/>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3560" name="Line 8"/>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3561" name="Line 9"/>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3562" name="Line 10"/>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3563" name="Line 11"/>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3564" name="Line 12"/>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3565" name="Line 13"/>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3566" name="Text Box 14"/>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空栈</a:t>
            </a:r>
            <a:endParaRPr kumimoji="1" lang="zh-CN" altLang="en-US" sz="3200">
              <a:latin typeface="Times New Roman" panose="02020503050405090304" pitchFamily="18" charset="0"/>
              <a:ea typeface="楷体_GB2312" pitchFamily="49" charset="-122"/>
            </a:endParaRPr>
          </a:p>
        </p:txBody>
      </p:sp>
      <p:sp>
        <p:nvSpPr>
          <p:cNvPr id="23567" name="Text Box 15"/>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3568" name="Line 16"/>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pic>
        <p:nvPicPr>
          <p:cNvPr id="3" name="Picture 47"/>
          <p:cNvPicPr>
            <a:picLocks noChangeAspect="1" noChangeArrowheads="1"/>
          </p:cNvPicPr>
          <p:nvPr/>
        </p:nvPicPr>
        <p:blipFill>
          <a:blip r:embed="rId1"/>
          <a:srcRect/>
          <a:stretch>
            <a:fillRect/>
          </a:stretch>
        </p:blipFill>
        <p:spPr bwMode="auto">
          <a:xfrm>
            <a:off x="611188" y="2928934"/>
            <a:ext cx="7920037" cy="3298825"/>
          </a:xfrm>
          <a:prstGeom prst="rect">
            <a:avLst/>
          </a:prstGeom>
          <a:noFill/>
          <a:ln w="9525">
            <a:noFill/>
            <a:miter lim="800000"/>
            <a:headEnd/>
            <a:tailEnd/>
          </a:ln>
        </p:spPr>
      </p:pic>
      <p:sp>
        <p:nvSpPr>
          <p:cNvPr id="4" name="TextBox 3"/>
          <p:cNvSpPr txBox="1"/>
          <p:nvPr/>
        </p:nvSpPr>
        <p:spPr>
          <a:xfrm>
            <a:off x="928662" y="1428736"/>
            <a:ext cx="7286676" cy="1200329"/>
          </a:xfrm>
          <a:prstGeom prst="rect">
            <a:avLst/>
          </a:prstGeom>
          <a:noFill/>
        </p:spPr>
        <p:txBody>
          <a:bodyPr wrap="square" rtlCol="0">
            <a:spAutoFit/>
          </a:bodyPr>
          <a:lstStyle/>
          <a:p>
            <a:pPr>
              <a:lnSpc>
                <a:spcPct val="150000"/>
              </a:lnSpc>
            </a:pPr>
            <a:r>
              <a:rPr lang="zh-CN" altLang="en-US" sz="2400" dirty="0">
                <a:latin typeface="+mn-ea"/>
              </a:rPr>
              <a:t>中求阶乘的问题，假设程序运行时，</a:t>
            </a:r>
            <a:r>
              <a:rPr lang="en-US" altLang="zh-CN" sz="2400" dirty="0">
                <a:latin typeface="+mn-ea"/>
              </a:rPr>
              <a:t>n</a:t>
            </a:r>
            <a:r>
              <a:rPr lang="zh-CN" altLang="en-US" sz="2400" dirty="0">
                <a:latin typeface="+mn-ea"/>
              </a:rPr>
              <a:t>＝</a:t>
            </a:r>
            <a:r>
              <a:rPr lang="en-US" altLang="zh-CN" sz="2400" dirty="0">
                <a:latin typeface="+mn-ea"/>
              </a:rPr>
              <a:t>4</a:t>
            </a:r>
            <a:r>
              <a:rPr lang="zh-CN" altLang="en-US" sz="2400" dirty="0">
                <a:latin typeface="+mn-ea"/>
              </a:rPr>
              <a:t>，那么程序的执行过程如下：</a:t>
            </a:r>
            <a:endParaRPr lang="zh-CN" altLang="en-US" sz="2400" dirty="0">
              <a:latin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sp>
        <p:nvSpPr>
          <p:cNvPr id="5" name="Rectangle 3"/>
          <p:cNvSpPr txBox="1">
            <a:spLocks noRot="1" noChangeArrowheads="1"/>
          </p:cNvSpPr>
          <p:nvPr/>
        </p:nvSpPr>
        <p:spPr>
          <a:xfrm>
            <a:off x="684213" y="1533547"/>
            <a:ext cx="7920037" cy="4967287"/>
          </a:xfrm>
          <a:prstGeom prst="rect">
            <a:avLst/>
          </a:prstGeom>
        </p:spPr>
        <p:txBody>
          <a:bodyPr vert="horz">
            <a:normAutofit/>
          </a:bodyPr>
          <a:lstStyle/>
          <a:p>
            <a:pPr marL="274320" marR="0" lvl="0" indent="-27432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从上面可以看出，递归调用的过程分为两个阶段：</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4320" marR="0" lvl="0" indent="-27432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1</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）递归过程：将原始问题不断转化为规模小了一级的新问题，从求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4</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！变成求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3</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！，变成求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2</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！，最终达到递归终结条件，求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4320" marR="0" lvl="0" indent="-27432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2</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）回溯过程：从已知条件出发，沿递归的逆过程，逐一求值返回，直至递归初始处，完成递归调用。 </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隶书" pitchFamily="49" charset="-122"/>
              </a:rPr>
              <a:t>递归应用举例－汉诺塔问题</a:t>
            </a:r>
            <a:endParaRPr lang="zh-CN" altLang="en-US" dirty="0">
              <a:solidFill>
                <a:schemeClr val="tx1"/>
              </a:solidFill>
            </a:endParaRPr>
          </a:p>
        </p:txBody>
      </p:sp>
      <p:sp>
        <p:nvSpPr>
          <p:cNvPr id="4" name="Rectangle 3"/>
          <p:cNvSpPr txBox="1">
            <a:spLocks noRot="1" noChangeArrowheads="1"/>
          </p:cNvSpPr>
          <p:nvPr/>
        </p:nvSpPr>
        <p:spPr>
          <a:xfrm>
            <a:off x="755650" y="1603397"/>
            <a:ext cx="7993063" cy="5040313"/>
          </a:xfrm>
          <a:prstGeom prst="rect">
            <a:avLst/>
          </a:prstGeom>
        </p:spPr>
        <p:txBody>
          <a:bodyPr>
            <a:norm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汉诺塔问题描述</a:t>
            </a:r>
            <a:r>
              <a:rPr kumimoji="0" lang="en-US" altLang="zh-CN"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en-US" altLang="zh-CN"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有</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三个底座，底座上面可以放盘子。初始时</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座上有</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个盘子，这些盘子大小各不相同，大盘子在下，小盘子在上，依次排列。要求将</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座上</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个盘子移至</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座上，每次只能移动一个，并要求移动过程中保持小盘子在上，大盘子在下，可借助</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座实现移动。编程序输出移动步骤</a:t>
            </a:r>
            <a:endParaRPr kumimoji="0"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pic>
        <p:nvPicPr>
          <p:cNvPr id="39938" name="Picture 2" descr="http://src.onlinedown.net/d/file/p/2016-11-10/191e0e69835e91779c9287c23c279310.jpg"/>
          <p:cNvPicPr>
            <a:picLocks noChangeAspect="1" noChangeArrowheads="1"/>
          </p:cNvPicPr>
          <p:nvPr/>
        </p:nvPicPr>
        <p:blipFill>
          <a:blip r:embed="rId1"/>
          <a:srcRect/>
          <a:stretch>
            <a:fillRect/>
          </a:stretch>
        </p:blipFill>
        <p:spPr bwMode="auto">
          <a:xfrm>
            <a:off x="2285984" y="4214818"/>
            <a:ext cx="3714776" cy="2091100"/>
          </a:xfrm>
          <a:prstGeom prst="rect">
            <a:avLst/>
          </a:prstGeom>
          <a:noFill/>
        </p:spPr>
      </p:pic>
      <p:sp>
        <p:nvSpPr>
          <p:cNvPr id="6" name="TextBox 5"/>
          <p:cNvSpPr txBox="1"/>
          <p:nvPr/>
        </p:nvSpPr>
        <p:spPr>
          <a:xfrm>
            <a:off x="2143108" y="6324921"/>
            <a:ext cx="40719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Perpetua"/>
                <a:ea typeface="宋体" panose="02010600030101010101" pitchFamily="2" charset="-122"/>
                <a:cs typeface="+mn-cs"/>
              </a:rPr>
              <a:t>        a                  b                 c</a:t>
            </a:r>
            <a:endParaRPr kumimoji="0" lang="zh-CN" altLang="en-US" sz="2400" b="0" i="0" u="none" strike="noStrike" kern="1200" cap="none" spc="0" normalizeH="0" baseline="0" noProof="0" dirty="0">
              <a:ln>
                <a:noFill/>
              </a:ln>
              <a:solidFill>
                <a:prstClr val="black"/>
              </a:solidFill>
              <a:effectLst/>
              <a:uLnTx/>
              <a:uFillTx/>
              <a:latin typeface="Perpetua"/>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隶书" pitchFamily="49" charset="-122"/>
              </a:rPr>
              <a:t>递归应用举例－汉诺塔问题</a:t>
            </a:r>
            <a:endParaRPr lang="zh-CN" altLang="en-US" dirty="0">
              <a:solidFill>
                <a:schemeClr val="tx1"/>
              </a:solidFill>
            </a:endParaRPr>
          </a:p>
        </p:txBody>
      </p:sp>
      <p:sp>
        <p:nvSpPr>
          <p:cNvPr id="8" name="Rectangle 3"/>
          <p:cNvSpPr txBox="1">
            <a:spLocks noRot="1" noChangeArrowheads="1"/>
          </p:cNvSpPr>
          <p:nvPr/>
        </p:nvSpPr>
        <p:spPr>
          <a:xfrm>
            <a:off x="684213" y="1428736"/>
            <a:ext cx="7848600" cy="5473700"/>
          </a:xfrm>
          <a:prstGeom prst="rect">
            <a:avLst/>
          </a:prstGeom>
        </p:spPr>
        <p:txBody>
          <a:bodyPr>
            <a:normAutofit fontScale="92500" lnSpcReduction="10000"/>
          </a:bodyPr>
          <a:lstStyle/>
          <a:p>
            <a:pPr marL="0" marR="0" lvl="0" indent="0" algn="just" defTabSz="914400" rtl="0" eaLnBrk="1" fontAlgn="auto" latinLnBrk="0" hangingPunct="1">
              <a:lnSpc>
                <a:spcPct val="120000"/>
              </a:lnSpc>
              <a:spcBef>
                <a:spcPts val="580"/>
              </a:spcBef>
              <a:spcAft>
                <a:spcPts val="0"/>
              </a:spcAft>
              <a:buClr>
                <a:srgbClr val="D34817"/>
              </a:buClr>
              <a:buSzPct val="85000"/>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2.</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汉诺塔问题分析</a:t>
            </a:r>
            <a:r>
              <a:rPr kumimoji="0" lang="en-US" altLang="zh-CN"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en-US" altLang="zh-CN"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rgbClr val="D34817"/>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这个问题可用递归思想来分析，将</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个盘子由</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座移动到</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座可分为如下三个过程：</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先将</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座上</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n-1</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个盘子借助</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座移至</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再将</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座上最下面一个盘子移至</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最后将</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上</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n-1</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个盘子借助</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移至</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座。</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rgbClr val="D34817"/>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上述过程是把移动</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个盘子的问题转化为移动</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n-1</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个盘子的问题，按这种思路，再将移动</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n-1</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个盘子的问题转化为移动</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n-2</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个盘子的问题，</a:t>
            </a:r>
            <a:r>
              <a:rPr kumimoji="0" lang="en-US" altLang="zh-CN" sz="2000" b="0" i="0" u="none" strike="noStrike" kern="1200" cap="none" spc="0" normalizeH="0" baseline="0" noProof="0" dirty="0">
                <a:ln>
                  <a:noFill/>
                </a:ln>
                <a:solidFill>
                  <a:prstClr val="black"/>
                </a:solidFill>
                <a:effectLst/>
                <a:uLnTx/>
                <a:uFillTx/>
                <a:latin typeface="Perpetua"/>
                <a:ea typeface="楷体_GB2312"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直至移动一个盘子。</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rgbClr val="D34817"/>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可以用两个函数来描述上述移动过程：</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从一个底座上</a:t>
            </a:r>
            <a:r>
              <a:rPr lang="zh-CN" altLang="en-US" sz="2000" dirty="0">
                <a:solidFill>
                  <a:prstClr val="black"/>
                </a:solidFill>
                <a:latin typeface="楷体_GB2312" pitchFamily="49" charset="-122"/>
                <a:ea typeface="楷体_GB2312" pitchFamily="49" charset="-122"/>
              </a:rPr>
              <a:t>借助某一个底座</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移动</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个盘子到另一底座。</a:t>
            </a:r>
            <a:endPar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从一个底座上移动</a:t>
            </a:r>
            <a:r>
              <a:rPr kumimoji="0" lang="en-US" altLang="zh-CN"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个盘子到另一底座。</a:t>
            </a:r>
            <a:endParaRPr kumimoji="0"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隶书" pitchFamily="49" charset="-122"/>
              </a:rPr>
              <a:t>递归应用举例－汉诺塔问题</a:t>
            </a:r>
            <a:endParaRPr lang="zh-CN" altLang="en-US" dirty="0">
              <a:solidFill>
                <a:schemeClr val="tx1"/>
              </a:solidFill>
            </a:endParaRPr>
          </a:p>
        </p:txBody>
      </p:sp>
    </p:spTree>
    <p:controls>
      <mc:AlternateContent xmlns:mc="http://schemas.openxmlformats.org/markup-compatibility/2006">
        <mc:Choice xmlns:v="urn:schemas-microsoft-com:vml" Requires="v">
          <p:control spid="443411" name="" r:id="rId1" imgW="8870950" imgH="5230812"/>
        </mc:Choice>
        <mc:Fallback>
          <p:control name="" r:id="rId1" imgW="8870950" imgH="5230812">
            <p:pic>
              <p:nvPicPr>
                <p:cNvPr id="0" name=""/>
                <p:cNvPicPr preferRelativeResize="0">
                  <a:picLocks noChangeArrowheads="1" noChangeShapeType="1"/>
                </p:cNvPicPr>
                <p:nvPr/>
              </p:nvPicPr>
              <p:blipFill>
                <a:blip r:embed="rId2"/>
                <a:srcRect/>
                <a:stretch>
                  <a:fillRect/>
                </a:stretch>
              </p:blipFill>
              <p:spPr bwMode="auto">
                <a:xfrm>
                  <a:off x="195263" y="1417639"/>
                  <a:ext cx="8870950" cy="5230812"/>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684213" y="404813"/>
            <a:ext cx="8135937" cy="6119812"/>
          </a:xfrm>
          <a:prstGeom prst="rect">
            <a:avLst/>
          </a:prstGeom>
        </p:spPr>
        <p:txBody>
          <a:bodyPr>
            <a:normAutofit fontScale="92500" lnSpcReduction="20000"/>
          </a:bodyPr>
          <a:lstStyle/>
          <a:p>
            <a:pPr marL="0" marR="0" lvl="0" indent="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uLnTx/>
                <a:uFillTx/>
                <a:latin typeface="隶书" pitchFamily="49" charset="-122"/>
                <a:ea typeface="+mn-ea"/>
                <a:cs typeface="+mn-cs"/>
              </a:rPr>
              <a:t>2.</a:t>
            </a:r>
            <a:r>
              <a:rPr kumimoji="0" lang="zh-CN" altLang="en-US" sz="2800" b="0" i="0" u="none" strike="noStrike" kern="1200" cap="none" spc="0" normalizeH="0" baseline="0" noProof="0" dirty="0">
                <a:ln>
                  <a:noFill/>
                </a:ln>
                <a:solidFill>
                  <a:srgbClr val="000000"/>
                </a:solidFill>
                <a:effectLst/>
                <a:uLnTx/>
                <a:uFillTx/>
                <a:latin typeface="隶书" pitchFamily="49" charset="-122"/>
                <a:ea typeface="+mn-ea"/>
                <a:cs typeface="+mn-cs"/>
              </a:rPr>
              <a:t>递归调用的内部过程</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在这两个阶段中，系统会分别完成一系列的操作。</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在递归调用之前，系统需完成三件事</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为被调用过程的局部变量分配存储区；</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将所有的实参、返回地址等信息传递给被调用过程保存；</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将控制转移到被调过程的入口。</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从</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被调用过程返回调用过程之前，系统也应完成三件工作</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保存被调过程的计算结果；</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释放被调过程的数据区；</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依照被调过程保存的返回地址将控制转移到调用过程。</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在计算机中，是通过使用系统栈（后面的章节会介绍</a:t>
            </a:r>
            <a:r>
              <a:rPr kumimoji="0" lang="zh-CN" altLang="en-US" sz="2400" b="0"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栈</a:t>
            </a:r>
            <a:r>
              <a:rPr kumimoji="0" lang="zh-CN" altLang="en-US" sz="2400" b="0"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）来完成上述操作的。</a:t>
            </a:r>
            <a:endParaRPr kumimoji="0"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74675" y="304800"/>
            <a:ext cx="8001000" cy="892175"/>
          </a:xfrm>
        </p:spPr>
        <p:txBody>
          <a:bodyPr>
            <a:normAutofit/>
          </a:bodyPr>
          <a:lstStyle/>
          <a:p>
            <a:pPr eaLnBrk="1" hangingPunct="1"/>
            <a:r>
              <a:rPr lang="en-US" altLang="zh-CN" sz="2800" b="1" dirty="0">
                <a:solidFill>
                  <a:srgbClr val="800000"/>
                </a:solidFill>
              </a:rPr>
              <a:t>3.4 </a:t>
            </a:r>
            <a:r>
              <a:rPr lang="zh-CN" altLang="en-US" sz="2800" b="1" dirty="0">
                <a:solidFill>
                  <a:srgbClr val="800000"/>
                </a:solidFill>
              </a:rPr>
              <a:t>队列</a:t>
            </a:r>
            <a:endParaRPr lang="zh-CN" altLang="en-US" sz="3600" u="sng" dirty="0"/>
          </a:p>
        </p:txBody>
      </p:sp>
      <p:sp>
        <p:nvSpPr>
          <p:cNvPr id="90115" name="Rectangle 3"/>
          <p:cNvSpPr>
            <a:spLocks noGrp="1" noChangeArrowheads="1"/>
          </p:cNvSpPr>
          <p:nvPr>
            <p:ph type="body" idx="1"/>
          </p:nvPr>
        </p:nvSpPr>
        <p:spPr>
          <a:xfrm>
            <a:off x="685800" y="1524000"/>
            <a:ext cx="7772400" cy="4495800"/>
          </a:xfrm>
        </p:spPr>
        <p:txBody>
          <a:bodyPr/>
          <a:lstStyle/>
          <a:p>
            <a:pPr eaLnBrk="1" hangingPunct="1">
              <a:lnSpc>
                <a:spcPct val="150000"/>
              </a:lnSpc>
              <a:buFont typeface="Wingdings" panose="05000000000000000000" pitchFamily="2" charset="2"/>
              <a:buNone/>
            </a:pPr>
            <a:r>
              <a:rPr lang="en-US" altLang="zh-CN" sz="2100" b="1" dirty="0">
                <a:solidFill>
                  <a:srgbClr val="800000"/>
                </a:solidFill>
                <a:sym typeface="Symbol" pitchFamily="18" charset="2"/>
              </a:rPr>
              <a:t>3.4.1   </a:t>
            </a:r>
            <a:r>
              <a:rPr lang="zh-CN" altLang="en-US" sz="2100" b="1" dirty="0">
                <a:solidFill>
                  <a:srgbClr val="800000"/>
                </a:solidFill>
                <a:sym typeface="Symbol" pitchFamily="18" charset="2"/>
              </a:rPr>
              <a:t>队列的定义</a:t>
            </a:r>
            <a:endParaRPr lang="zh-CN" altLang="en-US" sz="2600" b="1" dirty="0">
              <a:sym typeface="Symbol" pitchFamily="18" charset="2"/>
            </a:endParaRPr>
          </a:p>
          <a:p>
            <a:pPr eaLnBrk="1" hangingPunct="1">
              <a:lnSpc>
                <a:spcPct val="150000"/>
              </a:lnSpc>
              <a:buFont typeface="Wingdings" panose="05000000000000000000" pitchFamily="2" charset="2"/>
              <a:buNone/>
            </a:pPr>
            <a:r>
              <a:rPr lang="zh-CN" altLang="en-US" sz="2600" dirty="0">
                <a:sym typeface="Symbol" pitchFamily="18" charset="2"/>
              </a:rPr>
              <a:t>    </a:t>
            </a:r>
            <a:r>
              <a:rPr lang="zh-CN" altLang="en-US" sz="2100" b="1" dirty="0">
                <a:solidFill>
                  <a:srgbClr val="FF3300"/>
                </a:solidFill>
                <a:sym typeface="Symbol" pitchFamily="18" charset="2"/>
              </a:rPr>
              <a:t>队列</a:t>
            </a:r>
            <a:r>
              <a:rPr lang="zh-CN" altLang="en-US" sz="2100" dirty="0">
                <a:sym typeface="Symbol" pitchFamily="18" charset="2"/>
              </a:rPr>
              <a:t>是一种特殊的线性表，限定插入和删除操作</a:t>
            </a:r>
            <a:r>
              <a:rPr lang="zh-CN" altLang="en-US" sz="2100" dirty="0">
                <a:solidFill>
                  <a:schemeClr val="accent2"/>
                </a:solidFill>
                <a:sym typeface="Symbol" pitchFamily="18" charset="2"/>
              </a:rPr>
              <a:t>分别在表的两端</a:t>
            </a:r>
            <a:r>
              <a:rPr lang="zh-CN" altLang="en-US" sz="2100" dirty="0">
                <a:sym typeface="Symbol" pitchFamily="18" charset="2"/>
              </a:rPr>
              <a:t>进行。具有</a:t>
            </a:r>
            <a:r>
              <a:rPr lang="zh-CN" altLang="en-US" sz="2100" b="1" dirty="0">
                <a:solidFill>
                  <a:schemeClr val="accent2"/>
                </a:solidFill>
                <a:sym typeface="Symbol" pitchFamily="18" charset="2"/>
              </a:rPr>
              <a:t>先进先出</a:t>
            </a:r>
            <a:r>
              <a:rPr lang="en-US" altLang="zh-CN" sz="2100" dirty="0">
                <a:sym typeface="Symbol" pitchFamily="18" charset="2"/>
              </a:rPr>
              <a:t>(FIFO</a:t>
            </a:r>
            <a:r>
              <a:rPr lang="en-US" altLang="zh-CN" sz="2100" dirty="0">
                <a:latin typeface="Arial" panose="020B0604020202090204" pitchFamily="34" charset="0"/>
                <a:sym typeface="Symbol" pitchFamily="18" charset="2"/>
              </a:rPr>
              <a:t>—</a:t>
            </a:r>
            <a:r>
              <a:rPr lang="en-US" altLang="zh-CN" sz="2100" dirty="0">
                <a:sym typeface="Symbol" pitchFamily="18" charset="2"/>
              </a:rPr>
              <a:t>First In First Out)</a:t>
            </a:r>
            <a:r>
              <a:rPr lang="zh-CN" altLang="zh-CN" sz="2100" dirty="0">
                <a:sym typeface="Symbol" pitchFamily="18" charset="2"/>
              </a:rPr>
              <a:t>的特点。</a:t>
            </a:r>
            <a:endParaRPr lang="zh-CN" altLang="zh-CN" sz="2100" dirty="0">
              <a:sym typeface="Symbol" pitchFamily="18" charset="2"/>
            </a:endParaRPr>
          </a:p>
          <a:p>
            <a:pPr eaLnBrk="1" hangingPunct="1">
              <a:buFont typeface="Wingdings" panose="05000000000000000000" pitchFamily="2" charset="2"/>
              <a:buNone/>
            </a:pPr>
            <a:endParaRPr lang="zh-CN" altLang="zh-CN" sz="2100" dirty="0">
              <a:sym typeface="Symbol" pitchFamily="18" charset="2"/>
            </a:endParaRPr>
          </a:p>
          <a:p>
            <a:pPr eaLnBrk="1" hangingPunct="1">
              <a:buFont typeface="Wingdings" panose="05000000000000000000" pitchFamily="2" charset="2"/>
              <a:buNone/>
            </a:pPr>
            <a:r>
              <a:rPr lang="zh-CN" altLang="zh-CN" sz="2600" dirty="0">
                <a:sym typeface="Symbol" pitchFamily="18" charset="2"/>
              </a:rPr>
              <a:t>                        </a:t>
            </a:r>
            <a:r>
              <a:rPr lang="en-US" altLang="zh-CN" sz="2600" dirty="0">
                <a:sym typeface="Symbol" pitchFamily="18" charset="2"/>
              </a:rPr>
              <a:t>a</a:t>
            </a:r>
            <a:r>
              <a:rPr lang="en-US" altLang="zh-CN" sz="2600" baseline="-25000" dirty="0">
                <a:sym typeface="Symbol" pitchFamily="18" charset="2"/>
              </a:rPr>
              <a:t>1</a:t>
            </a:r>
            <a:r>
              <a:rPr lang="en-US" altLang="zh-CN" sz="2600" dirty="0">
                <a:sym typeface="Symbol" pitchFamily="18" charset="2"/>
              </a:rPr>
              <a:t>     a</a:t>
            </a:r>
            <a:r>
              <a:rPr lang="en-US" altLang="zh-CN" sz="2600" baseline="-25000" dirty="0">
                <a:sym typeface="Symbol" pitchFamily="18" charset="2"/>
              </a:rPr>
              <a:t>2</a:t>
            </a:r>
            <a:r>
              <a:rPr lang="en-US" altLang="zh-CN" sz="2600" dirty="0">
                <a:sym typeface="Symbol" pitchFamily="18" charset="2"/>
              </a:rPr>
              <a:t>  </a:t>
            </a:r>
            <a:r>
              <a:rPr lang="en-US" altLang="zh-CN" sz="2600" dirty="0">
                <a:latin typeface="Arial" panose="020B0604020202090204" pitchFamily="34" charset="0"/>
                <a:sym typeface="Symbol" pitchFamily="18" charset="2"/>
              </a:rPr>
              <a:t>…</a:t>
            </a:r>
            <a:r>
              <a:rPr lang="en-US" altLang="zh-CN" sz="2600" dirty="0">
                <a:sym typeface="Symbol" pitchFamily="18" charset="2"/>
              </a:rPr>
              <a:t>  </a:t>
            </a:r>
            <a:r>
              <a:rPr lang="en-US" altLang="zh-CN" sz="2600" dirty="0" err="1">
                <a:sym typeface="Symbol" pitchFamily="18" charset="2"/>
              </a:rPr>
              <a:t>a</a:t>
            </a:r>
            <a:r>
              <a:rPr lang="en-US" altLang="zh-CN" sz="2600" baseline="-25000" dirty="0" err="1">
                <a:sym typeface="Symbol" pitchFamily="18" charset="2"/>
              </a:rPr>
              <a:t>i</a:t>
            </a:r>
            <a:r>
              <a:rPr lang="en-US" altLang="zh-CN" sz="2600" dirty="0">
                <a:sym typeface="Symbol" pitchFamily="18" charset="2"/>
              </a:rPr>
              <a:t>  </a:t>
            </a:r>
            <a:r>
              <a:rPr lang="en-US" altLang="zh-CN" sz="2600" dirty="0">
                <a:latin typeface="Arial" panose="020B0604020202090204" pitchFamily="34" charset="0"/>
                <a:sym typeface="Symbol" pitchFamily="18" charset="2"/>
              </a:rPr>
              <a:t>…</a:t>
            </a:r>
            <a:r>
              <a:rPr lang="en-US" altLang="zh-CN" sz="2600" dirty="0">
                <a:sym typeface="Symbol" pitchFamily="18" charset="2"/>
              </a:rPr>
              <a:t>  a</a:t>
            </a:r>
            <a:r>
              <a:rPr lang="en-US" altLang="zh-CN" sz="2600" baseline="-25000" dirty="0">
                <a:sym typeface="Symbol" pitchFamily="18" charset="2"/>
              </a:rPr>
              <a:t>n</a:t>
            </a:r>
            <a:r>
              <a:rPr lang="en-US" altLang="zh-CN" sz="2600" dirty="0">
                <a:sym typeface="Symbol" pitchFamily="18" charset="2"/>
              </a:rPr>
              <a:t>  </a:t>
            </a:r>
            <a:endParaRPr lang="en-US" altLang="zh-CN" sz="2600" dirty="0">
              <a:sym typeface="Symbol" pitchFamily="18" charset="2"/>
            </a:endParaRPr>
          </a:p>
        </p:txBody>
      </p:sp>
      <p:sp>
        <p:nvSpPr>
          <p:cNvPr id="90116" name="Line 4"/>
          <p:cNvSpPr>
            <a:spLocks noChangeShapeType="1"/>
          </p:cNvSpPr>
          <p:nvPr/>
        </p:nvSpPr>
        <p:spPr bwMode="auto">
          <a:xfrm>
            <a:off x="2309786" y="3629036"/>
            <a:ext cx="3200400" cy="0"/>
          </a:xfrm>
          <a:prstGeom prst="line">
            <a:avLst/>
          </a:prstGeom>
          <a:noFill/>
          <a:ln w="9525">
            <a:solidFill>
              <a:schemeClr val="tx1"/>
            </a:solidFill>
            <a:round/>
          </a:ln>
        </p:spPr>
        <p:txBody>
          <a:bodyPr wrap="none" anchor="ctr"/>
          <a:lstStyle/>
          <a:p>
            <a:endParaRPr lang="zh-CN" altLang="en-US"/>
          </a:p>
        </p:txBody>
      </p:sp>
      <p:sp>
        <p:nvSpPr>
          <p:cNvPr id="90117" name="Line 5"/>
          <p:cNvSpPr>
            <a:spLocks noChangeShapeType="1"/>
          </p:cNvSpPr>
          <p:nvPr/>
        </p:nvSpPr>
        <p:spPr bwMode="auto">
          <a:xfrm>
            <a:off x="2309786" y="4314836"/>
            <a:ext cx="3200400" cy="0"/>
          </a:xfrm>
          <a:prstGeom prst="line">
            <a:avLst/>
          </a:prstGeom>
          <a:noFill/>
          <a:ln w="9525">
            <a:solidFill>
              <a:schemeClr val="tx1"/>
            </a:solidFill>
            <a:round/>
          </a:ln>
        </p:spPr>
        <p:txBody>
          <a:bodyPr wrap="none" anchor="ctr"/>
          <a:lstStyle/>
          <a:p>
            <a:endParaRPr lang="zh-CN" altLang="en-US"/>
          </a:p>
        </p:txBody>
      </p:sp>
      <p:sp>
        <p:nvSpPr>
          <p:cNvPr id="90118" name="Line 6"/>
          <p:cNvSpPr>
            <a:spLocks noChangeShapeType="1"/>
          </p:cNvSpPr>
          <p:nvPr/>
        </p:nvSpPr>
        <p:spPr bwMode="auto">
          <a:xfrm flipV="1">
            <a:off x="2538386" y="4314836"/>
            <a:ext cx="0" cy="228600"/>
          </a:xfrm>
          <a:prstGeom prst="line">
            <a:avLst/>
          </a:prstGeom>
          <a:noFill/>
          <a:ln w="9525">
            <a:solidFill>
              <a:schemeClr val="tx1"/>
            </a:solidFill>
            <a:round/>
            <a:tailEnd type="triangle" w="med" len="med"/>
          </a:ln>
        </p:spPr>
        <p:txBody>
          <a:bodyPr wrap="none" anchor="ctr"/>
          <a:lstStyle/>
          <a:p>
            <a:endParaRPr lang="zh-CN" altLang="en-US"/>
          </a:p>
        </p:txBody>
      </p:sp>
      <p:sp>
        <p:nvSpPr>
          <p:cNvPr id="90119" name="Line 7"/>
          <p:cNvSpPr>
            <a:spLocks noChangeShapeType="1"/>
          </p:cNvSpPr>
          <p:nvPr/>
        </p:nvSpPr>
        <p:spPr bwMode="auto">
          <a:xfrm flipV="1">
            <a:off x="5205386" y="4314836"/>
            <a:ext cx="0" cy="228600"/>
          </a:xfrm>
          <a:prstGeom prst="line">
            <a:avLst/>
          </a:prstGeom>
          <a:noFill/>
          <a:ln w="9525">
            <a:solidFill>
              <a:schemeClr val="tx1"/>
            </a:solidFill>
            <a:round/>
            <a:tailEnd type="triangle" w="med" len="med"/>
          </a:ln>
        </p:spPr>
        <p:txBody>
          <a:bodyPr wrap="none" anchor="ctr"/>
          <a:lstStyle/>
          <a:p>
            <a:endParaRPr lang="zh-CN" altLang="en-US"/>
          </a:p>
        </p:txBody>
      </p:sp>
      <p:sp>
        <p:nvSpPr>
          <p:cNvPr id="90120" name="Text Box 8"/>
          <p:cNvSpPr txBox="1">
            <a:spLocks noChangeArrowheads="1"/>
          </p:cNvSpPr>
          <p:nvPr/>
        </p:nvSpPr>
        <p:spPr bwMode="auto">
          <a:xfrm>
            <a:off x="1700186" y="4543436"/>
            <a:ext cx="1143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503050405090304" pitchFamily="18" charset="0"/>
              </a:rPr>
              <a:t>队头</a:t>
            </a:r>
            <a:r>
              <a:rPr kumimoji="1" lang="en-US" altLang="en-US" sz="2400">
                <a:latin typeface="Times New Roman" panose="02020503050405090304" pitchFamily="18" charset="0"/>
              </a:rPr>
              <a:t> </a:t>
            </a:r>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90121" name="Text Box 9"/>
          <p:cNvSpPr txBox="1">
            <a:spLocks noChangeArrowheads="1"/>
          </p:cNvSpPr>
          <p:nvPr/>
        </p:nvSpPr>
        <p:spPr bwMode="auto">
          <a:xfrm>
            <a:off x="4367186" y="4543436"/>
            <a:ext cx="18288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503050405090304" pitchFamily="18" charset="0"/>
              </a:rPr>
              <a:t>队尾</a:t>
            </a:r>
            <a:r>
              <a:rPr kumimoji="1" lang="en-US" altLang="en-US" sz="2400">
                <a:latin typeface="Times New Roman" panose="02020503050405090304" pitchFamily="18" charset="0"/>
              </a:rPr>
              <a:t> </a:t>
            </a:r>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90122" name="Text Box 12"/>
          <p:cNvSpPr txBox="1">
            <a:spLocks noChangeArrowheads="1"/>
          </p:cNvSpPr>
          <p:nvPr/>
        </p:nvSpPr>
        <p:spPr bwMode="auto">
          <a:xfrm>
            <a:off x="785786" y="3705236"/>
            <a:ext cx="1143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b="1">
                <a:solidFill>
                  <a:srgbClr val="FF3300"/>
                </a:solidFill>
                <a:latin typeface="Times New Roman" panose="02020503050405090304" pitchFamily="18" charset="0"/>
                <a:ea typeface="楷体_GB2312" pitchFamily="49" charset="-122"/>
              </a:rPr>
              <a:t>出队</a:t>
            </a:r>
            <a:endParaRPr kumimoji="1" lang="zh-CN" altLang="en-US" sz="2400">
              <a:latin typeface="Times New Roman" panose="02020503050405090304" pitchFamily="18" charset="0"/>
            </a:endParaRPr>
          </a:p>
        </p:txBody>
      </p:sp>
      <p:sp>
        <p:nvSpPr>
          <p:cNvPr id="90123" name="Text Box 14"/>
          <p:cNvSpPr txBox="1">
            <a:spLocks noChangeArrowheads="1"/>
          </p:cNvSpPr>
          <p:nvPr/>
        </p:nvSpPr>
        <p:spPr bwMode="auto">
          <a:xfrm>
            <a:off x="6119786" y="3629036"/>
            <a:ext cx="9144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b="1">
                <a:solidFill>
                  <a:srgbClr val="FF3300"/>
                </a:solidFill>
                <a:latin typeface="Times New Roman" panose="02020503050405090304" pitchFamily="18" charset="0"/>
                <a:ea typeface="楷体_GB2312" pitchFamily="49" charset="-122"/>
              </a:rPr>
              <a:t>入队</a:t>
            </a:r>
            <a:endParaRPr kumimoji="1" lang="zh-CN" altLang="en-US" sz="2400">
              <a:latin typeface="Times New Roman" panose="02020503050405090304" pitchFamily="18" charset="0"/>
              <a:ea typeface="楷体_GB2312" pitchFamily="49" charset="-122"/>
            </a:endParaRPr>
          </a:p>
        </p:txBody>
      </p:sp>
      <p:sp>
        <p:nvSpPr>
          <p:cNvPr id="90124" name="AutoShape 15"/>
          <p:cNvSpPr>
            <a:spLocks noChangeArrowheads="1"/>
          </p:cNvSpPr>
          <p:nvPr/>
        </p:nvSpPr>
        <p:spPr bwMode="auto">
          <a:xfrm>
            <a:off x="1776386" y="3857636"/>
            <a:ext cx="533400" cy="152400"/>
          </a:xfrm>
          <a:prstGeom prst="leftArrow">
            <a:avLst>
              <a:gd name="adj1" fmla="val 50000"/>
              <a:gd name="adj2" fmla="val 87500"/>
            </a:avLst>
          </a:prstGeom>
          <a:solidFill>
            <a:schemeClr val="accent1"/>
          </a:solidFill>
          <a:ln w="9525">
            <a:solidFill>
              <a:schemeClr val="tx1"/>
            </a:solidFill>
            <a:miter lim="800000"/>
          </a:ln>
        </p:spPr>
        <p:txBody>
          <a:bodyPr wrap="none" anchor="ctr"/>
          <a:lstStyle/>
          <a:p>
            <a:endParaRPr lang="zh-CN" altLang="en-US"/>
          </a:p>
        </p:txBody>
      </p:sp>
      <p:sp>
        <p:nvSpPr>
          <p:cNvPr id="90125" name="AutoShape 16"/>
          <p:cNvSpPr>
            <a:spLocks noChangeArrowheads="1"/>
          </p:cNvSpPr>
          <p:nvPr/>
        </p:nvSpPr>
        <p:spPr bwMode="auto">
          <a:xfrm>
            <a:off x="5433986" y="3857636"/>
            <a:ext cx="533400" cy="152400"/>
          </a:xfrm>
          <a:prstGeom prst="leftArrow">
            <a:avLst>
              <a:gd name="adj1" fmla="val 50000"/>
              <a:gd name="adj2" fmla="val 87500"/>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914400" y="1857364"/>
            <a:ext cx="8023350" cy="1200329"/>
          </a:xfrm>
          <a:prstGeom prst="rect">
            <a:avLst/>
          </a:prstGeom>
          <a:noFill/>
          <a:ln w="9525">
            <a:noFill/>
            <a:miter lim="800000"/>
          </a:ln>
        </p:spPr>
        <p:txBody>
          <a:bodyPr wrap="none">
            <a:spAutoFit/>
          </a:bodyPr>
          <a:lstStyle/>
          <a:p>
            <a:pPr>
              <a:lnSpc>
                <a:spcPct val="150000"/>
              </a:lnSpc>
              <a:spcBef>
                <a:spcPct val="0"/>
              </a:spcBef>
              <a:buClrTx/>
              <a:buFontTx/>
              <a:buNone/>
            </a:pPr>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把允许插入的一端叫</a:t>
            </a:r>
            <a:r>
              <a:rPr kumimoji="1" lang="zh-CN" altLang="en-US" sz="2400" dirty="0">
                <a:solidFill>
                  <a:srgbClr val="FF0000"/>
                </a:solidFill>
                <a:latin typeface="Times New Roman" panose="02020503050405090304" pitchFamily="18" charset="0"/>
              </a:rPr>
              <a:t>队尾</a:t>
            </a:r>
            <a:r>
              <a:rPr kumimoji="1" lang="en-US" altLang="zh-CN" sz="2400" dirty="0">
                <a:solidFill>
                  <a:srgbClr val="FF0000"/>
                </a:solidFill>
                <a:latin typeface="Times New Roman" panose="02020503050405090304" pitchFamily="18" charset="0"/>
              </a:rPr>
              <a:t>(rear) </a:t>
            </a:r>
            <a:r>
              <a:rPr kumimoji="1" lang="zh-CN" altLang="en-US" sz="2400" dirty="0">
                <a:latin typeface="Times New Roman" panose="02020503050405090304" pitchFamily="18" charset="0"/>
              </a:rPr>
              <a:t>，把允许删除的一端叫</a:t>
            </a:r>
            <a:endParaRPr kumimoji="1" lang="zh-CN" altLang="en-US" sz="2400" dirty="0">
              <a:latin typeface="Times New Roman" panose="02020503050405090304" pitchFamily="18" charset="0"/>
            </a:endParaRPr>
          </a:p>
          <a:p>
            <a:pPr>
              <a:lnSpc>
                <a:spcPct val="150000"/>
              </a:lnSpc>
              <a:spcBef>
                <a:spcPct val="0"/>
              </a:spcBef>
              <a:buClrTx/>
              <a:buFontTx/>
              <a:buNone/>
            </a:pPr>
            <a:r>
              <a:rPr kumimoji="1" lang="zh-CN" altLang="en-US" sz="2400" dirty="0">
                <a:solidFill>
                  <a:srgbClr val="FF0000"/>
                </a:solidFill>
                <a:latin typeface="Times New Roman" panose="02020503050405090304" pitchFamily="18" charset="0"/>
              </a:rPr>
              <a:t>队头</a:t>
            </a:r>
            <a:r>
              <a:rPr kumimoji="1" lang="en-US" altLang="zh-CN" sz="2400" dirty="0">
                <a:solidFill>
                  <a:srgbClr val="FF0000"/>
                </a:solidFill>
                <a:latin typeface="Times New Roman" panose="02020503050405090304" pitchFamily="18" charset="0"/>
              </a:rPr>
              <a:t>(front)</a:t>
            </a:r>
            <a:r>
              <a:rPr kumimoji="1" lang="zh-CN" altLang="en-US" sz="2400" dirty="0">
                <a:latin typeface="Times New Roman" panose="02020503050405090304" pitchFamily="18" charset="0"/>
              </a:rPr>
              <a:t>。</a:t>
            </a:r>
            <a:r>
              <a:rPr kumimoji="1" lang="zh-CN" altLang="en-US" sz="2400" dirty="0">
                <a:solidFill>
                  <a:srgbClr val="FF0000"/>
                </a:solidFill>
                <a:latin typeface="Times New Roman" panose="02020503050405090304" pitchFamily="18" charset="0"/>
              </a:rPr>
              <a:t>没有元素时称为空队列</a:t>
            </a:r>
            <a:r>
              <a:rPr kumimoji="1" lang="zh-CN" altLang="en-US" sz="2400" dirty="0">
                <a:latin typeface="Times New Roman" panose="02020503050405090304" pitchFamily="18" charset="0"/>
              </a:rPr>
              <a:t>。</a:t>
            </a:r>
            <a:endParaRPr kumimoji="1" lang="zh-CN" altLang="en-US" sz="2400" dirty="0">
              <a:latin typeface="Times New Roman" panose="02020503050405090304" pitchFamily="18" charset="0"/>
            </a:endParaRPr>
          </a:p>
        </p:txBody>
      </p:sp>
      <p:sp>
        <p:nvSpPr>
          <p:cNvPr id="91139" name="Text Box 3"/>
          <p:cNvSpPr txBox="1">
            <a:spLocks noChangeArrowheads="1"/>
          </p:cNvSpPr>
          <p:nvPr/>
        </p:nvSpPr>
        <p:spPr bwMode="auto">
          <a:xfrm>
            <a:off x="822325" y="930275"/>
            <a:ext cx="2460625" cy="641350"/>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600">
                <a:latin typeface="Times New Roman" panose="02020503050405090304" pitchFamily="18" charset="0"/>
              </a:rPr>
              <a:t>队列的定义</a:t>
            </a:r>
            <a:endParaRPr kumimoji="1" lang="zh-CN" altLang="en-US" sz="2400">
              <a:latin typeface="Times New Roman" panose="02020503050405090304" pitchFamily="18" charset="0"/>
            </a:endParaRPr>
          </a:p>
        </p:txBody>
      </p:sp>
      <p:grpSp>
        <p:nvGrpSpPr>
          <p:cNvPr id="2" name="Group 4"/>
          <p:cNvGrpSpPr/>
          <p:nvPr/>
        </p:nvGrpSpPr>
        <p:grpSpPr bwMode="auto">
          <a:xfrm>
            <a:off x="1219200" y="3411526"/>
            <a:ext cx="6432550" cy="914400"/>
            <a:chOff x="768" y="1152"/>
            <a:chExt cx="4052" cy="576"/>
          </a:xfrm>
        </p:grpSpPr>
        <p:sp>
          <p:nvSpPr>
            <p:cNvPr id="91145" name="Line 5"/>
            <p:cNvSpPr>
              <a:spLocks noChangeShapeType="1"/>
            </p:cNvSpPr>
            <p:nvPr/>
          </p:nvSpPr>
          <p:spPr bwMode="auto">
            <a:xfrm>
              <a:off x="1488" y="1200"/>
              <a:ext cx="2736" cy="0"/>
            </a:xfrm>
            <a:prstGeom prst="line">
              <a:avLst/>
            </a:prstGeom>
            <a:noFill/>
            <a:ln w="9525">
              <a:solidFill>
                <a:schemeClr val="tx1"/>
              </a:solidFill>
              <a:round/>
            </a:ln>
          </p:spPr>
          <p:txBody>
            <a:bodyPr wrap="none" anchor="ctr"/>
            <a:lstStyle/>
            <a:p>
              <a:endParaRPr lang="zh-CN" altLang="en-US"/>
            </a:p>
          </p:txBody>
        </p:sp>
        <p:sp>
          <p:nvSpPr>
            <p:cNvPr id="91146" name="Line 6"/>
            <p:cNvSpPr>
              <a:spLocks noChangeShapeType="1"/>
            </p:cNvSpPr>
            <p:nvPr/>
          </p:nvSpPr>
          <p:spPr bwMode="auto">
            <a:xfrm>
              <a:off x="1488" y="1728"/>
              <a:ext cx="2736" cy="0"/>
            </a:xfrm>
            <a:prstGeom prst="line">
              <a:avLst/>
            </a:prstGeom>
            <a:noFill/>
            <a:ln w="9525">
              <a:solidFill>
                <a:schemeClr val="tx1"/>
              </a:solidFill>
              <a:round/>
            </a:ln>
          </p:spPr>
          <p:txBody>
            <a:bodyPr wrap="none" anchor="ctr"/>
            <a:lstStyle/>
            <a:p>
              <a:endParaRPr lang="zh-CN" altLang="en-US"/>
            </a:p>
          </p:txBody>
        </p:sp>
        <p:sp>
          <p:nvSpPr>
            <p:cNvPr id="91147" name="Text Box 7"/>
            <p:cNvSpPr txBox="1">
              <a:spLocks noChangeArrowheads="1"/>
            </p:cNvSpPr>
            <p:nvPr/>
          </p:nvSpPr>
          <p:spPr bwMode="auto">
            <a:xfrm>
              <a:off x="1680" y="1344"/>
              <a:ext cx="1597" cy="288"/>
            </a:xfrm>
            <a:prstGeom prst="rect">
              <a:avLst/>
            </a:prstGeom>
            <a:noFill/>
            <a:ln w="9525">
              <a:noFill/>
              <a:miter lim="800000"/>
            </a:ln>
          </p:spPr>
          <p:txBody>
            <a:bodyPr wrap="none">
              <a:spAutoFit/>
            </a:bodyPr>
            <a:lstStyle/>
            <a:p>
              <a:pPr>
                <a:lnSpc>
                  <a:spcPct val="100000"/>
                </a:lnSpc>
                <a:spcBef>
                  <a:spcPct val="0"/>
                </a:spcBef>
                <a:buClrTx/>
                <a:buFontTx/>
                <a:buNone/>
              </a:pPr>
              <a:r>
                <a:rPr kumimoji="1" lang="en-US" altLang="en-US" sz="2400">
                  <a:latin typeface="Times New Roman" panose="02020503050405090304" pitchFamily="18" charset="0"/>
                </a:rPr>
                <a:t>a1   a2   a3   a4   a5</a:t>
              </a:r>
              <a:endParaRPr kumimoji="1" lang="en-US" altLang="zh-CN" sz="2400">
                <a:latin typeface="Times New Roman" panose="02020503050405090304" pitchFamily="18" charset="0"/>
              </a:endParaRPr>
            </a:p>
          </p:txBody>
        </p:sp>
        <p:sp>
          <p:nvSpPr>
            <p:cNvPr id="91148" name="Line 8"/>
            <p:cNvSpPr>
              <a:spLocks noChangeShapeType="1"/>
            </p:cNvSpPr>
            <p:nvPr/>
          </p:nvSpPr>
          <p:spPr bwMode="auto">
            <a:xfrm flipH="1">
              <a:off x="768" y="1536"/>
              <a:ext cx="672" cy="0"/>
            </a:xfrm>
            <a:prstGeom prst="line">
              <a:avLst/>
            </a:prstGeom>
            <a:noFill/>
            <a:ln w="9525">
              <a:solidFill>
                <a:schemeClr val="tx1"/>
              </a:solidFill>
              <a:round/>
              <a:tailEnd type="triangle" w="med" len="med"/>
            </a:ln>
          </p:spPr>
          <p:txBody>
            <a:bodyPr wrap="none" anchor="ctr"/>
            <a:lstStyle/>
            <a:p>
              <a:endParaRPr lang="zh-CN" altLang="en-US"/>
            </a:p>
          </p:txBody>
        </p:sp>
        <p:sp>
          <p:nvSpPr>
            <p:cNvPr id="91149" name="Line 9"/>
            <p:cNvSpPr>
              <a:spLocks noChangeShapeType="1"/>
            </p:cNvSpPr>
            <p:nvPr/>
          </p:nvSpPr>
          <p:spPr bwMode="auto">
            <a:xfrm flipH="1">
              <a:off x="4224" y="1488"/>
              <a:ext cx="576" cy="0"/>
            </a:xfrm>
            <a:prstGeom prst="line">
              <a:avLst/>
            </a:prstGeom>
            <a:noFill/>
            <a:ln w="9525">
              <a:solidFill>
                <a:schemeClr val="tx1"/>
              </a:solidFill>
              <a:round/>
              <a:tailEnd type="triangle" w="med" len="med"/>
            </a:ln>
          </p:spPr>
          <p:txBody>
            <a:bodyPr wrap="none" anchor="ctr"/>
            <a:lstStyle/>
            <a:p>
              <a:endParaRPr lang="zh-CN" altLang="en-US"/>
            </a:p>
          </p:txBody>
        </p:sp>
        <p:sp>
          <p:nvSpPr>
            <p:cNvPr id="91150" name="Text Box 10"/>
            <p:cNvSpPr txBox="1">
              <a:spLocks noChangeArrowheads="1"/>
            </p:cNvSpPr>
            <p:nvPr/>
          </p:nvSpPr>
          <p:spPr bwMode="auto">
            <a:xfrm>
              <a:off x="816" y="1152"/>
              <a:ext cx="500" cy="28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2400">
                  <a:latin typeface="Times New Roman" panose="02020503050405090304" pitchFamily="18" charset="0"/>
                </a:rPr>
                <a:t>出队</a:t>
              </a:r>
              <a:endParaRPr kumimoji="1" lang="zh-CN" altLang="en-US" sz="2400">
                <a:latin typeface="Times New Roman" panose="02020503050405090304" pitchFamily="18" charset="0"/>
              </a:endParaRPr>
            </a:p>
          </p:txBody>
        </p:sp>
        <p:sp>
          <p:nvSpPr>
            <p:cNvPr id="91151" name="Text Box 11"/>
            <p:cNvSpPr txBox="1">
              <a:spLocks noChangeArrowheads="1"/>
            </p:cNvSpPr>
            <p:nvPr/>
          </p:nvSpPr>
          <p:spPr bwMode="auto">
            <a:xfrm>
              <a:off x="4320" y="1152"/>
              <a:ext cx="500" cy="28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2400">
                  <a:latin typeface="Times New Roman" panose="02020503050405090304" pitchFamily="18" charset="0"/>
                </a:rPr>
                <a:t>入队</a:t>
              </a:r>
              <a:endParaRPr kumimoji="1" lang="zh-CN" altLang="en-US" sz="2400">
                <a:latin typeface="Times New Roman" panose="02020503050405090304" pitchFamily="18" charset="0"/>
              </a:endParaRPr>
            </a:p>
          </p:txBody>
        </p:sp>
      </p:grpSp>
      <p:sp>
        <p:nvSpPr>
          <p:cNvPr id="91141" name="Line 12"/>
          <p:cNvSpPr>
            <a:spLocks noChangeShapeType="1"/>
          </p:cNvSpPr>
          <p:nvPr/>
        </p:nvSpPr>
        <p:spPr bwMode="auto">
          <a:xfrm flipV="1">
            <a:off x="2819400" y="4608501"/>
            <a:ext cx="0" cy="457200"/>
          </a:xfrm>
          <a:prstGeom prst="line">
            <a:avLst/>
          </a:prstGeom>
          <a:noFill/>
          <a:ln w="9525">
            <a:solidFill>
              <a:schemeClr val="tx1"/>
            </a:solidFill>
            <a:round/>
            <a:tailEnd type="triangle" w="med" len="med"/>
          </a:ln>
        </p:spPr>
        <p:txBody>
          <a:bodyPr wrap="none" anchor="ctr"/>
          <a:lstStyle/>
          <a:p>
            <a:endParaRPr lang="zh-CN" altLang="en-US"/>
          </a:p>
        </p:txBody>
      </p:sp>
      <p:sp>
        <p:nvSpPr>
          <p:cNvPr id="91142" name="Text Box 13"/>
          <p:cNvSpPr txBox="1">
            <a:spLocks noChangeArrowheads="1"/>
          </p:cNvSpPr>
          <p:nvPr/>
        </p:nvSpPr>
        <p:spPr bwMode="auto">
          <a:xfrm>
            <a:off x="2574925" y="5106976"/>
            <a:ext cx="776288" cy="457200"/>
          </a:xfrm>
          <a:prstGeom prst="rect">
            <a:avLst/>
          </a:prstGeom>
          <a:noFill/>
          <a:ln w="9525">
            <a:noFill/>
            <a:miter lim="800000"/>
          </a:ln>
        </p:spPr>
        <p:txBody>
          <a:bodyPr wrap="none">
            <a:spAutoFit/>
          </a:bodyPr>
          <a:lstStyle/>
          <a:p>
            <a:pPr>
              <a:lnSpc>
                <a:spcPct val="100000"/>
              </a:lnSpc>
              <a:spcBef>
                <a:spcPct val="0"/>
              </a:spcBef>
              <a:buClrTx/>
              <a:buFontTx/>
              <a:buNone/>
            </a:pPr>
            <a:r>
              <a:rPr kumimoji="1" lang="en-US" altLang="en-US" sz="2400">
                <a:latin typeface="Times New Roman" panose="02020503050405090304" pitchFamily="18" charset="0"/>
              </a:rPr>
              <a:t>front</a:t>
            </a:r>
            <a:endParaRPr kumimoji="1" lang="en-US" altLang="zh-CN" sz="2400">
              <a:latin typeface="Times New Roman" panose="02020503050405090304" pitchFamily="18" charset="0"/>
            </a:endParaRPr>
          </a:p>
        </p:txBody>
      </p:sp>
      <p:sp>
        <p:nvSpPr>
          <p:cNvPr id="91143" name="Line 14"/>
          <p:cNvSpPr>
            <a:spLocks noChangeShapeType="1"/>
          </p:cNvSpPr>
          <p:nvPr/>
        </p:nvSpPr>
        <p:spPr bwMode="auto">
          <a:xfrm flipV="1">
            <a:off x="4953000" y="4608501"/>
            <a:ext cx="0" cy="457200"/>
          </a:xfrm>
          <a:prstGeom prst="line">
            <a:avLst/>
          </a:prstGeom>
          <a:noFill/>
          <a:ln w="9525">
            <a:solidFill>
              <a:schemeClr val="tx1"/>
            </a:solidFill>
            <a:round/>
            <a:tailEnd type="triangle" w="med" len="med"/>
          </a:ln>
        </p:spPr>
        <p:txBody>
          <a:bodyPr wrap="none" anchor="ctr"/>
          <a:lstStyle/>
          <a:p>
            <a:endParaRPr lang="zh-CN" altLang="en-US"/>
          </a:p>
        </p:txBody>
      </p:sp>
      <p:sp>
        <p:nvSpPr>
          <p:cNvPr id="91144" name="Text Box 15"/>
          <p:cNvSpPr txBox="1">
            <a:spLocks noChangeArrowheads="1"/>
          </p:cNvSpPr>
          <p:nvPr/>
        </p:nvSpPr>
        <p:spPr bwMode="auto">
          <a:xfrm>
            <a:off x="4724400" y="5106976"/>
            <a:ext cx="657225" cy="457200"/>
          </a:xfrm>
          <a:prstGeom prst="rect">
            <a:avLst/>
          </a:prstGeom>
          <a:noFill/>
          <a:ln w="9525">
            <a:noFill/>
            <a:miter lim="800000"/>
          </a:ln>
        </p:spPr>
        <p:txBody>
          <a:bodyPr wrap="none">
            <a:spAutoFit/>
          </a:bodyPr>
          <a:lstStyle/>
          <a:p>
            <a:pPr>
              <a:lnSpc>
                <a:spcPct val="100000"/>
              </a:lnSpc>
              <a:spcBef>
                <a:spcPct val="0"/>
              </a:spcBef>
              <a:buClrTx/>
              <a:buFontTx/>
              <a:buNone/>
            </a:pPr>
            <a:r>
              <a:rPr kumimoji="1" lang="en-US" altLang="zh-CN" sz="2400">
                <a:latin typeface="Times New Roman" panose="02020503050405090304" pitchFamily="18" charset="0"/>
              </a:rPr>
              <a:t>rear</a:t>
            </a:r>
            <a:endParaRPr kumimoji="1" lang="en-US" altLang="zh-CN" sz="2400">
              <a:latin typeface="Times New Roman" panose="0202050305040509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371600" y="1062043"/>
            <a:ext cx="6432550" cy="914400"/>
            <a:chOff x="768" y="1152"/>
            <a:chExt cx="4052" cy="576"/>
          </a:xfrm>
        </p:grpSpPr>
        <p:sp>
          <p:nvSpPr>
            <p:cNvPr id="92164" name="Line 3"/>
            <p:cNvSpPr>
              <a:spLocks noChangeShapeType="1"/>
            </p:cNvSpPr>
            <p:nvPr/>
          </p:nvSpPr>
          <p:spPr bwMode="auto">
            <a:xfrm>
              <a:off x="1488" y="1200"/>
              <a:ext cx="2736" cy="0"/>
            </a:xfrm>
            <a:prstGeom prst="line">
              <a:avLst/>
            </a:prstGeom>
            <a:noFill/>
            <a:ln w="9525">
              <a:solidFill>
                <a:schemeClr val="tx1"/>
              </a:solidFill>
              <a:round/>
            </a:ln>
          </p:spPr>
          <p:txBody>
            <a:bodyPr wrap="none" anchor="ctr"/>
            <a:lstStyle/>
            <a:p>
              <a:endParaRPr lang="zh-CN" altLang="en-US"/>
            </a:p>
          </p:txBody>
        </p:sp>
        <p:sp>
          <p:nvSpPr>
            <p:cNvPr id="92165" name="Line 4"/>
            <p:cNvSpPr>
              <a:spLocks noChangeShapeType="1"/>
            </p:cNvSpPr>
            <p:nvPr/>
          </p:nvSpPr>
          <p:spPr bwMode="auto">
            <a:xfrm>
              <a:off x="1488" y="1728"/>
              <a:ext cx="2736" cy="0"/>
            </a:xfrm>
            <a:prstGeom prst="line">
              <a:avLst/>
            </a:prstGeom>
            <a:noFill/>
            <a:ln w="9525">
              <a:solidFill>
                <a:schemeClr val="tx1"/>
              </a:solidFill>
              <a:round/>
            </a:ln>
          </p:spPr>
          <p:txBody>
            <a:bodyPr wrap="none" anchor="ctr"/>
            <a:lstStyle/>
            <a:p>
              <a:endParaRPr lang="zh-CN" altLang="en-US"/>
            </a:p>
          </p:txBody>
        </p:sp>
        <p:sp>
          <p:nvSpPr>
            <p:cNvPr id="92166" name="Text Box 5"/>
            <p:cNvSpPr txBox="1">
              <a:spLocks noChangeArrowheads="1"/>
            </p:cNvSpPr>
            <p:nvPr/>
          </p:nvSpPr>
          <p:spPr bwMode="auto">
            <a:xfrm>
              <a:off x="1680" y="1344"/>
              <a:ext cx="1597" cy="288"/>
            </a:xfrm>
            <a:prstGeom prst="rect">
              <a:avLst/>
            </a:prstGeom>
            <a:noFill/>
            <a:ln w="9525">
              <a:noFill/>
              <a:miter lim="800000"/>
            </a:ln>
          </p:spPr>
          <p:txBody>
            <a:bodyPr wrap="none">
              <a:spAutoFit/>
            </a:bodyPr>
            <a:lstStyle/>
            <a:p>
              <a:pPr>
                <a:lnSpc>
                  <a:spcPct val="100000"/>
                </a:lnSpc>
                <a:spcBef>
                  <a:spcPct val="0"/>
                </a:spcBef>
                <a:buClrTx/>
                <a:buFontTx/>
                <a:buNone/>
              </a:pPr>
              <a:r>
                <a:rPr kumimoji="1" lang="en-US" altLang="en-US" sz="2400">
                  <a:latin typeface="Times New Roman" panose="02020503050405090304" pitchFamily="18" charset="0"/>
                </a:rPr>
                <a:t>a1   a2   a3   a4   a5</a:t>
              </a:r>
              <a:endParaRPr kumimoji="1" lang="en-US" altLang="zh-CN" sz="2400">
                <a:latin typeface="Times New Roman" panose="02020503050405090304" pitchFamily="18" charset="0"/>
              </a:endParaRPr>
            </a:p>
          </p:txBody>
        </p:sp>
        <p:sp>
          <p:nvSpPr>
            <p:cNvPr id="92167" name="Line 6"/>
            <p:cNvSpPr>
              <a:spLocks noChangeShapeType="1"/>
            </p:cNvSpPr>
            <p:nvPr/>
          </p:nvSpPr>
          <p:spPr bwMode="auto">
            <a:xfrm flipH="1">
              <a:off x="768" y="1536"/>
              <a:ext cx="672" cy="0"/>
            </a:xfrm>
            <a:prstGeom prst="line">
              <a:avLst/>
            </a:prstGeom>
            <a:noFill/>
            <a:ln w="9525">
              <a:solidFill>
                <a:schemeClr val="tx1"/>
              </a:solidFill>
              <a:round/>
              <a:tailEnd type="triangle" w="med" len="med"/>
            </a:ln>
          </p:spPr>
          <p:txBody>
            <a:bodyPr wrap="none" anchor="ctr"/>
            <a:lstStyle/>
            <a:p>
              <a:endParaRPr lang="zh-CN" altLang="en-US"/>
            </a:p>
          </p:txBody>
        </p:sp>
        <p:sp>
          <p:nvSpPr>
            <p:cNvPr id="92168" name="Line 7"/>
            <p:cNvSpPr>
              <a:spLocks noChangeShapeType="1"/>
            </p:cNvSpPr>
            <p:nvPr/>
          </p:nvSpPr>
          <p:spPr bwMode="auto">
            <a:xfrm flipH="1">
              <a:off x="4224" y="1488"/>
              <a:ext cx="576" cy="0"/>
            </a:xfrm>
            <a:prstGeom prst="line">
              <a:avLst/>
            </a:prstGeom>
            <a:noFill/>
            <a:ln w="9525">
              <a:solidFill>
                <a:schemeClr val="tx1"/>
              </a:solidFill>
              <a:round/>
              <a:tailEnd type="triangle" w="med" len="med"/>
            </a:ln>
          </p:spPr>
          <p:txBody>
            <a:bodyPr wrap="none" anchor="ctr"/>
            <a:lstStyle/>
            <a:p>
              <a:endParaRPr lang="zh-CN" altLang="en-US"/>
            </a:p>
          </p:txBody>
        </p:sp>
        <p:sp>
          <p:nvSpPr>
            <p:cNvPr id="92169" name="Text Box 8"/>
            <p:cNvSpPr txBox="1">
              <a:spLocks noChangeArrowheads="1"/>
            </p:cNvSpPr>
            <p:nvPr/>
          </p:nvSpPr>
          <p:spPr bwMode="auto">
            <a:xfrm>
              <a:off x="816" y="1152"/>
              <a:ext cx="500" cy="28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2400">
                  <a:latin typeface="Times New Roman" panose="02020503050405090304" pitchFamily="18" charset="0"/>
                </a:rPr>
                <a:t>出队</a:t>
              </a:r>
              <a:endParaRPr kumimoji="1" lang="zh-CN" altLang="en-US" sz="2400">
                <a:latin typeface="Times New Roman" panose="02020503050405090304" pitchFamily="18" charset="0"/>
              </a:endParaRPr>
            </a:p>
          </p:txBody>
        </p:sp>
        <p:sp>
          <p:nvSpPr>
            <p:cNvPr id="92170" name="Text Box 9"/>
            <p:cNvSpPr txBox="1">
              <a:spLocks noChangeArrowheads="1"/>
            </p:cNvSpPr>
            <p:nvPr/>
          </p:nvSpPr>
          <p:spPr bwMode="auto">
            <a:xfrm>
              <a:off x="4320" y="1152"/>
              <a:ext cx="500" cy="28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2400">
                  <a:latin typeface="Times New Roman" panose="02020503050405090304" pitchFamily="18" charset="0"/>
                </a:rPr>
                <a:t>入队</a:t>
              </a:r>
              <a:endParaRPr kumimoji="1" lang="zh-CN" altLang="en-US" sz="2400">
                <a:latin typeface="Times New Roman" panose="02020503050405090304" pitchFamily="18" charset="0"/>
              </a:endParaRPr>
            </a:p>
          </p:txBody>
        </p:sp>
      </p:grpSp>
      <p:sp>
        <p:nvSpPr>
          <p:cNvPr id="92163" name="Text Box 10"/>
          <p:cNvSpPr txBox="1">
            <a:spLocks noChangeArrowheads="1"/>
          </p:cNvSpPr>
          <p:nvPr/>
        </p:nvSpPr>
        <p:spPr bwMode="auto">
          <a:xfrm>
            <a:off x="990600" y="2662243"/>
            <a:ext cx="7417415" cy="2238241"/>
          </a:xfrm>
          <a:prstGeom prst="rect">
            <a:avLst/>
          </a:prstGeom>
          <a:noFill/>
          <a:ln w="9525">
            <a:noFill/>
            <a:miter lim="800000"/>
          </a:ln>
        </p:spPr>
        <p:txBody>
          <a:bodyPr wrap="none">
            <a:spAutoFit/>
          </a:bodyPr>
          <a:lstStyle/>
          <a:p>
            <a:pPr>
              <a:lnSpc>
                <a:spcPct val="150000"/>
              </a:lnSpc>
              <a:spcBef>
                <a:spcPct val="0"/>
              </a:spcBef>
              <a:buClrTx/>
              <a:buFontTx/>
              <a:buNone/>
            </a:pPr>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上图是一个有</a:t>
            </a:r>
            <a:r>
              <a:rPr kumimoji="1" lang="en-US" altLang="zh-CN" sz="2400" dirty="0">
                <a:latin typeface="Times New Roman" panose="02020503050405090304" pitchFamily="18" charset="0"/>
              </a:rPr>
              <a:t>5</a:t>
            </a:r>
            <a:r>
              <a:rPr kumimoji="1" lang="zh-CN" altLang="en-US" sz="2400" dirty="0">
                <a:latin typeface="Times New Roman" panose="02020503050405090304" pitchFamily="18" charset="0"/>
              </a:rPr>
              <a:t>个元素的队列，入队的顺序依次为</a:t>
            </a:r>
            <a:endParaRPr kumimoji="1" lang="zh-CN" altLang="en-US" sz="2400" dirty="0">
              <a:latin typeface="Times New Roman" panose="02020503050405090304" pitchFamily="18" charset="0"/>
            </a:endParaRPr>
          </a:p>
          <a:p>
            <a:pPr>
              <a:lnSpc>
                <a:spcPct val="150000"/>
              </a:lnSpc>
              <a:spcBef>
                <a:spcPct val="0"/>
              </a:spcBef>
              <a:buClrTx/>
              <a:buFontTx/>
              <a:buNone/>
            </a:pPr>
            <a:r>
              <a:rPr kumimoji="1" lang="en-US" altLang="en-US" sz="2400" dirty="0">
                <a:latin typeface="Times New Roman" panose="02020503050405090304" pitchFamily="18" charset="0"/>
              </a:rPr>
              <a:t>a1,a2,a3,a4,a5</a:t>
            </a:r>
            <a:r>
              <a:rPr kumimoji="1" lang="zh-CN" altLang="en-US" sz="2400" dirty="0">
                <a:latin typeface="Times New Roman" panose="02020503050405090304" pitchFamily="18" charset="0"/>
              </a:rPr>
              <a:t>，出队时的顺序将依然是</a:t>
            </a:r>
            <a:r>
              <a:rPr kumimoji="1" lang="en-US" altLang="en-US" sz="2400" dirty="0">
                <a:latin typeface="Times New Roman" panose="02020503050405090304" pitchFamily="18" charset="0"/>
              </a:rPr>
              <a:t>a1,a2,a3,a4,a5</a:t>
            </a:r>
            <a:r>
              <a:rPr kumimoji="1" lang="zh-CN" altLang="en-US" sz="2400" dirty="0">
                <a:latin typeface="Times New Roman" panose="02020503050405090304" pitchFamily="18" charset="0"/>
              </a:rPr>
              <a:t>。</a:t>
            </a:r>
            <a:endParaRPr kumimoji="1" lang="zh-CN" altLang="en-US" sz="2400" dirty="0">
              <a:latin typeface="Times New Roman" panose="02020503050405090304" pitchFamily="18" charset="0"/>
            </a:endParaRPr>
          </a:p>
          <a:p>
            <a:pPr>
              <a:lnSpc>
                <a:spcPct val="150000"/>
              </a:lnSpc>
              <a:spcBef>
                <a:spcPct val="0"/>
              </a:spcBef>
              <a:buClrTx/>
              <a:buFontTx/>
              <a:buNone/>
            </a:pPr>
            <a:r>
              <a:rPr kumimoji="1" lang="zh-CN" altLang="en-US" sz="2400" dirty="0">
                <a:latin typeface="Times New Roman" panose="02020503050405090304" pitchFamily="18" charset="0"/>
              </a:rPr>
              <a:t>先进入队列的元素总是先离开队列。因此队列也称作</a:t>
            </a:r>
            <a:endParaRPr kumimoji="1" lang="zh-CN" altLang="en-US" sz="2400" dirty="0">
              <a:latin typeface="Times New Roman" panose="02020503050405090304" pitchFamily="18" charset="0"/>
            </a:endParaRPr>
          </a:p>
          <a:p>
            <a:pPr>
              <a:lnSpc>
                <a:spcPct val="150000"/>
              </a:lnSpc>
              <a:spcBef>
                <a:spcPct val="0"/>
              </a:spcBef>
              <a:buClrTx/>
              <a:buFontTx/>
              <a:buNone/>
            </a:pPr>
            <a:r>
              <a:rPr kumimoji="1" lang="zh-CN" altLang="en-US" sz="2400" dirty="0">
                <a:latin typeface="Times New Roman" panose="02020503050405090304" pitchFamily="18" charset="0"/>
              </a:rPr>
              <a:t>先进先出</a:t>
            </a:r>
            <a:r>
              <a:rPr kumimoji="1" lang="en-US" altLang="zh-CN" sz="2400" dirty="0">
                <a:latin typeface="Times New Roman" panose="02020503050405090304" pitchFamily="18" charset="0"/>
              </a:rPr>
              <a:t>(First  In First Out)</a:t>
            </a:r>
            <a:r>
              <a:rPr kumimoji="1" lang="zh-CN" altLang="en-US" sz="2400" dirty="0">
                <a:latin typeface="Times New Roman" panose="02020503050405090304" pitchFamily="18" charset="0"/>
              </a:rPr>
              <a:t>的线性表，简称</a:t>
            </a:r>
            <a:r>
              <a:rPr kumimoji="1" lang="en-US" altLang="zh-CN" sz="2400" dirty="0">
                <a:latin typeface="Times New Roman" panose="02020503050405090304" pitchFamily="18" charset="0"/>
              </a:rPr>
              <a:t>FIFO</a:t>
            </a:r>
            <a:r>
              <a:rPr kumimoji="1" lang="zh-CN" altLang="en-US" sz="2400" dirty="0">
                <a:latin typeface="Times New Roman" panose="02020503050405090304" pitchFamily="18" charset="0"/>
              </a:rPr>
              <a:t>表。</a:t>
            </a:r>
            <a:endParaRPr kumimoji="1" lang="zh-CN" altLang="en-US" sz="2400" dirty="0">
              <a:latin typeface="Times New Roman" panose="0202050305040509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74675" y="304800"/>
            <a:ext cx="8001000" cy="973138"/>
          </a:xfrm>
        </p:spPr>
        <p:txBody>
          <a:bodyPr/>
          <a:lstStyle/>
          <a:p>
            <a:pPr eaLnBrk="1" hangingPunct="1"/>
            <a:r>
              <a:rPr lang="zh-CN" altLang="en-US" sz="1900" b="1">
                <a:solidFill>
                  <a:srgbClr val="993300"/>
                </a:solidFill>
              </a:rPr>
              <a:t>定义在队列结构上的基本运算</a:t>
            </a:r>
            <a:endParaRPr lang="zh-CN" altLang="en-US" sz="2100"/>
          </a:p>
        </p:txBody>
      </p:sp>
      <p:sp>
        <p:nvSpPr>
          <p:cNvPr id="93187" name="Rectangle 3"/>
          <p:cNvSpPr>
            <a:spLocks noGrp="1" noChangeArrowheads="1"/>
          </p:cNvSpPr>
          <p:nvPr>
            <p:ph type="body" idx="1"/>
          </p:nvPr>
        </p:nvSpPr>
        <p:spPr>
          <a:xfrm>
            <a:off x="685800" y="1290654"/>
            <a:ext cx="7772400" cy="4495800"/>
          </a:xfrm>
        </p:spPr>
        <p:txBody>
          <a:bodyPr>
            <a:normAutofit lnSpcReduction="10000"/>
          </a:bodyPr>
          <a:lstStyle/>
          <a:p>
            <a:pPr eaLnBrk="1" hangingPunct="1">
              <a:lnSpc>
                <a:spcPct val="150000"/>
              </a:lnSpc>
              <a:buFont typeface="Wingdings" panose="05000000000000000000" pitchFamily="2" charset="2"/>
              <a:buNone/>
            </a:pPr>
            <a:r>
              <a:rPr lang="en-US" altLang="zh-CN" sz="2600" dirty="0"/>
              <a:t>   </a:t>
            </a:r>
            <a:r>
              <a:rPr lang="en-US" altLang="zh-CN" sz="2100" dirty="0"/>
              <a:t>(1)</a:t>
            </a:r>
            <a:r>
              <a:rPr lang="zh-CN" altLang="en-US" sz="2100" dirty="0"/>
              <a:t>构造空队列操作          </a:t>
            </a:r>
            <a:r>
              <a:rPr lang="en-US" altLang="zh-CN" sz="2100" dirty="0" err="1"/>
              <a:t>I</a:t>
            </a:r>
            <a:r>
              <a:rPr lang="en-US" altLang="zh-CN" sz="2100" dirty="0" err="1">
                <a:solidFill>
                  <a:schemeClr val="accent2"/>
                </a:solidFill>
              </a:rPr>
              <a:t>nitQueue</a:t>
            </a:r>
            <a:r>
              <a:rPr lang="en-US" altLang="zh-CN" sz="2100" dirty="0"/>
              <a:t>(&amp;Q)</a:t>
            </a:r>
            <a:endParaRPr lang="en-US" altLang="zh-CN" sz="2100" dirty="0"/>
          </a:p>
          <a:p>
            <a:pPr>
              <a:lnSpc>
                <a:spcPct val="150000"/>
              </a:lnSpc>
              <a:buNone/>
            </a:pPr>
            <a:r>
              <a:rPr lang="en-US" altLang="zh-CN" sz="2100" dirty="0"/>
              <a:t>	(2)</a:t>
            </a:r>
            <a:r>
              <a:rPr lang="zh-CN" altLang="en-US" sz="2100" dirty="0"/>
              <a:t>销毁队列操作            </a:t>
            </a:r>
            <a:r>
              <a:rPr lang="en-US" altLang="zh-CN" sz="2100" dirty="0" err="1">
                <a:solidFill>
                  <a:schemeClr val="accent2"/>
                </a:solidFill>
              </a:rPr>
              <a:t>DestroyQueue</a:t>
            </a:r>
            <a:r>
              <a:rPr lang="en-US" altLang="zh-CN" sz="2100" dirty="0"/>
              <a:t>(&amp;Q)</a:t>
            </a:r>
            <a:endParaRPr lang="en-US" altLang="zh-CN" sz="2100" dirty="0"/>
          </a:p>
          <a:p>
            <a:pPr>
              <a:lnSpc>
                <a:spcPct val="150000"/>
              </a:lnSpc>
              <a:buNone/>
            </a:pPr>
            <a:r>
              <a:rPr lang="en-US" altLang="zh-CN" sz="2100" dirty="0"/>
              <a:t>    (2)</a:t>
            </a:r>
            <a:r>
              <a:rPr lang="zh-CN" altLang="en-US" sz="2100" dirty="0"/>
              <a:t>判队空否函数              </a:t>
            </a:r>
            <a:r>
              <a:rPr lang="en-US" altLang="zh-CN" sz="2100" dirty="0" err="1">
                <a:solidFill>
                  <a:schemeClr val="accent2"/>
                </a:solidFill>
              </a:rPr>
              <a:t>QueueEmpty</a:t>
            </a:r>
            <a:r>
              <a:rPr lang="en-US" altLang="zh-CN" sz="2100" dirty="0">
                <a:solidFill>
                  <a:schemeClr val="accent2"/>
                </a:solidFill>
              </a:rPr>
              <a:t> </a:t>
            </a:r>
            <a:r>
              <a:rPr lang="en-US" altLang="zh-CN" sz="2100" dirty="0"/>
              <a:t>(Q)</a:t>
            </a:r>
            <a:endParaRPr lang="en-US" altLang="zh-CN" sz="2100" dirty="0"/>
          </a:p>
          <a:p>
            <a:pPr eaLnBrk="1" hangingPunct="1">
              <a:lnSpc>
                <a:spcPct val="150000"/>
              </a:lnSpc>
              <a:buFont typeface="Wingdings" panose="05000000000000000000" pitchFamily="2" charset="2"/>
              <a:buNone/>
            </a:pPr>
            <a:r>
              <a:rPr lang="en-US" altLang="zh-CN" sz="2100" dirty="0"/>
              <a:t>    (3)</a:t>
            </a:r>
            <a:r>
              <a:rPr lang="zh-CN" altLang="en-US" sz="2100" dirty="0"/>
              <a:t>元素入队操作              </a:t>
            </a:r>
            <a:r>
              <a:rPr lang="en-US" altLang="zh-CN" sz="2100" dirty="0" err="1">
                <a:solidFill>
                  <a:schemeClr val="accent2"/>
                </a:solidFill>
              </a:rPr>
              <a:t>EnQueue</a:t>
            </a:r>
            <a:r>
              <a:rPr lang="en-US" altLang="zh-CN" sz="2100" dirty="0"/>
              <a:t>(&amp;</a:t>
            </a:r>
            <a:r>
              <a:rPr lang="en-US" altLang="zh-CN" sz="2100" dirty="0" err="1"/>
              <a:t>Q,e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(4)</a:t>
            </a:r>
            <a:r>
              <a:rPr lang="zh-CN" altLang="en-US" sz="2100" dirty="0"/>
              <a:t>元素出队函数              </a:t>
            </a:r>
            <a:r>
              <a:rPr lang="en-US" altLang="zh-CN" sz="2100" dirty="0" err="1">
                <a:solidFill>
                  <a:schemeClr val="accent2"/>
                </a:solidFill>
              </a:rPr>
              <a:t>DeQueue</a:t>
            </a:r>
            <a:r>
              <a:rPr lang="en-US" altLang="zh-CN" sz="2100" dirty="0"/>
              <a:t>(&amp;</a:t>
            </a:r>
            <a:r>
              <a:rPr lang="en-US" altLang="zh-CN" sz="2100" dirty="0" err="1"/>
              <a:t>Q,&amp;e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(5)</a:t>
            </a:r>
            <a:r>
              <a:rPr lang="zh-CN" altLang="zh-CN" sz="2100" dirty="0"/>
              <a:t>取队头元素函数   </a:t>
            </a:r>
            <a:r>
              <a:rPr lang="zh-CN" altLang="en-US" sz="2100" dirty="0"/>
              <a:t>       </a:t>
            </a:r>
            <a:r>
              <a:rPr lang="en-US" altLang="zh-CN" sz="2100" dirty="0" err="1">
                <a:solidFill>
                  <a:schemeClr val="accent2"/>
                </a:solidFill>
              </a:rPr>
              <a:t>GetHead</a:t>
            </a:r>
            <a:r>
              <a:rPr lang="en-US" altLang="zh-CN" sz="2100" dirty="0"/>
              <a:t>(</a:t>
            </a:r>
            <a:r>
              <a:rPr lang="en-US" altLang="zh-CN" sz="2100" dirty="0" err="1"/>
              <a:t>Q,&amp;e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(6) </a:t>
            </a:r>
            <a:r>
              <a:rPr lang="zh-CN" altLang="en-US" sz="2100" dirty="0"/>
              <a:t>队列置空操作             </a:t>
            </a:r>
            <a:r>
              <a:rPr lang="en-US" altLang="zh-CN" sz="2100" dirty="0" err="1">
                <a:solidFill>
                  <a:schemeClr val="accent2"/>
                </a:solidFill>
              </a:rPr>
              <a:t>ClearQueue</a:t>
            </a:r>
            <a:r>
              <a:rPr lang="en-US" altLang="zh-CN" sz="2100" dirty="0"/>
              <a:t>(&amp;Q)</a:t>
            </a:r>
            <a:endParaRPr lang="en-US" altLang="zh-CN" sz="2100" dirty="0"/>
          </a:p>
          <a:p>
            <a:pPr eaLnBrk="1" hangingPunct="1">
              <a:lnSpc>
                <a:spcPct val="150000"/>
              </a:lnSpc>
              <a:buFont typeface="Wingdings" panose="05000000000000000000" pitchFamily="2" charset="2"/>
              <a:buNone/>
            </a:pPr>
            <a:r>
              <a:rPr lang="en-US" altLang="zh-CN" sz="2100" dirty="0"/>
              <a:t>    (7)</a:t>
            </a:r>
            <a:r>
              <a:rPr lang="zh-CN" altLang="en-US" sz="2100" dirty="0"/>
              <a:t>求队中元素个数函数  </a:t>
            </a:r>
            <a:r>
              <a:rPr lang="en-US" altLang="zh-CN" sz="2100" dirty="0" err="1">
                <a:solidFill>
                  <a:schemeClr val="accent2"/>
                </a:solidFill>
              </a:rPr>
              <a:t>QueueLength</a:t>
            </a:r>
            <a:r>
              <a:rPr lang="en-US" altLang="zh-CN" sz="2100" dirty="0"/>
              <a:t>(Q)</a:t>
            </a:r>
            <a:endParaRPr lang="en-US" altLang="zh-CN" sz="2100" dirty="0"/>
          </a:p>
          <a:p>
            <a:pPr eaLnBrk="1" hangingPunct="1">
              <a:buFont typeface="Wingdings" panose="05000000000000000000" pitchFamily="2" charset="2"/>
              <a:buNone/>
            </a:pPr>
            <a:endParaRPr lang="en-US" altLang="zh-CN" sz="2100" dirty="0"/>
          </a:p>
        </p:txBody>
      </p:sp>
      <p:sp>
        <p:nvSpPr>
          <p:cNvPr id="51204" name="Text Box 4"/>
          <p:cNvSpPr txBox="1">
            <a:spLocks noChangeArrowheads="1"/>
          </p:cNvSpPr>
          <p:nvPr/>
        </p:nvSpPr>
        <p:spPr bwMode="auto">
          <a:xfrm>
            <a:off x="762000" y="5472130"/>
            <a:ext cx="66294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zh-CN" sz="2400" dirty="0">
                <a:solidFill>
                  <a:schemeClr val="accent2"/>
                </a:solidFill>
                <a:latin typeface="Times New Roman" panose="02020503050405090304" pitchFamily="18" charset="0"/>
                <a:ea typeface="楷体_GB2312" pitchFamily="49" charset="-122"/>
              </a:rPr>
              <a:t>思考：可否用两个栈实现一个队列？如何实现？</a:t>
            </a:r>
            <a:endParaRPr kumimoji="1" lang="zh-CN" altLang="en-US" sz="2400" dirty="0">
              <a:solidFill>
                <a:schemeClr val="accent2"/>
              </a:solidFill>
              <a:latin typeface="Times New Roman" panose="0202050305040509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4579" name="Rectangle 3"/>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4580" name="Line 4"/>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4581" name="Line 5"/>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4582" name="Line 6"/>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4583" name="Line 7"/>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4584" name="Line 8"/>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4585" name="Line 9"/>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4586" name="Line 10"/>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4587" name="Line 11"/>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4588" name="Line 12"/>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4589" name="Line 13"/>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4590" name="Line 14"/>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4591" name="Line 15"/>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4592" name="Text Box 16"/>
          <p:cNvSpPr txBox="1">
            <a:spLocks noChangeArrowheads="1"/>
          </p:cNvSpPr>
          <p:nvPr/>
        </p:nvSpPr>
        <p:spPr bwMode="auto">
          <a:xfrm>
            <a:off x="1447800" y="54403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24593" name="Text Box 17"/>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4594" name="Line 18"/>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a:xfrm>
            <a:off x="468313" y="571480"/>
            <a:ext cx="8135937" cy="960437"/>
          </a:xfrm>
        </p:spPr>
        <p:txBody>
          <a:bodyPr>
            <a:normAutofit fontScale="90000"/>
          </a:bodyPr>
          <a:lstStyle/>
          <a:p>
            <a:pPr>
              <a:lnSpc>
                <a:spcPct val="150000"/>
              </a:lnSpc>
            </a:pPr>
            <a:r>
              <a:rPr lang="en-US" altLang="zh-CN" sz="3200" dirty="0">
                <a:solidFill>
                  <a:srgbClr val="3B89A5"/>
                </a:solidFill>
                <a:latin typeface="隶书" pitchFamily="49" charset="-122"/>
              </a:rPr>
              <a:t>3.4.2  </a:t>
            </a:r>
            <a:r>
              <a:rPr lang="zh-CN" altLang="en-US" sz="3200" dirty="0">
                <a:solidFill>
                  <a:srgbClr val="3B89A5"/>
                </a:solidFill>
                <a:latin typeface="隶书" pitchFamily="49" charset="-122"/>
              </a:rPr>
              <a:t>队列的存储及运算实现</a:t>
            </a:r>
            <a:br>
              <a:rPr lang="zh-CN" altLang="en-US" sz="3200" dirty="0">
                <a:solidFill>
                  <a:srgbClr val="3B89A5"/>
                </a:solidFill>
                <a:latin typeface="隶书" pitchFamily="49" charset="-122"/>
              </a:rPr>
            </a:br>
            <a:r>
              <a:rPr lang="zh-CN" altLang="en-US" sz="2800" dirty="0">
                <a:solidFill>
                  <a:srgbClr val="B9070F"/>
                </a:solidFill>
                <a:latin typeface="隶书" pitchFamily="49" charset="-122"/>
              </a:rPr>
              <a:t>⒈顺序队列（</a:t>
            </a:r>
            <a:r>
              <a:rPr lang="zh-CN" altLang="en-US" sz="2800" b="1" dirty="0">
                <a:solidFill>
                  <a:srgbClr val="993300"/>
                </a:solidFill>
              </a:rPr>
              <a:t>一般用法的顺序存储结构之缺陷）</a:t>
            </a:r>
            <a:endParaRPr lang="zh-CN" altLang="en-US" sz="2800" dirty="0">
              <a:solidFill>
                <a:srgbClr val="B9070F"/>
              </a:solidFill>
              <a:latin typeface="隶书" pitchFamily="49" charset="-122"/>
            </a:endParaRPr>
          </a:p>
        </p:txBody>
      </p:sp>
      <p:sp>
        <p:nvSpPr>
          <p:cNvPr id="3" name="矩形 2"/>
          <p:cNvSpPr/>
          <p:nvPr/>
        </p:nvSpPr>
        <p:spPr>
          <a:xfrm>
            <a:off x="1043608" y="1516713"/>
            <a:ext cx="7776864" cy="2723823"/>
          </a:xfrm>
          <a:prstGeom prst="rect">
            <a:avLst/>
          </a:prstGeom>
        </p:spPr>
        <p:txBody>
          <a:bodyPr wrap="square">
            <a:spAutoFit/>
          </a:bodyPr>
          <a:lstStyle/>
          <a:p>
            <a:pPr>
              <a:lnSpc>
                <a:spcPct val="150000"/>
              </a:lnSpc>
              <a:spcBef>
                <a:spcPct val="50000"/>
              </a:spcBef>
              <a:buClr>
                <a:schemeClr val="tx2"/>
              </a:buClr>
              <a:buFontTx/>
              <a:buChar char="•"/>
            </a:pPr>
            <a:r>
              <a:rPr lang="zh-CN" altLang="en-US" dirty="0">
                <a:solidFill>
                  <a:srgbClr val="000000"/>
                </a:solidFill>
                <a:ea typeface="楷体_GB2312" pitchFamily="49" charset="-122"/>
              </a:rPr>
              <a:t>在队列的顺序存储结构中，除了用一组地址连续的存储单元依次存放从队列头到队列尾的元素之外，尚需附设两个指针</a:t>
            </a:r>
            <a:r>
              <a:rPr lang="en-US" altLang="zh-CN" dirty="0">
                <a:solidFill>
                  <a:srgbClr val="000000"/>
                </a:solidFill>
                <a:ea typeface="楷体_GB2312" pitchFamily="49" charset="-122"/>
              </a:rPr>
              <a:t>front</a:t>
            </a:r>
            <a:r>
              <a:rPr lang="zh-CN" altLang="en-US" dirty="0">
                <a:solidFill>
                  <a:srgbClr val="000000"/>
                </a:solidFill>
                <a:ea typeface="楷体_GB2312" pitchFamily="49" charset="-122"/>
              </a:rPr>
              <a:t>和</a:t>
            </a:r>
            <a:r>
              <a:rPr lang="en-US" altLang="zh-CN" dirty="0">
                <a:solidFill>
                  <a:srgbClr val="000000"/>
                </a:solidFill>
                <a:ea typeface="楷体_GB2312" pitchFamily="49" charset="-122"/>
              </a:rPr>
              <a:t>rear</a:t>
            </a:r>
            <a:r>
              <a:rPr lang="zh-CN" altLang="en-US" dirty="0">
                <a:solidFill>
                  <a:srgbClr val="000000"/>
                </a:solidFill>
                <a:ea typeface="楷体_GB2312" pitchFamily="49" charset="-122"/>
              </a:rPr>
              <a:t>分别指示队列头元素及队列尾元素的位置，为了在</a:t>
            </a:r>
            <a:r>
              <a:rPr lang="en-US" altLang="zh-CN" dirty="0">
                <a:solidFill>
                  <a:srgbClr val="000000"/>
                </a:solidFill>
                <a:ea typeface="楷体_GB2312" pitchFamily="49" charset="-122"/>
              </a:rPr>
              <a:t>C</a:t>
            </a:r>
            <a:r>
              <a:rPr lang="zh-CN" altLang="en-US" dirty="0">
                <a:solidFill>
                  <a:srgbClr val="000000"/>
                </a:solidFill>
                <a:ea typeface="楷体_GB2312" pitchFamily="49" charset="-122"/>
              </a:rPr>
              <a:t>语言中描述方便，我们约定：</a:t>
            </a:r>
            <a:r>
              <a:rPr lang="zh-CN" altLang="en-US" dirty="0">
                <a:solidFill>
                  <a:srgbClr val="FF0000"/>
                </a:solidFill>
                <a:ea typeface="楷体_GB2312" pitchFamily="49" charset="-122"/>
              </a:rPr>
              <a:t>空队列时</a:t>
            </a:r>
            <a:r>
              <a:rPr lang="en-US" altLang="zh-CN" dirty="0">
                <a:solidFill>
                  <a:srgbClr val="FF0000"/>
                </a:solidFill>
                <a:ea typeface="楷体_GB2312" pitchFamily="49" charset="-122"/>
              </a:rPr>
              <a:t>front=rear=0; </a:t>
            </a:r>
            <a:r>
              <a:rPr lang="zh-CN" altLang="en-US" dirty="0">
                <a:solidFill>
                  <a:srgbClr val="FF0000"/>
                </a:solidFill>
                <a:ea typeface="楷体_GB2312" pitchFamily="49" charset="-122"/>
              </a:rPr>
              <a:t>每当插入新的队列尾元素时，尾指针增</a:t>
            </a:r>
            <a:r>
              <a:rPr lang="en-US" altLang="zh-CN" dirty="0">
                <a:solidFill>
                  <a:srgbClr val="FF0000"/>
                </a:solidFill>
                <a:ea typeface="楷体_GB2312" pitchFamily="49" charset="-122"/>
              </a:rPr>
              <a:t>1</a:t>
            </a:r>
            <a:r>
              <a:rPr lang="zh-CN" altLang="en-US" dirty="0">
                <a:solidFill>
                  <a:srgbClr val="FF0000"/>
                </a:solidFill>
                <a:ea typeface="楷体_GB2312" pitchFamily="49" charset="-122"/>
              </a:rPr>
              <a:t>，因此在非空队列中，头指针始终指向队列头元素，</a:t>
            </a:r>
            <a:r>
              <a:rPr lang="zh-CN" altLang="en-US" b="1" dirty="0">
                <a:solidFill>
                  <a:srgbClr val="FF0000"/>
                </a:solidFill>
                <a:ea typeface="楷体_GB2312" pitchFamily="49" charset="-122"/>
              </a:rPr>
              <a:t>而尾指针始终指向队列尾元素的下一个位置</a:t>
            </a:r>
            <a:r>
              <a:rPr lang="zh-CN" altLang="en-US" dirty="0">
                <a:solidFill>
                  <a:srgbClr val="FF0000"/>
                </a:solidFill>
                <a:ea typeface="楷体_GB2312" pitchFamily="49" charset="-122"/>
              </a:rPr>
              <a:t>。</a:t>
            </a:r>
            <a:endParaRPr lang="en-US" altLang="zh-CN" dirty="0">
              <a:solidFill>
                <a:srgbClr val="000000"/>
              </a:solidFill>
              <a:ea typeface="楷体_GB2312" pitchFamily="49" charset="-122"/>
            </a:endParaRPr>
          </a:p>
          <a:p>
            <a:pPr>
              <a:lnSpc>
                <a:spcPct val="150000"/>
              </a:lnSpc>
              <a:spcBef>
                <a:spcPct val="50000"/>
              </a:spcBef>
              <a:buClr>
                <a:schemeClr val="tx2"/>
              </a:buClr>
              <a:buFontTx/>
              <a:buChar char="•"/>
            </a:pPr>
            <a:endParaRPr lang="en-US" altLang="zh-CN" dirty="0">
              <a:solidFill>
                <a:srgbClr val="000000"/>
              </a:solidFill>
              <a:ea typeface="楷体_GB2312" pitchFamily="49" charset="-122"/>
            </a:endParaRPr>
          </a:p>
        </p:txBody>
      </p:sp>
      <p:grpSp>
        <p:nvGrpSpPr>
          <p:cNvPr id="5" name="Group 4"/>
          <p:cNvGrpSpPr/>
          <p:nvPr/>
        </p:nvGrpSpPr>
        <p:grpSpPr bwMode="auto">
          <a:xfrm>
            <a:off x="1135063" y="4721597"/>
            <a:ext cx="6629400" cy="609600"/>
            <a:chOff x="624" y="3120"/>
            <a:chExt cx="4176" cy="384"/>
          </a:xfrm>
        </p:grpSpPr>
        <p:sp>
          <p:nvSpPr>
            <p:cNvPr id="6" name="Rectangle 5"/>
            <p:cNvSpPr>
              <a:spLocks noChangeArrowheads="1"/>
            </p:cNvSpPr>
            <p:nvPr/>
          </p:nvSpPr>
          <p:spPr bwMode="auto">
            <a:xfrm>
              <a:off x="624" y="3120"/>
              <a:ext cx="4176"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7" name="Line 6"/>
            <p:cNvSpPr>
              <a:spLocks noChangeShapeType="1"/>
            </p:cNvSpPr>
            <p:nvPr/>
          </p:nvSpPr>
          <p:spPr bwMode="auto">
            <a:xfrm>
              <a:off x="1776"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2160"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2544"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3936" y="3312"/>
              <a:ext cx="33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a:off x="2928"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312"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a:off x="1392"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1008"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p:cNvSpPr txBox="1">
              <a:spLocks noChangeArrowheads="1"/>
            </p:cNvSpPr>
            <p:nvPr/>
          </p:nvSpPr>
          <p:spPr bwMode="auto">
            <a:xfrm>
              <a:off x="1440"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a1</a:t>
              </a:r>
              <a:endParaRPr kumimoji="1" lang="en-US" altLang="zh-CN" sz="2400">
                <a:latin typeface="Times New Roman" panose="02020503050405090304" pitchFamily="18" charset="0"/>
              </a:endParaRPr>
            </a:p>
          </p:txBody>
        </p:sp>
        <p:sp>
          <p:nvSpPr>
            <p:cNvPr id="17" name="Text Box 15"/>
            <p:cNvSpPr txBox="1">
              <a:spLocks noChangeArrowheads="1"/>
            </p:cNvSpPr>
            <p:nvPr/>
          </p:nvSpPr>
          <p:spPr bwMode="auto">
            <a:xfrm>
              <a:off x="1824"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a2</a:t>
              </a:r>
              <a:endParaRPr kumimoji="1" lang="en-US" altLang="zh-CN" sz="2400">
                <a:latin typeface="Times New Roman" panose="02020503050405090304" pitchFamily="18" charset="0"/>
              </a:endParaRPr>
            </a:p>
          </p:txBody>
        </p:sp>
        <p:sp>
          <p:nvSpPr>
            <p:cNvPr id="18" name="Text Box 16"/>
            <p:cNvSpPr txBox="1">
              <a:spLocks noChangeArrowheads="1"/>
            </p:cNvSpPr>
            <p:nvPr/>
          </p:nvSpPr>
          <p:spPr bwMode="auto">
            <a:xfrm>
              <a:off x="2199"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a3</a:t>
              </a:r>
              <a:endParaRPr kumimoji="1" lang="en-US" altLang="zh-CN" sz="2400">
                <a:latin typeface="Times New Roman" panose="02020503050405090304" pitchFamily="18" charset="0"/>
              </a:endParaRPr>
            </a:p>
          </p:txBody>
        </p:sp>
        <p:sp>
          <p:nvSpPr>
            <p:cNvPr id="19" name="Text Box 17"/>
            <p:cNvSpPr txBox="1">
              <a:spLocks noChangeArrowheads="1"/>
            </p:cNvSpPr>
            <p:nvPr/>
          </p:nvSpPr>
          <p:spPr bwMode="auto">
            <a:xfrm>
              <a:off x="2592"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a4</a:t>
              </a:r>
              <a:endParaRPr kumimoji="1" lang="en-US" altLang="zh-CN" sz="2400">
                <a:latin typeface="Times New Roman" panose="02020503050405090304" pitchFamily="18" charset="0"/>
              </a:endParaRPr>
            </a:p>
          </p:txBody>
        </p:sp>
      </p:grpSp>
      <p:sp>
        <p:nvSpPr>
          <p:cNvPr id="20" name="Text Box 20"/>
          <p:cNvSpPr txBox="1">
            <a:spLocks noChangeArrowheads="1"/>
          </p:cNvSpPr>
          <p:nvPr/>
        </p:nvSpPr>
        <p:spPr bwMode="auto">
          <a:xfrm>
            <a:off x="2278063" y="5788397"/>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front</a:t>
            </a:r>
            <a:endParaRPr kumimoji="1" lang="en-US" altLang="zh-CN" sz="2400">
              <a:latin typeface="Times New Roman" panose="02020503050405090304" pitchFamily="18" charset="0"/>
            </a:endParaRPr>
          </a:p>
        </p:txBody>
      </p:sp>
      <p:sp>
        <p:nvSpPr>
          <p:cNvPr id="21" name="Text Box 21"/>
          <p:cNvSpPr txBox="1">
            <a:spLocks noChangeArrowheads="1"/>
          </p:cNvSpPr>
          <p:nvPr/>
        </p:nvSpPr>
        <p:spPr bwMode="auto">
          <a:xfrm>
            <a:off x="4821238" y="5788397"/>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rear</a:t>
            </a:r>
            <a:endParaRPr kumimoji="1" lang="en-US" altLang="zh-CN" sz="2400">
              <a:latin typeface="Times New Roman" panose="02020503050405090304" pitchFamily="18" charset="0"/>
            </a:endParaRPr>
          </a:p>
        </p:txBody>
      </p:sp>
      <p:sp>
        <p:nvSpPr>
          <p:cNvPr id="22" name="Line 22"/>
          <p:cNvSpPr>
            <a:spLocks noChangeShapeType="1"/>
          </p:cNvSpPr>
          <p:nvPr/>
        </p:nvSpPr>
        <p:spPr bwMode="auto">
          <a:xfrm flipV="1">
            <a:off x="2659063" y="5407397"/>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flipV="1">
            <a:off x="5097463" y="5407397"/>
            <a:ext cx="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4"/>
          <p:cNvSpPr txBox="1">
            <a:spLocks noChangeArrowheads="1"/>
          </p:cNvSpPr>
          <p:nvPr/>
        </p:nvSpPr>
        <p:spPr bwMode="auto">
          <a:xfrm>
            <a:off x="1058863" y="4077072"/>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A[0] A[1]</a:t>
            </a:r>
            <a:endParaRPr kumimoji="1" lang="en-US" altLang="zh-CN" sz="2400">
              <a:latin typeface="Times New Roman" panose="02020503050405090304" pitchFamily="18" charset="0"/>
            </a:endParaRPr>
          </a:p>
        </p:txBody>
      </p:sp>
      <p:sp>
        <p:nvSpPr>
          <p:cNvPr id="25" name="Text Box 25"/>
          <p:cNvSpPr txBox="1">
            <a:spLocks noChangeArrowheads="1"/>
          </p:cNvSpPr>
          <p:nvPr/>
        </p:nvSpPr>
        <p:spPr bwMode="auto">
          <a:xfrm>
            <a:off x="7004050" y="4111997"/>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A[99]</a:t>
            </a:r>
            <a:endParaRPr kumimoji="1" lang="en-US" altLang="zh-CN" sz="2400">
              <a:latin typeface="Times New Roman" panose="02020503050405090304" pitchFamily="18" charset="0"/>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968" y="485801"/>
            <a:ext cx="7776864" cy="1015663"/>
          </a:xfrm>
          <a:prstGeom prst="rect">
            <a:avLst/>
          </a:prstGeom>
        </p:spPr>
        <p:txBody>
          <a:bodyPr wrap="square">
            <a:spAutoFit/>
          </a:bodyPr>
          <a:lstStyle/>
          <a:p>
            <a:pPr>
              <a:lnSpc>
                <a:spcPct val="150000"/>
              </a:lnSpc>
              <a:spcBef>
                <a:spcPct val="50000"/>
              </a:spcBef>
              <a:buClr>
                <a:schemeClr val="tx2"/>
              </a:buClr>
              <a:buFontTx/>
              <a:buChar char="•"/>
            </a:pPr>
            <a:r>
              <a:rPr lang="zh-CN" altLang="en-US" sz="2000" dirty="0">
                <a:solidFill>
                  <a:srgbClr val="000000"/>
                </a:solidFill>
                <a:ea typeface="楷体_GB2312" pitchFamily="49" charset="-122"/>
              </a:rPr>
              <a:t>随着入队出队的进行，会使整个队列整体向后移动，出现</a:t>
            </a:r>
            <a:r>
              <a:rPr lang="zh-CN" altLang="en-US" sz="2000" dirty="0">
                <a:solidFill>
                  <a:srgbClr val="FF0000"/>
                </a:solidFill>
                <a:ea typeface="楷体_GB2312" pitchFamily="49" charset="-122"/>
              </a:rPr>
              <a:t>“假溢出”</a:t>
            </a:r>
            <a:r>
              <a:rPr lang="zh-CN" altLang="en-US" sz="2000" dirty="0">
                <a:solidFill>
                  <a:srgbClr val="000000"/>
                </a:solidFill>
                <a:ea typeface="楷体_GB2312" pitchFamily="49" charset="-122"/>
              </a:rPr>
              <a:t>（最右图）</a:t>
            </a:r>
            <a:endParaRPr lang="zh-CN" altLang="en-US" sz="2000" dirty="0">
              <a:solidFill>
                <a:srgbClr val="000000"/>
              </a:solidFill>
              <a:latin typeface="楷体_GB2312" pitchFamily="49" charset="-122"/>
              <a:ea typeface="楷体_GB2312" pitchFamily="49" charset="-122"/>
            </a:endParaRPr>
          </a:p>
        </p:txBody>
      </p:sp>
      <p:grpSp>
        <p:nvGrpSpPr>
          <p:cNvPr id="4" name="Group 2"/>
          <p:cNvGrpSpPr/>
          <p:nvPr/>
        </p:nvGrpSpPr>
        <p:grpSpPr bwMode="auto">
          <a:xfrm>
            <a:off x="1295400" y="1781200"/>
            <a:ext cx="990600" cy="4572000"/>
            <a:chOff x="816" y="720"/>
            <a:chExt cx="624" cy="2880"/>
          </a:xfrm>
        </p:grpSpPr>
        <p:sp>
          <p:nvSpPr>
            <p:cNvPr id="5" name="Rectangle 3"/>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6" name="Line 4"/>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 name="Line 13"/>
          <p:cNvSpPr>
            <a:spLocks noChangeShapeType="1"/>
          </p:cNvSpPr>
          <p:nvPr/>
        </p:nvSpPr>
        <p:spPr bwMode="auto">
          <a:xfrm>
            <a:off x="244475" y="62770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p:cNvSpPr txBox="1">
            <a:spLocks noChangeArrowheads="1"/>
          </p:cNvSpPr>
          <p:nvPr/>
        </p:nvSpPr>
        <p:spPr bwMode="auto">
          <a:xfrm>
            <a:off x="228600" y="62008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front</a:t>
            </a:r>
            <a:endParaRPr kumimoji="1" lang="en-US" altLang="zh-CN" sz="2400">
              <a:latin typeface="Times New Roman" panose="02020503050405090304" pitchFamily="18" charset="0"/>
            </a:endParaRPr>
          </a:p>
        </p:txBody>
      </p:sp>
      <p:sp>
        <p:nvSpPr>
          <p:cNvPr id="17" name="Line 15"/>
          <p:cNvSpPr>
            <a:spLocks noChangeShapeType="1"/>
          </p:cNvSpPr>
          <p:nvPr/>
        </p:nvSpPr>
        <p:spPr bwMode="auto">
          <a:xfrm>
            <a:off x="244475" y="60484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6"/>
          <p:cNvSpPr txBox="1">
            <a:spLocks noChangeArrowheads="1"/>
          </p:cNvSpPr>
          <p:nvPr/>
        </p:nvSpPr>
        <p:spPr bwMode="auto">
          <a:xfrm>
            <a:off x="273050" y="56674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rear</a:t>
            </a:r>
            <a:endParaRPr kumimoji="1" lang="en-US" altLang="zh-CN" sz="2400">
              <a:latin typeface="Times New Roman" panose="02020503050405090304" pitchFamily="18" charset="0"/>
            </a:endParaRPr>
          </a:p>
        </p:txBody>
      </p:sp>
      <p:grpSp>
        <p:nvGrpSpPr>
          <p:cNvPr id="19" name="Group 17"/>
          <p:cNvGrpSpPr/>
          <p:nvPr/>
        </p:nvGrpSpPr>
        <p:grpSpPr bwMode="auto">
          <a:xfrm>
            <a:off x="3352800" y="1781200"/>
            <a:ext cx="990600" cy="4572000"/>
            <a:chOff x="816" y="720"/>
            <a:chExt cx="624" cy="2880"/>
          </a:xfrm>
        </p:grpSpPr>
        <p:sp>
          <p:nvSpPr>
            <p:cNvPr id="20" name="Rectangle 18"/>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21" name="Line 19"/>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28"/>
          <p:cNvGrpSpPr/>
          <p:nvPr/>
        </p:nvGrpSpPr>
        <p:grpSpPr bwMode="auto">
          <a:xfrm>
            <a:off x="5410200" y="1781200"/>
            <a:ext cx="990600" cy="4572000"/>
            <a:chOff x="816" y="720"/>
            <a:chExt cx="624" cy="2880"/>
          </a:xfrm>
        </p:grpSpPr>
        <p:sp>
          <p:nvSpPr>
            <p:cNvPr id="31" name="Rectangle 29"/>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32" name="Line 30"/>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1"/>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2"/>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 name="Group 39"/>
          <p:cNvGrpSpPr/>
          <p:nvPr/>
        </p:nvGrpSpPr>
        <p:grpSpPr bwMode="auto">
          <a:xfrm>
            <a:off x="7391400" y="1781200"/>
            <a:ext cx="990600" cy="4572000"/>
            <a:chOff x="816" y="720"/>
            <a:chExt cx="624" cy="2880"/>
          </a:xfrm>
        </p:grpSpPr>
        <p:sp>
          <p:nvSpPr>
            <p:cNvPr id="42" name="Rectangle 40"/>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43" name="Line 41"/>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 name="Line 50"/>
          <p:cNvSpPr>
            <a:spLocks noChangeShapeType="1"/>
          </p:cNvSpPr>
          <p:nvPr/>
        </p:nvSpPr>
        <p:spPr bwMode="auto">
          <a:xfrm>
            <a:off x="2514600" y="62770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Text Box 51"/>
          <p:cNvSpPr txBox="1">
            <a:spLocks noChangeArrowheads="1"/>
          </p:cNvSpPr>
          <p:nvPr/>
        </p:nvSpPr>
        <p:spPr bwMode="auto">
          <a:xfrm>
            <a:off x="2498725" y="5896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front</a:t>
            </a:r>
            <a:endParaRPr kumimoji="1" lang="en-US" altLang="zh-CN" sz="2400">
              <a:latin typeface="Times New Roman" panose="02020503050405090304" pitchFamily="18" charset="0"/>
            </a:endParaRPr>
          </a:p>
        </p:txBody>
      </p:sp>
      <p:sp>
        <p:nvSpPr>
          <p:cNvPr id="54" name="Line 52"/>
          <p:cNvSpPr>
            <a:spLocks noChangeShapeType="1"/>
          </p:cNvSpPr>
          <p:nvPr/>
        </p:nvSpPr>
        <p:spPr bwMode="auto">
          <a:xfrm>
            <a:off x="2514600" y="47530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Text Box 53"/>
          <p:cNvSpPr txBox="1">
            <a:spLocks noChangeArrowheads="1"/>
          </p:cNvSpPr>
          <p:nvPr/>
        </p:nvSpPr>
        <p:spPr bwMode="auto">
          <a:xfrm>
            <a:off x="2543175" y="43720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rear</a:t>
            </a:r>
            <a:endParaRPr kumimoji="1" lang="en-US" altLang="zh-CN" sz="2400">
              <a:latin typeface="Times New Roman" panose="02020503050405090304" pitchFamily="18" charset="0"/>
            </a:endParaRPr>
          </a:p>
        </p:txBody>
      </p:sp>
      <p:sp>
        <p:nvSpPr>
          <p:cNvPr id="56" name="Line 54"/>
          <p:cNvSpPr>
            <a:spLocks noChangeShapeType="1"/>
          </p:cNvSpPr>
          <p:nvPr/>
        </p:nvSpPr>
        <p:spPr bwMode="auto">
          <a:xfrm>
            <a:off x="4572000" y="34576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Text Box 55"/>
          <p:cNvSpPr txBox="1">
            <a:spLocks noChangeArrowheads="1"/>
          </p:cNvSpPr>
          <p:nvPr/>
        </p:nvSpPr>
        <p:spPr bwMode="auto">
          <a:xfrm>
            <a:off x="4556125" y="3076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front</a:t>
            </a:r>
            <a:endParaRPr kumimoji="1" lang="en-US" altLang="zh-CN" sz="2400">
              <a:latin typeface="Times New Roman" panose="02020503050405090304" pitchFamily="18" charset="0"/>
            </a:endParaRPr>
          </a:p>
        </p:txBody>
      </p:sp>
      <p:sp>
        <p:nvSpPr>
          <p:cNvPr id="58" name="Line 56"/>
          <p:cNvSpPr>
            <a:spLocks noChangeShapeType="1"/>
          </p:cNvSpPr>
          <p:nvPr/>
        </p:nvSpPr>
        <p:spPr bwMode="auto">
          <a:xfrm>
            <a:off x="4572000" y="25432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Text Box 57"/>
          <p:cNvSpPr txBox="1">
            <a:spLocks noChangeArrowheads="1"/>
          </p:cNvSpPr>
          <p:nvPr/>
        </p:nvSpPr>
        <p:spPr bwMode="auto">
          <a:xfrm>
            <a:off x="4600575" y="21622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rear</a:t>
            </a:r>
            <a:endParaRPr kumimoji="1" lang="en-US" altLang="zh-CN" sz="2400">
              <a:latin typeface="Times New Roman" panose="02020503050405090304" pitchFamily="18" charset="0"/>
            </a:endParaRPr>
          </a:p>
        </p:txBody>
      </p:sp>
      <p:sp>
        <p:nvSpPr>
          <p:cNvPr id="60" name="Line 58"/>
          <p:cNvSpPr>
            <a:spLocks noChangeShapeType="1"/>
          </p:cNvSpPr>
          <p:nvPr/>
        </p:nvSpPr>
        <p:spPr bwMode="auto">
          <a:xfrm>
            <a:off x="6553200" y="34576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59"/>
          <p:cNvSpPr txBox="1">
            <a:spLocks noChangeArrowheads="1"/>
          </p:cNvSpPr>
          <p:nvPr/>
        </p:nvSpPr>
        <p:spPr bwMode="auto">
          <a:xfrm>
            <a:off x="6537325" y="3076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front</a:t>
            </a:r>
            <a:endParaRPr kumimoji="1" lang="en-US" altLang="zh-CN" sz="2400">
              <a:latin typeface="Times New Roman" panose="02020503050405090304" pitchFamily="18" charset="0"/>
            </a:endParaRPr>
          </a:p>
        </p:txBody>
      </p:sp>
      <p:sp>
        <p:nvSpPr>
          <p:cNvPr id="62" name="Line 60"/>
          <p:cNvSpPr>
            <a:spLocks noChangeShapeType="1"/>
          </p:cNvSpPr>
          <p:nvPr/>
        </p:nvSpPr>
        <p:spPr bwMode="auto">
          <a:xfrm>
            <a:off x="6553200" y="16288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Text Box 62"/>
          <p:cNvSpPr txBox="1">
            <a:spLocks noChangeArrowheads="1"/>
          </p:cNvSpPr>
          <p:nvPr/>
        </p:nvSpPr>
        <p:spPr bwMode="auto">
          <a:xfrm>
            <a:off x="3643313" y="4889525"/>
            <a:ext cx="47148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503050405090304" pitchFamily="18" charset="0"/>
              </a:rPr>
              <a:t>a3</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a2</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a1</a:t>
            </a:r>
            <a:endParaRPr kumimoji="1" lang="en-US" altLang="zh-CN" sz="2400">
              <a:latin typeface="Times New Roman" panose="02020503050405090304" pitchFamily="18" charset="0"/>
            </a:endParaRPr>
          </a:p>
        </p:txBody>
      </p:sp>
      <p:sp>
        <p:nvSpPr>
          <p:cNvPr id="64" name="Text Box 63"/>
          <p:cNvSpPr txBox="1">
            <a:spLocks noChangeArrowheads="1"/>
          </p:cNvSpPr>
          <p:nvPr/>
        </p:nvSpPr>
        <p:spPr bwMode="auto">
          <a:xfrm>
            <a:off x="5700713" y="2619400"/>
            <a:ext cx="471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503050405090304" pitchFamily="18" charset="0"/>
              </a:rPr>
              <a:t>a7</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a6</a:t>
            </a:r>
            <a:endParaRPr kumimoji="1" lang="en-US" altLang="zh-CN" sz="2400">
              <a:latin typeface="Times New Roman" panose="02020503050405090304" pitchFamily="18" charset="0"/>
            </a:endParaRPr>
          </a:p>
        </p:txBody>
      </p:sp>
      <p:sp>
        <p:nvSpPr>
          <p:cNvPr id="65" name="Text Box 64"/>
          <p:cNvSpPr txBox="1">
            <a:spLocks noChangeArrowheads="1"/>
          </p:cNvSpPr>
          <p:nvPr/>
        </p:nvSpPr>
        <p:spPr bwMode="auto">
          <a:xfrm>
            <a:off x="7681913" y="1705000"/>
            <a:ext cx="4714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503050405090304" pitchFamily="18" charset="0"/>
              </a:rPr>
              <a:t>a9</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a8</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a7</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a6</a:t>
            </a:r>
            <a:endParaRPr kumimoji="1" lang="en-US" altLang="zh-CN" sz="2400">
              <a:latin typeface="Times New Roman" panose="02020503050405090304" pitchFamily="18" charset="0"/>
            </a:endParaRPr>
          </a:p>
        </p:txBody>
      </p:sp>
      <p:sp>
        <p:nvSpPr>
          <p:cNvPr id="66" name="Text Box 66"/>
          <p:cNvSpPr txBox="1">
            <a:spLocks noChangeArrowheads="1"/>
          </p:cNvSpPr>
          <p:nvPr/>
        </p:nvSpPr>
        <p:spPr bwMode="auto">
          <a:xfrm>
            <a:off x="958850" y="1705000"/>
            <a:ext cx="3365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a:p>
            <a:pPr eaLnBrk="1" hangingPunct="1">
              <a:lnSpc>
                <a:spcPct val="125000"/>
              </a:lnSpc>
              <a:spcBef>
                <a:spcPct val="0"/>
              </a:spcBef>
              <a:buClrTx/>
              <a:buFontTx/>
              <a:buNone/>
            </a:pPr>
            <a:r>
              <a:rPr kumimoji="1" lang="en-US" altLang="zh-CN" sz="2400">
                <a:latin typeface="Times New Roman" panose="02020503050405090304" pitchFamily="18" charset="0"/>
              </a:rPr>
              <a:t>0</a:t>
            </a:r>
            <a:endParaRPr kumimoji="1" lang="en-US" altLang="zh-CN" sz="2400">
              <a:latin typeface="Times New Roman" panose="02020503050405090304" pitchFamily="18" charset="0"/>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50825" y="685800"/>
            <a:ext cx="8713788" cy="1477970"/>
          </a:xfrm>
          <a:prstGeom prst="rect">
            <a:avLst/>
          </a:prstGeom>
          <a:noFill/>
          <a:ln w="9525">
            <a:noFill/>
            <a:miter lim="800000"/>
          </a:ln>
        </p:spPr>
        <p:txBody>
          <a:bodyPr lIns="92075" tIns="46038" rIns="92075" bIns="46038">
            <a:spAutoFit/>
          </a:bodyPr>
          <a:lstStyle/>
          <a:p>
            <a:pPr indent="374650" eaLnBrk="0" hangingPunct="0">
              <a:lnSpc>
                <a:spcPct val="150000"/>
              </a:lnSpc>
              <a:buClr>
                <a:schemeClr val="tx2"/>
              </a:buClr>
              <a:buFontTx/>
              <a:buChar char="•"/>
            </a:pPr>
            <a:r>
              <a:rPr lang="zh-CN" altLang="en-US" sz="2000" dirty="0">
                <a:solidFill>
                  <a:srgbClr val="000000"/>
                </a:solidFill>
                <a:ea typeface="楷体_GB2312" pitchFamily="49" charset="-122"/>
              </a:rPr>
              <a:t>循环队列：</a:t>
            </a:r>
            <a:endParaRPr lang="en-US" altLang="zh-CN" sz="2000" dirty="0">
              <a:solidFill>
                <a:srgbClr val="000000"/>
              </a:solidFill>
              <a:ea typeface="楷体_GB2312" pitchFamily="49" charset="-122"/>
            </a:endParaRPr>
          </a:p>
          <a:p>
            <a:pPr indent="374650" eaLnBrk="0" hangingPunct="0">
              <a:lnSpc>
                <a:spcPct val="150000"/>
              </a:lnSpc>
              <a:buClr>
                <a:schemeClr val="tx2"/>
              </a:buClr>
              <a:buFontTx/>
              <a:buChar char="•"/>
            </a:pPr>
            <a:r>
              <a:rPr lang="zh-CN" altLang="en-US" sz="2000" dirty="0">
                <a:solidFill>
                  <a:srgbClr val="000000"/>
                </a:solidFill>
                <a:ea typeface="楷体_GB2312" pitchFamily="49" charset="-122"/>
              </a:rPr>
              <a:t>解决假溢出的方法：将队列的数据区看成头尾相接的循环结构，头尾指针的关系不变，将其称为“循环队列”，“循环队列”如下图所示。</a:t>
            </a:r>
            <a:endParaRPr lang="zh-CN" altLang="en-US" sz="2000" dirty="0">
              <a:solidFill>
                <a:srgbClr val="000000"/>
              </a:solidFill>
              <a:ea typeface="楷体_GB2312" pitchFamily="49" charset="-122"/>
            </a:endParaRPr>
          </a:p>
        </p:txBody>
      </p:sp>
      <p:sp>
        <p:nvSpPr>
          <p:cNvPr id="5" name="Text Box 29"/>
          <p:cNvSpPr txBox="1">
            <a:spLocks noChangeArrowheads="1"/>
          </p:cNvSpPr>
          <p:nvPr/>
        </p:nvSpPr>
        <p:spPr bwMode="auto">
          <a:xfrm>
            <a:off x="467544" y="2484525"/>
            <a:ext cx="3312368"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zh-CN" altLang="en-US" sz="2000" dirty="0">
                <a:latin typeface="Times New Roman" panose="02020503050405090304" pitchFamily="18" charset="0"/>
              </a:rPr>
              <a:t>只要队列元素个数小于总的可用空间，插入删除就可以一直进行下去</a:t>
            </a:r>
            <a:endParaRPr kumimoji="1" lang="zh-CN" altLang="en-US" sz="2000" dirty="0">
              <a:latin typeface="Times New Roman" panose="02020503050405090304" pitchFamily="18" charset="0"/>
            </a:endParaRPr>
          </a:p>
        </p:txBody>
      </p:sp>
      <p:grpSp>
        <p:nvGrpSpPr>
          <p:cNvPr id="6" name="Group 2"/>
          <p:cNvGrpSpPr/>
          <p:nvPr/>
        </p:nvGrpSpPr>
        <p:grpSpPr bwMode="auto">
          <a:xfrm>
            <a:off x="4540250" y="2666256"/>
            <a:ext cx="3536950" cy="3733800"/>
            <a:chOff x="2860" y="384"/>
            <a:chExt cx="2228" cy="2352"/>
          </a:xfrm>
        </p:grpSpPr>
        <p:sp>
          <p:nvSpPr>
            <p:cNvPr id="7" name="Oval 3"/>
            <p:cNvSpPr>
              <a:spLocks noChangeArrowheads="1"/>
            </p:cNvSpPr>
            <p:nvPr/>
          </p:nvSpPr>
          <p:spPr bwMode="auto">
            <a:xfrm>
              <a:off x="3072" y="672"/>
              <a:ext cx="2016" cy="206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8" name="Oval 4"/>
            <p:cNvSpPr>
              <a:spLocks noChangeArrowheads="1"/>
            </p:cNvSpPr>
            <p:nvPr/>
          </p:nvSpPr>
          <p:spPr bwMode="auto">
            <a:xfrm>
              <a:off x="3792" y="1392"/>
              <a:ext cx="576" cy="57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9" name="Line 5"/>
            <p:cNvSpPr>
              <a:spLocks noChangeShapeType="1"/>
            </p:cNvSpPr>
            <p:nvPr/>
          </p:nvSpPr>
          <p:spPr bwMode="auto">
            <a:xfrm>
              <a:off x="4080" y="1968"/>
              <a:ext cx="0"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6"/>
            <p:cNvSpPr>
              <a:spLocks noChangeShapeType="1"/>
            </p:cNvSpPr>
            <p:nvPr/>
          </p:nvSpPr>
          <p:spPr bwMode="auto">
            <a:xfrm>
              <a:off x="4080" y="672"/>
              <a:ext cx="0" cy="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flipH="1">
              <a:off x="3072" y="1680"/>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p:cNvSpPr>
              <a:spLocks noChangeShapeType="1"/>
            </p:cNvSpPr>
            <p:nvPr/>
          </p:nvSpPr>
          <p:spPr bwMode="auto">
            <a:xfrm flipH="1" flipV="1">
              <a:off x="3600" y="816"/>
              <a:ext cx="33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flipH="1" flipV="1">
              <a:off x="3216" y="1152"/>
              <a:ext cx="62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flipH="1">
              <a:off x="3216" y="1824"/>
              <a:ext cx="624"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flipH="1">
              <a:off x="3600" y="1920"/>
              <a:ext cx="336" cy="6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2"/>
            <p:cNvSpPr txBox="1">
              <a:spLocks noChangeArrowheads="1"/>
            </p:cNvSpPr>
            <p:nvPr/>
          </p:nvSpPr>
          <p:spPr bwMode="auto">
            <a:xfrm>
              <a:off x="3216" y="172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a6</a:t>
              </a:r>
              <a:endParaRPr kumimoji="1" lang="en-US" altLang="zh-CN" sz="2400">
                <a:latin typeface="Times New Roman" panose="02020503050405090304" pitchFamily="18" charset="0"/>
              </a:endParaRPr>
            </a:p>
          </p:txBody>
        </p:sp>
        <p:sp>
          <p:nvSpPr>
            <p:cNvPr id="17" name="Text Box 13"/>
            <p:cNvSpPr txBox="1">
              <a:spLocks noChangeArrowheads="1"/>
            </p:cNvSpPr>
            <p:nvPr/>
          </p:nvSpPr>
          <p:spPr bwMode="auto">
            <a:xfrm>
              <a:off x="3206" y="132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a7</a:t>
              </a:r>
              <a:endParaRPr kumimoji="1" lang="en-US" altLang="zh-CN" sz="2400">
                <a:latin typeface="Times New Roman" panose="02020503050405090304" pitchFamily="18" charset="0"/>
              </a:endParaRPr>
            </a:p>
          </p:txBody>
        </p:sp>
        <p:sp>
          <p:nvSpPr>
            <p:cNvPr id="18" name="Text Box 14"/>
            <p:cNvSpPr txBox="1">
              <a:spLocks noChangeArrowheads="1"/>
            </p:cNvSpPr>
            <p:nvPr/>
          </p:nvSpPr>
          <p:spPr bwMode="auto">
            <a:xfrm>
              <a:off x="3408" y="9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a8</a:t>
              </a:r>
              <a:endParaRPr kumimoji="1" lang="en-US" altLang="zh-CN" sz="2400">
                <a:latin typeface="Times New Roman" panose="02020503050405090304" pitchFamily="18" charset="0"/>
              </a:endParaRPr>
            </a:p>
          </p:txBody>
        </p:sp>
        <p:sp>
          <p:nvSpPr>
            <p:cNvPr id="19" name="Text Box 15"/>
            <p:cNvSpPr txBox="1">
              <a:spLocks noChangeArrowheads="1"/>
            </p:cNvSpPr>
            <p:nvPr/>
          </p:nvSpPr>
          <p:spPr bwMode="auto">
            <a:xfrm>
              <a:off x="3735" y="7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a9</a:t>
              </a:r>
              <a:endParaRPr kumimoji="1" lang="en-US" altLang="zh-CN" sz="2400">
                <a:latin typeface="Times New Roman" panose="02020503050405090304" pitchFamily="18" charset="0"/>
              </a:endParaRPr>
            </a:p>
          </p:txBody>
        </p:sp>
        <p:sp>
          <p:nvSpPr>
            <p:cNvPr id="20" name="Line 16"/>
            <p:cNvSpPr>
              <a:spLocks noChangeShapeType="1"/>
            </p:cNvSpPr>
            <p:nvPr/>
          </p:nvSpPr>
          <p:spPr bwMode="auto">
            <a:xfrm flipH="1">
              <a:off x="4224" y="816"/>
              <a:ext cx="33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7"/>
            <p:cNvSpPr txBox="1">
              <a:spLocks noChangeArrowheads="1"/>
            </p:cNvSpPr>
            <p:nvPr/>
          </p:nvSpPr>
          <p:spPr bwMode="auto">
            <a:xfrm>
              <a:off x="4262"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0</a:t>
              </a:r>
              <a:endParaRPr kumimoji="1" lang="en-US" altLang="zh-CN" sz="2400">
                <a:latin typeface="Times New Roman" panose="02020503050405090304" pitchFamily="18" charset="0"/>
              </a:endParaRPr>
            </a:p>
          </p:txBody>
        </p:sp>
        <p:sp>
          <p:nvSpPr>
            <p:cNvPr id="22" name="Text Box 18"/>
            <p:cNvSpPr txBox="1">
              <a:spLocks noChangeArrowheads="1"/>
            </p:cNvSpPr>
            <p:nvPr/>
          </p:nvSpPr>
          <p:spPr bwMode="auto">
            <a:xfrm>
              <a:off x="3686" y="41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23" name="Text Box 19"/>
            <p:cNvSpPr txBox="1">
              <a:spLocks noChangeArrowheads="1"/>
            </p:cNvSpPr>
            <p:nvPr/>
          </p:nvSpPr>
          <p:spPr bwMode="auto">
            <a:xfrm>
              <a:off x="3158" y="7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24" name="Text Box 20"/>
            <p:cNvSpPr txBox="1">
              <a:spLocks noChangeArrowheads="1"/>
            </p:cNvSpPr>
            <p:nvPr/>
          </p:nvSpPr>
          <p:spPr bwMode="auto">
            <a:xfrm>
              <a:off x="2860" y="122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25" name="Line 21"/>
            <p:cNvSpPr>
              <a:spLocks noChangeShapeType="1"/>
            </p:cNvSpPr>
            <p:nvPr/>
          </p:nvSpPr>
          <p:spPr bwMode="auto">
            <a:xfrm flipV="1">
              <a:off x="4320" y="1200"/>
              <a:ext cx="6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22"/>
            <p:cNvSpPr txBox="1">
              <a:spLocks noChangeArrowheads="1"/>
            </p:cNvSpPr>
            <p:nvPr/>
          </p:nvSpPr>
          <p:spPr bwMode="auto">
            <a:xfrm>
              <a:off x="4790" y="6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7" name="Line 23"/>
            <p:cNvSpPr>
              <a:spLocks noChangeShapeType="1"/>
            </p:cNvSpPr>
            <p:nvPr/>
          </p:nvSpPr>
          <p:spPr bwMode="auto">
            <a:xfrm flipH="1">
              <a:off x="4416" y="1824"/>
              <a:ext cx="336" cy="528"/>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Line 24"/>
          <p:cNvSpPr>
            <a:spLocks noChangeShapeType="1"/>
          </p:cNvSpPr>
          <p:nvPr/>
        </p:nvSpPr>
        <p:spPr bwMode="auto">
          <a:xfrm>
            <a:off x="4114800" y="5257056"/>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25"/>
          <p:cNvSpPr txBox="1">
            <a:spLocks noChangeArrowheads="1"/>
          </p:cNvSpPr>
          <p:nvPr/>
        </p:nvSpPr>
        <p:spPr bwMode="auto">
          <a:xfrm>
            <a:off x="3458355" y="5045114"/>
            <a:ext cx="681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000">
                <a:latin typeface="Times New Roman" panose="02020503050405090304" pitchFamily="18" charset="0"/>
              </a:rPr>
              <a:t>front</a:t>
            </a:r>
            <a:endParaRPr kumimoji="1" lang="en-US" altLang="zh-CN" sz="2000">
              <a:latin typeface="Times New Roman" panose="02020503050405090304" pitchFamily="18" charset="0"/>
            </a:endParaRPr>
          </a:p>
        </p:txBody>
      </p:sp>
      <p:sp>
        <p:nvSpPr>
          <p:cNvPr id="30" name="Line 26"/>
          <p:cNvSpPr>
            <a:spLocks noChangeShapeType="1"/>
          </p:cNvSpPr>
          <p:nvPr/>
        </p:nvSpPr>
        <p:spPr bwMode="auto">
          <a:xfrm>
            <a:off x="6705600" y="2590056"/>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27"/>
          <p:cNvSpPr txBox="1">
            <a:spLocks noChangeArrowheads="1"/>
          </p:cNvSpPr>
          <p:nvPr/>
        </p:nvSpPr>
        <p:spPr bwMode="auto">
          <a:xfrm>
            <a:off x="6156325" y="2132856"/>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503050405090304" pitchFamily="18" charset="0"/>
              </a:rPr>
              <a:t>rear</a:t>
            </a:r>
            <a:endParaRPr kumimoji="1" lang="en-US" altLang="zh-CN" sz="2400">
              <a:latin typeface="Times New Roman" panose="02020503050405090304" pitchFamily="18" charset="0"/>
            </a:endParaRPr>
          </a:p>
        </p:txBody>
      </p:sp>
      <p:sp>
        <p:nvSpPr>
          <p:cNvPr id="32" name="Text Box 29"/>
          <p:cNvSpPr txBox="1">
            <a:spLocks noChangeArrowheads="1"/>
          </p:cNvSpPr>
          <p:nvPr/>
        </p:nvSpPr>
        <p:spPr bwMode="auto">
          <a:xfrm>
            <a:off x="539552" y="4246563"/>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zh-CN" altLang="en-US" sz="2000" dirty="0">
                <a:latin typeface="Times New Roman" panose="02020503050405090304" pitchFamily="18" charset="0"/>
              </a:rPr>
              <a:t>队尾插入一个元素时：</a:t>
            </a:r>
            <a:endParaRPr kumimoji="1" lang="en-US" altLang="en-US" sz="2000" dirty="0">
              <a:latin typeface="Times New Roman" panose="02020503050405090304" pitchFamily="18" charset="0"/>
            </a:endParaRPr>
          </a:p>
          <a:p>
            <a:pPr eaLnBrk="1" hangingPunct="1">
              <a:lnSpc>
                <a:spcPct val="100000"/>
              </a:lnSpc>
              <a:spcBef>
                <a:spcPct val="0"/>
              </a:spcBef>
              <a:buClrTx/>
              <a:buFontTx/>
              <a:buNone/>
            </a:pPr>
            <a:r>
              <a:rPr kumimoji="1" lang="en-US" altLang="zh-CN" sz="2000" dirty="0">
                <a:latin typeface="Times New Roman" panose="02020503050405090304" pitchFamily="18" charset="0"/>
              </a:rPr>
              <a:t>rear = (rear + 1) %10</a:t>
            </a:r>
            <a:endParaRPr kumimoji="1" lang="en-US" altLang="zh-CN" sz="2000" dirty="0">
              <a:latin typeface="Times New Roman" panose="02020503050405090304" pitchFamily="18" charset="0"/>
            </a:endParaRPr>
          </a:p>
        </p:txBody>
      </p:sp>
      <p:sp>
        <p:nvSpPr>
          <p:cNvPr id="33" name="Text Box 30"/>
          <p:cNvSpPr txBox="1">
            <a:spLocks noChangeArrowheads="1"/>
          </p:cNvSpPr>
          <p:nvPr/>
        </p:nvSpPr>
        <p:spPr bwMode="auto">
          <a:xfrm>
            <a:off x="539552" y="5410200"/>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zh-CN" altLang="en-US" sz="2000">
                <a:latin typeface="Times New Roman" panose="02020503050405090304" pitchFamily="18" charset="0"/>
              </a:rPr>
              <a:t>队头删除一个元素时：</a:t>
            </a:r>
            <a:endParaRPr kumimoji="1" lang="en-US" altLang="en-US" sz="2000">
              <a:latin typeface="Times New Roman" panose="02020503050405090304" pitchFamily="18" charset="0"/>
            </a:endParaRPr>
          </a:p>
          <a:p>
            <a:pPr eaLnBrk="1" hangingPunct="1">
              <a:lnSpc>
                <a:spcPct val="100000"/>
              </a:lnSpc>
              <a:spcBef>
                <a:spcPct val="0"/>
              </a:spcBef>
              <a:buClrTx/>
              <a:buFontTx/>
              <a:buNone/>
            </a:pPr>
            <a:r>
              <a:rPr kumimoji="1" lang="en-US" altLang="zh-CN" sz="2000">
                <a:latin typeface="Times New Roman" panose="02020503050405090304" pitchFamily="18" charset="0"/>
              </a:rPr>
              <a:t>front = (front + 1) %10</a:t>
            </a:r>
            <a:endParaRPr kumimoji="1" lang="en-US" altLang="zh-CN" sz="2000">
              <a:latin typeface="Times New Roman" panose="0202050305040509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build="p"/>
      <p:bldP spid="33"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07950" y="571480"/>
            <a:ext cx="8893175" cy="1570303"/>
          </a:xfrm>
          <a:prstGeom prst="rect">
            <a:avLst/>
          </a:prstGeom>
          <a:noFill/>
          <a:ln w="9525">
            <a:noFill/>
            <a:miter lim="800000"/>
          </a:ln>
        </p:spPr>
        <p:txBody>
          <a:bodyPr lIns="92075" tIns="46038" rIns="92075" bIns="46038">
            <a:spAutoFit/>
          </a:bodyPr>
          <a:lstStyle/>
          <a:p>
            <a:pPr indent="187325" eaLnBrk="0" hangingPunct="0">
              <a:lnSpc>
                <a:spcPct val="150000"/>
              </a:lnSpc>
              <a:buClr>
                <a:schemeClr val="accent1"/>
              </a:buClr>
              <a:buFontTx/>
              <a:buChar char="•"/>
            </a:pPr>
            <a:r>
              <a:rPr lang="en-US" altLang="zh-CN" sz="2400" dirty="0">
                <a:solidFill>
                  <a:srgbClr val="000000"/>
                </a:solidFill>
              </a:rPr>
              <a:t>    </a:t>
            </a:r>
            <a:r>
              <a:rPr lang="zh-CN" altLang="en-US" sz="2000" dirty="0">
                <a:solidFill>
                  <a:srgbClr val="000000"/>
                </a:solidFill>
                <a:latin typeface="楷体_GB2312" pitchFamily="49" charset="-122"/>
                <a:ea typeface="楷体_GB2312" pitchFamily="49" charset="-122"/>
              </a:rPr>
              <a:t>从上图所示的循环队可以看出：</a:t>
            </a:r>
            <a:endParaRPr lang="zh-CN" altLang="en-US" sz="2000" dirty="0">
              <a:solidFill>
                <a:srgbClr val="000000"/>
              </a:solidFill>
              <a:latin typeface="楷体_GB2312" pitchFamily="49" charset="-122"/>
              <a:ea typeface="楷体_GB2312" pitchFamily="49" charset="-122"/>
            </a:endParaRPr>
          </a:p>
          <a:p>
            <a:pPr indent="187325" eaLnBrk="0" hangingPunct="0">
              <a:lnSpc>
                <a:spcPct val="150000"/>
              </a:lnSpc>
              <a:buClr>
                <a:schemeClr val="accent1"/>
              </a:buClr>
              <a:buFontTx/>
              <a:buChar char="•"/>
            </a:pPr>
            <a:r>
              <a:rPr lang="zh-CN" altLang="en-US" sz="2000" dirty="0">
                <a:solidFill>
                  <a:srgbClr val="000000"/>
                </a:solidFill>
                <a:latin typeface="楷体_GB2312" pitchFamily="49" charset="-122"/>
                <a:ea typeface="楷体_GB2312" pitchFamily="49" charset="-122"/>
              </a:rPr>
              <a:t>  可见在</a:t>
            </a:r>
            <a:r>
              <a:rPr lang="zh-CN" altLang="en-US" sz="2000" dirty="0">
                <a:solidFill>
                  <a:srgbClr val="FF0000"/>
                </a:solidFill>
                <a:latin typeface="楷体_GB2312" pitchFamily="49" charset="-122"/>
                <a:ea typeface="楷体_GB2312" pitchFamily="49" charset="-122"/>
              </a:rPr>
              <a:t>队满</a:t>
            </a:r>
            <a:r>
              <a:rPr lang="zh-CN" altLang="en-US" sz="2000" dirty="0">
                <a:solidFill>
                  <a:srgbClr val="000000"/>
                </a:solidFill>
                <a:latin typeface="楷体_GB2312" pitchFamily="49" charset="-122"/>
                <a:ea typeface="楷体_GB2312" pitchFamily="49" charset="-122"/>
              </a:rPr>
              <a:t>和</a:t>
            </a:r>
            <a:r>
              <a:rPr lang="zh-CN" altLang="en-US" sz="2000" dirty="0">
                <a:solidFill>
                  <a:srgbClr val="FF0000"/>
                </a:solidFill>
                <a:latin typeface="楷体_GB2312" pitchFamily="49" charset="-122"/>
                <a:ea typeface="楷体_GB2312" pitchFamily="49" charset="-122"/>
              </a:rPr>
              <a:t>队空</a:t>
            </a:r>
            <a:r>
              <a:rPr lang="zh-CN" altLang="en-US" sz="2000" dirty="0">
                <a:solidFill>
                  <a:srgbClr val="000000"/>
                </a:solidFill>
                <a:latin typeface="楷体_GB2312" pitchFamily="49" charset="-122"/>
                <a:ea typeface="楷体_GB2312" pitchFamily="49" charset="-122"/>
              </a:rPr>
              <a:t>情况下都有：</a:t>
            </a:r>
            <a:r>
              <a:rPr lang="en-US" altLang="zh-CN" sz="2000" dirty="0">
                <a:solidFill>
                  <a:srgbClr val="000000"/>
                </a:solidFill>
                <a:latin typeface="楷体_GB2312" pitchFamily="49" charset="-122"/>
                <a:ea typeface="楷体_GB2312" pitchFamily="49" charset="-122"/>
              </a:rPr>
              <a:t>front==rear</a:t>
            </a:r>
            <a:r>
              <a:rPr lang="zh-CN" altLang="en-US" sz="2000" dirty="0">
                <a:solidFill>
                  <a:srgbClr val="000000"/>
                </a:solidFill>
                <a:latin typeface="楷体_GB2312" pitchFamily="49" charset="-122"/>
                <a:ea typeface="楷体_GB2312" pitchFamily="49" charset="-122"/>
              </a:rPr>
              <a:t>， 这显然是必须要解决的一个问题。</a:t>
            </a:r>
            <a:endParaRPr lang="zh-CN" altLang="en-US" sz="2000" dirty="0">
              <a:solidFill>
                <a:srgbClr val="000000"/>
              </a:solidFill>
              <a:latin typeface="楷体_GB2312" pitchFamily="49" charset="-122"/>
              <a:ea typeface="楷体_GB2312" pitchFamily="49" charset="-122"/>
            </a:endParaRPr>
          </a:p>
        </p:txBody>
      </p:sp>
      <p:sp>
        <p:nvSpPr>
          <p:cNvPr id="115715" name="Text Box 3"/>
          <p:cNvSpPr txBox="1">
            <a:spLocks noChangeArrowheads="1"/>
          </p:cNvSpPr>
          <p:nvPr/>
        </p:nvSpPr>
        <p:spPr bwMode="auto">
          <a:xfrm>
            <a:off x="107950" y="2143116"/>
            <a:ext cx="8856663" cy="3324629"/>
          </a:xfrm>
          <a:prstGeom prst="rect">
            <a:avLst/>
          </a:prstGeom>
          <a:noFill/>
          <a:ln w="9525">
            <a:noFill/>
            <a:miter lim="800000"/>
          </a:ln>
        </p:spPr>
        <p:txBody>
          <a:bodyPr lIns="92075" tIns="46038" rIns="92075" bIns="46038">
            <a:spAutoFit/>
          </a:bodyPr>
          <a:lstStyle/>
          <a:p>
            <a:pPr indent="187325" eaLnBrk="0" hangingPunct="0">
              <a:lnSpc>
                <a:spcPct val="150000"/>
              </a:lnSpc>
              <a:buClr>
                <a:schemeClr val="accent1"/>
              </a:buClr>
            </a:pPr>
            <a:r>
              <a:rPr lang="en-US" altLang="zh-CN" sz="2000" dirty="0">
                <a:solidFill>
                  <a:srgbClr val="000000"/>
                </a:solidFill>
                <a:latin typeface="楷体_GB2312" pitchFamily="49" charset="-122"/>
                <a:ea typeface="楷体_GB2312" pitchFamily="49" charset="-122"/>
              </a:rPr>
              <a:t>  </a:t>
            </a:r>
            <a:r>
              <a:rPr lang="zh-CN" altLang="en-US" sz="2000" dirty="0">
                <a:solidFill>
                  <a:srgbClr val="FF0000"/>
                </a:solidFill>
                <a:latin typeface="楷体_GB2312" pitchFamily="49" charset="-122"/>
                <a:ea typeface="楷体_GB2312" pitchFamily="49" charset="-122"/>
              </a:rPr>
              <a:t>方法之一</a:t>
            </a:r>
            <a:r>
              <a:rPr lang="zh-CN" altLang="en-US" sz="2000" dirty="0">
                <a:solidFill>
                  <a:srgbClr val="000000"/>
                </a:solidFill>
                <a:latin typeface="楷体_GB2312" pitchFamily="49" charset="-122"/>
                <a:ea typeface="楷体_GB2312" pitchFamily="49" charset="-122"/>
              </a:rPr>
              <a:t>是：</a:t>
            </a:r>
            <a:endParaRPr lang="zh-CN" altLang="en-US" sz="2000" dirty="0">
              <a:solidFill>
                <a:srgbClr val="000000"/>
              </a:solidFill>
              <a:latin typeface="楷体_GB2312" pitchFamily="49" charset="-122"/>
              <a:ea typeface="楷体_GB2312" pitchFamily="49" charset="-122"/>
            </a:endParaRPr>
          </a:p>
          <a:p>
            <a:pPr indent="187325" eaLnBrk="0" hangingPunct="0">
              <a:lnSpc>
                <a:spcPct val="150000"/>
              </a:lnSpc>
              <a:buClr>
                <a:schemeClr val="accent1"/>
              </a:buClr>
              <a:buFontTx/>
              <a:buChar char="•"/>
            </a:pPr>
            <a:r>
              <a:rPr lang="zh-CN" altLang="en-US" sz="2000" dirty="0">
                <a:solidFill>
                  <a:srgbClr val="000000"/>
                </a:solidFill>
                <a:latin typeface="楷体_GB2312" pitchFamily="49" charset="-122"/>
                <a:ea typeface="楷体_GB2312" pitchFamily="49" charset="-122"/>
              </a:rPr>
              <a:t>  附设一个存储队中元素个数的变量如</a:t>
            </a:r>
            <a:r>
              <a:rPr lang="en-US" altLang="zh-CN" sz="2000" dirty="0">
                <a:solidFill>
                  <a:srgbClr val="000000"/>
                </a:solidFill>
                <a:latin typeface="楷体_GB2312" pitchFamily="49" charset="-122"/>
                <a:ea typeface="楷体_GB2312" pitchFamily="49" charset="-122"/>
              </a:rPr>
              <a:t>num</a:t>
            </a:r>
            <a:r>
              <a:rPr lang="zh-CN" altLang="en-US" sz="2000" dirty="0">
                <a:solidFill>
                  <a:srgbClr val="000000"/>
                </a:solidFill>
                <a:latin typeface="楷体_GB2312" pitchFamily="49" charset="-122"/>
                <a:ea typeface="楷体_GB2312" pitchFamily="49" charset="-122"/>
              </a:rPr>
              <a:t>，当</a:t>
            </a:r>
            <a:r>
              <a:rPr lang="en-US" altLang="zh-CN" sz="2000" dirty="0">
                <a:solidFill>
                  <a:srgbClr val="000000"/>
                </a:solidFill>
                <a:latin typeface="楷体_GB2312" pitchFamily="49" charset="-122"/>
                <a:ea typeface="楷体_GB2312" pitchFamily="49" charset="-122"/>
              </a:rPr>
              <a:t>num==0</a:t>
            </a:r>
            <a:r>
              <a:rPr lang="zh-CN" altLang="en-US" sz="2000" dirty="0">
                <a:solidFill>
                  <a:srgbClr val="000000"/>
                </a:solidFill>
                <a:latin typeface="楷体_GB2312" pitchFamily="49" charset="-122"/>
                <a:ea typeface="楷体_GB2312" pitchFamily="49" charset="-122"/>
              </a:rPr>
              <a:t>时队空，当</a:t>
            </a:r>
            <a:r>
              <a:rPr lang="en-US" altLang="zh-CN" sz="2000" dirty="0">
                <a:solidFill>
                  <a:srgbClr val="000000"/>
                </a:solidFill>
                <a:latin typeface="楷体_GB2312" pitchFamily="49" charset="-122"/>
                <a:ea typeface="楷体_GB2312" pitchFamily="49" charset="-122"/>
              </a:rPr>
              <a:t>num==MAXSIZE</a:t>
            </a:r>
            <a:r>
              <a:rPr lang="zh-CN" altLang="en-US" sz="2000" dirty="0">
                <a:solidFill>
                  <a:srgbClr val="000000"/>
                </a:solidFill>
                <a:latin typeface="楷体_GB2312" pitchFamily="49" charset="-122"/>
                <a:ea typeface="楷体_GB2312" pitchFamily="49" charset="-122"/>
              </a:rPr>
              <a:t>时为队满。      </a:t>
            </a:r>
            <a:endParaRPr lang="zh-CN" altLang="en-US" sz="2000" dirty="0">
              <a:solidFill>
                <a:srgbClr val="000000"/>
              </a:solidFill>
              <a:latin typeface="楷体_GB2312" pitchFamily="49" charset="-122"/>
              <a:ea typeface="楷体_GB2312" pitchFamily="49" charset="-122"/>
            </a:endParaRPr>
          </a:p>
          <a:p>
            <a:pPr indent="187325" eaLnBrk="0" hangingPunct="0">
              <a:lnSpc>
                <a:spcPct val="150000"/>
              </a:lnSpc>
              <a:buClr>
                <a:schemeClr val="accent1"/>
              </a:buClr>
              <a:buFontTx/>
              <a:buChar char="•"/>
            </a:pPr>
            <a:r>
              <a:rPr lang="zh-CN" altLang="en-US" sz="2000" dirty="0">
                <a:solidFill>
                  <a:srgbClr val="000000"/>
                </a:solidFill>
                <a:latin typeface="楷体_GB2312" pitchFamily="49" charset="-122"/>
                <a:ea typeface="楷体_GB2312" pitchFamily="49" charset="-122"/>
              </a:rPr>
              <a:t>  </a:t>
            </a:r>
            <a:r>
              <a:rPr lang="zh-CN" altLang="en-US" sz="2000" dirty="0">
                <a:solidFill>
                  <a:srgbClr val="FF0000"/>
                </a:solidFill>
                <a:latin typeface="楷体_GB2312" pitchFamily="49" charset="-122"/>
                <a:ea typeface="楷体_GB2312" pitchFamily="49" charset="-122"/>
              </a:rPr>
              <a:t>另一种方法</a:t>
            </a:r>
            <a:r>
              <a:rPr lang="zh-CN" altLang="en-US" sz="2000" dirty="0">
                <a:solidFill>
                  <a:srgbClr val="000000"/>
                </a:solidFill>
                <a:latin typeface="楷体_GB2312" pitchFamily="49" charset="-122"/>
                <a:ea typeface="楷体_GB2312" pitchFamily="49" charset="-122"/>
              </a:rPr>
              <a:t>是：</a:t>
            </a:r>
            <a:endParaRPr lang="zh-CN" altLang="en-US" sz="2000" dirty="0">
              <a:solidFill>
                <a:srgbClr val="000000"/>
              </a:solidFill>
              <a:latin typeface="楷体_GB2312" pitchFamily="49" charset="-122"/>
              <a:ea typeface="楷体_GB2312" pitchFamily="49" charset="-122"/>
            </a:endParaRPr>
          </a:p>
          <a:p>
            <a:pPr indent="187325" eaLnBrk="0" hangingPunct="0">
              <a:lnSpc>
                <a:spcPct val="150000"/>
              </a:lnSpc>
              <a:buClr>
                <a:schemeClr val="accent1"/>
              </a:buClr>
              <a:buFontTx/>
              <a:buChar char="•"/>
            </a:pPr>
            <a:r>
              <a:rPr lang="zh-CN" altLang="en-US" sz="2000" dirty="0">
                <a:solidFill>
                  <a:srgbClr val="000000"/>
                </a:solidFill>
                <a:latin typeface="楷体_GB2312" pitchFamily="49" charset="-122"/>
                <a:ea typeface="楷体_GB2312" pitchFamily="49" charset="-122"/>
              </a:rPr>
              <a:t>  少用一个元素空间，当队尾指针加</a:t>
            </a:r>
            <a:r>
              <a:rPr lang="en-US" altLang="zh-CN" sz="2000" dirty="0">
                <a:solidFill>
                  <a:srgbClr val="000000"/>
                </a:solidFill>
                <a:latin typeface="楷体_GB2312" pitchFamily="49" charset="-122"/>
                <a:ea typeface="楷体_GB2312" pitchFamily="49" charset="-122"/>
              </a:rPr>
              <a:t>1</a:t>
            </a:r>
            <a:r>
              <a:rPr lang="zh-CN" altLang="en-US" sz="2000" dirty="0">
                <a:solidFill>
                  <a:srgbClr val="000000"/>
                </a:solidFill>
                <a:latin typeface="楷体_GB2312" pitchFamily="49" charset="-122"/>
                <a:ea typeface="楷体_GB2312" pitchFamily="49" charset="-122"/>
              </a:rPr>
              <a:t>就会从后面赶上队头指针，这种情况下队满的条件是：</a:t>
            </a:r>
            <a:r>
              <a:rPr lang="en-US" altLang="zh-CN" sz="2000" dirty="0">
                <a:solidFill>
                  <a:srgbClr val="000000"/>
                </a:solidFill>
                <a:latin typeface="楷体_GB2312" pitchFamily="49" charset="-122"/>
                <a:ea typeface="楷体_GB2312" pitchFamily="49" charset="-122"/>
              </a:rPr>
              <a:t>(rear+1) % MAXSIZE ==front</a:t>
            </a:r>
            <a:r>
              <a:rPr lang="zh-CN" altLang="en-US" sz="2000" dirty="0">
                <a:solidFill>
                  <a:srgbClr val="000000"/>
                </a:solidFill>
                <a:latin typeface="楷体_GB2312" pitchFamily="49" charset="-122"/>
                <a:ea typeface="楷体_GB2312" pitchFamily="49" charset="-122"/>
              </a:rPr>
              <a:t>，也能和空队区别开。</a:t>
            </a:r>
            <a:endParaRPr lang="zh-CN" altLang="en-US" sz="2000" dirty="0">
              <a:solidFill>
                <a:srgbClr val="000000"/>
              </a:solidFill>
              <a:latin typeface="楷体_GB2312" pitchFamily="49" charset="-122"/>
              <a:ea typeface="楷体_GB2312" pitchFamily="49" charset="-122"/>
            </a:endParaRPr>
          </a:p>
          <a:p>
            <a:pPr indent="187325" eaLnBrk="0" hangingPunct="0">
              <a:lnSpc>
                <a:spcPct val="150000"/>
              </a:lnSpc>
              <a:buClr>
                <a:schemeClr val="accent1"/>
              </a:buClr>
            </a:pPr>
            <a:r>
              <a:rPr lang="zh-CN" altLang="en-US" sz="2000" dirty="0">
                <a:solidFill>
                  <a:srgbClr val="000000"/>
                </a:solidFill>
                <a:latin typeface="楷体_GB2312" pitchFamily="49" charset="-122"/>
                <a:ea typeface="楷体_GB2312" pitchFamily="49" charset="-122"/>
              </a:rPr>
              <a:t>   我们采用第二种方法。</a:t>
            </a:r>
            <a:endParaRPr lang="zh-CN" altLang="en-US" sz="2000" dirty="0">
              <a:solidFill>
                <a:srgbClr val="000000"/>
              </a:solidFill>
              <a:latin typeface="楷体_GB2312" pitchFamily="49" charset="-122"/>
              <a:ea typeface="楷体_GB2312" pitchFamily="49" charset="-122"/>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116632"/>
            <a:ext cx="5976664" cy="2400657"/>
          </a:xfrm>
          <a:prstGeom prst="rect">
            <a:avLst/>
          </a:prstGeom>
          <a:noFill/>
        </p:spPr>
        <p:txBody>
          <a:bodyPr wrap="square" rtlCol="0">
            <a:spAutoFit/>
          </a:bodyPr>
          <a:lstStyle/>
          <a:p>
            <a:pPr>
              <a:lnSpc>
                <a:spcPct val="150000"/>
              </a:lnSpc>
            </a:pPr>
            <a:r>
              <a:rPr lang="en-US" altLang="zh-CN" sz="2000" dirty="0" err="1">
                <a:latin typeface="Times New Roman" panose="02020503050405090304" pitchFamily="18" charset="0"/>
                <a:cs typeface="Times New Roman" panose="02020503050405090304" pitchFamily="18" charset="0"/>
              </a:rPr>
              <a:t>typedef</a:t>
            </a:r>
            <a:r>
              <a:rPr lang="en-US" altLang="zh-CN" sz="2000" dirty="0">
                <a:latin typeface="Times New Roman" panose="02020503050405090304" pitchFamily="18" charset="0"/>
                <a:cs typeface="Times New Roman" panose="02020503050405090304" pitchFamily="18" charset="0"/>
              </a:rPr>
              <a:t> </a:t>
            </a:r>
            <a:r>
              <a:rPr lang="en-US" altLang="zh-CN" sz="2000" dirty="0" err="1">
                <a:latin typeface="Times New Roman" panose="02020503050405090304" pitchFamily="18" charset="0"/>
                <a:cs typeface="Times New Roman" panose="02020503050405090304" pitchFamily="18" charset="0"/>
              </a:rPr>
              <a:t>struct</a:t>
            </a:r>
            <a:r>
              <a:rPr lang="en-US" altLang="zh-CN" sz="2000" dirty="0">
                <a:latin typeface="Times New Roman" panose="02020503050405090304" pitchFamily="18" charset="0"/>
                <a:cs typeface="Times New Roman" panose="02020503050405090304" pitchFamily="18" charset="0"/>
              </a:rPr>
              <a:t> {//</a:t>
            </a:r>
            <a:r>
              <a:rPr lang="zh-CN" altLang="en-US" sz="2000" dirty="0">
                <a:latin typeface="Times New Roman" panose="02020503050405090304" pitchFamily="18" charset="0"/>
                <a:cs typeface="Times New Roman" panose="02020503050405090304" pitchFamily="18" charset="0"/>
              </a:rPr>
              <a:t>队列的顺序存储结构</a:t>
            </a:r>
            <a:endParaRPr lang="en-US" altLang="zh-CN" sz="2000" dirty="0">
              <a:latin typeface="Times New Roman" panose="02020503050405090304" pitchFamily="18" charset="0"/>
              <a:cs typeface="Times New Roman" panose="02020503050405090304" pitchFamily="18" charset="0"/>
            </a:endParaRPr>
          </a:p>
          <a:p>
            <a:pPr>
              <a:lnSpc>
                <a:spcPct val="150000"/>
              </a:lnSpc>
            </a:pPr>
            <a:r>
              <a:rPr lang="en-US" altLang="zh-CN" sz="2000" dirty="0">
                <a:latin typeface="Times New Roman" panose="02020503050405090304" pitchFamily="18" charset="0"/>
                <a:cs typeface="Times New Roman" panose="02020503050405090304" pitchFamily="18" charset="0"/>
              </a:rPr>
              <a:t>     </a:t>
            </a:r>
            <a:r>
              <a:rPr lang="en-US" altLang="zh-CN" sz="2000" dirty="0" err="1">
                <a:latin typeface="Times New Roman" panose="02020503050405090304" pitchFamily="18" charset="0"/>
                <a:cs typeface="Times New Roman" panose="02020503050405090304" pitchFamily="18" charset="0"/>
              </a:rPr>
              <a:t>QElemType</a:t>
            </a:r>
            <a:r>
              <a:rPr lang="en-US" altLang="zh-CN" sz="2000" dirty="0">
                <a:latin typeface="Times New Roman" panose="02020503050405090304" pitchFamily="18" charset="0"/>
                <a:cs typeface="Times New Roman" panose="02020503050405090304" pitchFamily="18" charset="0"/>
              </a:rPr>
              <a:t>  </a:t>
            </a:r>
            <a:r>
              <a:rPr lang="zh-CN" altLang="en-US" sz="2000" dirty="0">
                <a:latin typeface="Times New Roman" panose="02020503050405090304" pitchFamily="18" charset="0"/>
                <a:cs typeface="Times New Roman" panose="02020503050405090304" pitchFamily="18" charset="0"/>
              </a:rPr>
              <a:t>*</a:t>
            </a:r>
            <a:r>
              <a:rPr lang="en-US" altLang="zh-CN" sz="2000" dirty="0">
                <a:latin typeface="Times New Roman" panose="02020503050405090304" pitchFamily="18" charset="0"/>
                <a:cs typeface="Times New Roman" panose="02020503050405090304" pitchFamily="18" charset="0"/>
              </a:rPr>
              <a:t>base;</a:t>
            </a:r>
            <a:endParaRPr lang="en-US" altLang="zh-CN" sz="2000" dirty="0">
              <a:latin typeface="Times New Roman" panose="02020503050405090304" pitchFamily="18" charset="0"/>
              <a:cs typeface="Times New Roman" panose="02020503050405090304" pitchFamily="18" charset="0"/>
            </a:endParaRPr>
          </a:p>
          <a:p>
            <a:pPr>
              <a:lnSpc>
                <a:spcPct val="150000"/>
              </a:lnSpc>
            </a:pPr>
            <a:r>
              <a:rPr lang="en-US" altLang="zh-CN" sz="2000" dirty="0">
                <a:latin typeface="Times New Roman" panose="02020503050405090304" pitchFamily="18" charset="0"/>
                <a:cs typeface="Times New Roman" panose="02020503050405090304" pitchFamily="18" charset="0"/>
              </a:rPr>
              <a:t>     </a:t>
            </a:r>
            <a:r>
              <a:rPr lang="en-US" altLang="zh-CN" sz="2000" dirty="0" err="1">
                <a:latin typeface="Times New Roman" panose="02020503050405090304" pitchFamily="18" charset="0"/>
                <a:cs typeface="Times New Roman" panose="02020503050405090304" pitchFamily="18" charset="0"/>
              </a:rPr>
              <a:t>int</a:t>
            </a:r>
            <a:r>
              <a:rPr lang="en-US" altLang="zh-CN" sz="2000" dirty="0">
                <a:latin typeface="Times New Roman" panose="02020503050405090304" pitchFamily="18" charset="0"/>
                <a:cs typeface="Times New Roman" panose="02020503050405090304" pitchFamily="18" charset="0"/>
              </a:rPr>
              <a:t>  front;</a:t>
            </a:r>
            <a:endParaRPr lang="en-US" altLang="zh-CN" sz="2000" dirty="0">
              <a:latin typeface="Times New Roman" panose="02020503050405090304" pitchFamily="18" charset="0"/>
              <a:cs typeface="Times New Roman" panose="02020503050405090304" pitchFamily="18" charset="0"/>
            </a:endParaRPr>
          </a:p>
          <a:p>
            <a:pPr>
              <a:lnSpc>
                <a:spcPct val="150000"/>
              </a:lnSpc>
            </a:pPr>
            <a:r>
              <a:rPr lang="en-US" altLang="zh-CN" sz="2000" dirty="0">
                <a:latin typeface="Times New Roman" panose="02020503050405090304" pitchFamily="18" charset="0"/>
                <a:cs typeface="Times New Roman" panose="02020503050405090304" pitchFamily="18" charset="0"/>
              </a:rPr>
              <a:t>     </a:t>
            </a:r>
            <a:r>
              <a:rPr lang="en-US" altLang="zh-CN" sz="2000" dirty="0" err="1">
                <a:latin typeface="Times New Roman" panose="02020503050405090304" pitchFamily="18" charset="0"/>
                <a:cs typeface="Times New Roman" panose="02020503050405090304" pitchFamily="18" charset="0"/>
              </a:rPr>
              <a:t>int</a:t>
            </a:r>
            <a:r>
              <a:rPr lang="en-US" altLang="zh-CN" sz="2000" dirty="0">
                <a:latin typeface="Times New Roman" panose="02020503050405090304" pitchFamily="18" charset="0"/>
                <a:cs typeface="Times New Roman" panose="02020503050405090304" pitchFamily="18" charset="0"/>
              </a:rPr>
              <a:t>  rear;</a:t>
            </a:r>
            <a:endParaRPr lang="en-US" altLang="zh-CN" sz="2000" dirty="0">
              <a:latin typeface="Times New Roman" panose="02020503050405090304" pitchFamily="18" charset="0"/>
              <a:cs typeface="Times New Roman" panose="02020503050405090304" pitchFamily="18" charset="0"/>
            </a:endParaRPr>
          </a:p>
          <a:p>
            <a:pPr>
              <a:lnSpc>
                <a:spcPct val="150000"/>
              </a:lnSpc>
            </a:pPr>
            <a:r>
              <a:rPr lang="en-US" altLang="zh-CN" sz="2000" dirty="0">
                <a:latin typeface="Times New Roman" panose="02020503050405090304" pitchFamily="18" charset="0"/>
                <a:cs typeface="Times New Roman" panose="02020503050405090304" pitchFamily="18" charset="0"/>
              </a:rPr>
              <a:t>} </a:t>
            </a:r>
            <a:r>
              <a:rPr lang="en-US" altLang="zh-CN" sz="2000" dirty="0" err="1">
                <a:latin typeface="Times New Roman" panose="02020503050405090304" pitchFamily="18" charset="0"/>
                <a:cs typeface="Times New Roman" panose="02020503050405090304" pitchFamily="18" charset="0"/>
              </a:rPr>
              <a:t>SeQueue</a:t>
            </a:r>
            <a:r>
              <a:rPr lang="en-US" altLang="zh-CN" sz="2000" dirty="0">
                <a:latin typeface="Times New Roman" panose="02020503050405090304" pitchFamily="18" charset="0"/>
                <a:cs typeface="Times New Roman" panose="02020503050405090304" pitchFamily="18" charset="0"/>
              </a:rPr>
              <a:t>;</a:t>
            </a:r>
            <a:endParaRPr lang="zh-CN" altLang="en-US" sz="2000" dirty="0">
              <a:latin typeface="Times New Roman" panose="02020503050405090304" pitchFamily="18" charset="0"/>
              <a:cs typeface="Times New Roman" panose="02020503050405090304" pitchFamily="18" charset="0"/>
            </a:endParaRPr>
          </a:p>
        </p:txBody>
      </p:sp>
      <p:sp>
        <p:nvSpPr>
          <p:cNvPr id="4" name="Text Box 4"/>
          <p:cNvSpPr txBox="1">
            <a:spLocks noChangeArrowheads="1"/>
          </p:cNvSpPr>
          <p:nvPr/>
        </p:nvSpPr>
        <p:spPr bwMode="auto">
          <a:xfrm>
            <a:off x="526414" y="2780928"/>
            <a:ext cx="76328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503050405090304" pitchFamily="18" charset="0"/>
              </a:rPr>
              <a:t>//</a:t>
            </a:r>
            <a:r>
              <a:rPr kumimoji="1" lang="zh-CN" altLang="en-US" sz="2000" dirty="0">
                <a:latin typeface="Times New Roman" panose="02020503050405090304" pitchFamily="18" charset="0"/>
              </a:rPr>
              <a:t>初始化</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InitQueue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SqQueue</a:t>
            </a:r>
            <a:r>
              <a:rPr kumimoji="1" lang="en-US" altLang="zh-CN" sz="2000" dirty="0">
                <a:latin typeface="Times New Roman" panose="02020503050405090304" pitchFamily="18" charset="0"/>
              </a:rPr>
              <a:t> &amp;Q)</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Q.base</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QElemType</a:t>
            </a: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malloc</a:t>
            </a:r>
            <a:r>
              <a:rPr kumimoji="1" lang="en-US" altLang="zh-CN" sz="2000" dirty="0">
                <a:latin typeface="Times New Roman" panose="02020503050405090304" pitchFamily="18" charset="0"/>
              </a:rPr>
              <a:t>( MAXQSIZE*</a:t>
            </a:r>
            <a:r>
              <a:rPr kumimoji="1" lang="en-US" altLang="zh-CN" sz="2000" dirty="0" err="1">
                <a:latin typeface="Times New Roman" panose="02020503050405090304" pitchFamily="18" charset="0"/>
              </a:rPr>
              <a:t>sizeof</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QElemtype</a:t>
            </a: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a:t>
            </a:r>
            <a:r>
              <a:rPr kumimoji="1" lang="en-US" altLang="zh-CN" sz="2000" dirty="0" err="1">
                <a:latin typeface="Times New Roman" panose="02020503050405090304" pitchFamily="18" charset="0"/>
              </a:rPr>
              <a:t>Q.base</a:t>
            </a:r>
            <a:r>
              <a:rPr kumimoji="1" lang="en-US" altLang="zh-CN" sz="2000" dirty="0">
                <a:latin typeface="Times New Roman" panose="02020503050405090304" pitchFamily="18" charset="0"/>
              </a:rPr>
              <a:t>) exit (OVERFLOW);</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0;</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400" dirty="0">
              <a:latin typeface="Times New Roman" panose="02020503050405090304" pitchFamily="18" charset="0"/>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43608" y="836712"/>
            <a:ext cx="6156027"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(2) </a:t>
            </a:r>
            <a:r>
              <a:rPr kumimoji="1" lang="zh-CN" altLang="en-US" sz="2400" dirty="0">
                <a:latin typeface="Times New Roman" panose="02020503050405090304" pitchFamily="18" charset="0"/>
              </a:rPr>
              <a:t>判队空</a:t>
            </a: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QueueEmpty</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SqQueue</a:t>
            </a:r>
            <a:r>
              <a:rPr kumimoji="1" lang="en-US" altLang="zh-CN" sz="2000" dirty="0">
                <a:latin typeface="Times New Roman" panose="02020503050405090304" pitchFamily="18" charset="0"/>
              </a:rPr>
              <a:t> Q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return  TRUE;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else   return  FALSE;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53841" y="845418"/>
            <a:ext cx="661450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(3) </a:t>
            </a:r>
            <a:r>
              <a:rPr kumimoji="1" lang="zh-CN" altLang="en-US" sz="2400" dirty="0">
                <a:latin typeface="Times New Roman" panose="02020503050405090304" pitchFamily="18" charset="0"/>
              </a:rPr>
              <a:t>判队满</a:t>
            </a: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QueueFull</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SqQueue</a:t>
            </a:r>
            <a:r>
              <a:rPr kumimoji="1" lang="en-US" altLang="zh-CN" sz="2000" dirty="0">
                <a:latin typeface="Times New Roman" panose="02020503050405090304" pitchFamily="18" charset="0"/>
              </a:rPr>
              <a:t> Q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+1) % MAXQSIZE =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return  TRUE;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else   return  FALSE;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53841" y="845418"/>
            <a:ext cx="6296917"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(4) </a:t>
            </a:r>
            <a:r>
              <a:rPr kumimoji="1" lang="zh-CN" altLang="en-US" sz="2400" dirty="0">
                <a:latin typeface="Times New Roman" panose="02020503050405090304" pitchFamily="18" charset="0"/>
              </a:rPr>
              <a:t>求队长</a:t>
            </a: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err="1">
                <a:latin typeface="Times New Roman" panose="02020503050405090304" pitchFamily="18" charset="0"/>
              </a:rPr>
              <a:t>int</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QueueLength</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SqQueue</a:t>
            </a:r>
            <a:r>
              <a:rPr kumimoji="1" lang="en-US" altLang="zh-CN" sz="2000" dirty="0">
                <a:latin typeface="Times New Roman" panose="02020503050405090304" pitchFamily="18" charset="0"/>
              </a:rPr>
              <a:t> Q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MAXQSIZE) % MAXQSIZE;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331640" y="908720"/>
            <a:ext cx="6077305"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(5) </a:t>
            </a:r>
            <a:r>
              <a:rPr kumimoji="1" lang="zh-CN" altLang="en-US" sz="2400" dirty="0">
                <a:latin typeface="Times New Roman" panose="02020503050405090304" pitchFamily="18" charset="0"/>
              </a:rPr>
              <a:t>入队</a:t>
            </a:r>
            <a:endParaRPr kumimoji="1" lang="zh-CN" altLang="en-US" sz="2400" dirty="0">
              <a:latin typeface="Times New Roman" panose="02020503050405090304" pitchFamily="18" charset="0"/>
            </a:endParaRPr>
          </a:p>
          <a:p>
            <a:pPr eaLnBrk="1" hangingPunct="1">
              <a:lnSpc>
                <a:spcPct val="100000"/>
              </a:lnSpc>
              <a:spcBef>
                <a:spcPct val="0"/>
              </a:spcBef>
              <a:buClrTx/>
              <a:buFontTx/>
              <a:buNone/>
            </a:pP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Statue   </a:t>
            </a:r>
            <a:r>
              <a:rPr kumimoji="1" lang="en-US" altLang="zh-CN" sz="2000" dirty="0" err="1">
                <a:latin typeface="Times New Roman" panose="02020503050405090304" pitchFamily="18" charset="0"/>
              </a:rPr>
              <a:t>EnQueue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SqQueue</a:t>
            </a:r>
            <a:r>
              <a:rPr kumimoji="1" lang="en-US" altLang="zh-CN" sz="2000" dirty="0">
                <a:latin typeface="Times New Roman" panose="02020503050405090304" pitchFamily="18" charset="0"/>
              </a:rPr>
              <a:t>  &amp;Q , </a:t>
            </a:r>
            <a:r>
              <a:rPr kumimoji="1" lang="en-US" altLang="zh-CN" sz="2000" dirty="0" err="1">
                <a:latin typeface="Times New Roman" panose="02020503050405090304" pitchFamily="18" charset="0"/>
              </a:rPr>
              <a:t>Elemtype</a:t>
            </a:r>
            <a:r>
              <a:rPr kumimoji="1" lang="en-US" altLang="zh-CN" sz="2000" dirty="0">
                <a:latin typeface="Times New Roman" panose="02020503050405090304" pitchFamily="18" charset="0"/>
              </a:rPr>
              <a:t>  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+1) % MAX =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return  ERROR;</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Q.base</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+1) % MAXQSIZE;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15616" y="858192"/>
            <a:ext cx="533832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503050405090304" pitchFamily="18" charset="0"/>
              </a:rPr>
              <a:t>(6) </a:t>
            </a:r>
            <a:r>
              <a:rPr kumimoji="1" lang="zh-CN" altLang="en-US" sz="2400" dirty="0">
                <a:latin typeface="Times New Roman" panose="02020503050405090304" pitchFamily="18" charset="0"/>
              </a:rPr>
              <a:t>出队</a:t>
            </a:r>
            <a:endParaRPr kumimoji="1" lang="zh-CN" altLang="en-US" sz="2400" dirty="0">
              <a:latin typeface="Times New Roman" panose="02020503050405090304" pitchFamily="18" charset="0"/>
            </a:endParaRPr>
          </a:p>
          <a:p>
            <a:pPr eaLnBrk="1" hangingPunct="1">
              <a:lnSpc>
                <a:spcPct val="150000"/>
              </a:lnSpc>
              <a:spcBef>
                <a:spcPct val="0"/>
              </a:spcBef>
              <a:buClrTx/>
              <a:buFontTx/>
              <a:buNone/>
            </a:pP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DeQueue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SqQueue</a:t>
            </a:r>
            <a:r>
              <a:rPr kumimoji="1" lang="en-US" altLang="zh-CN" sz="2000" dirty="0">
                <a:latin typeface="Times New Roman" panose="02020503050405090304" pitchFamily="18" charset="0"/>
              </a:rPr>
              <a:t> &amp;Q ,  </a:t>
            </a:r>
            <a:r>
              <a:rPr kumimoji="1" lang="en-US" altLang="zh-CN" sz="2000" dirty="0" err="1">
                <a:latin typeface="Times New Roman" panose="02020503050405090304" pitchFamily="18" charset="0"/>
              </a:rPr>
              <a:t>Elemtype</a:t>
            </a:r>
            <a:r>
              <a:rPr kumimoji="1" lang="en-US" altLang="zh-CN" sz="2000" dirty="0">
                <a:latin typeface="Times New Roman" panose="02020503050405090304" pitchFamily="18" charset="0"/>
              </a:rPr>
              <a:t>  &amp;e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return  ERROR;</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 = </a:t>
            </a:r>
            <a:r>
              <a:rPr kumimoji="1" lang="en-US" altLang="zh-CN" sz="2000" dirty="0" err="1">
                <a:latin typeface="Times New Roman" panose="02020503050405090304" pitchFamily="18" charset="0"/>
              </a:rPr>
              <a:t>Q.base</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+1) % MAXQSIZE;</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5603"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5604"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5605" name="Line 5"/>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5606" name="Line 6"/>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5607" name="Line 7"/>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5608" name="Line 8"/>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5609" name="Line 9"/>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5610" name="Line 10"/>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5611" name="Line 11"/>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5612" name="Line 12"/>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5613" name="Line 13"/>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5614" name="Line 14"/>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5615" name="Line 15"/>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5616" name="Line 16"/>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5617" name="Line 17"/>
          <p:cNvSpPr>
            <a:spLocks noChangeShapeType="1"/>
          </p:cNvSpPr>
          <p:nvPr/>
        </p:nvSpPr>
        <p:spPr bwMode="auto">
          <a:xfrm>
            <a:off x="2590800" y="5121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5618" name="Text Box 18"/>
          <p:cNvSpPr txBox="1">
            <a:spLocks noChangeArrowheads="1"/>
          </p:cNvSpPr>
          <p:nvPr/>
        </p:nvSpPr>
        <p:spPr bwMode="auto">
          <a:xfrm>
            <a:off x="1447800" y="4830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25619" name="Text Box 19"/>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25620" name="Text Box 20"/>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5621" name="Line 21"/>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95288" y="692150"/>
            <a:ext cx="7848600" cy="2433616"/>
          </a:xfrm>
          <a:prstGeom prst="rect">
            <a:avLst/>
          </a:prstGeom>
          <a:noFill/>
          <a:ln w="9525">
            <a:noFill/>
            <a:miter lim="800000"/>
          </a:ln>
        </p:spPr>
        <p:txBody>
          <a:bodyPr lIns="0" tIns="46038" rIns="0" bIns="46038">
            <a:spAutoFit/>
          </a:bodyPr>
          <a:lstStyle/>
          <a:p>
            <a:pPr marL="762000" lvl="4" eaLnBrk="0" hangingPunct="0">
              <a:spcBef>
                <a:spcPts val="1400"/>
              </a:spcBef>
              <a:spcAft>
                <a:spcPts val="1450"/>
              </a:spcAft>
            </a:pPr>
            <a:r>
              <a:rPr lang="en-US" altLang="zh-CN" sz="2800" dirty="0">
                <a:solidFill>
                  <a:srgbClr val="3B89A5"/>
                </a:solidFill>
                <a:ea typeface="隶书" pitchFamily="49" charset="-122"/>
              </a:rPr>
              <a:t>⒉</a:t>
            </a:r>
            <a:r>
              <a:rPr lang="zh-CN" altLang="en-US" sz="2800" dirty="0">
                <a:solidFill>
                  <a:srgbClr val="3B89A5"/>
                </a:solidFill>
                <a:ea typeface="隶书" pitchFamily="49" charset="-122"/>
              </a:rPr>
              <a:t>链队</a:t>
            </a:r>
            <a:endParaRPr lang="zh-CN" altLang="en-US" sz="2800" b="1" dirty="0">
              <a:solidFill>
                <a:srgbClr val="3B89A5"/>
              </a:solidFill>
              <a:ea typeface="隶书" pitchFamily="49" charset="-122"/>
            </a:endParaRPr>
          </a:p>
          <a:p>
            <a:pPr eaLnBrk="0" hangingPunct="0">
              <a:lnSpc>
                <a:spcPct val="150000"/>
              </a:lnSpc>
            </a:pPr>
            <a:r>
              <a:rPr lang="zh-CN" altLang="en-US" sz="2000" dirty="0">
                <a:solidFill>
                  <a:srgbClr val="000000"/>
                </a:solidFill>
                <a:ea typeface="楷体_GB2312" pitchFamily="49" charset="-122"/>
              </a:rPr>
              <a:t>        链式存储的队称为链队。和链栈类似，用单链表来实现链队，根据队的</a:t>
            </a:r>
            <a:r>
              <a:rPr lang="en-US" altLang="zh-CN" sz="2000" dirty="0">
                <a:solidFill>
                  <a:srgbClr val="000000"/>
                </a:solidFill>
                <a:ea typeface="楷体_GB2312" pitchFamily="49" charset="-122"/>
              </a:rPr>
              <a:t>FIFO</a:t>
            </a:r>
            <a:r>
              <a:rPr lang="zh-CN" altLang="en-US" sz="2000" dirty="0">
                <a:solidFill>
                  <a:srgbClr val="000000"/>
                </a:solidFill>
                <a:ea typeface="楷体_GB2312" pitchFamily="49" charset="-122"/>
              </a:rPr>
              <a:t>原则，为了操作上的方便，我们分别需要一个头指针和尾指针，如图所示</a:t>
            </a:r>
            <a:r>
              <a:rPr lang="zh-CN" altLang="en-US" dirty="0">
                <a:solidFill>
                  <a:srgbClr val="000000"/>
                </a:solidFill>
                <a:ea typeface="楷体_GB2312" pitchFamily="49" charset="-122"/>
              </a:rPr>
              <a:t>。        </a:t>
            </a:r>
            <a:endParaRPr lang="zh-CN" altLang="en-US" dirty="0">
              <a:solidFill>
                <a:srgbClr val="000000"/>
              </a:solidFill>
              <a:ea typeface="楷体_GB2312" pitchFamily="49" charset="-122"/>
            </a:endParaRPr>
          </a:p>
          <a:p>
            <a:pPr eaLnBrk="0" hangingPunct="0">
              <a:lnSpc>
                <a:spcPct val="120000"/>
              </a:lnSpc>
            </a:pPr>
            <a:r>
              <a:rPr lang="zh-CN" altLang="en-US" dirty="0">
                <a:solidFill>
                  <a:srgbClr val="000000"/>
                </a:solidFill>
                <a:ea typeface="楷体_GB2312" pitchFamily="49" charset="-122"/>
              </a:rPr>
              <a:t>        </a:t>
            </a:r>
            <a:endParaRPr lang="zh-CN" altLang="en-US" dirty="0">
              <a:solidFill>
                <a:srgbClr val="000000"/>
              </a:solidFill>
              <a:ea typeface="楷体_GB2312" pitchFamily="49" charset="-122"/>
            </a:endParaRPr>
          </a:p>
        </p:txBody>
      </p:sp>
      <p:graphicFrame>
        <p:nvGraphicFramePr>
          <p:cNvPr id="117763" name="Object 2"/>
          <p:cNvGraphicFramePr>
            <a:graphicFrameLocks noChangeAspect="1"/>
          </p:cNvGraphicFramePr>
          <p:nvPr/>
        </p:nvGraphicFramePr>
        <p:xfrm>
          <a:off x="1116013" y="3357562"/>
          <a:ext cx="6553200" cy="2133600"/>
        </p:xfrm>
        <a:graphic>
          <a:graphicData uri="http://schemas.openxmlformats.org/presentationml/2006/ole">
            <mc:AlternateContent xmlns:mc="http://schemas.openxmlformats.org/markup-compatibility/2006">
              <mc:Choice xmlns:v="urn:schemas-microsoft-com:vml" Requires="v">
                <p:oleObj spid="_x0000_s441409" name="位图图像" r:id="rId1" imgW="3648075" imgH="942975" progId="PBrush">
                  <p:embed/>
                </p:oleObj>
              </mc:Choice>
              <mc:Fallback>
                <p:oleObj name="位图图像" r:id="rId1" imgW="3648075" imgH="942975"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357562"/>
                        <a:ext cx="65532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5800" y="457200"/>
            <a:ext cx="7772400" cy="6858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zh-CN" sz="1900" b="1" dirty="0">
                <a:solidFill>
                  <a:srgbClr val="800000"/>
                </a:solidFill>
              </a:rPr>
              <a:t>队列的链式存储结构以及操作的实现</a:t>
            </a:r>
            <a:endParaRPr lang="zh-CN" altLang="en-US" sz="2500" b="1" dirty="0"/>
          </a:p>
        </p:txBody>
      </p:sp>
      <p:sp>
        <p:nvSpPr>
          <p:cNvPr id="6" name="Rectangle 3"/>
          <p:cNvSpPr txBox="1">
            <a:spLocks noChangeArrowheads="1"/>
          </p:cNvSpPr>
          <p:nvPr/>
        </p:nvSpPr>
        <p:spPr>
          <a:xfrm>
            <a:off x="685800" y="1447800"/>
            <a:ext cx="7772400" cy="46482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altLang="zh-CN" sz="2100" b="1">
                <a:solidFill>
                  <a:srgbClr val="FF3300"/>
                </a:solidFill>
              </a:rPr>
              <a:t>[</a:t>
            </a:r>
            <a:r>
              <a:rPr lang="zh-CN" altLang="en-US" sz="2100" b="1">
                <a:solidFill>
                  <a:srgbClr val="FF3300"/>
                </a:solidFill>
              </a:rPr>
              <a:t>类型定义</a:t>
            </a:r>
            <a:r>
              <a:rPr lang="en-US" altLang="zh-CN" sz="2100" b="1">
                <a:solidFill>
                  <a:srgbClr val="FF3300"/>
                </a:solidFill>
              </a:rPr>
              <a:t>]</a:t>
            </a:r>
            <a:r>
              <a:rPr lang="en-US" altLang="zh-CN" sz="2100"/>
              <a:t>   </a:t>
            </a:r>
            <a:r>
              <a:rPr lang="zh-CN" altLang="en-US" sz="2100">
                <a:solidFill>
                  <a:schemeClr val="accent2"/>
                </a:solidFill>
                <a:latin typeface="楷体_GB2312" pitchFamily="49" charset="-122"/>
                <a:ea typeface="楷体_GB2312" pitchFamily="49" charset="-122"/>
              </a:rPr>
              <a:t>队头指针 </a:t>
            </a:r>
            <a:r>
              <a:rPr lang="en-US" altLang="zh-CN" sz="2100">
                <a:solidFill>
                  <a:schemeClr val="accent2"/>
                </a:solidFill>
                <a:latin typeface="楷体_GB2312" pitchFamily="49" charset="-122"/>
                <a:ea typeface="楷体_GB2312" pitchFamily="49" charset="-122"/>
              </a:rPr>
              <a:t>+ </a:t>
            </a:r>
            <a:r>
              <a:rPr lang="zh-CN" altLang="en-US" sz="2100">
                <a:solidFill>
                  <a:schemeClr val="accent2"/>
                </a:solidFill>
                <a:latin typeface="楷体_GB2312" pitchFamily="49" charset="-122"/>
                <a:ea typeface="楷体_GB2312" pitchFamily="49" charset="-122"/>
              </a:rPr>
              <a:t>队尾指针</a:t>
            </a:r>
            <a:r>
              <a:rPr lang="zh-CN" altLang="en-US"/>
              <a:t> </a:t>
            </a:r>
            <a:endParaRPr lang="zh-CN" altLang="en-US"/>
          </a:p>
        </p:txBody>
      </p:sp>
      <p:sp>
        <p:nvSpPr>
          <p:cNvPr id="7" name="Rectangle 4"/>
          <p:cNvSpPr>
            <a:spLocks noChangeArrowheads="1"/>
          </p:cNvSpPr>
          <p:nvPr/>
        </p:nvSpPr>
        <p:spPr bwMode="auto">
          <a:xfrm>
            <a:off x="6096000" y="20574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9" name="Rectangle 5"/>
          <p:cNvSpPr>
            <a:spLocks noChangeArrowheads="1"/>
          </p:cNvSpPr>
          <p:nvPr/>
        </p:nvSpPr>
        <p:spPr bwMode="auto">
          <a:xfrm>
            <a:off x="6096000" y="27432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0" name="Rectangle 6"/>
          <p:cNvSpPr>
            <a:spLocks noChangeArrowheads="1"/>
          </p:cNvSpPr>
          <p:nvPr/>
        </p:nvSpPr>
        <p:spPr bwMode="auto">
          <a:xfrm>
            <a:off x="6096000" y="34290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1" name="Rectangle 7"/>
          <p:cNvSpPr>
            <a:spLocks noChangeArrowheads="1"/>
          </p:cNvSpPr>
          <p:nvPr/>
        </p:nvSpPr>
        <p:spPr bwMode="auto">
          <a:xfrm>
            <a:off x="6096000" y="52578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12" name="Line 8"/>
          <p:cNvSpPr>
            <a:spLocks noChangeShapeType="1"/>
          </p:cNvSpPr>
          <p:nvPr/>
        </p:nvSpPr>
        <p:spPr bwMode="auto">
          <a:xfrm>
            <a:off x="6934200" y="2057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a:off x="6934200" y="27432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a:off x="6934200" y="3429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a:off x="6934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2"/>
          <p:cNvSpPr txBox="1">
            <a:spLocks noChangeArrowheads="1"/>
          </p:cNvSpPr>
          <p:nvPr/>
        </p:nvSpPr>
        <p:spPr bwMode="auto">
          <a:xfrm>
            <a:off x="6172200" y="1600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data   next</a:t>
            </a:r>
            <a:endParaRPr kumimoji="1" lang="en-US" altLang="zh-CN" sz="2400">
              <a:latin typeface="Times New Roman" panose="02020503050405090304" pitchFamily="18" charset="0"/>
            </a:endParaRPr>
          </a:p>
        </p:txBody>
      </p:sp>
      <p:sp>
        <p:nvSpPr>
          <p:cNvPr id="17" name="Line 15"/>
          <p:cNvSpPr>
            <a:spLocks noChangeShapeType="1"/>
          </p:cNvSpPr>
          <p:nvPr/>
        </p:nvSpPr>
        <p:spPr bwMode="auto">
          <a:xfrm>
            <a:off x="7239000" y="22860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7239000" y="29718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a:off x="7239000" y="3657600"/>
            <a:ext cx="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8"/>
          <p:cNvSpPr>
            <a:spLocks noChangeShapeType="1"/>
          </p:cNvSpPr>
          <p:nvPr/>
        </p:nvSpPr>
        <p:spPr bwMode="auto">
          <a:xfrm>
            <a:off x="7239000" y="4191000"/>
            <a:ext cx="0" cy="60960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7239000" y="48006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0"/>
          <p:cNvSpPr txBox="1">
            <a:spLocks noChangeArrowheads="1"/>
          </p:cNvSpPr>
          <p:nvPr/>
        </p:nvSpPr>
        <p:spPr bwMode="auto">
          <a:xfrm>
            <a:off x="7086600" y="5410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23" name="Line 21"/>
          <p:cNvSpPr>
            <a:spLocks noChangeShapeType="1"/>
          </p:cNvSpPr>
          <p:nvPr/>
        </p:nvSpPr>
        <p:spPr bwMode="auto">
          <a:xfrm flipV="1">
            <a:off x="5562600" y="228600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2"/>
          <p:cNvSpPr txBox="1">
            <a:spLocks noChangeArrowheads="1"/>
          </p:cNvSpPr>
          <p:nvPr/>
        </p:nvSpPr>
        <p:spPr bwMode="auto">
          <a:xfrm>
            <a:off x="5029200" y="2057400"/>
            <a:ext cx="106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000" dirty="0" err="1">
                <a:latin typeface="Times New Roman" panose="02020503050405090304" pitchFamily="18" charset="0"/>
              </a:rPr>
              <a:t>Q.front</a:t>
            </a:r>
            <a:endParaRPr kumimoji="1" lang="en-US" altLang="zh-CN" sz="2000" dirty="0">
              <a:latin typeface="Times New Roman" panose="02020503050405090304" pitchFamily="18" charset="0"/>
            </a:endParaRPr>
          </a:p>
        </p:txBody>
      </p:sp>
      <p:sp>
        <p:nvSpPr>
          <p:cNvPr id="25" name="Line 23"/>
          <p:cNvSpPr>
            <a:spLocks noChangeShapeType="1"/>
          </p:cNvSpPr>
          <p:nvPr/>
        </p:nvSpPr>
        <p:spPr bwMode="auto">
          <a:xfrm>
            <a:off x="5638800" y="548640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a:off x="5638800" y="548640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5"/>
          <p:cNvSpPr txBox="1">
            <a:spLocks noChangeArrowheads="1"/>
          </p:cNvSpPr>
          <p:nvPr/>
        </p:nvSpPr>
        <p:spPr bwMode="auto">
          <a:xfrm>
            <a:off x="5334000" y="56388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en-US" altLang="zh-CN" sz="2000" dirty="0" err="1">
                <a:latin typeface="Times New Roman" panose="02020503050405090304" pitchFamily="18" charset="0"/>
              </a:rPr>
              <a:t>Q.rear</a:t>
            </a:r>
            <a:endParaRPr kumimoji="1" lang="en-US" altLang="zh-CN" sz="2000" dirty="0">
              <a:latin typeface="Times New Roman" panose="02020503050405090304" pitchFamily="18" charset="0"/>
            </a:endParaRPr>
          </a:p>
        </p:txBody>
      </p:sp>
      <p:sp>
        <p:nvSpPr>
          <p:cNvPr id="28" name="Text Box 26"/>
          <p:cNvSpPr txBox="1">
            <a:spLocks noChangeArrowheads="1"/>
          </p:cNvSpPr>
          <p:nvPr/>
        </p:nvSpPr>
        <p:spPr bwMode="auto">
          <a:xfrm>
            <a:off x="76200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zh-CN" altLang="en-US" sz="2400">
                <a:solidFill>
                  <a:schemeClr val="accent2"/>
                </a:solidFill>
                <a:latin typeface="Times New Roman" panose="02020503050405090304" pitchFamily="18" charset="0"/>
                <a:ea typeface="楷体_GB2312" pitchFamily="49" charset="-122"/>
              </a:rPr>
              <a:t>队头</a:t>
            </a:r>
            <a:endParaRPr kumimoji="1" lang="zh-CN" altLang="en-US" sz="2400">
              <a:latin typeface="Times New Roman" panose="02020503050405090304" pitchFamily="18" charset="0"/>
            </a:endParaRPr>
          </a:p>
        </p:txBody>
      </p:sp>
      <p:sp>
        <p:nvSpPr>
          <p:cNvPr id="29" name="Text Box 27"/>
          <p:cNvSpPr txBox="1">
            <a:spLocks noChangeArrowheads="1"/>
          </p:cNvSpPr>
          <p:nvPr/>
        </p:nvSpPr>
        <p:spPr bwMode="auto">
          <a:xfrm>
            <a:off x="76200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00000"/>
              </a:lnSpc>
              <a:spcBef>
                <a:spcPct val="50000"/>
              </a:spcBef>
              <a:buClrTx/>
              <a:buFontTx/>
              <a:buNone/>
            </a:pPr>
            <a:r>
              <a:rPr kumimoji="1" lang="zh-CN" altLang="en-US" sz="2400">
                <a:solidFill>
                  <a:schemeClr val="accent2"/>
                </a:solidFill>
                <a:latin typeface="Times New Roman" panose="02020503050405090304" pitchFamily="18" charset="0"/>
                <a:ea typeface="楷体_GB2312" pitchFamily="49" charset="-122"/>
              </a:rPr>
              <a:t>队尾</a:t>
            </a:r>
            <a:endParaRPr kumimoji="1" lang="zh-CN" altLang="en-US" sz="2400">
              <a:latin typeface="Times New Roman" panose="02020503050405090304" pitchFamily="18" charset="0"/>
            </a:endParaRPr>
          </a:p>
        </p:txBody>
      </p:sp>
      <p:sp>
        <p:nvSpPr>
          <p:cNvPr id="30" name="Rectangle 29" descr="浅色上对角线"/>
          <p:cNvSpPr>
            <a:spLocks noChangeArrowheads="1"/>
          </p:cNvSpPr>
          <p:nvPr/>
        </p:nvSpPr>
        <p:spPr bwMode="auto">
          <a:xfrm>
            <a:off x="6096000" y="2057400"/>
            <a:ext cx="838200" cy="457200"/>
          </a:xfrm>
          <a:prstGeom prst="rect">
            <a:avLst/>
          </a:prstGeom>
          <a:pattFill prst="ltUpDiag">
            <a:fgClr>
              <a:schemeClr val="tx1"/>
            </a:fgClr>
            <a:bgClr>
              <a:schemeClr val="bg1"/>
            </a:bgClr>
          </a:pattFill>
          <a:ln w="9525">
            <a:solidFill>
              <a:schemeClr val="tx1"/>
            </a:solidFill>
            <a:miter lim="800000"/>
          </a:ln>
        </p:spPr>
        <p:txBody>
          <a:bodyPr wrap="none" anchor="ct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endParaRPr lang="zh-CN" altLang="en-US"/>
          </a:p>
        </p:txBody>
      </p:sp>
      <p:sp>
        <p:nvSpPr>
          <p:cNvPr id="4" name="文本框 3"/>
          <p:cNvSpPr txBox="1"/>
          <p:nvPr/>
        </p:nvSpPr>
        <p:spPr>
          <a:xfrm>
            <a:off x="950132" y="2057400"/>
            <a:ext cx="3536776" cy="4524315"/>
          </a:xfrm>
          <a:prstGeom prst="rect">
            <a:avLst/>
          </a:prstGeom>
          <a:noFill/>
        </p:spPr>
        <p:txBody>
          <a:bodyPr wrap="square" rtlCol="0">
            <a:spAutoFit/>
          </a:bodyPr>
          <a:lstStyle/>
          <a:p>
            <a:pPr>
              <a:lnSpc>
                <a:spcPct val="150000"/>
              </a:lnSpc>
              <a:spcBef>
                <a:spcPct val="0"/>
              </a:spcBef>
            </a:pPr>
            <a:r>
              <a:rPr kumimoji="1" lang="en-US" altLang="zh-CN" sz="2000" dirty="0" err="1">
                <a:latin typeface="Times New Roman" panose="02020503050405090304" pitchFamily="18" charset="0"/>
                <a:cs typeface="Times New Roman" panose="02020503050405090304" pitchFamily="18" charset="0"/>
              </a:rPr>
              <a:t>typedef</a:t>
            </a: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struct</a:t>
            </a: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QNode</a:t>
            </a:r>
            <a:r>
              <a:rPr kumimoji="1" lang="en-US" altLang="zh-CN" sz="2000" dirty="0">
                <a:latin typeface="Times New Roman" panose="02020503050405090304" pitchFamily="18" charset="0"/>
                <a:cs typeface="Times New Roman" panose="02020503050405090304" pitchFamily="18" charset="0"/>
              </a:rPr>
              <a:t>  { </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QElemtype</a:t>
            </a:r>
            <a:r>
              <a:rPr kumimoji="1" lang="en-US" altLang="zh-CN" sz="2000" dirty="0">
                <a:latin typeface="Times New Roman" panose="02020503050405090304" pitchFamily="18" charset="0"/>
                <a:cs typeface="Times New Roman" panose="02020503050405090304" pitchFamily="18" charset="0"/>
              </a:rPr>
              <a:t>     data;</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struct</a:t>
            </a: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QNode</a:t>
            </a:r>
            <a:r>
              <a:rPr kumimoji="1" lang="en-US" altLang="zh-CN" sz="2000" dirty="0">
                <a:latin typeface="Times New Roman" panose="02020503050405090304" pitchFamily="18" charset="0"/>
                <a:cs typeface="Times New Roman" panose="02020503050405090304" pitchFamily="18" charset="0"/>
              </a:rPr>
              <a:t>  *next;</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Qnode</a:t>
            </a: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QueuePtr</a:t>
            </a:r>
            <a:r>
              <a:rPr kumimoji="1" lang="en-US" altLang="zh-CN" sz="2000" dirty="0">
                <a:latin typeface="Times New Roman" panose="02020503050405090304" pitchFamily="18" charset="0"/>
                <a:cs typeface="Times New Roman" panose="02020503050405090304" pitchFamily="18" charset="0"/>
              </a:rPr>
              <a:t>;</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err="1">
                <a:latin typeface="Times New Roman" panose="02020503050405090304" pitchFamily="18" charset="0"/>
                <a:cs typeface="Times New Roman" panose="02020503050405090304" pitchFamily="18" charset="0"/>
              </a:rPr>
              <a:t>typedef</a:t>
            </a: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struct</a:t>
            </a:r>
            <a:r>
              <a:rPr kumimoji="1" lang="en-US" altLang="zh-CN" sz="2000" dirty="0">
                <a:latin typeface="Times New Roman" panose="02020503050405090304" pitchFamily="18" charset="0"/>
                <a:cs typeface="Times New Roman" panose="02020503050405090304" pitchFamily="18" charset="0"/>
              </a:rPr>
              <a:t>  {</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QueuePtr</a:t>
            </a:r>
            <a:r>
              <a:rPr kumimoji="1" lang="en-US" altLang="zh-CN" sz="2000" dirty="0">
                <a:latin typeface="Times New Roman" panose="02020503050405090304" pitchFamily="18" charset="0"/>
                <a:cs typeface="Times New Roman" panose="02020503050405090304" pitchFamily="18" charset="0"/>
              </a:rPr>
              <a:t> front;</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a:latin typeface="Times New Roman" panose="02020503050405090304" pitchFamily="18" charset="0"/>
                <a:cs typeface="Times New Roman" panose="02020503050405090304" pitchFamily="18" charset="0"/>
              </a:rPr>
              <a:t>     </a:t>
            </a:r>
            <a:r>
              <a:rPr kumimoji="1" lang="en-US" altLang="zh-CN" sz="2000" dirty="0" err="1">
                <a:latin typeface="Times New Roman" panose="02020503050405090304" pitchFamily="18" charset="0"/>
                <a:cs typeface="Times New Roman" panose="02020503050405090304" pitchFamily="18" charset="0"/>
              </a:rPr>
              <a:t>QueuePtr</a:t>
            </a:r>
            <a:r>
              <a:rPr kumimoji="1" lang="en-US" altLang="zh-CN" sz="2000" dirty="0">
                <a:latin typeface="Times New Roman" panose="02020503050405090304" pitchFamily="18" charset="0"/>
                <a:cs typeface="Times New Roman" panose="02020503050405090304" pitchFamily="18" charset="0"/>
              </a:rPr>
              <a:t> rear;</a:t>
            </a:r>
            <a:endParaRPr kumimoji="1" lang="en-US" altLang="zh-CN" sz="2000" dirty="0">
              <a:latin typeface="Times New Roman" panose="02020503050405090304" pitchFamily="18" charset="0"/>
              <a:cs typeface="Times New Roman" panose="02020503050405090304" pitchFamily="18" charset="0"/>
            </a:endParaRPr>
          </a:p>
          <a:p>
            <a:pPr>
              <a:lnSpc>
                <a:spcPct val="150000"/>
              </a:lnSpc>
              <a:spcBef>
                <a:spcPct val="0"/>
              </a:spcBef>
            </a:pPr>
            <a:r>
              <a:rPr kumimoji="1" lang="en-US" altLang="zh-CN" sz="2000" dirty="0">
                <a:latin typeface="Times New Roman" panose="02020503050405090304" pitchFamily="18" charset="0"/>
                <a:cs typeface="Times New Roman" panose="02020503050405090304" pitchFamily="18" charset="0"/>
              </a:rPr>
              <a:t>}</a:t>
            </a:r>
            <a:r>
              <a:rPr kumimoji="1" lang="en-US" altLang="zh-CN" sz="2000" dirty="0" err="1">
                <a:latin typeface="Times New Roman" panose="02020503050405090304" pitchFamily="18" charset="0"/>
                <a:cs typeface="Times New Roman" panose="02020503050405090304" pitchFamily="18" charset="0"/>
              </a:rPr>
              <a:t>LinkQueue</a:t>
            </a:r>
            <a:r>
              <a:rPr kumimoji="1" lang="en-US" altLang="zh-CN" sz="2000" dirty="0">
                <a:latin typeface="Times New Roman" panose="02020503050405090304" pitchFamily="18" charset="0"/>
                <a:cs typeface="Times New Roman" panose="02020503050405090304" pitchFamily="18" charset="0"/>
              </a:rPr>
              <a:t>;</a:t>
            </a:r>
            <a:endParaRPr kumimoji="1" lang="en-US" altLang="zh-CN" sz="2000" dirty="0">
              <a:latin typeface="Times New Roman" panose="02020503050405090304" pitchFamily="18" charset="0"/>
              <a:cs typeface="Times New Roman" panose="02020503050405090304" pitchFamily="18" charset="0"/>
            </a:endParaRPr>
          </a:p>
          <a:p>
            <a:endParaRPr lang="zh-CN" altLang="en-US" dirty="0"/>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357290" y="1253899"/>
          <a:ext cx="6500858" cy="4971439"/>
        </p:xfrm>
        <a:graphic>
          <a:graphicData uri="http://schemas.openxmlformats.org/presentationml/2006/ole">
            <mc:AlternateContent xmlns:mc="http://schemas.openxmlformats.org/markup-compatibility/2006">
              <mc:Choice xmlns:v="urn:schemas-microsoft-com:vml" Requires="v">
                <p:oleObj spid="_x0000_s442433" name="位图图像" r:id="rId1" imgW="4210050" imgH="3219450" progId="PBrush">
                  <p:embed/>
                </p:oleObj>
              </mc:Choice>
              <mc:Fallback>
                <p:oleObj name="位图图像" r:id="rId1" imgW="4210050" imgH="3219450"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290" y="1253899"/>
                        <a:ext cx="6500858" cy="497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9811" name="Text Box 3"/>
          <p:cNvSpPr txBox="1">
            <a:spLocks noChangeArrowheads="1"/>
          </p:cNvSpPr>
          <p:nvPr/>
        </p:nvSpPr>
        <p:spPr bwMode="auto">
          <a:xfrm>
            <a:off x="857224" y="500042"/>
            <a:ext cx="6781800" cy="462307"/>
          </a:xfrm>
          <a:prstGeom prst="rect">
            <a:avLst/>
          </a:prstGeom>
          <a:noFill/>
          <a:ln w="9525">
            <a:noFill/>
            <a:miter lim="800000"/>
          </a:ln>
        </p:spPr>
        <p:txBody>
          <a:bodyPr lIns="92075" tIns="46038" rIns="92075" bIns="46038">
            <a:spAutoFit/>
          </a:bodyPr>
          <a:lstStyle/>
          <a:p>
            <a:pPr marL="0" marR="0" lvl="0" indent="0" algn="l" defTabSz="914400" rtl="0" eaLnBrk="1" fontAlgn="auto" latinLnBrk="0" hangingPunct="1">
              <a:lnSpc>
                <a:spcPct val="100000"/>
              </a:lnSpc>
              <a:spcBef>
                <a:spcPct val="50000"/>
              </a:spcBef>
              <a:spcAft>
                <a:spcPts val="0"/>
              </a:spcAft>
              <a:buClr>
                <a:srgbClr val="696464"/>
              </a:buClr>
              <a:buSzTx/>
              <a:buFontTx/>
              <a:buNone/>
              <a:defRPr/>
            </a:pPr>
            <a:r>
              <a:rPr kumimoji="0" lang="zh-CN" altLang="en-US" sz="2400" b="0" i="0" u="none" strike="noStrike" kern="1200" cap="none" spc="0" normalizeH="0" baseline="0" noProof="0" dirty="0">
                <a:ln>
                  <a:noFill/>
                </a:ln>
                <a:solidFill>
                  <a:srgbClr val="000000"/>
                </a:solidFill>
                <a:effectLst/>
                <a:uLnTx/>
                <a:uFillTx/>
                <a:latin typeface="Perpetua"/>
                <a:ea typeface="楷体_GB2312" pitchFamily="49" charset="-122"/>
                <a:cs typeface="+mn-cs"/>
              </a:rPr>
              <a:t>带头结点的链队如图所示：</a:t>
            </a:r>
            <a:endParaRPr kumimoji="0" lang="zh-CN" altLang="en-US" sz="2400" b="0" i="0" u="none" strike="noStrike" kern="1200" cap="none" spc="0" normalizeH="0" baseline="0" noProof="0" dirty="0">
              <a:ln>
                <a:noFill/>
              </a:ln>
              <a:solidFill>
                <a:srgbClr val="000000"/>
              </a:solidFill>
              <a:effectLst/>
              <a:uLnTx/>
              <a:uFillTx/>
              <a:latin typeface="Perpetua"/>
              <a:ea typeface="楷体_GB2312" pitchFamily="49" charset="-122"/>
              <a:cs typeface="+mn-cs"/>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71800" y="4509120"/>
            <a:ext cx="2619375" cy="1666875"/>
          </a:xfrm>
          <a:prstGeom prst="rect">
            <a:avLst/>
          </a:prstGeom>
        </p:spPr>
      </p:pic>
      <p:sp>
        <p:nvSpPr>
          <p:cNvPr id="5" name="Rectangle 2"/>
          <p:cNvSpPr txBox="1">
            <a:spLocks noChangeArrowheads="1"/>
          </p:cNvSpPr>
          <p:nvPr/>
        </p:nvSpPr>
        <p:spPr>
          <a:xfrm>
            <a:off x="685800" y="457200"/>
            <a:ext cx="7772400" cy="6858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zh-CN" sz="1900" b="1" dirty="0">
                <a:solidFill>
                  <a:srgbClr val="800000"/>
                </a:solidFill>
              </a:rPr>
              <a:t>队列的链式存储结构以及操作的实现</a:t>
            </a:r>
            <a:endParaRPr lang="zh-CN" altLang="en-US" sz="2500" b="1" dirty="0"/>
          </a:p>
        </p:txBody>
      </p:sp>
      <p:sp>
        <p:nvSpPr>
          <p:cNvPr id="32" name="Rectangle 2"/>
          <p:cNvSpPr>
            <a:spLocks noChangeArrowheads="1"/>
          </p:cNvSpPr>
          <p:nvPr/>
        </p:nvSpPr>
        <p:spPr bwMode="auto">
          <a:xfrm>
            <a:off x="755576" y="1412776"/>
            <a:ext cx="684076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503050405090304" pitchFamily="18" charset="0"/>
              </a:rPr>
              <a:t>(1) </a:t>
            </a:r>
            <a:r>
              <a:rPr kumimoji="1" lang="zh-CN" altLang="en-US" sz="2000" dirty="0">
                <a:latin typeface="Times New Roman" panose="02020503050405090304" pitchFamily="18" charset="0"/>
              </a:rPr>
              <a:t>初始化链队</a:t>
            </a: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InitQueue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LinkQueue</a:t>
            </a:r>
            <a:r>
              <a:rPr kumimoji="1" lang="en-US" altLang="zh-CN" sz="2000" dirty="0">
                <a:latin typeface="Times New Roman" panose="02020503050405090304" pitchFamily="18" charset="0"/>
              </a:rPr>
              <a:t>  &amp;Q )</a:t>
            </a:r>
            <a:endParaRPr kumimoji="1" lang="en-US" altLang="zh-CN" sz="2000" dirty="0">
              <a:latin typeface="Times New Roman" panose="02020503050405090304" pitchFamily="18" charset="0"/>
            </a:endParaRPr>
          </a:p>
          <a:p>
            <a:pPr eaLnBrk="1" hangingPunct="1">
              <a:lnSpc>
                <a:spcPct val="150000"/>
              </a:lnSpc>
              <a:spcBef>
                <a:spcPct val="0"/>
              </a:spcBef>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链队带头结点</a:t>
            </a: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QueuePtr</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malloc</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sizeof</a:t>
            </a:r>
            <a:r>
              <a:rPr kumimoji="1" lang="en-US" altLang="zh-CN" sz="2000" dirty="0">
                <a:latin typeface="Times New Roman" panose="02020503050405090304" pitchFamily="18" charset="0"/>
              </a:rPr>
              <a:t>(</a:t>
            </a:r>
            <a:r>
              <a:rPr kumimoji="1" lang="en-US" altLang="zh-CN" sz="2000" dirty="0" err="1">
                <a:latin typeface="Times New Roman" panose="02020503050405090304" pitchFamily="18" charset="0"/>
              </a:rPr>
              <a:t>Qnode</a:t>
            </a: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exit (OVERFLOW);</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-&gt;next = NULL;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cxnSp>
        <p:nvCxnSpPr>
          <p:cNvPr id="34" name="直接箭头连接符 33"/>
          <p:cNvCxnSpPr/>
          <p:nvPr/>
        </p:nvCxnSpPr>
        <p:spPr>
          <a:xfrm rot="10800000" flipV="1">
            <a:off x="4887392" y="4714884"/>
            <a:ext cx="178595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4"/>
          <p:cNvSpPr txBox="1"/>
          <p:nvPr/>
        </p:nvSpPr>
        <p:spPr>
          <a:xfrm>
            <a:off x="6887656" y="4714884"/>
            <a:ext cx="1428760" cy="369332"/>
          </a:xfrm>
          <a:prstGeom prst="rect">
            <a:avLst/>
          </a:prstGeom>
          <a:noFill/>
        </p:spPr>
        <p:txBody>
          <a:bodyPr wrap="square" rtlCol="0">
            <a:spAutoFit/>
          </a:bodyPr>
          <a:lstStyle/>
          <a:p>
            <a:r>
              <a:rPr lang="zh-CN" altLang="en-US" dirty="0"/>
              <a:t>头结点</a:t>
            </a:r>
            <a:endParaRPr lang="zh-CN" altLang="en-US" dirty="0"/>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14114" y="5156026"/>
            <a:ext cx="6534150" cy="1657350"/>
          </a:xfrm>
          <a:prstGeom prst="rect">
            <a:avLst/>
          </a:prstGeom>
        </p:spPr>
      </p:pic>
      <p:sp>
        <p:nvSpPr>
          <p:cNvPr id="4" name="Text Box 2"/>
          <p:cNvSpPr txBox="1">
            <a:spLocks noChangeArrowheads="1"/>
          </p:cNvSpPr>
          <p:nvPr/>
        </p:nvSpPr>
        <p:spPr bwMode="auto">
          <a:xfrm>
            <a:off x="730277" y="44304"/>
            <a:ext cx="777686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503050405090304" pitchFamily="18" charset="0"/>
              </a:rPr>
              <a:t>(2) </a:t>
            </a:r>
            <a:r>
              <a:rPr kumimoji="1" lang="zh-CN" altLang="en-US" sz="2000" dirty="0">
                <a:latin typeface="Times New Roman" panose="02020503050405090304" pitchFamily="18" charset="0"/>
              </a:rPr>
              <a:t>入链队</a:t>
            </a: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EnQueue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LinkQueue</a:t>
            </a:r>
            <a:r>
              <a:rPr kumimoji="1" lang="en-US" altLang="zh-CN" sz="2000" dirty="0">
                <a:latin typeface="Times New Roman" panose="02020503050405090304" pitchFamily="18" charset="0"/>
              </a:rPr>
              <a:t>  &amp;Q, </a:t>
            </a:r>
            <a:r>
              <a:rPr kumimoji="1" lang="en-US" altLang="zh-CN" sz="2000" dirty="0" err="1">
                <a:latin typeface="Times New Roman" panose="02020503050405090304" pitchFamily="18" charset="0"/>
              </a:rPr>
              <a:t>QElemtype</a:t>
            </a:r>
            <a:r>
              <a:rPr kumimoji="1" lang="en-US" altLang="zh-CN" sz="2000" dirty="0">
                <a:latin typeface="Times New Roman" panose="02020503050405090304" pitchFamily="18" charset="0"/>
              </a:rPr>
              <a:t> e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 = (</a:t>
            </a:r>
            <a:r>
              <a:rPr kumimoji="1" lang="en-US" altLang="zh-CN" sz="2000" dirty="0" err="1">
                <a:latin typeface="Times New Roman" panose="02020503050405090304" pitchFamily="18" charset="0"/>
              </a:rPr>
              <a:t>QueuePtr</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malloc</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sizeof</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QNode</a:t>
            </a:r>
            <a:r>
              <a:rPr kumimoji="1" lang="en-US" altLang="zh-CN" sz="2000" dirty="0">
                <a:latin typeface="Times New Roman" panose="02020503050405090304" pitchFamily="18" charset="0"/>
              </a:rPr>
              <a:t> )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 (!p)  exit (OVERFLOW);</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p-&gt;data = 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p-&gt;next = NULL;</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-&gt;next = p;</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p;</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p:txBody>
      </p:sp>
      <p:pic>
        <p:nvPicPr>
          <p:cNvPr id="7" name="Picture 4"/>
          <p:cNvPicPr>
            <a:picLocks noChangeAspect="1" noChangeArrowheads="1"/>
          </p:cNvPicPr>
          <p:nvPr/>
        </p:nvPicPr>
        <p:blipFill>
          <a:blip r:embed="rId2"/>
          <a:srcRect/>
          <a:stretch>
            <a:fillRect/>
          </a:stretch>
        </p:blipFill>
        <p:spPr bwMode="auto">
          <a:xfrm>
            <a:off x="7500958" y="5598930"/>
            <a:ext cx="758342" cy="428628"/>
          </a:xfrm>
          <a:prstGeom prst="rect">
            <a:avLst/>
          </a:prstGeom>
          <a:noFill/>
          <a:ln w="9525">
            <a:noFill/>
            <a:miter lim="800000"/>
            <a:headEnd/>
            <a:tailEnd/>
          </a:ln>
          <a:effectLst/>
        </p:spPr>
      </p:pic>
      <p:sp>
        <p:nvSpPr>
          <p:cNvPr id="8" name="TextBox 7"/>
          <p:cNvSpPr txBox="1"/>
          <p:nvPr/>
        </p:nvSpPr>
        <p:spPr>
          <a:xfrm>
            <a:off x="7786710" y="5158160"/>
            <a:ext cx="642942" cy="369332"/>
          </a:xfrm>
          <a:prstGeom prst="rect">
            <a:avLst/>
          </a:prstGeom>
          <a:noFill/>
        </p:spPr>
        <p:txBody>
          <a:bodyPr wrap="square" rtlCol="0">
            <a:spAutoFit/>
          </a:bodyPr>
          <a:lstStyle/>
          <a:p>
            <a:r>
              <a:rPr lang="en-US" altLang="zh-CN" dirty="0"/>
              <a:t>p</a:t>
            </a:r>
            <a:endParaRPr lang="zh-CN" altLang="en-US" dirty="0"/>
          </a:p>
        </p:txBody>
      </p:sp>
      <p:cxnSp>
        <p:nvCxnSpPr>
          <p:cNvPr id="9" name="直接箭头连接符 8"/>
          <p:cNvCxnSpPr/>
          <p:nvPr/>
        </p:nvCxnSpPr>
        <p:spPr>
          <a:xfrm>
            <a:off x="6286512" y="5813244"/>
            <a:ext cx="107157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肘形连接符 9"/>
          <p:cNvCxnSpPr>
            <a:endCxn id="7" idx="2"/>
          </p:cNvCxnSpPr>
          <p:nvPr/>
        </p:nvCxnSpPr>
        <p:spPr>
          <a:xfrm flipV="1">
            <a:off x="1357290" y="6027558"/>
            <a:ext cx="6522839" cy="428628"/>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691680" y="5118138"/>
            <a:ext cx="6600000" cy="1695238"/>
          </a:xfrm>
          <a:prstGeom prst="rect">
            <a:avLst/>
          </a:prstGeom>
        </p:spPr>
      </p:pic>
      <p:sp>
        <p:nvSpPr>
          <p:cNvPr id="4" name="Text Box 2"/>
          <p:cNvSpPr txBox="1">
            <a:spLocks noChangeArrowheads="1"/>
          </p:cNvSpPr>
          <p:nvPr/>
        </p:nvSpPr>
        <p:spPr bwMode="auto">
          <a:xfrm>
            <a:off x="438474" y="245045"/>
            <a:ext cx="777686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804030504040204" pitchFamily="34" charset="0"/>
                <a:ea typeface="宋体" panose="02010600030101010101" pitchFamily="2" charset="-122"/>
                <a:sym typeface="Symbol" pitchFamily="18" charset="2"/>
              </a:defRPr>
            </a:lvl1pPr>
            <a:lvl2pPr marL="742950" indent="-285750" eaLnBrk="0" hangingPunct="0">
              <a:defRPr sz="1700">
                <a:solidFill>
                  <a:schemeClr val="tx1"/>
                </a:solidFill>
                <a:latin typeface="Verdana" panose="020B0804030504040204" pitchFamily="34" charset="0"/>
                <a:ea typeface="宋体" panose="02010600030101010101" pitchFamily="2" charset="-122"/>
                <a:sym typeface="Symbol" pitchFamily="18" charset="2"/>
              </a:defRPr>
            </a:lvl2pPr>
            <a:lvl3pPr marL="11430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3pPr>
            <a:lvl4pPr marL="16002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4pPr>
            <a:lvl5pPr marL="2057400" indent="-228600" eaLnBrk="0" hangingPunct="0">
              <a:defRPr sz="1700">
                <a:solidFill>
                  <a:schemeClr val="tx1"/>
                </a:solidFill>
                <a:latin typeface="Verdana" panose="020B0804030504040204" pitchFamily="34" charset="0"/>
                <a:ea typeface="宋体" panose="02010600030101010101"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804030504040204" pitchFamily="34" charset="0"/>
                <a:ea typeface="宋体" panose="02010600030101010101"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503050405090304" pitchFamily="18" charset="0"/>
              </a:rPr>
              <a:t>(3) </a:t>
            </a:r>
            <a:r>
              <a:rPr kumimoji="1" lang="zh-CN" altLang="en-US" sz="2000" dirty="0">
                <a:latin typeface="Times New Roman" panose="02020503050405090304" pitchFamily="18" charset="0"/>
              </a:rPr>
              <a:t>出链队</a:t>
            </a: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Status   </a:t>
            </a:r>
            <a:r>
              <a:rPr kumimoji="1" lang="en-US" altLang="zh-CN" sz="2000" dirty="0" err="1">
                <a:latin typeface="Times New Roman" panose="02020503050405090304" pitchFamily="18" charset="0"/>
              </a:rPr>
              <a:t>DeQueue</a:t>
            </a:r>
            <a:r>
              <a:rPr kumimoji="1" lang="en-US" altLang="zh-CN" sz="2000" dirty="0">
                <a:latin typeface="Times New Roman" panose="02020503050405090304" pitchFamily="18" charset="0"/>
              </a:rPr>
              <a:t> ( </a:t>
            </a:r>
            <a:r>
              <a:rPr kumimoji="1" lang="en-US" altLang="zh-CN" sz="2000" dirty="0" err="1">
                <a:latin typeface="Times New Roman" panose="02020503050405090304" pitchFamily="18" charset="0"/>
              </a:rPr>
              <a:t>LinkQueue</a:t>
            </a:r>
            <a:r>
              <a:rPr kumimoji="1" lang="en-US" altLang="zh-CN" sz="2000" dirty="0">
                <a:latin typeface="Times New Roman" panose="02020503050405090304" pitchFamily="18" charset="0"/>
              </a:rPr>
              <a:t>  &amp;Q,  </a:t>
            </a:r>
            <a:r>
              <a:rPr kumimoji="1" lang="en-US" altLang="zh-CN" sz="2000" dirty="0" err="1">
                <a:latin typeface="Times New Roman" panose="02020503050405090304" pitchFamily="18" charset="0"/>
              </a:rPr>
              <a:t>QElemtype</a:t>
            </a:r>
            <a:r>
              <a:rPr kumimoji="1" lang="en-US" altLang="zh-CN" sz="2000" dirty="0">
                <a:latin typeface="Times New Roman" panose="02020503050405090304" pitchFamily="18" charset="0"/>
              </a:rPr>
              <a:t>  &amp;e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 </a:t>
            </a:r>
            <a:r>
              <a:rPr kumimoji="1" lang="zh-CN" altLang="en-US" sz="2000" dirty="0">
                <a:latin typeface="Times New Roman" panose="02020503050405090304" pitchFamily="18" charset="0"/>
              </a:rPr>
              <a:t>链队带头结点</a:t>
            </a:r>
            <a:endParaRPr kumimoji="1" lang="zh-CN" altLang="en-US" sz="2000" dirty="0">
              <a:latin typeface="Times New Roman" panose="02020503050405090304" pitchFamily="18" charset="0"/>
            </a:endParaRPr>
          </a:p>
          <a:p>
            <a:pPr eaLnBrk="1" hangingPunct="1">
              <a:lnSpc>
                <a:spcPct val="150000"/>
              </a:lnSpc>
              <a:spcBef>
                <a:spcPct val="0"/>
              </a:spcBef>
              <a:buClrTx/>
              <a:buFontTx/>
              <a:buNone/>
            </a:pPr>
            <a:r>
              <a:rPr kumimoji="1" lang="zh-CN" altLang="en-US" sz="2000" dirty="0">
                <a:latin typeface="Times New Roman" panose="02020503050405090304" pitchFamily="18" charset="0"/>
              </a:rPr>
              <a:t>     </a:t>
            </a:r>
            <a:r>
              <a:rPr kumimoji="1" lang="en-US" altLang="zh-CN" sz="2000" dirty="0">
                <a:latin typeface="Times New Roman" panose="02020503050405090304" pitchFamily="18" charset="0"/>
              </a:rPr>
              <a:t>if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 = =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return ERROR;</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p =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-&gt;next; </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e = p-&gt;data;</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Q.front</a:t>
            </a:r>
            <a:r>
              <a:rPr kumimoji="1" lang="en-US" altLang="zh-CN" sz="2000" dirty="0">
                <a:latin typeface="Times New Roman" panose="02020503050405090304" pitchFamily="18" charset="0"/>
              </a:rPr>
              <a:t>-&gt;next = p -&gt;next;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if(</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p)  </a:t>
            </a:r>
            <a:r>
              <a:rPr kumimoji="1" lang="en-US" altLang="zh-CN" sz="2000" dirty="0" err="1">
                <a:latin typeface="Times New Roman" panose="02020503050405090304" pitchFamily="18" charset="0"/>
              </a:rPr>
              <a:t>Q.rear</a:t>
            </a:r>
            <a:r>
              <a:rPr kumimoji="1" lang="en-US" altLang="zh-CN" sz="2000" dirty="0">
                <a:latin typeface="Times New Roman" panose="02020503050405090304" pitchFamily="18" charset="0"/>
              </a:rPr>
              <a:t> = Q. front;</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free (p);</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      return  OK;</a:t>
            </a:r>
            <a:endParaRPr kumimoji="1" lang="en-US" altLang="zh-CN" sz="2000" dirty="0">
              <a:latin typeface="Times New Roman" panose="02020503050405090304" pitchFamily="18" charset="0"/>
            </a:endParaRPr>
          </a:p>
          <a:p>
            <a:pPr eaLnBrk="1" hangingPunct="1">
              <a:lnSpc>
                <a:spcPct val="150000"/>
              </a:lnSpc>
              <a:spcBef>
                <a:spcPct val="0"/>
              </a:spcBef>
              <a:buClrTx/>
              <a:buFontTx/>
              <a:buNone/>
            </a:pP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
        <p:nvSpPr>
          <p:cNvPr id="7" name="任意多边形 6"/>
          <p:cNvSpPr/>
          <p:nvPr/>
        </p:nvSpPr>
        <p:spPr>
          <a:xfrm>
            <a:off x="3714744" y="5171090"/>
            <a:ext cx="1800467" cy="472488"/>
          </a:xfrm>
          <a:custGeom>
            <a:avLst/>
            <a:gdLst>
              <a:gd name="connsiteX0" fmla="*/ 0 w 1920673"/>
              <a:gd name="connsiteY0" fmla="*/ 315310 h 369672"/>
              <a:gd name="connsiteX1" fmla="*/ 94593 w 1920673"/>
              <a:gd name="connsiteY1" fmla="*/ 189186 h 369672"/>
              <a:gd name="connsiteX2" fmla="*/ 141890 w 1920673"/>
              <a:gd name="connsiteY2" fmla="*/ 141889 h 369672"/>
              <a:gd name="connsiteX3" fmla="*/ 189186 w 1920673"/>
              <a:gd name="connsiteY3" fmla="*/ 110358 h 369672"/>
              <a:gd name="connsiteX4" fmla="*/ 520262 w 1920673"/>
              <a:gd name="connsiteY4" fmla="*/ 47296 h 369672"/>
              <a:gd name="connsiteX5" fmla="*/ 599090 w 1920673"/>
              <a:gd name="connsiteY5" fmla="*/ 31531 h 369672"/>
              <a:gd name="connsiteX6" fmla="*/ 977462 w 1920673"/>
              <a:gd name="connsiteY6" fmla="*/ 0 h 369672"/>
              <a:gd name="connsiteX7" fmla="*/ 1481959 w 1920673"/>
              <a:gd name="connsiteY7" fmla="*/ 31531 h 369672"/>
              <a:gd name="connsiteX8" fmla="*/ 1702676 w 1920673"/>
              <a:gd name="connsiteY8" fmla="*/ 63062 h 369672"/>
              <a:gd name="connsiteX9" fmla="*/ 1797269 w 1920673"/>
              <a:gd name="connsiteY9" fmla="*/ 126124 h 369672"/>
              <a:gd name="connsiteX10" fmla="*/ 1844565 w 1920673"/>
              <a:gd name="connsiteY10" fmla="*/ 236482 h 369672"/>
              <a:gd name="connsiteX11" fmla="*/ 1891862 w 1920673"/>
              <a:gd name="connsiteY11" fmla="*/ 315310 h 3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0673" h="369672">
                <a:moveTo>
                  <a:pt x="0" y="315310"/>
                </a:moveTo>
                <a:cubicBezTo>
                  <a:pt x="37545" y="258992"/>
                  <a:pt x="42162" y="249107"/>
                  <a:pt x="94593" y="189186"/>
                </a:cubicBezTo>
                <a:cubicBezTo>
                  <a:pt x="109275" y="172407"/>
                  <a:pt x="124762" y="156163"/>
                  <a:pt x="141890" y="141889"/>
                </a:cubicBezTo>
                <a:cubicBezTo>
                  <a:pt x="156446" y="129759"/>
                  <a:pt x="171696" y="117646"/>
                  <a:pt x="189186" y="110358"/>
                </a:cubicBezTo>
                <a:cubicBezTo>
                  <a:pt x="340626" y="47258"/>
                  <a:pt x="345471" y="61862"/>
                  <a:pt x="520262" y="47296"/>
                </a:cubicBezTo>
                <a:cubicBezTo>
                  <a:pt x="546538" y="42041"/>
                  <a:pt x="572529" y="35072"/>
                  <a:pt x="599090" y="31531"/>
                </a:cubicBezTo>
                <a:cubicBezTo>
                  <a:pt x="705745" y="17310"/>
                  <a:pt x="877794" y="7119"/>
                  <a:pt x="977462" y="0"/>
                </a:cubicBezTo>
                <a:cubicBezTo>
                  <a:pt x="1189192" y="9624"/>
                  <a:pt x="1294878" y="8146"/>
                  <a:pt x="1481959" y="31531"/>
                </a:cubicBezTo>
                <a:cubicBezTo>
                  <a:pt x="1555704" y="40749"/>
                  <a:pt x="1702676" y="63062"/>
                  <a:pt x="1702676" y="63062"/>
                </a:cubicBezTo>
                <a:cubicBezTo>
                  <a:pt x="1734207" y="84083"/>
                  <a:pt x="1785286" y="90173"/>
                  <a:pt x="1797269" y="126124"/>
                </a:cubicBezTo>
                <a:cubicBezTo>
                  <a:pt x="1814956" y="179186"/>
                  <a:pt x="1813394" y="181933"/>
                  <a:pt x="1844565" y="236482"/>
                </a:cubicBezTo>
                <a:cubicBezTo>
                  <a:pt x="1920673" y="369672"/>
                  <a:pt x="1844019" y="219627"/>
                  <a:pt x="1891862" y="31531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5286380" y="5286388"/>
            <a:ext cx="207542" cy="193114"/>
          </a:xfrm>
          <a:custGeom>
            <a:avLst/>
            <a:gdLst>
              <a:gd name="connsiteX0" fmla="*/ 204952 w 207542"/>
              <a:gd name="connsiteY0" fmla="*/ 0 h 193114"/>
              <a:gd name="connsiteX1" fmla="*/ 189186 w 207542"/>
              <a:gd name="connsiteY1" fmla="*/ 173421 h 193114"/>
              <a:gd name="connsiteX2" fmla="*/ 141890 w 207542"/>
              <a:gd name="connsiteY2" fmla="*/ 189186 h 193114"/>
              <a:gd name="connsiteX3" fmla="*/ 0 w 207542"/>
              <a:gd name="connsiteY3" fmla="*/ 189186 h 193114"/>
            </a:gdLst>
            <a:ahLst/>
            <a:cxnLst>
              <a:cxn ang="0">
                <a:pos x="connsiteX0" y="connsiteY0"/>
              </a:cxn>
              <a:cxn ang="0">
                <a:pos x="connsiteX1" y="connsiteY1"/>
              </a:cxn>
              <a:cxn ang="0">
                <a:pos x="connsiteX2" y="connsiteY2"/>
              </a:cxn>
              <a:cxn ang="0">
                <a:pos x="connsiteX3" y="connsiteY3"/>
              </a:cxn>
            </a:cxnLst>
            <a:rect l="l" t="t" r="r" b="b"/>
            <a:pathLst>
              <a:path w="207542" h="193114">
                <a:moveTo>
                  <a:pt x="204952" y="0"/>
                </a:moveTo>
                <a:cubicBezTo>
                  <a:pt x="199697" y="57807"/>
                  <a:pt x="207542" y="118354"/>
                  <a:pt x="189186" y="173421"/>
                </a:cubicBezTo>
                <a:cubicBezTo>
                  <a:pt x="183931" y="189186"/>
                  <a:pt x="158451" y="187806"/>
                  <a:pt x="141890" y="189186"/>
                </a:cubicBezTo>
                <a:cubicBezTo>
                  <a:pt x="94757" y="193114"/>
                  <a:pt x="47297" y="189186"/>
                  <a:pt x="0" y="18918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3" name="直接箭头连接符 2"/>
          <p:cNvCxnSpPr/>
          <p:nvPr/>
        </p:nvCxnSpPr>
        <p:spPr>
          <a:xfrm flipH="1">
            <a:off x="4499992" y="4005064"/>
            <a:ext cx="648072" cy="14744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文本框 8"/>
          <p:cNvSpPr txBox="1"/>
          <p:nvPr/>
        </p:nvSpPr>
        <p:spPr>
          <a:xfrm>
            <a:off x="5286380" y="3717032"/>
            <a:ext cx="316112" cy="369332"/>
          </a:xfrm>
          <a:prstGeom prst="rect">
            <a:avLst/>
          </a:prstGeom>
          <a:noFill/>
        </p:spPr>
        <p:txBody>
          <a:bodyPr wrap="none" rtlCol="0">
            <a:spAutoFit/>
          </a:bodyPr>
          <a:lstStyle/>
          <a:p>
            <a:r>
              <a:rPr lang="en-US" altLang="zh-CN" b="1" dirty="0"/>
              <a:t>p</a:t>
            </a:r>
            <a:endParaRPr lang="zh-CN" altLang="en-US" b="1" dirty="0"/>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a:xfrm>
            <a:off x="539750" y="620713"/>
            <a:ext cx="7793038" cy="609600"/>
          </a:xfrm>
        </p:spPr>
        <p:txBody>
          <a:bodyPr>
            <a:normAutofit fontScale="90000"/>
          </a:bodyPr>
          <a:lstStyle/>
          <a:p>
            <a:r>
              <a:rPr lang="zh-CN" altLang="en-US" sz="3200" dirty="0">
                <a:solidFill>
                  <a:srgbClr val="3B89A5"/>
                </a:solidFill>
                <a:latin typeface="隶书" pitchFamily="49" charset="-122"/>
              </a:rPr>
              <a:t>队列应用举例</a:t>
            </a:r>
            <a:endParaRPr lang="zh-CN" altLang="en-US" sz="3200" dirty="0">
              <a:solidFill>
                <a:srgbClr val="3B89A5"/>
              </a:solidFill>
              <a:latin typeface="隶书" pitchFamily="49" charset="-122"/>
            </a:endParaRPr>
          </a:p>
        </p:txBody>
      </p:sp>
      <p:sp>
        <p:nvSpPr>
          <p:cNvPr id="120835" name="Rectangle 3"/>
          <p:cNvSpPr>
            <a:spLocks noGrp="1" noRot="1" noChangeArrowheads="1"/>
          </p:cNvSpPr>
          <p:nvPr>
            <p:ph type="body" idx="1"/>
          </p:nvPr>
        </p:nvSpPr>
        <p:spPr>
          <a:xfrm>
            <a:off x="428625" y="1571624"/>
            <a:ext cx="8391525" cy="4457700"/>
          </a:xfrm>
        </p:spPr>
        <p:txBody>
          <a:bodyPr/>
          <a:lstStyle/>
          <a:p>
            <a:pPr marL="0" indent="0" algn="just">
              <a:lnSpc>
                <a:spcPct val="14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设计一个算法找一条从迷宫入口到出口的最短路径。</a:t>
            </a:r>
            <a:endParaRPr lang="zh-CN" altLang="en-US" sz="2400" dirty="0">
              <a:solidFill>
                <a:srgbClr val="000000"/>
              </a:solidFill>
              <a:latin typeface="楷体_GB2312" pitchFamily="49" charset="-122"/>
              <a:ea typeface="楷体_GB2312" pitchFamily="49" charset="-122"/>
            </a:endParaRPr>
          </a:p>
        </p:txBody>
      </p:sp>
      <p:pic>
        <p:nvPicPr>
          <p:cNvPr id="485377" name="Picture 1"/>
          <p:cNvPicPr>
            <a:picLocks noChangeAspect="1" noChangeArrowheads="1"/>
          </p:cNvPicPr>
          <p:nvPr/>
        </p:nvPicPr>
        <p:blipFill>
          <a:blip r:embed="rId1"/>
          <a:srcRect/>
          <a:stretch>
            <a:fillRect/>
          </a:stretch>
        </p:blipFill>
        <p:spPr bwMode="auto">
          <a:xfrm>
            <a:off x="357158" y="2428868"/>
            <a:ext cx="4345266" cy="3643338"/>
          </a:xfrm>
          <a:prstGeom prst="rect">
            <a:avLst/>
          </a:prstGeom>
          <a:noFill/>
          <a:ln w="9525">
            <a:noFill/>
            <a:miter lim="800000"/>
            <a:headEnd/>
            <a:tailEnd/>
          </a:ln>
          <a:effectLst/>
        </p:spPr>
      </p:pic>
      <p:sp>
        <p:nvSpPr>
          <p:cNvPr id="5" name="TextBox 4"/>
          <p:cNvSpPr txBox="1"/>
          <p:nvPr/>
        </p:nvSpPr>
        <p:spPr>
          <a:xfrm>
            <a:off x="5000628" y="2285992"/>
            <a:ext cx="3643338" cy="4108817"/>
          </a:xfrm>
          <a:prstGeom prst="rect">
            <a:avLst/>
          </a:prstGeom>
          <a:noFill/>
        </p:spPr>
        <p:txBody>
          <a:bodyPr wrap="square" rtlCol="0">
            <a:spAutoFit/>
          </a:bodyPr>
          <a:lstStyle/>
          <a:p>
            <a:pPr>
              <a:lnSpc>
                <a:spcPct val="150000"/>
              </a:lnSpc>
            </a:pPr>
            <a:r>
              <a:rPr lang="zh-CN" altLang="en-US" dirty="0"/>
              <a:t>两种搜索方案：</a:t>
            </a:r>
            <a:endParaRPr lang="en-US" altLang="zh-CN" dirty="0"/>
          </a:p>
          <a:p>
            <a:pPr>
              <a:lnSpc>
                <a:spcPct val="150000"/>
              </a:lnSpc>
            </a:pPr>
            <a:r>
              <a:rPr lang="zh-CN" altLang="en-US" dirty="0"/>
              <a:t>深度优先搜索（</a:t>
            </a:r>
            <a:r>
              <a:rPr lang="en-US" altLang="zh-CN" dirty="0"/>
              <a:t>DFS</a:t>
            </a:r>
            <a:r>
              <a:rPr lang="zh-CN" altLang="en-US" dirty="0"/>
              <a:t>，</a:t>
            </a:r>
            <a:r>
              <a:rPr lang="en-US" dirty="0"/>
              <a:t>Depth-</a:t>
            </a:r>
            <a:r>
              <a:rPr lang="en-US" altLang="zh-CN" dirty="0"/>
              <a:t>f</a:t>
            </a:r>
            <a:r>
              <a:rPr lang="en-US" dirty="0"/>
              <a:t>irst Search</a:t>
            </a:r>
            <a:r>
              <a:rPr lang="zh-CN" altLang="en-US" dirty="0"/>
              <a:t>）</a:t>
            </a:r>
            <a:r>
              <a:rPr lang="en-US" altLang="zh-CN" dirty="0"/>
              <a:t>,</a:t>
            </a:r>
            <a:r>
              <a:rPr lang="zh-CN" altLang="en-US" dirty="0"/>
              <a:t>优先对最近才发现的结点进行探索，走不通再回来，适合用</a:t>
            </a:r>
            <a:r>
              <a:rPr lang="zh-CN" altLang="en-US" dirty="0">
                <a:solidFill>
                  <a:srgbClr val="FF0000"/>
                </a:solidFill>
              </a:rPr>
              <a:t>栈</a:t>
            </a:r>
            <a:r>
              <a:rPr lang="zh-CN" altLang="en-US" dirty="0"/>
              <a:t>实现</a:t>
            </a:r>
            <a:endParaRPr lang="en-US" altLang="zh-CN" dirty="0"/>
          </a:p>
          <a:p>
            <a:pPr>
              <a:lnSpc>
                <a:spcPct val="150000"/>
              </a:lnSpc>
            </a:pPr>
            <a:r>
              <a:rPr lang="zh-CN" altLang="en-US" dirty="0"/>
              <a:t>广度优先搜索（</a:t>
            </a:r>
            <a:r>
              <a:rPr lang="en-US" altLang="zh-CN" dirty="0"/>
              <a:t>BFS</a:t>
            </a:r>
            <a:r>
              <a:rPr lang="zh-CN" altLang="en-US" dirty="0"/>
              <a:t>，</a:t>
            </a:r>
            <a:r>
              <a:rPr lang="en-US" dirty="0"/>
              <a:t>Breadth-</a:t>
            </a:r>
            <a:r>
              <a:rPr lang="en-US" dirty="0" err="1"/>
              <a:t>first_Search</a:t>
            </a:r>
            <a:r>
              <a:rPr lang="zh-CN" altLang="en-US" dirty="0"/>
              <a:t>），完全搞清楚一个结点再换下一个稳扎稳打的向外扩，适合用</a:t>
            </a:r>
            <a:r>
              <a:rPr lang="zh-CN" altLang="en-US" dirty="0">
                <a:solidFill>
                  <a:srgbClr val="FF0000"/>
                </a:solidFill>
              </a:rPr>
              <a:t>队列</a:t>
            </a:r>
            <a:r>
              <a:rPr lang="zh-CN" altLang="en-US" dirty="0"/>
              <a:t>实现。</a:t>
            </a:r>
            <a:endParaRPr lang="en-US" altLang="zh-CN" dirty="0"/>
          </a:p>
          <a:p>
            <a:endParaRPr lang="zh-CN" altLang="en-US" dirty="0"/>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00166" y="1142984"/>
          <a:ext cx="6096000" cy="2357454"/>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r>
              <a:tr h="392909">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r>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r>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r>
              <a:tr h="392909">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r>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r>
            </a:tbl>
          </a:graphicData>
        </a:graphic>
      </p:graphicFrame>
      <p:sp>
        <p:nvSpPr>
          <p:cNvPr id="5" name="TextBox 4"/>
          <p:cNvSpPr txBox="1"/>
          <p:nvPr/>
        </p:nvSpPr>
        <p:spPr>
          <a:xfrm>
            <a:off x="928662" y="642918"/>
            <a:ext cx="6572296" cy="368300"/>
          </a:xfrm>
          <a:prstGeom prst="rect">
            <a:avLst/>
          </a:prstGeom>
          <a:noFill/>
        </p:spPr>
        <p:txBody>
          <a:bodyPr wrap="square" rtlCol="0">
            <a:spAutoFit/>
          </a:bodyPr>
          <a:lstStyle/>
          <a:p>
            <a:r>
              <a:rPr lang="zh-CN" altLang="en-US" dirty="0"/>
              <a:t>入口     </a:t>
            </a:r>
            <a:r>
              <a:rPr lang="zh-CN" altLang="en-US" sz="1200" dirty="0"/>
              <a:t>  </a:t>
            </a:r>
            <a:r>
              <a:rPr lang="en-US" altLang="zh-CN" sz="1200" dirty="0"/>
              <a:t>1            2            3             4             5            6              7             8</a:t>
            </a:r>
            <a:endParaRPr lang="en-US" altLang="zh-CN" sz="1200" dirty="0"/>
          </a:p>
        </p:txBody>
      </p:sp>
      <p:sp>
        <p:nvSpPr>
          <p:cNvPr id="6" name="TextBox 5"/>
          <p:cNvSpPr txBox="1"/>
          <p:nvPr/>
        </p:nvSpPr>
        <p:spPr>
          <a:xfrm>
            <a:off x="7715272" y="3131106"/>
            <a:ext cx="642942" cy="369332"/>
          </a:xfrm>
          <a:prstGeom prst="rect">
            <a:avLst/>
          </a:prstGeom>
          <a:noFill/>
        </p:spPr>
        <p:txBody>
          <a:bodyPr wrap="square" rtlCol="0">
            <a:spAutoFit/>
          </a:bodyPr>
          <a:lstStyle/>
          <a:p>
            <a:r>
              <a:rPr lang="zh-CN" altLang="en-US" dirty="0"/>
              <a:t>出口</a:t>
            </a:r>
            <a:endParaRPr lang="zh-CN" altLang="en-US" dirty="0"/>
          </a:p>
        </p:txBody>
      </p:sp>
      <p:sp>
        <p:nvSpPr>
          <p:cNvPr id="8" name="TextBox 7"/>
          <p:cNvSpPr txBox="1"/>
          <p:nvPr/>
        </p:nvSpPr>
        <p:spPr>
          <a:xfrm>
            <a:off x="1071538" y="1000108"/>
            <a:ext cx="290464" cy="2550698"/>
          </a:xfrm>
          <a:prstGeom prst="rect">
            <a:avLst/>
          </a:prstGeom>
          <a:noFill/>
        </p:spPr>
        <p:txBody>
          <a:bodyPr wrap="none" rtlCol="0">
            <a:spAutoFit/>
          </a:bodyPr>
          <a:lstStyle/>
          <a:p>
            <a:pPr>
              <a:lnSpc>
                <a:spcPct val="150000"/>
              </a:lnSpc>
            </a:pPr>
            <a:r>
              <a:rPr lang="en-US" altLang="zh-CN" dirty="0"/>
              <a:t>1</a:t>
            </a:r>
            <a:endParaRPr lang="en-US" altLang="zh-CN" dirty="0"/>
          </a:p>
          <a:p>
            <a:pPr>
              <a:lnSpc>
                <a:spcPct val="150000"/>
              </a:lnSpc>
            </a:pPr>
            <a:r>
              <a:rPr lang="en-US" altLang="zh-CN" dirty="0"/>
              <a:t>2</a:t>
            </a:r>
            <a:endParaRPr lang="en-US" altLang="zh-CN" dirty="0"/>
          </a:p>
          <a:p>
            <a:pPr>
              <a:lnSpc>
                <a:spcPct val="150000"/>
              </a:lnSpc>
            </a:pPr>
            <a:r>
              <a:rPr lang="en-US" altLang="zh-CN" dirty="0"/>
              <a:t>3</a:t>
            </a:r>
            <a:endParaRPr lang="en-US" altLang="zh-CN" dirty="0"/>
          </a:p>
          <a:p>
            <a:pPr>
              <a:lnSpc>
                <a:spcPct val="150000"/>
              </a:lnSpc>
            </a:pPr>
            <a:r>
              <a:rPr lang="en-US" altLang="zh-CN" dirty="0"/>
              <a:t>4</a:t>
            </a:r>
            <a:endParaRPr lang="en-US" altLang="zh-CN" dirty="0"/>
          </a:p>
          <a:p>
            <a:pPr>
              <a:lnSpc>
                <a:spcPct val="150000"/>
              </a:lnSpc>
            </a:pPr>
            <a:r>
              <a:rPr lang="en-US" altLang="zh-CN" dirty="0"/>
              <a:t>5</a:t>
            </a:r>
            <a:endParaRPr lang="en-US" altLang="zh-CN" dirty="0"/>
          </a:p>
          <a:p>
            <a:pPr>
              <a:lnSpc>
                <a:spcPct val="150000"/>
              </a:lnSpc>
            </a:pPr>
            <a:r>
              <a:rPr lang="en-US" altLang="zh-CN" dirty="0"/>
              <a:t>6</a:t>
            </a:r>
            <a:endParaRPr lang="zh-CN" altLang="en-US" dirty="0"/>
          </a:p>
        </p:txBody>
      </p:sp>
      <p:graphicFrame>
        <p:nvGraphicFramePr>
          <p:cNvPr id="9" name="表格 8"/>
          <p:cNvGraphicFramePr>
            <a:graphicFrameLocks noGrp="1"/>
          </p:cNvGraphicFramePr>
          <p:nvPr>
            <p:custDataLst>
              <p:tags r:id="rId1"/>
            </p:custDataLst>
          </p:nvPr>
        </p:nvGraphicFramePr>
        <p:xfrm>
          <a:off x="785782" y="4500570"/>
          <a:ext cx="8001060" cy="1500198"/>
        </p:xfrm>
        <a:graphic>
          <a:graphicData uri="http://schemas.openxmlformats.org/drawingml/2006/table">
            <a:tbl>
              <a:tblPr firstRow="1" bandRow="1">
                <a:tableStyleId>{5940675A-B579-460E-94D1-54222C63F5DA}</a:tableStyleId>
              </a:tblPr>
              <a:tblGrid>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tblGrid>
              <a:tr h="50006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solidFill>
                            <a:srgbClr val="FF0000"/>
                          </a:solidFill>
                        </a:rPr>
                        <a:t>6</a:t>
                      </a:r>
                      <a:endParaRPr lang="zh-CN" altLang="en-US" dirty="0">
                        <a:solidFill>
                          <a:srgbClr val="FF0000"/>
                        </a:solidFill>
                      </a:endParaRPr>
                    </a:p>
                  </a:txBody>
                  <a:tcPr/>
                </a:tc>
              </a:tr>
              <a:tr h="50006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tc>
                  <a:txBody>
                    <a:bodyPr/>
                    <a:lstStyle/>
                    <a:p>
                      <a:r>
                        <a:rPr lang="en-US" altLang="zh-CN" dirty="0">
                          <a:solidFill>
                            <a:srgbClr val="FF0000"/>
                          </a:solidFill>
                        </a:rPr>
                        <a:t>8</a:t>
                      </a:r>
                      <a:endParaRPr lang="zh-CN" altLang="en-US" dirty="0">
                        <a:solidFill>
                          <a:srgbClr val="FF0000"/>
                        </a:solidFill>
                      </a:endParaRPr>
                    </a:p>
                  </a:txBody>
                  <a:tcPr/>
                </a:tc>
              </a:tr>
              <a:tr h="500066">
                <a:tc>
                  <a:txBody>
                    <a:bodyPr/>
                    <a:lstStyle/>
                    <a:p>
                      <a:r>
                        <a:rPr lang="en-US" altLang="zh-CN" sz="1600" dirty="0"/>
                        <a:t>-1</a:t>
                      </a:r>
                      <a:endParaRPr lang="en-US" altLang="zh-CN" sz="1600" dirty="0"/>
                    </a:p>
                  </a:txBody>
                  <a:tcPr/>
                </a:tc>
                <a:tc>
                  <a:txBody>
                    <a:bodyPr/>
                    <a:lstStyle/>
                    <a:p>
                      <a:r>
                        <a:rPr lang="en-US" altLang="zh-CN" sz="1200" dirty="0"/>
                        <a:t>0</a:t>
                      </a:r>
                      <a:endParaRPr lang="en-US" altLang="zh-CN" sz="1200" dirty="0"/>
                    </a:p>
                  </a:txBody>
                  <a:tcPr/>
                </a:tc>
                <a:tc>
                  <a:txBody>
                    <a:bodyPr/>
                    <a:lstStyle/>
                    <a:p>
                      <a:r>
                        <a:rPr lang="en-US" altLang="zh-CN" sz="1200" dirty="0"/>
                        <a:t>1</a:t>
                      </a:r>
                      <a:endParaRPr lang="en-US" altLang="zh-CN" sz="1200" dirty="0"/>
                    </a:p>
                  </a:txBody>
                  <a:tcPr/>
                </a:tc>
                <a:tc>
                  <a:txBody>
                    <a:bodyPr/>
                    <a:lstStyle/>
                    <a:p>
                      <a:r>
                        <a:rPr lang="en-US" altLang="zh-CN" sz="1200" dirty="0"/>
                        <a:t>1</a:t>
                      </a:r>
                      <a:endParaRPr lang="en-US" altLang="zh-CN" sz="1200" dirty="0"/>
                    </a:p>
                  </a:txBody>
                  <a:tcPr/>
                </a:tc>
                <a:tc>
                  <a:txBody>
                    <a:bodyPr/>
                    <a:lstStyle/>
                    <a:p>
                      <a:r>
                        <a:rPr lang="en-US" altLang="zh-CN" sz="1200" dirty="0"/>
                        <a:t>2</a:t>
                      </a:r>
                      <a:endParaRPr lang="en-US" altLang="zh-CN" sz="1200" dirty="0"/>
                    </a:p>
                  </a:txBody>
                  <a:tcPr/>
                </a:tc>
                <a:tc>
                  <a:txBody>
                    <a:bodyPr/>
                    <a:lstStyle/>
                    <a:p>
                      <a:r>
                        <a:rPr lang="en-US" altLang="zh-CN" sz="1200" dirty="0"/>
                        <a:t>2</a:t>
                      </a:r>
                      <a:endParaRPr lang="en-US" altLang="zh-CN" sz="1200" dirty="0"/>
                    </a:p>
                  </a:txBody>
                  <a:tcPr/>
                </a:tc>
                <a:tc>
                  <a:txBody>
                    <a:bodyPr/>
                    <a:lstStyle/>
                    <a:p>
                      <a:r>
                        <a:rPr lang="en-US" altLang="zh-CN" sz="1200" dirty="0"/>
                        <a:t>3</a:t>
                      </a:r>
                      <a:endParaRPr lang="en-US" altLang="zh-CN" sz="1200" dirty="0"/>
                    </a:p>
                  </a:txBody>
                  <a:tcPr/>
                </a:tc>
                <a:tc>
                  <a:txBody>
                    <a:bodyPr/>
                    <a:lstStyle/>
                    <a:p>
                      <a:r>
                        <a:rPr lang="en-US" altLang="zh-CN" sz="1200" dirty="0"/>
                        <a:t>4</a:t>
                      </a:r>
                      <a:endParaRPr lang="en-US" altLang="zh-CN" sz="1200" dirty="0"/>
                    </a:p>
                  </a:txBody>
                  <a:tcPr/>
                </a:tc>
                <a:tc>
                  <a:txBody>
                    <a:bodyPr/>
                    <a:lstStyle/>
                    <a:p>
                      <a:r>
                        <a:rPr lang="en-US" altLang="zh-CN" sz="1200" dirty="0"/>
                        <a:t>5</a:t>
                      </a:r>
                      <a:endParaRPr lang="en-US" altLang="zh-CN" sz="1200" dirty="0"/>
                    </a:p>
                  </a:txBody>
                  <a:tcPr/>
                </a:tc>
                <a:tc>
                  <a:txBody>
                    <a:bodyPr/>
                    <a:lstStyle/>
                    <a:p>
                      <a:r>
                        <a:rPr lang="en-US" altLang="zh-CN" sz="1200" dirty="0"/>
                        <a:t>6</a:t>
                      </a:r>
                      <a:endParaRPr lang="en-US" altLang="zh-CN" sz="1200" dirty="0"/>
                    </a:p>
                  </a:txBody>
                  <a:tcPr/>
                </a:tc>
                <a:tc>
                  <a:txBody>
                    <a:bodyPr/>
                    <a:lstStyle/>
                    <a:p>
                      <a:r>
                        <a:rPr lang="en-US" altLang="zh-CN" sz="1200" dirty="0"/>
                        <a:t>7</a:t>
                      </a:r>
                      <a:endParaRPr lang="en-US" altLang="zh-CN" sz="1200" dirty="0"/>
                    </a:p>
                  </a:txBody>
                  <a:tcPr/>
                </a:tc>
                <a:tc>
                  <a:txBody>
                    <a:bodyPr/>
                    <a:lstStyle/>
                    <a:p>
                      <a:r>
                        <a:rPr lang="en-US" altLang="zh-CN" sz="1200" dirty="0"/>
                        <a:t>7</a:t>
                      </a:r>
                      <a:endParaRPr lang="en-US" altLang="zh-CN" sz="1200" dirty="0"/>
                    </a:p>
                  </a:txBody>
                  <a:tcPr/>
                </a:tc>
                <a:tc>
                  <a:txBody>
                    <a:bodyPr/>
                    <a:lstStyle/>
                    <a:p>
                      <a:r>
                        <a:rPr lang="en-US" altLang="zh-CN" sz="1200" dirty="0"/>
                        <a:t>8</a:t>
                      </a:r>
                      <a:endParaRPr lang="en-US" altLang="zh-CN" sz="1200" dirty="0"/>
                    </a:p>
                  </a:txBody>
                  <a:tcPr/>
                </a:tc>
                <a:tc>
                  <a:txBody>
                    <a:bodyPr/>
                    <a:lstStyle/>
                    <a:p>
                      <a:r>
                        <a:rPr lang="en-US" altLang="zh-CN" sz="1200" dirty="0"/>
                        <a:t>9</a:t>
                      </a:r>
                      <a:endParaRPr lang="en-US" altLang="zh-CN" sz="1200" dirty="0"/>
                    </a:p>
                  </a:txBody>
                  <a:tcPr/>
                </a:tc>
                <a:tc>
                  <a:txBody>
                    <a:bodyPr/>
                    <a:lstStyle/>
                    <a:p>
                      <a:r>
                        <a:rPr lang="en-US" altLang="zh-CN" sz="1200" dirty="0"/>
                        <a:t>9</a:t>
                      </a:r>
                      <a:endParaRPr lang="en-US" altLang="zh-CN" sz="1200" dirty="0"/>
                    </a:p>
                  </a:txBody>
                  <a:tcPr/>
                </a:tc>
                <a:tc>
                  <a:txBody>
                    <a:bodyPr/>
                    <a:lstStyle/>
                    <a:p>
                      <a:r>
                        <a:rPr lang="en-US" altLang="zh-CN" sz="1200" dirty="0"/>
                        <a:t>10</a:t>
                      </a:r>
                      <a:endParaRPr lang="en-US" altLang="zh-CN" sz="1200" dirty="0"/>
                    </a:p>
                  </a:txBody>
                  <a:tcPr/>
                </a:tc>
                <a:tc>
                  <a:txBody>
                    <a:bodyPr/>
                    <a:lstStyle/>
                    <a:p>
                      <a:r>
                        <a:rPr lang="en-US" altLang="zh-CN" sz="1200" dirty="0"/>
                        <a:t>11</a:t>
                      </a:r>
                      <a:endParaRPr lang="en-US" altLang="zh-CN" sz="1200" dirty="0"/>
                    </a:p>
                  </a:txBody>
                  <a:tcPr/>
                </a:tc>
                <a:tc>
                  <a:txBody>
                    <a:bodyPr/>
                    <a:lstStyle/>
                    <a:p>
                      <a:r>
                        <a:rPr lang="en-US" altLang="zh-CN" sz="1200" dirty="0"/>
                        <a:t>13</a:t>
                      </a:r>
                      <a:endParaRPr lang="en-US" altLang="zh-CN" sz="1200" dirty="0"/>
                    </a:p>
                  </a:txBody>
                  <a:tcPr/>
                </a:tc>
                <a:tc>
                  <a:txBody>
                    <a:bodyPr/>
                    <a:lstStyle/>
                    <a:p>
                      <a:r>
                        <a:rPr lang="en-US" altLang="zh-CN" sz="1200" dirty="0"/>
                        <a:t>15</a:t>
                      </a:r>
                      <a:endParaRPr lang="en-US" altLang="zh-CN" sz="1200" dirty="0"/>
                    </a:p>
                  </a:txBody>
                  <a:tcPr/>
                </a:tc>
                <a:tc>
                  <a:txBody>
                    <a:bodyPr/>
                    <a:lstStyle/>
                    <a:p>
                      <a:r>
                        <a:rPr lang="en-US" altLang="zh-CN" sz="1200" dirty="0"/>
                        <a:t>15</a:t>
                      </a:r>
                      <a:endParaRPr lang="en-US" altLang="zh-CN" sz="1200" dirty="0"/>
                    </a:p>
                  </a:txBody>
                  <a:tcPr/>
                </a:tc>
              </a:tr>
            </a:tbl>
          </a:graphicData>
        </a:graphic>
      </p:graphicFrame>
      <p:sp>
        <p:nvSpPr>
          <p:cNvPr id="10" name="TextBox 9"/>
          <p:cNvSpPr txBox="1"/>
          <p:nvPr/>
        </p:nvSpPr>
        <p:spPr>
          <a:xfrm>
            <a:off x="800570" y="4214818"/>
            <a:ext cx="7853680" cy="275590"/>
          </a:xfrm>
          <a:prstGeom prst="rect">
            <a:avLst/>
          </a:prstGeom>
          <a:noFill/>
        </p:spPr>
        <p:txBody>
          <a:bodyPr wrap="none" rtlCol="0">
            <a:spAutoFit/>
          </a:bodyPr>
          <a:lstStyle/>
          <a:p>
            <a:r>
              <a:rPr lang="en-US" altLang="zh-CN" sz="1200" dirty="0"/>
              <a:t>0      1       2      3     4      5     6      7       8     9     10     11   12    13  14    15    16    17   18    19</a:t>
            </a:r>
            <a:endParaRPr lang="en-US" altLang="zh-CN" sz="1200" dirty="0"/>
          </a:p>
        </p:txBody>
      </p:sp>
      <p:sp>
        <p:nvSpPr>
          <p:cNvPr id="11" name="TextBox 10"/>
          <p:cNvSpPr txBox="1"/>
          <p:nvPr/>
        </p:nvSpPr>
        <p:spPr>
          <a:xfrm>
            <a:off x="357158" y="4572008"/>
            <a:ext cx="461345" cy="1477328"/>
          </a:xfrm>
          <a:prstGeom prst="rect">
            <a:avLst/>
          </a:prstGeom>
          <a:noFill/>
        </p:spPr>
        <p:txBody>
          <a:bodyPr wrap="none" rtlCol="0">
            <a:spAutoFit/>
          </a:bodyPr>
          <a:lstStyle/>
          <a:p>
            <a:r>
              <a:rPr lang="en-US" altLang="zh-CN" dirty="0"/>
              <a:t>X</a:t>
            </a:r>
            <a:endParaRPr lang="en-US" altLang="zh-CN" dirty="0"/>
          </a:p>
          <a:p>
            <a:endParaRPr lang="en-US" altLang="zh-CN" dirty="0"/>
          </a:p>
          <a:p>
            <a:r>
              <a:rPr lang="en-US" altLang="zh-CN" dirty="0"/>
              <a:t>Y</a:t>
            </a:r>
            <a:endParaRPr lang="en-US" altLang="zh-CN" dirty="0"/>
          </a:p>
          <a:p>
            <a:endParaRPr lang="en-US" altLang="zh-CN" dirty="0"/>
          </a:p>
          <a:p>
            <a:r>
              <a:rPr lang="en-US" altLang="zh-CN" dirty="0"/>
              <a:t>pre</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本章知识点小结</a:t>
            </a:r>
            <a:endParaRPr lang="zh-CN" altLang="en-US" dirty="0">
              <a:solidFill>
                <a:schemeClr val="tx1"/>
              </a:solidFill>
            </a:endParaRPr>
          </a:p>
        </p:txBody>
      </p:sp>
      <p:sp>
        <p:nvSpPr>
          <p:cNvPr id="3" name="内容占位符 2"/>
          <p:cNvSpPr>
            <a:spLocks noGrp="1"/>
          </p:cNvSpPr>
          <p:nvPr>
            <p:ph sz="quarter" idx="1"/>
          </p:nvPr>
        </p:nvSpPr>
        <p:spPr/>
        <p:txBody>
          <a:bodyPr>
            <a:noAutofit/>
          </a:bodyPr>
          <a:lstStyle/>
          <a:p>
            <a:r>
              <a:rPr lang="zh-CN" altLang="en-US" sz="2400" dirty="0"/>
              <a:t>堆栈的定义</a:t>
            </a:r>
            <a:endParaRPr lang="en-US" altLang="zh-CN" sz="2400" dirty="0"/>
          </a:p>
          <a:p>
            <a:r>
              <a:rPr lang="zh-CN" altLang="en-US" sz="2400" dirty="0"/>
              <a:t>顺序栈的实现</a:t>
            </a:r>
            <a:endParaRPr lang="en-US" altLang="zh-CN" sz="2400" dirty="0"/>
          </a:p>
          <a:p>
            <a:r>
              <a:rPr lang="zh-CN" altLang="en-US" sz="2400" dirty="0"/>
              <a:t>上溢、下溢</a:t>
            </a:r>
            <a:endParaRPr lang="en-US" altLang="zh-CN" sz="2400" dirty="0"/>
          </a:p>
          <a:p>
            <a:r>
              <a:rPr lang="zh-CN" altLang="en-US" sz="2400" dirty="0"/>
              <a:t>链式栈的实现</a:t>
            </a:r>
            <a:endParaRPr lang="en-US" altLang="zh-CN" sz="2400" dirty="0"/>
          </a:p>
          <a:p>
            <a:r>
              <a:rPr lang="zh-CN" altLang="en-US" sz="2400" dirty="0"/>
              <a:t>队列的定义</a:t>
            </a:r>
            <a:endParaRPr lang="en-US" altLang="zh-CN" sz="2400" dirty="0"/>
          </a:p>
          <a:p>
            <a:r>
              <a:rPr lang="zh-CN" altLang="en-US" sz="2400" dirty="0"/>
              <a:t>顺序队列、假上溢</a:t>
            </a:r>
            <a:endParaRPr lang="en-US" altLang="zh-CN" sz="2400" dirty="0"/>
          </a:p>
          <a:p>
            <a:r>
              <a:rPr lang="zh-CN" altLang="en-US" sz="2400" dirty="0"/>
              <a:t>循环队列的实现</a:t>
            </a:r>
            <a:endParaRPr lang="en-US" altLang="zh-CN" sz="2400" dirty="0"/>
          </a:p>
          <a:p>
            <a:r>
              <a:rPr lang="zh-CN" altLang="en-US" sz="2400" dirty="0"/>
              <a:t>链式存储队列的实现</a:t>
            </a:r>
            <a:endParaRPr lang="en-US" altLang="zh-CN" sz="2400" dirty="0"/>
          </a:p>
          <a:p>
            <a:pPr>
              <a:lnSpc>
                <a:spcPct val="150000"/>
              </a:lnSpc>
            </a:pP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6627"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6628"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6629" name="Line 5"/>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6630" name="Line 6"/>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6631" name="Line 7"/>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6632" name="Line 8"/>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6633" name="Line 9"/>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6634" name="Line 10"/>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6635" name="Line 11"/>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6636" name="Line 12"/>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6637" name="Line 13"/>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6638" name="Line 14"/>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6639" name="Line 15"/>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6640" name="Line 16"/>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1" name="Line 17"/>
          <p:cNvSpPr>
            <a:spLocks noChangeShapeType="1"/>
          </p:cNvSpPr>
          <p:nvPr/>
        </p:nvSpPr>
        <p:spPr bwMode="auto">
          <a:xfrm>
            <a:off x="2590800" y="45878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2" name="Text Box 18"/>
          <p:cNvSpPr txBox="1">
            <a:spLocks noChangeArrowheads="1"/>
          </p:cNvSpPr>
          <p:nvPr/>
        </p:nvSpPr>
        <p:spPr bwMode="auto">
          <a:xfrm>
            <a:off x="1447800" y="42973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26643" name="Text Box 19"/>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26644" name="Rectangle 20"/>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6645" name="Text Box 21"/>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6646" name="Line 22"/>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7651"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7652"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7653"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39</a:t>
            </a:r>
            <a:endParaRPr lang="en-US" altLang="zh-CN" sz="2600" baseline="-25000"/>
          </a:p>
        </p:txBody>
      </p:sp>
      <p:sp>
        <p:nvSpPr>
          <p:cNvPr id="27654" name="Line 6"/>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7655" name="Line 7"/>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7656" name="Line 8"/>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7657" name="Line 9"/>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7658" name="Line 10"/>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7659" name="Line 11"/>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7660" name="Line 12"/>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7661" name="Line 13"/>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7662" name="Line 14"/>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7663" name="Line 15"/>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7664" name="Line 16"/>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7665" name="Line 17"/>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7666" name="Line 18"/>
          <p:cNvSpPr>
            <a:spLocks noChangeShapeType="1"/>
          </p:cNvSpPr>
          <p:nvPr/>
        </p:nvSpPr>
        <p:spPr bwMode="auto">
          <a:xfrm>
            <a:off x="2590800" y="3978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7667" name="Text Box 19"/>
          <p:cNvSpPr txBox="1">
            <a:spLocks noChangeArrowheads="1"/>
          </p:cNvSpPr>
          <p:nvPr/>
        </p:nvSpPr>
        <p:spPr bwMode="auto">
          <a:xfrm>
            <a:off x="1447800" y="3687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503050405090304" pitchFamily="18" charset="0"/>
                <a:ea typeface="楷体_GB2312" pitchFamily="49" charset="-122"/>
              </a:rPr>
              <a:t>栈顶</a:t>
            </a:r>
            <a:endParaRPr kumimoji="1" lang="zh-CN" altLang="en-US" sz="3200">
              <a:latin typeface="Times New Roman" panose="02020503050405090304" pitchFamily="18" charset="0"/>
              <a:ea typeface="楷体_GB2312" pitchFamily="49" charset="-122"/>
            </a:endParaRPr>
          </a:p>
        </p:txBody>
      </p:sp>
      <p:sp>
        <p:nvSpPr>
          <p:cNvPr id="27668" name="Text Box 20"/>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503050405090304" pitchFamily="18" charset="0"/>
                <a:ea typeface="楷体_GB2312" pitchFamily="49" charset="-122"/>
              </a:rPr>
              <a:t> </a:t>
            </a:r>
            <a:r>
              <a:rPr kumimoji="1" lang="zh-CN" altLang="en-US" sz="3200">
                <a:latin typeface="Times New Roman" panose="02020503050405090304" pitchFamily="18" charset="0"/>
                <a:ea typeface="楷体_GB2312" pitchFamily="49" charset="-122"/>
              </a:rPr>
              <a:t>栈底</a:t>
            </a:r>
            <a:endParaRPr kumimoji="1" lang="zh-CN" altLang="en-US" sz="3200">
              <a:latin typeface="Times New Roman" panose="02020503050405090304" pitchFamily="18" charset="0"/>
              <a:ea typeface="楷体_GB2312" pitchFamily="49" charset="-122"/>
            </a:endParaRPr>
          </a:p>
        </p:txBody>
      </p:sp>
      <p:sp>
        <p:nvSpPr>
          <p:cNvPr id="27669" name="Rectangle 21"/>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7670" name="Text Box 22"/>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503050405090304" pitchFamily="18" charset="0"/>
                <a:ea typeface="仿宋_GB2312" pitchFamily="49" charset="-122"/>
              </a:rPr>
              <a:t>进栈和出栈</a:t>
            </a:r>
            <a:endParaRPr kumimoji="1" lang="zh-CN" altLang="en-US" sz="2400">
              <a:latin typeface="Times New Roman" panose="02020503050405090304" pitchFamily="18" charset="0"/>
            </a:endParaRPr>
          </a:p>
        </p:txBody>
      </p:sp>
      <p:sp>
        <p:nvSpPr>
          <p:cNvPr id="27671" name="Line 23"/>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tags/tag1.xml><?xml version="1.0" encoding="utf-8"?>
<p:tagLst xmlns:p="http://schemas.openxmlformats.org/presentationml/2006/main">
  <p:tag name="KSO_WM_UNIT_TABLE_BEAUTIFY" val="smartTable{0e7d6389-7dc3-4b88-a6ec-276b3405973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13084</Words>
  <Application>WPS 演示</Application>
  <PresentationFormat>全屏显示(4:3)</PresentationFormat>
  <Paragraphs>1161</Paragraphs>
  <Slides>78</Slides>
  <Notes>0</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112" baseType="lpstr">
      <vt:lpstr>Arial</vt:lpstr>
      <vt:lpstr>方正书宋_GBK</vt:lpstr>
      <vt:lpstr>Wingdings</vt:lpstr>
      <vt:lpstr>Wingdings 2</vt:lpstr>
      <vt:lpstr>Symbol</vt:lpstr>
      <vt:lpstr>Kingsoft Sign</vt:lpstr>
      <vt:lpstr>楷体_GB2312</vt:lpstr>
      <vt:lpstr>Times New Roman</vt:lpstr>
      <vt:lpstr>汉仪楷体简</vt:lpstr>
      <vt:lpstr>仿宋_GB2312</vt:lpstr>
      <vt:lpstr>隶书</vt:lpstr>
      <vt:lpstr>报隶-简</vt:lpstr>
      <vt:lpstr>Verdana</vt:lpstr>
      <vt:lpstr>宋体</vt:lpstr>
      <vt:lpstr>Tahoma</vt:lpstr>
      <vt:lpstr>汉仪书宋二KW</vt:lpstr>
      <vt:lpstr>Perpetua</vt:lpstr>
      <vt:lpstr>Thonburi</vt:lpstr>
      <vt:lpstr>幼圆</vt:lpstr>
      <vt:lpstr>苹方-简</vt:lpstr>
      <vt:lpstr>Franklin Gothic Book</vt:lpstr>
      <vt:lpstr>微软雅黑</vt:lpstr>
      <vt:lpstr>汉仪旗黑</vt:lpstr>
      <vt:lpstr>宋体</vt:lpstr>
      <vt:lpstr>Arial Unicode MS</vt:lpstr>
      <vt:lpstr>方正仿宋_GBK</vt:lpstr>
      <vt:lpstr>Calibri</vt:lpstr>
      <vt:lpstr>Helvetica Neue</vt:lpstr>
      <vt:lpstr>宋体-简</vt:lpstr>
      <vt:lpstr>Perpetua</vt:lpstr>
      <vt:lpstr>平衡</vt:lpstr>
      <vt:lpstr>PBrush</vt:lpstr>
      <vt:lpstr>PBrush</vt:lpstr>
      <vt:lpstr>PBrush</vt:lpstr>
      <vt:lpstr>数据结构</vt:lpstr>
      <vt:lpstr>第3章 栈、队列</vt:lpstr>
      <vt:lpstr>线性表、栈、队列的比较</vt:lpstr>
      <vt:lpstr>3.1 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栈的类型定义</vt:lpstr>
      <vt:lpstr>定义在栈结构上的基本运算</vt:lpstr>
      <vt:lpstr>顺序栈：利用顺序存储方式实现的栈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数制转换</vt:lpstr>
      <vt:lpstr>括弧匹配检验 </vt:lpstr>
      <vt:lpstr>括弧匹配检验</vt:lpstr>
      <vt:lpstr>括弧匹配检验</vt:lpstr>
      <vt:lpstr>括弧匹配检验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迷宫求解问题 </vt:lpstr>
      <vt:lpstr>迷宫求解问题</vt:lpstr>
      <vt:lpstr>PowerPoint 演示文稿</vt:lpstr>
      <vt:lpstr> 递归</vt:lpstr>
      <vt:lpstr>递归</vt:lpstr>
      <vt:lpstr>递归</vt:lpstr>
      <vt:lpstr>递归</vt:lpstr>
      <vt:lpstr>递归</vt:lpstr>
      <vt:lpstr>递归</vt:lpstr>
      <vt:lpstr>递归应用举例－汉诺塔问题</vt:lpstr>
      <vt:lpstr>递归应用举例－汉诺塔问题</vt:lpstr>
      <vt:lpstr>递归应用举例－汉诺塔问题</vt:lpstr>
      <vt:lpstr>PowerPoint 演示文稿</vt:lpstr>
      <vt:lpstr>3.4 队列</vt:lpstr>
      <vt:lpstr>PowerPoint 演示文稿</vt:lpstr>
      <vt:lpstr>PowerPoint 演示文稿</vt:lpstr>
      <vt:lpstr>定义在队列结构上的基本运算</vt:lpstr>
      <vt:lpstr>3.4.2  队列的存储及运算实现 ⒈顺序队列（一般用法的顺序存储结构之缺陷）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队列应用举例</vt:lpstr>
      <vt:lpstr>PowerPoint 演示文稿</vt:lpstr>
      <vt:lpstr>本章知识点小结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wzl</cp:lastModifiedBy>
  <cp:revision>391</cp:revision>
  <dcterms:created xsi:type="dcterms:W3CDTF">2021-10-12T07:36:08Z</dcterms:created>
  <dcterms:modified xsi:type="dcterms:W3CDTF">2021-10-12T07:36:08Z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