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3"/>
    <p:sldId id="257" r:id="rId4"/>
    <p:sldId id="663" r:id="rId5"/>
    <p:sldId id="767" r:id="rId6"/>
    <p:sldId id="664" r:id="rId7"/>
    <p:sldId id="666" r:id="rId8"/>
    <p:sldId id="768" r:id="rId9"/>
    <p:sldId id="667" r:id="rId10"/>
    <p:sldId id="720" r:id="rId11"/>
    <p:sldId id="721" r:id="rId12"/>
    <p:sldId id="777" r:id="rId13"/>
    <p:sldId id="770" r:id="rId14"/>
    <p:sldId id="771" r:id="rId15"/>
    <p:sldId id="769" r:id="rId16"/>
    <p:sldId id="772" r:id="rId17"/>
    <p:sldId id="773" r:id="rId18"/>
    <p:sldId id="774" r:id="rId19"/>
    <p:sldId id="775" r:id="rId20"/>
    <p:sldId id="776" r:id="rId21"/>
    <p:sldId id="676" r:id="rId22"/>
    <p:sldId id="679" r:id="rId23"/>
    <p:sldId id="680" r:id="rId24"/>
    <p:sldId id="681" r:id="rId25"/>
    <p:sldId id="682" r:id="rId26"/>
    <p:sldId id="685" r:id="rId27"/>
    <p:sldId id="686" r:id="rId28"/>
    <p:sldId id="687" r:id="rId29"/>
    <p:sldId id="688" r:id="rId30"/>
    <p:sldId id="689" r:id="rId31"/>
    <p:sldId id="690" r:id="rId32"/>
    <p:sldId id="727" r:id="rId33"/>
    <p:sldId id="691" r:id="rId34"/>
    <p:sldId id="693" r:id="rId35"/>
    <p:sldId id="728" r:id="rId36"/>
    <p:sldId id="729" r:id="rId37"/>
    <p:sldId id="697" r:id="rId38"/>
    <p:sldId id="705" r:id="rId39"/>
    <p:sldId id="704" r:id="rId40"/>
    <p:sldId id="712" r:id="rId41"/>
    <p:sldId id="713" r:id="rId42"/>
    <p:sldId id="698" r:id="rId43"/>
    <p:sldId id="699" r:id="rId44"/>
    <p:sldId id="700" r:id="rId45"/>
    <p:sldId id="701" r:id="rId46"/>
    <p:sldId id="816" r:id="rId47"/>
    <p:sldId id="817" r:id="rId48"/>
    <p:sldId id="818" r:id="rId49"/>
    <p:sldId id="717" r:id="rId50"/>
    <p:sldId id="761" r:id="rId51"/>
    <p:sldId id="765" r:id="rId52"/>
    <p:sldId id="766" r:id="rId53"/>
    <p:sldId id="356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9" autoAdjust="0"/>
    <p:restoredTop sz="92393" autoAdjust="0"/>
  </p:normalViewPr>
  <p:slideViewPr>
    <p:cSldViewPr>
      <p:cViewPr varScale="1">
        <p:scale>
          <a:sx n="72" d="100"/>
          <a:sy n="72" d="100"/>
        </p:scale>
        <p:origin x="522" y="66"/>
      </p:cViewPr>
      <p:guideLst>
        <p:guide orient="horz" pos="2133"/>
        <p:guide pos="28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1564-3DB8-4CFD-BF60-E31A0BCF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59803-69EE-4362-BDF9-4C11BBE002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450" y="685800"/>
            <a:ext cx="6913563" cy="582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341438"/>
            <a:ext cx="4181475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8675" y="1341438"/>
            <a:ext cx="4181475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 dir="r"/>
    <p:sndAc>
      <p:stSnd>
        <p:snd r:embed="rId2" name="type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Ch4 </a:t>
            </a:r>
            <a:r>
              <a:rPr lang="zh-CN" altLang="en-US" dirty="0">
                <a:solidFill>
                  <a:schemeClr val="tx1"/>
                </a:solidFill>
              </a:rPr>
              <a:t>串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北京邮电大学   计算机学院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数据结构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38" y="1285875"/>
            <a:ext cx="7632700" cy="407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箭头连接符 3"/>
          <p:cNvCxnSpPr/>
          <p:nvPr/>
        </p:nvCxnSpPr>
        <p:spPr>
          <a:xfrm rot="5400000">
            <a:off x="5393537" y="1178703"/>
            <a:ext cx="1500198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rot="5400000">
            <a:off x="5464975" y="2107397"/>
            <a:ext cx="1500198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16200000" flipV="1">
            <a:off x="964381" y="5036355"/>
            <a:ext cx="1071570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2"/>
          <p:cNvSpPr txBox="1"/>
          <p:nvPr/>
        </p:nvSpPr>
        <p:spPr>
          <a:xfrm>
            <a:off x="971600" y="3717032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[</a:t>
            </a:r>
            <a:r>
              <a:rPr lang="zh-CN" altLang="en-US" sz="2400" b="1" dirty="0">
                <a:solidFill>
                  <a:srgbClr val="FF3300"/>
                </a:solidFill>
              </a:rPr>
              <a:t>基本操作实现示例</a:t>
            </a:r>
            <a:r>
              <a:rPr lang="en-US" altLang="zh-CN" sz="2400" b="1" dirty="0">
                <a:solidFill>
                  <a:srgbClr val="FF3300"/>
                </a:solidFill>
              </a:rPr>
              <a:t>]</a:t>
            </a:r>
            <a:endParaRPr lang="en-US" altLang="zh-CN" sz="2400" b="1" dirty="0">
              <a:solidFill>
                <a:srgbClr val="FF3300"/>
              </a:solidFill>
            </a:endParaRPr>
          </a:p>
        </p:txBody>
      </p:sp>
      <p:sp>
        <p:nvSpPr>
          <p:cNvPr id="7173" name="Text Box 3"/>
          <p:cNvSpPr txBox="1"/>
          <p:nvPr/>
        </p:nvSpPr>
        <p:spPr>
          <a:xfrm>
            <a:off x="971600" y="4402832"/>
            <a:ext cx="70104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约定：串值长度上溢时，用“截尾法”处理，</a:t>
            </a:r>
            <a:endParaRPr lang="zh-CN" altLang="en-US" sz="2400" dirty="0">
              <a:ea typeface="楷体_GB2312" pitchFamily="49" charset="-122"/>
              <a:sym typeface="Symbol" pitchFamily="18" charset="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            即 “截断”超过予定义长度的部分。</a:t>
            </a:r>
            <a:endParaRPr lang="zh-CN" altLang="en-US" sz="2400" dirty="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7175" name="Text Box 5"/>
          <p:cNvSpPr txBox="1"/>
          <p:nvPr/>
        </p:nvSpPr>
        <p:spPr>
          <a:xfrm>
            <a:off x="3984675" y="3804345"/>
            <a:ext cx="41751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操作基于“字符序列复制”</a:t>
            </a:r>
            <a:endParaRPr lang="zh-CN" altLang="en-US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19" y="548680"/>
            <a:ext cx="6832961" cy="1685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存储定义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#define MAXSTRLEN 255  //</a:t>
            </a:r>
            <a:r>
              <a:rPr lang="zh-CN" altLang="en-US" sz="2400" dirty="0"/>
              <a:t>预定义最大串长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typedef unsigned char </a:t>
            </a:r>
            <a:r>
              <a:rPr lang="en-US" altLang="zh-CN" sz="2400" dirty="0" err="1"/>
              <a:t>SString</a:t>
            </a:r>
            <a:r>
              <a:rPr lang="en-US" altLang="zh-CN" sz="2400" dirty="0"/>
              <a:t>[MAXSTRLEN+1];</a:t>
            </a:r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23999" y="2648595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1524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228184" y="226175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MAXSTRLEN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99930" y="2246885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0      1      2     3      4       5     6      7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86970" y="31835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存储串的长度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1403648" y="2949069"/>
            <a:ext cx="288032" cy="36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数据结构---第四章 串</a:t>
            </a:r>
            <a:endParaRPr lang="en-US" altLang="zh-CN" sz="1400" dirty="0"/>
          </a:p>
        </p:txBody>
      </p:sp>
      <p:sp>
        <p:nvSpPr>
          <p:cNvPr id="8196" name="Rectangle 2"/>
          <p:cNvSpPr/>
          <p:nvPr/>
        </p:nvSpPr>
        <p:spPr>
          <a:xfrm>
            <a:off x="228600" y="228600"/>
            <a:ext cx="8077200" cy="632460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400" dirty="0">
                <a:sym typeface="Symbol" pitchFamily="18" charset="2"/>
              </a:rPr>
              <a:t>    </a:t>
            </a:r>
            <a:r>
              <a:rPr lang="en-US" altLang="zh-CN" sz="2000" dirty="0">
                <a:sym typeface="Symbol" pitchFamily="18" charset="2"/>
              </a:rPr>
              <a:t>Status </a:t>
            </a:r>
            <a:r>
              <a:rPr lang="en-US" altLang="zh-CN" sz="2000" b="1" dirty="0">
                <a:solidFill>
                  <a:schemeClr val="accent2"/>
                </a:solidFill>
                <a:sym typeface="Symbol" pitchFamily="18" charset="2"/>
              </a:rPr>
              <a:t>Concat</a:t>
            </a:r>
            <a:r>
              <a:rPr lang="en-US" altLang="zh-CN" sz="2000" dirty="0">
                <a:sym typeface="Symbol" pitchFamily="18" charset="2"/>
              </a:rPr>
              <a:t>(SString  &amp;T,  SString S1, SString S2)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//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用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T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返回串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s1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和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s2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联接而成的新串。</a:t>
            </a:r>
            <a:endParaRPr lang="zh-CN" altLang="en-US" sz="2000" dirty="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//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若未截断，返回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TRUE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，否则返回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FALSE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{   if  ( S1[0]+S2[0] &lt;= MAXSTRLEN ) {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		    T[1..S1[0]] = S1[1..S1[0]];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		    T[s1[0]+1..S1[0]+S2[0]] = S2[1..S2[0]];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		    T[0]= S1[0]+S2[0];  uncut=TRUE;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}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else if  (S1[0]&lt;MAXSTRLEN) {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	               T[1..S1[0]] = S1[1..S1[0]];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		        T[s1[0]+1..MAXSTRLEN] = S2[1..MAXSTRLEN-S1[0]];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		        T[0]= MAXSTRLEN;  uncut=FALSE;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        }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        else  {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             T[0..MAXSTRLEN]= S1[0..MAXSTRLEN];  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             uncut= FALSE;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        }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  return uncut;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</a:t>
            </a:r>
            <a:r>
              <a:rPr lang="en-US" altLang="zh-CN" sz="2000" dirty="0"/>
              <a:t>} // Concat</a:t>
            </a:r>
            <a:endParaRPr lang="en-US" altLang="zh-CN" sz="2000" dirty="0"/>
          </a:p>
        </p:txBody>
      </p:sp>
      <p:grpSp>
        <p:nvGrpSpPr>
          <p:cNvPr id="8197" name="Group 10"/>
          <p:cNvGrpSpPr/>
          <p:nvPr/>
        </p:nvGrpSpPr>
        <p:grpSpPr>
          <a:xfrm>
            <a:off x="6781800" y="609600"/>
            <a:ext cx="1981200" cy="1295400"/>
            <a:chOff x="4272" y="1008"/>
            <a:chExt cx="1248" cy="816"/>
          </a:xfrm>
        </p:grpSpPr>
        <p:sp>
          <p:nvSpPr>
            <p:cNvPr id="8211" name="Rectangle 3"/>
            <p:cNvSpPr/>
            <p:nvPr/>
          </p:nvSpPr>
          <p:spPr>
            <a:xfrm>
              <a:off x="4272" y="1632"/>
              <a:ext cx="1248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12" name="Rectangle 4"/>
            <p:cNvSpPr/>
            <p:nvPr/>
          </p:nvSpPr>
          <p:spPr>
            <a:xfrm>
              <a:off x="4272" y="1008"/>
              <a:ext cx="1248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13" name="Rectangle 5"/>
            <p:cNvSpPr/>
            <p:nvPr/>
          </p:nvSpPr>
          <p:spPr>
            <a:xfrm>
              <a:off x="4272" y="1296"/>
              <a:ext cx="1248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14" name="Rectangle 6"/>
            <p:cNvSpPr/>
            <p:nvPr/>
          </p:nvSpPr>
          <p:spPr>
            <a:xfrm>
              <a:off x="4272" y="1008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15" name="Rectangle 7"/>
            <p:cNvSpPr/>
            <p:nvPr/>
          </p:nvSpPr>
          <p:spPr>
            <a:xfrm>
              <a:off x="4272" y="1632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16" name="Rectangle 8"/>
            <p:cNvSpPr/>
            <p:nvPr/>
          </p:nvSpPr>
          <p:spPr>
            <a:xfrm>
              <a:off x="4272" y="1296"/>
              <a:ext cx="624" cy="192"/>
            </a:xfrm>
            <a:prstGeom prst="rect">
              <a:avLst/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17" name="Rectangle 9"/>
            <p:cNvSpPr/>
            <p:nvPr/>
          </p:nvSpPr>
          <p:spPr>
            <a:xfrm>
              <a:off x="4704" y="1632"/>
              <a:ext cx="624" cy="192"/>
            </a:xfrm>
            <a:prstGeom prst="rect">
              <a:avLst/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  <p:grpSp>
        <p:nvGrpSpPr>
          <p:cNvPr id="8198" name="Group 29"/>
          <p:cNvGrpSpPr/>
          <p:nvPr/>
        </p:nvGrpSpPr>
        <p:grpSpPr>
          <a:xfrm>
            <a:off x="6858000" y="2362200"/>
            <a:ext cx="1981200" cy="1295400"/>
            <a:chOff x="4320" y="1488"/>
            <a:chExt cx="1248" cy="816"/>
          </a:xfrm>
        </p:grpSpPr>
        <p:sp>
          <p:nvSpPr>
            <p:cNvPr id="8204" name="Rectangle 12"/>
            <p:cNvSpPr/>
            <p:nvPr/>
          </p:nvSpPr>
          <p:spPr>
            <a:xfrm>
              <a:off x="4320" y="2112"/>
              <a:ext cx="1248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05" name="Rectangle 13"/>
            <p:cNvSpPr/>
            <p:nvPr/>
          </p:nvSpPr>
          <p:spPr>
            <a:xfrm>
              <a:off x="4320" y="1488"/>
              <a:ext cx="1248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06" name="Rectangle 14"/>
            <p:cNvSpPr/>
            <p:nvPr/>
          </p:nvSpPr>
          <p:spPr>
            <a:xfrm>
              <a:off x="4320" y="1776"/>
              <a:ext cx="1248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07" name="Rectangle 15"/>
            <p:cNvSpPr/>
            <p:nvPr/>
          </p:nvSpPr>
          <p:spPr>
            <a:xfrm>
              <a:off x="4320" y="1488"/>
              <a:ext cx="960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08" name="Rectangle 17"/>
            <p:cNvSpPr/>
            <p:nvPr/>
          </p:nvSpPr>
          <p:spPr>
            <a:xfrm>
              <a:off x="4320" y="1776"/>
              <a:ext cx="624" cy="192"/>
            </a:xfrm>
            <a:prstGeom prst="rect">
              <a:avLst/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09" name="Rectangle 19"/>
            <p:cNvSpPr/>
            <p:nvPr/>
          </p:nvSpPr>
          <p:spPr>
            <a:xfrm>
              <a:off x="4320" y="2112"/>
              <a:ext cx="960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10" name="Rectangle 20"/>
            <p:cNvSpPr/>
            <p:nvPr/>
          </p:nvSpPr>
          <p:spPr>
            <a:xfrm>
              <a:off x="5280" y="2112"/>
              <a:ext cx="288" cy="192"/>
            </a:xfrm>
            <a:prstGeom prst="rect">
              <a:avLst/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  <p:grpSp>
        <p:nvGrpSpPr>
          <p:cNvPr id="8199" name="Group 30"/>
          <p:cNvGrpSpPr/>
          <p:nvPr/>
        </p:nvGrpSpPr>
        <p:grpSpPr>
          <a:xfrm>
            <a:off x="6858000" y="4495800"/>
            <a:ext cx="1981200" cy="1371600"/>
            <a:chOff x="4320" y="2832"/>
            <a:chExt cx="1248" cy="864"/>
          </a:xfrm>
        </p:grpSpPr>
        <p:sp>
          <p:nvSpPr>
            <p:cNvPr id="8200" name="Rectangle 24"/>
            <p:cNvSpPr/>
            <p:nvPr/>
          </p:nvSpPr>
          <p:spPr>
            <a:xfrm>
              <a:off x="4320" y="3168"/>
              <a:ext cx="1248" cy="19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01" name="Rectangle 25"/>
            <p:cNvSpPr/>
            <p:nvPr/>
          </p:nvSpPr>
          <p:spPr>
            <a:xfrm>
              <a:off x="4320" y="2832"/>
              <a:ext cx="1248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02" name="Rectangle 26"/>
            <p:cNvSpPr/>
            <p:nvPr/>
          </p:nvSpPr>
          <p:spPr>
            <a:xfrm>
              <a:off x="4320" y="3504"/>
              <a:ext cx="1248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8203" name="Rectangle 27"/>
            <p:cNvSpPr/>
            <p:nvPr/>
          </p:nvSpPr>
          <p:spPr>
            <a:xfrm>
              <a:off x="4320" y="3168"/>
              <a:ext cx="624" cy="192"/>
            </a:xfrm>
            <a:prstGeom prst="rect">
              <a:avLst/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/>
          <p:nvPr/>
        </p:nvSpPr>
        <p:spPr>
          <a:xfrm>
            <a:off x="416560" y="457200"/>
            <a:ext cx="8077200" cy="312420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Status </a:t>
            </a:r>
            <a:r>
              <a:rPr lang="en-US" altLang="zh-CN" sz="2000" b="1" dirty="0">
                <a:solidFill>
                  <a:schemeClr val="accent2"/>
                </a:solidFill>
              </a:rPr>
              <a:t>SubString</a:t>
            </a:r>
            <a:r>
              <a:rPr lang="en-US" altLang="zh-CN" sz="2000" dirty="0"/>
              <a:t>(SString &amp;Sub, SString S, int pos, int len)</a:t>
            </a:r>
            <a:endParaRPr lang="en-US" altLang="zh-CN" sz="2000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//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Sub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返回串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从第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pos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个字符起长度为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len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的子串</a:t>
            </a:r>
            <a:endParaRPr lang="zh-CN" altLang="en-US" sz="2000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{    if ( (pos&lt;1 || pos &gt;S[0]  || len&lt;0  || </a:t>
            </a:r>
            <a:r>
              <a:rPr lang="en-US" altLang="zh-CN" sz="2000" dirty="0">
                <a:sym typeface="Symbol" pitchFamily="18" charset="2"/>
              </a:rPr>
              <a:t>len &gt; S[0]-pos+1 )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			return ERROR;</a:t>
            </a:r>
            <a:endParaRPr lang="en-US" altLang="zh-CN" sz="2000" dirty="0">
              <a:sym typeface="Symbol" pitchFamily="18" charset="2"/>
            </a:endParaRP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Sub[1..len]= S[pos..pos+len-1];</a:t>
            </a:r>
            <a:endParaRPr lang="en-US" altLang="zh-CN" sz="2000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	       Sub[0]= len</a:t>
            </a:r>
            <a:endParaRPr lang="en-US" altLang="zh-CN" sz="2000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	       return OK;</a:t>
            </a:r>
            <a:endParaRPr lang="en-US" altLang="zh-CN" sz="2000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} // SubString</a:t>
            </a:r>
            <a:endParaRPr lang="en-US" altLang="zh-CN" sz="2000" dirty="0"/>
          </a:p>
        </p:txBody>
      </p:sp>
      <p:sp>
        <p:nvSpPr>
          <p:cNvPr id="9221" name="Rectangle 3"/>
          <p:cNvSpPr/>
          <p:nvPr/>
        </p:nvSpPr>
        <p:spPr>
          <a:xfrm>
            <a:off x="1447800" y="4343400"/>
            <a:ext cx="541020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9222" name="Rectangle 4"/>
          <p:cNvSpPr/>
          <p:nvPr/>
        </p:nvSpPr>
        <p:spPr>
          <a:xfrm>
            <a:off x="1447800" y="4343400"/>
            <a:ext cx="38862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9223" name="Rectangle 6"/>
          <p:cNvSpPr/>
          <p:nvPr/>
        </p:nvSpPr>
        <p:spPr>
          <a:xfrm>
            <a:off x="3429000" y="4267200"/>
            <a:ext cx="1143000" cy="609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9224" name="Text Box 7"/>
          <p:cNvSpPr txBox="1"/>
          <p:nvPr/>
        </p:nvSpPr>
        <p:spPr>
          <a:xfrm>
            <a:off x="1447800" y="3886200"/>
            <a:ext cx="4953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0    1                      pos</a:t>
            </a:r>
            <a:endParaRPr lang="en-US" altLang="zh-CN" sz="2000" dirty="0"/>
          </a:p>
        </p:txBody>
      </p:sp>
      <p:sp>
        <p:nvSpPr>
          <p:cNvPr id="9225" name="Rectangle 8" descr="浅色上对角线"/>
          <p:cNvSpPr/>
          <p:nvPr/>
        </p:nvSpPr>
        <p:spPr>
          <a:xfrm>
            <a:off x="1447800" y="4343400"/>
            <a:ext cx="304800" cy="4572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9226" name="AutoShape 9"/>
          <p:cNvSpPr/>
          <p:nvPr/>
        </p:nvSpPr>
        <p:spPr>
          <a:xfrm rot="-5400000">
            <a:off x="3848100" y="45339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9227" name="Text Box 10"/>
          <p:cNvSpPr txBox="1"/>
          <p:nvPr/>
        </p:nvSpPr>
        <p:spPr>
          <a:xfrm>
            <a:off x="3733800" y="50292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len</a:t>
            </a:r>
            <a:endParaRPr lang="en-US" altLang="zh-CN" sz="2400" dirty="0"/>
          </a:p>
        </p:txBody>
      </p:sp>
      <p:sp>
        <p:nvSpPr>
          <p:cNvPr id="9228" name="Text Box 11"/>
          <p:cNvSpPr txBox="1"/>
          <p:nvPr/>
        </p:nvSpPr>
        <p:spPr>
          <a:xfrm>
            <a:off x="914400" y="43434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S</a:t>
            </a:r>
            <a:endParaRPr lang="en-US" altLang="zh-CN" sz="2400" dirty="0"/>
          </a:p>
        </p:txBody>
      </p:sp>
      <p:sp>
        <p:nvSpPr>
          <p:cNvPr id="9229" name="Rectangle 12"/>
          <p:cNvSpPr/>
          <p:nvPr/>
        </p:nvSpPr>
        <p:spPr>
          <a:xfrm>
            <a:off x="1447800" y="5562600"/>
            <a:ext cx="541020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9230" name="Rectangle 13"/>
          <p:cNvSpPr/>
          <p:nvPr/>
        </p:nvSpPr>
        <p:spPr>
          <a:xfrm>
            <a:off x="1828800" y="5562600"/>
            <a:ext cx="11430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9231" name="Text Box 14"/>
          <p:cNvSpPr txBox="1"/>
          <p:nvPr/>
        </p:nvSpPr>
        <p:spPr>
          <a:xfrm>
            <a:off x="685800" y="55626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Sub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2"/>
          <p:cNvSpPr txBox="1"/>
          <p:nvPr/>
        </p:nvSpPr>
        <p:spPr>
          <a:xfrm>
            <a:off x="827584" y="800195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[</a:t>
            </a:r>
            <a:r>
              <a:rPr lang="zh-CN" altLang="en-US" sz="2400" b="1" dirty="0">
                <a:solidFill>
                  <a:srgbClr val="FF3300"/>
                </a:solidFill>
              </a:rPr>
              <a:t>基本操作实现示例</a:t>
            </a:r>
            <a:r>
              <a:rPr lang="en-US" altLang="zh-CN" sz="2400" b="1" dirty="0">
                <a:solidFill>
                  <a:srgbClr val="FF3300"/>
                </a:solidFill>
              </a:rPr>
              <a:t>]</a:t>
            </a:r>
            <a:endParaRPr lang="en-US" altLang="zh-CN" sz="2400" b="1" dirty="0">
              <a:solidFill>
                <a:srgbClr val="FF3300"/>
              </a:solidFill>
            </a:endParaRPr>
          </a:p>
        </p:txBody>
      </p:sp>
      <p:sp>
        <p:nvSpPr>
          <p:cNvPr id="7173" name="Text Box 3"/>
          <p:cNvSpPr txBox="1"/>
          <p:nvPr/>
        </p:nvSpPr>
        <p:spPr>
          <a:xfrm>
            <a:off x="827584" y="1485995"/>
            <a:ext cx="70104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约定：串值长度上溢时，用“截尾法”处理，</a:t>
            </a:r>
            <a:endParaRPr lang="zh-CN" altLang="en-US" sz="2400" dirty="0">
              <a:ea typeface="楷体_GB2312" pitchFamily="49" charset="-122"/>
              <a:sym typeface="Symbol" pitchFamily="18" charset="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            即 “截断”超过予定义长度的部分。</a:t>
            </a:r>
            <a:endParaRPr lang="zh-CN" altLang="en-US" sz="2400" dirty="0"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7174" name="Text Box 4"/>
          <p:cNvSpPr txBox="1"/>
          <p:nvPr/>
        </p:nvSpPr>
        <p:spPr>
          <a:xfrm>
            <a:off x="903784" y="2628995"/>
            <a:ext cx="7620000" cy="311912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400" dirty="0">
                <a:sym typeface="Symbol" pitchFamily="18" charset="2"/>
              </a:rPr>
              <a:t>int </a:t>
            </a:r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StrCompare</a:t>
            </a:r>
            <a:r>
              <a:rPr lang="en-US" altLang="zh-CN" sz="2400" dirty="0">
                <a:sym typeface="Symbol" pitchFamily="18" charset="2"/>
              </a:rPr>
              <a:t>(SString S, SString T)</a:t>
            </a:r>
            <a:endParaRPr lang="en-US" altLang="zh-CN" sz="2400" dirty="0"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ym typeface="Symbol" pitchFamily="18" charset="2"/>
              </a:rPr>
              <a:t>//S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&gt;T,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返回值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&gt;0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；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S=T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，返回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；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S&lt;T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，返回值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&lt; 0</a:t>
            </a:r>
            <a:endParaRPr lang="en-US" altLang="zh-CN" sz="2400" dirty="0"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ym typeface="Symbol" pitchFamily="18" charset="2"/>
              </a:rPr>
              <a:t>{     for  (i=1;  i&lt;=S[0] &amp;&amp; i&lt;=T[0];  i++)</a:t>
            </a:r>
            <a:endParaRPr lang="en-US" altLang="zh-CN" sz="2400" dirty="0"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ym typeface="Symbol" pitchFamily="18" charset="2"/>
              </a:rPr>
              <a:t>              if  (S[i] != T[i] )</a:t>
            </a:r>
            <a:endParaRPr lang="en-US" altLang="zh-CN" sz="2400" dirty="0"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ym typeface="Symbol" pitchFamily="18" charset="2"/>
              </a:rPr>
              <a:t>                       return(S[i] - T[i] );</a:t>
            </a:r>
            <a:endParaRPr lang="en-US" altLang="zh-CN" sz="2400" dirty="0"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ym typeface="Symbol" pitchFamily="18" charset="2"/>
              </a:rPr>
              <a:t>        return S[0]-T[0]</a:t>
            </a:r>
            <a:endParaRPr lang="en-US" altLang="zh-CN" sz="2400" dirty="0"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/>
              <a:t>} // StrCompare</a:t>
            </a:r>
            <a:endParaRPr lang="en-US" altLang="zh-CN" sz="2400" dirty="0"/>
          </a:p>
        </p:txBody>
      </p:sp>
      <p:sp>
        <p:nvSpPr>
          <p:cNvPr id="7175" name="Text Box 5"/>
          <p:cNvSpPr txBox="1"/>
          <p:nvPr/>
        </p:nvSpPr>
        <p:spPr>
          <a:xfrm>
            <a:off x="3840659" y="887508"/>
            <a:ext cx="41751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操作基于“字符序列复制”</a:t>
            </a:r>
            <a:endParaRPr lang="zh-CN" altLang="en-US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7176" name="Rectangle 6"/>
          <p:cNvSpPr/>
          <p:nvPr/>
        </p:nvSpPr>
        <p:spPr>
          <a:xfrm>
            <a:off x="6001247" y="5856383"/>
            <a:ext cx="2016125" cy="1444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77" name="Rectangle 7"/>
          <p:cNvSpPr/>
          <p:nvPr/>
        </p:nvSpPr>
        <p:spPr>
          <a:xfrm>
            <a:off x="6001247" y="6143720"/>
            <a:ext cx="2305050" cy="1444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78" name="Rectangle 8"/>
          <p:cNvSpPr/>
          <p:nvPr/>
        </p:nvSpPr>
        <p:spPr>
          <a:xfrm>
            <a:off x="6001247" y="5856383"/>
            <a:ext cx="73025" cy="1444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79" name="Rectangle 9"/>
          <p:cNvSpPr/>
          <p:nvPr/>
        </p:nvSpPr>
        <p:spPr>
          <a:xfrm>
            <a:off x="6001247" y="6143720"/>
            <a:ext cx="73025" cy="1444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0" name="Rectangle 10"/>
          <p:cNvSpPr/>
          <p:nvPr/>
        </p:nvSpPr>
        <p:spPr>
          <a:xfrm>
            <a:off x="6721972" y="5783358"/>
            <a:ext cx="71437" cy="6492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7181" name="Text Box 11"/>
          <p:cNvSpPr txBox="1"/>
          <p:nvPr/>
        </p:nvSpPr>
        <p:spPr>
          <a:xfrm>
            <a:off x="6648947" y="6432645"/>
            <a:ext cx="2889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i="1" dirty="0"/>
              <a:t>i</a:t>
            </a:r>
            <a:endParaRPr lang="en-US" altLang="zh-CN" sz="2400" b="1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2"/>
          <p:cNvSpPr txBox="1"/>
          <p:nvPr/>
        </p:nvSpPr>
        <p:spPr>
          <a:xfrm>
            <a:off x="685800" y="457200"/>
            <a:ext cx="6019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sz="2400" b="1" dirty="0">
                <a:solidFill>
                  <a:srgbClr val="800000"/>
                </a:solidFill>
              </a:rPr>
              <a:t>4.2.2 </a:t>
            </a:r>
            <a:r>
              <a:rPr lang="zh-CN" altLang="en-US" sz="2400" b="1" dirty="0">
                <a:solidFill>
                  <a:srgbClr val="800000"/>
                </a:solidFill>
              </a:rPr>
              <a:t>堆分配存储表示</a:t>
            </a:r>
            <a:endParaRPr lang="zh-CN" altLang="en-US" sz="2400" b="1" dirty="0">
              <a:solidFill>
                <a:srgbClr val="800000"/>
              </a:solidFill>
            </a:endParaRPr>
          </a:p>
        </p:txBody>
      </p:sp>
      <p:sp>
        <p:nvSpPr>
          <p:cNvPr id="10245" name="Text Box 3"/>
          <p:cNvSpPr txBox="1"/>
          <p:nvPr/>
        </p:nvSpPr>
        <p:spPr>
          <a:xfrm>
            <a:off x="1143000" y="990600"/>
            <a:ext cx="7315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动态分配串值存储空间，避免定长结构的截断现象。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0246" name="Text Box 4"/>
          <p:cNvSpPr txBox="1"/>
          <p:nvPr/>
        </p:nvSpPr>
        <p:spPr>
          <a:xfrm>
            <a:off x="990600" y="2133600"/>
            <a:ext cx="7010400" cy="2100263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typedef  struct {</a:t>
            </a:r>
            <a:endParaRPr lang="en-US" altLang="zh-CN" sz="2400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	char   *ch;    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串空间基址，按串长申请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int   length;   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串长度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}</a:t>
            </a:r>
            <a:r>
              <a:rPr lang="en-US" altLang="zh-CN" sz="2400" b="1" dirty="0"/>
              <a:t>HString</a:t>
            </a:r>
            <a:r>
              <a:rPr lang="en-US" altLang="zh-CN" sz="2400" dirty="0"/>
              <a:t>;</a:t>
            </a:r>
            <a:endParaRPr lang="en-US" altLang="zh-CN" sz="2400" dirty="0"/>
          </a:p>
        </p:txBody>
      </p:sp>
      <p:sp>
        <p:nvSpPr>
          <p:cNvPr id="10247" name="Text Box 5"/>
          <p:cNvSpPr txBox="1"/>
          <p:nvPr/>
        </p:nvSpPr>
        <p:spPr>
          <a:xfrm>
            <a:off x="914400" y="1524000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[</a:t>
            </a:r>
            <a:r>
              <a:rPr lang="zh-CN" altLang="en-US" sz="2400" b="1" dirty="0">
                <a:solidFill>
                  <a:srgbClr val="FF3300"/>
                </a:solidFill>
              </a:rPr>
              <a:t>存储定义</a:t>
            </a:r>
            <a:r>
              <a:rPr lang="en-US" altLang="zh-CN" sz="2400" b="1" dirty="0">
                <a:solidFill>
                  <a:srgbClr val="FF3300"/>
                </a:solidFill>
              </a:rPr>
              <a:t>]</a:t>
            </a:r>
            <a:endParaRPr lang="en-US" altLang="zh-CN" sz="24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2"/>
          <p:cNvSpPr txBox="1"/>
          <p:nvPr/>
        </p:nvSpPr>
        <p:spPr>
          <a:xfrm>
            <a:off x="1219200" y="609600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[</a:t>
            </a:r>
            <a:r>
              <a:rPr lang="zh-CN" altLang="en-US" sz="2400" b="1" dirty="0">
                <a:solidFill>
                  <a:srgbClr val="FF3300"/>
                </a:solidFill>
              </a:rPr>
              <a:t>基本操作实现示例</a:t>
            </a:r>
            <a:r>
              <a:rPr lang="en-US" altLang="zh-CN" sz="2400" b="1" dirty="0">
                <a:solidFill>
                  <a:srgbClr val="FF3300"/>
                </a:solidFill>
              </a:rPr>
              <a:t>]</a:t>
            </a:r>
            <a:endParaRPr lang="en-US" altLang="zh-CN" sz="2400" b="1" dirty="0">
              <a:solidFill>
                <a:srgbClr val="FF3300"/>
              </a:solidFill>
            </a:endParaRPr>
          </a:p>
        </p:txBody>
      </p:sp>
      <p:sp>
        <p:nvSpPr>
          <p:cNvPr id="11269" name="Text Box 3"/>
          <p:cNvSpPr txBox="1"/>
          <p:nvPr/>
        </p:nvSpPr>
        <p:spPr>
          <a:xfrm>
            <a:off x="914400" y="1447800"/>
            <a:ext cx="7315200" cy="308610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400" dirty="0">
                <a:sym typeface="Symbol" pitchFamily="18" charset="2"/>
              </a:rPr>
              <a:t>int </a:t>
            </a:r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StrCompare</a:t>
            </a:r>
            <a:r>
              <a:rPr lang="en-US" altLang="zh-CN" sz="2400" dirty="0">
                <a:sym typeface="Symbol" pitchFamily="18" charset="2"/>
              </a:rPr>
              <a:t>(HString  S, HString T)</a:t>
            </a:r>
            <a:endParaRPr lang="en-US" altLang="zh-CN" sz="2400" dirty="0"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ym typeface="Symbol" pitchFamily="18" charset="2"/>
              </a:rPr>
              <a:t> //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S&gt;T,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返回值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&gt;0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；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S=T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，返回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；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S&lt;T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，返回值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&lt; 0</a:t>
            </a:r>
            <a:endParaRPr lang="en-US" altLang="zh-CN" sz="2400" dirty="0"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ym typeface="Symbol" pitchFamily="18" charset="2"/>
              </a:rPr>
              <a:t>{     for  (i=0;  i&lt;S.length &amp;&amp; i&lt;T.length;  i++)</a:t>
            </a:r>
            <a:endParaRPr lang="en-US" altLang="zh-CN" sz="2400" dirty="0"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ym typeface="Symbol" pitchFamily="18" charset="2"/>
              </a:rPr>
              <a:t>                    if  (S.ch[i] != T.ch[i] )</a:t>
            </a:r>
            <a:endParaRPr lang="en-US" altLang="zh-CN" sz="2400" dirty="0"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ym typeface="Symbol" pitchFamily="18" charset="2"/>
              </a:rPr>
              <a:t>                             return  S.ch[i] - T.ch[i] );</a:t>
            </a:r>
            <a:endParaRPr lang="en-US" altLang="zh-CN" sz="2400" dirty="0"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ym typeface="Symbol" pitchFamily="18" charset="2"/>
              </a:rPr>
              <a:t>       return  S.length-T.length ;</a:t>
            </a:r>
            <a:endParaRPr lang="en-US" altLang="zh-CN" sz="2400" dirty="0">
              <a:sym typeface="Symbol" pitchFamily="18" charset="2"/>
            </a:endParaRPr>
          </a:p>
          <a:p>
            <a:pPr marL="0" lvl="0" indent="0" eaLnBrk="1" hangingPunct="1">
              <a:buNone/>
            </a:pPr>
            <a:r>
              <a:rPr lang="en-US" altLang="zh-CN" sz="2400" dirty="0"/>
              <a:t>} // StrCompare</a:t>
            </a:r>
            <a:endParaRPr lang="en-US" altLang="zh-CN" sz="2400" dirty="0"/>
          </a:p>
        </p:txBody>
      </p:sp>
      <p:sp>
        <p:nvSpPr>
          <p:cNvPr id="11270" name="Rectangle 4"/>
          <p:cNvSpPr/>
          <p:nvPr/>
        </p:nvSpPr>
        <p:spPr>
          <a:xfrm>
            <a:off x="2743200" y="4800600"/>
            <a:ext cx="12192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71" name="Text Box 5"/>
          <p:cNvSpPr txBox="1"/>
          <p:nvPr/>
        </p:nvSpPr>
        <p:spPr>
          <a:xfrm>
            <a:off x="2286000" y="48006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S1</a:t>
            </a:r>
            <a:endParaRPr lang="en-US" altLang="zh-CN" sz="2400" dirty="0"/>
          </a:p>
        </p:txBody>
      </p:sp>
      <p:sp>
        <p:nvSpPr>
          <p:cNvPr id="11272" name="Rectangle 6"/>
          <p:cNvSpPr/>
          <p:nvPr/>
        </p:nvSpPr>
        <p:spPr>
          <a:xfrm>
            <a:off x="2743200" y="5410200"/>
            <a:ext cx="1752600" cy="381000"/>
          </a:xfrm>
          <a:prstGeom prst="rect">
            <a:avLst/>
          </a:prstGeom>
          <a:solidFill>
            <a:srgbClr val="FF00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1273" name="Text Box 7"/>
          <p:cNvSpPr txBox="1"/>
          <p:nvPr/>
        </p:nvSpPr>
        <p:spPr>
          <a:xfrm>
            <a:off x="2209800" y="54102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S2</a:t>
            </a:r>
            <a:endParaRPr lang="en-US" altLang="zh-CN" sz="2400" dirty="0"/>
          </a:p>
        </p:txBody>
      </p:sp>
      <p:sp>
        <p:nvSpPr>
          <p:cNvPr id="11274" name="Line 8"/>
          <p:cNvSpPr/>
          <p:nvPr/>
        </p:nvSpPr>
        <p:spPr>
          <a:xfrm>
            <a:off x="3276600" y="48006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5" name="Line 9"/>
          <p:cNvSpPr/>
          <p:nvPr/>
        </p:nvSpPr>
        <p:spPr>
          <a:xfrm>
            <a:off x="3429000" y="48006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6" name="Line 10"/>
          <p:cNvSpPr/>
          <p:nvPr/>
        </p:nvSpPr>
        <p:spPr>
          <a:xfrm>
            <a:off x="3276600" y="54102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7" name="Line 11"/>
          <p:cNvSpPr/>
          <p:nvPr/>
        </p:nvSpPr>
        <p:spPr>
          <a:xfrm>
            <a:off x="3429000" y="54102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/>
          <p:nvPr/>
        </p:nvSpPr>
        <p:spPr>
          <a:xfrm>
            <a:off x="457200" y="353695"/>
            <a:ext cx="7696200" cy="4370705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     Status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Concat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(HString &amp;T,  HString  S1, HString S2)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  <a:sym typeface="Symbol" pitchFamily="18" charset="2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     //</a:t>
            </a:r>
            <a:r>
              <a:rPr lang="zh-CN" altLang="en-US" sz="2400" dirty="0">
                <a:latin typeface="Times New Roman Regular" panose="02020503050405090304" charset="0"/>
                <a:ea typeface="楷体_GB2312" pitchFamily="49" charset="-122"/>
                <a:cs typeface="Times New Roman Regular" panose="02020503050405090304" charset="0"/>
                <a:sym typeface="Symbol" pitchFamily="18" charset="2"/>
              </a:rPr>
              <a:t>返回串</a:t>
            </a:r>
            <a:r>
              <a:rPr lang="en-US" altLang="zh-CN" sz="2400" dirty="0">
                <a:latin typeface="Times New Roman Regular" panose="02020503050405090304" charset="0"/>
                <a:ea typeface="楷体_GB2312" pitchFamily="49" charset="-122"/>
                <a:cs typeface="Times New Roman Regular" panose="02020503050405090304" charset="0"/>
                <a:sym typeface="Symbol" pitchFamily="18" charset="2"/>
              </a:rPr>
              <a:t>S1</a:t>
            </a:r>
            <a:r>
              <a:rPr lang="zh-CN" altLang="en-US" sz="2400" dirty="0">
                <a:latin typeface="Times New Roman Regular" panose="02020503050405090304" charset="0"/>
                <a:ea typeface="楷体_GB2312" pitchFamily="49" charset="-122"/>
                <a:cs typeface="Times New Roman Regular" panose="02020503050405090304" charset="0"/>
                <a:sym typeface="Symbol" pitchFamily="18" charset="2"/>
              </a:rPr>
              <a:t>和</a:t>
            </a:r>
            <a:r>
              <a:rPr lang="en-US" altLang="zh-CN" sz="2400" dirty="0">
                <a:latin typeface="Times New Roman Regular" panose="02020503050405090304" charset="0"/>
                <a:ea typeface="楷体_GB2312" pitchFamily="49" charset="-122"/>
                <a:cs typeface="Times New Roman Regular" panose="02020503050405090304" charset="0"/>
                <a:sym typeface="Symbol" pitchFamily="18" charset="2"/>
              </a:rPr>
              <a:t>S2</a:t>
            </a:r>
            <a:r>
              <a:rPr lang="zh-CN" altLang="en-US" sz="2400" dirty="0">
                <a:latin typeface="Times New Roman Regular" panose="02020503050405090304" charset="0"/>
                <a:ea typeface="楷体_GB2312" pitchFamily="49" charset="-122"/>
                <a:cs typeface="Times New Roman Regular" panose="02020503050405090304" charset="0"/>
                <a:sym typeface="Symbol" pitchFamily="18" charset="2"/>
              </a:rPr>
              <a:t>联接而成的新串</a:t>
            </a:r>
            <a:r>
              <a:rPr lang="en-US" altLang="zh-CN" sz="2400" dirty="0">
                <a:latin typeface="Times New Roman Regular" panose="02020503050405090304" charset="0"/>
                <a:ea typeface="楷体_GB2312" pitchFamily="49" charset="-122"/>
                <a:cs typeface="Times New Roman Regular" panose="02020503050405090304" charset="0"/>
                <a:sym typeface="Symbol" pitchFamily="18" charset="2"/>
              </a:rPr>
              <a:t>T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  <a:sym typeface="Symbol" pitchFamily="18" charset="2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     {   if  (T.ch)   free(T.ch);   //</a:t>
            </a:r>
            <a:r>
              <a:rPr lang="zh-CN" altLang="zh-CN" sz="2400" dirty="0">
                <a:latin typeface="Times New Roman Regular" panose="02020503050405090304" charset="0"/>
                <a:ea typeface="楷体_GB2312" pitchFamily="49" charset="-122"/>
                <a:cs typeface="Times New Roman Regular" panose="02020503050405090304" charset="0"/>
                <a:sym typeface="Symbol" pitchFamily="18" charset="2"/>
              </a:rPr>
              <a:t>释放</a:t>
            </a:r>
            <a:r>
              <a:rPr lang="en-US" altLang="zh-CN" sz="2400" dirty="0">
                <a:latin typeface="Times New Roman Regular" panose="02020503050405090304" charset="0"/>
                <a:ea typeface="楷体_GB2312" pitchFamily="49" charset="-122"/>
                <a:cs typeface="Times New Roman Regular" panose="02020503050405090304" charset="0"/>
                <a:sym typeface="Symbol" pitchFamily="18" charset="2"/>
              </a:rPr>
              <a:t>T</a:t>
            </a:r>
            <a:r>
              <a:rPr lang="zh-CN" altLang="zh-CN" sz="2400" dirty="0">
                <a:latin typeface="Times New Roman Regular" panose="02020503050405090304" charset="0"/>
                <a:ea typeface="楷体_GB2312" pitchFamily="49" charset="-122"/>
                <a:cs typeface="Times New Roman Regular" panose="02020503050405090304" charset="0"/>
                <a:sym typeface="Symbol" pitchFamily="18" charset="2"/>
              </a:rPr>
              <a:t>原有空间</a:t>
            </a:r>
            <a:endParaRPr lang="zh-CN" altLang="en-US" sz="2400" dirty="0">
              <a:latin typeface="Times New Roman Regular" panose="02020503050405090304" charset="0"/>
              <a:cs typeface="Times New Roman Regular" panose="02020503050405090304" charset="0"/>
              <a:sym typeface="Symbol" pitchFamily="18" charset="2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          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if  ( ! (T.ch=(char *)malloc((S1.length+S2.length)*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  <a:sym typeface="Symbol" pitchFamily="18" charset="2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                                         sizeof(char))))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  <a:sym typeface="Symbol" pitchFamily="18" charset="2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                  exit(OVERFLOW);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  <a:sym typeface="Symbol" pitchFamily="18" charset="2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          T.length=S1.length+S2.length;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  <a:sym typeface="Symbol" pitchFamily="18" charset="2"/>
            </a:endParaRPr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          T.ch[0..s1.length-1]=S1.ch[0..s1.length-1];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          T.ch[S1.length.. T.length-1]=S2.ch[0..S2.length-1];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          return OK;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  <a:sym typeface="Symbol" pitchFamily="18" charset="2"/>
              </a:rPr>
              <a:t>      </a:t>
            </a:r>
            <a:r>
              <a:rPr lang="en-US" altLang="zh-CN" sz="2400" dirty="0">
                <a:latin typeface="Times New Roman Regular" panose="02020503050405090304" charset="0"/>
                <a:cs typeface="Times New Roman Regular" panose="02020503050405090304" charset="0"/>
              </a:rPr>
              <a:t>} // Concat</a:t>
            </a:r>
            <a:endParaRPr lang="en-US" altLang="zh-CN" sz="2400" dirty="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2293" name="Rectangle 3"/>
          <p:cNvSpPr/>
          <p:nvPr/>
        </p:nvSpPr>
        <p:spPr>
          <a:xfrm>
            <a:off x="2209800" y="5029200"/>
            <a:ext cx="12192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2294" name="Rectangle 4"/>
          <p:cNvSpPr/>
          <p:nvPr/>
        </p:nvSpPr>
        <p:spPr>
          <a:xfrm>
            <a:off x="4648200" y="5029200"/>
            <a:ext cx="1752600" cy="381000"/>
          </a:xfrm>
          <a:prstGeom prst="rect">
            <a:avLst/>
          </a:prstGeom>
          <a:solidFill>
            <a:srgbClr val="FF00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2295" name="Rectangle 5"/>
          <p:cNvSpPr/>
          <p:nvPr/>
        </p:nvSpPr>
        <p:spPr>
          <a:xfrm>
            <a:off x="2209800" y="5715000"/>
            <a:ext cx="12192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2296" name="Rectangle 6"/>
          <p:cNvSpPr/>
          <p:nvPr/>
        </p:nvSpPr>
        <p:spPr>
          <a:xfrm>
            <a:off x="3429000" y="5715000"/>
            <a:ext cx="1752600" cy="381000"/>
          </a:xfrm>
          <a:prstGeom prst="rect">
            <a:avLst/>
          </a:prstGeom>
          <a:solidFill>
            <a:srgbClr val="FF00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2297" name="Text Box 7"/>
          <p:cNvSpPr txBox="1"/>
          <p:nvPr/>
        </p:nvSpPr>
        <p:spPr>
          <a:xfrm>
            <a:off x="1752600" y="50292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S1</a:t>
            </a:r>
            <a:endParaRPr lang="en-US" altLang="zh-CN" sz="2400" dirty="0"/>
          </a:p>
        </p:txBody>
      </p:sp>
      <p:sp>
        <p:nvSpPr>
          <p:cNvPr id="12298" name="Text Box 8"/>
          <p:cNvSpPr txBox="1"/>
          <p:nvPr/>
        </p:nvSpPr>
        <p:spPr>
          <a:xfrm>
            <a:off x="4114800" y="50292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S2</a:t>
            </a:r>
            <a:endParaRPr lang="en-US" altLang="zh-CN" sz="2400" dirty="0"/>
          </a:p>
        </p:txBody>
      </p:sp>
      <p:sp>
        <p:nvSpPr>
          <p:cNvPr id="12299" name="Text Box 9"/>
          <p:cNvSpPr txBox="1"/>
          <p:nvPr/>
        </p:nvSpPr>
        <p:spPr>
          <a:xfrm>
            <a:off x="1828800" y="56388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T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2"/>
          <p:cNvSpPr txBox="1"/>
          <p:nvPr/>
        </p:nvSpPr>
        <p:spPr>
          <a:xfrm>
            <a:off x="381000" y="457200"/>
            <a:ext cx="8458200" cy="4387215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000" dirty="0"/>
              <a:t> Status </a:t>
            </a:r>
            <a:r>
              <a:rPr lang="en-US" altLang="zh-CN" sz="2000" b="1" dirty="0">
                <a:solidFill>
                  <a:schemeClr val="accent2"/>
                </a:solidFill>
              </a:rPr>
              <a:t>SubString</a:t>
            </a:r>
            <a:r>
              <a:rPr lang="en-US" altLang="zh-CN" sz="2000" dirty="0"/>
              <a:t>(HString &amp;Sub, HString S, int pos, int len)</a:t>
            </a:r>
            <a:endParaRPr lang="en-US" altLang="zh-CN" sz="2000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//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求串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从第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pos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个字符起长度为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len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的子串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Sub</a:t>
            </a:r>
            <a:endParaRPr lang="en-US" altLang="zh-CN" sz="2000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{    if ( (pos&lt;1 || pos &gt;S.length  || len&lt;0  || </a:t>
            </a:r>
            <a:r>
              <a:rPr lang="en-US" altLang="zh-CN" sz="2000" dirty="0">
                <a:sym typeface="Symbol" pitchFamily="18" charset="2"/>
              </a:rPr>
              <a:t>len &gt; S.length-pos+1 )</a:t>
            </a:r>
            <a:endParaRPr lang="en-US" altLang="zh-CN" sz="2000" dirty="0"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			return ERROR;</a:t>
            </a:r>
            <a:endParaRPr lang="en-US" altLang="zh-CN" sz="2000" dirty="0"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if  (Sub.ch)   free(Sub.ch);</a:t>
            </a:r>
            <a:endParaRPr lang="en-US" altLang="zh-CN" sz="2000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if  ( !len )  {  Sub.ch=NULL;  Sub.length=0;  }</a:t>
            </a:r>
            <a:endParaRPr lang="en-US" altLang="zh-CN" sz="2000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else  {</a:t>
            </a:r>
            <a:endParaRPr lang="en-US" altLang="zh-CN" sz="2000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         if  ( !(Sub.</a:t>
            </a:r>
            <a:r>
              <a:rPr lang="en-US" altLang="zh-CN" sz="2000" dirty="0">
                <a:sym typeface="Symbol" pitchFamily="18" charset="2"/>
              </a:rPr>
              <a:t>ch=(char *)malloc(len* sizeof(char))))</a:t>
            </a:r>
            <a:endParaRPr lang="en-US" altLang="zh-CN" sz="2000" dirty="0"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exit(OVERFLOW);</a:t>
            </a:r>
            <a:endParaRPr lang="en-US" altLang="zh-CN" sz="2000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         Sub.ch[0..len-1]=S.ch[pos-1..pos+len-2];</a:t>
            </a:r>
            <a:endParaRPr lang="en-US" altLang="zh-CN" sz="2000" dirty="0"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         Sub.length=len;   </a:t>
            </a:r>
            <a:endParaRPr lang="en-US" altLang="zh-CN" sz="2000" dirty="0"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  }</a:t>
            </a:r>
            <a:endParaRPr lang="en-US" altLang="zh-CN" sz="2000" dirty="0">
              <a:sym typeface="Symbol" pitchFamily="18" charset="2"/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       return OK;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} // SubString</a:t>
            </a:r>
            <a:endParaRPr lang="en-US" altLang="zh-CN" sz="2000" dirty="0"/>
          </a:p>
        </p:txBody>
      </p:sp>
      <p:sp>
        <p:nvSpPr>
          <p:cNvPr id="13317" name="Rectangle 3"/>
          <p:cNvSpPr/>
          <p:nvPr/>
        </p:nvSpPr>
        <p:spPr>
          <a:xfrm>
            <a:off x="5562600" y="5181600"/>
            <a:ext cx="30480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3318" name="Text Box 4"/>
          <p:cNvSpPr txBox="1"/>
          <p:nvPr/>
        </p:nvSpPr>
        <p:spPr>
          <a:xfrm>
            <a:off x="6096000" y="4724400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pos-1</a:t>
            </a:r>
            <a:endParaRPr lang="en-US" altLang="zh-CN" sz="2400" dirty="0"/>
          </a:p>
        </p:txBody>
      </p:sp>
      <p:sp>
        <p:nvSpPr>
          <p:cNvPr id="13319" name="AutoShape 5"/>
          <p:cNvSpPr/>
          <p:nvPr/>
        </p:nvSpPr>
        <p:spPr>
          <a:xfrm rot="-5400000">
            <a:off x="6667500" y="52959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13320" name="Text Box 7"/>
          <p:cNvSpPr txBox="1"/>
          <p:nvPr/>
        </p:nvSpPr>
        <p:spPr>
          <a:xfrm>
            <a:off x="5486400" y="4800600"/>
            <a:ext cx="457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0</a:t>
            </a:r>
            <a:endParaRPr lang="en-US" altLang="zh-CN" sz="2400" dirty="0"/>
          </a:p>
        </p:txBody>
      </p:sp>
      <p:sp>
        <p:nvSpPr>
          <p:cNvPr id="13321" name="Line 8"/>
          <p:cNvSpPr/>
          <p:nvPr/>
        </p:nvSpPr>
        <p:spPr>
          <a:xfrm>
            <a:off x="5715000" y="51816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2" name="Line 9"/>
          <p:cNvSpPr/>
          <p:nvPr/>
        </p:nvSpPr>
        <p:spPr>
          <a:xfrm>
            <a:off x="8458200" y="51816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3" name="Text Box 11"/>
          <p:cNvSpPr txBox="1"/>
          <p:nvPr/>
        </p:nvSpPr>
        <p:spPr>
          <a:xfrm>
            <a:off x="6553200" y="58674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len</a:t>
            </a:r>
            <a:endParaRPr lang="en-US" altLang="zh-CN" sz="2400" dirty="0"/>
          </a:p>
        </p:txBody>
      </p:sp>
      <p:sp>
        <p:nvSpPr>
          <p:cNvPr id="13324" name="Text Box 12"/>
          <p:cNvSpPr txBox="1"/>
          <p:nvPr/>
        </p:nvSpPr>
        <p:spPr>
          <a:xfrm>
            <a:off x="7620000" y="4800600"/>
            <a:ext cx="1524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S.length-1</a:t>
            </a:r>
            <a:endParaRPr lang="en-US" altLang="zh-CN" sz="2400" dirty="0"/>
          </a:p>
        </p:txBody>
      </p:sp>
      <p:sp>
        <p:nvSpPr>
          <p:cNvPr id="13325" name="Rectangle 13"/>
          <p:cNvSpPr/>
          <p:nvPr/>
        </p:nvSpPr>
        <p:spPr>
          <a:xfrm>
            <a:off x="6248400" y="5105400"/>
            <a:ext cx="1143000" cy="609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/>
          <p:cNvSpPr txBox="1"/>
          <p:nvPr/>
        </p:nvSpPr>
        <p:spPr>
          <a:xfrm>
            <a:off x="762000" y="304800"/>
            <a:ext cx="601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800000"/>
                </a:solidFill>
              </a:rPr>
              <a:t>4.2.2  </a:t>
            </a:r>
            <a:r>
              <a:rPr lang="zh-CN" altLang="en-US" sz="2400" b="1" dirty="0">
                <a:solidFill>
                  <a:srgbClr val="800000"/>
                </a:solidFill>
              </a:rPr>
              <a:t>串的块链存储</a:t>
            </a:r>
            <a:r>
              <a:rPr lang="zh-CN" altLang="zh-CN" sz="2400" b="1" dirty="0">
                <a:solidFill>
                  <a:srgbClr val="800000"/>
                </a:solidFill>
              </a:rPr>
              <a:t>结构</a:t>
            </a:r>
            <a:endParaRPr lang="zh-CN" altLang="en-US" sz="2400" b="1" dirty="0">
              <a:solidFill>
                <a:srgbClr val="800000"/>
              </a:solidFill>
            </a:endParaRPr>
          </a:p>
        </p:txBody>
      </p:sp>
      <p:grpSp>
        <p:nvGrpSpPr>
          <p:cNvPr id="14341" name="Group 47"/>
          <p:cNvGrpSpPr/>
          <p:nvPr/>
        </p:nvGrpSpPr>
        <p:grpSpPr>
          <a:xfrm>
            <a:off x="457200" y="914400"/>
            <a:ext cx="8153400" cy="1143000"/>
            <a:chOff x="288" y="816"/>
            <a:chExt cx="5136" cy="720"/>
          </a:xfrm>
        </p:grpSpPr>
        <p:sp>
          <p:nvSpPr>
            <p:cNvPr id="14363" name="Text Box 17"/>
            <p:cNvSpPr txBox="1"/>
            <p:nvPr/>
          </p:nvSpPr>
          <p:spPr>
            <a:xfrm>
              <a:off x="1104" y="816"/>
              <a:ext cx="528" cy="2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A</a:t>
              </a:r>
              <a:endParaRPr lang="en-US" altLang="zh-CN" sz="2400" dirty="0"/>
            </a:p>
          </p:txBody>
        </p:sp>
        <p:sp>
          <p:nvSpPr>
            <p:cNvPr id="14364" name="Line 18"/>
            <p:cNvSpPr/>
            <p:nvPr/>
          </p:nvSpPr>
          <p:spPr>
            <a:xfrm>
              <a:off x="1392" y="81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5" name="Line 19"/>
            <p:cNvSpPr/>
            <p:nvPr/>
          </p:nvSpPr>
          <p:spPr>
            <a:xfrm>
              <a:off x="1536" y="960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6" name="Text Box 20"/>
            <p:cNvSpPr txBox="1"/>
            <p:nvPr/>
          </p:nvSpPr>
          <p:spPr>
            <a:xfrm>
              <a:off x="1824" y="816"/>
              <a:ext cx="528" cy="2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endParaRPr lang="zh-CN" altLang="zh-CN" sz="2400" dirty="0"/>
            </a:p>
          </p:txBody>
        </p:sp>
        <p:sp>
          <p:nvSpPr>
            <p:cNvPr id="14367" name="Line 21"/>
            <p:cNvSpPr/>
            <p:nvPr/>
          </p:nvSpPr>
          <p:spPr>
            <a:xfrm>
              <a:off x="2112" y="81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8" name="Line 22"/>
            <p:cNvSpPr/>
            <p:nvPr/>
          </p:nvSpPr>
          <p:spPr>
            <a:xfrm>
              <a:off x="2256" y="960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9" name="Text Box 23"/>
            <p:cNvSpPr txBox="1"/>
            <p:nvPr/>
          </p:nvSpPr>
          <p:spPr>
            <a:xfrm>
              <a:off x="2544" y="816"/>
              <a:ext cx="528" cy="2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B</a:t>
              </a:r>
              <a:endParaRPr lang="en-US" altLang="zh-CN" sz="2400" dirty="0"/>
            </a:p>
          </p:txBody>
        </p:sp>
        <p:sp>
          <p:nvSpPr>
            <p:cNvPr id="14370" name="Line 24"/>
            <p:cNvSpPr/>
            <p:nvPr/>
          </p:nvSpPr>
          <p:spPr>
            <a:xfrm>
              <a:off x="2832" y="81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1" name="Line 25"/>
            <p:cNvSpPr/>
            <p:nvPr/>
          </p:nvSpPr>
          <p:spPr>
            <a:xfrm>
              <a:off x="2976" y="960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72" name="Text Box 26"/>
            <p:cNvSpPr txBox="1"/>
            <p:nvPr/>
          </p:nvSpPr>
          <p:spPr>
            <a:xfrm>
              <a:off x="3264" y="816"/>
              <a:ext cx="528" cy="2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O</a:t>
              </a:r>
              <a:endParaRPr lang="en-US" altLang="zh-CN" sz="2400" dirty="0"/>
            </a:p>
          </p:txBody>
        </p:sp>
        <p:sp>
          <p:nvSpPr>
            <p:cNvPr id="14373" name="Line 27"/>
            <p:cNvSpPr/>
            <p:nvPr/>
          </p:nvSpPr>
          <p:spPr>
            <a:xfrm>
              <a:off x="3552" y="81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4" name="Line 28"/>
            <p:cNvSpPr/>
            <p:nvPr/>
          </p:nvSpPr>
          <p:spPr>
            <a:xfrm>
              <a:off x="3696" y="960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75" name="Text Box 29"/>
            <p:cNvSpPr txBox="1"/>
            <p:nvPr/>
          </p:nvSpPr>
          <p:spPr>
            <a:xfrm>
              <a:off x="3984" y="816"/>
              <a:ext cx="528" cy="29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O</a:t>
              </a:r>
              <a:endParaRPr lang="en-US" altLang="zh-CN" sz="2400" dirty="0"/>
            </a:p>
          </p:txBody>
        </p:sp>
        <p:sp>
          <p:nvSpPr>
            <p:cNvPr id="14376" name="Line 30"/>
            <p:cNvSpPr/>
            <p:nvPr/>
          </p:nvSpPr>
          <p:spPr>
            <a:xfrm>
              <a:off x="4272" y="81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7" name="Line 31"/>
            <p:cNvSpPr/>
            <p:nvPr/>
          </p:nvSpPr>
          <p:spPr>
            <a:xfrm>
              <a:off x="4416" y="960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78" name="Text Box 32"/>
            <p:cNvSpPr txBox="1"/>
            <p:nvPr/>
          </p:nvSpPr>
          <p:spPr>
            <a:xfrm>
              <a:off x="4704" y="816"/>
              <a:ext cx="528" cy="29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K  ^</a:t>
              </a:r>
              <a:endParaRPr lang="en-US" altLang="zh-CN" sz="2400" dirty="0"/>
            </a:p>
          </p:txBody>
        </p:sp>
        <p:sp>
          <p:nvSpPr>
            <p:cNvPr id="14379" name="Line 33"/>
            <p:cNvSpPr/>
            <p:nvPr/>
          </p:nvSpPr>
          <p:spPr>
            <a:xfrm>
              <a:off x="4992" y="81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0" name="Text Box 34"/>
            <p:cNvSpPr txBox="1"/>
            <p:nvPr/>
          </p:nvSpPr>
          <p:spPr>
            <a:xfrm>
              <a:off x="288" y="822"/>
              <a:ext cx="8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S.head</a:t>
              </a:r>
              <a:endParaRPr lang="en-US" altLang="zh-CN" sz="2400" dirty="0"/>
            </a:p>
          </p:txBody>
        </p:sp>
        <p:sp>
          <p:nvSpPr>
            <p:cNvPr id="14381" name="Line 35"/>
            <p:cNvSpPr/>
            <p:nvPr/>
          </p:nvSpPr>
          <p:spPr>
            <a:xfrm>
              <a:off x="960" y="960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82" name="Line 38"/>
            <p:cNvSpPr/>
            <p:nvPr/>
          </p:nvSpPr>
          <p:spPr>
            <a:xfrm flipV="1">
              <a:off x="4848" y="110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83" name="Text Box 39"/>
            <p:cNvSpPr txBox="1"/>
            <p:nvPr/>
          </p:nvSpPr>
          <p:spPr>
            <a:xfrm>
              <a:off x="4608" y="1248"/>
              <a:ext cx="8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S.tail</a:t>
              </a:r>
              <a:endParaRPr lang="en-US" altLang="zh-CN" sz="2400" dirty="0"/>
            </a:p>
          </p:txBody>
        </p:sp>
      </p:grpSp>
      <p:grpSp>
        <p:nvGrpSpPr>
          <p:cNvPr id="14342" name="Group 46"/>
          <p:cNvGrpSpPr/>
          <p:nvPr/>
        </p:nvGrpSpPr>
        <p:grpSpPr>
          <a:xfrm>
            <a:off x="381000" y="1673225"/>
            <a:ext cx="5029200" cy="993775"/>
            <a:chOff x="288" y="1534"/>
            <a:chExt cx="3168" cy="626"/>
          </a:xfrm>
        </p:grpSpPr>
        <p:sp>
          <p:nvSpPr>
            <p:cNvPr id="14347" name="Text Box 3"/>
            <p:cNvSpPr txBox="1"/>
            <p:nvPr/>
          </p:nvSpPr>
          <p:spPr>
            <a:xfrm>
              <a:off x="1104" y="1536"/>
              <a:ext cx="1056" cy="29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A    B O</a:t>
              </a:r>
              <a:endParaRPr lang="en-US" altLang="zh-CN" sz="2400" dirty="0"/>
            </a:p>
          </p:txBody>
        </p:sp>
        <p:sp>
          <p:nvSpPr>
            <p:cNvPr id="14348" name="Text Box 4"/>
            <p:cNvSpPr txBox="1"/>
            <p:nvPr/>
          </p:nvSpPr>
          <p:spPr>
            <a:xfrm>
              <a:off x="2352" y="1536"/>
              <a:ext cx="1104" cy="29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O K # #  ^        </a:t>
              </a:r>
              <a:endParaRPr lang="en-US" altLang="zh-CN" sz="2400" dirty="0"/>
            </a:p>
          </p:txBody>
        </p:sp>
        <p:sp>
          <p:nvSpPr>
            <p:cNvPr id="14349" name="Line 5"/>
            <p:cNvSpPr/>
            <p:nvPr/>
          </p:nvSpPr>
          <p:spPr>
            <a:xfrm>
              <a:off x="1968" y="15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0" name="Line 6"/>
            <p:cNvSpPr/>
            <p:nvPr/>
          </p:nvSpPr>
          <p:spPr>
            <a:xfrm>
              <a:off x="2064" y="1680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1" name="Line 7"/>
            <p:cNvSpPr/>
            <p:nvPr/>
          </p:nvSpPr>
          <p:spPr>
            <a:xfrm>
              <a:off x="3168" y="15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2" name="Line 8"/>
            <p:cNvSpPr/>
            <p:nvPr/>
          </p:nvSpPr>
          <p:spPr>
            <a:xfrm>
              <a:off x="1296" y="15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3" name="Line 9"/>
            <p:cNvSpPr/>
            <p:nvPr/>
          </p:nvSpPr>
          <p:spPr>
            <a:xfrm>
              <a:off x="1488" y="15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4" name="Line 10"/>
            <p:cNvSpPr/>
            <p:nvPr/>
          </p:nvSpPr>
          <p:spPr>
            <a:xfrm>
              <a:off x="1728" y="15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5" name="Line 11"/>
            <p:cNvSpPr/>
            <p:nvPr/>
          </p:nvSpPr>
          <p:spPr>
            <a:xfrm>
              <a:off x="2976" y="15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6" name="Line 12"/>
            <p:cNvSpPr/>
            <p:nvPr/>
          </p:nvSpPr>
          <p:spPr>
            <a:xfrm>
              <a:off x="2784" y="15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7" name="Line 13"/>
            <p:cNvSpPr/>
            <p:nvPr/>
          </p:nvSpPr>
          <p:spPr>
            <a:xfrm>
              <a:off x="2544" y="15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8" name="Text Box 14"/>
            <p:cNvSpPr txBox="1"/>
            <p:nvPr/>
          </p:nvSpPr>
          <p:spPr>
            <a:xfrm>
              <a:off x="288" y="1534"/>
              <a:ext cx="81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S.head</a:t>
              </a:r>
              <a:endParaRPr lang="en-US" altLang="zh-CN" sz="2400" dirty="0"/>
            </a:p>
          </p:txBody>
        </p:sp>
        <p:sp>
          <p:nvSpPr>
            <p:cNvPr id="14359" name="Line 15"/>
            <p:cNvSpPr/>
            <p:nvPr/>
          </p:nvSpPr>
          <p:spPr>
            <a:xfrm>
              <a:off x="960" y="1680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0" name="Text Box 40"/>
            <p:cNvSpPr txBox="1"/>
            <p:nvPr/>
          </p:nvSpPr>
          <p:spPr>
            <a:xfrm>
              <a:off x="2544" y="1872"/>
              <a:ext cx="8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/>
                <a:t>S.tail</a:t>
              </a:r>
              <a:endParaRPr lang="en-US" altLang="zh-CN" sz="2400" dirty="0"/>
            </a:p>
          </p:txBody>
        </p:sp>
        <p:sp>
          <p:nvSpPr>
            <p:cNvPr id="14361" name="Line 42"/>
            <p:cNvSpPr/>
            <p:nvPr/>
          </p:nvSpPr>
          <p:spPr>
            <a:xfrm flipV="1">
              <a:off x="2448" y="1824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2" name="Line 43"/>
            <p:cNvSpPr/>
            <p:nvPr/>
          </p:nvSpPr>
          <p:spPr>
            <a:xfrm>
              <a:off x="2448" y="196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343" name="Text Box 45"/>
          <p:cNvSpPr txBox="1"/>
          <p:nvPr/>
        </p:nvSpPr>
        <p:spPr>
          <a:xfrm>
            <a:off x="5562600" y="1600200"/>
            <a:ext cx="18288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accent2"/>
                </a:solidFill>
                <a:ea typeface="楷体_GB2312" pitchFamily="49" charset="-122"/>
              </a:rPr>
              <a:t>设置尾指针便于联结操作</a:t>
            </a:r>
            <a:endParaRPr lang="zh-CN" altLang="en-US" sz="20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4344" name="Text Box 48"/>
          <p:cNvSpPr txBox="1"/>
          <p:nvPr/>
        </p:nvSpPr>
        <p:spPr>
          <a:xfrm>
            <a:off x="762000" y="2882265"/>
            <a:ext cx="7010400" cy="2707005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dirty="0"/>
              <a:t>#define CHUNKSIZE  4          //</a:t>
            </a:r>
            <a:r>
              <a:rPr lang="zh-CN" altLang="zh-CN" sz="2000" dirty="0">
                <a:latin typeface="楷体_GB2312" pitchFamily="49" charset="-122"/>
                <a:ea typeface="楷体_GB2312" pitchFamily="49" charset="-122"/>
              </a:rPr>
              <a:t>由用户定义块大小</a:t>
            </a:r>
            <a:endParaRPr lang="zh-CN" altLang="en-US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dirty="0"/>
              <a:t>typedef  struct  Chunk  {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dirty="0"/>
              <a:t>         char  ch[CHUNKSIZE];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dirty="0"/>
              <a:t>         struct Chunk * next;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dirty="0"/>
              <a:t>}Chunk;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dirty="0"/>
              <a:t>typedef  struct  {</a:t>
            </a:r>
            <a:endParaRPr lang="en-US" altLang="zh-CN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dirty="0"/>
              <a:t>     Chunk * head</a:t>
            </a:r>
            <a:r>
              <a:rPr lang="zh-CN" altLang="en-US" sz="2000" dirty="0"/>
              <a:t>， * </a:t>
            </a:r>
            <a:r>
              <a:rPr lang="en-US" altLang="zh-CN" sz="2000" dirty="0"/>
              <a:t>tail;     //</a:t>
            </a:r>
            <a:r>
              <a:rPr lang="zh-CN" altLang="en-US" sz="2000" dirty="0">
                <a:ea typeface="楷体_GB2312" pitchFamily="49" charset="-122"/>
              </a:rPr>
              <a:t>串的、尾头指针</a:t>
            </a:r>
            <a:endParaRPr lang="zh-CN" altLang="en-US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int    curlen;                  //</a:t>
            </a:r>
            <a:r>
              <a:rPr lang="zh-CN" altLang="en-US" sz="2000" dirty="0">
                <a:ea typeface="楷体_GB2312" pitchFamily="49" charset="-122"/>
              </a:rPr>
              <a:t>串的当前长度</a:t>
            </a:r>
            <a:endParaRPr lang="zh-CN" altLang="en-US" sz="2000" dirty="0"/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000" dirty="0"/>
              <a:t>}</a:t>
            </a:r>
            <a:r>
              <a:rPr lang="en-US" altLang="zh-CN" sz="2000" b="1" dirty="0"/>
              <a:t>LString</a:t>
            </a:r>
            <a:r>
              <a:rPr lang="en-US" altLang="zh-CN" sz="2000" dirty="0"/>
              <a:t>;</a:t>
            </a:r>
            <a:endParaRPr lang="en-US" altLang="zh-CN" sz="2000" dirty="0"/>
          </a:p>
        </p:txBody>
      </p:sp>
      <p:sp>
        <p:nvSpPr>
          <p:cNvPr id="14345" name="AutoShape 49">
            <a:hlinkClick r:id="" action="ppaction://hlinkshowjump?jump=firstslide"/>
          </p:cNvPr>
          <p:cNvSpPr/>
          <p:nvPr/>
        </p:nvSpPr>
        <p:spPr>
          <a:xfrm>
            <a:off x="8534400" y="6248400"/>
            <a:ext cx="304800" cy="304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grpSp>
        <p:nvGrpSpPr>
          <p:cNvPr id="22534" name="组合 22533"/>
          <p:cNvGrpSpPr/>
          <p:nvPr/>
        </p:nvGrpSpPr>
        <p:grpSpPr>
          <a:xfrm>
            <a:off x="1295400" y="5728970"/>
            <a:ext cx="5486400" cy="990600"/>
            <a:chOff x="1056" y="2112"/>
            <a:chExt cx="3456" cy="624"/>
          </a:xfrm>
        </p:grpSpPr>
        <p:sp>
          <p:nvSpPr>
            <p:cNvPr id="22531" name="文本框 22530"/>
            <p:cNvSpPr txBox="1"/>
            <p:nvPr/>
          </p:nvSpPr>
          <p:spPr>
            <a:xfrm>
              <a:off x="1056" y="2256"/>
              <a:ext cx="34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A50021"/>
                  </a:solidFill>
                  <a:latin typeface="Times New Roman" panose="02020503050405090304" pitchFamily="18" charset="0"/>
                </a:rPr>
                <a:t>存储密度</a:t>
              </a:r>
              <a:r>
                <a:rPr lang="zh-CN" altLang="en-US" dirty="0">
                  <a:latin typeface="Times New Roman" panose="02020503050405090304" pitchFamily="18" charset="0"/>
                </a:rPr>
                <a:t> </a:t>
              </a:r>
              <a:r>
                <a:rPr lang="en-US" altLang="zh-CN">
                  <a:solidFill>
                    <a:srgbClr val="A50021"/>
                  </a:solidFill>
                  <a:latin typeface="Times New Roman" panose="02020503050405090304" pitchFamily="18" charset="0"/>
                </a:rPr>
                <a:t>=</a:t>
              </a:r>
              <a:r>
                <a:rPr lang="en-US" altLang="zh-CN">
                  <a:latin typeface="Times New Roman" panose="02020503050405090304" pitchFamily="18" charset="0"/>
                </a:rPr>
                <a:t> </a:t>
              </a:r>
              <a:r>
                <a:rPr lang="en-US" altLang="zh-CN">
                  <a:solidFill>
                    <a:srgbClr val="FF0000"/>
                  </a:solidFill>
                  <a:latin typeface="Times New Roman" panose="02020503050405090304" pitchFamily="18" charset="0"/>
                </a:rPr>
                <a:t>———————————</a:t>
              </a:r>
              <a:endParaRPr lang="en-US" altLang="zh-CN">
                <a:latin typeface="Times New Roman" panose="02020503050405090304" pitchFamily="18" charset="0"/>
              </a:endParaRPr>
            </a:p>
          </p:txBody>
        </p:sp>
        <p:sp>
          <p:nvSpPr>
            <p:cNvPr id="22532" name="文本框 22531"/>
            <p:cNvSpPr txBox="1"/>
            <p:nvPr/>
          </p:nvSpPr>
          <p:spPr>
            <a:xfrm>
              <a:off x="2256" y="2112"/>
              <a:ext cx="16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b="0" dirty="0">
                  <a:solidFill>
                    <a:srgbClr val="3333FF"/>
                  </a:solidFill>
                  <a:latin typeface="Times New Roman" panose="02020503050405090304" pitchFamily="18" charset="0"/>
                </a:rPr>
                <a:t>串值所占的存储位</a:t>
              </a:r>
              <a:endParaRPr lang="zh-CN" altLang="en-US">
                <a:latin typeface="Times New Roman" panose="02020503050405090304" pitchFamily="18" charset="0"/>
              </a:endParaRPr>
            </a:p>
          </p:txBody>
        </p:sp>
        <p:sp>
          <p:nvSpPr>
            <p:cNvPr id="22533" name="文本框 22532"/>
            <p:cNvSpPr txBox="1"/>
            <p:nvPr/>
          </p:nvSpPr>
          <p:spPr>
            <a:xfrm>
              <a:off x="2256" y="2448"/>
              <a:ext cx="16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b="0" dirty="0">
                  <a:solidFill>
                    <a:srgbClr val="3333FF"/>
                  </a:solidFill>
                  <a:latin typeface="Times New Roman" panose="02020503050405090304" pitchFamily="18" charset="0"/>
                </a:rPr>
                <a:t>实际分配的存储位</a:t>
              </a:r>
              <a:endParaRPr lang="zh-CN" altLang="en-US">
                <a:latin typeface="Times New Roman" panose="0202050305040509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章 串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4.1 </a:t>
            </a:r>
            <a:r>
              <a:rPr lang="zh-CN" altLang="en-US" sz="2800" dirty="0"/>
              <a:t>串的概念和基本操作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4.2 </a:t>
            </a:r>
            <a:r>
              <a:rPr lang="zh-CN" altLang="en-US" sz="2800" dirty="0"/>
              <a:t>串的表示和实现</a:t>
            </a:r>
            <a:endParaRPr lang="zh-CN" altLang="en-US" sz="2800" dirty="0"/>
          </a:p>
          <a:p>
            <a:pPr lvl="1">
              <a:lnSpc>
                <a:spcPct val="150000"/>
              </a:lnSpc>
            </a:pPr>
            <a:r>
              <a:rPr lang="en-US" altLang="zh-CN" sz="2580" dirty="0"/>
              <a:t>4.2.1 </a:t>
            </a:r>
            <a:r>
              <a:rPr lang="zh-CN" altLang="en-US" sz="2580" dirty="0"/>
              <a:t>定长顺序存储表示</a:t>
            </a:r>
            <a:endParaRPr lang="zh-CN" altLang="en-US" sz="2580" dirty="0"/>
          </a:p>
          <a:p>
            <a:pPr lvl="1">
              <a:lnSpc>
                <a:spcPct val="150000"/>
              </a:lnSpc>
            </a:pPr>
            <a:r>
              <a:rPr lang="en-US" altLang="zh-CN" sz="2580" dirty="0"/>
              <a:t>4.2.2 </a:t>
            </a:r>
            <a:r>
              <a:rPr lang="zh-CN" altLang="en-US" sz="2580" dirty="0"/>
              <a:t>堆分配存储表示</a:t>
            </a:r>
            <a:endParaRPr lang="zh-CN" altLang="en-US" sz="2580" dirty="0"/>
          </a:p>
          <a:p>
            <a:pPr lvl="1">
              <a:lnSpc>
                <a:spcPct val="150000"/>
              </a:lnSpc>
            </a:pPr>
            <a:r>
              <a:rPr lang="en-US" altLang="zh-CN" sz="2580" dirty="0"/>
              <a:t>4.2.3 </a:t>
            </a:r>
            <a:r>
              <a:rPr lang="zh-CN" altLang="en-US" sz="2580" dirty="0"/>
              <a:t>块链存储表示</a:t>
            </a:r>
            <a:endParaRPr lang="zh-CN" altLang="en-US" sz="258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4.3 </a:t>
            </a:r>
            <a:r>
              <a:rPr lang="zh-CN" altLang="en-US" sz="2800" dirty="0"/>
              <a:t>串的模式匹配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4.4 </a:t>
            </a:r>
            <a:r>
              <a:rPr lang="zh-CN" altLang="en-US" sz="2800" dirty="0"/>
              <a:t>串应用示例</a:t>
            </a:r>
            <a:r>
              <a:rPr lang="en-US" altLang="zh-CN" sz="2800" dirty="0"/>
              <a:t>--</a:t>
            </a:r>
            <a:r>
              <a:rPr lang="zh-CN" altLang="en-US" sz="2800" dirty="0"/>
              <a:t>文本编辑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4.5 </a:t>
            </a:r>
            <a:r>
              <a:rPr lang="zh-CN" altLang="en-US" sz="2800" dirty="0"/>
              <a:t>本章知识点小结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650875"/>
            <a:ext cx="7908925" cy="873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b="1" dirty="0"/>
              <a:t>4.3 </a:t>
            </a:r>
            <a:r>
              <a:rPr lang="zh-CN" altLang="en-US" sz="3200" b="1" dirty="0"/>
              <a:t>模式匹配的定义</a:t>
            </a:r>
            <a:endParaRPr lang="zh-CN" altLang="en-US" sz="3200" b="1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183" y="1536700"/>
            <a:ext cx="8001000" cy="568325"/>
          </a:xfrm>
        </p:spPr>
        <p:txBody>
          <a:bodyPr/>
          <a:lstStyle/>
          <a:p>
            <a:pPr eaLnBrk="1" hangingPunct="1">
              <a:buClr>
                <a:srgbClr val="0066FF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>
                <a:solidFill>
                  <a:srgbClr val="0066FF"/>
                </a:solidFill>
              </a:rPr>
              <a:t>模式匹配的应用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492125" y="2133918"/>
            <a:ext cx="8229600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08050" lvl="1" indent="-43688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600"/>
              <a:t>网站上搜索新闻</a:t>
            </a:r>
            <a:endParaRPr lang="zh-CN" altLang="en-US" sz="2600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457200" y="2739390"/>
            <a:ext cx="8229600" cy="576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08050" lvl="1" indent="-43688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600"/>
              <a:t>在文档中搜索一个单词</a:t>
            </a:r>
            <a:endParaRPr lang="zh-CN" altLang="en-US" sz="2600"/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457200" y="3446145"/>
            <a:ext cx="8229600" cy="604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rgbClr val="0066FF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>
                <a:solidFill>
                  <a:srgbClr val="0066FF"/>
                </a:solidFill>
              </a:rPr>
              <a:t>定义</a:t>
            </a:r>
            <a:endParaRPr lang="zh-CN" altLang="en-US" sz="3000">
              <a:solidFill>
                <a:srgbClr val="0066FF"/>
              </a:solidFill>
            </a:endParaRPr>
          </a:p>
          <a:p>
            <a:pPr marL="469900" indent="-469900">
              <a:spcBef>
                <a:spcPct val="20000"/>
              </a:spcBef>
              <a:buClr>
                <a:srgbClr val="0066FF"/>
              </a:buClr>
              <a:buSzPct val="130000"/>
              <a:buFont typeface="Wingdings" panose="05000000000000000000" pitchFamily="2" charset="2"/>
              <a:buChar char="§"/>
            </a:pPr>
            <a:endParaRPr lang="zh-CN" altLang="en-US" sz="3000">
              <a:solidFill>
                <a:srgbClr val="0066FF"/>
              </a:solidFill>
            </a:endParaRPr>
          </a:p>
          <a:p>
            <a:pPr marL="469900" indent="-469900">
              <a:spcBef>
                <a:spcPct val="20000"/>
              </a:spcBef>
              <a:buClr>
                <a:srgbClr val="0066FF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>
                <a:solidFill>
                  <a:srgbClr val="0066FF"/>
                </a:solidFill>
                <a:sym typeface="+mn-ea"/>
              </a:rPr>
              <a:t>模式匹配函数</a:t>
            </a:r>
            <a:endParaRPr lang="zh-CN" altLang="en-US" sz="3000">
              <a:solidFill>
                <a:srgbClr val="0066FF"/>
              </a:solidFill>
              <a:sym typeface="+mn-ea"/>
            </a:endParaRPr>
          </a:p>
          <a:p>
            <a:pPr lvl="2" indent="-469900">
              <a:spcBef>
                <a:spcPct val="20000"/>
              </a:spcBef>
              <a:buClr>
                <a:srgbClr val="0066FF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zh-CN" sz="3000" dirty="0" err="1">
                <a:solidFill>
                  <a:schemeClr val="hlink"/>
                </a:solidFill>
                <a:latin typeface="Times New Roman" panose="02020503050405090304" pitchFamily="18" charset="0"/>
                <a:sym typeface="+mn-ea"/>
              </a:rPr>
              <a:t>Index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503050405090304" pitchFamily="18" charset="0"/>
                <a:sym typeface="+mn-ea"/>
              </a:rPr>
              <a:t>(</a:t>
            </a:r>
            <a:r>
              <a:rPr lang="en-US" altLang="zh-CN" sz="3000" dirty="0" err="1">
                <a:solidFill>
                  <a:schemeClr val="hlink"/>
                </a:solidFill>
                <a:latin typeface="Times New Roman" panose="02020503050405090304" pitchFamily="18" charset="0"/>
                <a:sym typeface="+mn-ea"/>
              </a:rPr>
              <a:t>S,T,pos</a:t>
            </a:r>
            <a:r>
              <a:rPr lang="en-US" altLang="zh-CN" sz="3000" dirty="0">
                <a:solidFill>
                  <a:schemeClr val="hlink"/>
                </a:solidFill>
                <a:latin typeface="Times New Roman" panose="02020503050405090304" pitchFamily="18" charset="0"/>
                <a:sym typeface="+mn-ea"/>
              </a:rPr>
              <a:t>)</a:t>
            </a:r>
            <a:endParaRPr lang="en-US" altLang="zh-CN" sz="3000" dirty="0">
              <a:solidFill>
                <a:schemeClr val="hlink"/>
              </a:solidFill>
              <a:latin typeface="Times New Roman" panose="02020503050405090304" pitchFamily="18" charset="0"/>
              <a:sym typeface="+mn-ea"/>
            </a:endParaRPr>
          </a:p>
          <a:p>
            <a:pPr marL="444500" lvl="2" indent="0">
              <a:spcBef>
                <a:spcPct val="20000"/>
              </a:spcBef>
              <a:buClr>
                <a:srgbClr val="0066FF"/>
              </a:buClr>
              <a:buSzPct val="13000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</a:rPr>
              <a:t>返回子串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</a:rPr>
              <a:t>T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</a:rPr>
              <a:t>在主串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</a:rPr>
              <a:t>中第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</a:rPr>
              <a:t>pos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503050405090304" pitchFamily="18" charset="0"/>
              </a:rPr>
              <a:t>个字符之后第一次出现的位置，不存在，返回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</a:rPr>
              <a:t>0.</a:t>
            </a:r>
            <a:endParaRPr lang="en-US" altLang="zh-CN" sz="3000" dirty="0">
              <a:solidFill>
                <a:schemeClr val="hlink"/>
              </a:solidFill>
              <a:latin typeface="Times New Roman" panose="02020503050405090304" pitchFamily="18" charset="0"/>
            </a:endParaRPr>
          </a:p>
          <a:p>
            <a:pPr marL="469900" indent="-469900">
              <a:spcBef>
                <a:spcPct val="20000"/>
              </a:spcBef>
              <a:buClr>
                <a:srgbClr val="0066FF"/>
              </a:buClr>
              <a:buSzPct val="130000"/>
              <a:buFont typeface="Wingdings" panose="05000000000000000000" pitchFamily="2" charset="2"/>
              <a:buChar char="§"/>
            </a:pPr>
            <a:endParaRPr lang="zh-CN" altLang="en-US" sz="3000">
              <a:solidFill>
                <a:srgbClr val="0066FF"/>
              </a:solidFill>
            </a:endParaRPr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457200" y="4050983"/>
            <a:ext cx="8229600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08050" lvl="1" indent="-43688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600" b="1">
                <a:solidFill>
                  <a:schemeClr val="hlink"/>
                </a:solidFill>
              </a:rPr>
              <a:t>子串定位操作</a:t>
            </a:r>
            <a:r>
              <a:rPr lang="zh-CN" altLang="en-US" sz="2600"/>
              <a:t>称为串的模式匹配</a:t>
            </a:r>
            <a:endParaRPr lang="zh-CN" altLang="en-US" sz="260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  <p:bldP spid="128004" grpId="0"/>
      <p:bldP spid="128005" grpId="0"/>
      <p:bldP spid="128006" grpId="0" build="p"/>
      <p:bldP spid="12800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9600" cy="884237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000000"/>
                </a:solidFill>
              </a:rPr>
              <a:t>简单模式匹配算法</a:t>
            </a: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3113088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/>
              <a:t>如何匹配？</a:t>
            </a:r>
            <a:endParaRPr lang="zh-CN" altLang="en-US"/>
          </a:p>
          <a:p>
            <a:pPr eaLnBrk="1" hangingPunct="1"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>
                <a:solidFill>
                  <a:srgbClr val="0066FF"/>
                </a:solidFill>
              </a:rPr>
              <a:t>例子</a:t>
            </a:r>
            <a:endParaRPr lang="zh-CN" altLang="en-US">
              <a:solidFill>
                <a:srgbClr val="0066FF"/>
              </a:solidFill>
            </a:endParaRP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/>
              <a:t>主串</a:t>
            </a:r>
            <a:endParaRPr lang="zh-CN" altLang="en-US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503050405090304" pitchFamily="18" charset="0"/>
              </a:rPr>
              <a:t>ababc</a:t>
            </a:r>
            <a:r>
              <a:rPr lang="en-US" altLang="zh-CN" sz="2800">
                <a:solidFill>
                  <a:srgbClr val="FF0000"/>
                </a:solidFill>
                <a:latin typeface="Times New Roman" panose="02020503050405090304" pitchFamily="18" charset="0"/>
              </a:rPr>
              <a:t>abcac</a:t>
            </a:r>
            <a:r>
              <a:rPr lang="en-US" altLang="zh-CN" sz="2800">
                <a:latin typeface="Times New Roman" panose="02020503050405090304" pitchFamily="18" charset="0"/>
              </a:rPr>
              <a:t>bab</a:t>
            </a:r>
            <a:endParaRPr lang="en-US" altLang="zh-CN" sz="2800">
              <a:latin typeface="Times New Roman" panose="02020503050405090304" pitchFamily="18" charset="0"/>
            </a:endParaRP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/>
              <a:t>模式</a:t>
            </a:r>
            <a:endParaRPr lang="zh-CN" altLang="en-US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503050405090304" pitchFamily="18" charset="0"/>
              </a:rPr>
              <a:t>abcac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131076" name="WordArt 4"/>
          <p:cNvSpPr>
            <a:spLocks noChangeArrowheads="1" noChangeShapeType="1" noTextEdit="1"/>
          </p:cNvSpPr>
          <p:nvPr/>
        </p:nvSpPr>
        <p:spPr bwMode="auto">
          <a:xfrm>
            <a:off x="5148263" y="2565400"/>
            <a:ext cx="1228725" cy="1219200"/>
          </a:xfrm>
          <a:prstGeom prst="rect">
            <a:avLst/>
          </a:prstGeom>
        </p:spPr>
        <p:txBody>
          <a:bodyPr wrap="none" fromWordArt="1">
            <a:prstTxWarp prst="textFadeDown">
              <a:avLst>
                <a:gd name="adj" fmla="val 33333"/>
              </a:avLst>
            </a:prstTxWarp>
          </a:bodyPr>
          <a:lstStyle/>
          <a:p>
            <a:pPr algn="ctr"/>
            <a:r>
              <a:rPr lang="zh-CN" altLang="en-US" sz="9600" b="1" kern="10">
                <a:ln w="9525">
                  <a:noFill/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？</a:t>
            </a:r>
            <a:endParaRPr lang="zh-CN" altLang="en-US" sz="9600" b="1" kern="10">
              <a:ln w="9525">
                <a:noFill/>
                <a:rou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宋体"/>
              <a:ea typeface="宋体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9600" cy="884237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000000"/>
                </a:solidFill>
              </a:rPr>
              <a:t>简单模式匹配算法</a:t>
            </a: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1655763"/>
          </a:xfrm>
          <a:noFill/>
        </p:spPr>
        <p:txBody>
          <a:bodyPr/>
          <a:lstStyle/>
          <a:p>
            <a:pPr eaLnBrk="1" hangingPunct="1"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/>
              <a:t>如何匹配？</a:t>
            </a:r>
            <a:endParaRPr lang="zh-CN" altLang="en-US"/>
          </a:p>
          <a:p>
            <a:pPr eaLnBrk="1" hangingPunct="1"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/>
              <a:t>例子</a:t>
            </a:r>
            <a:endParaRPr lang="zh-CN" altLang="en-US"/>
          </a:p>
          <a:p>
            <a:pPr eaLnBrk="1" hangingPunct="1">
              <a:buClr>
                <a:srgbClr val="0066FF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>
                <a:solidFill>
                  <a:srgbClr val="0066FF"/>
                </a:solidFill>
              </a:rPr>
              <a:t>方法 </a:t>
            </a:r>
            <a:r>
              <a:rPr lang="en-US" altLang="zh-CN">
                <a:solidFill>
                  <a:srgbClr val="0066FF"/>
                </a:solidFill>
                <a:latin typeface="Arial" panose="020B0604020202090204" pitchFamily="34" charset="0"/>
              </a:rPr>
              <a:t>–</a:t>
            </a:r>
            <a:r>
              <a:rPr lang="en-US" altLang="zh-CN">
                <a:solidFill>
                  <a:srgbClr val="0066FF"/>
                </a:solidFill>
              </a:rPr>
              <a:t> </a:t>
            </a:r>
            <a:r>
              <a:rPr lang="zh-CN" altLang="en-US">
                <a:solidFill>
                  <a:srgbClr val="0066FF"/>
                </a:solidFill>
              </a:rPr>
              <a:t>穷举法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1189038" y="4654550"/>
            <a:ext cx="29527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>
                <a:latin typeface="Times New Roman" panose="02020503050405090304" pitchFamily="18" charset="0"/>
              </a:rPr>
              <a:t>ababcabcacbab</a:t>
            </a:r>
            <a:endParaRPr lang="en-US" altLang="zh-CN" sz="3600">
              <a:latin typeface="Times New Roman" panose="02020503050405090304" pitchFamily="18" charset="0"/>
            </a:endParaRPr>
          </a:p>
        </p:txBody>
      </p:sp>
      <p:sp>
        <p:nvSpPr>
          <p:cNvPr id="132101" name="Oval 5"/>
          <p:cNvSpPr>
            <a:spLocks noChangeArrowheads="1"/>
          </p:cNvSpPr>
          <p:nvPr/>
        </p:nvSpPr>
        <p:spPr bwMode="auto">
          <a:xfrm>
            <a:off x="1189038" y="4870450"/>
            <a:ext cx="1150937" cy="360363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32102" name="Oval 6"/>
          <p:cNvSpPr>
            <a:spLocks noChangeArrowheads="1"/>
          </p:cNvSpPr>
          <p:nvPr/>
        </p:nvSpPr>
        <p:spPr bwMode="auto">
          <a:xfrm>
            <a:off x="1476375" y="4870450"/>
            <a:ext cx="1079500" cy="360363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32103" name="AutoShape 7"/>
          <p:cNvSpPr>
            <a:spLocks noChangeArrowheads="1"/>
          </p:cNvSpPr>
          <p:nvPr/>
        </p:nvSpPr>
        <p:spPr bwMode="auto">
          <a:xfrm>
            <a:off x="2124075" y="4149725"/>
            <a:ext cx="5184775" cy="504825"/>
          </a:xfrm>
          <a:prstGeom prst="curvedDownArrow">
            <a:avLst>
              <a:gd name="adj1" fmla="val 141694"/>
              <a:gd name="adj2" fmla="val 347103"/>
              <a:gd name="adj3" fmla="val 51736"/>
            </a:avLst>
          </a:prstGeom>
          <a:gradFill rotWithShape="0">
            <a:gsLst>
              <a:gs pos="0">
                <a:srgbClr val="FFE701"/>
              </a:gs>
              <a:gs pos="100000">
                <a:srgbClr val="FE3E02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5581650" y="4654550"/>
            <a:ext cx="12509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>
                <a:latin typeface="Times New Roman" panose="02020503050405090304" pitchFamily="18" charset="0"/>
              </a:rPr>
              <a:t>ababc</a:t>
            </a:r>
            <a:endParaRPr lang="en-US" altLang="zh-CN" sz="3600">
              <a:latin typeface="Times New Roman" panose="02020503050405090304" pitchFamily="18" charset="0"/>
            </a:endParaRPr>
          </a:p>
        </p:txBody>
      </p:sp>
      <p:sp>
        <p:nvSpPr>
          <p:cNvPr id="132105" name="Rectangle 9"/>
          <p:cNvSpPr>
            <a:spLocks noChangeArrowheads="1"/>
          </p:cNvSpPr>
          <p:nvPr/>
        </p:nvSpPr>
        <p:spPr bwMode="auto">
          <a:xfrm>
            <a:off x="5580063" y="5368925"/>
            <a:ext cx="12255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>
                <a:latin typeface="Times New Roman" panose="02020503050405090304" pitchFamily="18" charset="0"/>
              </a:rPr>
              <a:t>abcac</a:t>
            </a:r>
            <a:endParaRPr lang="en-US" altLang="zh-CN" sz="3600">
              <a:latin typeface="Times New Roman" panose="02020503050405090304" pitchFamily="18" charset="0"/>
            </a:endParaRP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5554663" y="4654550"/>
            <a:ext cx="12509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>
                <a:latin typeface="Times New Roman" panose="02020503050405090304" pitchFamily="18" charset="0"/>
              </a:rPr>
              <a:t>babca</a:t>
            </a:r>
            <a:endParaRPr lang="en-US" altLang="zh-CN" sz="3600">
              <a:latin typeface="Times New Roman" panose="02020503050405090304" pitchFamily="18" charset="0"/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612775" y="4652963"/>
            <a:ext cx="4381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folHlink"/>
                </a:solidFill>
                <a:latin typeface="Times New Roman" panose="02020503050405090304" pitchFamily="18" charset="0"/>
              </a:rPr>
              <a:t>S</a:t>
            </a:r>
            <a:endParaRPr lang="en-US" altLang="zh-CN" sz="36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4716463" y="5445125"/>
            <a:ext cx="4635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folHlink"/>
                </a:solidFill>
                <a:latin typeface="Times New Roman" panose="02020503050405090304" pitchFamily="18" charset="0"/>
              </a:rPr>
              <a:t>T</a:t>
            </a:r>
            <a:endParaRPr lang="en-US" altLang="zh-CN" sz="36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utoUpdateAnimBg="0"/>
      <p:bldP spid="132101" grpId="0" animBg="1"/>
      <p:bldP spid="132101" grpId="1" animBg="1"/>
      <p:bldP spid="132102" grpId="0" animBg="1"/>
      <p:bldP spid="132103" grpId="0" animBg="1"/>
      <p:bldP spid="132103" grpId="1" animBg="1"/>
      <p:bldP spid="132103" grpId="2" animBg="1"/>
      <p:bldP spid="132104" grpId="0" autoUpdateAnimBg="0"/>
      <p:bldP spid="132104" grpId="1"/>
      <p:bldP spid="132105" grpId="0" autoUpdateAnimBg="0"/>
      <p:bldP spid="132106" grpId="0" autoUpdateAnimBg="0"/>
      <p:bldP spid="132107" grpId="0" autoUpdateAnimBg="0"/>
      <p:bldP spid="13210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457200" y="563563"/>
            <a:ext cx="8229600" cy="884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r>
              <a:rPr lang="zh-CN" altLang="en-US" sz="3800" b="1">
                <a:solidFill>
                  <a:srgbClr val="000000"/>
                </a:solidFill>
              </a:rPr>
              <a:t>简单模式匹配算法</a:t>
            </a:r>
            <a:endParaRPr lang="zh-CN" altLang="en-US" sz="3800" b="1">
              <a:solidFill>
                <a:srgbClr val="000000"/>
              </a:solidFill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1822450" y="2198688"/>
            <a:ext cx="33972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a b c a b c a c b a b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1822450" y="2805113"/>
            <a:ext cx="1346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c a c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381000" y="2341563"/>
            <a:ext cx="1327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" panose="020B0604020202090204" pitchFamily="34" charset="0"/>
              </a:rPr>
              <a:t>第一趟匹配</a:t>
            </a: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381000" y="4135438"/>
            <a:ext cx="1327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" panose="020B0604020202090204" pitchFamily="34" charset="0"/>
              </a:rPr>
              <a:t>第二趟匹配</a:t>
            </a: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160777" name="Line 9"/>
          <p:cNvSpPr>
            <a:spLocks noChangeShapeType="1"/>
          </p:cNvSpPr>
          <p:nvPr/>
        </p:nvSpPr>
        <p:spPr bwMode="auto">
          <a:xfrm>
            <a:off x="2543175" y="192405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78" name="Line 10"/>
          <p:cNvSpPr>
            <a:spLocks noChangeShapeType="1"/>
          </p:cNvSpPr>
          <p:nvPr/>
        </p:nvSpPr>
        <p:spPr bwMode="auto">
          <a:xfrm flipV="1">
            <a:off x="2541588" y="3279775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2614613" y="190976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i=3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2686050" y="3206750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j=3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60781" name="Line 13"/>
          <p:cNvSpPr>
            <a:spLocks noChangeShapeType="1"/>
          </p:cNvSpPr>
          <p:nvPr/>
        </p:nvSpPr>
        <p:spPr bwMode="auto">
          <a:xfrm>
            <a:off x="2284413" y="192405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>
            <a:off x="1993900" y="1925638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83" name="Line 15"/>
          <p:cNvSpPr>
            <a:spLocks noChangeShapeType="1"/>
          </p:cNvSpPr>
          <p:nvPr/>
        </p:nvSpPr>
        <p:spPr bwMode="auto">
          <a:xfrm flipV="1">
            <a:off x="1965325" y="32781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84" name="Line 16"/>
          <p:cNvSpPr>
            <a:spLocks noChangeShapeType="1"/>
          </p:cNvSpPr>
          <p:nvPr/>
        </p:nvSpPr>
        <p:spPr bwMode="auto">
          <a:xfrm flipV="1">
            <a:off x="2254250" y="32781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85" name="Text Box 17"/>
          <p:cNvSpPr txBox="1">
            <a:spLocks noChangeArrowheads="1"/>
          </p:cNvSpPr>
          <p:nvPr/>
        </p:nvSpPr>
        <p:spPr bwMode="auto">
          <a:xfrm>
            <a:off x="2398713" y="190976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i=2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60786" name="Text Box 18"/>
          <p:cNvSpPr txBox="1">
            <a:spLocks noChangeArrowheads="1"/>
          </p:cNvSpPr>
          <p:nvPr/>
        </p:nvSpPr>
        <p:spPr bwMode="auto">
          <a:xfrm>
            <a:off x="1462088" y="183832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i=1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1403350" y="3206750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j=1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60788" name="Text Box 20"/>
          <p:cNvSpPr txBox="1">
            <a:spLocks noChangeArrowheads="1"/>
          </p:cNvSpPr>
          <p:nvPr/>
        </p:nvSpPr>
        <p:spPr bwMode="auto">
          <a:xfrm>
            <a:off x="2398713" y="3206750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j=2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60789" name="Text Box 21"/>
          <p:cNvSpPr txBox="1">
            <a:spLocks noChangeArrowheads="1"/>
          </p:cNvSpPr>
          <p:nvPr/>
        </p:nvSpPr>
        <p:spPr bwMode="auto">
          <a:xfrm rot="-5400000">
            <a:off x="1775619" y="2563019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0790" name="Text Box 22"/>
          <p:cNvSpPr txBox="1">
            <a:spLocks noChangeArrowheads="1"/>
          </p:cNvSpPr>
          <p:nvPr/>
        </p:nvSpPr>
        <p:spPr bwMode="auto">
          <a:xfrm rot="-5400000">
            <a:off x="2032794" y="2563019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0791" name="Text Box 23"/>
          <p:cNvSpPr txBox="1">
            <a:spLocks noChangeArrowheads="1"/>
          </p:cNvSpPr>
          <p:nvPr/>
        </p:nvSpPr>
        <p:spPr bwMode="auto">
          <a:xfrm rot="-5400000">
            <a:off x="2340769" y="2623344"/>
            <a:ext cx="4127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Arial" panose="020B0604020202090204" pitchFamily="34" charset="0"/>
              </a:rPr>
              <a:t>≠</a:t>
            </a:r>
            <a:endParaRPr lang="en-US" altLang="zh-CN">
              <a:solidFill>
                <a:schemeClr val="folHlink"/>
              </a:solidFill>
              <a:latin typeface="Arial" panose="020B0604020202090204" pitchFamily="34" charset="0"/>
            </a:endParaRP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1809750" y="3992563"/>
            <a:ext cx="33972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a b c a b c a c b a b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22552" name="Text Box 25"/>
          <p:cNvSpPr txBox="1">
            <a:spLocks noChangeArrowheads="1"/>
          </p:cNvSpPr>
          <p:nvPr/>
        </p:nvSpPr>
        <p:spPr bwMode="auto">
          <a:xfrm>
            <a:off x="2038350" y="4575175"/>
            <a:ext cx="1346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c a c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160794" name="Line 26"/>
          <p:cNvSpPr>
            <a:spLocks noChangeShapeType="1"/>
          </p:cNvSpPr>
          <p:nvPr/>
        </p:nvSpPr>
        <p:spPr bwMode="auto">
          <a:xfrm>
            <a:off x="2254250" y="3748088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95" name="Line 27"/>
          <p:cNvSpPr>
            <a:spLocks noChangeShapeType="1"/>
          </p:cNvSpPr>
          <p:nvPr/>
        </p:nvSpPr>
        <p:spPr bwMode="auto">
          <a:xfrm flipV="1">
            <a:off x="2209800" y="50863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796" name="Text Box 28"/>
          <p:cNvSpPr txBox="1">
            <a:spLocks noChangeArrowheads="1"/>
          </p:cNvSpPr>
          <p:nvPr/>
        </p:nvSpPr>
        <p:spPr bwMode="auto">
          <a:xfrm>
            <a:off x="1547813" y="3703638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i=2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60797" name="Text Box 29"/>
          <p:cNvSpPr txBox="1">
            <a:spLocks noChangeArrowheads="1"/>
          </p:cNvSpPr>
          <p:nvPr/>
        </p:nvSpPr>
        <p:spPr bwMode="auto">
          <a:xfrm>
            <a:off x="1547813" y="500062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j=1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60798" name="Text Box 30"/>
          <p:cNvSpPr txBox="1">
            <a:spLocks noChangeArrowheads="1"/>
          </p:cNvSpPr>
          <p:nvPr/>
        </p:nvSpPr>
        <p:spPr bwMode="auto">
          <a:xfrm rot="-5400000">
            <a:off x="2015332" y="4418806"/>
            <a:ext cx="4127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Arial" panose="020B0604020202090204" pitchFamily="34" charset="0"/>
              </a:rPr>
              <a:t>≠</a:t>
            </a:r>
            <a:endParaRPr lang="en-US" altLang="zh-CN">
              <a:solidFill>
                <a:schemeClr val="folHlink"/>
              </a:solidFill>
              <a:latin typeface="Arial" panose="020B0604020202090204" pitchFamily="34" charset="0"/>
            </a:endParaRPr>
          </a:p>
        </p:txBody>
      </p:sp>
      <p:sp>
        <p:nvSpPr>
          <p:cNvPr id="160799" name="Oval 31"/>
          <p:cNvSpPr>
            <a:spLocks noChangeArrowheads="1"/>
          </p:cNvSpPr>
          <p:nvPr/>
        </p:nvSpPr>
        <p:spPr bwMode="auto">
          <a:xfrm>
            <a:off x="1822450" y="2341563"/>
            <a:ext cx="1296988" cy="360362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60800" name="Oval 32"/>
          <p:cNvSpPr>
            <a:spLocks noChangeArrowheads="1"/>
          </p:cNvSpPr>
          <p:nvPr/>
        </p:nvSpPr>
        <p:spPr bwMode="auto">
          <a:xfrm>
            <a:off x="2109788" y="4141788"/>
            <a:ext cx="1296987" cy="360362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7" grpId="0" animBg="1"/>
      <p:bldP spid="160778" grpId="0" animBg="1"/>
      <p:bldP spid="160779" grpId="0"/>
      <p:bldP spid="160780" grpId="0"/>
      <p:bldP spid="160781" grpId="0" animBg="1"/>
      <p:bldP spid="160781" grpId="1" animBg="1"/>
      <p:bldP spid="160782" grpId="0" animBg="1"/>
      <p:bldP spid="160782" grpId="1" animBg="1"/>
      <p:bldP spid="160783" grpId="0" animBg="1"/>
      <p:bldP spid="160783" grpId="1" animBg="1"/>
      <p:bldP spid="160784" grpId="0" animBg="1"/>
      <p:bldP spid="160784" grpId="1" animBg="1"/>
      <p:bldP spid="160785" grpId="0"/>
      <p:bldP spid="160785" grpId="1"/>
      <p:bldP spid="160786" grpId="0"/>
      <p:bldP spid="160786" grpId="1"/>
      <p:bldP spid="160787" grpId="0"/>
      <p:bldP spid="160787" grpId="1"/>
      <p:bldP spid="160788" grpId="0"/>
      <p:bldP spid="160788" grpId="1"/>
      <p:bldP spid="160789" grpId="0"/>
      <p:bldP spid="160789" grpId="1"/>
      <p:bldP spid="160790" grpId="0"/>
      <p:bldP spid="160790" grpId="1"/>
      <p:bldP spid="160791" grpId="0"/>
      <p:bldP spid="160794" grpId="0" animBg="1"/>
      <p:bldP spid="160795" grpId="0" animBg="1"/>
      <p:bldP spid="160796" grpId="0"/>
      <p:bldP spid="160797" grpId="0"/>
      <p:bldP spid="160798" grpId="0"/>
      <p:bldP spid="160799" grpId="0" animBg="1"/>
      <p:bldP spid="1608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579438"/>
            <a:ext cx="8001000" cy="941387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000000"/>
                </a:solidFill>
              </a:rPr>
              <a:t>简单模式匹配算法</a:t>
            </a: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68313" y="2060575"/>
            <a:ext cx="1327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" panose="020B0604020202090204" pitchFamily="34" charset="0"/>
              </a:rPr>
              <a:t>第三趟匹配</a:t>
            </a: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895475" y="1924050"/>
            <a:ext cx="33972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a b c a b c a c b a b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427288" y="2530475"/>
            <a:ext cx="1346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c a c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134150" name="Line 6"/>
          <p:cNvSpPr>
            <a:spLocks noChangeShapeType="1"/>
          </p:cNvSpPr>
          <p:nvPr/>
        </p:nvSpPr>
        <p:spPr bwMode="auto">
          <a:xfrm>
            <a:off x="3636963" y="1649413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1" name="Line 7"/>
          <p:cNvSpPr>
            <a:spLocks noChangeShapeType="1"/>
          </p:cNvSpPr>
          <p:nvPr/>
        </p:nvSpPr>
        <p:spPr bwMode="auto">
          <a:xfrm flipV="1">
            <a:off x="3635375" y="300513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3709988" y="170656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i=7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3709988" y="293052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j=5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54" name="Line 10"/>
          <p:cNvSpPr>
            <a:spLocks noChangeShapeType="1"/>
          </p:cNvSpPr>
          <p:nvPr/>
        </p:nvSpPr>
        <p:spPr bwMode="auto">
          <a:xfrm>
            <a:off x="2887663" y="1614488"/>
            <a:ext cx="1587" cy="39528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5" name="Line 11"/>
          <p:cNvSpPr>
            <a:spLocks noChangeShapeType="1"/>
          </p:cNvSpPr>
          <p:nvPr/>
        </p:nvSpPr>
        <p:spPr bwMode="auto">
          <a:xfrm>
            <a:off x="2598738" y="165100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6" name="Line 12"/>
          <p:cNvSpPr>
            <a:spLocks noChangeShapeType="1"/>
          </p:cNvSpPr>
          <p:nvPr/>
        </p:nvSpPr>
        <p:spPr bwMode="auto">
          <a:xfrm flipV="1">
            <a:off x="2570163" y="30035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7" name="Line 13"/>
          <p:cNvSpPr>
            <a:spLocks noChangeShapeType="1"/>
          </p:cNvSpPr>
          <p:nvPr/>
        </p:nvSpPr>
        <p:spPr bwMode="auto">
          <a:xfrm flipV="1">
            <a:off x="2859088" y="30035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3003550" y="1706563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i=4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2066925" y="1563688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i=3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60" name="Text Box 16"/>
          <p:cNvSpPr txBox="1">
            <a:spLocks noChangeArrowheads="1"/>
          </p:cNvSpPr>
          <p:nvPr/>
        </p:nvSpPr>
        <p:spPr bwMode="auto">
          <a:xfrm>
            <a:off x="2008188" y="293211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j=1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3003550" y="2932113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j=2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62" name="Text Box 18"/>
          <p:cNvSpPr txBox="1">
            <a:spLocks noChangeArrowheads="1"/>
          </p:cNvSpPr>
          <p:nvPr/>
        </p:nvSpPr>
        <p:spPr bwMode="auto">
          <a:xfrm rot="-5400000">
            <a:off x="2380456" y="228838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 rot="-5400000">
            <a:off x="2637631" y="228838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34164" name="Text Box 20"/>
          <p:cNvSpPr txBox="1">
            <a:spLocks noChangeArrowheads="1"/>
          </p:cNvSpPr>
          <p:nvPr/>
        </p:nvSpPr>
        <p:spPr bwMode="auto">
          <a:xfrm rot="-5400000">
            <a:off x="3391694" y="2348707"/>
            <a:ext cx="4127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Arial" panose="020B0604020202090204" pitchFamily="34" charset="0"/>
              </a:rPr>
              <a:t>≠</a:t>
            </a:r>
            <a:endParaRPr lang="en-US" altLang="zh-CN">
              <a:solidFill>
                <a:schemeClr val="folHlink"/>
              </a:solidFill>
              <a:latin typeface="Arial" panose="020B0604020202090204" pitchFamily="34" charset="0"/>
            </a:endParaRPr>
          </a:p>
        </p:txBody>
      </p:sp>
      <p:sp>
        <p:nvSpPr>
          <p:cNvPr id="134165" name="Text Box 21"/>
          <p:cNvSpPr txBox="1">
            <a:spLocks noChangeArrowheads="1"/>
          </p:cNvSpPr>
          <p:nvPr/>
        </p:nvSpPr>
        <p:spPr bwMode="auto">
          <a:xfrm>
            <a:off x="3205163" y="163512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i=5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66" name="Text Box 22"/>
          <p:cNvSpPr txBox="1">
            <a:spLocks noChangeArrowheads="1"/>
          </p:cNvSpPr>
          <p:nvPr/>
        </p:nvSpPr>
        <p:spPr bwMode="auto">
          <a:xfrm>
            <a:off x="3133725" y="2924175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j=3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67" name="Line 23"/>
          <p:cNvSpPr>
            <a:spLocks noChangeShapeType="1"/>
          </p:cNvSpPr>
          <p:nvPr/>
        </p:nvSpPr>
        <p:spPr bwMode="auto">
          <a:xfrm>
            <a:off x="3133725" y="1635125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68" name="Line 24"/>
          <p:cNvSpPr>
            <a:spLocks noChangeShapeType="1"/>
          </p:cNvSpPr>
          <p:nvPr/>
        </p:nvSpPr>
        <p:spPr bwMode="auto">
          <a:xfrm flipV="1">
            <a:off x="3132138" y="29908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69" name="Text Box 25"/>
          <p:cNvSpPr txBox="1">
            <a:spLocks noChangeArrowheads="1"/>
          </p:cNvSpPr>
          <p:nvPr/>
        </p:nvSpPr>
        <p:spPr bwMode="auto">
          <a:xfrm rot="-5400000">
            <a:off x="2897981" y="228838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34170" name="Line 26"/>
          <p:cNvSpPr>
            <a:spLocks noChangeShapeType="1"/>
          </p:cNvSpPr>
          <p:nvPr/>
        </p:nvSpPr>
        <p:spPr bwMode="auto">
          <a:xfrm flipH="1">
            <a:off x="3349625" y="1633538"/>
            <a:ext cx="3175" cy="3619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71" name="Line 27"/>
          <p:cNvSpPr>
            <a:spLocks noChangeShapeType="1"/>
          </p:cNvSpPr>
          <p:nvPr/>
        </p:nvSpPr>
        <p:spPr bwMode="auto">
          <a:xfrm flipV="1">
            <a:off x="3349625" y="29908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72" name="Text Box 28"/>
          <p:cNvSpPr txBox="1">
            <a:spLocks noChangeArrowheads="1"/>
          </p:cNvSpPr>
          <p:nvPr/>
        </p:nvSpPr>
        <p:spPr bwMode="auto">
          <a:xfrm>
            <a:off x="3422650" y="1635125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i=6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73" name="Text Box 29"/>
          <p:cNvSpPr txBox="1">
            <a:spLocks noChangeArrowheads="1"/>
          </p:cNvSpPr>
          <p:nvPr/>
        </p:nvSpPr>
        <p:spPr bwMode="auto">
          <a:xfrm>
            <a:off x="3351213" y="292417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j=4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74" name="Text Box 30"/>
          <p:cNvSpPr txBox="1">
            <a:spLocks noChangeArrowheads="1"/>
          </p:cNvSpPr>
          <p:nvPr/>
        </p:nvSpPr>
        <p:spPr bwMode="auto">
          <a:xfrm rot="-5400000">
            <a:off x="3128169" y="2288381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34175" name="Oval 31"/>
          <p:cNvSpPr>
            <a:spLocks noChangeArrowheads="1"/>
          </p:cNvSpPr>
          <p:nvPr/>
        </p:nvSpPr>
        <p:spPr bwMode="auto">
          <a:xfrm>
            <a:off x="2486025" y="2066925"/>
            <a:ext cx="1296988" cy="360363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468313" y="4638675"/>
            <a:ext cx="1327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" panose="020B0604020202090204" pitchFamily="34" charset="0"/>
              </a:rPr>
              <a:t>第六趟匹配</a:t>
            </a: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1895475" y="4502150"/>
            <a:ext cx="33972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a b c a b c a c b a b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3219450" y="5108575"/>
            <a:ext cx="1346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c a c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134179" name="Line 35"/>
          <p:cNvSpPr>
            <a:spLocks noChangeShapeType="1"/>
          </p:cNvSpPr>
          <p:nvPr/>
        </p:nvSpPr>
        <p:spPr bwMode="auto">
          <a:xfrm>
            <a:off x="4429125" y="4227513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80" name="Line 36"/>
          <p:cNvSpPr>
            <a:spLocks noChangeShapeType="1"/>
          </p:cNvSpPr>
          <p:nvPr/>
        </p:nvSpPr>
        <p:spPr bwMode="auto">
          <a:xfrm flipV="1">
            <a:off x="4427538" y="558323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81" name="Text Box 37"/>
          <p:cNvSpPr txBox="1">
            <a:spLocks noChangeArrowheads="1"/>
          </p:cNvSpPr>
          <p:nvPr/>
        </p:nvSpPr>
        <p:spPr bwMode="auto">
          <a:xfrm>
            <a:off x="4502150" y="4284663"/>
            <a:ext cx="6048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i=10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82" name="Text Box 38"/>
          <p:cNvSpPr txBox="1">
            <a:spLocks noChangeArrowheads="1"/>
          </p:cNvSpPr>
          <p:nvPr/>
        </p:nvSpPr>
        <p:spPr bwMode="auto">
          <a:xfrm>
            <a:off x="4502150" y="5508625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j=5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83" name="Line 39"/>
          <p:cNvSpPr>
            <a:spLocks noChangeShapeType="1"/>
          </p:cNvSpPr>
          <p:nvPr/>
        </p:nvSpPr>
        <p:spPr bwMode="auto">
          <a:xfrm flipH="1">
            <a:off x="3636963" y="4213225"/>
            <a:ext cx="0" cy="3460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84" name="Line 40"/>
          <p:cNvSpPr>
            <a:spLocks noChangeShapeType="1"/>
          </p:cNvSpPr>
          <p:nvPr/>
        </p:nvSpPr>
        <p:spPr bwMode="auto">
          <a:xfrm>
            <a:off x="3390900" y="422910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85" name="Line 41"/>
          <p:cNvSpPr>
            <a:spLocks noChangeShapeType="1"/>
          </p:cNvSpPr>
          <p:nvPr/>
        </p:nvSpPr>
        <p:spPr bwMode="auto">
          <a:xfrm flipV="1">
            <a:off x="3362325" y="55816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86" name="Line 42"/>
          <p:cNvSpPr>
            <a:spLocks noChangeShapeType="1"/>
          </p:cNvSpPr>
          <p:nvPr/>
        </p:nvSpPr>
        <p:spPr bwMode="auto">
          <a:xfrm flipV="1">
            <a:off x="3651250" y="55816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87" name="Text Box 43"/>
          <p:cNvSpPr txBox="1">
            <a:spLocks noChangeArrowheads="1"/>
          </p:cNvSpPr>
          <p:nvPr/>
        </p:nvSpPr>
        <p:spPr bwMode="auto">
          <a:xfrm>
            <a:off x="3795713" y="428466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i=7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88" name="Text Box 44"/>
          <p:cNvSpPr txBox="1">
            <a:spLocks noChangeArrowheads="1"/>
          </p:cNvSpPr>
          <p:nvPr/>
        </p:nvSpPr>
        <p:spPr bwMode="auto">
          <a:xfrm>
            <a:off x="2859088" y="4141788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i=6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89" name="Text Box 45"/>
          <p:cNvSpPr txBox="1">
            <a:spLocks noChangeArrowheads="1"/>
          </p:cNvSpPr>
          <p:nvPr/>
        </p:nvSpPr>
        <p:spPr bwMode="auto">
          <a:xfrm>
            <a:off x="2800350" y="5510213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j=1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90" name="Text Box 46"/>
          <p:cNvSpPr txBox="1">
            <a:spLocks noChangeArrowheads="1"/>
          </p:cNvSpPr>
          <p:nvPr/>
        </p:nvSpPr>
        <p:spPr bwMode="auto">
          <a:xfrm>
            <a:off x="3795713" y="551021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j=2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91" name="Text Box 47"/>
          <p:cNvSpPr txBox="1">
            <a:spLocks noChangeArrowheads="1"/>
          </p:cNvSpPr>
          <p:nvPr/>
        </p:nvSpPr>
        <p:spPr bwMode="auto">
          <a:xfrm rot="-5400000">
            <a:off x="3172619" y="4866481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34192" name="Text Box 48"/>
          <p:cNvSpPr txBox="1">
            <a:spLocks noChangeArrowheads="1"/>
          </p:cNvSpPr>
          <p:nvPr/>
        </p:nvSpPr>
        <p:spPr bwMode="auto">
          <a:xfrm rot="-5400000">
            <a:off x="3415506" y="486648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34193" name="Text Box 49"/>
          <p:cNvSpPr txBox="1">
            <a:spLocks noChangeArrowheads="1"/>
          </p:cNvSpPr>
          <p:nvPr/>
        </p:nvSpPr>
        <p:spPr bwMode="auto">
          <a:xfrm rot="-5400000">
            <a:off x="4167981" y="4864895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34194" name="Text Box 50"/>
          <p:cNvSpPr txBox="1">
            <a:spLocks noChangeArrowheads="1"/>
          </p:cNvSpPr>
          <p:nvPr/>
        </p:nvSpPr>
        <p:spPr bwMode="auto">
          <a:xfrm>
            <a:off x="3997325" y="4213225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i=8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95" name="Text Box 51"/>
          <p:cNvSpPr txBox="1">
            <a:spLocks noChangeArrowheads="1"/>
          </p:cNvSpPr>
          <p:nvPr/>
        </p:nvSpPr>
        <p:spPr bwMode="auto">
          <a:xfrm>
            <a:off x="3925888" y="550227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j=3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196" name="Line 52"/>
          <p:cNvSpPr>
            <a:spLocks noChangeShapeType="1"/>
          </p:cNvSpPr>
          <p:nvPr/>
        </p:nvSpPr>
        <p:spPr bwMode="auto">
          <a:xfrm>
            <a:off x="3925888" y="4213225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97" name="Line 53"/>
          <p:cNvSpPr>
            <a:spLocks noChangeShapeType="1"/>
          </p:cNvSpPr>
          <p:nvPr/>
        </p:nvSpPr>
        <p:spPr bwMode="auto">
          <a:xfrm flipV="1">
            <a:off x="3924300" y="55689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198" name="Text Box 54"/>
          <p:cNvSpPr txBox="1">
            <a:spLocks noChangeArrowheads="1"/>
          </p:cNvSpPr>
          <p:nvPr/>
        </p:nvSpPr>
        <p:spPr bwMode="auto">
          <a:xfrm rot="-5400000">
            <a:off x="3690144" y="4866481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34199" name="Line 55"/>
          <p:cNvSpPr>
            <a:spLocks noChangeShapeType="1"/>
          </p:cNvSpPr>
          <p:nvPr/>
        </p:nvSpPr>
        <p:spPr bwMode="auto">
          <a:xfrm flipH="1">
            <a:off x="4141788" y="4211638"/>
            <a:ext cx="3175" cy="3619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200" name="Line 56"/>
          <p:cNvSpPr>
            <a:spLocks noChangeShapeType="1"/>
          </p:cNvSpPr>
          <p:nvPr/>
        </p:nvSpPr>
        <p:spPr bwMode="auto">
          <a:xfrm flipV="1">
            <a:off x="4141788" y="556895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201" name="Text Box 57"/>
          <p:cNvSpPr txBox="1">
            <a:spLocks noChangeArrowheads="1"/>
          </p:cNvSpPr>
          <p:nvPr/>
        </p:nvSpPr>
        <p:spPr bwMode="auto">
          <a:xfrm>
            <a:off x="4214813" y="421322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i=9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202" name="Text Box 58"/>
          <p:cNvSpPr txBox="1">
            <a:spLocks noChangeArrowheads="1"/>
          </p:cNvSpPr>
          <p:nvPr/>
        </p:nvSpPr>
        <p:spPr bwMode="auto">
          <a:xfrm>
            <a:off x="4143375" y="5502275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j=4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34203" name="Text Box 59"/>
          <p:cNvSpPr txBox="1">
            <a:spLocks noChangeArrowheads="1"/>
          </p:cNvSpPr>
          <p:nvPr/>
        </p:nvSpPr>
        <p:spPr bwMode="auto">
          <a:xfrm rot="-5400000">
            <a:off x="3920331" y="486648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34204" name="AutoShape 60"/>
          <p:cNvSpPr>
            <a:spLocks noChangeArrowheads="1"/>
          </p:cNvSpPr>
          <p:nvPr/>
        </p:nvSpPr>
        <p:spPr bwMode="auto">
          <a:xfrm>
            <a:off x="5940425" y="3852863"/>
            <a:ext cx="1223963" cy="576262"/>
          </a:xfrm>
          <a:prstGeom prst="wedgeRoundRectCallout">
            <a:avLst>
              <a:gd name="adj1" fmla="val -172958"/>
              <a:gd name="adj2" fmla="val 10867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>
                <a:latin typeface="Arial" panose="020B0604020202090204" pitchFamily="34" charset="0"/>
              </a:rPr>
              <a:t>匹配成功</a:t>
            </a: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134205" name="Oval 61"/>
          <p:cNvSpPr>
            <a:spLocks noChangeArrowheads="1"/>
          </p:cNvSpPr>
          <p:nvPr/>
        </p:nvSpPr>
        <p:spPr bwMode="auto">
          <a:xfrm>
            <a:off x="3203575" y="4645025"/>
            <a:ext cx="1296988" cy="360363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3614" name="Text Box 62"/>
          <p:cNvSpPr txBox="1">
            <a:spLocks noChangeArrowheads="1"/>
          </p:cNvSpPr>
          <p:nvPr/>
        </p:nvSpPr>
        <p:spPr bwMode="auto">
          <a:xfrm>
            <a:off x="900113" y="3573463"/>
            <a:ext cx="539750" cy="5191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>
                <a:latin typeface="Times New Roman" panose="02020503050405090304" pitchFamily="18" charset="0"/>
              </a:rPr>
              <a:t>…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0" grpId="0" animBg="1"/>
      <p:bldP spid="134151" grpId="0" animBg="1"/>
      <p:bldP spid="134152" grpId="0"/>
      <p:bldP spid="134153" grpId="0"/>
      <p:bldP spid="134154" grpId="0" animBg="1"/>
      <p:bldP spid="134154" grpId="1" animBg="1"/>
      <p:bldP spid="134155" grpId="0" animBg="1"/>
      <p:bldP spid="134155" grpId="1" animBg="1"/>
      <p:bldP spid="134156" grpId="0" animBg="1"/>
      <p:bldP spid="134156" grpId="1" animBg="1"/>
      <p:bldP spid="134157" grpId="0" animBg="1"/>
      <p:bldP spid="134157" grpId="1" animBg="1"/>
      <p:bldP spid="134158" grpId="0"/>
      <p:bldP spid="134158" grpId="1"/>
      <p:bldP spid="134159" grpId="0"/>
      <p:bldP spid="134159" grpId="1"/>
      <p:bldP spid="134160" grpId="0"/>
      <p:bldP spid="134160" grpId="1"/>
      <p:bldP spid="134161" grpId="0"/>
      <p:bldP spid="134161" grpId="1"/>
      <p:bldP spid="134162" grpId="0"/>
      <p:bldP spid="134162" grpId="1"/>
      <p:bldP spid="134163" grpId="0"/>
      <p:bldP spid="134163" grpId="1"/>
      <p:bldP spid="134164" grpId="0"/>
      <p:bldP spid="134165" grpId="0"/>
      <p:bldP spid="134165" grpId="1"/>
      <p:bldP spid="134166" grpId="0"/>
      <p:bldP spid="134166" grpId="1"/>
      <p:bldP spid="134167" grpId="0" animBg="1"/>
      <p:bldP spid="134167" grpId="1" animBg="1"/>
      <p:bldP spid="134168" grpId="0" animBg="1"/>
      <p:bldP spid="134168" grpId="1" animBg="1"/>
      <p:bldP spid="134169" grpId="0"/>
      <p:bldP spid="134169" grpId="1"/>
      <p:bldP spid="134170" grpId="0" animBg="1"/>
      <p:bldP spid="134170" grpId="1" animBg="1"/>
      <p:bldP spid="134171" grpId="0" animBg="1"/>
      <p:bldP spid="134171" grpId="1" animBg="1"/>
      <p:bldP spid="134172" grpId="0"/>
      <p:bldP spid="134172" grpId="1"/>
      <p:bldP spid="134173" grpId="0"/>
      <p:bldP spid="134173" grpId="1"/>
      <p:bldP spid="134174" grpId="0"/>
      <p:bldP spid="134174" grpId="1"/>
      <p:bldP spid="134175" grpId="0" animBg="1"/>
      <p:bldP spid="134179" grpId="0" animBg="1"/>
      <p:bldP spid="134180" grpId="0" animBg="1"/>
      <p:bldP spid="134181" grpId="0"/>
      <p:bldP spid="134182" grpId="0"/>
      <p:bldP spid="134183" grpId="0" animBg="1"/>
      <p:bldP spid="134183" grpId="1" animBg="1"/>
      <p:bldP spid="134184" grpId="0" animBg="1"/>
      <p:bldP spid="134184" grpId="1" animBg="1"/>
      <p:bldP spid="134185" grpId="0" animBg="1"/>
      <p:bldP spid="134185" grpId="1" animBg="1"/>
      <p:bldP spid="134186" grpId="0" animBg="1"/>
      <p:bldP spid="134186" grpId="1" animBg="1"/>
      <p:bldP spid="134187" grpId="0"/>
      <p:bldP spid="134187" grpId="1"/>
      <p:bldP spid="134188" grpId="0"/>
      <p:bldP spid="134188" grpId="1"/>
      <p:bldP spid="134189" grpId="0"/>
      <p:bldP spid="134189" grpId="1"/>
      <p:bldP spid="134190" grpId="0"/>
      <p:bldP spid="134190" grpId="1"/>
      <p:bldP spid="134191" grpId="0"/>
      <p:bldP spid="134191" grpId="1"/>
      <p:bldP spid="134192" grpId="0"/>
      <p:bldP spid="134192" grpId="1"/>
      <p:bldP spid="134193" grpId="0"/>
      <p:bldP spid="134194" grpId="0"/>
      <p:bldP spid="134194" grpId="1"/>
      <p:bldP spid="134195" grpId="0"/>
      <p:bldP spid="134195" grpId="1"/>
      <p:bldP spid="134196" grpId="0" animBg="1"/>
      <p:bldP spid="134196" grpId="1" animBg="1"/>
      <p:bldP spid="134197" grpId="0" animBg="1"/>
      <p:bldP spid="134197" grpId="1" animBg="1"/>
      <p:bldP spid="134198" grpId="0"/>
      <p:bldP spid="134198" grpId="1"/>
      <p:bldP spid="134199" grpId="0" animBg="1"/>
      <p:bldP spid="134199" grpId="1" animBg="1"/>
      <p:bldP spid="134200" grpId="0" animBg="1"/>
      <p:bldP spid="134200" grpId="1" animBg="1"/>
      <p:bldP spid="134201" grpId="0"/>
      <p:bldP spid="134201" grpId="1"/>
      <p:bldP spid="134202" grpId="0"/>
      <p:bldP spid="134202" grpId="1"/>
      <p:bldP spid="134203" grpId="0"/>
      <p:bldP spid="134203" grpId="1"/>
      <p:bldP spid="134204" grpId="0" animBg="1"/>
      <p:bldP spid="13420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579438"/>
            <a:ext cx="8001000" cy="941387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000000"/>
                </a:solidFill>
              </a:rPr>
              <a:t>简单模式匹配算法</a:t>
            </a: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3052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/>
              <a:t>如何匹配？</a:t>
            </a:r>
            <a:endParaRPr lang="zh-CN" altLang="en-US" sz="3000"/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/>
              <a:t>例子</a:t>
            </a:r>
            <a:endParaRPr lang="zh-CN" altLang="en-US" sz="3000"/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/>
              <a:t>方法</a:t>
            </a:r>
            <a:endParaRPr lang="zh-CN" altLang="en-US" sz="3000"/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>
                <a:solidFill>
                  <a:srgbClr val="0066FF"/>
                </a:solidFill>
              </a:rPr>
              <a:t>归纳出算法</a:t>
            </a:r>
            <a:endParaRPr lang="zh-CN" altLang="en-US" sz="300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zh-CN" altLang="en-US" b="1"/>
              <a:t>简单模式匹配算法</a:t>
            </a:r>
            <a:endParaRPr lang="zh-CN" altLang="en-US" b="1"/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323850" y="1700213"/>
            <a:ext cx="8820150" cy="1163320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latin typeface="Times New Roman" panose="02020503050405090304" pitchFamily="18" charset="0"/>
              </a:rPr>
              <a:t>int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Index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(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SString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S, 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SString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T, 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int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pos) {</a:t>
            </a:r>
            <a:endParaRPr kumimoji="1" lang="en-US" altLang="zh-CN" sz="2400" dirty="0">
              <a:latin typeface="Times New Roman" panose="02020503050405090304" pitchFamily="18" charset="0"/>
            </a:endParaRPr>
          </a:p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latin typeface="Times New Roman" panose="02020503050405090304" pitchFamily="18" charset="0"/>
              </a:rPr>
              <a:t>i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= pos;   j = 1;  </a:t>
            </a:r>
            <a:endParaRPr kumimoji="1" lang="en-US" altLang="zh-CN" sz="2400" dirty="0">
              <a:latin typeface="Times New Roman" panose="02020503050405090304" pitchFamily="18" charset="0"/>
            </a:endParaRP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2771775" y="3717925"/>
            <a:ext cx="331152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1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2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3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4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5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6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7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8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9</a:t>
            </a:r>
            <a:endParaRPr lang="en-US" altLang="zh-CN" sz="3200" i="1" baseline="-25000">
              <a:latin typeface="Times New Roman" panose="02020503050405090304" pitchFamily="18" charset="0"/>
            </a:endParaRP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2771775" y="4294188"/>
            <a:ext cx="25193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1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2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3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4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5</a:t>
            </a:r>
            <a:endParaRPr lang="en-US" altLang="zh-CN" sz="3200" i="1" baseline="-25000">
              <a:latin typeface="Times New Roman" panose="02020503050405090304" pitchFamily="18" charset="0"/>
            </a:endParaRP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2193925" y="3640138"/>
            <a:ext cx="4381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hlink"/>
                </a:solidFill>
                <a:latin typeface="Times New Roman" panose="02020503050405090304" pitchFamily="18" charset="0"/>
              </a:rPr>
              <a:t>S</a:t>
            </a:r>
            <a:endParaRPr lang="en-US" altLang="zh-CN" sz="3600">
              <a:solidFill>
                <a:schemeClr val="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2195513" y="4294188"/>
            <a:ext cx="4635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hlink"/>
                </a:solidFill>
                <a:latin typeface="Times New Roman" panose="02020503050405090304" pitchFamily="18" charset="0"/>
              </a:rPr>
              <a:t>T</a:t>
            </a:r>
            <a:endParaRPr lang="en-US" altLang="zh-CN" sz="3600">
              <a:solidFill>
                <a:schemeClr val="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3850" name="Line 10"/>
          <p:cNvSpPr>
            <a:spLocks noChangeShapeType="1"/>
          </p:cNvSpPr>
          <p:nvPr/>
        </p:nvSpPr>
        <p:spPr bwMode="auto">
          <a:xfrm>
            <a:off x="2987675" y="35020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51" name="Line 11"/>
          <p:cNvSpPr>
            <a:spLocks noChangeShapeType="1"/>
          </p:cNvSpPr>
          <p:nvPr/>
        </p:nvSpPr>
        <p:spPr bwMode="auto">
          <a:xfrm flipV="1">
            <a:off x="2987675" y="47990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52" name="Text Box 12"/>
          <p:cNvSpPr txBox="1">
            <a:spLocks noChangeArrowheads="1"/>
          </p:cNvSpPr>
          <p:nvPr/>
        </p:nvSpPr>
        <p:spPr bwMode="auto">
          <a:xfrm>
            <a:off x="3059113" y="3357563"/>
            <a:ext cx="86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i=pos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3853" name="Rectangle 13"/>
          <p:cNvSpPr>
            <a:spLocks noChangeArrowheads="1"/>
          </p:cNvSpPr>
          <p:nvPr/>
        </p:nvSpPr>
        <p:spPr bwMode="auto">
          <a:xfrm>
            <a:off x="3059113" y="4870450"/>
            <a:ext cx="5921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j=1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26696" y="477620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假定采用定长顺序存储，即第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zh-CN" altLang="en-US" dirty="0">
                <a:solidFill>
                  <a:srgbClr val="FF0000"/>
                </a:solidFill>
              </a:rPr>
              <a:t>个位置存储长度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6" grpId="0"/>
      <p:bldP spid="163846" grpId="1"/>
      <p:bldP spid="163847" grpId="0"/>
      <p:bldP spid="163847" grpId="1"/>
      <p:bldP spid="163848" grpId="0"/>
      <p:bldP spid="163848" grpId="1"/>
      <p:bldP spid="163849" grpId="0"/>
      <p:bldP spid="163849" grpId="1"/>
      <p:bldP spid="163850" grpId="0" animBg="1"/>
      <p:bldP spid="163850" grpId="1" animBg="1"/>
      <p:bldP spid="163851" grpId="0" animBg="1"/>
      <p:bldP spid="163851" grpId="1" animBg="1"/>
      <p:bldP spid="163852" grpId="0"/>
      <p:bldP spid="163852" grpId="1"/>
      <p:bldP spid="163853" grpId="0"/>
      <p:bldP spid="16385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574675" y="579438"/>
            <a:ext cx="8001000" cy="941387"/>
          </a:xfrm>
          <a:noFill/>
        </p:spPr>
        <p:txBody>
          <a:bodyPr/>
          <a:lstStyle/>
          <a:p>
            <a:pPr eaLnBrk="1" hangingPunct="1"/>
            <a:r>
              <a:rPr lang="zh-CN" altLang="en-US" b="1"/>
              <a:t>简单模式匹配算法</a:t>
            </a:r>
            <a:endParaRPr lang="zh-CN" altLang="en-US" b="1"/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323850" y="1323975"/>
            <a:ext cx="8820150" cy="97853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latin typeface="Times New Roman" panose="02020503050405090304" pitchFamily="18" charset="0"/>
              </a:rPr>
              <a:t>int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Index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(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SString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S, 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SString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T, 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int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pos) {</a:t>
            </a:r>
            <a:endParaRPr kumimoji="1" lang="en-US" altLang="zh-CN" sz="2400" dirty="0">
              <a:latin typeface="Times New Roman" panose="02020503050405090304" pitchFamily="18" charset="0"/>
            </a:endParaRPr>
          </a:p>
          <a:p>
            <a:pPr marL="254000" indent="-254000" defTabSz="677545" hangingPunct="0">
              <a:lnSpc>
                <a:spcPct val="120000"/>
              </a:lnSpc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latin typeface="Times New Roman" panose="02020503050405090304" pitchFamily="18" charset="0"/>
              </a:rPr>
              <a:t>i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= pos;   j = 1;  </a:t>
            </a:r>
            <a:endParaRPr kumimoji="1" lang="en-US" altLang="zh-CN" sz="2400" dirty="0">
              <a:latin typeface="Times New Roman" panose="02020503050405090304" pitchFamily="18" charset="0"/>
            </a:endParaRP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323850" y="2205038"/>
            <a:ext cx="4319588" cy="53022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while ( </a:t>
            </a:r>
            <a:r>
              <a:rPr kumimoji="1" lang="zh-CN" altLang="en-US" sz="2400">
                <a:solidFill>
                  <a:srgbClr val="CC3300"/>
                </a:solidFill>
                <a:latin typeface="Times New Roman" panose="02020503050405090304" pitchFamily="18" charset="0"/>
              </a:rPr>
              <a:t>循环条件</a:t>
            </a:r>
            <a:r>
              <a:rPr kumimoji="1" lang="zh-CN" altLang="en-US" sz="2400">
                <a:latin typeface="Times New Roman" panose="02020503050405090304" pitchFamily="18" charset="0"/>
              </a:rPr>
              <a:t> </a:t>
            </a:r>
            <a:r>
              <a:rPr kumimoji="1" lang="en-US" altLang="zh-CN" sz="2400">
                <a:latin typeface="Times New Roman" panose="02020503050405090304" pitchFamily="18" charset="0"/>
              </a:rPr>
              <a:t>) { </a:t>
            </a:r>
            <a:endParaRPr kumimoji="1"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179388" y="2636838"/>
            <a:ext cx="6997700" cy="53022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    if (S[i] == T[j]) { ++i;  ++j; }// </a:t>
            </a:r>
            <a:r>
              <a:rPr kumimoji="1" lang="zh-CN" altLang="en-US" sz="2400">
                <a:latin typeface="Times New Roman" panose="02020503050405090304" pitchFamily="18" charset="0"/>
              </a:rPr>
              <a:t>继续比较后继字符 </a:t>
            </a:r>
            <a:endParaRPr kumimoji="1" lang="zh-CN" altLang="en-US" sz="2400">
              <a:latin typeface="Times New Roman" panose="02020503050405090304" pitchFamily="18" charset="0"/>
            </a:endParaRPr>
          </a:p>
        </p:txBody>
      </p:sp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192088" y="3275013"/>
            <a:ext cx="7861300" cy="53022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    else {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503050405090304" pitchFamily="18" charset="0"/>
              </a:rPr>
              <a:t> i = i-j+2</a:t>
            </a:r>
            <a:r>
              <a:rPr kumimoji="1" lang="en-US" altLang="zh-CN" sz="2400">
                <a:latin typeface="Times New Roman" panose="02020503050405090304" pitchFamily="18" charset="0"/>
              </a:rPr>
              <a:t>;   j = 1; } // </a:t>
            </a:r>
            <a:r>
              <a:rPr kumimoji="1" lang="zh-CN" altLang="en-US" sz="2400">
                <a:latin typeface="Times New Roman" panose="02020503050405090304" pitchFamily="18" charset="0"/>
              </a:rPr>
              <a:t>指针后退重新开始匹配   </a:t>
            </a:r>
            <a:r>
              <a:rPr kumimoji="1" lang="en-US" altLang="zh-CN" sz="2400">
                <a:latin typeface="Times New Roman" panose="02020503050405090304" pitchFamily="18" charset="0"/>
              </a:rPr>
              <a:t>}   </a:t>
            </a:r>
            <a:endParaRPr kumimoji="1"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2846388" y="4221163"/>
            <a:ext cx="331152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1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2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3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4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5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6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7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8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9</a:t>
            </a:r>
            <a:endParaRPr lang="en-US" altLang="zh-CN" sz="3200" i="1" baseline="-25000">
              <a:latin typeface="Times New Roman" panose="02020503050405090304" pitchFamily="18" charset="0"/>
            </a:endParaRPr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2846388" y="4987925"/>
            <a:ext cx="251936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1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2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3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4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5</a:t>
            </a:r>
            <a:endParaRPr lang="en-US" altLang="zh-CN" sz="3200" i="1" baseline="-25000">
              <a:latin typeface="Times New Roman" panose="02020503050405090304" pitchFamily="18" charset="0"/>
            </a:endParaRPr>
          </a:p>
        </p:txBody>
      </p:sp>
      <p:sp>
        <p:nvSpPr>
          <p:cNvPr id="161803" name="Text Box 11"/>
          <p:cNvSpPr txBox="1">
            <a:spLocks noChangeArrowheads="1"/>
          </p:cNvSpPr>
          <p:nvPr/>
        </p:nvSpPr>
        <p:spPr bwMode="auto">
          <a:xfrm>
            <a:off x="2268538" y="4143375"/>
            <a:ext cx="4381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hlink"/>
                </a:solidFill>
                <a:latin typeface="Times New Roman" panose="02020503050405090304" pitchFamily="18" charset="0"/>
              </a:rPr>
              <a:t>S</a:t>
            </a:r>
            <a:endParaRPr lang="en-US" altLang="zh-CN" sz="3600">
              <a:solidFill>
                <a:schemeClr val="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2270125" y="4987925"/>
            <a:ext cx="4635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hlink"/>
                </a:solidFill>
                <a:latin typeface="Times New Roman" panose="02020503050405090304" pitchFamily="18" charset="0"/>
              </a:rPr>
              <a:t>T</a:t>
            </a:r>
            <a:endParaRPr lang="en-US" altLang="zh-CN" sz="3600">
              <a:solidFill>
                <a:schemeClr val="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1805" name="Line 13"/>
          <p:cNvSpPr>
            <a:spLocks noChangeShapeType="1"/>
          </p:cNvSpPr>
          <p:nvPr/>
        </p:nvSpPr>
        <p:spPr bwMode="auto">
          <a:xfrm>
            <a:off x="3062288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806" name="Line 14"/>
          <p:cNvSpPr>
            <a:spLocks noChangeShapeType="1"/>
          </p:cNvSpPr>
          <p:nvPr/>
        </p:nvSpPr>
        <p:spPr bwMode="auto">
          <a:xfrm flipV="1">
            <a:off x="3062288" y="54927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807" name="Text Box 15"/>
          <p:cNvSpPr txBox="1">
            <a:spLocks noChangeArrowheads="1"/>
          </p:cNvSpPr>
          <p:nvPr/>
        </p:nvSpPr>
        <p:spPr bwMode="auto">
          <a:xfrm>
            <a:off x="3133725" y="3860800"/>
            <a:ext cx="5921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i=1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1808" name="Rectangle 16"/>
          <p:cNvSpPr>
            <a:spLocks noChangeArrowheads="1"/>
          </p:cNvSpPr>
          <p:nvPr/>
        </p:nvSpPr>
        <p:spPr bwMode="auto">
          <a:xfrm>
            <a:off x="3133725" y="5564188"/>
            <a:ext cx="5921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j=1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1809" name="Text Box 17"/>
          <p:cNvSpPr txBox="1">
            <a:spLocks noChangeArrowheads="1"/>
          </p:cNvSpPr>
          <p:nvPr/>
        </p:nvSpPr>
        <p:spPr bwMode="auto">
          <a:xfrm rot="-5400000">
            <a:off x="2840831" y="4658520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1810" name="Oval 18"/>
          <p:cNvSpPr>
            <a:spLocks noChangeArrowheads="1"/>
          </p:cNvSpPr>
          <p:nvPr/>
        </p:nvSpPr>
        <p:spPr bwMode="auto">
          <a:xfrm>
            <a:off x="2917825" y="4437063"/>
            <a:ext cx="1657350" cy="360362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61811" name="Text Box 19"/>
          <p:cNvSpPr txBox="1">
            <a:spLocks noChangeArrowheads="1"/>
          </p:cNvSpPr>
          <p:nvPr/>
        </p:nvSpPr>
        <p:spPr bwMode="auto">
          <a:xfrm>
            <a:off x="3494088" y="3860800"/>
            <a:ext cx="5921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i=2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1812" name="Line 20"/>
          <p:cNvSpPr>
            <a:spLocks noChangeShapeType="1"/>
          </p:cNvSpPr>
          <p:nvPr/>
        </p:nvSpPr>
        <p:spPr bwMode="auto">
          <a:xfrm>
            <a:off x="3421063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813" name="Line 21"/>
          <p:cNvSpPr>
            <a:spLocks noChangeShapeType="1"/>
          </p:cNvSpPr>
          <p:nvPr/>
        </p:nvSpPr>
        <p:spPr bwMode="auto">
          <a:xfrm flipV="1">
            <a:off x="3421063" y="55181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814" name="Rectangle 22"/>
          <p:cNvSpPr>
            <a:spLocks noChangeArrowheads="1"/>
          </p:cNvSpPr>
          <p:nvPr/>
        </p:nvSpPr>
        <p:spPr bwMode="auto">
          <a:xfrm>
            <a:off x="3565525" y="5589588"/>
            <a:ext cx="5921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j=2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1815" name="Text Box 23"/>
          <p:cNvSpPr txBox="1">
            <a:spLocks noChangeArrowheads="1"/>
          </p:cNvSpPr>
          <p:nvPr/>
        </p:nvSpPr>
        <p:spPr bwMode="auto">
          <a:xfrm rot="-5400000">
            <a:off x="3201194" y="4658519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1816" name="Text Box 24"/>
          <p:cNvSpPr txBox="1">
            <a:spLocks noChangeArrowheads="1"/>
          </p:cNvSpPr>
          <p:nvPr/>
        </p:nvSpPr>
        <p:spPr bwMode="auto">
          <a:xfrm rot="-5400000">
            <a:off x="3471069" y="4749007"/>
            <a:ext cx="4127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Arial" panose="020B0604020202090204" pitchFamily="34" charset="0"/>
              </a:rPr>
              <a:t>≠</a:t>
            </a:r>
            <a:endParaRPr lang="en-US" altLang="zh-CN">
              <a:solidFill>
                <a:schemeClr val="folHlink"/>
              </a:solidFill>
              <a:latin typeface="Arial" panose="020B0604020202090204" pitchFamily="34" charset="0"/>
            </a:endParaRPr>
          </a:p>
        </p:txBody>
      </p:sp>
      <p:sp>
        <p:nvSpPr>
          <p:cNvPr id="161817" name="Line 25"/>
          <p:cNvSpPr>
            <a:spLocks noChangeShapeType="1"/>
          </p:cNvSpPr>
          <p:nvPr/>
        </p:nvSpPr>
        <p:spPr bwMode="auto">
          <a:xfrm>
            <a:off x="3709988" y="40052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818" name="Line 26"/>
          <p:cNvSpPr>
            <a:spLocks noChangeShapeType="1"/>
          </p:cNvSpPr>
          <p:nvPr/>
        </p:nvSpPr>
        <p:spPr bwMode="auto">
          <a:xfrm flipV="1">
            <a:off x="3781425" y="55181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819" name="Rectangle 27"/>
          <p:cNvSpPr>
            <a:spLocks noChangeArrowheads="1"/>
          </p:cNvSpPr>
          <p:nvPr/>
        </p:nvSpPr>
        <p:spPr bwMode="auto">
          <a:xfrm>
            <a:off x="3997325" y="5589588"/>
            <a:ext cx="5921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j=3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1820" name="Text Box 28"/>
          <p:cNvSpPr txBox="1">
            <a:spLocks noChangeArrowheads="1"/>
          </p:cNvSpPr>
          <p:nvPr/>
        </p:nvSpPr>
        <p:spPr bwMode="auto">
          <a:xfrm>
            <a:off x="3781425" y="3860800"/>
            <a:ext cx="5921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i=3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1821" name="Text Box 29"/>
          <p:cNvSpPr txBox="1">
            <a:spLocks noChangeArrowheads="1"/>
          </p:cNvSpPr>
          <p:nvPr/>
        </p:nvSpPr>
        <p:spPr bwMode="auto">
          <a:xfrm>
            <a:off x="3133725" y="5013325"/>
            <a:ext cx="251936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1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2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3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4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5</a:t>
            </a:r>
            <a:endParaRPr lang="en-US" altLang="zh-CN" sz="3200" i="1" baseline="-25000">
              <a:latin typeface="Times New Roman" panose="02020503050405090304" pitchFamily="18" charset="0"/>
            </a:endParaRPr>
          </a:p>
        </p:txBody>
      </p:sp>
      <p:sp>
        <p:nvSpPr>
          <p:cNvPr id="161822" name="Rectangle 30"/>
          <p:cNvSpPr>
            <a:spLocks noChangeArrowheads="1"/>
          </p:cNvSpPr>
          <p:nvPr/>
        </p:nvSpPr>
        <p:spPr bwMode="auto">
          <a:xfrm>
            <a:off x="3565525" y="5589588"/>
            <a:ext cx="5921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j=1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1823" name="Oval 31"/>
          <p:cNvSpPr>
            <a:spLocks noChangeArrowheads="1"/>
          </p:cNvSpPr>
          <p:nvPr/>
        </p:nvSpPr>
        <p:spPr bwMode="auto">
          <a:xfrm>
            <a:off x="3278188" y="4437063"/>
            <a:ext cx="1657350" cy="360362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1" grpId="0"/>
      <p:bldP spid="161801" grpId="1"/>
      <p:bldP spid="161802" grpId="0"/>
      <p:bldP spid="161802" grpId="1"/>
      <p:bldP spid="161802" grpId="2"/>
      <p:bldP spid="161803" grpId="0"/>
      <p:bldP spid="161803" grpId="1"/>
      <p:bldP spid="161804" grpId="0"/>
      <p:bldP spid="161804" grpId="1"/>
      <p:bldP spid="161805" grpId="0" animBg="1"/>
      <p:bldP spid="161805" grpId="1" animBg="1"/>
      <p:bldP spid="161805" grpId="2" animBg="1"/>
      <p:bldP spid="161806" grpId="0" animBg="1"/>
      <p:bldP spid="161806" grpId="1" animBg="1"/>
      <p:bldP spid="161806" grpId="2" animBg="1"/>
      <p:bldP spid="161807" grpId="0"/>
      <p:bldP spid="161807" grpId="1"/>
      <p:bldP spid="161807" grpId="2"/>
      <p:bldP spid="161808" grpId="0"/>
      <p:bldP spid="161808" grpId="1"/>
      <p:bldP spid="161808" grpId="2"/>
      <p:bldP spid="161809" grpId="0"/>
      <p:bldP spid="161809" grpId="1"/>
      <p:bldP spid="161809" grpId="2"/>
      <p:bldP spid="161810" grpId="0" animBg="1"/>
      <p:bldP spid="161810" grpId="1" animBg="1"/>
      <p:bldP spid="161810" grpId="2" animBg="1"/>
      <p:bldP spid="161811" grpId="0"/>
      <p:bldP spid="161811" grpId="1"/>
      <p:bldP spid="161811" grpId="2"/>
      <p:bldP spid="161811" grpId="3"/>
      <p:bldP spid="161812" grpId="0" animBg="1"/>
      <p:bldP spid="161812" grpId="1" animBg="1"/>
      <p:bldP spid="161812" grpId="2" animBg="1"/>
      <p:bldP spid="161812" grpId="3" animBg="1"/>
      <p:bldP spid="161813" grpId="0" animBg="1"/>
      <p:bldP spid="161813" grpId="1" animBg="1"/>
      <p:bldP spid="161813" grpId="2" animBg="1"/>
      <p:bldP spid="161813" grpId="3" animBg="1"/>
      <p:bldP spid="161814" grpId="0"/>
      <p:bldP spid="161814" grpId="1"/>
      <p:bldP spid="161814" grpId="2"/>
      <p:bldP spid="161815" grpId="0"/>
      <p:bldP spid="161815" grpId="1"/>
      <p:bldP spid="161815" grpId="2"/>
      <p:bldP spid="161816" grpId="0"/>
      <p:bldP spid="161816" grpId="1"/>
      <p:bldP spid="161816" grpId="2"/>
      <p:bldP spid="161817" grpId="0" animBg="1"/>
      <p:bldP spid="161817" grpId="1" animBg="1"/>
      <p:bldP spid="161817" grpId="2" animBg="1"/>
      <p:bldP spid="161818" grpId="0" animBg="1"/>
      <p:bldP spid="161818" grpId="1" animBg="1"/>
      <p:bldP spid="161818" grpId="2" animBg="1"/>
      <p:bldP spid="161819" grpId="0"/>
      <p:bldP spid="161819" grpId="1"/>
      <p:bldP spid="161819" grpId="2"/>
      <p:bldP spid="161820" grpId="0"/>
      <p:bldP spid="161820" grpId="1"/>
      <p:bldP spid="161820" grpId="2"/>
      <p:bldP spid="161821" grpId="0"/>
      <p:bldP spid="161821" grpId="1"/>
      <p:bldP spid="161822" grpId="0"/>
      <p:bldP spid="161822" grpId="1"/>
      <p:bldP spid="161823" grpId="0" animBg="1"/>
      <p:bldP spid="16182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574675" y="660400"/>
            <a:ext cx="8001000" cy="6985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/>
              <a:t>简单模式匹配算法</a:t>
            </a:r>
            <a:endParaRPr lang="zh-CN" altLang="en-US" b="1"/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323850" y="1585913"/>
            <a:ext cx="8820150" cy="833178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latin typeface="Times New Roman" panose="02020503050405090304" pitchFamily="18" charset="0"/>
              </a:rPr>
              <a:t>int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StrIndex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(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SString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S, 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SString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T, 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int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pos) {</a:t>
            </a:r>
            <a:endParaRPr kumimoji="1" lang="en-US" altLang="zh-CN" sz="2400" dirty="0">
              <a:latin typeface="Times New Roman" panose="02020503050405090304" pitchFamily="18" charset="0"/>
            </a:endParaRPr>
          </a:p>
          <a:p>
            <a:pPr marL="254000" indent="-254000" defTabSz="677545" hangingPunct="0"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latin typeface="Times New Roman" panose="02020503050405090304" pitchFamily="18" charset="0"/>
              </a:rPr>
              <a:t>i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 = pos;   j = 1;  </a:t>
            </a:r>
            <a:endParaRPr kumimoji="1" lang="en-US" altLang="zh-CN" sz="2400" dirty="0">
              <a:latin typeface="Times New Roman" panose="02020503050405090304" pitchFamily="18" charset="0"/>
            </a:endParaRP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323850" y="2251075"/>
            <a:ext cx="4319588" cy="53022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while (</a:t>
            </a:r>
            <a:r>
              <a:rPr kumimoji="1" lang="en-US" altLang="zh-CN" sz="2400">
                <a:solidFill>
                  <a:srgbClr val="CC3300"/>
                </a:solidFill>
                <a:latin typeface="Times New Roman" panose="02020503050405090304" pitchFamily="18" charset="0"/>
              </a:rPr>
              <a:t>i &lt;= S[0] &amp;&amp; j &lt;= T[0]</a:t>
            </a:r>
            <a:r>
              <a:rPr kumimoji="1" lang="en-US" altLang="zh-CN" sz="2400">
                <a:latin typeface="Times New Roman" panose="02020503050405090304" pitchFamily="18" charset="0"/>
              </a:rPr>
              <a:t>) { </a:t>
            </a:r>
            <a:endParaRPr kumimoji="1"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179388" y="2682875"/>
            <a:ext cx="6997700" cy="53022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    if (S[i] == T[j]) { ++i;  ++j; }// </a:t>
            </a:r>
            <a:r>
              <a:rPr kumimoji="1" lang="zh-CN" altLang="en-US" sz="2400">
                <a:latin typeface="Times New Roman" panose="02020503050405090304" pitchFamily="18" charset="0"/>
              </a:rPr>
              <a:t>继续比较后继字符 </a:t>
            </a:r>
            <a:endParaRPr kumimoji="1" lang="zh-CN" altLang="en-US" sz="2400">
              <a:latin typeface="Times New Roman" panose="02020503050405090304" pitchFamily="18" charset="0"/>
            </a:endParaRPr>
          </a:p>
        </p:txBody>
      </p:sp>
      <p:sp>
        <p:nvSpPr>
          <p:cNvPr id="29702" name="Text Box 8"/>
          <p:cNvSpPr txBox="1">
            <a:spLocks noChangeArrowheads="1"/>
          </p:cNvSpPr>
          <p:nvPr/>
        </p:nvSpPr>
        <p:spPr bwMode="auto">
          <a:xfrm>
            <a:off x="192088" y="3105150"/>
            <a:ext cx="7861300" cy="53022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    else { i = i-j+2;   j = 1; } // </a:t>
            </a:r>
            <a:r>
              <a:rPr kumimoji="1" lang="zh-CN" altLang="en-US" sz="2400">
                <a:latin typeface="Times New Roman" panose="02020503050405090304" pitchFamily="18" charset="0"/>
              </a:rPr>
              <a:t>指针后退重新开始匹配   </a:t>
            </a:r>
            <a:r>
              <a:rPr kumimoji="1" lang="en-US" altLang="zh-CN" sz="2400">
                <a:latin typeface="Times New Roman" panose="02020503050405090304" pitchFamily="18" charset="0"/>
              </a:rPr>
              <a:t>}   </a:t>
            </a:r>
            <a:endParaRPr kumimoji="1"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250825" y="3546475"/>
            <a:ext cx="7861300" cy="822325"/>
          </a:xfrm>
          <a:prstGeom prst="rect">
            <a:avLst/>
          </a:prstGeom>
          <a:noFill/>
          <a:ln w="28575" algn="ctr">
            <a:noFill/>
            <a:miter lim="800000"/>
            <a:headEnd type="none" w="lg" len="lg"/>
          </a:ln>
        </p:spPr>
        <p:txBody>
          <a:bodyPr lIns="90000" tIns="46800" rIns="90000" bIns="46800">
            <a:spAutoFit/>
          </a:bodyPr>
          <a:lstStyle/>
          <a:p>
            <a:pPr marL="254000" indent="-254000" defTabSz="677545" hangingPunct="0"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CC3300"/>
                </a:solidFill>
                <a:latin typeface="Times New Roman" panose="02020503050405090304" pitchFamily="18" charset="0"/>
              </a:rPr>
              <a:t>if (j &gt; T[0])  return  i-T[0];</a:t>
            </a:r>
            <a:endParaRPr kumimoji="1" lang="en-US" altLang="zh-CN" sz="2400">
              <a:solidFill>
                <a:srgbClr val="CC3300"/>
              </a:solidFill>
              <a:latin typeface="Times New Roman" panose="02020503050405090304" pitchFamily="18" charset="0"/>
            </a:endParaRPr>
          </a:p>
          <a:p>
            <a:pPr marL="254000" indent="-254000" defTabSz="677545" hangingPunct="0"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CC3300"/>
                </a:solidFill>
                <a:latin typeface="Times New Roman" panose="02020503050405090304" pitchFamily="18" charset="0"/>
              </a:rPr>
              <a:t>else return 0;</a:t>
            </a:r>
            <a:r>
              <a:rPr kumimoji="1" lang="en-US" altLang="zh-CN" sz="2400">
                <a:latin typeface="Times New Roman" panose="02020503050405090304" pitchFamily="18" charset="0"/>
              </a:rPr>
              <a:t> } // Index</a:t>
            </a:r>
            <a:endParaRPr kumimoji="1"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4354513" y="4122738"/>
            <a:ext cx="331152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1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2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3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4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5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6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7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8</a:t>
            </a:r>
            <a:r>
              <a:rPr lang="en-US" altLang="zh-CN" sz="3200" i="1">
                <a:latin typeface="Times New Roman" panose="02020503050405090304" pitchFamily="18" charset="0"/>
              </a:rPr>
              <a:t>s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9</a:t>
            </a:r>
            <a:endParaRPr lang="en-US" altLang="zh-CN" sz="3200" i="1" baseline="-25000">
              <a:latin typeface="Times New Roman" panose="02020503050405090304" pitchFamily="18" charset="0"/>
            </a:endParaRP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3779838" y="4051300"/>
            <a:ext cx="4381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hlink"/>
                </a:solidFill>
                <a:latin typeface="Times New Roman" panose="02020503050405090304" pitchFamily="18" charset="0"/>
              </a:rPr>
              <a:t>S</a:t>
            </a:r>
            <a:endParaRPr lang="en-US" altLang="zh-CN" sz="3600">
              <a:solidFill>
                <a:schemeClr val="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3779838" y="4843463"/>
            <a:ext cx="4635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hlink"/>
                </a:solidFill>
                <a:latin typeface="Times New Roman" panose="02020503050405090304" pitchFamily="18" charset="0"/>
              </a:rPr>
              <a:t>T</a:t>
            </a:r>
            <a:endParaRPr lang="en-US" altLang="zh-CN" sz="3600">
              <a:solidFill>
                <a:schemeClr val="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2829" name="Text Box 13"/>
          <p:cNvSpPr txBox="1">
            <a:spLocks noChangeArrowheads="1"/>
          </p:cNvSpPr>
          <p:nvPr/>
        </p:nvSpPr>
        <p:spPr bwMode="auto">
          <a:xfrm rot="-5400000">
            <a:off x="5287169" y="4631531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2830" name="Oval 14"/>
          <p:cNvSpPr>
            <a:spLocks noChangeArrowheads="1"/>
          </p:cNvSpPr>
          <p:nvPr/>
        </p:nvSpPr>
        <p:spPr bwMode="auto">
          <a:xfrm>
            <a:off x="5362575" y="4338638"/>
            <a:ext cx="1370013" cy="360362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62831" name="Rectangle 15"/>
          <p:cNvSpPr>
            <a:spLocks noChangeArrowheads="1"/>
          </p:cNvSpPr>
          <p:nvPr/>
        </p:nvSpPr>
        <p:spPr bwMode="auto">
          <a:xfrm>
            <a:off x="6875463" y="5419725"/>
            <a:ext cx="5921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j=5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2832" name="Text Box 16"/>
          <p:cNvSpPr txBox="1">
            <a:spLocks noChangeArrowheads="1"/>
          </p:cNvSpPr>
          <p:nvPr/>
        </p:nvSpPr>
        <p:spPr bwMode="auto">
          <a:xfrm rot="-5400000">
            <a:off x="6439694" y="4631531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2833" name="Line 17"/>
          <p:cNvSpPr>
            <a:spLocks noChangeShapeType="1"/>
          </p:cNvSpPr>
          <p:nvPr/>
        </p:nvSpPr>
        <p:spPr bwMode="auto">
          <a:xfrm>
            <a:off x="6588125" y="39068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834" name="Line 18"/>
          <p:cNvSpPr>
            <a:spLocks noChangeShapeType="1"/>
          </p:cNvSpPr>
          <p:nvPr/>
        </p:nvSpPr>
        <p:spPr bwMode="auto">
          <a:xfrm flipV="1">
            <a:off x="6659563" y="54197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835" name="Text Box 19"/>
          <p:cNvSpPr txBox="1">
            <a:spLocks noChangeArrowheads="1"/>
          </p:cNvSpPr>
          <p:nvPr/>
        </p:nvSpPr>
        <p:spPr bwMode="auto">
          <a:xfrm>
            <a:off x="6875463" y="3762375"/>
            <a:ext cx="5921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i=8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5219700" y="4843463"/>
            <a:ext cx="25193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1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2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3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4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5</a:t>
            </a:r>
            <a:endParaRPr lang="en-US" altLang="zh-CN" sz="3200" i="1" baseline="-25000">
              <a:latin typeface="Times New Roman" panose="02020503050405090304" pitchFamily="18" charset="0"/>
            </a:endParaRPr>
          </a:p>
        </p:txBody>
      </p:sp>
      <p:sp>
        <p:nvSpPr>
          <p:cNvPr id="162837" name="Text Box 21"/>
          <p:cNvSpPr txBox="1">
            <a:spLocks noChangeArrowheads="1"/>
          </p:cNvSpPr>
          <p:nvPr/>
        </p:nvSpPr>
        <p:spPr bwMode="auto">
          <a:xfrm rot="-5400000">
            <a:off x="6150769" y="4631531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2838" name="Text Box 22"/>
          <p:cNvSpPr txBox="1">
            <a:spLocks noChangeArrowheads="1"/>
          </p:cNvSpPr>
          <p:nvPr/>
        </p:nvSpPr>
        <p:spPr bwMode="auto">
          <a:xfrm rot="-5400000">
            <a:off x="5863431" y="463153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2839" name="Text Box 23"/>
          <p:cNvSpPr txBox="1">
            <a:spLocks noChangeArrowheads="1"/>
          </p:cNvSpPr>
          <p:nvPr/>
        </p:nvSpPr>
        <p:spPr bwMode="auto">
          <a:xfrm rot="-5400000">
            <a:off x="5574506" y="463153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2840" name="Text Box 24"/>
          <p:cNvSpPr txBox="1">
            <a:spLocks noChangeArrowheads="1"/>
          </p:cNvSpPr>
          <p:nvPr/>
        </p:nvSpPr>
        <p:spPr bwMode="auto">
          <a:xfrm>
            <a:off x="6804025" y="4843463"/>
            <a:ext cx="180022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1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2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3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4 </a:t>
            </a:r>
            <a:r>
              <a:rPr lang="en-US" altLang="zh-CN" sz="3200" i="1">
                <a:latin typeface="Times New Roman" panose="02020503050405090304" pitchFamily="18" charset="0"/>
              </a:rPr>
              <a:t>t</a:t>
            </a:r>
            <a:r>
              <a:rPr lang="en-US" altLang="zh-CN" sz="3200" i="1" baseline="-25000">
                <a:latin typeface="Times New Roman" panose="02020503050405090304" pitchFamily="18" charset="0"/>
              </a:rPr>
              <a:t>5</a:t>
            </a:r>
            <a:endParaRPr lang="en-US" altLang="zh-CN" sz="3200" i="1" baseline="-25000">
              <a:latin typeface="Times New Roman" panose="02020503050405090304" pitchFamily="18" charset="0"/>
            </a:endParaRPr>
          </a:p>
        </p:txBody>
      </p:sp>
      <p:sp>
        <p:nvSpPr>
          <p:cNvPr id="162841" name="Line 25"/>
          <p:cNvSpPr>
            <a:spLocks noChangeShapeType="1"/>
          </p:cNvSpPr>
          <p:nvPr/>
        </p:nvSpPr>
        <p:spPr bwMode="auto">
          <a:xfrm>
            <a:off x="6948488" y="39068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842" name="Text Box 26"/>
          <p:cNvSpPr txBox="1">
            <a:spLocks noChangeArrowheads="1"/>
          </p:cNvSpPr>
          <p:nvPr/>
        </p:nvSpPr>
        <p:spPr bwMode="auto">
          <a:xfrm>
            <a:off x="7235825" y="3762375"/>
            <a:ext cx="5921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i=9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2843" name="Rectangle 27"/>
          <p:cNvSpPr>
            <a:spLocks noChangeArrowheads="1"/>
          </p:cNvSpPr>
          <p:nvPr/>
        </p:nvSpPr>
        <p:spPr bwMode="auto">
          <a:xfrm>
            <a:off x="7235825" y="5419725"/>
            <a:ext cx="5921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503050405090304" pitchFamily="18" charset="0"/>
              </a:rPr>
              <a:t>j=1</a:t>
            </a:r>
            <a:endParaRPr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162844" name="Line 28"/>
          <p:cNvSpPr>
            <a:spLocks noChangeShapeType="1"/>
          </p:cNvSpPr>
          <p:nvPr/>
        </p:nvSpPr>
        <p:spPr bwMode="auto">
          <a:xfrm flipV="1">
            <a:off x="7019925" y="54197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845" name="Text Box 29"/>
          <p:cNvSpPr txBox="1">
            <a:spLocks noChangeArrowheads="1"/>
          </p:cNvSpPr>
          <p:nvPr/>
        </p:nvSpPr>
        <p:spPr bwMode="auto">
          <a:xfrm rot="-5400000">
            <a:off x="6727031" y="463153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6" grpId="0"/>
      <p:bldP spid="162827" grpId="0"/>
      <p:bldP spid="162828" grpId="0"/>
      <p:bldP spid="162829" grpId="0"/>
      <p:bldP spid="162829" grpId="1"/>
      <p:bldP spid="162830" grpId="0" animBg="1"/>
      <p:bldP spid="162830" grpId="1" animBg="1"/>
      <p:bldP spid="162831" grpId="0"/>
      <p:bldP spid="162831" grpId="1"/>
      <p:bldP spid="162832" grpId="0"/>
      <p:bldP spid="162832" grpId="1"/>
      <p:bldP spid="162833" grpId="0" animBg="1"/>
      <p:bldP spid="162833" grpId="1" animBg="1"/>
      <p:bldP spid="162834" grpId="0" animBg="1"/>
      <p:bldP spid="162834" grpId="1" animBg="1"/>
      <p:bldP spid="162835" grpId="0"/>
      <p:bldP spid="162835" grpId="1"/>
      <p:bldP spid="162836" grpId="0"/>
      <p:bldP spid="162836" grpId="1"/>
      <p:bldP spid="162837" grpId="0"/>
      <p:bldP spid="162837" grpId="1"/>
      <p:bldP spid="162838" grpId="0"/>
      <p:bldP spid="162838" grpId="1"/>
      <p:bldP spid="162839" grpId="0"/>
      <p:bldP spid="162839" grpId="1"/>
      <p:bldP spid="162840" grpId="0"/>
      <p:bldP spid="162841" grpId="0" animBg="1"/>
      <p:bldP spid="162842" grpId="0"/>
      <p:bldP spid="162843" grpId="0"/>
      <p:bldP spid="162844" grpId="0" animBg="1"/>
      <p:bldP spid="1628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9600" cy="884237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000000"/>
                </a:solidFill>
              </a:rPr>
              <a:t>简单模式匹配算法</a:t>
            </a: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539433" y="4254183"/>
            <a:ext cx="8229600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08050" lvl="1" indent="-43688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600"/>
              <a:t>举例</a:t>
            </a:r>
            <a:endParaRPr lang="zh-CN" altLang="en-US" sz="260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9750" y="1484313"/>
            <a:ext cx="8229600" cy="3484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/>
              <a:t>如何匹配？</a:t>
            </a:r>
            <a:endParaRPr lang="zh-CN" altLang="en-US" sz="3000"/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/>
              <a:t>例子</a:t>
            </a:r>
            <a:endParaRPr lang="zh-CN" altLang="en-US" sz="3000"/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/>
              <a:t>方法</a:t>
            </a:r>
            <a:endParaRPr lang="zh-CN" altLang="en-US" sz="3000"/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/>
              <a:t>归纳出算法</a:t>
            </a:r>
            <a:endParaRPr lang="zh-CN" altLang="en-US" sz="3000"/>
          </a:p>
          <a:p>
            <a:pPr marL="469900" indent="-469900">
              <a:spcBef>
                <a:spcPct val="20000"/>
              </a:spcBef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 sz="3000">
                <a:solidFill>
                  <a:srgbClr val="0066FF"/>
                </a:solidFill>
              </a:rPr>
              <a:t>算法的缺陷</a:t>
            </a:r>
            <a:endParaRPr lang="zh-CN" altLang="en-US" sz="3000">
              <a:solidFill>
                <a:srgbClr val="0066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781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730250"/>
          </a:xfrm>
        </p:spPr>
        <p:txBody>
          <a:bodyPr/>
          <a:lstStyle/>
          <a:p>
            <a:pPr eaLnBrk="1" hangingPunct="1"/>
            <a:r>
              <a:rPr lang="en-US" altLang="zh-CN" sz="2100" b="1" dirty="0">
                <a:solidFill>
                  <a:srgbClr val="800000"/>
                </a:solidFill>
              </a:rPr>
              <a:t>4.1  </a:t>
            </a:r>
            <a:r>
              <a:rPr lang="zh-CN" altLang="en-US" sz="2100" b="1" dirty="0">
                <a:solidFill>
                  <a:srgbClr val="800000"/>
                </a:solidFill>
              </a:rPr>
              <a:t>串的概念和基本操作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4422"/>
            <a:ext cx="7772400" cy="4867276"/>
          </a:xfrm>
        </p:spPr>
        <p:txBody>
          <a:bodyPr>
            <a:normAutofit fontScale="975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rgbClr val="800000"/>
                </a:solidFill>
                <a:sym typeface="Symbol" pitchFamily="18" charset="2"/>
              </a:rPr>
              <a:t>4.1.1   </a:t>
            </a:r>
            <a:r>
              <a:rPr lang="zh-CN" altLang="en-US" sz="2500" b="1" dirty="0">
                <a:solidFill>
                  <a:srgbClr val="800000"/>
                </a:solidFill>
                <a:sym typeface="Symbol" pitchFamily="18" charset="2"/>
              </a:rPr>
              <a:t>串的概念</a:t>
            </a:r>
            <a:endParaRPr lang="zh-CN" altLang="en-US" sz="2500" b="1" dirty="0">
              <a:solidFill>
                <a:srgbClr val="800000"/>
              </a:solidFill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900" dirty="0">
                <a:sym typeface="Symbol" pitchFamily="18" charset="2"/>
              </a:rPr>
              <a:t>    </a:t>
            </a:r>
            <a:r>
              <a:rPr lang="zh-CN" altLang="en-US" sz="2500" b="1" dirty="0">
                <a:solidFill>
                  <a:srgbClr val="FF3300"/>
                </a:solidFill>
                <a:sym typeface="Symbol" pitchFamily="18" charset="2"/>
              </a:rPr>
              <a:t>串</a:t>
            </a:r>
            <a:r>
              <a:rPr lang="zh-CN" altLang="en-US" sz="2500" b="1" dirty="0">
                <a:sym typeface="Symbol" pitchFamily="18" charset="2"/>
              </a:rPr>
              <a:t>（</a:t>
            </a:r>
            <a:r>
              <a:rPr lang="zh-CN" altLang="en-US" sz="2500" b="1" dirty="0">
                <a:solidFill>
                  <a:srgbClr val="FF3300"/>
                </a:solidFill>
                <a:sym typeface="Symbol" pitchFamily="18" charset="2"/>
              </a:rPr>
              <a:t>字符串</a:t>
            </a:r>
            <a:r>
              <a:rPr lang="zh-CN" altLang="en-US" sz="2500" b="1" dirty="0">
                <a:sym typeface="Symbol" pitchFamily="18" charset="2"/>
              </a:rPr>
              <a:t>）：</a:t>
            </a:r>
            <a:r>
              <a:rPr lang="zh-CN" altLang="en-US" sz="2500" dirty="0">
                <a:sym typeface="Symbol" pitchFamily="18" charset="2"/>
              </a:rPr>
              <a:t>是由零个或多个字符组成的有限序列。    </a:t>
            </a:r>
            <a:endParaRPr lang="zh-CN" altLang="en-US" sz="25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500" dirty="0">
                <a:sym typeface="Symbol" pitchFamily="18" charset="2"/>
              </a:rPr>
              <a:t>             记作：</a:t>
            </a:r>
            <a:r>
              <a:rPr lang="en-US" altLang="zh-CN" sz="2500" dirty="0">
                <a:sym typeface="Symbol" pitchFamily="18" charset="2"/>
              </a:rPr>
              <a:t>s =“a</a:t>
            </a:r>
            <a:r>
              <a:rPr lang="en-US" altLang="zh-CN" sz="2500" baseline="-25000" dirty="0">
                <a:sym typeface="Symbol" pitchFamily="18" charset="2"/>
              </a:rPr>
              <a:t>1</a:t>
            </a:r>
            <a:r>
              <a:rPr lang="en-US" altLang="zh-CN" sz="2500" dirty="0">
                <a:sym typeface="Symbol" pitchFamily="18" charset="2"/>
              </a:rPr>
              <a:t>a</a:t>
            </a:r>
            <a:r>
              <a:rPr lang="en-US" altLang="zh-CN" sz="2500" baseline="-25000" dirty="0">
                <a:sym typeface="Symbol" pitchFamily="18" charset="2"/>
              </a:rPr>
              <a:t>2</a:t>
            </a:r>
            <a:r>
              <a:rPr lang="en-US" altLang="zh-CN" sz="2500" dirty="0">
                <a:latin typeface="Arial" panose="020B0604020202090204" pitchFamily="34" charset="0"/>
                <a:sym typeface="Symbol" pitchFamily="18" charset="2"/>
              </a:rPr>
              <a:t>…</a:t>
            </a:r>
            <a:r>
              <a:rPr lang="en-US" altLang="zh-CN" sz="2500" dirty="0">
                <a:sym typeface="Symbol" pitchFamily="18" charset="2"/>
              </a:rPr>
              <a:t>a</a:t>
            </a:r>
            <a:r>
              <a:rPr lang="en-US" altLang="zh-CN" sz="2500" baseline="-25000" dirty="0">
                <a:sym typeface="Symbol" pitchFamily="18" charset="2"/>
              </a:rPr>
              <a:t>n</a:t>
            </a:r>
            <a:r>
              <a:rPr lang="en-US" altLang="zh-CN" sz="2500" dirty="0">
                <a:latin typeface="Arial" panose="020B0604020202090204" pitchFamily="34" charset="0"/>
                <a:sym typeface="Symbol" pitchFamily="18" charset="2"/>
              </a:rPr>
              <a:t>”</a:t>
            </a:r>
            <a:r>
              <a:rPr lang="en-US" altLang="zh-CN" sz="2500" dirty="0">
                <a:sym typeface="Symbol" pitchFamily="18" charset="2"/>
              </a:rPr>
              <a:t>        (n0)</a:t>
            </a:r>
            <a:endParaRPr lang="en-US" altLang="zh-CN" sz="25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500" dirty="0">
                <a:sym typeface="Symbol" pitchFamily="18" charset="2"/>
              </a:rPr>
              <a:t>            </a:t>
            </a:r>
            <a:r>
              <a:rPr lang="zh-CN" altLang="en-US" sz="2500" dirty="0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串是特殊的线性表，数据元素是单个字符。</a:t>
            </a:r>
            <a:endParaRPr lang="zh-CN" altLang="en-US" sz="25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500" dirty="0"/>
              <a:t>相对于一般的线性结构的特点：</a:t>
            </a:r>
            <a:endParaRPr lang="zh-CN" altLang="en-US" sz="25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305" dirty="0"/>
              <a:t>结构简单，规模庞大，元素重复率高</a:t>
            </a:r>
            <a:endParaRPr lang="zh-CN" altLang="en-US" sz="2305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305" dirty="0"/>
              <a:t>模式匹配（查找）操作：模式检测、模式定位、模式计数等</a:t>
            </a:r>
            <a:endParaRPr lang="zh-CN" altLang="en-US" sz="230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288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算法性能分析</a:t>
            </a:r>
            <a:endParaRPr lang="zh-CN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600" dirty="0">
                <a:latin typeface="Times New Roman" panose="02020503050405090304" pitchFamily="18" charset="0"/>
              </a:rPr>
              <a:t>该匹配过程易于理解，且在某些应用场合，效率也较高</a:t>
            </a:r>
            <a:r>
              <a:rPr kumimoji="1" lang="en-US" altLang="zh-CN" dirty="0">
                <a:latin typeface="Times New Roman" panose="02020503050405090304" pitchFamily="18" charset="0"/>
              </a:rPr>
              <a:t> </a:t>
            </a:r>
            <a:r>
              <a:rPr kumimoji="1" lang="zh-CN" altLang="en-US" dirty="0">
                <a:latin typeface="Times New Roman" panose="02020503050405090304" pitchFamily="18" charset="0"/>
              </a:rPr>
              <a:t>，设串</a:t>
            </a:r>
            <a:r>
              <a:rPr kumimoji="1" lang="en-US" altLang="zh-CN" dirty="0">
                <a:latin typeface="Times New Roman" panose="02020503050405090304" pitchFamily="18" charset="0"/>
              </a:rPr>
              <a:t>s</a:t>
            </a:r>
            <a:r>
              <a:rPr kumimoji="1" lang="zh-CN" altLang="en-US" dirty="0">
                <a:latin typeface="Times New Roman" panose="02020503050405090304" pitchFamily="18" charset="0"/>
              </a:rPr>
              <a:t>长度为</a:t>
            </a:r>
            <a:r>
              <a:rPr kumimoji="1" lang="en-US" altLang="zh-CN" dirty="0">
                <a:latin typeface="Times New Roman" panose="02020503050405090304" pitchFamily="18" charset="0"/>
              </a:rPr>
              <a:t>n</a:t>
            </a:r>
            <a:r>
              <a:rPr kumimoji="1" lang="zh-CN" altLang="en-US" dirty="0">
                <a:latin typeface="Times New Roman" panose="02020503050405090304" pitchFamily="18" charset="0"/>
              </a:rPr>
              <a:t>，串</a:t>
            </a:r>
            <a:r>
              <a:rPr kumimoji="1" lang="en-US" altLang="zh-CN" dirty="0">
                <a:latin typeface="Times New Roman" panose="02020503050405090304" pitchFamily="18" charset="0"/>
              </a:rPr>
              <a:t>t</a:t>
            </a:r>
            <a:r>
              <a:rPr kumimoji="1" lang="zh-CN" altLang="en-US" dirty="0">
                <a:latin typeface="Times New Roman" panose="02020503050405090304" pitchFamily="18" charset="0"/>
              </a:rPr>
              <a:t>长度为</a:t>
            </a:r>
            <a:r>
              <a:rPr kumimoji="1" lang="en-US" altLang="zh-CN" dirty="0">
                <a:latin typeface="Times New Roman" panose="02020503050405090304" pitchFamily="18" charset="0"/>
              </a:rPr>
              <a:t>m</a:t>
            </a:r>
            <a:r>
              <a:rPr kumimoji="1" lang="zh-CN" altLang="en-US" sz="2600" dirty="0">
                <a:latin typeface="Times New Roman" panose="02020503050405090304" pitchFamily="18" charset="0"/>
              </a:rPr>
              <a:t>。</a:t>
            </a:r>
            <a:endParaRPr kumimoji="1" lang="zh-CN" altLang="en-US" sz="2600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dirty="0">
                <a:latin typeface="Times New Roman" panose="02020503050405090304" pitchFamily="18" charset="0"/>
              </a:rPr>
              <a:t>在好的情况下，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每趟不成功的匹配都发生在第一对字符比较时</a:t>
            </a:r>
            <a:endParaRPr kumimoji="1" lang="zh-CN" altLang="en-US" sz="2600" dirty="0">
              <a:solidFill>
                <a:srgbClr val="FF0000"/>
              </a:solidFill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sz="2200" dirty="0">
                <a:latin typeface="Times New Roman" panose="02020503050405090304" pitchFamily="18" charset="0"/>
              </a:rPr>
              <a:t>例如： 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s =“</a:t>
            </a:r>
            <a:r>
              <a:rPr kumimoji="1" lang="en-US" altLang="zh-CN" sz="2200" dirty="0" err="1">
                <a:latin typeface="Times New Roman" panose="02020503050405090304" pitchFamily="18" charset="0"/>
              </a:rPr>
              <a:t>aaaaaaaaaabc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”  t=“</a:t>
            </a:r>
            <a:r>
              <a:rPr kumimoji="1" lang="en-US" altLang="zh-CN" sz="2200" dirty="0" err="1">
                <a:latin typeface="Times New Roman" panose="02020503050405090304" pitchFamily="18" charset="0"/>
              </a:rPr>
              <a:t>bc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”</a:t>
            </a:r>
            <a:endParaRPr kumimoji="1" lang="en-US" altLang="zh-CN" sz="2200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600" dirty="0">
                <a:latin typeface="Times New Roman" panose="02020503050405090304" pitchFamily="18" charset="0"/>
              </a:rPr>
              <a:t>分析</a:t>
            </a:r>
            <a:endParaRPr kumimoji="1" lang="zh-CN" altLang="en-US" sz="2600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 </a:t>
            </a:r>
            <a:r>
              <a:rPr kumimoji="1" lang="zh-CN" altLang="en-US" dirty="0">
                <a:latin typeface="Times New Roman" panose="02020503050405090304" pitchFamily="18" charset="0"/>
              </a:rPr>
              <a:t>设匹配成功发生在</a:t>
            </a:r>
            <a:r>
              <a:rPr kumimoji="1" lang="en-US" altLang="zh-CN" dirty="0" err="1">
                <a:latin typeface="Times New Roman" panose="02020503050405090304" pitchFamily="18" charset="0"/>
              </a:rPr>
              <a:t>s</a:t>
            </a:r>
            <a:r>
              <a:rPr kumimoji="1" lang="en-US" altLang="zh-CN" baseline="-25000" dirty="0" err="1">
                <a:latin typeface="Times New Roman" panose="02020503050405090304" pitchFamily="18" charset="0"/>
              </a:rPr>
              <a:t>i</a:t>
            </a:r>
            <a:r>
              <a:rPr kumimoji="1" lang="zh-CN" altLang="en-US" dirty="0">
                <a:latin typeface="Times New Roman" panose="02020503050405090304" pitchFamily="18" charset="0"/>
              </a:rPr>
              <a:t>处，则在前面</a:t>
            </a:r>
            <a:r>
              <a:rPr kumimoji="1" lang="en-US" altLang="zh-CN" dirty="0">
                <a:latin typeface="Times New Roman" panose="02020503050405090304" pitchFamily="18" charset="0"/>
              </a:rPr>
              <a:t>i-1</a:t>
            </a:r>
            <a:r>
              <a:rPr kumimoji="1" lang="zh-CN" altLang="en-US" dirty="0">
                <a:latin typeface="Times New Roman" panose="02020503050405090304" pitchFamily="18" charset="0"/>
              </a:rPr>
              <a:t>趟匹配中共比较</a:t>
            </a:r>
            <a:r>
              <a:rPr kumimoji="1" lang="en-US" altLang="zh-CN" dirty="0">
                <a:latin typeface="Times New Roman" panose="02020503050405090304" pitchFamily="18" charset="0"/>
              </a:rPr>
              <a:t>i-1</a:t>
            </a:r>
            <a:r>
              <a:rPr kumimoji="1" lang="zh-CN" altLang="en-US" dirty="0">
                <a:latin typeface="Times New Roman" panose="02020503050405090304" pitchFamily="18" charset="0"/>
              </a:rPr>
              <a:t>次，第</a:t>
            </a:r>
            <a:r>
              <a:rPr kumimoji="1" lang="en-US" altLang="zh-CN" dirty="0" err="1">
                <a:latin typeface="Times New Roman" panose="02020503050405090304" pitchFamily="18" charset="0"/>
              </a:rPr>
              <a:t>i</a:t>
            </a:r>
            <a:r>
              <a:rPr kumimoji="1" lang="zh-CN" altLang="en-US" dirty="0">
                <a:latin typeface="Times New Roman" panose="02020503050405090304" pitchFamily="18" charset="0"/>
              </a:rPr>
              <a:t>趟成功匹配时比较了</a:t>
            </a:r>
            <a:r>
              <a:rPr kumimoji="1" lang="en-US" altLang="zh-CN" dirty="0">
                <a:latin typeface="Times New Roman" panose="02020503050405090304" pitchFamily="18" charset="0"/>
              </a:rPr>
              <a:t>m</a:t>
            </a:r>
            <a:r>
              <a:rPr kumimoji="1" lang="zh-CN" altLang="en-US" dirty="0">
                <a:latin typeface="Times New Roman" panose="02020503050405090304" pitchFamily="18" charset="0"/>
              </a:rPr>
              <a:t>次，所以总共比较</a:t>
            </a:r>
            <a:r>
              <a:rPr kumimoji="1" lang="en-US" altLang="zh-CN" dirty="0">
                <a:latin typeface="Times New Roman" panose="02020503050405090304" pitchFamily="18" charset="0"/>
              </a:rPr>
              <a:t>i-1+m</a:t>
            </a:r>
            <a:r>
              <a:rPr kumimoji="1" lang="zh-CN" altLang="en-US" dirty="0">
                <a:latin typeface="Times New Roman" panose="02020503050405090304" pitchFamily="18" charset="0"/>
              </a:rPr>
              <a:t>次。</a:t>
            </a:r>
            <a:endParaRPr kumimoji="1" lang="en-US" altLang="zh-CN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算法性能分析</a:t>
            </a:r>
            <a:endParaRPr lang="zh-CN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080" y="1417955"/>
            <a:ext cx="8229600" cy="49974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600" dirty="0">
                <a:latin typeface="Times New Roman" panose="02020503050405090304" pitchFamily="18" charset="0"/>
              </a:rPr>
              <a:t>分析</a:t>
            </a:r>
            <a:endParaRPr kumimoji="1" lang="zh-CN" altLang="en-US" sz="2600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kumimoji="1" lang="zh-CN" altLang="en-US" dirty="0">
                <a:latin typeface="Times New Roman" panose="02020503050405090304" pitchFamily="18" charset="0"/>
              </a:rPr>
              <a:t> 所有匹配成功的可能共有</a:t>
            </a:r>
            <a:r>
              <a:rPr kumimoji="1" lang="en-US" altLang="zh-CN" dirty="0">
                <a:latin typeface="Times New Roman" panose="02020503050405090304" pitchFamily="18" charset="0"/>
              </a:rPr>
              <a:t>n-m+1</a:t>
            </a:r>
            <a:r>
              <a:rPr kumimoji="1" lang="zh-CN" altLang="en-US" dirty="0">
                <a:latin typeface="Times New Roman" panose="02020503050405090304" pitchFamily="18" charset="0"/>
              </a:rPr>
              <a:t>种，假设是等概率的，那么在</a:t>
            </a:r>
            <a:r>
              <a:rPr kumimoji="1" lang="en-US" altLang="zh-CN" dirty="0" err="1">
                <a:latin typeface="Times New Roman" panose="02020503050405090304" pitchFamily="18" charset="0"/>
              </a:rPr>
              <a:t>s</a:t>
            </a:r>
            <a:r>
              <a:rPr kumimoji="1" lang="en-US" altLang="zh-CN" baseline="-25000" dirty="0" err="1">
                <a:latin typeface="Times New Roman" panose="02020503050405090304" pitchFamily="18" charset="0"/>
              </a:rPr>
              <a:t>i</a:t>
            </a:r>
            <a:r>
              <a:rPr kumimoji="1" lang="zh-CN" altLang="en-US" dirty="0">
                <a:latin typeface="Times New Roman" panose="02020503050405090304" pitchFamily="18" charset="0"/>
              </a:rPr>
              <a:t>匹配成功的概率是</a:t>
            </a:r>
            <a:r>
              <a:rPr kumimoji="1" lang="en-US" altLang="zh-CN" dirty="0">
                <a:latin typeface="Times New Roman" panose="02020503050405090304" pitchFamily="18" charset="0"/>
              </a:rPr>
              <a:t>p</a:t>
            </a:r>
            <a:r>
              <a:rPr kumimoji="1" lang="en-US" altLang="zh-CN" baseline="-25000" dirty="0">
                <a:latin typeface="Times New Roman" panose="02020503050405090304" pitchFamily="18" charset="0"/>
              </a:rPr>
              <a:t>i</a:t>
            </a:r>
            <a:r>
              <a:rPr kumimoji="1" lang="en-US" altLang="zh-CN" dirty="0">
                <a:latin typeface="Times New Roman" panose="02020503050405090304" pitchFamily="18" charset="0"/>
              </a:rPr>
              <a:t>=1/(n-m+1)</a:t>
            </a:r>
            <a:r>
              <a:rPr kumimoji="1" lang="zh-CN" altLang="en-US" dirty="0">
                <a:latin typeface="Times New Roman" panose="02020503050405090304" pitchFamily="18" charset="0"/>
              </a:rPr>
              <a:t>。因此好的情况下的平均比较次数是：</a:t>
            </a:r>
            <a:endParaRPr kumimoji="1" lang="en-US" altLang="zh-CN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endParaRPr kumimoji="1" lang="en-US" altLang="zh-CN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endParaRPr kumimoji="1" lang="en-US" altLang="zh-CN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endParaRPr kumimoji="1" lang="en-US" altLang="zh-CN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r>
              <a:rPr kumimoji="1" lang="zh-CN" altLang="en-US" dirty="0">
                <a:latin typeface="Times New Roman" panose="02020503050405090304" pitchFamily="18" charset="0"/>
              </a:rPr>
              <a:t>即匹配成功的好的情况的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算法的时间复杂度为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503050405090304" pitchFamily="18" charset="0"/>
              </a:rPr>
              <a:t>O(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503050405090304" pitchFamily="18" charset="0"/>
              </a:rPr>
              <a:t>n+m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503050405090304" pitchFamily="18" charset="0"/>
              </a:rPr>
              <a:t>)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。</a:t>
            </a:r>
            <a:endParaRPr kumimoji="1" lang="zh-CN" altLang="en-US" dirty="0">
              <a:solidFill>
                <a:srgbClr val="FF0000"/>
              </a:solidFill>
              <a:latin typeface="Times New Roman" panose="0202050305040509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4348" y="4247046"/>
          <a:ext cx="7572428" cy="967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公式" r:id="rId1" imgW="3378200" imgH="431800" progId="Equation.3">
                  <p:embed/>
                </p:oleObj>
              </mc:Choice>
              <mc:Fallback>
                <p:oleObj name="公式" r:id="rId1" imgW="3378200" imgH="431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247046"/>
                        <a:ext cx="7572428" cy="967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71480"/>
            <a:ext cx="7772400" cy="578647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600" dirty="0">
                <a:latin typeface="Times New Roman" panose="02020503050405090304" pitchFamily="18" charset="0"/>
              </a:rPr>
              <a:t>在最坏情况下，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panose="02020503050405090304" pitchFamily="18" charset="0"/>
              </a:rPr>
              <a:t>每趟不成功的匹配都发生在</a:t>
            </a:r>
            <a:r>
              <a:rPr kumimoji="1" lang="en-US" altLang="zh-CN" sz="2600" dirty="0">
                <a:solidFill>
                  <a:srgbClr val="FF0000"/>
                </a:solidFill>
                <a:latin typeface="Times New Roman" panose="02020503050405090304" pitchFamily="18" charset="0"/>
              </a:rPr>
              <a:t>t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panose="02020503050405090304" pitchFamily="18" charset="0"/>
              </a:rPr>
              <a:t>的最后一个字符</a:t>
            </a:r>
            <a:r>
              <a:rPr kumimoji="1" lang="zh-CN" altLang="en-US" sz="2600" dirty="0">
                <a:latin typeface="Times New Roman" panose="02020503050405090304" pitchFamily="18" charset="0"/>
              </a:rPr>
              <a:t>。</a:t>
            </a:r>
            <a:endParaRPr kumimoji="1" lang="zh-CN" altLang="en-US" sz="2600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600" dirty="0">
                <a:latin typeface="Times New Roman" panose="02020503050405090304" pitchFamily="18" charset="0"/>
              </a:rPr>
              <a:t>例如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 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s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：“</a:t>
            </a:r>
            <a:r>
              <a:rPr kumimoji="1" lang="en-US" altLang="zh-CN" sz="2200" dirty="0" err="1">
                <a:latin typeface="Times New Roman" panose="02020503050405090304" pitchFamily="18" charset="0"/>
              </a:rPr>
              <a:t>aaaaaaaaaaab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”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，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t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：“</a:t>
            </a:r>
            <a:r>
              <a:rPr kumimoji="1" lang="en-US" altLang="zh-CN" sz="2200" dirty="0" err="1">
                <a:latin typeface="Times New Roman" panose="02020503050405090304" pitchFamily="18" charset="0"/>
              </a:rPr>
              <a:t>aaab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”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时</a:t>
            </a:r>
            <a:endParaRPr kumimoji="1" lang="zh-CN" altLang="en-US" sz="2200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600" dirty="0">
                <a:latin typeface="Times New Roman" panose="02020503050405090304" pitchFamily="18" charset="0"/>
              </a:rPr>
              <a:t>分析</a:t>
            </a:r>
            <a:endParaRPr kumimoji="1" lang="zh-CN" altLang="en-US" sz="2600" dirty="0">
              <a:latin typeface="Times New Roman" panose="0202050305040509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200" dirty="0">
                <a:latin typeface="Times New Roman" panose="02020503050405090304" pitchFamily="18" charset="0"/>
              </a:rPr>
              <a:t>设匹配成功发生在</a:t>
            </a:r>
            <a:r>
              <a:rPr kumimoji="1" lang="en-US" altLang="zh-CN" sz="2200" dirty="0" err="1">
                <a:latin typeface="Times New Roman" panose="02020503050405090304" pitchFamily="18" charset="0"/>
              </a:rPr>
              <a:t>s</a:t>
            </a:r>
            <a:r>
              <a:rPr kumimoji="1" lang="en-US" altLang="zh-CN" sz="2200" baseline="-25000" dirty="0" err="1">
                <a:latin typeface="Times New Roman" panose="02020503050405090304" pitchFamily="18" charset="0"/>
              </a:rPr>
              <a:t>i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处，则在前面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i-1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趟匹配中共比较（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i-1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）*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m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次，到第</a:t>
            </a:r>
            <a:r>
              <a:rPr kumimoji="1" lang="en-US" altLang="zh-CN" sz="2200" dirty="0" err="1">
                <a:latin typeface="Times New Roman" panose="02020503050405090304" pitchFamily="18" charset="0"/>
              </a:rPr>
              <a:t>i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趟成功匹配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anose="02020503050405090304" pitchFamily="18" charset="0"/>
              </a:rPr>
              <a:t>共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比较</a:t>
            </a:r>
            <a:r>
              <a:rPr kumimoji="1" lang="en-US" altLang="zh-CN" sz="2200" dirty="0" err="1">
                <a:latin typeface="Times New Roman" panose="02020503050405090304" pitchFamily="18" charset="0"/>
              </a:rPr>
              <a:t>i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*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m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次。所有匹配成功的可能共有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n-m+1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种，假设是等概率的。</a:t>
            </a:r>
            <a:endParaRPr kumimoji="1" lang="en-US" altLang="zh-CN" sz="2200" dirty="0">
              <a:latin typeface="Times New Roman" panose="02020503050405090304" pitchFamily="18" charset="0"/>
            </a:endParaRPr>
          </a:p>
          <a:p>
            <a:pPr marL="320040" lvl="1" indent="0" eaLnBrk="1" hangingPunct="1">
              <a:lnSpc>
                <a:spcPct val="150000"/>
              </a:lnSpc>
              <a:buNone/>
            </a:pPr>
            <a:endParaRPr kumimoji="1" lang="en-US" altLang="zh-CN" sz="2200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kumimoji="1" lang="en-US" altLang="zh-CN" sz="2200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sz="2200" dirty="0">
                <a:latin typeface="Times New Roman" panose="02020503050405090304" pitchFamily="18" charset="0"/>
              </a:rPr>
              <a:t>可见算法在最坏情况下的时间复杂度为</a:t>
            </a:r>
            <a:r>
              <a:rPr kumimoji="1" lang="en-US" altLang="zh-CN" sz="2200" dirty="0">
                <a:latin typeface="Times New Roman" panose="02020503050405090304" pitchFamily="18" charset="0"/>
              </a:rPr>
              <a:t>O(n*m)</a:t>
            </a:r>
            <a:r>
              <a:rPr kumimoji="1" lang="zh-CN" altLang="en-US" sz="2200" dirty="0">
                <a:latin typeface="Times New Roman" panose="02020503050405090304" pitchFamily="18" charset="0"/>
              </a:rPr>
              <a:t>。</a:t>
            </a:r>
            <a:endParaRPr kumimoji="1" lang="zh-CN" altLang="en-US" sz="2200" dirty="0">
              <a:latin typeface="Times New Roman" panose="02020503050405090304" pitchFamily="18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285852" y="4572008"/>
          <a:ext cx="7000924" cy="882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公式" r:id="rId1" imgW="3429000" imgH="431800" progId="Equation.3">
                  <p:embed/>
                </p:oleObj>
              </mc:Choice>
              <mc:Fallback>
                <p:oleObj name="公式" r:id="rId1" imgW="3429000" imgH="431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4572008"/>
                        <a:ext cx="7000924" cy="882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428604"/>
            <a:ext cx="7772400" cy="314327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503050405090304" pitchFamily="18" charset="0"/>
              </a:rPr>
              <a:t>时间复杂度高的原因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dirty="0">
                <a:latin typeface="Times New Roman" panose="02020503050405090304" pitchFamily="18" charset="0"/>
              </a:rPr>
              <a:t>在主串中可能存在多个和模式串“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部分匹配</a:t>
            </a:r>
            <a:r>
              <a:rPr kumimoji="1" lang="zh-CN" altLang="en-US" dirty="0">
                <a:latin typeface="Times New Roman" panose="02020503050405090304" pitchFamily="18" charset="0"/>
              </a:rPr>
              <a:t>”的子串，因而引起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指针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503050405090304" pitchFamily="18" charset="0"/>
              </a:rPr>
              <a:t>i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的多次回溯</a:t>
            </a:r>
            <a:r>
              <a:rPr kumimoji="1" lang="zh-CN" altLang="en-US" dirty="0">
                <a:latin typeface="Times New Roman" panose="02020503050405090304" pitchFamily="18" charset="0"/>
              </a:rPr>
              <a:t>。</a:t>
            </a:r>
            <a:endParaRPr kumimoji="1" lang="zh-CN" altLang="en-US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dirty="0">
                <a:latin typeface="Times New Roman" panose="02020503050405090304" pitchFamily="18" charset="0"/>
              </a:rPr>
              <a:t>改进方法：</a:t>
            </a:r>
            <a:endParaRPr kumimoji="1" lang="zh-CN" altLang="en-US" dirty="0">
              <a:latin typeface="Times New Roman" panose="02020503050405090304" pitchFamily="18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不回溯， 模式向右滑动尽量远</a:t>
            </a:r>
            <a:endParaRPr kumimoji="1" lang="zh-CN" altLang="en-US" dirty="0">
              <a:solidFill>
                <a:srgbClr val="FF0000"/>
              </a:solidFill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dirty="0">
                <a:latin typeface="Times New Roman" panose="02020503050405090304" pitchFamily="18" charset="0"/>
              </a:rPr>
              <a:t>例如：  </a:t>
            </a:r>
            <a:r>
              <a:rPr kumimoji="1" lang="en-US" altLang="zh-CN" dirty="0">
                <a:latin typeface="Times New Roman" panose="02020503050405090304" pitchFamily="18" charset="0"/>
              </a:rPr>
              <a:t>s=</a:t>
            </a:r>
            <a:r>
              <a:rPr kumimoji="1" lang="zh-CN" altLang="en-US" dirty="0">
                <a:latin typeface="Times New Roman" panose="02020503050405090304" pitchFamily="18" charset="0"/>
              </a:rPr>
              <a:t>“</a:t>
            </a:r>
            <a:r>
              <a:rPr kumimoji="1" lang="en-US" altLang="zh-CN" dirty="0" err="1">
                <a:latin typeface="Times New Roman" panose="02020503050405090304" pitchFamily="18" charset="0"/>
              </a:rPr>
              <a:t>abcdabcdefgh</a:t>
            </a:r>
            <a:r>
              <a:rPr kumimoji="1" lang="zh-CN" altLang="en-US" dirty="0">
                <a:latin typeface="Times New Roman" panose="02020503050405090304" pitchFamily="18" charset="0"/>
              </a:rPr>
              <a:t>”，</a:t>
            </a:r>
            <a:r>
              <a:rPr kumimoji="1" lang="en-US" altLang="zh-CN" dirty="0">
                <a:latin typeface="Times New Roman" panose="02020503050405090304" pitchFamily="18" charset="0"/>
              </a:rPr>
              <a:t>t=</a:t>
            </a:r>
            <a:r>
              <a:rPr kumimoji="1" lang="zh-CN" altLang="en-US" dirty="0">
                <a:latin typeface="Times New Roman" panose="02020503050405090304" pitchFamily="18" charset="0"/>
              </a:rPr>
              <a:t>“</a:t>
            </a:r>
            <a:r>
              <a:rPr kumimoji="1" lang="en-US" altLang="zh-CN" dirty="0" err="1">
                <a:latin typeface="Times New Roman" panose="02020503050405090304" pitchFamily="18" charset="0"/>
              </a:rPr>
              <a:t>abcde</a:t>
            </a:r>
            <a:r>
              <a:rPr kumimoji="1" lang="zh-CN" altLang="en-US" dirty="0">
                <a:latin typeface="Times New Roman" panose="02020503050405090304" pitchFamily="18" charset="0"/>
              </a:rPr>
              <a:t>”</a:t>
            </a:r>
            <a:endParaRPr kumimoji="1" lang="en-US" altLang="zh-CN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kumimoji="1" lang="en-US" altLang="zh-CN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kumimoji="1" lang="en-US" altLang="zh-CN" dirty="0">
              <a:solidFill>
                <a:srgbClr val="FF0000"/>
              </a:solidFill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kumimoji="1" lang="en-US" altLang="zh-CN" dirty="0">
              <a:solidFill>
                <a:srgbClr val="FF0000"/>
              </a:solidFill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  <a:buNone/>
            </a:pPr>
            <a:endParaRPr kumimoji="1" lang="en-US" altLang="zh-CN" dirty="0">
              <a:solidFill>
                <a:srgbClr val="FF0000"/>
              </a:solidFill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kumimoji="1" lang="en-US" altLang="zh-CN" dirty="0">
              <a:solidFill>
                <a:srgbClr val="FF0000"/>
              </a:solidFill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kumimoji="1" lang="en-US" altLang="zh-CN" dirty="0">
              <a:solidFill>
                <a:srgbClr val="FF0000"/>
              </a:solidFill>
              <a:latin typeface="Times New Roman" panose="0202050305040509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714480" y="3543304"/>
          <a:ext cx="609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g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h</a:t>
                      </a:r>
                      <a:endParaRPr lang="en-US" altLang="zh-C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14480" y="4186246"/>
          <a:ext cx="25717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4"/>
                <a:gridCol w="514354"/>
                <a:gridCol w="514354"/>
                <a:gridCol w="514354"/>
                <a:gridCol w="514354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596" y="420267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第一趟：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285982" y="4857760"/>
          <a:ext cx="25717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4"/>
                <a:gridCol w="514354"/>
                <a:gridCol w="514354"/>
                <a:gridCol w="514354"/>
                <a:gridCol w="514354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8594" y="487419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第二趟：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2000232" y="5072074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786050" y="5400692"/>
          <a:ext cx="25717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4"/>
                <a:gridCol w="514354"/>
                <a:gridCol w="514354"/>
                <a:gridCol w="514354"/>
                <a:gridCol w="514354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8594" y="541712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第三趟：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2571736" y="5615006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 flipV="1">
            <a:off x="5643570" y="4857760"/>
            <a:ext cx="1285884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43768" y="464344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没必要</a:t>
            </a:r>
            <a:endParaRPr lang="zh-CN" alt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857618" y="6115072"/>
          <a:ext cx="25717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54"/>
                <a:gridCol w="514354"/>
                <a:gridCol w="514354"/>
                <a:gridCol w="514354"/>
                <a:gridCol w="514354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8596" y="613150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第五趟：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rot="10800000" flipV="1">
            <a:off x="5795970" y="5715015"/>
            <a:ext cx="1285884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96168" y="5500701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zh-CN" altLang="en-US" dirty="0"/>
              <a:t>必要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9" grpId="0"/>
      <p:bldP spid="21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43044" y="1042974"/>
          <a:ext cx="609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43044" y="1685916"/>
          <a:ext cx="250033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60" y="170234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第一趟：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43110" y="2357430"/>
          <a:ext cx="250033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7158" y="237386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第二趟：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1928796" y="2571744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643172" y="2900362"/>
          <a:ext cx="250033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7158" y="291679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第三趟：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2500300" y="3114676"/>
            <a:ext cx="32861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 flipV="1">
            <a:off x="5572134" y="2357430"/>
            <a:ext cx="1285884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72332" y="214311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没必要</a:t>
            </a:r>
            <a:endParaRPr lang="zh-CN" alt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643306" y="3614742"/>
          <a:ext cx="242889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8"/>
                <a:gridCol w="485778"/>
                <a:gridCol w="485778"/>
                <a:gridCol w="485778"/>
                <a:gridCol w="485778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7160" y="3702610"/>
            <a:ext cx="257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直接跳到第五趟</a:t>
            </a:r>
            <a:r>
              <a:rPr lang="en-US" altLang="zh-CN" dirty="0"/>
              <a:t>???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348" y="404320"/>
            <a:ext cx="671517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kumimoji="1" lang="zh-CN" altLang="en-US" sz="2400" dirty="0">
                <a:latin typeface="Times New Roman" panose="02020503050405090304" pitchFamily="18" charset="0"/>
              </a:rPr>
              <a:t>例如：  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s=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“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abcabcaeabcd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”，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t=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“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abcae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”</a:t>
            </a:r>
            <a:endParaRPr kumimoji="1" lang="en-US" altLang="zh-CN" sz="2400" dirty="0">
              <a:latin typeface="Times New Roman" panose="02020503050405090304" pitchFamily="18" charset="0"/>
            </a:endParaRPr>
          </a:p>
          <a:p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 rot="5400000">
            <a:off x="6929454" y="3571876"/>
            <a:ext cx="571504" cy="428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6200000" flipH="1">
            <a:off x="6893735" y="3679033"/>
            <a:ext cx="642942" cy="2857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1036613" y="3464719"/>
            <a:ext cx="521497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7158" y="4429132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应该直接跳到这一步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143240" y="4329122"/>
          <a:ext cx="250033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33796" name="Picture 4" descr="https://timgsa.baidu.com/timg?image&amp;quality=80&amp;size=b9999_10000&amp;sec=1492105798006&amp;di=dfb5f47d00a15e521f91a7715f896fb3&amp;imgtype=0&amp;src=http%3A%2F%2Fimg15.3lian.com%2F2015%2Ff2%2F149%2Fd%2F7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75783" y="4883160"/>
            <a:ext cx="1214446" cy="1263732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571472" y="5500702"/>
            <a:ext cx="492922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问题的关键：看看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前面有几个字符是和模式串开头的字符是重复的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9" grpId="0"/>
      <p:bldP spid="21" grpId="0"/>
      <p:bldP spid="34" grpId="0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43044" y="1042974"/>
          <a:ext cx="609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43044" y="1685916"/>
          <a:ext cx="250033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60" y="170234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第一趟：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348" y="404320"/>
            <a:ext cx="671517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kumimoji="1" lang="zh-CN" altLang="en-US" sz="2400" dirty="0">
                <a:latin typeface="Times New Roman" panose="02020503050405090304" pitchFamily="18" charset="0"/>
              </a:rPr>
              <a:t>例如：  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s=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“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abababefabcd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”，</a:t>
            </a:r>
            <a:r>
              <a:rPr kumimoji="1" lang="en-US" altLang="zh-CN" sz="2400" dirty="0">
                <a:latin typeface="Times New Roman" panose="02020503050405090304" pitchFamily="18" charset="0"/>
              </a:rPr>
              <a:t>t=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“</a:t>
            </a:r>
            <a:r>
              <a:rPr kumimoji="1" lang="en-US" altLang="zh-CN" sz="2400" dirty="0" err="1">
                <a:latin typeface="Times New Roman" panose="02020503050405090304" pitchFamily="18" charset="0"/>
              </a:rPr>
              <a:t>ababe</a:t>
            </a:r>
            <a:r>
              <a:rPr kumimoji="1" lang="zh-CN" altLang="en-US" sz="2400" dirty="0">
                <a:latin typeface="Times New Roman" panose="02020503050405090304" pitchFamily="18" charset="0"/>
              </a:rPr>
              <a:t>”</a:t>
            </a:r>
            <a:endParaRPr kumimoji="1" lang="en-US" altLang="zh-CN" sz="2400" dirty="0">
              <a:latin typeface="Times New Roman" panose="02020503050405090304" pitchFamily="18" charset="0"/>
            </a:endParaRPr>
          </a:p>
          <a:p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2251456" y="2249876"/>
            <a:ext cx="2785288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348" y="3643314"/>
            <a:ext cx="685804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问题的关键：看看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前面有几个字符是和串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>
                <a:solidFill>
                  <a:srgbClr val="FF0000"/>
                </a:solidFill>
              </a:rPr>
              <a:t>开头的字符是重复的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0628" y="221455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下一次从哪儿开始比？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2643174" y="2614610"/>
          <a:ext cx="250033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000364" y="4470410"/>
          <a:ext cx="250033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1" name="直接箭头连接符 30"/>
          <p:cNvCxnSpPr/>
          <p:nvPr/>
        </p:nvCxnSpPr>
        <p:spPr>
          <a:xfrm>
            <a:off x="4071934" y="435610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071802" y="499904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000364" y="5470542"/>
          <a:ext cx="250033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500066"/>
                <a:gridCol w="500066"/>
                <a:gridCol w="500066"/>
                <a:gridCol w="50006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</a:t>
                      </a:r>
                      <a:endParaRPr lang="en-US" altLang="zh-CN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40" name="直接箭头连接符 39"/>
          <p:cNvCxnSpPr/>
          <p:nvPr/>
        </p:nvCxnSpPr>
        <p:spPr>
          <a:xfrm>
            <a:off x="4500562" y="535782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071802" y="59991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3714744" y="3214686"/>
            <a:ext cx="49885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90204" pitchFamily="34" charset="0"/>
              </a:rPr>
              <a:t>j=3</a:t>
            </a:r>
            <a:endParaRPr lang="en-US" altLang="zh-CN" dirty="0">
              <a:latin typeface="Arial" panose="020B0604020202090204" pitchFamily="34" charset="0"/>
            </a:endParaRPr>
          </a:p>
        </p:txBody>
      </p:sp>
      <p:pic>
        <p:nvPicPr>
          <p:cNvPr id="33796" name="Picture 4" descr="https://timgsa.baidu.com/timg?image&amp;quality=80&amp;size=b9999_10000&amp;sec=1492105798006&amp;di=dfb5f47d00a15e521f91a7715f896fb3&amp;imgtype=0&amp;src=http%3A%2F%2Fimg15.3lian.com%2F2015%2Ff2%2F149%2Fd%2F7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75783" y="4883160"/>
            <a:ext cx="1214446" cy="1263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3" grpId="0"/>
      <p:bldP spid="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改进算法</a:t>
            </a:r>
            <a:r>
              <a:rPr lang="en-US" altLang="zh-CN" b="1"/>
              <a:t>-KMP</a:t>
            </a:r>
            <a:endParaRPr lang="en-US" altLang="zh-CN" b="1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1258888" y="2349500"/>
            <a:ext cx="5595937" cy="433388"/>
            <a:chOff x="1927" y="1706"/>
            <a:chExt cx="3525" cy="273"/>
          </a:xfrm>
        </p:grpSpPr>
        <p:sp>
          <p:nvSpPr>
            <p:cNvPr id="38966" name="Rectangle 4"/>
            <p:cNvSpPr>
              <a:spLocks noChangeArrowheads="1"/>
            </p:cNvSpPr>
            <p:nvPr/>
          </p:nvSpPr>
          <p:spPr bwMode="auto">
            <a:xfrm>
              <a:off x="1927" y="1706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67" name="Rectangle 5"/>
            <p:cNvSpPr>
              <a:spLocks noChangeArrowheads="1"/>
            </p:cNvSpPr>
            <p:nvPr/>
          </p:nvSpPr>
          <p:spPr bwMode="auto">
            <a:xfrm>
              <a:off x="2472" y="1706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68" name="Rectangle 6"/>
            <p:cNvSpPr>
              <a:spLocks noChangeArrowheads="1"/>
            </p:cNvSpPr>
            <p:nvPr/>
          </p:nvSpPr>
          <p:spPr bwMode="auto">
            <a:xfrm>
              <a:off x="2200" y="1706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69" name="Rectangle 7"/>
            <p:cNvSpPr>
              <a:spLocks noChangeArrowheads="1"/>
            </p:cNvSpPr>
            <p:nvPr/>
          </p:nvSpPr>
          <p:spPr bwMode="auto">
            <a:xfrm>
              <a:off x="2744" y="1706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grpSp>
          <p:nvGrpSpPr>
            <p:cNvPr id="3" name="Group 8"/>
            <p:cNvGrpSpPr/>
            <p:nvPr/>
          </p:nvGrpSpPr>
          <p:grpSpPr bwMode="auto">
            <a:xfrm>
              <a:off x="3016" y="1706"/>
              <a:ext cx="2436" cy="273"/>
              <a:chOff x="2970" y="1887"/>
              <a:chExt cx="2436" cy="273"/>
            </a:xfrm>
          </p:grpSpPr>
          <p:sp>
            <p:nvSpPr>
              <p:cNvPr id="38971" name="Rectangle 9"/>
              <p:cNvSpPr>
                <a:spLocks noChangeArrowheads="1"/>
              </p:cNvSpPr>
              <p:nvPr/>
            </p:nvSpPr>
            <p:spPr bwMode="auto">
              <a:xfrm>
                <a:off x="2970" y="1887"/>
                <a:ext cx="272" cy="273"/>
              </a:xfrm>
              <a:prstGeom prst="rect">
                <a:avLst/>
              </a:prstGeom>
              <a:solidFill>
                <a:srgbClr val="FFFFC5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a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  <p:sp>
            <p:nvSpPr>
              <p:cNvPr id="38972" name="Rectangle 10"/>
              <p:cNvSpPr>
                <a:spLocks noChangeArrowheads="1"/>
              </p:cNvSpPr>
              <p:nvPr/>
            </p:nvSpPr>
            <p:spPr bwMode="auto">
              <a:xfrm>
                <a:off x="3242" y="1887"/>
                <a:ext cx="272" cy="273"/>
              </a:xfrm>
              <a:prstGeom prst="rect">
                <a:avLst/>
              </a:prstGeom>
              <a:solidFill>
                <a:srgbClr val="E4C9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b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  <p:sp>
            <p:nvSpPr>
              <p:cNvPr id="38973" name="Rectangle 11"/>
              <p:cNvSpPr>
                <a:spLocks noChangeArrowheads="1"/>
              </p:cNvSpPr>
              <p:nvPr/>
            </p:nvSpPr>
            <p:spPr bwMode="auto">
              <a:xfrm>
                <a:off x="3514" y="1887"/>
                <a:ext cx="272" cy="273"/>
              </a:xfrm>
              <a:prstGeom prst="rect">
                <a:avLst/>
              </a:prstGeom>
              <a:solidFill>
                <a:srgbClr val="E4C9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b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  <p:sp>
            <p:nvSpPr>
              <p:cNvPr id="38974" name="Rectangle 12"/>
              <p:cNvSpPr>
                <a:spLocks noChangeArrowheads="1"/>
              </p:cNvSpPr>
              <p:nvPr/>
            </p:nvSpPr>
            <p:spPr bwMode="auto">
              <a:xfrm>
                <a:off x="3773" y="1887"/>
                <a:ext cx="272" cy="273"/>
              </a:xfrm>
              <a:prstGeom prst="rect">
                <a:avLst/>
              </a:prstGeom>
              <a:solidFill>
                <a:srgbClr val="FFFFC5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a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  <p:sp>
            <p:nvSpPr>
              <p:cNvPr id="38975" name="Rectangle 13"/>
              <p:cNvSpPr>
                <a:spLocks noChangeArrowheads="1"/>
              </p:cNvSpPr>
              <p:nvPr/>
            </p:nvSpPr>
            <p:spPr bwMode="auto">
              <a:xfrm>
                <a:off x="4045" y="1887"/>
                <a:ext cx="272" cy="273"/>
              </a:xfrm>
              <a:prstGeom prst="rect">
                <a:avLst/>
              </a:prstGeom>
              <a:solidFill>
                <a:srgbClr val="E4C9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b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  <p:sp>
            <p:nvSpPr>
              <p:cNvPr id="38976" name="Rectangle 14"/>
              <p:cNvSpPr>
                <a:spLocks noChangeArrowheads="1"/>
              </p:cNvSpPr>
              <p:nvPr/>
            </p:nvSpPr>
            <p:spPr bwMode="auto">
              <a:xfrm>
                <a:off x="4590" y="1887"/>
                <a:ext cx="272" cy="273"/>
              </a:xfrm>
              <a:prstGeom prst="rect">
                <a:avLst/>
              </a:prstGeom>
              <a:solidFill>
                <a:srgbClr val="FFFFC5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a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  <p:sp>
            <p:nvSpPr>
              <p:cNvPr id="38977" name="Rectangle 15"/>
              <p:cNvSpPr>
                <a:spLocks noChangeArrowheads="1"/>
              </p:cNvSpPr>
              <p:nvPr/>
            </p:nvSpPr>
            <p:spPr bwMode="auto">
              <a:xfrm>
                <a:off x="4317" y="1887"/>
                <a:ext cx="272" cy="273"/>
              </a:xfrm>
              <a:prstGeom prst="rect">
                <a:avLst/>
              </a:prstGeom>
              <a:solidFill>
                <a:srgbClr val="DBFFDB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c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  <p:sp>
            <p:nvSpPr>
              <p:cNvPr id="38978" name="Rectangle 16"/>
              <p:cNvSpPr>
                <a:spLocks noChangeArrowheads="1"/>
              </p:cNvSpPr>
              <p:nvPr/>
            </p:nvSpPr>
            <p:spPr bwMode="auto">
              <a:xfrm>
                <a:off x="4862" y="1887"/>
                <a:ext cx="272" cy="273"/>
              </a:xfrm>
              <a:prstGeom prst="rect">
                <a:avLst/>
              </a:prstGeom>
              <a:solidFill>
                <a:srgbClr val="DBFFDB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c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  <p:sp>
            <p:nvSpPr>
              <p:cNvPr id="38979" name="Rectangle 17"/>
              <p:cNvSpPr>
                <a:spLocks noChangeArrowheads="1"/>
              </p:cNvSpPr>
              <p:nvPr/>
            </p:nvSpPr>
            <p:spPr bwMode="auto">
              <a:xfrm>
                <a:off x="5134" y="1887"/>
                <a:ext cx="272" cy="273"/>
              </a:xfrm>
              <a:prstGeom prst="rect">
                <a:avLst/>
              </a:prstGeom>
              <a:solidFill>
                <a:srgbClr val="E4C9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b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</p:grpSp>
      </p:grpSp>
      <p:grpSp>
        <p:nvGrpSpPr>
          <p:cNvPr id="4" name="Group 18"/>
          <p:cNvGrpSpPr/>
          <p:nvPr/>
        </p:nvGrpSpPr>
        <p:grpSpPr bwMode="auto">
          <a:xfrm>
            <a:off x="1258888" y="3213100"/>
            <a:ext cx="3887787" cy="433388"/>
            <a:chOff x="1338" y="2477"/>
            <a:chExt cx="2449" cy="273"/>
          </a:xfrm>
        </p:grpSpPr>
        <p:sp>
          <p:nvSpPr>
            <p:cNvPr id="38950" name="Rectangle 19"/>
            <p:cNvSpPr>
              <a:spLocks noChangeArrowheads="1"/>
            </p:cNvSpPr>
            <p:nvPr/>
          </p:nvSpPr>
          <p:spPr bwMode="auto">
            <a:xfrm>
              <a:off x="1338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51" name="Rectangle 20"/>
            <p:cNvSpPr>
              <a:spLocks noChangeArrowheads="1"/>
            </p:cNvSpPr>
            <p:nvPr/>
          </p:nvSpPr>
          <p:spPr bwMode="auto">
            <a:xfrm>
              <a:off x="1611" y="2477"/>
              <a:ext cx="272" cy="273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52" name="Rectangle 21"/>
            <p:cNvSpPr>
              <a:spLocks noChangeArrowheads="1"/>
            </p:cNvSpPr>
            <p:nvPr/>
          </p:nvSpPr>
          <p:spPr bwMode="auto">
            <a:xfrm>
              <a:off x="1883" y="2477"/>
              <a:ext cx="272" cy="273"/>
            </a:xfrm>
            <a:prstGeom prst="rect">
              <a:avLst/>
            </a:prstGeom>
            <a:solidFill>
              <a:srgbClr val="FFB69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53" name="Rectangle 22"/>
            <p:cNvSpPr>
              <a:spLocks noChangeArrowheads="1"/>
            </p:cNvSpPr>
            <p:nvPr/>
          </p:nvSpPr>
          <p:spPr bwMode="auto">
            <a:xfrm>
              <a:off x="2155" y="2477"/>
              <a:ext cx="272" cy="273"/>
            </a:xfrm>
            <a:prstGeom prst="rect">
              <a:avLst/>
            </a:prstGeom>
            <a:solidFill>
              <a:srgbClr val="FFB69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54" name="Rectangle 23"/>
            <p:cNvSpPr>
              <a:spLocks noChangeArrowheads="1"/>
            </p:cNvSpPr>
            <p:nvPr/>
          </p:nvSpPr>
          <p:spPr bwMode="auto">
            <a:xfrm>
              <a:off x="2427" y="2477"/>
              <a:ext cx="272" cy="273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55" name="Rectangle 24"/>
            <p:cNvSpPr>
              <a:spLocks noChangeArrowheads="1"/>
            </p:cNvSpPr>
            <p:nvPr/>
          </p:nvSpPr>
          <p:spPr bwMode="auto">
            <a:xfrm>
              <a:off x="2699" y="2477"/>
              <a:ext cx="272" cy="27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56" name="Rectangle 25"/>
            <p:cNvSpPr>
              <a:spLocks noChangeArrowheads="1"/>
            </p:cNvSpPr>
            <p:nvPr/>
          </p:nvSpPr>
          <p:spPr bwMode="auto">
            <a:xfrm>
              <a:off x="2971" y="2477"/>
              <a:ext cx="272" cy="273"/>
            </a:xfrm>
            <a:prstGeom prst="rect">
              <a:avLst/>
            </a:prstGeom>
            <a:solidFill>
              <a:srgbClr val="FFB69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57" name="Rectangle 26"/>
            <p:cNvSpPr>
              <a:spLocks noChangeArrowheads="1"/>
            </p:cNvSpPr>
            <p:nvPr/>
          </p:nvSpPr>
          <p:spPr bwMode="auto">
            <a:xfrm>
              <a:off x="3243" y="2477"/>
              <a:ext cx="272" cy="27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58" name="Rectangle 27"/>
            <p:cNvSpPr>
              <a:spLocks noChangeArrowheads="1"/>
            </p:cNvSpPr>
            <p:nvPr/>
          </p:nvSpPr>
          <p:spPr bwMode="auto">
            <a:xfrm>
              <a:off x="1610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59" name="Rectangle 28"/>
            <p:cNvSpPr>
              <a:spLocks noChangeArrowheads="1"/>
            </p:cNvSpPr>
            <p:nvPr/>
          </p:nvSpPr>
          <p:spPr bwMode="auto">
            <a:xfrm>
              <a:off x="1883" y="2477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60" name="Rectangle 29"/>
            <p:cNvSpPr>
              <a:spLocks noChangeArrowheads="1"/>
            </p:cNvSpPr>
            <p:nvPr/>
          </p:nvSpPr>
          <p:spPr bwMode="auto">
            <a:xfrm>
              <a:off x="2155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61" name="Rectangle 30"/>
            <p:cNvSpPr>
              <a:spLocks noChangeArrowheads="1"/>
            </p:cNvSpPr>
            <p:nvPr/>
          </p:nvSpPr>
          <p:spPr bwMode="auto">
            <a:xfrm>
              <a:off x="2427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62" name="Rectangle 31"/>
            <p:cNvSpPr>
              <a:spLocks noChangeArrowheads="1"/>
            </p:cNvSpPr>
            <p:nvPr/>
          </p:nvSpPr>
          <p:spPr bwMode="auto">
            <a:xfrm>
              <a:off x="2699" y="2477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63" name="Rectangle 32"/>
            <p:cNvSpPr>
              <a:spLocks noChangeArrowheads="1"/>
            </p:cNvSpPr>
            <p:nvPr/>
          </p:nvSpPr>
          <p:spPr bwMode="auto">
            <a:xfrm>
              <a:off x="2971" y="2477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64" name="Rectangle 33"/>
            <p:cNvSpPr>
              <a:spLocks noChangeArrowheads="1"/>
            </p:cNvSpPr>
            <p:nvPr/>
          </p:nvSpPr>
          <p:spPr bwMode="auto">
            <a:xfrm>
              <a:off x="3243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65" name="Rectangle 34"/>
            <p:cNvSpPr>
              <a:spLocks noChangeArrowheads="1"/>
            </p:cNvSpPr>
            <p:nvPr/>
          </p:nvSpPr>
          <p:spPr bwMode="auto">
            <a:xfrm>
              <a:off x="3515" y="2477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</p:grpSp>
      <p:sp>
        <p:nvSpPr>
          <p:cNvPr id="38917" name="Text Box 35"/>
          <p:cNvSpPr txBox="1">
            <a:spLocks noChangeArrowheads="1"/>
          </p:cNvSpPr>
          <p:nvPr/>
        </p:nvSpPr>
        <p:spPr bwMode="auto">
          <a:xfrm>
            <a:off x="466725" y="2205038"/>
            <a:ext cx="4381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hlink"/>
                </a:solidFill>
                <a:latin typeface="Times New Roman" panose="02020503050405090304" pitchFamily="18" charset="0"/>
              </a:rPr>
              <a:t>S</a:t>
            </a:r>
            <a:endParaRPr lang="en-US" altLang="zh-CN" sz="3600">
              <a:solidFill>
                <a:schemeClr val="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38918" name="Text Box 36"/>
          <p:cNvSpPr txBox="1">
            <a:spLocks noChangeArrowheads="1"/>
          </p:cNvSpPr>
          <p:nvPr/>
        </p:nvSpPr>
        <p:spPr bwMode="auto">
          <a:xfrm>
            <a:off x="468313" y="3068638"/>
            <a:ext cx="4635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hlink"/>
                </a:solidFill>
                <a:latin typeface="Times New Roman" panose="02020503050405090304" pitchFamily="18" charset="0"/>
              </a:rPr>
              <a:t>T</a:t>
            </a:r>
            <a:endParaRPr lang="en-US" altLang="zh-CN" sz="3600">
              <a:solidFill>
                <a:schemeClr val="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38919" name="Line 37"/>
          <p:cNvSpPr>
            <a:spLocks noChangeShapeType="1"/>
          </p:cNvSpPr>
          <p:nvPr/>
        </p:nvSpPr>
        <p:spPr bwMode="auto">
          <a:xfrm flipV="1">
            <a:off x="4068763" y="285273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0" name="Text Box 38"/>
          <p:cNvSpPr txBox="1">
            <a:spLocks noChangeArrowheads="1"/>
          </p:cNvSpPr>
          <p:nvPr/>
        </p:nvSpPr>
        <p:spPr bwMode="auto">
          <a:xfrm>
            <a:off x="4211638" y="2852738"/>
            <a:ext cx="4953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Arial" panose="020B0604020202090204" pitchFamily="34" charset="0"/>
              </a:rPr>
              <a:t>i</a:t>
            </a:r>
            <a:r>
              <a:rPr lang="en-US" altLang="zh-CN" dirty="0">
                <a:latin typeface="Arial" panose="020B0604020202090204" pitchFamily="34" charset="0"/>
              </a:rPr>
              <a:t>=7</a:t>
            </a:r>
            <a:endParaRPr lang="en-US" altLang="zh-CN" dirty="0">
              <a:latin typeface="Arial" panose="020B0604020202090204" pitchFamily="34" charset="0"/>
            </a:endParaRPr>
          </a:p>
        </p:txBody>
      </p:sp>
      <p:sp>
        <p:nvSpPr>
          <p:cNvPr id="146471" name="Line 39"/>
          <p:cNvSpPr>
            <a:spLocks noChangeShapeType="1"/>
          </p:cNvSpPr>
          <p:nvPr/>
        </p:nvSpPr>
        <p:spPr bwMode="auto">
          <a:xfrm flipV="1">
            <a:off x="4068763" y="3717925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472" name="Text Box 40"/>
          <p:cNvSpPr txBox="1">
            <a:spLocks noChangeArrowheads="1"/>
          </p:cNvSpPr>
          <p:nvPr/>
        </p:nvSpPr>
        <p:spPr bwMode="auto">
          <a:xfrm>
            <a:off x="4211638" y="3716338"/>
            <a:ext cx="49885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90204" pitchFamily="34" charset="0"/>
              </a:rPr>
              <a:t>j=7</a:t>
            </a:r>
            <a:endParaRPr lang="en-US" altLang="zh-CN" dirty="0">
              <a:latin typeface="Arial" panose="020B0604020202090204" pitchFamily="34" charset="0"/>
            </a:endParaRPr>
          </a:p>
        </p:txBody>
      </p:sp>
      <p:sp>
        <p:nvSpPr>
          <p:cNvPr id="146473" name="AutoShape 41"/>
          <p:cNvSpPr/>
          <p:nvPr/>
        </p:nvSpPr>
        <p:spPr bwMode="auto">
          <a:xfrm rot="5400000">
            <a:off x="1799431" y="3104357"/>
            <a:ext cx="214313" cy="1295400"/>
          </a:xfrm>
          <a:prstGeom prst="rightBrace">
            <a:avLst>
              <a:gd name="adj1" fmla="val 5037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74" name="AutoShape 42"/>
          <p:cNvSpPr/>
          <p:nvPr/>
        </p:nvSpPr>
        <p:spPr bwMode="auto">
          <a:xfrm rot="5400000">
            <a:off x="3096418" y="3104357"/>
            <a:ext cx="214313" cy="1295400"/>
          </a:xfrm>
          <a:prstGeom prst="rightBrace">
            <a:avLst>
              <a:gd name="adj1" fmla="val 5037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75" name="Line 43"/>
          <p:cNvSpPr>
            <a:spLocks noChangeShapeType="1"/>
          </p:cNvSpPr>
          <p:nvPr/>
        </p:nvSpPr>
        <p:spPr bwMode="auto">
          <a:xfrm flipV="1">
            <a:off x="2771775" y="371633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476" name="Text Box 44"/>
          <p:cNvSpPr txBox="1">
            <a:spLocks noChangeArrowheads="1"/>
          </p:cNvSpPr>
          <p:nvPr/>
        </p:nvSpPr>
        <p:spPr bwMode="auto">
          <a:xfrm>
            <a:off x="2411413" y="4143380"/>
            <a:ext cx="819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90204" pitchFamily="34" charset="0"/>
              </a:rPr>
              <a:t>next(j)</a:t>
            </a:r>
            <a:endParaRPr lang="en-US" altLang="zh-CN" dirty="0">
              <a:latin typeface="Arial" panose="020B0604020202090204" pitchFamily="34" charset="0"/>
            </a:endParaRPr>
          </a:p>
        </p:txBody>
      </p:sp>
      <p:grpSp>
        <p:nvGrpSpPr>
          <p:cNvPr id="5" name="Group 45"/>
          <p:cNvGrpSpPr/>
          <p:nvPr/>
        </p:nvGrpSpPr>
        <p:grpSpPr bwMode="auto">
          <a:xfrm>
            <a:off x="2555875" y="4638686"/>
            <a:ext cx="3887788" cy="433388"/>
            <a:chOff x="1338" y="2477"/>
            <a:chExt cx="2449" cy="273"/>
          </a:xfrm>
        </p:grpSpPr>
        <p:sp>
          <p:nvSpPr>
            <p:cNvPr id="38934" name="Rectangle 46"/>
            <p:cNvSpPr>
              <a:spLocks noChangeArrowheads="1"/>
            </p:cNvSpPr>
            <p:nvPr/>
          </p:nvSpPr>
          <p:spPr bwMode="auto">
            <a:xfrm>
              <a:off x="1338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35" name="Rectangle 47"/>
            <p:cNvSpPr>
              <a:spLocks noChangeArrowheads="1"/>
            </p:cNvSpPr>
            <p:nvPr/>
          </p:nvSpPr>
          <p:spPr bwMode="auto">
            <a:xfrm>
              <a:off x="1611" y="2477"/>
              <a:ext cx="272" cy="273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36" name="Rectangle 48"/>
            <p:cNvSpPr>
              <a:spLocks noChangeArrowheads="1"/>
            </p:cNvSpPr>
            <p:nvPr/>
          </p:nvSpPr>
          <p:spPr bwMode="auto">
            <a:xfrm>
              <a:off x="1883" y="2477"/>
              <a:ext cx="272" cy="273"/>
            </a:xfrm>
            <a:prstGeom prst="rect">
              <a:avLst/>
            </a:prstGeom>
            <a:solidFill>
              <a:srgbClr val="FFB69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37" name="Rectangle 49"/>
            <p:cNvSpPr>
              <a:spLocks noChangeArrowheads="1"/>
            </p:cNvSpPr>
            <p:nvPr/>
          </p:nvSpPr>
          <p:spPr bwMode="auto">
            <a:xfrm>
              <a:off x="2155" y="2477"/>
              <a:ext cx="272" cy="273"/>
            </a:xfrm>
            <a:prstGeom prst="rect">
              <a:avLst/>
            </a:prstGeom>
            <a:solidFill>
              <a:srgbClr val="FFB69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38" name="Rectangle 50"/>
            <p:cNvSpPr>
              <a:spLocks noChangeArrowheads="1"/>
            </p:cNvSpPr>
            <p:nvPr/>
          </p:nvSpPr>
          <p:spPr bwMode="auto">
            <a:xfrm>
              <a:off x="2427" y="2477"/>
              <a:ext cx="272" cy="273"/>
            </a:xfrm>
            <a:prstGeom prst="rect">
              <a:avLst/>
            </a:prstGeom>
            <a:solidFill>
              <a:srgbClr val="FF00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39" name="Rectangle 51"/>
            <p:cNvSpPr>
              <a:spLocks noChangeArrowheads="1"/>
            </p:cNvSpPr>
            <p:nvPr/>
          </p:nvSpPr>
          <p:spPr bwMode="auto">
            <a:xfrm>
              <a:off x="2699" y="2477"/>
              <a:ext cx="272" cy="27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40" name="Rectangle 52"/>
            <p:cNvSpPr>
              <a:spLocks noChangeArrowheads="1"/>
            </p:cNvSpPr>
            <p:nvPr/>
          </p:nvSpPr>
          <p:spPr bwMode="auto">
            <a:xfrm>
              <a:off x="2971" y="2477"/>
              <a:ext cx="272" cy="273"/>
            </a:xfrm>
            <a:prstGeom prst="rect">
              <a:avLst/>
            </a:prstGeom>
            <a:solidFill>
              <a:srgbClr val="FFB69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41" name="Rectangle 53"/>
            <p:cNvSpPr>
              <a:spLocks noChangeArrowheads="1"/>
            </p:cNvSpPr>
            <p:nvPr/>
          </p:nvSpPr>
          <p:spPr bwMode="auto">
            <a:xfrm>
              <a:off x="3243" y="2477"/>
              <a:ext cx="272" cy="27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42" name="Rectangle 54"/>
            <p:cNvSpPr>
              <a:spLocks noChangeArrowheads="1"/>
            </p:cNvSpPr>
            <p:nvPr/>
          </p:nvSpPr>
          <p:spPr bwMode="auto">
            <a:xfrm>
              <a:off x="1610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43" name="Rectangle 55"/>
            <p:cNvSpPr>
              <a:spLocks noChangeArrowheads="1"/>
            </p:cNvSpPr>
            <p:nvPr/>
          </p:nvSpPr>
          <p:spPr bwMode="auto">
            <a:xfrm>
              <a:off x="1883" y="2477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44" name="Rectangle 56"/>
            <p:cNvSpPr>
              <a:spLocks noChangeArrowheads="1"/>
            </p:cNvSpPr>
            <p:nvPr/>
          </p:nvSpPr>
          <p:spPr bwMode="auto">
            <a:xfrm>
              <a:off x="2155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45" name="Rectangle 57"/>
            <p:cNvSpPr>
              <a:spLocks noChangeArrowheads="1"/>
            </p:cNvSpPr>
            <p:nvPr/>
          </p:nvSpPr>
          <p:spPr bwMode="auto">
            <a:xfrm>
              <a:off x="2427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46" name="Rectangle 58"/>
            <p:cNvSpPr>
              <a:spLocks noChangeArrowheads="1"/>
            </p:cNvSpPr>
            <p:nvPr/>
          </p:nvSpPr>
          <p:spPr bwMode="auto">
            <a:xfrm>
              <a:off x="2699" y="2477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47" name="Rectangle 59"/>
            <p:cNvSpPr>
              <a:spLocks noChangeArrowheads="1"/>
            </p:cNvSpPr>
            <p:nvPr/>
          </p:nvSpPr>
          <p:spPr bwMode="auto">
            <a:xfrm>
              <a:off x="2971" y="2477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48" name="Rectangle 60"/>
            <p:cNvSpPr>
              <a:spLocks noChangeArrowheads="1"/>
            </p:cNvSpPr>
            <p:nvPr/>
          </p:nvSpPr>
          <p:spPr bwMode="auto">
            <a:xfrm>
              <a:off x="3243" y="2477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38949" name="Rectangle 61"/>
            <p:cNvSpPr>
              <a:spLocks noChangeArrowheads="1"/>
            </p:cNvSpPr>
            <p:nvPr/>
          </p:nvSpPr>
          <p:spPr bwMode="auto">
            <a:xfrm>
              <a:off x="3515" y="2477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</p:grpSp>
      <p:sp>
        <p:nvSpPr>
          <p:cNvPr id="146498" name="Line 66"/>
          <p:cNvSpPr>
            <a:spLocks noChangeShapeType="1"/>
          </p:cNvSpPr>
          <p:nvPr/>
        </p:nvSpPr>
        <p:spPr bwMode="auto">
          <a:xfrm flipV="1">
            <a:off x="4068763" y="371633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69" name="直接连接符 68"/>
          <p:cNvCxnSpPr/>
          <p:nvPr/>
        </p:nvCxnSpPr>
        <p:spPr>
          <a:xfrm rot="5400000">
            <a:off x="1821637" y="3750471"/>
            <a:ext cx="40719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rot="5400000">
            <a:off x="4036215" y="1893083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643438" y="150017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不匹配</a:t>
            </a:r>
            <a:endParaRPr lang="zh-CN" altLang="en-US" dirty="0"/>
          </a:p>
        </p:txBody>
      </p:sp>
      <p:sp>
        <p:nvSpPr>
          <p:cNvPr id="73" name="Line 39"/>
          <p:cNvSpPr>
            <a:spLocks noChangeShapeType="1"/>
          </p:cNvSpPr>
          <p:nvPr/>
        </p:nvSpPr>
        <p:spPr bwMode="auto">
          <a:xfrm flipV="1">
            <a:off x="4071934" y="5216537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4214809" y="5214950"/>
            <a:ext cx="49885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90204" pitchFamily="34" charset="0"/>
              </a:rPr>
              <a:t>j=4</a:t>
            </a:r>
            <a:endParaRPr lang="en-US" altLang="zh-CN" dirty="0">
              <a:latin typeface="Arial" panose="020B0604020202090204" pitchFamily="34" charset="0"/>
            </a:endParaRPr>
          </a:p>
        </p:txBody>
      </p:sp>
      <p:sp>
        <p:nvSpPr>
          <p:cNvPr id="75" name="Line 66"/>
          <p:cNvSpPr>
            <a:spLocks noChangeShapeType="1"/>
          </p:cNvSpPr>
          <p:nvPr/>
        </p:nvSpPr>
        <p:spPr bwMode="auto">
          <a:xfrm flipV="1">
            <a:off x="4071934" y="5214950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3" grpId="0" animBg="1"/>
      <p:bldP spid="146474" grpId="0" animBg="1"/>
      <p:bldP spid="146475" grpId="0" animBg="1"/>
      <p:bldP spid="146476" grpId="0"/>
      <p:bldP spid="146498" grpId="0" animBg="1"/>
      <p:bldP spid="74" grpId="0"/>
      <p:bldP spid="7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001000" cy="609600"/>
          </a:xfrm>
        </p:spPr>
        <p:txBody>
          <a:bodyPr/>
          <a:lstStyle/>
          <a:p>
            <a:pPr eaLnBrk="1" hangingPunct="1"/>
            <a:r>
              <a:rPr lang="zh-CN" altLang="en-US" sz="1900" b="1">
                <a:solidFill>
                  <a:srgbClr val="993300"/>
                </a:solidFill>
              </a:rPr>
              <a:t>引入</a:t>
            </a:r>
            <a:r>
              <a:rPr lang="en-US" altLang="zh-CN" sz="1900" b="1">
                <a:solidFill>
                  <a:srgbClr val="993300"/>
                </a:solidFill>
              </a:rPr>
              <a:t>next</a:t>
            </a:r>
            <a:r>
              <a:rPr lang="zh-CN" altLang="en-US" sz="1900" b="1">
                <a:solidFill>
                  <a:srgbClr val="993300"/>
                </a:solidFill>
              </a:rPr>
              <a:t>数组</a:t>
            </a:r>
            <a:endParaRPr lang="zh-CN" altLang="en-US" sz="340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530" y="1000125"/>
            <a:ext cx="8077200" cy="539051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next[j]=k</a:t>
            </a:r>
            <a:r>
              <a:rPr lang="zh-CN" altLang="en-US" sz="2400" dirty="0"/>
              <a:t>：</a:t>
            </a:r>
            <a:r>
              <a:rPr lang="en-US" altLang="zh-CN" sz="2400" dirty="0"/>
              <a:t>k</a:t>
            </a:r>
            <a:r>
              <a:rPr lang="zh-CN" altLang="en-US" sz="2400" dirty="0"/>
              <a:t>是当模式</a:t>
            </a:r>
            <a:r>
              <a:rPr lang="en-US" altLang="zh-CN" sz="2400" dirty="0"/>
              <a:t>(</a:t>
            </a:r>
            <a:r>
              <a:rPr lang="zh-CN" altLang="en-US" sz="2400" dirty="0"/>
              <a:t>子串</a:t>
            </a:r>
            <a:r>
              <a:rPr lang="en-US" altLang="zh-CN" sz="2400" dirty="0"/>
              <a:t>)</a:t>
            </a:r>
            <a:r>
              <a:rPr lang="zh-CN" altLang="en-US" sz="2400" dirty="0"/>
              <a:t>中第</a:t>
            </a:r>
            <a:r>
              <a:rPr lang="en-US" altLang="zh-CN" sz="2400" dirty="0"/>
              <a:t>j</a:t>
            </a:r>
            <a:r>
              <a:rPr lang="zh-CN" altLang="en-US" sz="2400" dirty="0"/>
              <a:t>个字符与主串中相应字符“失配”时，在</a:t>
            </a:r>
            <a:r>
              <a:rPr lang="zh-CN" altLang="en-US" sz="2400" dirty="0">
                <a:solidFill>
                  <a:srgbClr val="FF0000"/>
                </a:solidFill>
              </a:rPr>
              <a:t>模式中需重新和主串中该字符进行比较的字符的位置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0  	</a:t>
            </a:r>
            <a:r>
              <a:rPr lang="zh-CN" altLang="en-US" sz="2400" dirty="0"/>
              <a:t>当 </a:t>
            </a:r>
            <a:r>
              <a:rPr lang="en-US" altLang="zh-CN" sz="2400" dirty="0"/>
              <a:t>j=1 </a:t>
            </a:r>
            <a:r>
              <a:rPr lang="zh-CN" altLang="zh-CN" sz="2400" dirty="0"/>
              <a:t>时 </a:t>
            </a:r>
            <a:r>
              <a:rPr lang="zh-CN" altLang="zh-CN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{代表下一趟比较</a:t>
            </a:r>
            <a:r>
              <a:rPr lang="en-US" altLang="zh-CN" sz="2400" dirty="0" err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=i+1</a:t>
            </a:r>
            <a:r>
              <a:rPr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j=1}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max{k |1&lt;k&lt;j </a:t>
            </a:r>
            <a:r>
              <a:rPr lang="zh-CN" altLang="zh-CN" sz="2400" dirty="0"/>
              <a:t>且 </a:t>
            </a:r>
            <a:r>
              <a:rPr lang="zh-CN" altLang="en-US" sz="2400" dirty="0">
                <a:latin typeface="Arial" panose="020B0604020202090204" pitchFamily="34" charset="0"/>
              </a:rPr>
              <a:t>‘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>
                <a:latin typeface="Arial" panose="020B0604020202090204" pitchFamily="34" charset="0"/>
              </a:rPr>
              <a:t>…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k-1</a:t>
            </a:r>
            <a:r>
              <a:rPr lang="en-US" altLang="zh-CN" sz="2400" dirty="0">
                <a:latin typeface="Arial" panose="020B0604020202090204" pitchFamily="34" charset="0"/>
              </a:rPr>
              <a:t>’</a:t>
            </a:r>
            <a:r>
              <a:rPr lang="en-US" altLang="zh-CN" sz="2400" dirty="0"/>
              <a:t>=</a:t>
            </a:r>
            <a:r>
              <a:rPr lang="en-US" altLang="zh-CN" sz="2400" dirty="0">
                <a:latin typeface="Arial" panose="020B0604020202090204" pitchFamily="34" charset="0"/>
              </a:rPr>
              <a:t>‘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j-k+1</a:t>
            </a:r>
            <a:r>
              <a:rPr lang="en-US" altLang="zh-CN" sz="2400" dirty="0">
                <a:latin typeface="Arial" panose="020B0604020202090204" pitchFamily="34" charset="0"/>
              </a:rPr>
              <a:t>…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j-1</a:t>
            </a:r>
            <a:r>
              <a:rPr lang="en-US" altLang="zh-CN" sz="2400" dirty="0">
                <a:latin typeface="Arial" panose="020B0604020202090204" pitchFamily="34" charset="0"/>
              </a:rPr>
              <a:t>’</a:t>
            </a:r>
            <a:r>
              <a:rPr lang="en-US" altLang="zh-CN" sz="2400" dirty="0"/>
              <a:t>}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1   </a:t>
            </a:r>
            <a:r>
              <a:rPr lang="zh-CN" altLang="en-US" sz="2400" dirty="0"/>
              <a:t>其它情况</a:t>
            </a:r>
            <a:r>
              <a:rPr lang="en-US" altLang="zh-CN" sz="2400" dirty="0"/>
              <a:t>(</a:t>
            </a:r>
            <a:r>
              <a:rPr lang="zh-CN" altLang="zh-CN" sz="2400" dirty="0"/>
              <a:t>即</a:t>
            </a:r>
            <a:r>
              <a:rPr lang="en-US" altLang="zh-CN" sz="2400" dirty="0"/>
              <a:t>j</a:t>
            </a:r>
            <a:r>
              <a:rPr lang="en-US" altLang="zh-CN" sz="2400" dirty="0">
                <a:sym typeface="Symbol" pitchFamily="18" charset="2"/>
              </a:rPr>
              <a:t>1</a:t>
            </a:r>
            <a:r>
              <a:rPr lang="zh-CN" altLang="zh-CN" sz="2400" dirty="0">
                <a:sym typeface="Symbol" pitchFamily="18" charset="2"/>
              </a:rPr>
              <a:t>且</a:t>
            </a:r>
            <a:r>
              <a:rPr lang="zh-CN" altLang="zh-CN" sz="2400" dirty="0"/>
              <a:t>上述集合为空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  <p:sp>
        <p:nvSpPr>
          <p:cNvPr id="47108" name="AutoShape 4"/>
          <p:cNvSpPr/>
          <p:nvPr/>
        </p:nvSpPr>
        <p:spPr bwMode="auto">
          <a:xfrm>
            <a:off x="1409700" y="2719705"/>
            <a:ext cx="283845" cy="2942590"/>
          </a:xfrm>
          <a:prstGeom prst="leftBrace">
            <a:avLst>
              <a:gd name="adj1" fmla="val 6041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13009" y="3931284"/>
            <a:ext cx="1447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anose="02020503050405090304" pitchFamily="18" charset="0"/>
              </a:rPr>
              <a:t>next[j]=</a:t>
            </a:r>
            <a:endParaRPr kumimoji="1" lang="en-US" altLang="zh-CN" sz="2800" dirty="0">
              <a:latin typeface="Times New Roman" panose="02020503050405090304" pitchFamily="18" charset="0"/>
            </a:endParaRP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2557780" y="4194810"/>
            <a:ext cx="590613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此集合不为空时，</a:t>
            </a:r>
            <a:r>
              <a:rPr kumimoji="1" lang="en-US" altLang="zh-CN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kumimoji="1"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下一趟比较</a:t>
            </a:r>
            <a:r>
              <a:rPr kumimoji="1" lang="en-US" altLang="zh-CN" sz="2400" dirty="0" err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不变，</a:t>
            </a:r>
            <a:r>
              <a:rPr kumimoji="1" lang="en-US" altLang="zh-CN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j=k}</a:t>
            </a:r>
            <a:endParaRPr kumimoji="1" lang="en-US" altLang="zh-CN" sz="2400" dirty="0">
              <a:solidFill>
                <a:schemeClr val="accent1"/>
              </a:solidFill>
              <a:latin typeface="Times New Roman" panose="02020503050405090304" pitchFamily="18" charset="0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605522" y="5661992"/>
            <a:ext cx="3810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kumimoji="1"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下一趟比较</a:t>
            </a:r>
            <a:r>
              <a:rPr kumimoji="1" lang="en-US" altLang="zh-CN" sz="2400" dirty="0" err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不变，</a:t>
            </a:r>
            <a:r>
              <a:rPr kumimoji="1" lang="en-US" altLang="zh-CN" sz="24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j=1}</a:t>
            </a:r>
            <a:endParaRPr kumimoji="1" lang="en-US" altLang="zh-CN" sz="2400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760730" y="31788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/>
              <a:t>举例</a:t>
            </a:r>
            <a:endParaRPr lang="zh-CN" altLang="en-US" b="1" dirty="0"/>
          </a:p>
        </p:txBody>
      </p:sp>
      <p:graphicFrame>
        <p:nvGraphicFramePr>
          <p:cNvPr id="168965" name="Group 5"/>
          <p:cNvGraphicFramePr>
            <a:graphicFrameLocks noGrp="1"/>
          </p:cNvGraphicFramePr>
          <p:nvPr/>
        </p:nvGraphicFramePr>
        <p:xfrm>
          <a:off x="1258888" y="2133600"/>
          <a:ext cx="6100762" cy="1709040"/>
        </p:xfrm>
        <a:graphic>
          <a:graphicData uri="http://schemas.openxmlformats.org/drawingml/2006/table">
            <a:tbl>
              <a:tblPr/>
              <a:tblGrid>
                <a:gridCol w="1690687"/>
                <a:gridCol w="1028700"/>
                <a:gridCol w="882650"/>
                <a:gridCol w="881063"/>
                <a:gridCol w="735012"/>
                <a:gridCol w="882650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j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1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3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4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5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模式</a:t>
                      </a: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a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b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c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a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c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charset="-122"/>
                        </a:rPr>
                        <a:t>next[j]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8995" name="Text Box 35"/>
          <p:cNvSpPr txBox="1">
            <a:spLocks noChangeArrowheads="1"/>
          </p:cNvSpPr>
          <p:nvPr/>
        </p:nvSpPr>
        <p:spPr bwMode="auto">
          <a:xfrm>
            <a:off x="4098925" y="3235325"/>
            <a:ext cx="762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1</a:t>
            </a:r>
            <a:endParaRPr kumimoji="1"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8996" name="Text Box 36"/>
          <p:cNvSpPr txBox="1">
            <a:spLocks noChangeArrowheads="1"/>
          </p:cNvSpPr>
          <p:nvPr/>
        </p:nvSpPr>
        <p:spPr bwMode="auto">
          <a:xfrm>
            <a:off x="4929188" y="3235325"/>
            <a:ext cx="762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1</a:t>
            </a:r>
            <a:endParaRPr kumimoji="1"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8997" name="Text Box 37"/>
          <p:cNvSpPr txBox="1">
            <a:spLocks noChangeArrowheads="1"/>
          </p:cNvSpPr>
          <p:nvPr/>
        </p:nvSpPr>
        <p:spPr bwMode="auto">
          <a:xfrm>
            <a:off x="5741988" y="3235325"/>
            <a:ext cx="762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1</a:t>
            </a:r>
            <a:endParaRPr kumimoji="1"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8998" name="Text Box 38"/>
          <p:cNvSpPr txBox="1">
            <a:spLocks noChangeArrowheads="1"/>
          </p:cNvSpPr>
          <p:nvPr/>
        </p:nvSpPr>
        <p:spPr bwMode="auto">
          <a:xfrm>
            <a:off x="6477000" y="3235325"/>
            <a:ext cx="762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2</a:t>
            </a:r>
            <a:endParaRPr kumimoji="1"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grpSp>
        <p:nvGrpSpPr>
          <p:cNvPr id="2" name="Group 39"/>
          <p:cNvGrpSpPr/>
          <p:nvPr/>
        </p:nvGrpSpPr>
        <p:grpSpPr bwMode="auto">
          <a:xfrm>
            <a:off x="755650" y="4581525"/>
            <a:ext cx="2160588" cy="433388"/>
            <a:chOff x="1972" y="2931"/>
            <a:chExt cx="1361" cy="273"/>
          </a:xfrm>
        </p:grpSpPr>
        <p:sp>
          <p:nvSpPr>
            <p:cNvPr id="46174" name="Rectangle 40"/>
            <p:cNvSpPr>
              <a:spLocks noChangeArrowheads="1"/>
            </p:cNvSpPr>
            <p:nvPr/>
          </p:nvSpPr>
          <p:spPr bwMode="auto">
            <a:xfrm>
              <a:off x="1972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75" name="Rectangle 41"/>
            <p:cNvSpPr>
              <a:spLocks noChangeArrowheads="1"/>
            </p:cNvSpPr>
            <p:nvPr/>
          </p:nvSpPr>
          <p:spPr bwMode="auto">
            <a:xfrm>
              <a:off x="2245" y="2931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76" name="Rectangle 42"/>
            <p:cNvSpPr>
              <a:spLocks noChangeArrowheads="1"/>
            </p:cNvSpPr>
            <p:nvPr/>
          </p:nvSpPr>
          <p:spPr bwMode="auto">
            <a:xfrm>
              <a:off x="2517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77" name="Rectangle 43"/>
            <p:cNvSpPr>
              <a:spLocks noChangeArrowheads="1"/>
            </p:cNvSpPr>
            <p:nvPr/>
          </p:nvSpPr>
          <p:spPr bwMode="auto">
            <a:xfrm>
              <a:off x="2789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78" name="Rectangle 44"/>
            <p:cNvSpPr>
              <a:spLocks noChangeArrowheads="1"/>
            </p:cNvSpPr>
            <p:nvPr/>
          </p:nvSpPr>
          <p:spPr bwMode="auto">
            <a:xfrm>
              <a:off x="3061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</p:grpSp>
      <p:sp>
        <p:nvSpPr>
          <p:cNvPr id="169005" name="Line 45"/>
          <p:cNvSpPr>
            <a:spLocks noChangeShapeType="1"/>
          </p:cNvSpPr>
          <p:nvPr/>
        </p:nvSpPr>
        <p:spPr bwMode="auto">
          <a:xfrm flipV="1">
            <a:off x="973138" y="51577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006" name="Line 46"/>
          <p:cNvSpPr>
            <a:spLocks noChangeShapeType="1"/>
          </p:cNvSpPr>
          <p:nvPr/>
        </p:nvSpPr>
        <p:spPr bwMode="auto">
          <a:xfrm flipV="1">
            <a:off x="1404938" y="51577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007" name="Line 47"/>
          <p:cNvSpPr>
            <a:spLocks noChangeShapeType="1"/>
          </p:cNvSpPr>
          <p:nvPr/>
        </p:nvSpPr>
        <p:spPr bwMode="auto">
          <a:xfrm flipV="1">
            <a:off x="1836738" y="51577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008" name="Line 48"/>
          <p:cNvSpPr>
            <a:spLocks noChangeShapeType="1"/>
          </p:cNvSpPr>
          <p:nvPr/>
        </p:nvSpPr>
        <p:spPr bwMode="auto">
          <a:xfrm flipV="1">
            <a:off x="2268538" y="51577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009" name="Line 49"/>
          <p:cNvSpPr>
            <a:spLocks noChangeShapeType="1"/>
          </p:cNvSpPr>
          <p:nvPr/>
        </p:nvSpPr>
        <p:spPr bwMode="auto">
          <a:xfrm flipV="1">
            <a:off x="2701925" y="51577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010" name="Text Box 50"/>
          <p:cNvSpPr txBox="1">
            <a:spLocks noChangeArrowheads="1"/>
          </p:cNvSpPr>
          <p:nvPr/>
        </p:nvSpPr>
        <p:spPr bwMode="auto">
          <a:xfrm>
            <a:off x="3059113" y="3213100"/>
            <a:ext cx="762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0</a:t>
            </a:r>
            <a:endParaRPr kumimoji="1"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69011" name="Oval 51"/>
          <p:cNvSpPr>
            <a:spLocks noChangeArrowheads="1"/>
          </p:cNvSpPr>
          <p:nvPr/>
        </p:nvSpPr>
        <p:spPr bwMode="auto">
          <a:xfrm>
            <a:off x="757238" y="4510088"/>
            <a:ext cx="431800" cy="576262"/>
          </a:xfrm>
          <a:prstGeom prst="ellipse">
            <a:avLst/>
          </a:prstGeom>
          <a:noFill/>
          <a:ln w="22225">
            <a:solidFill>
              <a:schemeClr val="accent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012" name="Oval 52"/>
          <p:cNvSpPr>
            <a:spLocks noChangeArrowheads="1"/>
          </p:cNvSpPr>
          <p:nvPr/>
        </p:nvSpPr>
        <p:spPr bwMode="auto">
          <a:xfrm>
            <a:off x="2052638" y="4510088"/>
            <a:ext cx="431800" cy="576262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53"/>
          <p:cNvGrpSpPr/>
          <p:nvPr/>
        </p:nvGrpSpPr>
        <p:grpSpPr bwMode="auto">
          <a:xfrm>
            <a:off x="3995738" y="5157788"/>
            <a:ext cx="2160587" cy="433387"/>
            <a:chOff x="1972" y="2931"/>
            <a:chExt cx="1361" cy="273"/>
          </a:xfrm>
        </p:grpSpPr>
        <p:sp>
          <p:nvSpPr>
            <p:cNvPr id="46169" name="Rectangle 54"/>
            <p:cNvSpPr>
              <a:spLocks noChangeArrowheads="1"/>
            </p:cNvSpPr>
            <p:nvPr/>
          </p:nvSpPr>
          <p:spPr bwMode="auto">
            <a:xfrm>
              <a:off x="1972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70" name="Rectangle 55"/>
            <p:cNvSpPr>
              <a:spLocks noChangeArrowheads="1"/>
            </p:cNvSpPr>
            <p:nvPr/>
          </p:nvSpPr>
          <p:spPr bwMode="auto">
            <a:xfrm>
              <a:off x="2245" y="2931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71" name="Rectangle 56"/>
            <p:cNvSpPr>
              <a:spLocks noChangeArrowheads="1"/>
            </p:cNvSpPr>
            <p:nvPr/>
          </p:nvSpPr>
          <p:spPr bwMode="auto">
            <a:xfrm>
              <a:off x="2517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72" name="Rectangle 57"/>
            <p:cNvSpPr>
              <a:spLocks noChangeArrowheads="1"/>
            </p:cNvSpPr>
            <p:nvPr/>
          </p:nvSpPr>
          <p:spPr bwMode="auto">
            <a:xfrm>
              <a:off x="2789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73" name="Rectangle 58"/>
            <p:cNvSpPr>
              <a:spLocks noChangeArrowheads="1"/>
            </p:cNvSpPr>
            <p:nvPr/>
          </p:nvSpPr>
          <p:spPr bwMode="auto">
            <a:xfrm>
              <a:off x="3061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</p:grpSp>
      <p:grpSp>
        <p:nvGrpSpPr>
          <p:cNvPr id="4" name="Group 59"/>
          <p:cNvGrpSpPr/>
          <p:nvPr/>
        </p:nvGrpSpPr>
        <p:grpSpPr bwMode="auto">
          <a:xfrm>
            <a:off x="3563938" y="4292600"/>
            <a:ext cx="4321175" cy="433388"/>
            <a:chOff x="2245" y="2704"/>
            <a:chExt cx="2722" cy="273"/>
          </a:xfrm>
        </p:grpSpPr>
        <p:grpSp>
          <p:nvGrpSpPr>
            <p:cNvPr id="5" name="Group 60"/>
            <p:cNvGrpSpPr/>
            <p:nvPr/>
          </p:nvGrpSpPr>
          <p:grpSpPr bwMode="auto">
            <a:xfrm>
              <a:off x="2245" y="2704"/>
              <a:ext cx="1361" cy="273"/>
              <a:chOff x="1972" y="2931"/>
              <a:chExt cx="1361" cy="273"/>
            </a:xfrm>
          </p:grpSpPr>
          <p:sp>
            <p:nvSpPr>
              <p:cNvPr id="46164" name="Rectangle 61"/>
              <p:cNvSpPr>
                <a:spLocks noChangeArrowheads="1"/>
              </p:cNvSpPr>
              <p:nvPr/>
            </p:nvSpPr>
            <p:spPr bwMode="auto">
              <a:xfrm>
                <a:off x="1972" y="2931"/>
                <a:ext cx="272" cy="273"/>
              </a:xfrm>
              <a:prstGeom prst="rect">
                <a:avLst/>
              </a:prstGeom>
              <a:solidFill>
                <a:srgbClr val="FFFFC5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a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  <p:sp>
            <p:nvSpPr>
              <p:cNvPr id="46165" name="Rectangle 62"/>
              <p:cNvSpPr>
                <a:spLocks noChangeArrowheads="1"/>
              </p:cNvSpPr>
              <p:nvPr/>
            </p:nvSpPr>
            <p:spPr bwMode="auto">
              <a:xfrm>
                <a:off x="2245" y="2931"/>
                <a:ext cx="272" cy="273"/>
              </a:xfrm>
              <a:prstGeom prst="rect">
                <a:avLst/>
              </a:prstGeom>
              <a:solidFill>
                <a:srgbClr val="DBFFDB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c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  <p:sp>
            <p:nvSpPr>
              <p:cNvPr id="46166" name="Rectangle 63"/>
              <p:cNvSpPr>
                <a:spLocks noChangeArrowheads="1"/>
              </p:cNvSpPr>
              <p:nvPr/>
            </p:nvSpPr>
            <p:spPr bwMode="auto">
              <a:xfrm>
                <a:off x="2517" y="2931"/>
                <a:ext cx="272" cy="273"/>
              </a:xfrm>
              <a:prstGeom prst="rect">
                <a:avLst/>
              </a:prstGeom>
              <a:solidFill>
                <a:srgbClr val="FFFFC5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a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  <p:sp>
            <p:nvSpPr>
              <p:cNvPr id="46167" name="Rectangle 64"/>
              <p:cNvSpPr>
                <a:spLocks noChangeArrowheads="1"/>
              </p:cNvSpPr>
              <p:nvPr/>
            </p:nvSpPr>
            <p:spPr bwMode="auto">
              <a:xfrm>
                <a:off x="2789" y="2931"/>
                <a:ext cx="272" cy="273"/>
              </a:xfrm>
              <a:prstGeom prst="rect">
                <a:avLst/>
              </a:prstGeom>
              <a:solidFill>
                <a:srgbClr val="E4C9FF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b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  <p:sp>
            <p:nvSpPr>
              <p:cNvPr id="46168" name="Rectangle 65"/>
              <p:cNvSpPr>
                <a:spLocks noChangeArrowheads="1"/>
              </p:cNvSpPr>
              <p:nvPr/>
            </p:nvSpPr>
            <p:spPr bwMode="auto">
              <a:xfrm>
                <a:off x="3061" y="2931"/>
                <a:ext cx="272" cy="273"/>
              </a:xfrm>
              <a:prstGeom prst="rect">
                <a:avLst/>
              </a:prstGeom>
              <a:solidFill>
                <a:srgbClr val="DBFFDB"/>
              </a:solidFill>
              <a:ln w="9525" algn="ctr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>
                    <a:latin typeface="Arial" panose="020B0604020202090204" pitchFamily="34" charset="0"/>
                  </a:rPr>
                  <a:t>c</a:t>
                </a:r>
                <a:endParaRPr lang="en-US" altLang="zh-CN" sz="2800">
                  <a:latin typeface="Arial" panose="020B0604020202090204" pitchFamily="34" charset="0"/>
                </a:endParaRPr>
              </a:p>
            </p:txBody>
          </p:sp>
        </p:grpSp>
        <p:sp>
          <p:nvSpPr>
            <p:cNvPr id="46159" name="Rectangle 66"/>
            <p:cNvSpPr>
              <a:spLocks noChangeArrowheads="1"/>
            </p:cNvSpPr>
            <p:nvPr/>
          </p:nvSpPr>
          <p:spPr bwMode="auto">
            <a:xfrm>
              <a:off x="3606" y="2704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60" name="Rectangle 67"/>
            <p:cNvSpPr>
              <a:spLocks noChangeArrowheads="1"/>
            </p:cNvSpPr>
            <p:nvPr/>
          </p:nvSpPr>
          <p:spPr bwMode="auto">
            <a:xfrm>
              <a:off x="3879" y="2704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61" name="Rectangle 68"/>
            <p:cNvSpPr>
              <a:spLocks noChangeArrowheads="1"/>
            </p:cNvSpPr>
            <p:nvPr/>
          </p:nvSpPr>
          <p:spPr bwMode="auto">
            <a:xfrm>
              <a:off x="4151" y="2704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62" name="Rectangle 69"/>
            <p:cNvSpPr>
              <a:spLocks noChangeArrowheads="1"/>
            </p:cNvSpPr>
            <p:nvPr/>
          </p:nvSpPr>
          <p:spPr bwMode="auto">
            <a:xfrm>
              <a:off x="4423" y="2704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 dirty="0">
                  <a:latin typeface="Arial" panose="020B0604020202090204" pitchFamily="34" charset="0"/>
                </a:rPr>
                <a:t>a</a:t>
              </a:r>
              <a:endParaRPr lang="en-US" altLang="zh-CN" sz="2800" dirty="0">
                <a:latin typeface="Arial" panose="020B0604020202090204" pitchFamily="34" charset="0"/>
              </a:endParaRPr>
            </a:p>
          </p:txBody>
        </p:sp>
        <p:sp>
          <p:nvSpPr>
            <p:cNvPr id="46163" name="Rectangle 70"/>
            <p:cNvSpPr>
              <a:spLocks noChangeArrowheads="1"/>
            </p:cNvSpPr>
            <p:nvPr/>
          </p:nvSpPr>
          <p:spPr bwMode="auto">
            <a:xfrm>
              <a:off x="4695" y="2704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</p:grpSp>
      <p:sp>
        <p:nvSpPr>
          <p:cNvPr id="169031" name="Line 71"/>
          <p:cNvSpPr>
            <a:spLocks noChangeShapeType="1"/>
          </p:cNvSpPr>
          <p:nvPr/>
        </p:nvSpPr>
        <p:spPr bwMode="auto">
          <a:xfrm flipV="1">
            <a:off x="4211638" y="472440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032" name="Line 72"/>
          <p:cNvSpPr>
            <a:spLocks noChangeShapeType="1"/>
          </p:cNvSpPr>
          <p:nvPr/>
        </p:nvSpPr>
        <p:spPr bwMode="auto">
          <a:xfrm flipV="1">
            <a:off x="4211638" y="55895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73"/>
          <p:cNvGrpSpPr/>
          <p:nvPr/>
        </p:nvGrpSpPr>
        <p:grpSpPr bwMode="auto">
          <a:xfrm>
            <a:off x="3563938" y="5157788"/>
            <a:ext cx="2160587" cy="433387"/>
            <a:chOff x="1972" y="2931"/>
            <a:chExt cx="1361" cy="273"/>
          </a:xfrm>
        </p:grpSpPr>
        <p:sp>
          <p:nvSpPr>
            <p:cNvPr id="46153" name="Rectangle 74"/>
            <p:cNvSpPr>
              <a:spLocks noChangeArrowheads="1"/>
            </p:cNvSpPr>
            <p:nvPr/>
          </p:nvSpPr>
          <p:spPr bwMode="auto">
            <a:xfrm>
              <a:off x="1972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54" name="Rectangle 75"/>
            <p:cNvSpPr>
              <a:spLocks noChangeArrowheads="1"/>
            </p:cNvSpPr>
            <p:nvPr/>
          </p:nvSpPr>
          <p:spPr bwMode="auto">
            <a:xfrm>
              <a:off x="2245" y="2931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55" name="Rectangle 76"/>
            <p:cNvSpPr>
              <a:spLocks noChangeArrowheads="1"/>
            </p:cNvSpPr>
            <p:nvPr/>
          </p:nvSpPr>
          <p:spPr bwMode="auto">
            <a:xfrm>
              <a:off x="2517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56" name="Rectangle 77"/>
            <p:cNvSpPr>
              <a:spLocks noChangeArrowheads="1"/>
            </p:cNvSpPr>
            <p:nvPr/>
          </p:nvSpPr>
          <p:spPr bwMode="auto">
            <a:xfrm>
              <a:off x="2789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57" name="Rectangle 78"/>
            <p:cNvSpPr>
              <a:spLocks noChangeArrowheads="1"/>
            </p:cNvSpPr>
            <p:nvPr/>
          </p:nvSpPr>
          <p:spPr bwMode="auto">
            <a:xfrm>
              <a:off x="3061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</p:grpSp>
      <p:sp>
        <p:nvSpPr>
          <p:cNvPr id="169039" name="Line 79"/>
          <p:cNvSpPr>
            <a:spLocks noChangeShapeType="1"/>
          </p:cNvSpPr>
          <p:nvPr/>
        </p:nvSpPr>
        <p:spPr bwMode="auto">
          <a:xfrm flipV="1">
            <a:off x="4211638" y="472440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040" name="Line 80"/>
          <p:cNvSpPr>
            <a:spLocks noChangeShapeType="1"/>
          </p:cNvSpPr>
          <p:nvPr/>
        </p:nvSpPr>
        <p:spPr bwMode="auto">
          <a:xfrm flipV="1">
            <a:off x="4211638" y="55895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81"/>
          <p:cNvGrpSpPr/>
          <p:nvPr/>
        </p:nvGrpSpPr>
        <p:grpSpPr bwMode="auto">
          <a:xfrm>
            <a:off x="3995738" y="5157788"/>
            <a:ext cx="2160587" cy="433387"/>
            <a:chOff x="1972" y="2931"/>
            <a:chExt cx="1361" cy="273"/>
          </a:xfrm>
        </p:grpSpPr>
        <p:sp>
          <p:nvSpPr>
            <p:cNvPr id="46148" name="Rectangle 82"/>
            <p:cNvSpPr>
              <a:spLocks noChangeArrowheads="1"/>
            </p:cNvSpPr>
            <p:nvPr/>
          </p:nvSpPr>
          <p:spPr bwMode="auto">
            <a:xfrm>
              <a:off x="1972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49" name="Rectangle 83"/>
            <p:cNvSpPr>
              <a:spLocks noChangeArrowheads="1"/>
            </p:cNvSpPr>
            <p:nvPr/>
          </p:nvSpPr>
          <p:spPr bwMode="auto">
            <a:xfrm>
              <a:off x="2245" y="2931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50" name="Rectangle 84"/>
            <p:cNvSpPr>
              <a:spLocks noChangeArrowheads="1"/>
            </p:cNvSpPr>
            <p:nvPr/>
          </p:nvSpPr>
          <p:spPr bwMode="auto">
            <a:xfrm>
              <a:off x="2517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51" name="Rectangle 85"/>
            <p:cNvSpPr>
              <a:spLocks noChangeArrowheads="1"/>
            </p:cNvSpPr>
            <p:nvPr/>
          </p:nvSpPr>
          <p:spPr bwMode="auto">
            <a:xfrm>
              <a:off x="2789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52" name="Rectangle 86"/>
            <p:cNvSpPr>
              <a:spLocks noChangeArrowheads="1"/>
            </p:cNvSpPr>
            <p:nvPr/>
          </p:nvSpPr>
          <p:spPr bwMode="auto">
            <a:xfrm>
              <a:off x="3061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</p:grpSp>
      <p:grpSp>
        <p:nvGrpSpPr>
          <p:cNvPr id="8" name="Group 87"/>
          <p:cNvGrpSpPr/>
          <p:nvPr/>
        </p:nvGrpSpPr>
        <p:grpSpPr bwMode="auto">
          <a:xfrm>
            <a:off x="4427538" y="5157788"/>
            <a:ext cx="2160587" cy="433387"/>
            <a:chOff x="1972" y="2931"/>
            <a:chExt cx="1361" cy="273"/>
          </a:xfrm>
        </p:grpSpPr>
        <p:sp>
          <p:nvSpPr>
            <p:cNvPr id="46143" name="Rectangle 88"/>
            <p:cNvSpPr>
              <a:spLocks noChangeArrowheads="1"/>
            </p:cNvSpPr>
            <p:nvPr/>
          </p:nvSpPr>
          <p:spPr bwMode="auto">
            <a:xfrm>
              <a:off x="1972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44" name="Rectangle 89"/>
            <p:cNvSpPr>
              <a:spLocks noChangeArrowheads="1"/>
            </p:cNvSpPr>
            <p:nvPr/>
          </p:nvSpPr>
          <p:spPr bwMode="auto">
            <a:xfrm>
              <a:off x="2245" y="2931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45" name="Rectangle 90"/>
            <p:cNvSpPr>
              <a:spLocks noChangeArrowheads="1"/>
            </p:cNvSpPr>
            <p:nvPr/>
          </p:nvSpPr>
          <p:spPr bwMode="auto">
            <a:xfrm>
              <a:off x="2517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46" name="Rectangle 91"/>
            <p:cNvSpPr>
              <a:spLocks noChangeArrowheads="1"/>
            </p:cNvSpPr>
            <p:nvPr/>
          </p:nvSpPr>
          <p:spPr bwMode="auto">
            <a:xfrm>
              <a:off x="2789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47" name="Rectangle 92"/>
            <p:cNvSpPr>
              <a:spLocks noChangeArrowheads="1"/>
            </p:cNvSpPr>
            <p:nvPr/>
          </p:nvSpPr>
          <p:spPr bwMode="auto">
            <a:xfrm>
              <a:off x="3061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</p:grpSp>
      <p:sp>
        <p:nvSpPr>
          <p:cNvPr id="169053" name="Line 93"/>
          <p:cNvSpPr>
            <a:spLocks noChangeShapeType="1"/>
          </p:cNvSpPr>
          <p:nvPr/>
        </p:nvSpPr>
        <p:spPr bwMode="auto">
          <a:xfrm flipV="1">
            <a:off x="6372225" y="472440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054" name="Line 94"/>
          <p:cNvSpPr>
            <a:spLocks noChangeShapeType="1"/>
          </p:cNvSpPr>
          <p:nvPr/>
        </p:nvSpPr>
        <p:spPr bwMode="auto">
          <a:xfrm flipV="1">
            <a:off x="6372225" y="558800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95"/>
          <p:cNvGrpSpPr/>
          <p:nvPr/>
        </p:nvGrpSpPr>
        <p:grpSpPr bwMode="auto">
          <a:xfrm>
            <a:off x="5724525" y="5157788"/>
            <a:ext cx="2160588" cy="433387"/>
            <a:chOff x="1972" y="2931"/>
            <a:chExt cx="1361" cy="273"/>
          </a:xfrm>
        </p:grpSpPr>
        <p:sp>
          <p:nvSpPr>
            <p:cNvPr id="46138" name="Rectangle 96"/>
            <p:cNvSpPr>
              <a:spLocks noChangeArrowheads="1"/>
            </p:cNvSpPr>
            <p:nvPr/>
          </p:nvSpPr>
          <p:spPr bwMode="auto">
            <a:xfrm>
              <a:off x="1972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39" name="Rectangle 97"/>
            <p:cNvSpPr>
              <a:spLocks noChangeArrowheads="1"/>
            </p:cNvSpPr>
            <p:nvPr/>
          </p:nvSpPr>
          <p:spPr bwMode="auto">
            <a:xfrm>
              <a:off x="2245" y="2931"/>
              <a:ext cx="272" cy="273"/>
            </a:xfrm>
            <a:prstGeom prst="rect">
              <a:avLst/>
            </a:prstGeom>
            <a:solidFill>
              <a:srgbClr val="E4C9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b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40" name="Rectangle 98"/>
            <p:cNvSpPr>
              <a:spLocks noChangeArrowheads="1"/>
            </p:cNvSpPr>
            <p:nvPr/>
          </p:nvSpPr>
          <p:spPr bwMode="auto">
            <a:xfrm>
              <a:off x="2517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41" name="Rectangle 99"/>
            <p:cNvSpPr>
              <a:spLocks noChangeArrowheads="1"/>
            </p:cNvSpPr>
            <p:nvPr/>
          </p:nvSpPr>
          <p:spPr bwMode="auto">
            <a:xfrm>
              <a:off x="2789" y="2931"/>
              <a:ext cx="272" cy="273"/>
            </a:xfrm>
            <a:prstGeom prst="rect">
              <a:avLst/>
            </a:prstGeom>
            <a:solidFill>
              <a:srgbClr val="FFFFC5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a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  <p:sp>
          <p:nvSpPr>
            <p:cNvPr id="46142" name="Rectangle 100"/>
            <p:cNvSpPr>
              <a:spLocks noChangeArrowheads="1"/>
            </p:cNvSpPr>
            <p:nvPr/>
          </p:nvSpPr>
          <p:spPr bwMode="auto">
            <a:xfrm>
              <a:off x="3061" y="2931"/>
              <a:ext cx="272" cy="273"/>
            </a:xfrm>
            <a:prstGeom prst="rect">
              <a:avLst/>
            </a:prstGeom>
            <a:solidFill>
              <a:srgbClr val="DBFFDB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2800">
                  <a:latin typeface="Arial" panose="020B0604020202090204" pitchFamily="34" charset="0"/>
                </a:rPr>
                <a:t>c</a:t>
              </a:r>
              <a:endParaRPr lang="en-US" altLang="zh-CN" sz="2800">
                <a:latin typeface="Arial" panose="020B0604020202090204" pitchFamily="34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928926" y="928670"/>
            <a:ext cx="37862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zh-CN" altLang="en-US" sz="2400" dirty="0"/>
              <a:t>主串：</a:t>
            </a:r>
            <a:r>
              <a:rPr lang="en-US" altLang="zh-CN" sz="3200" dirty="0" err="1">
                <a:latin typeface="Times New Roman" panose="02020503050405090304" pitchFamily="18" charset="0"/>
              </a:rPr>
              <a:t>acabcabcacbab</a:t>
            </a:r>
            <a:endParaRPr lang="en-US" altLang="zh-CN" sz="3200" dirty="0">
              <a:latin typeface="Times New Roman" panose="0202050305040509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6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6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95" grpId="0" autoUpdateAnimBg="0"/>
      <p:bldP spid="168996" grpId="0" autoUpdateAnimBg="0"/>
      <p:bldP spid="168997" grpId="0" autoUpdateAnimBg="0"/>
      <p:bldP spid="168998" grpId="0" autoUpdateAnimBg="0"/>
      <p:bldP spid="169005" grpId="0" animBg="1"/>
      <p:bldP spid="169005" grpId="1" animBg="1"/>
      <p:bldP spid="169006" grpId="0" animBg="1"/>
      <p:bldP spid="169006" grpId="1" animBg="1"/>
      <p:bldP spid="169007" grpId="0" animBg="1"/>
      <p:bldP spid="169007" grpId="1" animBg="1"/>
      <p:bldP spid="169008" grpId="0" animBg="1"/>
      <p:bldP spid="169008" grpId="1" animBg="1"/>
      <p:bldP spid="169009" grpId="0" animBg="1"/>
      <p:bldP spid="169010" grpId="0" autoUpdateAnimBg="0"/>
      <p:bldP spid="169011" grpId="0" animBg="1"/>
      <p:bldP spid="169012" grpId="0" animBg="1"/>
      <p:bldP spid="169031" grpId="0" animBg="1"/>
      <p:bldP spid="169031" grpId="1" animBg="1"/>
      <p:bldP spid="169031" grpId="2" animBg="1"/>
      <p:bldP spid="169032" grpId="0" animBg="1"/>
      <p:bldP spid="169032" grpId="1" animBg="1"/>
      <p:bldP spid="169032" grpId="2" animBg="1"/>
      <p:bldP spid="169039" grpId="0" animBg="1"/>
      <p:bldP spid="169039" grpId="1" animBg="1"/>
      <p:bldP spid="169040" grpId="0" animBg="1"/>
      <p:bldP spid="169040" grpId="1" animBg="1"/>
      <p:bldP spid="169053" grpId="0" animBg="1"/>
      <p:bldP spid="1690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229600" cy="974725"/>
          </a:xfrm>
          <a:noFill/>
        </p:spPr>
        <p:txBody>
          <a:bodyPr/>
          <a:lstStyle/>
          <a:p>
            <a:pPr eaLnBrk="1" hangingPunct="1"/>
            <a:r>
              <a:rPr lang="zh-CN" altLang="en-US" b="1"/>
              <a:t>举例</a:t>
            </a:r>
            <a:endParaRPr lang="zh-CN" altLang="en-US" b="1"/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1822450" y="2198688"/>
            <a:ext cx="33972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a b c a b c a c b a b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54276" name="Text Box 6"/>
          <p:cNvSpPr txBox="1">
            <a:spLocks noChangeArrowheads="1"/>
          </p:cNvSpPr>
          <p:nvPr/>
        </p:nvSpPr>
        <p:spPr bwMode="auto">
          <a:xfrm>
            <a:off x="1822450" y="2805113"/>
            <a:ext cx="1346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c a c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54277" name="Text Box 7"/>
          <p:cNvSpPr txBox="1">
            <a:spLocks noChangeArrowheads="1"/>
          </p:cNvSpPr>
          <p:nvPr/>
        </p:nvSpPr>
        <p:spPr bwMode="auto">
          <a:xfrm>
            <a:off x="381000" y="2341563"/>
            <a:ext cx="1327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" panose="020B0604020202090204" pitchFamily="34" charset="0"/>
              </a:rPr>
              <a:t>第一趟匹配</a:t>
            </a: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169992" name="Line 8"/>
          <p:cNvSpPr>
            <a:spLocks noChangeShapeType="1"/>
          </p:cNvSpPr>
          <p:nvPr/>
        </p:nvSpPr>
        <p:spPr bwMode="auto">
          <a:xfrm>
            <a:off x="2543175" y="192405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 flipV="1">
            <a:off x="2541588" y="3279775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2614613" y="190976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i=3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2686050" y="3206750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j=3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69996" name="Line 12"/>
          <p:cNvSpPr>
            <a:spLocks noChangeShapeType="1"/>
          </p:cNvSpPr>
          <p:nvPr/>
        </p:nvSpPr>
        <p:spPr bwMode="auto">
          <a:xfrm>
            <a:off x="2284413" y="192405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7" name="Line 13"/>
          <p:cNvSpPr>
            <a:spLocks noChangeShapeType="1"/>
          </p:cNvSpPr>
          <p:nvPr/>
        </p:nvSpPr>
        <p:spPr bwMode="auto">
          <a:xfrm>
            <a:off x="1993900" y="1925638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8" name="Line 14"/>
          <p:cNvSpPr>
            <a:spLocks noChangeShapeType="1"/>
          </p:cNvSpPr>
          <p:nvPr/>
        </p:nvSpPr>
        <p:spPr bwMode="auto">
          <a:xfrm flipV="1">
            <a:off x="1965325" y="32781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9" name="Line 15"/>
          <p:cNvSpPr>
            <a:spLocks noChangeShapeType="1"/>
          </p:cNvSpPr>
          <p:nvPr/>
        </p:nvSpPr>
        <p:spPr bwMode="auto">
          <a:xfrm flipV="1">
            <a:off x="2254250" y="32781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00" name="Text Box 16"/>
          <p:cNvSpPr txBox="1">
            <a:spLocks noChangeArrowheads="1"/>
          </p:cNvSpPr>
          <p:nvPr/>
        </p:nvSpPr>
        <p:spPr bwMode="auto">
          <a:xfrm>
            <a:off x="2398713" y="190976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i=2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01" name="Text Box 17"/>
          <p:cNvSpPr txBox="1">
            <a:spLocks noChangeArrowheads="1"/>
          </p:cNvSpPr>
          <p:nvPr/>
        </p:nvSpPr>
        <p:spPr bwMode="auto">
          <a:xfrm>
            <a:off x="1462088" y="183832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i=1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02" name="Text Box 18"/>
          <p:cNvSpPr txBox="1">
            <a:spLocks noChangeArrowheads="1"/>
          </p:cNvSpPr>
          <p:nvPr/>
        </p:nvSpPr>
        <p:spPr bwMode="auto">
          <a:xfrm>
            <a:off x="1403350" y="3206750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j=1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03" name="Text Box 19"/>
          <p:cNvSpPr txBox="1">
            <a:spLocks noChangeArrowheads="1"/>
          </p:cNvSpPr>
          <p:nvPr/>
        </p:nvSpPr>
        <p:spPr bwMode="auto">
          <a:xfrm>
            <a:off x="2398713" y="3206750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j=2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04" name="Text Box 20"/>
          <p:cNvSpPr txBox="1">
            <a:spLocks noChangeArrowheads="1"/>
          </p:cNvSpPr>
          <p:nvPr/>
        </p:nvSpPr>
        <p:spPr bwMode="auto">
          <a:xfrm rot="-5400000">
            <a:off x="1775619" y="2563019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70005" name="Text Box 21"/>
          <p:cNvSpPr txBox="1">
            <a:spLocks noChangeArrowheads="1"/>
          </p:cNvSpPr>
          <p:nvPr/>
        </p:nvSpPr>
        <p:spPr bwMode="auto">
          <a:xfrm rot="-5400000">
            <a:off x="2032794" y="2563019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70006" name="Text Box 22"/>
          <p:cNvSpPr txBox="1">
            <a:spLocks noChangeArrowheads="1"/>
          </p:cNvSpPr>
          <p:nvPr/>
        </p:nvSpPr>
        <p:spPr bwMode="auto">
          <a:xfrm rot="-5400000">
            <a:off x="2340769" y="2623344"/>
            <a:ext cx="4127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Arial" panose="020B0604020202090204" pitchFamily="34" charset="0"/>
              </a:rPr>
              <a:t>≠</a:t>
            </a:r>
            <a:endParaRPr lang="en-US" altLang="zh-CN">
              <a:solidFill>
                <a:schemeClr val="folHlink"/>
              </a:solidFill>
              <a:latin typeface="Arial" panose="020B0604020202090204" pitchFamily="34" charset="0"/>
            </a:endParaRPr>
          </a:p>
        </p:txBody>
      </p:sp>
      <p:sp>
        <p:nvSpPr>
          <p:cNvPr id="170007" name="Oval 23"/>
          <p:cNvSpPr>
            <a:spLocks noChangeArrowheads="1"/>
          </p:cNvSpPr>
          <p:nvPr/>
        </p:nvSpPr>
        <p:spPr bwMode="auto">
          <a:xfrm>
            <a:off x="1822450" y="2341563"/>
            <a:ext cx="1296988" cy="360362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4294" name="Text Box 24"/>
          <p:cNvSpPr txBox="1">
            <a:spLocks noChangeArrowheads="1"/>
          </p:cNvSpPr>
          <p:nvPr/>
        </p:nvSpPr>
        <p:spPr bwMode="auto">
          <a:xfrm>
            <a:off x="407988" y="4429125"/>
            <a:ext cx="1327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" panose="020B0604020202090204" pitchFamily="34" charset="0"/>
              </a:rPr>
              <a:t>第二趟匹配</a:t>
            </a: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4295" name="Text Box 25"/>
          <p:cNvSpPr txBox="1">
            <a:spLocks noChangeArrowheads="1"/>
          </p:cNvSpPr>
          <p:nvPr/>
        </p:nvSpPr>
        <p:spPr bwMode="auto">
          <a:xfrm>
            <a:off x="1835150" y="4292600"/>
            <a:ext cx="33972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a b c a b c a c b a b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54296" name="Text Box 26"/>
          <p:cNvSpPr txBox="1">
            <a:spLocks noChangeArrowheads="1"/>
          </p:cNvSpPr>
          <p:nvPr/>
        </p:nvSpPr>
        <p:spPr bwMode="auto">
          <a:xfrm>
            <a:off x="2366963" y="4899025"/>
            <a:ext cx="1346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c a c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>
            <a:off x="3576638" y="4017963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12" name="Line 28"/>
          <p:cNvSpPr>
            <a:spLocks noChangeShapeType="1"/>
          </p:cNvSpPr>
          <p:nvPr/>
        </p:nvSpPr>
        <p:spPr bwMode="auto">
          <a:xfrm flipV="1">
            <a:off x="3575050" y="5373688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13" name="Text Box 29"/>
          <p:cNvSpPr txBox="1">
            <a:spLocks noChangeArrowheads="1"/>
          </p:cNvSpPr>
          <p:nvPr/>
        </p:nvSpPr>
        <p:spPr bwMode="auto">
          <a:xfrm>
            <a:off x="3649663" y="407511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i=7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14" name="Text Box 30"/>
          <p:cNvSpPr txBox="1">
            <a:spLocks noChangeArrowheads="1"/>
          </p:cNvSpPr>
          <p:nvPr/>
        </p:nvSpPr>
        <p:spPr bwMode="auto">
          <a:xfrm>
            <a:off x="3649663" y="529907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j=5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15" name="Line 31"/>
          <p:cNvSpPr>
            <a:spLocks noChangeShapeType="1"/>
          </p:cNvSpPr>
          <p:nvPr/>
        </p:nvSpPr>
        <p:spPr bwMode="auto">
          <a:xfrm>
            <a:off x="2827338" y="3983038"/>
            <a:ext cx="1587" cy="39528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16" name="Line 32"/>
          <p:cNvSpPr>
            <a:spLocks noChangeShapeType="1"/>
          </p:cNvSpPr>
          <p:nvPr/>
        </p:nvSpPr>
        <p:spPr bwMode="auto">
          <a:xfrm>
            <a:off x="2538413" y="401955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17" name="Line 33"/>
          <p:cNvSpPr>
            <a:spLocks noChangeShapeType="1"/>
          </p:cNvSpPr>
          <p:nvPr/>
        </p:nvSpPr>
        <p:spPr bwMode="auto">
          <a:xfrm flipV="1">
            <a:off x="2509838" y="537210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18" name="Line 34"/>
          <p:cNvSpPr>
            <a:spLocks noChangeShapeType="1"/>
          </p:cNvSpPr>
          <p:nvPr/>
        </p:nvSpPr>
        <p:spPr bwMode="auto">
          <a:xfrm flipV="1">
            <a:off x="2798763" y="537210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19" name="Text Box 35"/>
          <p:cNvSpPr txBox="1">
            <a:spLocks noChangeArrowheads="1"/>
          </p:cNvSpPr>
          <p:nvPr/>
        </p:nvSpPr>
        <p:spPr bwMode="auto">
          <a:xfrm>
            <a:off x="2943225" y="4075113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i=4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20" name="Text Box 36"/>
          <p:cNvSpPr txBox="1">
            <a:spLocks noChangeArrowheads="1"/>
          </p:cNvSpPr>
          <p:nvPr/>
        </p:nvSpPr>
        <p:spPr bwMode="auto">
          <a:xfrm>
            <a:off x="2006600" y="3932238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i=3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21" name="Text Box 37"/>
          <p:cNvSpPr txBox="1">
            <a:spLocks noChangeArrowheads="1"/>
          </p:cNvSpPr>
          <p:nvPr/>
        </p:nvSpPr>
        <p:spPr bwMode="auto">
          <a:xfrm>
            <a:off x="1947863" y="5300663"/>
            <a:ext cx="4905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j=1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22" name="Text Box 38"/>
          <p:cNvSpPr txBox="1">
            <a:spLocks noChangeArrowheads="1"/>
          </p:cNvSpPr>
          <p:nvPr/>
        </p:nvSpPr>
        <p:spPr bwMode="auto">
          <a:xfrm>
            <a:off x="2943225" y="5300663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j=2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23" name="Text Box 39"/>
          <p:cNvSpPr txBox="1">
            <a:spLocks noChangeArrowheads="1"/>
          </p:cNvSpPr>
          <p:nvPr/>
        </p:nvSpPr>
        <p:spPr bwMode="auto">
          <a:xfrm rot="-5400000">
            <a:off x="2320131" y="465693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70024" name="Text Box 40"/>
          <p:cNvSpPr txBox="1">
            <a:spLocks noChangeArrowheads="1"/>
          </p:cNvSpPr>
          <p:nvPr/>
        </p:nvSpPr>
        <p:spPr bwMode="auto">
          <a:xfrm rot="-5400000">
            <a:off x="2577306" y="465693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70025" name="Text Box 41"/>
          <p:cNvSpPr txBox="1">
            <a:spLocks noChangeArrowheads="1"/>
          </p:cNvSpPr>
          <p:nvPr/>
        </p:nvSpPr>
        <p:spPr bwMode="auto">
          <a:xfrm rot="-5400000">
            <a:off x="3331369" y="4717257"/>
            <a:ext cx="4127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Arial" panose="020B0604020202090204" pitchFamily="34" charset="0"/>
              </a:rPr>
              <a:t>≠</a:t>
            </a:r>
            <a:endParaRPr lang="en-US" altLang="zh-CN">
              <a:solidFill>
                <a:schemeClr val="folHlink"/>
              </a:solidFill>
              <a:latin typeface="Arial" panose="020B0604020202090204" pitchFamily="34" charset="0"/>
            </a:endParaRPr>
          </a:p>
        </p:txBody>
      </p:sp>
      <p:sp>
        <p:nvSpPr>
          <p:cNvPr id="170026" name="Text Box 42"/>
          <p:cNvSpPr txBox="1">
            <a:spLocks noChangeArrowheads="1"/>
          </p:cNvSpPr>
          <p:nvPr/>
        </p:nvSpPr>
        <p:spPr bwMode="auto">
          <a:xfrm>
            <a:off x="3144838" y="400367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i=5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27" name="Text Box 43"/>
          <p:cNvSpPr txBox="1">
            <a:spLocks noChangeArrowheads="1"/>
          </p:cNvSpPr>
          <p:nvPr/>
        </p:nvSpPr>
        <p:spPr bwMode="auto">
          <a:xfrm>
            <a:off x="3073400" y="5292725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j=3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28" name="Line 44"/>
          <p:cNvSpPr>
            <a:spLocks noChangeShapeType="1"/>
          </p:cNvSpPr>
          <p:nvPr/>
        </p:nvSpPr>
        <p:spPr bwMode="auto">
          <a:xfrm>
            <a:off x="3073400" y="4003675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29" name="Line 45"/>
          <p:cNvSpPr>
            <a:spLocks noChangeShapeType="1"/>
          </p:cNvSpPr>
          <p:nvPr/>
        </p:nvSpPr>
        <p:spPr bwMode="auto">
          <a:xfrm flipV="1">
            <a:off x="3071813" y="535940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30" name="Text Box 46"/>
          <p:cNvSpPr txBox="1">
            <a:spLocks noChangeArrowheads="1"/>
          </p:cNvSpPr>
          <p:nvPr/>
        </p:nvSpPr>
        <p:spPr bwMode="auto">
          <a:xfrm rot="-5400000">
            <a:off x="2837656" y="4656932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70031" name="Line 47"/>
          <p:cNvSpPr>
            <a:spLocks noChangeShapeType="1"/>
          </p:cNvSpPr>
          <p:nvPr/>
        </p:nvSpPr>
        <p:spPr bwMode="auto">
          <a:xfrm flipH="1">
            <a:off x="3289300" y="4002088"/>
            <a:ext cx="3175" cy="3619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32" name="Line 48"/>
          <p:cNvSpPr>
            <a:spLocks noChangeShapeType="1"/>
          </p:cNvSpPr>
          <p:nvPr/>
        </p:nvSpPr>
        <p:spPr bwMode="auto">
          <a:xfrm flipV="1">
            <a:off x="3289300" y="5359400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33" name="Text Box 49"/>
          <p:cNvSpPr txBox="1">
            <a:spLocks noChangeArrowheads="1"/>
          </p:cNvSpPr>
          <p:nvPr/>
        </p:nvSpPr>
        <p:spPr bwMode="auto">
          <a:xfrm>
            <a:off x="3362325" y="4003675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i=6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34" name="Text Box 50"/>
          <p:cNvSpPr txBox="1">
            <a:spLocks noChangeArrowheads="1"/>
          </p:cNvSpPr>
          <p:nvPr/>
        </p:nvSpPr>
        <p:spPr bwMode="auto">
          <a:xfrm>
            <a:off x="3290888" y="5292725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j=4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70035" name="Text Box 51"/>
          <p:cNvSpPr txBox="1">
            <a:spLocks noChangeArrowheads="1"/>
          </p:cNvSpPr>
          <p:nvPr/>
        </p:nvSpPr>
        <p:spPr bwMode="auto">
          <a:xfrm rot="-5400000">
            <a:off x="3067844" y="4656931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70036" name="Oval 52"/>
          <p:cNvSpPr>
            <a:spLocks noChangeArrowheads="1"/>
          </p:cNvSpPr>
          <p:nvPr/>
        </p:nvSpPr>
        <p:spPr bwMode="auto">
          <a:xfrm>
            <a:off x="2425700" y="4435475"/>
            <a:ext cx="1296988" cy="360363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70037" name="AutoShape 53"/>
          <p:cNvSpPr>
            <a:spLocks noChangeArrowheads="1"/>
          </p:cNvSpPr>
          <p:nvPr/>
        </p:nvSpPr>
        <p:spPr bwMode="auto">
          <a:xfrm>
            <a:off x="5795963" y="3573463"/>
            <a:ext cx="1296987" cy="719137"/>
          </a:xfrm>
          <a:prstGeom prst="wedgeRoundRectCallout">
            <a:avLst>
              <a:gd name="adj1" fmla="val -299694"/>
              <a:gd name="adj2" fmla="val -17494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>
                <a:latin typeface="Arial" panose="020B0604020202090204" pitchFamily="34" charset="0"/>
              </a:rPr>
              <a:t>查找</a:t>
            </a:r>
            <a:r>
              <a:rPr lang="en-US" altLang="zh-CN">
                <a:latin typeface="Arial" panose="020B0604020202090204" pitchFamily="34" charset="0"/>
              </a:rPr>
              <a:t>next(3)=1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170038" name="Line 54"/>
          <p:cNvSpPr>
            <a:spLocks noChangeShapeType="1"/>
          </p:cNvSpPr>
          <p:nvPr/>
        </p:nvSpPr>
        <p:spPr bwMode="auto">
          <a:xfrm>
            <a:off x="2195513" y="371633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39" name="AutoShape 55"/>
          <p:cNvSpPr>
            <a:spLocks noChangeArrowheads="1"/>
          </p:cNvSpPr>
          <p:nvPr/>
        </p:nvSpPr>
        <p:spPr bwMode="auto">
          <a:xfrm>
            <a:off x="5508625" y="2636838"/>
            <a:ext cx="1296988" cy="719137"/>
          </a:xfrm>
          <a:prstGeom prst="wedgeRoundRectCallout">
            <a:avLst>
              <a:gd name="adj1" fmla="val -231028"/>
              <a:gd name="adj2" fmla="val 10165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>
                <a:latin typeface="Arial" panose="020B0604020202090204" pitchFamily="34" charset="0"/>
              </a:rPr>
              <a:t>向右滑动到</a:t>
            </a:r>
            <a:r>
              <a:rPr lang="en-US" altLang="zh-CN">
                <a:latin typeface="Arial" panose="020B0604020202090204" pitchFamily="34" charset="0"/>
              </a:rPr>
              <a:t>j=1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170040" name="AutoShape 56"/>
          <p:cNvSpPr>
            <a:spLocks noChangeArrowheads="1"/>
          </p:cNvSpPr>
          <p:nvPr/>
        </p:nvSpPr>
        <p:spPr bwMode="auto">
          <a:xfrm>
            <a:off x="6011863" y="4652963"/>
            <a:ext cx="1296987" cy="719137"/>
          </a:xfrm>
          <a:prstGeom prst="wedgeRoundRectCallout">
            <a:avLst>
              <a:gd name="adj1" fmla="val -235435"/>
              <a:gd name="adj2" fmla="val -1379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>
                <a:latin typeface="Arial" panose="020B0604020202090204" pitchFamily="34" charset="0"/>
              </a:rPr>
              <a:t>查找</a:t>
            </a:r>
            <a:r>
              <a:rPr lang="en-US" altLang="zh-CN">
                <a:latin typeface="Arial" panose="020B0604020202090204" pitchFamily="34" charset="0"/>
              </a:rPr>
              <a:t>next(5)=2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170041" name="AutoShape 57"/>
          <p:cNvSpPr>
            <a:spLocks noChangeArrowheads="1"/>
          </p:cNvSpPr>
          <p:nvPr/>
        </p:nvSpPr>
        <p:spPr bwMode="auto">
          <a:xfrm>
            <a:off x="5940425" y="5084763"/>
            <a:ext cx="1296988" cy="719137"/>
          </a:xfrm>
          <a:prstGeom prst="wedgeRoundRectCallout">
            <a:avLst>
              <a:gd name="adj1" fmla="val -199204"/>
              <a:gd name="adj2" fmla="val 3763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>
                <a:latin typeface="Arial" panose="020B0604020202090204" pitchFamily="34" charset="0"/>
              </a:rPr>
              <a:t>向右滑动到</a:t>
            </a:r>
            <a:r>
              <a:rPr lang="en-US" altLang="zh-CN">
                <a:latin typeface="Arial" panose="020B0604020202090204" pitchFamily="34" charset="0"/>
              </a:rPr>
              <a:t>j=2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170042" name="Line 58"/>
          <p:cNvSpPr>
            <a:spLocks noChangeShapeType="1"/>
          </p:cNvSpPr>
          <p:nvPr/>
        </p:nvSpPr>
        <p:spPr bwMode="auto">
          <a:xfrm>
            <a:off x="2700338" y="580548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2" grpId="0" animBg="1"/>
      <p:bldP spid="169993" grpId="0" animBg="1"/>
      <p:bldP spid="169994" grpId="0"/>
      <p:bldP spid="169995" grpId="0"/>
      <p:bldP spid="169996" grpId="0" animBg="1"/>
      <p:bldP spid="169996" grpId="1" animBg="1"/>
      <p:bldP spid="169997" grpId="0" animBg="1"/>
      <p:bldP spid="169997" grpId="1" animBg="1"/>
      <p:bldP spid="169998" grpId="0" animBg="1"/>
      <p:bldP spid="169998" grpId="1" animBg="1"/>
      <p:bldP spid="169999" grpId="0" animBg="1"/>
      <p:bldP spid="169999" grpId="1" animBg="1"/>
      <p:bldP spid="170000" grpId="0"/>
      <p:bldP spid="170000" grpId="1"/>
      <p:bldP spid="170001" grpId="0"/>
      <p:bldP spid="170001" grpId="1"/>
      <p:bldP spid="170002" grpId="0"/>
      <p:bldP spid="170002" grpId="1"/>
      <p:bldP spid="170003" grpId="0"/>
      <p:bldP spid="170003" grpId="1"/>
      <p:bldP spid="170004" grpId="0"/>
      <p:bldP spid="170004" grpId="1"/>
      <p:bldP spid="170005" grpId="0"/>
      <p:bldP spid="170005" grpId="1"/>
      <p:bldP spid="170006" grpId="0"/>
      <p:bldP spid="170007" grpId="0" animBg="1"/>
      <p:bldP spid="170011" grpId="0" animBg="1"/>
      <p:bldP spid="170012" grpId="0" animBg="1"/>
      <p:bldP spid="170013" grpId="0"/>
      <p:bldP spid="170014" grpId="0"/>
      <p:bldP spid="170015" grpId="0" animBg="1"/>
      <p:bldP spid="170015" grpId="1" animBg="1"/>
      <p:bldP spid="170016" grpId="0" animBg="1"/>
      <p:bldP spid="170016" grpId="1" animBg="1"/>
      <p:bldP spid="170017" grpId="0" animBg="1"/>
      <p:bldP spid="170017" grpId="1" animBg="1"/>
      <p:bldP spid="170018" grpId="0" animBg="1"/>
      <p:bldP spid="170018" grpId="1" animBg="1"/>
      <p:bldP spid="170019" grpId="0"/>
      <p:bldP spid="170019" grpId="1"/>
      <p:bldP spid="170020" grpId="0"/>
      <p:bldP spid="170020" grpId="1"/>
      <p:bldP spid="170021" grpId="0"/>
      <p:bldP spid="170021" grpId="1"/>
      <p:bldP spid="170022" grpId="0"/>
      <p:bldP spid="170022" grpId="1"/>
      <p:bldP spid="170023" grpId="0"/>
      <p:bldP spid="170023" grpId="1"/>
      <p:bldP spid="170024" grpId="0"/>
      <p:bldP spid="170024" grpId="1"/>
      <p:bldP spid="170025" grpId="0"/>
      <p:bldP spid="170026" grpId="0"/>
      <p:bldP spid="170026" grpId="1"/>
      <p:bldP spid="170027" grpId="0"/>
      <p:bldP spid="170027" grpId="1"/>
      <p:bldP spid="170028" grpId="0" animBg="1"/>
      <p:bldP spid="170028" grpId="1" animBg="1"/>
      <p:bldP spid="170029" grpId="0" animBg="1"/>
      <p:bldP spid="170029" grpId="1" animBg="1"/>
      <p:bldP spid="170030" grpId="0"/>
      <p:bldP spid="170030" grpId="1"/>
      <p:bldP spid="170031" grpId="0" animBg="1"/>
      <p:bldP spid="170031" grpId="1" animBg="1"/>
      <p:bldP spid="170032" grpId="0" animBg="1"/>
      <p:bldP spid="170032" grpId="1" animBg="1"/>
      <p:bldP spid="170033" grpId="0"/>
      <p:bldP spid="170033" grpId="1"/>
      <p:bldP spid="170034" grpId="0"/>
      <p:bldP spid="170034" grpId="1"/>
      <p:bldP spid="170035" grpId="0"/>
      <p:bldP spid="170035" grpId="1"/>
      <p:bldP spid="170036" grpId="0" animBg="1"/>
      <p:bldP spid="170037" grpId="0" animBg="1"/>
      <p:bldP spid="170037" grpId="1" animBg="1"/>
      <p:bldP spid="170038" grpId="0" animBg="1"/>
      <p:bldP spid="170039" grpId="0" animBg="1"/>
      <p:bldP spid="170040" grpId="0" animBg="1"/>
      <p:bldP spid="170040" grpId="1" animBg="1"/>
      <p:bldP spid="170041" grpId="0" animBg="1"/>
      <p:bldP spid="1700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730250"/>
          </a:xfrm>
        </p:spPr>
        <p:txBody>
          <a:bodyPr/>
          <a:lstStyle/>
          <a:p>
            <a:pPr eaLnBrk="1" hangingPunct="1"/>
            <a:r>
              <a:rPr lang="en-US" altLang="zh-CN" sz="2100" b="1" dirty="0">
                <a:solidFill>
                  <a:srgbClr val="800000"/>
                </a:solidFill>
              </a:rPr>
              <a:t>4.1  </a:t>
            </a:r>
            <a:r>
              <a:rPr lang="zh-CN" altLang="en-US" sz="2100" b="1" dirty="0">
                <a:solidFill>
                  <a:srgbClr val="800000"/>
                </a:solidFill>
              </a:rPr>
              <a:t>串的概念和基本操作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4422"/>
            <a:ext cx="7772400" cy="4867276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500" b="1" dirty="0">
                <a:solidFill>
                  <a:srgbClr val="800000"/>
                </a:solidFill>
                <a:sym typeface="Symbol" pitchFamily="18" charset="2"/>
              </a:rPr>
              <a:t>4.1.1   </a:t>
            </a:r>
            <a:r>
              <a:rPr lang="zh-CN" altLang="en-US" sz="2500" b="1" dirty="0">
                <a:solidFill>
                  <a:srgbClr val="800000"/>
                </a:solidFill>
                <a:sym typeface="Symbol" pitchFamily="18" charset="2"/>
              </a:rPr>
              <a:t>串的概念</a:t>
            </a:r>
            <a:endParaRPr lang="zh-CN" altLang="en-US" sz="2500" b="1" dirty="0">
              <a:solidFill>
                <a:srgbClr val="800000"/>
              </a:solidFill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900" dirty="0">
                <a:sym typeface="Symbol" pitchFamily="18" charset="2"/>
              </a:rPr>
              <a:t> </a:t>
            </a:r>
            <a:r>
              <a:rPr lang="en-US" altLang="zh-CN" sz="2500" dirty="0">
                <a:sym typeface="Symbol" pitchFamily="18" charset="2"/>
              </a:rPr>
              <a:t>s =“a</a:t>
            </a:r>
            <a:r>
              <a:rPr lang="en-US" altLang="zh-CN" sz="2500" baseline="-25000" dirty="0">
                <a:sym typeface="Symbol" pitchFamily="18" charset="2"/>
              </a:rPr>
              <a:t>1</a:t>
            </a:r>
            <a:r>
              <a:rPr lang="en-US" altLang="zh-CN" sz="2500" dirty="0">
                <a:sym typeface="Symbol" pitchFamily="18" charset="2"/>
              </a:rPr>
              <a:t>a</a:t>
            </a:r>
            <a:r>
              <a:rPr lang="en-US" altLang="zh-CN" sz="2500" baseline="-25000" dirty="0">
                <a:sym typeface="Symbol" pitchFamily="18" charset="2"/>
              </a:rPr>
              <a:t>2</a:t>
            </a:r>
            <a:r>
              <a:rPr lang="en-US" altLang="zh-CN" sz="2500" dirty="0">
                <a:latin typeface="Arial" panose="020B0604020202090204" pitchFamily="34" charset="0"/>
                <a:sym typeface="Symbol" pitchFamily="18" charset="2"/>
              </a:rPr>
              <a:t>…</a:t>
            </a:r>
            <a:r>
              <a:rPr lang="en-US" altLang="zh-CN" sz="2500" dirty="0">
                <a:sym typeface="Symbol" pitchFamily="18" charset="2"/>
              </a:rPr>
              <a:t>a</a:t>
            </a:r>
            <a:r>
              <a:rPr lang="en-US" altLang="zh-CN" sz="2500" baseline="-25000" dirty="0">
                <a:sym typeface="Symbol" pitchFamily="18" charset="2"/>
              </a:rPr>
              <a:t>n</a:t>
            </a:r>
            <a:r>
              <a:rPr lang="en-US" altLang="zh-CN" sz="2500" dirty="0">
                <a:latin typeface="Arial" panose="020B0604020202090204" pitchFamily="34" charset="0"/>
                <a:sym typeface="Symbol" pitchFamily="18" charset="2"/>
              </a:rPr>
              <a:t>”</a:t>
            </a:r>
            <a:r>
              <a:rPr lang="en-US" altLang="zh-CN" sz="2500" dirty="0">
                <a:sym typeface="Symbol" pitchFamily="18" charset="2"/>
              </a:rPr>
              <a:t>        (n0)     </a:t>
            </a:r>
            <a:endParaRPr lang="zh-CN" altLang="en-US" sz="25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500" dirty="0"/>
              <a:t>s </a:t>
            </a:r>
            <a:r>
              <a:rPr lang="zh-CN" altLang="en-US" sz="2500" dirty="0"/>
              <a:t>是串名，用引号引起来的字符序列是串的值，</a:t>
            </a:r>
            <a:r>
              <a:rPr lang="en-US" altLang="zh-CN" sz="2500" dirty="0" err="1"/>
              <a:t>a</a:t>
            </a:r>
            <a:r>
              <a:rPr lang="en-US" altLang="zh-CN" sz="2500" baseline="-25000" dirty="0" err="1"/>
              <a:t>i</a:t>
            </a:r>
            <a:r>
              <a:rPr lang="zh-CN" altLang="en-US" sz="2500" dirty="0"/>
              <a:t>可以是字母、数字、空格、其他字符。引号本身不属于串的内容。</a:t>
            </a:r>
            <a:r>
              <a:rPr lang="en-US" altLang="zh-CN" sz="2500" dirty="0" err="1"/>
              <a:t>a</a:t>
            </a:r>
            <a:r>
              <a:rPr lang="en-US" altLang="zh-CN" sz="2500" baseline="-25000" dirty="0" err="1"/>
              <a:t>i</a:t>
            </a:r>
            <a:r>
              <a:rPr lang="en-US" altLang="zh-CN" sz="2500" dirty="0"/>
              <a:t>(1&lt;=</a:t>
            </a:r>
            <a:r>
              <a:rPr lang="en-US" altLang="zh-CN" sz="2500" dirty="0" err="1"/>
              <a:t>i</a:t>
            </a:r>
            <a:r>
              <a:rPr lang="en-US" altLang="zh-CN" sz="2500" dirty="0"/>
              <a:t>&lt;=n)</a:t>
            </a:r>
            <a:r>
              <a:rPr lang="zh-CN" altLang="en-US" sz="2500" dirty="0"/>
              <a:t>是一个任意字符，它称为</a:t>
            </a:r>
            <a:r>
              <a:rPr lang="zh-CN" altLang="en-US" sz="2500" dirty="0">
                <a:solidFill>
                  <a:srgbClr val="FF0000"/>
                </a:solidFill>
              </a:rPr>
              <a:t>串的元素</a:t>
            </a:r>
            <a:r>
              <a:rPr lang="zh-CN" altLang="en-US" sz="2500" dirty="0"/>
              <a:t>，是构成串的基本单位，</a:t>
            </a:r>
            <a:r>
              <a:rPr lang="en-US" altLang="zh-CN" sz="2500" dirty="0" err="1"/>
              <a:t>i</a:t>
            </a:r>
            <a:r>
              <a:rPr lang="zh-CN" altLang="en-US" sz="2500" dirty="0"/>
              <a:t>是它在整个串中的序号。</a:t>
            </a:r>
            <a:endParaRPr lang="zh-CN" altLang="en-US" sz="2500" dirty="0"/>
          </a:p>
          <a:p>
            <a:pPr>
              <a:lnSpc>
                <a:spcPct val="150000"/>
              </a:lnSpc>
            </a:pPr>
            <a:r>
              <a:rPr lang="en-US" altLang="zh-CN" sz="2500" dirty="0"/>
              <a:t>n</a:t>
            </a:r>
            <a:r>
              <a:rPr lang="zh-CN" altLang="en-US" sz="2500" dirty="0"/>
              <a:t>为串的长度，表示串中所包含的字符个数，当</a:t>
            </a:r>
            <a:r>
              <a:rPr lang="en-US" altLang="zh-CN" sz="2500" dirty="0"/>
              <a:t>n=0</a:t>
            </a:r>
            <a:r>
              <a:rPr lang="zh-CN" altLang="en-US" sz="2500" dirty="0"/>
              <a:t>时，称为空串</a:t>
            </a:r>
            <a:r>
              <a:rPr lang="en-US" altLang="zh-CN" sz="2500" dirty="0"/>
              <a:t>,</a:t>
            </a:r>
            <a:r>
              <a:rPr lang="zh-CN" altLang="en-US" sz="2500" dirty="0"/>
              <a:t>通常记为</a:t>
            </a:r>
            <a:r>
              <a:rPr lang="zh-CN" altLang="en-US" sz="2800" dirty="0">
                <a:sym typeface="Symbol" pitchFamily="18" charset="2"/>
              </a:rPr>
              <a:t> </a:t>
            </a:r>
            <a:r>
              <a:rPr lang="zh-CN" altLang="en-US" sz="2500" dirty="0"/>
              <a:t>。</a:t>
            </a:r>
            <a:endParaRPr lang="zh-CN" altLang="en-US" sz="25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660400"/>
            <a:ext cx="8001000" cy="860425"/>
          </a:xfrm>
        </p:spPr>
        <p:txBody>
          <a:bodyPr/>
          <a:lstStyle/>
          <a:p>
            <a:pPr eaLnBrk="1" hangingPunct="1"/>
            <a:r>
              <a:rPr lang="zh-CN" altLang="en-US" b="1"/>
              <a:t>举例</a:t>
            </a:r>
            <a:endParaRPr lang="zh-CN" altLang="en-US" b="1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057275" y="2628900"/>
            <a:ext cx="1327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" panose="020B0604020202090204" pitchFamily="34" charset="0"/>
              </a:rPr>
              <a:t>第三趟匹配</a:t>
            </a: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484438" y="2492375"/>
            <a:ext cx="33972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a b c a b c a c b a b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808413" y="3098800"/>
            <a:ext cx="1346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a b c a c</a:t>
            </a:r>
            <a:endParaRPr lang="en-US" altLang="zh-CN" sz="2800">
              <a:latin typeface="Times New Roman" panose="02020503050405090304" pitchFamily="18" charset="0"/>
            </a:endParaRPr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>
            <a:off x="5018088" y="2217738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 flipV="1">
            <a:off x="5016500" y="3573463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5091113" y="2274888"/>
            <a:ext cx="6048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i=10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5091113" y="3498850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j=5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51562" name="Line 10"/>
          <p:cNvSpPr>
            <a:spLocks noChangeShapeType="1"/>
          </p:cNvSpPr>
          <p:nvPr/>
        </p:nvSpPr>
        <p:spPr bwMode="auto">
          <a:xfrm flipH="1">
            <a:off x="4225925" y="2203450"/>
            <a:ext cx="0" cy="34607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63" name="Line 11"/>
          <p:cNvSpPr>
            <a:spLocks noChangeShapeType="1"/>
          </p:cNvSpPr>
          <p:nvPr/>
        </p:nvSpPr>
        <p:spPr bwMode="auto">
          <a:xfrm flipV="1">
            <a:off x="4240213" y="3571875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4384675" y="2274888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i=7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4384675" y="3500438"/>
            <a:ext cx="490538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j=2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 rot="-5400000">
            <a:off x="4004469" y="2856706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 rot="-5400000">
            <a:off x="4756944" y="2855119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51568" name="Text Box 16"/>
          <p:cNvSpPr txBox="1">
            <a:spLocks noChangeArrowheads="1"/>
          </p:cNvSpPr>
          <p:nvPr/>
        </p:nvSpPr>
        <p:spPr bwMode="auto">
          <a:xfrm>
            <a:off x="4586288" y="2203450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i=8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4514850" y="3492500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j=3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51570" name="Line 18"/>
          <p:cNvSpPr>
            <a:spLocks noChangeShapeType="1"/>
          </p:cNvSpPr>
          <p:nvPr/>
        </p:nvSpPr>
        <p:spPr bwMode="auto">
          <a:xfrm>
            <a:off x="4514850" y="220345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71" name="Line 19"/>
          <p:cNvSpPr>
            <a:spLocks noChangeShapeType="1"/>
          </p:cNvSpPr>
          <p:nvPr/>
        </p:nvSpPr>
        <p:spPr bwMode="auto">
          <a:xfrm flipV="1">
            <a:off x="4513263" y="3559175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72" name="Text Box 20"/>
          <p:cNvSpPr txBox="1">
            <a:spLocks noChangeArrowheads="1"/>
          </p:cNvSpPr>
          <p:nvPr/>
        </p:nvSpPr>
        <p:spPr bwMode="auto">
          <a:xfrm rot="-5400000">
            <a:off x="4279106" y="2856707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51573" name="Line 21"/>
          <p:cNvSpPr>
            <a:spLocks noChangeShapeType="1"/>
          </p:cNvSpPr>
          <p:nvPr/>
        </p:nvSpPr>
        <p:spPr bwMode="auto">
          <a:xfrm flipH="1">
            <a:off x="4730750" y="2201863"/>
            <a:ext cx="3175" cy="3619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74" name="Line 22"/>
          <p:cNvSpPr>
            <a:spLocks noChangeShapeType="1"/>
          </p:cNvSpPr>
          <p:nvPr/>
        </p:nvSpPr>
        <p:spPr bwMode="auto">
          <a:xfrm flipV="1">
            <a:off x="4730750" y="3559175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75" name="Text Box 23"/>
          <p:cNvSpPr txBox="1">
            <a:spLocks noChangeArrowheads="1"/>
          </p:cNvSpPr>
          <p:nvPr/>
        </p:nvSpPr>
        <p:spPr bwMode="auto">
          <a:xfrm>
            <a:off x="4803775" y="2203450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i=9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51576" name="Text Box 24"/>
          <p:cNvSpPr txBox="1">
            <a:spLocks noChangeArrowheads="1"/>
          </p:cNvSpPr>
          <p:nvPr/>
        </p:nvSpPr>
        <p:spPr bwMode="auto">
          <a:xfrm>
            <a:off x="4732338" y="3492500"/>
            <a:ext cx="4905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j=4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51577" name="Text Box 25"/>
          <p:cNvSpPr txBox="1">
            <a:spLocks noChangeArrowheads="1"/>
          </p:cNvSpPr>
          <p:nvPr/>
        </p:nvSpPr>
        <p:spPr bwMode="auto">
          <a:xfrm rot="-5400000">
            <a:off x="4509294" y="2856706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51578" name="Oval 26"/>
          <p:cNvSpPr>
            <a:spLocks noChangeArrowheads="1"/>
          </p:cNvSpPr>
          <p:nvPr/>
        </p:nvSpPr>
        <p:spPr bwMode="auto">
          <a:xfrm>
            <a:off x="3792538" y="2635250"/>
            <a:ext cx="1296987" cy="360363"/>
          </a:xfrm>
          <a:prstGeom prst="ellipse">
            <a:avLst/>
          </a:prstGeom>
          <a:gradFill rotWithShape="1">
            <a:gsLst>
              <a:gs pos="0">
                <a:schemeClr val="accent1">
                  <a:alpha val="17000"/>
                </a:schemeClr>
              </a:gs>
              <a:gs pos="100000">
                <a:schemeClr val="accent1">
                  <a:gamma/>
                  <a:tint val="41176"/>
                  <a:invGamma/>
                  <a:alpha val="19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51579" name="AutoShape 27"/>
          <p:cNvSpPr>
            <a:spLocks noChangeArrowheads="1"/>
          </p:cNvSpPr>
          <p:nvPr/>
        </p:nvSpPr>
        <p:spPr bwMode="auto">
          <a:xfrm>
            <a:off x="6443663" y="1773238"/>
            <a:ext cx="1223962" cy="576262"/>
          </a:xfrm>
          <a:prstGeom prst="wedgeRoundRectCallout">
            <a:avLst>
              <a:gd name="adj1" fmla="val -172958"/>
              <a:gd name="adj2" fmla="val 10867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>
                <a:latin typeface="Arial" panose="020B0604020202090204" pitchFamily="34" charset="0"/>
              </a:rPr>
              <a:t>匹配成功</a:t>
            </a:r>
            <a:endParaRPr lang="zh-CN" altLang="en-US">
              <a:latin typeface="Arial" panose="020B060402020209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Tm="70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 animBg="1"/>
      <p:bldP spid="151559" grpId="0" animBg="1"/>
      <p:bldP spid="151560" grpId="0"/>
      <p:bldP spid="151561" grpId="0"/>
      <p:bldP spid="151562" grpId="0" animBg="1"/>
      <p:bldP spid="151562" grpId="1" animBg="1"/>
      <p:bldP spid="151563" grpId="0" animBg="1"/>
      <p:bldP spid="151563" grpId="1" animBg="1"/>
      <p:bldP spid="151564" grpId="0"/>
      <p:bldP spid="151564" grpId="1"/>
      <p:bldP spid="151565" grpId="0"/>
      <p:bldP spid="151565" grpId="1"/>
      <p:bldP spid="151566" grpId="0"/>
      <p:bldP spid="151566" grpId="1"/>
      <p:bldP spid="151567" grpId="0"/>
      <p:bldP spid="151568" grpId="0"/>
      <p:bldP spid="151568" grpId="1"/>
      <p:bldP spid="151569" grpId="0"/>
      <p:bldP spid="151569" grpId="1"/>
      <p:bldP spid="151570" grpId="0" animBg="1"/>
      <p:bldP spid="151570" grpId="1" animBg="1"/>
      <p:bldP spid="151571" grpId="0" animBg="1"/>
      <p:bldP spid="151571" grpId="1" animBg="1"/>
      <p:bldP spid="151572" grpId="0"/>
      <p:bldP spid="151572" grpId="1"/>
      <p:bldP spid="151573" grpId="0" animBg="1"/>
      <p:bldP spid="151573" grpId="1" animBg="1"/>
      <p:bldP spid="151574" grpId="0" animBg="1"/>
      <p:bldP spid="151574" grpId="1" animBg="1"/>
      <p:bldP spid="151575" grpId="0"/>
      <p:bldP spid="151575" grpId="1"/>
      <p:bldP spid="151576" grpId="0"/>
      <p:bldP spid="151576" grpId="1"/>
      <p:bldP spid="151577" grpId="0"/>
      <p:bldP spid="151577" grpId="1"/>
      <p:bldP spid="151578" grpId="0" animBg="1"/>
      <p:bldP spid="15157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28702"/>
            <a:ext cx="77724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dirty="0">
                <a:latin typeface="Times New Roman" panose="02020503050405090304" pitchFamily="18" charset="0"/>
              </a:rPr>
              <a:t>求得模式的</a:t>
            </a:r>
            <a:r>
              <a:rPr kumimoji="1" lang="en-US" altLang="zh-CN" dirty="0">
                <a:latin typeface="Times New Roman" panose="02020503050405090304" pitchFamily="18" charset="0"/>
              </a:rPr>
              <a:t>next</a:t>
            </a:r>
            <a:r>
              <a:rPr kumimoji="1" lang="zh-CN" altLang="en-US" dirty="0">
                <a:latin typeface="Times New Roman" panose="02020503050405090304" pitchFamily="18" charset="0"/>
              </a:rPr>
              <a:t>函数后，匹配可如下进行：</a:t>
            </a:r>
            <a:endParaRPr kumimoji="1" lang="zh-CN" altLang="en-US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dirty="0">
                <a:latin typeface="Times New Roman" panose="02020503050405090304" pitchFamily="18" charset="0"/>
              </a:rPr>
              <a:t>假设以指针</a:t>
            </a:r>
            <a:r>
              <a:rPr kumimoji="1" lang="en-US" altLang="zh-CN" dirty="0" err="1">
                <a:latin typeface="Times New Roman" panose="02020503050405090304" pitchFamily="18" charset="0"/>
              </a:rPr>
              <a:t>i</a:t>
            </a:r>
            <a:r>
              <a:rPr kumimoji="1" lang="zh-CN" altLang="en-US" dirty="0">
                <a:latin typeface="Times New Roman" panose="02020503050405090304" pitchFamily="18" charset="0"/>
              </a:rPr>
              <a:t>和</a:t>
            </a:r>
            <a:r>
              <a:rPr kumimoji="1" lang="en-US" altLang="zh-CN" dirty="0">
                <a:latin typeface="Times New Roman" panose="02020503050405090304" pitchFamily="18" charset="0"/>
              </a:rPr>
              <a:t>j</a:t>
            </a:r>
            <a:r>
              <a:rPr kumimoji="1" lang="zh-CN" altLang="en-US" dirty="0">
                <a:latin typeface="Times New Roman" panose="02020503050405090304" pitchFamily="18" charset="0"/>
              </a:rPr>
              <a:t>分别指示主串和模式中正待比较的字符</a:t>
            </a:r>
            <a:r>
              <a:rPr kumimoji="1" lang="en-US" altLang="zh-CN" dirty="0">
                <a:latin typeface="Times New Roman" panose="02020503050405090304" pitchFamily="18" charset="0"/>
              </a:rPr>
              <a:t>;</a:t>
            </a:r>
            <a:endParaRPr kumimoji="1" lang="en-US" altLang="zh-CN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dirty="0">
                <a:latin typeface="Times New Roman" panose="02020503050405090304" pitchFamily="18" charset="0"/>
              </a:rPr>
              <a:t>令</a:t>
            </a:r>
            <a:r>
              <a:rPr kumimoji="1" lang="en-US" altLang="zh-CN" dirty="0" err="1">
                <a:latin typeface="Times New Roman" panose="02020503050405090304" pitchFamily="18" charset="0"/>
              </a:rPr>
              <a:t>i</a:t>
            </a:r>
            <a:r>
              <a:rPr kumimoji="1" lang="zh-CN" altLang="en-US" dirty="0">
                <a:latin typeface="Times New Roman" panose="02020503050405090304" pitchFamily="18" charset="0"/>
              </a:rPr>
              <a:t>的初值为</a:t>
            </a:r>
            <a:r>
              <a:rPr kumimoji="1" lang="en-US" altLang="zh-CN" dirty="0">
                <a:latin typeface="Times New Roman" panose="02020503050405090304" pitchFamily="18" charset="0"/>
              </a:rPr>
              <a:t>pos</a:t>
            </a:r>
            <a:r>
              <a:rPr kumimoji="1" lang="zh-CN" altLang="en-US" dirty="0">
                <a:latin typeface="Times New Roman" panose="02020503050405090304" pitchFamily="18" charset="0"/>
              </a:rPr>
              <a:t>，</a:t>
            </a:r>
            <a:r>
              <a:rPr kumimoji="1" lang="en-US" altLang="zh-CN" dirty="0">
                <a:latin typeface="Times New Roman" panose="02020503050405090304" pitchFamily="18" charset="0"/>
              </a:rPr>
              <a:t>j</a:t>
            </a:r>
            <a:r>
              <a:rPr kumimoji="1" lang="zh-CN" altLang="en-US" dirty="0">
                <a:latin typeface="Times New Roman" panose="02020503050405090304" pitchFamily="18" charset="0"/>
              </a:rPr>
              <a:t>的初值为</a:t>
            </a:r>
            <a:r>
              <a:rPr kumimoji="1" lang="en-US" altLang="zh-CN" dirty="0">
                <a:latin typeface="Times New Roman" panose="02020503050405090304" pitchFamily="18" charset="0"/>
              </a:rPr>
              <a:t>1</a:t>
            </a:r>
            <a:r>
              <a:rPr kumimoji="1" lang="zh-CN" altLang="en-US" dirty="0">
                <a:latin typeface="Times New Roman" panose="02020503050405090304" pitchFamily="18" charset="0"/>
              </a:rPr>
              <a:t>。</a:t>
            </a:r>
            <a:endParaRPr kumimoji="1" lang="zh-CN" altLang="en-US" dirty="0">
              <a:latin typeface="Times New Roman" panose="02020503050405090304" pitchFamily="18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268538" y="3932239"/>
            <a:ext cx="33385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s</a:t>
            </a:r>
            <a:r>
              <a:rPr lang="en-US" altLang="zh-CN" sz="2800" baseline="-25000">
                <a:latin typeface="Times New Roman" panose="02020503050405090304" pitchFamily="18" charset="0"/>
              </a:rPr>
              <a:t>1 </a:t>
            </a:r>
            <a:r>
              <a:rPr lang="en-US" altLang="zh-CN" sz="2800">
                <a:latin typeface="Times New Roman" panose="02020503050405090304" pitchFamily="18" charset="0"/>
              </a:rPr>
              <a:t>s</a:t>
            </a:r>
            <a:r>
              <a:rPr lang="en-US" altLang="zh-CN" sz="2800" baseline="-25000">
                <a:latin typeface="Times New Roman" panose="02020503050405090304" pitchFamily="18" charset="0"/>
              </a:rPr>
              <a:t>2</a:t>
            </a:r>
            <a:r>
              <a:rPr lang="en-US" altLang="zh-CN" sz="2800">
                <a:latin typeface="Times New Roman" panose="02020503050405090304" pitchFamily="18" charset="0"/>
              </a:rPr>
              <a:t> … s</a:t>
            </a:r>
            <a:r>
              <a:rPr lang="en-US" altLang="zh-CN" sz="2800" baseline="-25000">
                <a:latin typeface="Times New Roman" panose="02020503050405090304" pitchFamily="18" charset="0"/>
              </a:rPr>
              <a:t>i-1</a:t>
            </a:r>
            <a:r>
              <a:rPr lang="en-US" altLang="zh-CN" sz="2800">
                <a:latin typeface="Times New Roman" panose="02020503050405090304" pitchFamily="18" charset="0"/>
              </a:rPr>
              <a:t> s</a:t>
            </a:r>
            <a:r>
              <a:rPr lang="en-US" altLang="zh-CN" sz="2800" baseline="-25000">
                <a:latin typeface="Times New Roman" panose="02020503050405090304" pitchFamily="18" charset="0"/>
              </a:rPr>
              <a:t>i</a:t>
            </a:r>
            <a:r>
              <a:rPr lang="en-US" altLang="zh-CN" sz="2800">
                <a:latin typeface="Times New Roman" panose="02020503050405090304" pitchFamily="18" charset="0"/>
              </a:rPr>
              <a:t> s</a:t>
            </a:r>
            <a:r>
              <a:rPr lang="en-US" altLang="zh-CN" sz="2800" baseline="-25000">
                <a:latin typeface="Times New Roman" panose="02020503050405090304" pitchFamily="18" charset="0"/>
              </a:rPr>
              <a:t>i+1</a:t>
            </a:r>
            <a:r>
              <a:rPr lang="en-US" altLang="zh-CN" sz="2800">
                <a:latin typeface="Times New Roman" panose="02020503050405090304" pitchFamily="18" charset="0"/>
              </a:rPr>
              <a:t> … s</a:t>
            </a:r>
            <a:r>
              <a:rPr lang="en-US" altLang="zh-CN" sz="2800" baseline="-25000">
                <a:latin typeface="Times New Roman" panose="02020503050405090304" pitchFamily="18" charset="0"/>
              </a:rPr>
              <a:t>n</a:t>
            </a:r>
            <a:endParaRPr lang="en-US" altLang="zh-CN" sz="2800" baseline="-25000">
              <a:latin typeface="Times New Roman" panose="02020503050405090304" pitchFamily="18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2339975" y="4579939"/>
            <a:ext cx="59753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t</a:t>
            </a:r>
            <a:r>
              <a:rPr lang="en-US" altLang="zh-CN" sz="2800" baseline="-25000">
                <a:latin typeface="Times New Roman" panose="02020503050405090304" pitchFamily="18" charset="0"/>
              </a:rPr>
              <a:t>1  </a:t>
            </a:r>
            <a:r>
              <a:rPr lang="en-US" altLang="zh-CN" sz="2800">
                <a:latin typeface="Times New Roman" panose="02020503050405090304" pitchFamily="18" charset="0"/>
              </a:rPr>
              <a:t>t</a:t>
            </a:r>
            <a:r>
              <a:rPr lang="en-US" altLang="zh-CN" sz="2800" baseline="-25000">
                <a:latin typeface="Times New Roman" panose="02020503050405090304" pitchFamily="18" charset="0"/>
              </a:rPr>
              <a:t>2 </a:t>
            </a:r>
            <a:r>
              <a:rPr lang="en-US" altLang="zh-CN" sz="2800">
                <a:latin typeface="Times New Roman" panose="02020503050405090304" pitchFamily="18" charset="0"/>
              </a:rPr>
              <a:t>…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j-1</a:t>
            </a:r>
            <a:r>
              <a:rPr lang="en-US" altLang="zh-CN" sz="2800">
                <a:latin typeface="Times New Roman" panose="02020503050405090304" pitchFamily="18" charset="0"/>
              </a:rPr>
              <a:t>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j</a:t>
            </a:r>
            <a:r>
              <a:rPr lang="en-US" altLang="zh-CN" sz="2800">
                <a:latin typeface="Times New Roman" panose="02020503050405090304" pitchFamily="18" charset="0"/>
              </a:rPr>
              <a:t>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j+1</a:t>
            </a:r>
            <a:r>
              <a:rPr lang="en-US" altLang="zh-CN" sz="2800">
                <a:latin typeface="Times New Roman" panose="02020503050405090304" pitchFamily="18" charset="0"/>
              </a:rPr>
              <a:t>…t</a:t>
            </a:r>
            <a:r>
              <a:rPr lang="en-US" altLang="zh-CN" sz="2800" baseline="-25000">
                <a:latin typeface="Times New Roman" panose="02020503050405090304" pitchFamily="18" charset="0"/>
              </a:rPr>
              <a:t>m</a:t>
            </a:r>
            <a:endParaRPr lang="en-US" altLang="zh-CN" sz="2800" baseline="-25000">
              <a:latin typeface="Times New Roman" panose="02020503050405090304" pitchFamily="18" charset="0"/>
            </a:endParaRPr>
          </a:p>
        </p:txBody>
      </p:sp>
      <p:sp>
        <p:nvSpPr>
          <p:cNvPr id="181254" name="Line 6"/>
          <p:cNvSpPr>
            <a:spLocks noChangeShapeType="1"/>
          </p:cNvSpPr>
          <p:nvPr/>
        </p:nvSpPr>
        <p:spPr bwMode="auto">
          <a:xfrm>
            <a:off x="2511425" y="3730627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1255" name="Line 7"/>
          <p:cNvSpPr>
            <a:spLocks noChangeShapeType="1"/>
          </p:cNvSpPr>
          <p:nvPr/>
        </p:nvSpPr>
        <p:spPr bwMode="auto">
          <a:xfrm flipV="1">
            <a:off x="2482850" y="5083177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1835150" y="3643314"/>
            <a:ext cx="792163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i=pos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1920875" y="5011739"/>
            <a:ext cx="4905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503050405090304" pitchFamily="18" charset="0"/>
              </a:rPr>
              <a:t>j=1</a:t>
            </a:r>
            <a:endParaRPr lang="en-US" altLang="zh-CN">
              <a:latin typeface="Times New Roman" panose="02020503050405090304" pitchFamily="18" charset="0"/>
            </a:endParaRP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 rot="-5400000">
            <a:off x="2293144" y="4368008"/>
            <a:ext cx="384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/>
      <p:bldP spid="181254" grpId="0" animBg="1"/>
      <p:bldP spid="181254" grpId="1" animBg="1"/>
      <p:bldP spid="181255" grpId="0" animBg="1"/>
      <p:bldP spid="181255" grpId="1" animBg="1"/>
      <p:bldP spid="181256" grpId="0"/>
      <p:bldP spid="181256" grpId="1"/>
      <p:bldP spid="181257" grpId="0"/>
      <p:bldP spid="181257" grpId="1"/>
      <p:bldP spid="181258" grpId="0"/>
      <p:bldP spid="181258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AutoShape 3"/>
          <p:cNvSpPr>
            <a:spLocks noChangeArrowheads="1"/>
          </p:cNvSpPr>
          <p:nvPr/>
        </p:nvSpPr>
        <p:spPr bwMode="auto">
          <a:xfrm>
            <a:off x="6011863" y="2774955"/>
            <a:ext cx="1223962" cy="576263"/>
          </a:xfrm>
          <a:prstGeom prst="wedgeRoundRectCallout">
            <a:avLst>
              <a:gd name="adj1" fmla="val -206292"/>
              <a:gd name="adj2" fmla="val 5799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>
                <a:latin typeface="Arial" panose="020B0604020202090204" pitchFamily="34" charset="0"/>
              </a:rPr>
              <a:t>k=next(j)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6011863" y="2630493"/>
            <a:ext cx="1223962" cy="576262"/>
          </a:xfrm>
          <a:prstGeom prst="wedgeRoundRectCallout">
            <a:avLst>
              <a:gd name="adj1" fmla="val -205644"/>
              <a:gd name="adj2" fmla="val 8057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>
                <a:latin typeface="Arial" panose="020B0604020202090204" pitchFamily="34" charset="0"/>
              </a:rPr>
              <a:t>k’=next(k)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2268538" y="2559055"/>
            <a:ext cx="33385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s</a:t>
            </a:r>
            <a:r>
              <a:rPr lang="en-US" altLang="zh-CN" sz="2800" baseline="-25000">
                <a:latin typeface="Times New Roman" panose="02020503050405090304" pitchFamily="18" charset="0"/>
              </a:rPr>
              <a:t>1 </a:t>
            </a:r>
            <a:r>
              <a:rPr lang="en-US" altLang="zh-CN" sz="2800">
                <a:latin typeface="Times New Roman" panose="02020503050405090304" pitchFamily="18" charset="0"/>
              </a:rPr>
              <a:t>s</a:t>
            </a:r>
            <a:r>
              <a:rPr lang="en-US" altLang="zh-CN" sz="2800" baseline="-25000">
                <a:latin typeface="Times New Roman" panose="02020503050405090304" pitchFamily="18" charset="0"/>
              </a:rPr>
              <a:t>2</a:t>
            </a:r>
            <a:r>
              <a:rPr lang="en-US" altLang="zh-CN" sz="2800">
                <a:latin typeface="Times New Roman" panose="02020503050405090304" pitchFamily="18" charset="0"/>
              </a:rPr>
              <a:t> … s</a:t>
            </a:r>
            <a:r>
              <a:rPr lang="en-US" altLang="zh-CN" sz="2800" baseline="-25000">
                <a:latin typeface="Times New Roman" panose="02020503050405090304" pitchFamily="18" charset="0"/>
              </a:rPr>
              <a:t>i-1</a:t>
            </a:r>
            <a:r>
              <a:rPr lang="en-US" altLang="zh-CN" sz="2800">
                <a:latin typeface="Times New Roman" panose="02020503050405090304" pitchFamily="18" charset="0"/>
              </a:rPr>
              <a:t> s</a:t>
            </a:r>
            <a:r>
              <a:rPr lang="en-US" altLang="zh-CN" sz="2800" baseline="-25000">
                <a:latin typeface="Times New Roman" panose="02020503050405090304" pitchFamily="18" charset="0"/>
              </a:rPr>
              <a:t>i</a:t>
            </a:r>
            <a:r>
              <a:rPr lang="en-US" altLang="zh-CN" sz="2800">
                <a:latin typeface="Times New Roman" panose="02020503050405090304" pitchFamily="18" charset="0"/>
              </a:rPr>
              <a:t> s</a:t>
            </a:r>
            <a:r>
              <a:rPr lang="en-US" altLang="zh-CN" sz="2800" baseline="-25000">
                <a:latin typeface="Times New Roman" panose="02020503050405090304" pitchFamily="18" charset="0"/>
              </a:rPr>
              <a:t>i+1</a:t>
            </a:r>
            <a:r>
              <a:rPr lang="en-US" altLang="zh-CN" sz="2800">
                <a:latin typeface="Times New Roman" panose="02020503050405090304" pitchFamily="18" charset="0"/>
              </a:rPr>
              <a:t> … s</a:t>
            </a:r>
            <a:r>
              <a:rPr lang="en-US" altLang="zh-CN" sz="2800" baseline="-25000">
                <a:latin typeface="Times New Roman" panose="02020503050405090304" pitchFamily="18" charset="0"/>
              </a:rPr>
              <a:t>n</a:t>
            </a:r>
            <a:endParaRPr lang="en-US" altLang="zh-CN" sz="2800" baseline="-25000">
              <a:latin typeface="Times New Roman" panose="02020503050405090304" pitchFamily="18" charset="0"/>
            </a:endParaRP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2339975" y="3206755"/>
            <a:ext cx="324008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t</a:t>
            </a:r>
            <a:r>
              <a:rPr lang="en-US" altLang="zh-CN" sz="2800" baseline="-25000">
                <a:latin typeface="Times New Roman" panose="02020503050405090304" pitchFamily="18" charset="0"/>
              </a:rPr>
              <a:t>1  </a:t>
            </a:r>
            <a:r>
              <a:rPr lang="en-US" altLang="zh-CN" sz="2800">
                <a:latin typeface="Times New Roman" panose="02020503050405090304" pitchFamily="18" charset="0"/>
              </a:rPr>
              <a:t>t</a:t>
            </a:r>
            <a:r>
              <a:rPr lang="en-US" altLang="zh-CN" sz="2800" baseline="-25000">
                <a:latin typeface="Times New Roman" panose="02020503050405090304" pitchFamily="18" charset="0"/>
              </a:rPr>
              <a:t>2 </a:t>
            </a:r>
            <a:r>
              <a:rPr lang="en-US" altLang="zh-CN" sz="2800">
                <a:latin typeface="Times New Roman" panose="02020503050405090304" pitchFamily="18" charset="0"/>
              </a:rPr>
              <a:t>…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j-1</a:t>
            </a:r>
            <a:r>
              <a:rPr lang="en-US" altLang="zh-CN" sz="2800">
                <a:latin typeface="Times New Roman" panose="02020503050405090304" pitchFamily="18" charset="0"/>
              </a:rPr>
              <a:t>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j</a:t>
            </a:r>
            <a:r>
              <a:rPr lang="en-US" altLang="zh-CN" sz="2800">
                <a:latin typeface="Times New Roman" panose="02020503050405090304" pitchFamily="18" charset="0"/>
              </a:rPr>
              <a:t>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j+1</a:t>
            </a:r>
            <a:r>
              <a:rPr lang="en-US" altLang="zh-CN" sz="2800">
                <a:latin typeface="Times New Roman" panose="02020503050405090304" pitchFamily="18" charset="0"/>
              </a:rPr>
              <a:t>…t</a:t>
            </a:r>
            <a:r>
              <a:rPr lang="en-US" altLang="zh-CN" sz="2800" baseline="-25000">
                <a:latin typeface="Times New Roman" panose="02020503050405090304" pitchFamily="18" charset="0"/>
              </a:rPr>
              <a:t>m</a:t>
            </a:r>
            <a:endParaRPr lang="en-US" altLang="zh-CN" sz="2800" baseline="-25000">
              <a:latin typeface="Times New Roman" panose="02020503050405090304" pitchFamily="18" charset="0"/>
            </a:endParaRPr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4051300" y="2351093"/>
            <a:ext cx="0" cy="36036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2280" name="Line 8"/>
          <p:cNvSpPr>
            <a:spLocks noChangeShapeType="1"/>
          </p:cNvSpPr>
          <p:nvPr/>
        </p:nvSpPr>
        <p:spPr bwMode="auto">
          <a:xfrm flipV="1">
            <a:off x="4022725" y="3848105"/>
            <a:ext cx="0" cy="2873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 rot="-5400000">
            <a:off x="3847306" y="2923387"/>
            <a:ext cx="384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folHlink"/>
                </a:solidFill>
                <a:latin typeface="Times New Roman" panose="02020503050405090304" pitchFamily="18" charset="0"/>
              </a:rPr>
              <a:t>=</a:t>
            </a:r>
            <a:endParaRPr lang="en-US" altLang="zh-CN" sz="2800">
              <a:solidFill>
                <a:schemeClr val="folHlink"/>
              </a:solidFill>
              <a:latin typeface="Times New Roman" panose="02020503050405090304" pitchFamily="18" charset="0"/>
            </a:endParaRPr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>
            <a:off x="4410075" y="2359030"/>
            <a:ext cx="0" cy="360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 flipV="1">
            <a:off x="4381500" y="3856043"/>
            <a:ext cx="0" cy="2873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 rot="-5400000">
            <a:off x="3842544" y="3013874"/>
            <a:ext cx="4127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latin typeface="Arial" panose="020B0604020202090204" pitchFamily="34" charset="0"/>
              </a:rPr>
              <a:t>≠</a:t>
            </a:r>
            <a:endParaRPr lang="en-US" altLang="zh-CN">
              <a:solidFill>
                <a:schemeClr val="folHlink"/>
              </a:solidFill>
              <a:latin typeface="Arial" panose="020B0604020202090204" pitchFamily="34" charset="0"/>
            </a:endParaRPr>
          </a:p>
        </p:txBody>
      </p:sp>
      <p:sp>
        <p:nvSpPr>
          <p:cNvPr id="182285" name="Text Box 13"/>
          <p:cNvSpPr txBox="1">
            <a:spLocks noChangeArrowheads="1"/>
          </p:cNvSpPr>
          <p:nvPr/>
        </p:nvSpPr>
        <p:spPr bwMode="auto">
          <a:xfrm>
            <a:off x="1692275" y="3206755"/>
            <a:ext cx="5384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t</a:t>
            </a:r>
            <a:r>
              <a:rPr lang="en-US" altLang="zh-CN" sz="2800" baseline="-25000">
                <a:latin typeface="Times New Roman" panose="02020503050405090304" pitchFamily="18" charset="0"/>
              </a:rPr>
              <a:t>1</a:t>
            </a:r>
            <a:r>
              <a:rPr lang="en-US" altLang="zh-CN" sz="2800">
                <a:latin typeface="Times New Roman" panose="02020503050405090304" pitchFamily="18" charset="0"/>
              </a:rPr>
              <a:t>    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2      </a:t>
            </a:r>
            <a:r>
              <a:rPr lang="en-US" altLang="zh-CN" sz="2800">
                <a:latin typeface="Times New Roman" panose="02020503050405090304" pitchFamily="18" charset="0"/>
              </a:rPr>
              <a:t>…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k-1</a:t>
            </a:r>
            <a:r>
              <a:rPr lang="en-US" altLang="zh-CN" sz="2800">
                <a:latin typeface="Times New Roman" panose="02020503050405090304" pitchFamily="18" charset="0"/>
              </a:rPr>
              <a:t>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k</a:t>
            </a:r>
            <a:r>
              <a:rPr lang="en-US" altLang="zh-CN" sz="2800">
                <a:latin typeface="Times New Roman" panose="02020503050405090304" pitchFamily="18" charset="0"/>
              </a:rPr>
              <a:t>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k+1</a:t>
            </a:r>
            <a:r>
              <a:rPr lang="en-US" altLang="zh-CN" sz="2800">
                <a:latin typeface="Times New Roman" panose="02020503050405090304" pitchFamily="18" charset="0"/>
              </a:rPr>
              <a:t>…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j-1</a:t>
            </a:r>
            <a:r>
              <a:rPr lang="en-US" altLang="zh-CN" sz="2800">
                <a:latin typeface="Times New Roman" panose="02020503050405090304" pitchFamily="18" charset="0"/>
              </a:rPr>
              <a:t>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j</a:t>
            </a:r>
            <a:r>
              <a:rPr lang="en-US" altLang="zh-CN" sz="2800">
                <a:latin typeface="Times New Roman" panose="02020503050405090304" pitchFamily="18" charset="0"/>
              </a:rPr>
              <a:t>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j+1</a:t>
            </a:r>
            <a:r>
              <a:rPr lang="en-US" altLang="zh-CN" sz="2800">
                <a:latin typeface="Times New Roman" panose="02020503050405090304" pitchFamily="18" charset="0"/>
              </a:rPr>
              <a:t>…t</a:t>
            </a:r>
            <a:r>
              <a:rPr lang="en-US" altLang="zh-CN" sz="2800" baseline="-25000">
                <a:latin typeface="Times New Roman" panose="02020503050405090304" pitchFamily="18" charset="0"/>
              </a:rPr>
              <a:t>m</a:t>
            </a:r>
            <a:endParaRPr lang="en-US" altLang="zh-CN" sz="2800" baseline="-25000">
              <a:latin typeface="Times New Roman" panose="02020503050405090304" pitchFamily="18" charset="0"/>
            </a:endParaRPr>
          </a:p>
        </p:txBody>
      </p: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4356100" y="3206755"/>
            <a:ext cx="20701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503050405090304" pitchFamily="18" charset="0"/>
              </a:rPr>
              <a:t>t</a:t>
            </a:r>
            <a:r>
              <a:rPr lang="en-US" altLang="zh-CN" sz="2800" baseline="-25000">
                <a:latin typeface="Times New Roman" panose="02020503050405090304" pitchFamily="18" charset="0"/>
              </a:rPr>
              <a:t>1</a:t>
            </a:r>
            <a:r>
              <a:rPr lang="en-US" altLang="zh-CN" sz="2800">
                <a:latin typeface="Times New Roman" panose="02020503050405090304" pitchFamily="18" charset="0"/>
              </a:rPr>
              <a:t>     t</a:t>
            </a:r>
            <a:r>
              <a:rPr lang="en-US" altLang="zh-CN" sz="2800" baseline="-25000">
                <a:latin typeface="Times New Roman" panose="02020503050405090304" pitchFamily="18" charset="0"/>
              </a:rPr>
              <a:t>2      </a:t>
            </a:r>
            <a:r>
              <a:rPr lang="en-US" altLang="zh-CN" sz="2800">
                <a:latin typeface="Times New Roman" panose="02020503050405090304" pitchFamily="18" charset="0"/>
              </a:rPr>
              <a:t>…t</a:t>
            </a:r>
            <a:r>
              <a:rPr lang="en-US" altLang="zh-CN" sz="2800" baseline="-25000">
                <a:latin typeface="Times New Roman" panose="02020503050405090304" pitchFamily="18" charset="0"/>
              </a:rPr>
              <a:t>m</a:t>
            </a:r>
            <a:endParaRPr lang="en-US" altLang="zh-CN" sz="2800" baseline="-25000">
              <a:latin typeface="Times New Roman" panose="02020503050405090304" pitchFamily="18" charset="0"/>
            </a:endParaRPr>
          </a:p>
        </p:txBody>
      </p:sp>
      <p:sp>
        <p:nvSpPr>
          <p:cNvPr id="182287" name="AutoShape 15"/>
          <p:cNvSpPr>
            <a:spLocks noChangeArrowheads="1"/>
          </p:cNvSpPr>
          <p:nvPr/>
        </p:nvSpPr>
        <p:spPr bwMode="auto">
          <a:xfrm>
            <a:off x="5940425" y="2774955"/>
            <a:ext cx="1223963" cy="576263"/>
          </a:xfrm>
          <a:prstGeom prst="wedgeRoundRectCallout">
            <a:avLst>
              <a:gd name="adj1" fmla="val -198639"/>
              <a:gd name="adj2" fmla="val 7947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>
                <a:latin typeface="Arial" panose="020B0604020202090204" pitchFamily="34" charset="0"/>
              </a:rPr>
              <a:t>j=0</a:t>
            </a:r>
            <a:endParaRPr lang="en-US" altLang="zh-CN">
              <a:latin typeface="Arial" panose="020B060402020209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86446" y="571480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如果匹配继续向后比较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8" y="1285860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如果不匹配，则</a:t>
            </a:r>
            <a:r>
              <a:rPr lang="en-US" altLang="zh-CN" dirty="0" err="1"/>
              <a:t>i</a:t>
            </a:r>
            <a:r>
              <a:rPr lang="zh-CN" altLang="en-US" dirty="0"/>
              <a:t>不变，</a:t>
            </a:r>
            <a:r>
              <a:rPr lang="en-US" altLang="zh-CN" dirty="0"/>
              <a:t>j</a:t>
            </a:r>
            <a:r>
              <a:rPr lang="zh-CN" altLang="en-US" dirty="0"/>
              <a:t>退到</a:t>
            </a:r>
            <a:r>
              <a:rPr lang="en-US" altLang="zh-CN" dirty="0"/>
              <a:t>k=next(j)</a:t>
            </a:r>
            <a:r>
              <a:rPr lang="zh-CN" altLang="en-US" dirty="0"/>
              <a:t>位置再比较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animBg="1"/>
      <p:bldP spid="182275" grpId="1" animBg="1"/>
      <p:bldP spid="182276" grpId="0" animBg="1"/>
      <p:bldP spid="182276" grpId="1" animBg="1"/>
      <p:bldP spid="182277" grpId="0"/>
      <p:bldP spid="182278" grpId="0"/>
      <p:bldP spid="182278" grpId="1"/>
      <p:bldP spid="182279" grpId="0" animBg="1"/>
      <p:bldP spid="182279" grpId="1" animBg="1"/>
      <p:bldP spid="182279" grpId="2" animBg="1"/>
      <p:bldP spid="182279" grpId="3" animBg="1"/>
      <p:bldP spid="182279" grpId="4" animBg="1"/>
      <p:bldP spid="182279" grpId="5" animBg="1"/>
      <p:bldP spid="182280" grpId="0" animBg="1"/>
      <p:bldP spid="182280" grpId="1" animBg="1"/>
      <p:bldP spid="182280" grpId="2" animBg="1"/>
      <p:bldP spid="182280" grpId="3" animBg="1"/>
      <p:bldP spid="182280" grpId="4" animBg="1"/>
      <p:bldP spid="182280" grpId="5" animBg="1"/>
      <p:bldP spid="182281" grpId="0"/>
      <p:bldP spid="182281" grpId="1"/>
      <p:bldP spid="182281" grpId="2"/>
      <p:bldP spid="182281" grpId="3"/>
      <p:bldP spid="182282" grpId="0" animBg="1"/>
      <p:bldP spid="182282" grpId="1" animBg="1"/>
      <p:bldP spid="182282" grpId="2" animBg="1"/>
      <p:bldP spid="182282" grpId="3" animBg="1"/>
      <p:bldP spid="182282" grpId="4" animBg="1"/>
      <p:bldP spid="182283" grpId="0" animBg="1"/>
      <p:bldP spid="182283" grpId="1" animBg="1"/>
      <p:bldP spid="182283" grpId="2" animBg="1"/>
      <p:bldP spid="182283" grpId="3" animBg="1"/>
      <p:bldP spid="182283" grpId="4" animBg="1"/>
      <p:bldP spid="182284" grpId="0"/>
      <p:bldP spid="182284" grpId="1"/>
      <p:bldP spid="182284" grpId="2"/>
      <p:bldP spid="182284" grpId="3"/>
      <p:bldP spid="182285" grpId="0"/>
      <p:bldP spid="182285" grpId="1"/>
      <p:bldP spid="182286" grpId="0"/>
      <p:bldP spid="182287" grpId="0" animBg="1"/>
      <p:bldP spid="182287" grpId="1" animBg="1"/>
      <p:bldP spid="15" grpId="0"/>
      <p:bldP spid="15" grpId="1"/>
      <p:bldP spid="16" grpId="0"/>
      <p:bldP spid="16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39552" y="2205137"/>
            <a:ext cx="8347075" cy="1150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while (i &lt;= S[0] &amp;&amp; j &lt;= T[0]) {</a:t>
            </a:r>
            <a:endParaRPr kumimoji="1" lang="en-US" altLang="zh-CN" sz="2400">
              <a:latin typeface="Times New Roman" panose="02020503050405090304" pitchFamily="18" charset="0"/>
            </a:endParaRPr>
          </a:p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     if (j =</a:t>
            </a:r>
            <a:r>
              <a:rPr kumimoji="1" lang="zh-CN" altLang="en-US" sz="2400">
                <a:latin typeface="Times New Roman" panose="02020503050405090304" pitchFamily="18" charset="0"/>
              </a:rPr>
              <a:t>＝ </a:t>
            </a:r>
            <a:r>
              <a:rPr kumimoji="1" lang="en-US" altLang="zh-CN" sz="2400">
                <a:latin typeface="Times New Roman" panose="02020503050405090304" pitchFamily="18" charset="0"/>
              </a:rPr>
              <a:t>0 || S[i] == T[j]) { ++i;  ++j; } // </a:t>
            </a:r>
            <a:r>
              <a:rPr kumimoji="1" lang="zh-CN" altLang="en-US" sz="2400">
                <a:latin typeface="Times New Roman" panose="02020503050405090304" pitchFamily="18" charset="0"/>
              </a:rPr>
              <a:t>继续比较后继字符         </a:t>
            </a:r>
            <a:endParaRPr kumimoji="1" lang="zh-CN" altLang="en-US" sz="2400">
              <a:latin typeface="Times New Roman" panose="02020503050405090304" pitchFamily="18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39552" y="836712"/>
            <a:ext cx="8347075" cy="1150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int Index_KMP(SString S, SString T, int pos) {</a:t>
            </a:r>
            <a:endParaRPr kumimoji="1" lang="en-US" altLang="zh-CN" sz="2400">
              <a:latin typeface="Times New Roman" panose="02020503050405090304" pitchFamily="18" charset="0"/>
            </a:endParaRPr>
          </a:p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i = pos;   j = 1;     </a:t>
            </a:r>
            <a:endParaRPr kumimoji="1"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39552" y="3356075"/>
            <a:ext cx="8347075" cy="1150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     else  j = next[j];        // </a:t>
            </a:r>
            <a:r>
              <a:rPr kumimoji="1" lang="zh-CN" altLang="en-US" sz="2400">
                <a:latin typeface="Times New Roman" panose="02020503050405090304" pitchFamily="18" charset="0"/>
              </a:rPr>
              <a:t>模式串向右移动</a:t>
            </a:r>
            <a:endParaRPr kumimoji="1" lang="zh-CN" altLang="en-US" sz="2400">
              <a:latin typeface="Times New Roman" panose="02020503050405090304" pitchFamily="18" charset="0"/>
            </a:endParaRPr>
          </a:p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imes New Roman" panose="02020503050405090304" pitchFamily="18" charset="0"/>
              </a:rPr>
              <a:t> </a:t>
            </a:r>
            <a:r>
              <a:rPr kumimoji="1" lang="en-US" altLang="zh-CN" sz="2400">
                <a:latin typeface="Times New Roman" panose="02020503050405090304" pitchFamily="18" charset="0"/>
              </a:rPr>
              <a:t>}//while    </a:t>
            </a:r>
            <a:endParaRPr kumimoji="1" lang="en-US" altLang="zh-CN" sz="2400">
              <a:latin typeface="Times New Roman" panose="02020503050405090304" pitchFamily="18" charset="0"/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39552" y="4507012"/>
            <a:ext cx="8347075" cy="53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if (j &gt; T[0])  return  i-T[0];    // </a:t>
            </a:r>
            <a:r>
              <a:rPr kumimoji="1" lang="zh-CN" altLang="en-US" sz="2400">
                <a:latin typeface="Times New Roman" panose="02020503050405090304" pitchFamily="18" charset="0"/>
              </a:rPr>
              <a:t>匹配成功    </a:t>
            </a:r>
            <a:endParaRPr kumimoji="1" lang="zh-CN" altLang="en-US" sz="2400">
              <a:latin typeface="Times New Roman" panose="02020503050405090304" pitchFamily="18" charset="0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539552" y="5127725"/>
            <a:ext cx="8347075" cy="53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54000" indent="-254000" defTabSz="677545" hangingPunct="0">
              <a:lnSpc>
                <a:spcPct val="12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503050405090304" pitchFamily="18" charset="0"/>
              </a:rPr>
              <a:t>else return 0; } // Index_KMP</a:t>
            </a:r>
            <a:endParaRPr kumimoji="1" lang="en-US" altLang="zh-CN" sz="240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改进算法</a:t>
            </a:r>
            <a:r>
              <a:rPr lang="en-US" altLang="zh-CN"/>
              <a:t>-KMP</a:t>
            </a: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503050405090304" pitchFamily="18" charset="0"/>
              </a:rPr>
              <a:t>KMP</a:t>
            </a:r>
            <a:r>
              <a:rPr lang="zh-CN" altLang="en-US" dirty="0">
                <a:latin typeface="Times New Roman" panose="02020503050405090304" pitchFamily="18" charset="0"/>
              </a:rPr>
              <a:t>算法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dirty="0">
                <a:latin typeface="Times New Roman" panose="02020503050405090304" pitchFamily="18" charset="0"/>
              </a:rPr>
              <a:t>这种改进算法是</a:t>
            </a:r>
            <a:r>
              <a:rPr kumimoji="1" lang="en-US" altLang="zh-CN" dirty="0" err="1">
                <a:latin typeface="Times New Roman" panose="02020503050405090304" pitchFamily="18" charset="0"/>
              </a:rPr>
              <a:t>D.E.Knuth</a:t>
            </a:r>
            <a:r>
              <a:rPr kumimoji="1" lang="zh-CN" altLang="en-US" dirty="0">
                <a:latin typeface="Times New Roman" panose="02020503050405090304" pitchFamily="18" charset="0"/>
              </a:rPr>
              <a:t>、</a:t>
            </a:r>
            <a:r>
              <a:rPr kumimoji="1" lang="en-US" altLang="zh-CN" dirty="0" err="1">
                <a:latin typeface="Times New Roman" panose="02020503050405090304" pitchFamily="18" charset="0"/>
              </a:rPr>
              <a:t>V.R.Pratt</a:t>
            </a:r>
            <a:r>
              <a:rPr kumimoji="1" lang="zh-CN" altLang="en-US" dirty="0">
                <a:latin typeface="Times New Roman" panose="02020503050405090304" pitchFamily="18" charset="0"/>
              </a:rPr>
              <a:t>和</a:t>
            </a:r>
            <a:r>
              <a:rPr kumimoji="1" lang="en-US" altLang="zh-CN" dirty="0" err="1">
                <a:latin typeface="Times New Roman" panose="02020503050405090304" pitchFamily="18" charset="0"/>
              </a:rPr>
              <a:t>J.H.Morris</a:t>
            </a:r>
            <a:r>
              <a:rPr kumimoji="1" lang="en-US" altLang="zh-CN" dirty="0">
                <a:latin typeface="Times New Roman" panose="02020503050405090304" pitchFamily="18" charset="0"/>
              </a:rPr>
              <a:t> </a:t>
            </a:r>
            <a:r>
              <a:rPr kumimoji="1" lang="zh-CN" altLang="en-US" dirty="0">
                <a:latin typeface="Times New Roman" panose="02020503050405090304" pitchFamily="18" charset="0"/>
              </a:rPr>
              <a:t>同时发现的，因此人们称它为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克努特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503050405090304" pitchFamily="18" charset="0"/>
              </a:rPr>
              <a:t>—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莫里斯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503050405090304" pitchFamily="18" charset="0"/>
              </a:rPr>
              <a:t>—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普拉特操作</a:t>
            </a:r>
            <a:r>
              <a:rPr kumimoji="1" lang="zh-CN" altLang="en-US" dirty="0">
                <a:latin typeface="Times New Roman" panose="02020503050405090304" pitchFamily="18" charset="0"/>
              </a:rPr>
              <a:t>（简称为</a:t>
            </a:r>
            <a:r>
              <a:rPr kumimoji="1" lang="en-US" altLang="zh-CN" dirty="0">
                <a:latin typeface="Times New Roman" panose="02020503050405090304" pitchFamily="18" charset="0"/>
              </a:rPr>
              <a:t>KMP</a:t>
            </a:r>
            <a:r>
              <a:rPr kumimoji="1" lang="zh-CN" altLang="en-US" dirty="0">
                <a:latin typeface="Times New Roman" panose="02020503050405090304" pitchFamily="18" charset="0"/>
              </a:rPr>
              <a:t>算法）。此算法可以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在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503050405090304" pitchFamily="18" charset="0"/>
              </a:rPr>
              <a:t>O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（</a:t>
            </a:r>
            <a:r>
              <a:rPr kumimoji="1" lang="en-US" altLang="zh-CN" dirty="0" err="1">
                <a:solidFill>
                  <a:srgbClr val="FF0000"/>
                </a:solidFill>
                <a:latin typeface="Times New Roman" panose="02020503050405090304" pitchFamily="18" charset="0"/>
              </a:rPr>
              <a:t>n+m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503050405090304" pitchFamily="18" charset="0"/>
              </a:rPr>
              <a:t>)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503050405090304" pitchFamily="18" charset="0"/>
              </a:rPr>
              <a:t>的时间数量级</a:t>
            </a:r>
            <a:r>
              <a:rPr kumimoji="1" lang="zh-CN" altLang="en-US" dirty="0">
                <a:latin typeface="Times New Roman" panose="02020503050405090304" pitchFamily="18" charset="0"/>
              </a:rPr>
              <a:t>上完成串的模式匹配操作。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503050405090304" pitchFamily="18" charset="0"/>
              </a:rPr>
              <a:t>改进</a:t>
            </a:r>
            <a:endParaRPr lang="zh-CN" altLang="en-US" dirty="0">
              <a:latin typeface="Times New Roman" panose="0202050305040509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dirty="0">
                <a:latin typeface="Times New Roman" panose="02020503050405090304" pitchFamily="18" charset="0"/>
              </a:rPr>
              <a:t>每当一趟匹配过程中出现字符比较不等时，不需回溯</a:t>
            </a:r>
            <a:r>
              <a:rPr kumimoji="1" lang="en-US" altLang="zh-CN" dirty="0" err="1">
                <a:latin typeface="Times New Roman" panose="02020503050405090304" pitchFamily="18" charset="0"/>
              </a:rPr>
              <a:t>i</a:t>
            </a:r>
            <a:r>
              <a:rPr kumimoji="1" lang="zh-CN" altLang="en-US" dirty="0">
                <a:latin typeface="Times New Roman" panose="02020503050405090304" pitchFamily="18" charset="0"/>
              </a:rPr>
              <a:t>指针，而是利用已经得到的“部分匹配”的结果将模式向右“滑动”尽可能远的一段距离后，继续进行比较。</a:t>
            </a:r>
            <a:endParaRPr kumimoji="1" lang="zh-CN" altLang="en-US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420" y="274955"/>
            <a:ext cx="7772400" cy="892810"/>
          </a:xfrm>
        </p:spPr>
        <p:txBody>
          <a:bodyPr/>
          <a:p>
            <a:r>
              <a:rPr lang="en-US" altLang="zh-CN"/>
              <a:t>KMP-</a:t>
            </a:r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95910" y="1059180"/>
            <a:ext cx="8247380" cy="525843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zh-CN" altLang="en-US" sz="2000" b="1"/>
              <a:t>简单模式匹配算法性能较低的根源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      比到不相等时主串指针 </a:t>
            </a:r>
            <a:r>
              <a:rPr lang="en-US" altLang="zh-CN" sz="2000"/>
              <a:t>i=i-j+2, </a:t>
            </a:r>
            <a:r>
              <a:rPr lang="zh-CN" altLang="en-US" sz="2000"/>
              <a:t>模式串指针</a:t>
            </a:r>
            <a:r>
              <a:rPr lang="en-US" altLang="zh-CN" sz="2000"/>
              <a:t>j=1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      </a:t>
            </a:r>
            <a:r>
              <a:rPr lang="zh-CN" altLang="en-US" sz="2000"/>
              <a:t>主串指针回溯是不必要的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</a:t>
            </a:r>
            <a:r>
              <a:rPr lang="zh-CN" altLang="en-US" sz="2000" b="1"/>
              <a:t>改进思路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     主串指针</a:t>
            </a:r>
            <a:r>
              <a:rPr lang="en-US" altLang="zh-CN" sz="2000">
                <a:solidFill>
                  <a:srgbClr val="FF0000"/>
                </a:solidFill>
              </a:rPr>
              <a:t>i</a:t>
            </a:r>
            <a:r>
              <a:rPr lang="zh-CN" altLang="en-US" sz="2000">
                <a:solidFill>
                  <a:srgbClr val="FF0000"/>
                </a:solidFill>
              </a:rPr>
              <a:t>不回溯</a:t>
            </a:r>
            <a:r>
              <a:rPr lang="zh-CN" altLang="en-US" sz="2000"/>
              <a:t>，模式串指针</a:t>
            </a:r>
            <a:r>
              <a:rPr lang="en-US" altLang="zh-CN" sz="2000">
                <a:solidFill>
                  <a:srgbClr val="FF0000"/>
                </a:solidFill>
              </a:rPr>
              <a:t>j</a:t>
            </a:r>
            <a:r>
              <a:rPr lang="zh-CN" altLang="en-US" sz="2000"/>
              <a:t>也尽量不从</a:t>
            </a:r>
            <a:r>
              <a:rPr lang="en-US" altLang="zh-CN" sz="2000"/>
              <a:t>1</a:t>
            </a:r>
            <a:r>
              <a:rPr lang="zh-CN" altLang="en-US" sz="2000"/>
              <a:t>开始，</a:t>
            </a:r>
            <a:r>
              <a:rPr lang="zh-CN" altLang="en-US" sz="2000">
                <a:solidFill>
                  <a:srgbClr val="FF0000"/>
                </a:solidFill>
              </a:rPr>
              <a:t>尽量多跳过一些不必要的比较</a:t>
            </a:r>
            <a:r>
              <a:rPr lang="zh-CN" altLang="en-US" sz="2000"/>
              <a:t>，设</a:t>
            </a:r>
            <a:r>
              <a:rPr lang="en-US" altLang="zh-CN" sz="2000"/>
              <a:t>next[j] = k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  </a:t>
            </a:r>
            <a:r>
              <a:rPr lang="en-US" altLang="zh-CN" sz="2000"/>
              <a:t>(3) </a:t>
            </a:r>
            <a:r>
              <a:rPr lang="en-US" altLang="zh-CN" sz="2000" b="1"/>
              <a:t> k</a:t>
            </a:r>
            <a:r>
              <a:rPr lang="zh-CN" altLang="en-US" sz="2000" b="1"/>
              <a:t>的计算</a:t>
            </a:r>
            <a:endParaRPr lang="zh-CN" altLang="en-US" sz="2000" b="1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/>
              <a:t>     </a:t>
            </a:r>
            <a:r>
              <a:rPr lang="zh-CN" altLang="en-US" sz="2000"/>
              <a:t>当</a:t>
            </a:r>
            <a:r>
              <a:rPr lang="en-US" altLang="zh-CN" sz="2000">
                <a:solidFill>
                  <a:srgbClr val="FF0000"/>
                </a:solidFill>
              </a:rPr>
              <a:t>j</a:t>
            </a:r>
            <a:r>
              <a:rPr lang="zh-CN" altLang="en-US" sz="2000">
                <a:solidFill>
                  <a:srgbClr val="FF0000"/>
                </a:solidFill>
              </a:rPr>
              <a:t>等于</a:t>
            </a:r>
            <a:r>
              <a:rPr lang="en-US" altLang="zh-CN" sz="2000">
                <a:solidFill>
                  <a:srgbClr val="FF0000"/>
                </a:solidFill>
              </a:rPr>
              <a:t>1</a:t>
            </a:r>
            <a:r>
              <a:rPr lang="zh-CN" altLang="en-US" sz="2000">
                <a:solidFill>
                  <a:srgbClr val="FF0000"/>
                </a:solidFill>
              </a:rPr>
              <a:t>时，</a:t>
            </a:r>
            <a:r>
              <a:rPr lang="en-US" altLang="zh-CN" sz="2000">
                <a:solidFill>
                  <a:srgbClr val="FF0000"/>
                </a:solidFill>
              </a:rPr>
              <a:t>k=0</a:t>
            </a:r>
            <a:r>
              <a:rPr lang="zh-CN" altLang="en-US" sz="2000"/>
              <a:t>；否则分析</a:t>
            </a:r>
            <a:r>
              <a:rPr lang="en-US" altLang="zh-CN" sz="2000"/>
              <a:t>j</a:t>
            </a:r>
            <a:r>
              <a:rPr lang="zh-CN" altLang="en-US" sz="2000"/>
              <a:t>前面的部分，看有没有正数</a:t>
            </a:r>
            <a:r>
              <a:rPr lang="en-US" altLang="zh-CN" sz="2000">
                <a:solidFill>
                  <a:srgbClr val="FF0000"/>
                </a:solidFill>
              </a:rPr>
              <a:t>x</a:t>
            </a:r>
            <a:r>
              <a:rPr lang="zh-CN" altLang="en-US" sz="2000"/>
              <a:t>位和倒数</a:t>
            </a:r>
            <a:r>
              <a:rPr lang="en-US" altLang="zh-CN" sz="2000">
                <a:solidFill>
                  <a:srgbClr val="FF0000"/>
                </a:solidFill>
              </a:rPr>
              <a:t>x</a:t>
            </a:r>
            <a:r>
              <a:rPr lang="zh-CN" altLang="en-US" sz="2000">
                <a:solidFill>
                  <a:schemeClr val="tx1"/>
                </a:solidFill>
              </a:rPr>
              <a:t>位相同的情况，如果</a:t>
            </a:r>
            <a:r>
              <a:rPr lang="zh-CN" altLang="en-US" sz="2000">
                <a:solidFill>
                  <a:srgbClr val="FF0000"/>
                </a:solidFill>
              </a:rPr>
              <a:t>没有这种情况</a:t>
            </a:r>
            <a:r>
              <a:rPr lang="en-US" altLang="zh-CN" sz="2000">
                <a:solidFill>
                  <a:srgbClr val="FF0000"/>
                </a:solidFill>
              </a:rPr>
              <a:t>k=1</a:t>
            </a:r>
            <a:r>
              <a:rPr lang="zh-CN" altLang="en-US" sz="2000">
                <a:solidFill>
                  <a:schemeClr val="tx1"/>
                </a:solidFill>
              </a:rPr>
              <a:t>，如果有多于一种，则</a:t>
            </a:r>
            <a:r>
              <a:rPr lang="en-US" altLang="zh-CN" sz="2000">
                <a:solidFill>
                  <a:srgbClr val="FF0000"/>
                </a:solidFill>
              </a:rPr>
              <a:t>k</a:t>
            </a:r>
            <a:r>
              <a:rPr lang="zh-CN" altLang="en-US" sz="2000">
                <a:solidFill>
                  <a:srgbClr val="FF0000"/>
                </a:solidFill>
              </a:rPr>
              <a:t>等于</a:t>
            </a:r>
            <a:r>
              <a:rPr lang="en-US" altLang="zh-CN" sz="2000">
                <a:solidFill>
                  <a:srgbClr val="FF0000"/>
                </a:solidFill>
              </a:rPr>
              <a:t>x</a:t>
            </a:r>
            <a:r>
              <a:rPr lang="zh-CN" altLang="en-US" sz="2000">
                <a:solidFill>
                  <a:srgbClr val="FF0000"/>
                </a:solidFill>
              </a:rPr>
              <a:t>的最大值</a:t>
            </a:r>
            <a:r>
              <a:rPr lang="en-US" altLang="zh-CN" sz="2000">
                <a:solidFill>
                  <a:srgbClr val="FF0000"/>
                </a:solidFill>
              </a:rPr>
              <a:t>+1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420" y="274955"/>
            <a:ext cx="7772400" cy="892810"/>
          </a:xfrm>
        </p:spPr>
        <p:txBody>
          <a:bodyPr/>
          <a:p>
            <a:r>
              <a:rPr lang="en-US" altLang="zh-CN"/>
              <a:t>KMP-</a:t>
            </a:r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95910" y="1059180"/>
            <a:ext cx="8247380" cy="525843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000"/>
              <a:t>（</a:t>
            </a:r>
            <a:r>
              <a:rPr lang="en-US" altLang="zh-CN" sz="2000"/>
              <a:t>4</a:t>
            </a:r>
            <a:r>
              <a:rPr lang="zh-CN" altLang="en-US" sz="2000"/>
              <a:t>）</a:t>
            </a:r>
            <a:r>
              <a:rPr lang="en-US" altLang="zh-CN" sz="2000" b="1"/>
              <a:t>next</a:t>
            </a:r>
            <a:r>
              <a:rPr lang="zh-CN" altLang="en-US" sz="2000" b="1"/>
              <a:t>函数的修正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    设主串</a:t>
            </a:r>
            <a:r>
              <a:rPr lang="en-US" altLang="zh-CN" sz="2000"/>
              <a:t>S</a:t>
            </a:r>
            <a:r>
              <a:rPr lang="zh-CN" altLang="en-US" sz="2000"/>
              <a:t>为</a:t>
            </a:r>
            <a:r>
              <a:rPr lang="en-US" altLang="zh-CN" sz="2000"/>
              <a:t>'aaabaaaab'</a:t>
            </a:r>
            <a:r>
              <a:rPr lang="zh-CN" altLang="en-US" sz="2000"/>
              <a:t> </a:t>
            </a:r>
            <a:r>
              <a:rPr lang="en-US" altLang="zh-CN" sz="2000"/>
              <a:t>,</a:t>
            </a:r>
            <a:r>
              <a:rPr lang="zh-CN" altLang="en-US" sz="2000"/>
              <a:t>模式串</a:t>
            </a:r>
            <a:r>
              <a:rPr lang="en-US" altLang="zh-CN" sz="2000"/>
              <a:t>T</a:t>
            </a:r>
            <a:r>
              <a:rPr lang="zh-CN" altLang="en-US" sz="2000"/>
              <a:t>为</a:t>
            </a:r>
            <a:r>
              <a:rPr lang="en-US" altLang="zh-CN" sz="2000"/>
              <a:t>'aaaab',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    </a:t>
            </a:r>
            <a:r>
              <a:rPr lang="zh-CN" altLang="en-US" sz="2000"/>
              <a:t>根据上一条规则，计算</a:t>
            </a:r>
            <a:r>
              <a:rPr lang="en-US" altLang="zh-CN" sz="2000"/>
              <a:t>next[j]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b="1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</a:rPr>
              <a:t>    </a:t>
            </a:r>
            <a:r>
              <a:rPr lang="zh-CN" altLang="en-US" sz="2000">
                <a:solidFill>
                  <a:schemeClr val="tx1"/>
                </a:solidFill>
              </a:rPr>
              <a:t>当</a:t>
            </a:r>
            <a:r>
              <a:rPr lang="en-US" altLang="zh-CN" sz="2000">
                <a:solidFill>
                  <a:schemeClr val="tx1"/>
                </a:solidFill>
              </a:rPr>
              <a:t>i=4, j=4</a:t>
            </a:r>
            <a:r>
              <a:rPr lang="zh-CN" altLang="en-US" sz="2000">
                <a:solidFill>
                  <a:schemeClr val="tx1"/>
                </a:solidFill>
              </a:rPr>
              <a:t>时，比较</a:t>
            </a:r>
            <a:r>
              <a:rPr lang="en-US" altLang="zh-CN" sz="2000">
                <a:solidFill>
                  <a:schemeClr val="tx1"/>
                </a:solidFill>
              </a:rPr>
              <a:t>S[4] != T[4]</a:t>
            </a:r>
            <a:r>
              <a:rPr lang="zh-CN" altLang="en-US" sz="2000">
                <a:solidFill>
                  <a:schemeClr val="tx1"/>
                </a:solidFill>
              </a:rPr>
              <a:t>，此时查</a:t>
            </a:r>
            <a:r>
              <a:rPr lang="en-US" altLang="zh-CN" sz="2000">
                <a:solidFill>
                  <a:schemeClr val="tx1"/>
                </a:solidFill>
              </a:rPr>
              <a:t>next[j]</a:t>
            </a:r>
            <a:r>
              <a:rPr lang="zh-CN" altLang="en-US" sz="2000">
                <a:solidFill>
                  <a:schemeClr val="tx1"/>
                </a:solidFill>
              </a:rPr>
              <a:t>，应该让</a:t>
            </a:r>
            <a:r>
              <a:rPr lang="en-US" altLang="zh-CN" sz="2000">
                <a:solidFill>
                  <a:schemeClr val="tx1"/>
                </a:solidFill>
              </a:rPr>
              <a:t>j=3</a:t>
            </a:r>
            <a:r>
              <a:rPr lang="zh-CN" altLang="en-US" sz="2000">
                <a:solidFill>
                  <a:schemeClr val="tx1"/>
                </a:solidFill>
              </a:rPr>
              <a:t>，即比较</a:t>
            </a:r>
            <a:r>
              <a:rPr lang="en-US" altLang="zh-CN" sz="2000">
                <a:solidFill>
                  <a:schemeClr val="tx1"/>
                </a:solidFill>
              </a:rPr>
              <a:t>S[4]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chemeClr val="tx1"/>
                </a:solidFill>
              </a:rPr>
              <a:t>T[3], </a:t>
            </a:r>
            <a:r>
              <a:rPr lang="zh-CN" altLang="en-US" sz="2000">
                <a:solidFill>
                  <a:schemeClr val="tx1"/>
                </a:solidFill>
              </a:rPr>
              <a:t>但是</a:t>
            </a:r>
            <a:r>
              <a:rPr lang="zh-CN" altLang="en-US" sz="2000">
                <a:solidFill>
                  <a:srgbClr val="FF0000"/>
                </a:solidFill>
              </a:rPr>
              <a:t>因为</a:t>
            </a:r>
            <a:r>
              <a:rPr lang="en-US" altLang="zh-CN" sz="2000">
                <a:solidFill>
                  <a:srgbClr val="FF0000"/>
                </a:solidFill>
              </a:rPr>
              <a:t>T[3]</a:t>
            </a:r>
            <a:r>
              <a:rPr lang="zh-CN" altLang="en-US" sz="2000">
                <a:solidFill>
                  <a:srgbClr val="FF0000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T[4]</a:t>
            </a:r>
            <a:r>
              <a:rPr lang="zh-CN" altLang="en-US" sz="2000">
                <a:solidFill>
                  <a:srgbClr val="FF0000"/>
                </a:solidFill>
              </a:rPr>
              <a:t>是相等的</a:t>
            </a:r>
            <a:r>
              <a:rPr lang="zh-CN" altLang="en-US" sz="2000">
                <a:solidFill>
                  <a:schemeClr val="tx1"/>
                </a:solidFill>
              </a:rPr>
              <a:t>，所以</a:t>
            </a:r>
            <a:r>
              <a:rPr lang="en-US" altLang="zh-CN" sz="2000">
                <a:solidFill>
                  <a:schemeClr val="tx1"/>
                </a:solidFill>
              </a:rPr>
              <a:t>T[3]</a:t>
            </a:r>
            <a:r>
              <a:rPr lang="zh-CN" altLang="en-US" sz="2000">
                <a:solidFill>
                  <a:schemeClr val="tx1"/>
                </a:solidFill>
              </a:rPr>
              <a:t>肯定也是不等于</a:t>
            </a:r>
            <a:r>
              <a:rPr lang="en-US" altLang="zh-CN" sz="2000">
                <a:solidFill>
                  <a:schemeClr val="tx1"/>
                </a:solidFill>
              </a:rPr>
              <a:t>S[4]</a:t>
            </a:r>
            <a:r>
              <a:rPr lang="zh-CN" altLang="en-US" sz="2000">
                <a:solidFill>
                  <a:schemeClr val="tx1"/>
                </a:solidFill>
              </a:rPr>
              <a:t>的，即这次比较也是</a:t>
            </a:r>
            <a:r>
              <a:rPr lang="zh-CN" altLang="en-US" sz="2000">
                <a:solidFill>
                  <a:srgbClr val="FF0000"/>
                </a:solidFill>
              </a:rPr>
              <a:t>不必要的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    修正策略：当</a:t>
            </a:r>
            <a:r>
              <a:rPr lang="en-US" altLang="zh-CN" sz="2000">
                <a:solidFill>
                  <a:schemeClr val="tx1"/>
                </a:solidFill>
              </a:rPr>
              <a:t>T[j]=T[next[j]]</a:t>
            </a:r>
            <a:r>
              <a:rPr lang="zh-CN" altLang="en-US" sz="2000">
                <a:solidFill>
                  <a:schemeClr val="tx1"/>
                </a:solidFill>
              </a:rPr>
              <a:t>时需要，需要将</a:t>
            </a:r>
            <a:r>
              <a:rPr lang="en-US" altLang="zh-CN" sz="2000">
                <a:solidFill>
                  <a:schemeClr val="tx1"/>
                </a:solidFill>
              </a:rPr>
              <a:t>next[j] </a:t>
            </a:r>
            <a:r>
              <a:rPr lang="zh-CN" altLang="en-US" sz="2000">
                <a:solidFill>
                  <a:schemeClr val="tx1"/>
                </a:solidFill>
              </a:rPr>
              <a:t>修正为</a:t>
            </a:r>
            <a:r>
              <a:rPr lang="en-US" altLang="zh-CN" sz="2000">
                <a:solidFill>
                  <a:schemeClr val="tx1"/>
                </a:solidFill>
              </a:rPr>
              <a:t>next[next[j]]</a:t>
            </a:r>
            <a:r>
              <a:rPr lang="zh-CN" altLang="en-US" sz="2000">
                <a:solidFill>
                  <a:schemeClr val="tx1"/>
                </a:solidFill>
              </a:rPr>
              <a:t>， 依次类推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19200" y="2745105"/>
          <a:ext cx="640080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j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en-US" altLang="zh-CN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next[j]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en-US" altLang="zh-CN" sz="2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420" y="274955"/>
            <a:ext cx="7772400" cy="892810"/>
          </a:xfrm>
        </p:spPr>
        <p:txBody>
          <a:bodyPr/>
          <a:p>
            <a:r>
              <a:rPr lang="en-US" altLang="zh-CN"/>
              <a:t>KMP-</a:t>
            </a:r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95910" y="1059180"/>
            <a:ext cx="8247380" cy="525843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000"/>
              <a:t>（</a:t>
            </a:r>
            <a:r>
              <a:rPr lang="en-US" altLang="zh-CN" sz="2000"/>
              <a:t>4</a:t>
            </a:r>
            <a:r>
              <a:rPr lang="zh-CN" altLang="en-US" sz="2000"/>
              <a:t>）</a:t>
            </a:r>
            <a:r>
              <a:rPr lang="en-US" altLang="zh-CN" sz="2000" b="1"/>
              <a:t>next</a:t>
            </a:r>
            <a:r>
              <a:rPr lang="zh-CN" altLang="en-US" sz="2000" b="1"/>
              <a:t>函数的修正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    设主串</a:t>
            </a:r>
            <a:r>
              <a:rPr lang="en-US" altLang="zh-CN" sz="2000"/>
              <a:t>S</a:t>
            </a:r>
            <a:r>
              <a:rPr lang="zh-CN" altLang="en-US" sz="2000"/>
              <a:t>为</a:t>
            </a:r>
            <a:r>
              <a:rPr lang="en-US" altLang="zh-CN" sz="2000"/>
              <a:t>'aaabaaaab'</a:t>
            </a:r>
            <a:r>
              <a:rPr lang="zh-CN" altLang="en-US" sz="2000"/>
              <a:t> </a:t>
            </a:r>
            <a:r>
              <a:rPr lang="en-US" altLang="zh-CN" sz="2000"/>
              <a:t>,</a:t>
            </a:r>
            <a:r>
              <a:rPr lang="zh-CN" altLang="en-US" sz="2000"/>
              <a:t>模式串</a:t>
            </a:r>
            <a:r>
              <a:rPr lang="en-US" altLang="zh-CN" sz="2000"/>
              <a:t>T</a:t>
            </a:r>
            <a:r>
              <a:rPr lang="zh-CN" altLang="en-US" sz="2000"/>
              <a:t>为</a:t>
            </a:r>
            <a:r>
              <a:rPr lang="en-US" altLang="zh-CN" sz="2000"/>
              <a:t>'aaaab',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    </a:t>
            </a:r>
            <a:r>
              <a:rPr lang="zh-CN" altLang="en-US" sz="2000">
                <a:sym typeface="+mn-ea"/>
              </a:rPr>
              <a:t>  修正策略：当</a:t>
            </a:r>
            <a:r>
              <a:rPr lang="en-US" altLang="zh-CN" sz="2000">
                <a:sym typeface="+mn-ea"/>
              </a:rPr>
              <a:t>T[j]=T[next[j]]</a:t>
            </a:r>
            <a:r>
              <a:rPr lang="zh-CN" altLang="en-US" sz="2000">
                <a:sym typeface="+mn-ea"/>
              </a:rPr>
              <a:t>时需要，需要将</a:t>
            </a:r>
            <a:r>
              <a:rPr lang="en-US" altLang="zh-CN" sz="2000">
                <a:sym typeface="+mn-ea"/>
              </a:rPr>
              <a:t>next[j] </a:t>
            </a:r>
            <a:r>
              <a:rPr lang="zh-CN" altLang="en-US" sz="2000">
                <a:sym typeface="+mn-ea"/>
              </a:rPr>
              <a:t>修正为</a:t>
            </a:r>
            <a:r>
              <a:rPr lang="en-US" altLang="zh-CN" sz="2000">
                <a:sym typeface="+mn-ea"/>
              </a:rPr>
              <a:t>next[next[j]]</a:t>
            </a:r>
            <a:r>
              <a:rPr lang="zh-CN" altLang="en-US" sz="2000">
                <a:sym typeface="+mn-ea"/>
              </a:rPr>
              <a:t>， 依次类推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b="1"/>
          </a:p>
          <a:p>
            <a:pPr marL="0" indent="0">
              <a:lnSpc>
                <a:spcPct val="150000"/>
              </a:lnSpc>
              <a:buNone/>
            </a:pP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  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79755" y="3606165"/>
          <a:ext cx="6968490" cy="1291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130"/>
                <a:gridCol w="901700"/>
                <a:gridCol w="1161415"/>
                <a:gridCol w="1161415"/>
                <a:gridCol w="1161415"/>
                <a:gridCol w="1161415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j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en-US" altLang="zh-CN" sz="2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next[j]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en-US" altLang="zh-CN" sz="2000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nextval[j]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en-US" altLang="zh-CN" sz="2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285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总结和思考</a:t>
            </a:r>
            <a:endParaRPr lang="zh-CN" altLang="en-US" b="1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dirty="0">
                <a:solidFill>
                  <a:srgbClr val="000000"/>
                </a:solidFill>
                <a:latin typeface="宋体" charset="-122"/>
              </a:rPr>
              <a:t>模式匹配定义</a:t>
            </a:r>
            <a:endParaRPr lang="zh-CN" altLang="en-US" sz="2600" dirty="0">
              <a:solidFill>
                <a:srgbClr val="000000"/>
              </a:solidFill>
              <a:latin typeface="宋体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dirty="0">
                <a:solidFill>
                  <a:srgbClr val="000000"/>
                </a:solidFill>
                <a:latin typeface="宋体" charset="-122"/>
              </a:rPr>
              <a:t>简单模式匹配算法</a:t>
            </a:r>
            <a:endParaRPr lang="zh-CN" altLang="en-US" sz="2600" dirty="0">
              <a:solidFill>
                <a:srgbClr val="000000"/>
              </a:solidFill>
              <a:latin typeface="宋体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dirty="0">
                <a:solidFill>
                  <a:srgbClr val="000000"/>
                </a:solidFill>
                <a:latin typeface="宋体" charset="-122"/>
              </a:rPr>
              <a:t>改进算法</a:t>
            </a:r>
            <a:r>
              <a:rPr lang="en-US" altLang="zh-CN" sz="2600" dirty="0">
                <a:solidFill>
                  <a:srgbClr val="000000"/>
                </a:solidFill>
                <a:latin typeface="宋体" charset="-122"/>
              </a:rPr>
              <a:t>-KMP</a:t>
            </a:r>
            <a:endParaRPr lang="en-US" altLang="zh-CN" sz="2600" dirty="0">
              <a:solidFill>
                <a:srgbClr val="000000"/>
              </a:solidFill>
              <a:latin typeface="宋体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dirty="0">
                <a:solidFill>
                  <a:srgbClr val="000000"/>
                </a:solidFill>
                <a:latin typeface="宋体" charset="-122"/>
              </a:rPr>
              <a:t>思考</a:t>
            </a:r>
            <a:endParaRPr lang="zh-CN" altLang="en-US" sz="2600" dirty="0">
              <a:solidFill>
                <a:srgbClr val="000000"/>
              </a:solidFill>
              <a:latin typeface="宋体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模式匹配中，如模式带有通配符该如何匹配？比如用</a:t>
            </a:r>
            <a:r>
              <a:rPr lang="en-US" altLang="zh-CN" dirty="0" err="1"/>
              <a:t>aaa</a:t>
            </a:r>
            <a:r>
              <a:rPr lang="en-US" altLang="zh-CN" dirty="0"/>
              <a:t>??*b</a:t>
            </a:r>
            <a:r>
              <a:rPr lang="zh-CN" altLang="en-US" dirty="0"/>
              <a:t>作为模式，其中？是任何字符，*是任何长度的字符串，可能为空。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 </a:t>
            </a:r>
            <a:r>
              <a:rPr lang="en-US" altLang="zh-CN" dirty="0"/>
              <a:t>Boyer-Moore</a:t>
            </a:r>
            <a:r>
              <a:rPr lang="zh-CN" altLang="en-US" dirty="0"/>
              <a:t>算法</a:t>
            </a:r>
            <a:endParaRPr lang="zh-CN" altLang="en-US" dirty="0"/>
          </a:p>
        </p:txBody>
      </p:sp>
    </p:spTree>
  </p:cSld>
  <p:clrMapOvr>
    <a:masterClrMapping/>
  </p:clrMapOvr>
  <p:transition advTm="13109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4.4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串应用示例——文本编辑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629" name="Rectangle 3"/>
          <p:cNvSpPr/>
          <p:nvPr/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[</a:t>
            </a:r>
            <a:r>
              <a:rPr lang="zh-CN" altLang="en-US" sz="2400" b="1" dirty="0">
                <a:solidFill>
                  <a:srgbClr val="FF3300"/>
                </a:solidFill>
              </a:rPr>
              <a:t>分析</a:t>
            </a:r>
            <a:r>
              <a:rPr lang="en-US" altLang="zh-CN" sz="2400" b="1" dirty="0">
                <a:solidFill>
                  <a:srgbClr val="FF3300"/>
                </a:solidFill>
              </a:rPr>
              <a:t>]</a:t>
            </a:r>
            <a:endParaRPr lang="en-US" altLang="zh-CN" sz="2400" b="1" dirty="0">
              <a:solidFill>
                <a:srgbClr val="FF3300"/>
              </a:solidFill>
            </a:endParaRPr>
          </a:p>
          <a:p>
            <a:pPr marL="342900" lvl="0" indent="-342900" eaLnBrk="1" hangingPunct="1">
              <a:buNone/>
            </a:pPr>
            <a:endParaRPr lang="en-US" altLang="zh-CN" sz="2400" dirty="0"/>
          </a:p>
          <a:p>
            <a:pPr marL="342900" lvl="0" indent="-342900" eaLnBrk="1" hangingPunct="1"/>
            <a:r>
              <a:rPr lang="zh-CN" altLang="en-US" sz="2400" dirty="0"/>
              <a:t>操作对象</a:t>
            </a:r>
            <a:endParaRPr lang="zh-CN" altLang="en-US" sz="2400" dirty="0"/>
          </a:p>
          <a:p>
            <a:pPr marL="342900" lvl="0" indent="-342900" eaLnBrk="1" hangingPunct="1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——</a:t>
            </a:r>
            <a:r>
              <a:rPr lang="zh-CN" altLang="en-US" sz="2400" dirty="0"/>
              <a:t>文本串</a:t>
            </a:r>
            <a:endParaRPr lang="zh-CN" altLang="en-US" sz="2400" dirty="0"/>
          </a:p>
          <a:p>
            <a:pPr marL="342900" lvl="0" indent="-342900" eaLnBrk="1" hangingPunct="1">
              <a:buNone/>
            </a:pPr>
            <a:r>
              <a:rPr lang="zh-CN" altLang="en-US" sz="2000" dirty="0"/>
              <a:t>      （行是文本串的子串）</a:t>
            </a:r>
            <a:endParaRPr lang="zh-CN" altLang="en-US" sz="2400" dirty="0"/>
          </a:p>
          <a:p>
            <a:pPr marL="342900" lvl="0" indent="-342900" eaLnBrk="1" hangingPunct="1"/>
            <a:r>
              <a:rPr lang="zh-CN" altLang="en-US" sz="2400" dirty="0"/>
              <a:t>基本操作</a:t>
            </a:r>
            <a:endParaRPr lang="zh-CN" altLang="en-US" sz="2400" dirty="0"/>
          </a:p>
          <a:p>
            <a:pPr marL="742950" lvl="1" indent="-285750" eaLnBrk="1" hangingPunct="1"/>
            <a:r>
              <a:rPr lang="zh-CN" altLang="en-US" sz="2000" dirty="0"/>
              <a:t>查找</a:t>
            </a:r>
            <a:endParaRPr lang="zh-CN" altLang="en-US" sz="2000" dirty="0"/>
          </a:p>
          <a:p>
            <a:pPr marL="742950" lvl="1" indent="-285750" eaLnBrk="1" hangingPunct="1"/>
            <a:r>
              <a:rPr lang="zh-CN" altLang="en-US" sz="2000" dirty="0"/>
              <a:t>插入</a:t>
            </a:r>
            <a:endParaRPr lang="zh-CN" altLang="en-US" sz="2000" dirty="0"/>
          </a:p>
          <a:p>
            <a:pPr marL="742950" lvl="1" indent="-285750" eaLnBrk="1" hangingPunct="1"/>
            <a:r>
              <a:rPr lang="zh-CN" altLang="en-US" sz="2000" dirty="0"/>
              <a:t>删除</a:t>
            </a:r>
            <a:endParaRPr lang="zh-CN" altLang="en-US" sz="2000" dirty="0"/>
          </a:p>
          <a:p>
            <a:pPr marL="342900" lvl="0" indent="-342900" eaLnBrk="1" hangingPunct="1">
              <a:buNone/>
            </a:pPr>
            <a:endParaRPr lang="en-US" altLang="zh-CN" sz="2400" dirty="0"/>
          </a:p>
        </p:txBody>
      </p:sp>
      <p:sp>
        <p:nvSpPr>
          <p:cNvPr id="26630" name="Text Box 4"/>
          <p:cNvSpPr txBox="1"/>
          <p:nvPr/>
        </p:nvSpPr>
        <p:spPr>
          <a:xfrm>
            <a:off x="4167188" y="2235200"/>
            <a:ext cx="4214812" cy="304800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#include &lt;stdio.h&gt;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int main (void)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{ 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printf("Hello world!\n");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return 0;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42852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基本术语</a:t>
            </a:r>
            <a:endParaRPr lang="zh-CN" altLang="en-US" sz="3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500174"/>
            <a:ext cx="8181975" cy="44846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3300"/>
                </a:solidFill>
                <a:sym typeface="Symbol" pitchFamily="18" charset="2"/>
              </a:rPr>
              <a:t>子串</a:t>
            </a:r>
            <a:r>
              <a:rPr lang="zh-CN" altLang="en-US" sz="2400" dirty="0">
                <a:sym typeface="Symbol" pitchFamily="18" charset="2"/>
              </a:rPr>
              <a:t>和</a:t>
            </a:r>
            <a:r>
              <a:rPr lang="zh-CN" altLang="en-US" sz="2400" b="1" dirty="0">
                <a:solidFill>
                  <a:srgbClr val="FF3300"/>
                </a:solidFill>
                <a:sym typeface="Symbol" pitchFamily="18" charset="2"/>
              </a:rPr>
              <a:t>主串</a:t>
            </a:r>
            <a:r>
              <a:rPr lang="zh-CN" altLang="en-US" sz="2400" dirty="0">
                <a:sym typeface="Symbol" pitchFamily="18" charset="2"/>
              </a:rPr>
              <a:t>：串中任意个连续的字符组成的</a:t>
            </a:r>
            <a:r>
              <a:rPr lang="zh-CN" altLang="en-US" sz="2400" dirty="0">
                <a:solidFill>
                  <a:srgbClr val="FF0000"/>
                </a:solidFill>
                <a:sym typeface="Symbol" pitchFamily="18" charset="2"/>
              </a:rPr>
              <a:t>子序列</a:t>
            </a:r>
            <a:r>
              <a:rPr lang="zh-CN" altLang="en-US" sz="2400" dirty="0">
                <a:sym typeface="Symbol" pitchFamily="18" charset="2"/>
              </a:rPr>
              <a:t>称为该串的</a:t>
            </a:r>
            <a:r>
              <a:rPr lang="zh-CN" altLang="en-US" sz="2400" i="1" dirty="0">
                <a:solidFill>
                  <a:srgbClr val="FF0000"/>
                </a:solidFill>
                <a:sym typeface="Symbol" pitchFamily="18" charset="2"/>
              </a:rPr>
              <a:t>子串</a:t>
            </a:r>
            <a:r>
              <a:rPr lang="zh-CN" altLang="en-US" sz="2400" dirty="0">
                <a:sym typeface="Symbol" pitchFamily="18" charset="2"/>
              </a:rPr>
              <a:t>。包含子串的串称为</a:t>
            </a:r>
            <a:r>
              <a:rPr lang="zh-CN" altLang="en-US" sz="2400" i="1" dirty="0">
                <a:solidFill>
                  <a:srgbClr val="FF0000"/>
                </a:solidFill>
                <a:sym typeface="Symbol" pitchFamily="18" charset="2"/>
              </a:rPr>
              <a:t>主串</a:t>
            </a:r>
            <a:r>
              <a:rPr lang="zh-CN" altLang="en-US" sz="2400" dirty="0">
                <a:sym typeface="Symbol" pitchFamily="18" charset="2"/>
              </a:rPr>
              <a:t>。</a:t>
            </a:r>
            <a:endParaRPr lang="zh-CN" altLang="en-US" sz="24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3300"/>
                </a:solidFill>
                <a:sym typeface="Symbol" pitchFamily="18" charset="2"/>
              </a:rPr>
              <a:t>串相等</a:t>
            </a:r>
            <a:r>
              <a:rPr lang="zh-CN" altLang="en-US" sz="2400" dirty="0">
                <a:sym typeface="Symbol" pitchFamily="18" charset="2"/>
              </a:rPr>
              <a:t>：两个串长度相等，</a:t>
            </a:r>
            <a:r>
              <a:rPr lang="zh-CN" altLang="en-US" sz="2400" dirty="0">
                <a:solidFill>
                  <a:schemeClr val="accent1"/>
                </a:solidFill>
                <a:sym typeface="Symbol" pitchFamily="18" charset="2"/>
              </a:rPr>
              <a:t>且对应位置的字符都相等</a:t>
            </a:r>
            <a:r>
              <a:rPr lang="zh-CN" altLang="en-US" sz="2400" dirty="0">
                <a:sym typeface="Symbol" pitchFamily="18" charset="2"/>
              </a:rPr>
              <a:t>。</a:t>
            </a:r>
            <a:endParaRPr lang="zh-CN" altLang="en-US" sz="24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3300"/>
                </a:solidFill>
                <a:sym typeface="Symbol" pitchFamily="18" charset="2"/>
              </a:rPr>
              <a:t>空串</a:t>
            </a:r>
            <a:r>
              <a:rPr lang="zh-CN" altLang="en-US" sz="2400" dirty="0">
                <a:sym typeface="Symbol" pitchFamily="18" charset="2"/>
              </a:rPr>
              <a:t>和</a:t>
            </a:r>
            <a:r>
              <a:rPr lang="zh-CN" altLang="en-US" sz="2400" b="1" dirty="0">
                <a:solidFill>
                  <a:srgbClr val="FF3300"/>
                </a:solidFill>
                <a:sym typeface="Symbol" pitchFamily="18" charset="2"/>
              </a:rPr>
              <a:t>空白串</a:t>
            </a:r>
            <a:r>
              <a:rPr lang="zh-CN" altLang="en-US" sz="2400" dirty="0">
                <a:sym typeface="Symbol" pitchFamily="18" charset="2"/>
              </a:rPr>
              <a:t>：</a:t>
            </a:r>
            <a:r>
              <a:rPr lang="zh-CN" altLang="en-US" sz="2400" i="1" dirty="0">
                <a:solidFill>
                  <a:srgbClr val="FF0000"/>
                </a:solidFill>
                <a:sym typeface="Symbol" pitchFamily="18" charset="2"/>
              </a:rPr>
              <a:t>空串</a:t>
            </a:r>
            <a:r>
              <a:rPr lang="zh-CN" altLang="en-US" sz="2400" dirty="0">
                <a:sym typeface="Symbol" pitchFamily="18" charset="2"/>
              </a:rPr>
              <a:t>不包含任何字符</a:t>
            </a:r>
            <a:r>
              <a:rPr lang="en-US" altLang="zh-CN" sz="2400" dirty="0">
                <a:sym typeface="Symbol" pitchFamily="18" charset="2"/>
              </a:rPr>
              <a:t>,</a:t>
            </a:r>
            <a:r>
              <a:rPr lang="zh-CN" altLang="en-US" sz="2400" dirty="0">
                <a:sym typeface="Symbol" pitchFamily="18" charset="2"/>
              </a:rPr>
              <a:t>表示为；</a:t>
            </a:r>
            <a:r>
              <a:rPr lang="zh-CN" altLang="en-US" sz="2400" i="1" dirty="0">
                <a:solidFill>
                  <a:srgbClr val="FF0000"/>
                </a:solidFill>
                <a:sym typeface="Symbol" pitchFamily="18" charset="2"/>
              </a:rPr>
              <a:t>空白串</a:t>
            </a:r>
            <a:r>
              <a:rPr lang="zh-CN" altLang="en-US" sz="2400" dirty="0">
                <a:sym typeface="Symbol" pitchFamily="18" charset="2"/>
              </a:rPr>
              <a:t>由一个或多个空格组成，如</a:t>
            </a:r>
            <a:r>
              <a:rPr lang="zh-CN" altLang="en-US" sz="2400" dirty="0">
                <a:latin typeface="Arial" panose="020B0604020202090204" pitchFamily="34" charset="0"/>
                <a:sym typeface="Symbol" pitchFamily="18" charset="2"/>
              </a:rPr>
              <a:t>‘</a:t>
            </a:r>
            <a:r>
              <a:rPr lang="zh-CN" altLang="en-US" sz="2400" dirty="0">
                <a:sym typeface="Symbol" pitchFamily="18" charset="2"/>
              </a:rPr>
              <a:t>  </a:t>
            </a:r>
            <a:r>
              <a:rPr lang="zh-CN" altLang="en-US" sz="2400" dirty="0">
                <a:latin typeface="Arial" panose="020B0604020202090204" pitchFamily="34" charset="0"/>
                <a:sym typeface="Symbol" pitchFamily="18" charset="2"/>
              </a:rPr>
              <a:t>’</a:t>
            </a:r>
            <a:r>
              <a:rPr lang="zh-CN" altLang="en-US" sz="2400" dirty="0">
                <a:sym typeface="Symbol" pitchFamily="18" charset="2"/>
              </a:rPr>
              <a:t>。</a:t>
            </a:r>
            <a:endParaRPr lang="zh-CN" altLang="en-US" sz="24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子串的位置</a:t>
            </a:r>
            <a:r>
              <a:rPr kumimoji="1" lang="zh-CN" altLang="en-US" sz="2000" dirty="0"/>
              <a:t>：</a:t>
            </a:r>
            <a:r>
              <a:rPr kumimoji="1" lang="zh-CN" altLang="en-US" sz="2400" dirty="0"/>
              <a:t>子串的第一个字符在主串中的序号称为子串的位置。</a:t>
            </a:r>
            <a:endParaRPr kumimoji="1" lang="zh-CN" altLang="en-US" sz="24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/>
              <a:t>例：</a:t>
            </a:r>
            <a:r>
              <a:rPr kumimoji="1" lang="en-US" altLang="zh-CN" sz="2400" b="1" dirty="0" err="1"/>
              <a:t>ab</a:t>
            </a:r>
            <a:r>
              <a:rPr kumimoji="1" lang="en-US" altLang="zh-CN" sz="2400" b="1" dirty="0" err="1">
                <a:solidFill>
                  <a:srgbClr val="FF0000"/>
                </a:solidFill>
              </a:rPr>
              <a:t>cdp</a:t>
            </a:r>
            <a:r>
              <a:rPr kumimoji="1" lang="en-US" altLang="zh-CN" sz="2400" b="1" dirty="0" err="1"/>
              <a:t>qrst</a:t>
            </a:r>
            <a:r>
              <a:rPr kumimoji="1" lang="en-US" altLang="zh-CN" sz="2400" b="1" dirty="0"/>
              <a:t>     </a:t>
            </a:r>
            <a:r>
              <a:rPr kumimoji="1" lang="en-US" altLang="zh-CN" sz="2400" b="1" dirty="0" err="1"/>
              <a:t>cdp</a:t>
            </a:r>
            <a:r>
              <a:rPr kumimoji="1" lang="zh-CN" altLang="en-US" sz="2400" dirty="0"/>
              <a:t>子串在主串中的位置为</a:t>
            </a:r>
            <a:r>
              <a:rPr kumimoji="1" lang="en-US" altLang="zh-CN" sz="2400" dirty="0"/>
              <a:t>3</a:t>
            </a:r>
            <a:endParaRPr kumimoji="1" lang="en-US" altLang="zh-CN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/>
          <p:nvPr/>
        </p:nvSpPr>
        <p:spPr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[</a:t>
            </a:r>
            <a:r>
              <a:rPr lang="zh-CN" altLang="en-US" sz="2400" b="1" dirty="0">
                <a:solidFill>
                  <a:srgbClr val="FF3300"/>
                </a:solidFill>
              </a:rPr>
              <a:t>存储结构选择</a:t>
            </a:r>
            <a:r>
              <a:rPr lang="en-US" altLang="zh-CN" sz="2400" b="1" dirty="0">
                <a:solidFill>
                  <a:srgbClr val="FF3300"/>
                </a:solidFill>
              </a:rPr>
              <a:t>]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27653" name="Rectangle 20"/>
          <p:cNvSpPr/>
          <p:nvPr/>
        </p:nvSpPr>
        <p:spPr>
          <a:xfrm>
            <a:off x="1066800" y="1524000"/>
            <a:ext cx="75438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7654" name="Line 21"/>
          <p:cNvSpPr/>
          <p:nvPr/>
        </p:nvSpPr>
        <p:spPr>
          <a:xfrm>
            <a:off x="3200400" y="15240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5" name="Line 22"/>
          <p:cNvSpPr/>
          <p:nvPr/>
        </p:nvSpPr>
        <p:spPr>
          <a:xfrm>
            <a:off x="5334000" y="15240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6" name="Rectangle 23"/>
          <p:cNvSpPr/>
          <p:nvPr/>
        </p:nvSpPr>
        <p:spPr>
          <a:xfrm>
            <a:off x="1066800" y="2057400"/>
            <a:ext cx="75438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7657" name="Text Box 24"/>
          <p:cNvSpPr txBox="1"/>
          <p:nvPr/>
        </p:nvSpPr>
        <p:spPr>
          <a:xfrm>
            <a:off x="1905000" y="2057400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ym typeface="Symbol" pitchFamily="18" charset="2"/>
              </a:rPr>
              <a:t></a:t>
            </a:r>
            <a:endParaRPr lang="en-US" altLang="zh-CN" sz="2000" b="1" dirty="0">
              <a:sym typeface="Symbol" pitchFamily="18" charset="2"/>
            </a:endParaRPr>
          </a:p>
        </p:txBody>
      </p:sp>
      <p:sp>
        <p:nvSpPr>
          <p:cNvPr id="27658" name="Text Box 25"/>
          <p:cNvSpPr txBox="1"/>
          <p:nvPr/>
        </p:nvSpPr>
        <p:spPr>
          <a:xfrm>
            <a:off x="4343400" y="2057400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ym typeface="Symbol" pitchFamily="18" charset="2"/>
              </a:rPr>
              <a:t></a:t>
            </a:r>
            <a:endParaRPr lang="en-US" altLang="zh-CN" sz="2000" b="1" dirty="0">
              <a:sym typeface="Symbol" pitchFamily="18" charset="2"/>
            </a:endParaRPr>
          </a:p>
        </p:txBody>
      </p:sp>
      <p:sp>
        <p:nvSpPr>
          <p:cNvPr id="27659" name="Line 26"/>
          <p:cNvSpPr/>
          <p:nvPr/>
        </p:nvSpPr>
        <p:spPr>
          <a:xfrm>
            <a:off x="2209800" y="2057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60" name="Line 27"/>
          <p:cNvSpPr/>
          <p:nvPr/>
        </p:nvSpPr>
        <p:spPr>
          <a:xfrm>
            <a:off x="1981200" y="2057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61" name="Line 28"/>
          <p:cNvSpPr/>
          <p:nvPr/>
        </p:nvSpPr>
        <p:spPr>
          <a:xfrm>
            <a:off x="4419600" y="2057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62" name="Line 29"/>
          <p:cNvSpPr/>
          <p:nvPr/>
        </p:nvSpPr>
        <p:spPr>
          <a:xfrm>
            <a:off x="4648200" y="2057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" name="组合 1"/>
          <p:cNvGrpSpPr/>
          <p:nvPr/>
        </p:nvGrpSpPr>
        <p:grpSpPr>
          <a:xfrm>
            <a:off x="838200" y="2454275"/>
            <a:ext cx="5334000" cy="4022725"/>
            <a:chOff x="838200" y="2454275"/>
            <a:chExt cx="5334000" cy="4022725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838200" y="2454275"/>
              <a:ext cx="1981200" cy="563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503050405090304" pitchFamily="18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charset="-122"/>
                  <a:cs typeface="+mn-cs"/>
                </a:rPr>
                <a:t>方案二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defRPr/>
              </a:pP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7666" name="Rectangle 4"/>
            <p:cNvSpPr/>
            <p:nvPr/>
          </p:nvSpPr>
          <p:spPr>
            <a:xfrm>
              <a:off x="1752600" y="3200400"/>
              <a:ext cx="609600" cy="3276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667" name="Rectangle 5"/>
            <p:cNvSpPr/>
            <p:nvPr/>
          </p:nvSpPr>
          <p:spPr>
            <a:xfrm>
              <a:off x="2819400" y="3200400"/>
              <a:ext cx="2971800" cy="304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668" name="Rectangle 6"/>
            <p:cNvSpPr/>
            <p:nvPr/>
          </p:nvSpPr>
          <p:spPr>
            <a:xfrm>
              <a:off x="2819400" y="3657600"/>
              <a:ext cx="2438400" cy="304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669" name="Rectangle 7"/>
            <p:cNvSpPr/>
            <p:nvPr/>
          </p:nvSpPr>
          <p:spPr>
            <a:xfrm>
              <a:off x="2819400" y="4191000"/>
              <a:ext cx="3352800" cy="304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670" name="Rectangle 8"/>
            <p:cNvSpPr/>
            <p:nvPr/>
          </p:nvSpPr>
          <p:spPr>
            <a:xfrm>
              <a:off x="2819400" y="5715000"/>
              <a:ext cx="2971800" cy="304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7671" name="Line 9"/>
            <p:cNvSpPr/>
            <p:nvPr/>
          </p:nvSpPr>
          <p:spPr>
            <a:xfrm>
              <a:off x="1752600" y="3581400"/>
              <a:ext cx="609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2" name="Line 10"/>
            <p:cNvSpPr/>
            <p:nvPr/>
          </p:nvSpPr>
          <p:spPr>
            <a:xfrm>
              <a:off x="1752600" y="4038600"/>
              <a:ext cx="609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3" name="Line 11"/>
            <p:cNvSpPr/>
            <p:nvPr/>
          </p:nvSpPr>
          <p:spPr>
            <a:xfrm>
              <a:off x="1752600" y="4495800"/>
              <a:ext cx="609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4" name="Line 12"/>
            <p:cNvSpPr/>
            <p:nvPr/>
          </p:nvSpPr>
          <p:spPr>
            <a:xfrm>
              <a:off x="1752600" y="5638800"/>
              <a:ext cx="609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5" name="Line 13"/>
            <p:cNvSpPr/>
            <p:nvPr/>
          </p:nvSpPr>
          <p:spPr>
            <a:xfrm>
              <a:off x="2057400" y="3352800"/>
              <a:ext cx="762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76" name="Line 14"/>
            <p:cNvSpPr/>
            <p:nvPr/>
          </p:nvSpPr>
          <p:spPr>
            <a:xfrm>
              <a:off x="2057400" y="3810000"/>
              <a:ext cx="762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77" name="Line 15"/>
            <p:cNvSpPr/>
            <p:nvPr/>
          </p:nvSpPr>
          <p:spPr>
            <a:xfrm>
              <a:off x="2057400" y="4343400"/>
              <a:ext cx="762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78" name="Line 16"/>
            <p:cNvSpPr/>
            <p:nvPr/>
          </p:nvSpPr>
          <p:spPr>
            <a:xfrm>
              <a:off x="2057400" y="5791200"/>
              <a:ext cx="762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79" name="Text Box 17"/>
            <p:cNvSpPr txBox="1"/>
            <p:nvPr/>
          </p:nvSpPr>
          <p:spPr>
            <a:xfrm>
              <a:off x="1752600" y="2819400"/>
              <a:ext cx="12192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dirty="0"/>
                <a:t>行表</a:t>
              </a:r>
              <a:endParaRPr lang="zh-CN" altLang="en-US" sz="2400" dirty="0"/>
            </a:p>
          </p:txBody>
        </p:sp>
        <p:sp>
          <p:nvSpPr>
            <p:cNvPr id="27680" name="Text Box 18"/>
            <p:cNvSpPr txBox="1"/>
            <p:nvPr/>
          </p:nvSpPr>
          <p:spPr>
            <a:xfrm>
              <a:off x="3429000" y="2819400"/>
              <a:ext cx="12954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dirty="0"/>
                <a:t>堆</a:t>
              </a:r>
              <a:r>
                <a:rPr lang="en-US" altLang="zh-CN" sz="2000" dirty="0"/>
                <a:t>/</a:t>
              </a:r>
              <a:r>
                <a:rPr lang="zh-CN" altLang="en-US" sz="2000" dirty="0"/>
                <a:t>块链</a:t>
              </a:r>
              <a:endParaRPr lang="zh-CN" altLang="en-US" sz="2000" dirty="0"/>
            </a:p>
          </p:txBody>
        </p:sp>
        <p:sp>
          <p:nvSpPr>
            <p:cNvPr id="27681" name="Text Box 19"/>
            <p:cNvSpPr txBox="1"/>
            <p:nvPr/>
          </p:nvSpPr>
          <p:spPr>
            <a:xfrm>
              <a:off x="1371600" y="3200400"/>
              <a:ext cx="533400" cy="28432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/>
                <a:t>0</a:t>
              </a:r>
              <a:endParaRPr lang="en-US" altLang="zh-CN" sz="1800" dirty="0"/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/>
                <a:t>1</a:t>
              </a:r>
              <a:endParaRPr lang="en-US" altLang="zh-CN" sz="1800" dirty="0"/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/>
                <a:t>2</a:t>
              </a:r>
              <a:endParaRPr lang="en-US" altLang="zh-CN" sz="1800" dirty="0"/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endParaRPr lang="en-US" altLang="zh-CN" sz="1800" dirty="0"/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endParaRPr lang="en-US" altLang="zh-CN" sz="1800" dirty="0"/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endParaRPr lang="en-US" altLang="zh-CN" sz="1800" dirty="0"/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/>
                <a:t>n</a:t>
              </a:r>
              <a:endParaRPr lang="en-US" altLang="zh-CN" sz="1800" dirty="0"/>
            </a:p>
          </p:txBody>
        </p:sp>
        <p:sp>
          <p:nvSpPr>
            <p:cNvPr id="27682" name="Line 30"/>
            <p:cNvSpPr/>
            <p:nvPr/>
          </p:nvSpPr>
          <p:spPr>
            <a:xfrm>
              <a:off x="1752600" y="5943600"/>
              <a:ext cx="609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7664" name="Rectangle 3"/>
          <p:cNvSpPr/>
          <p:nvPr/>
        </p:nvSpPr>
        <p:spPr>
          <a:xfrm>
            <a:off x="838200" y="104775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400" dirty="0"/>
              <a:t>方案一   简单顺序存储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/>
          <p:nvPr/>
        </p:nvSpPr>
        <p:spPr>
          <a:xfrm>
            <a:off x="1219200" y="1447800"/>
            <a:ext cx="1066800" cy="3810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8677" name="Line 3"/>
          <p:cNvSpPr/>
          <p:nvPr/>
        </p:nvSpPr>
        <p:spPr>
          <a:xfrm>
            <a:off x="1828800" y="14478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78" name="Line 4"/>
          <p:cNvSpPr/>
          <p:nvPr/>
        </p:nvSpPr>
        <p:spPr>
          <a:xfrm>
            <a:off x="1524000" y="1676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79" name="Line 5"/>
          <p:cNvSpPr/>
          <p:nvPr/>
        </p:nvSpPr>
        <p:spPr>
          <a:xfrm>
            <a:off x="2057400" y="16002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0" name="Rectangle 6"/>
          <p:cNvSpPr/>
          <p:nvPr/>
        </p:nvSpPr>
        <p:spPr>
          <a:xfrm>
            <a:off x="1219200" y="2057400"/>
            <a:ext cx="1066800" cy="3810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8681" name="Line 7"/>
          <p:cNvSpPr/>
          <p:nvPr/>
        </p:nvSpPr>
        <p:spPr>
          <a:xfrm>
            <a:off x="1828800" y="2057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2" name="Line 8"/>
          <p:cNvSpPr/>
          <p:nvPr/>
        </p:nvSpPr>
        <p:spPr>
          <a:xfrm>
            <a:off x="1524000" y="22860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3" name="Line 9"/>
          <p:cNvSpPr/>
          <p:nvPr/>
        </p:nvSpPr>
        <p:spPr>
          <a:xfrm>
            <a:off x="2057400" y="22098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4" name="Rectangle 10"/>
          <p:cNvSpPr/>
          <p:nvPr/>
        </p:nvSpPr>
        <p:spPr>
          <a:xfrm>
            <a:off x="1295400" y="3581400"/>
            <a:ext cx="1066800" cy="3810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8685" name="Line 11"/>
          <p:cNvSpPr/>
          <p:nvPr/>
        </p:nvSpPr>
        <p:spPr>
          <a:xfrm>
            <a:off x="1905000" y="3581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6" name="Line 12"/>
          <p:cNvSpPr/>
          <p:nvPr/>
        </p:nvSpPr>
        <p:spPr>
          <a:xfrm>
            <a:off x="2133600" y="37338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7" name="Rectangle 13"/>
          <p:cNvSpPr/>
          <p:nvPr/>
        </p:nvSpPr>
        <p:spPr>
          <a:xfrm>
            <a:off x="2590800" y="1447800"/>
            <a:ext cx="29718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8688" name="Rectangle 14"/>
          <p:cNvSpPr/>
          <p:nvPr/>
        </p:nvSpPr>
        <p:spPr>
          <a:xfrm>
            <a:off x="2667000" y="2057400"/>
            <a:ext cx="2438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8689" name="Rectangle 15"/>
          <p:cNvSpPr/>
          <p:nvPr/>
        </p:nvSpPr>
        <p:spPr>
          <a:xfrm>
            <a:off x="2667000" y="3581400"/>
            <a:ext cx="32004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28690" name="Line 16"/>
          <p:cNvSpPr/>
          <p:nvPr/>
        </p:nvSpPr>
        <p:spPr>
          <a:xfrm>
            <a:off x="1524000" y="2819400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8691" name="Text Box 17"/>
          <p:cNvSpPr txBox="1"/>
          <p:nvPr/>
        </p:nvSpPr>
        <p:spPr>
          <a:xfrm>
            <a:off x="1066800" y="533400"/>
            <a:ext cx="388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400" dirty="0"/>
              <a:t> </a:t>
            </a:r>
            <a:r>
              <a:rPr lang="zh-CN" altLang="en-US" sz="2400" dirty="0"/>
              <a:t>方案三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276350" y="4278313"/>
            <a:ext cx="6608763" cy="2141537"/>
            <a:chOff x="1276350" y="4278238"/>
            <a:chExt cx="6608762" cy="2141612"/>
          </a:xfrm>
        </p:grpSpPr>
        <p:sp>
          <p:nvSpPr>
            <p:cNvPr id="28694" name="矩形 2"/>
            <p:cNvSpPr/>
            <p:nvPr/>
          </p:nvSpPr>
          <p:spPr>
            <a:xfrm>
              <a:off x="1276350" y="4816574"/>
              <a:ext cx="1485900" cy="867544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8695" name="矩形 3"/>
            <p:cNvSpPr/>
            <p:nvPr/>
          </p:nvSpPr>
          <p:spPr>
            <a:xfrm>
              <a:off x="3619500" y="4437112"/>
              <a:ext cx="1485900" cy="1735088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8696" name="矩形 4"/>
            <p:cNvSpPr/>
            <p:nvPr/>
          </p:nvSpPr>
          <p:spPr>
            <a:xfrm>
              <a:off x="6084168" y="4278238"/>
              <a:ext cx="1800944" cy="214161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8697" name="TextBox 5"/>
            <p:cNvSpPr txBox="1"/>
            <p:nvPr/>
          </p:nvSpPr>
          <p:spPr>
            <a:xfrm>
              <a:off x="1524000" y="4941168"/>
              <a:ext cx="11037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楷体" pitchFamily="49" charset="-122"/>
                  <a:ea typeface="楷体" pitchFamily="49" charset="-122"/>
                </a:rPr>
                <a:t>显示器</a:t>
              </a:r>
              <a:endParaRPr lang="zh-CN" altLang="en-US" sz="24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698" name="TextBox 6"/>
            <p:cNvSpPr txBox="1"/>
            <p:nvPr/>
          </p:nvSpPr>
          <p:spPr>
            <a:xfrm>
              <a:off x="3886200" y="4941168"/>
              <a:ext cx="90182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楷体" pitchFamily="49" charset="-122"/>
                  <a:ea typeface="楷体" pitchFamily="49" charset="-122"/>
                </a:rPr>
                <a:t>内存</a:t>
              </a:r>
              <a:endParaRPr lang="zh-CN" altLang="en-US" sz="24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699" name="TextBox 7"/>
            <p:cNvSpPr txBox="1"/>
            <p:nvPr/>
          </p:nvSpPr>
          <p:spPr>
            <a:xfrm>
              <a:off x="6084168" y="4816574"/>
              <a:ext cx="180094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楷体" pitchFamily="49" charset="-122"/>
                  <a:ea typeface="楷体" pitchFamily="49" charset="-122"/>
                </a:rPr>
                <a:t>外存</a:t>
              </a:r>
              <a:endParaRPr lang="en-US" altLang="zh-CN" sz="2400" b="1" dirty="0">
                <a:latin typeface="楷体" pitchFamily="49" charset="-122"/>
                <a:ea typeface="楷体" pitchFamily="49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400" b="1" dirty="0">
                  <a:latin typeface="楷体" pitchFamily="49" charset="-122"/>
                  <a:ea typeface="楷体" pitchFamily="49" charset="-122"/>
                </a:rPr>
                <a:t>文件系统</a:t>
              </a:r>
              <a:r>
                <a:rPr lang="en-US" altLang="zh-CN" sz="2400" b="1" dirty="0">
                  <a:latin typeface="楷体" pitchFamily="49" charset="-122"/>
                  <a:ea typeface="楷体" pitchFamily="49" charset="-122"/>
                </a:rPr>
                <a:t>)</a:t>
              </a:r>
              <a:endParaRPr lang="zh-CN" altLang="en-US" sz="2400" b="1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8700" name="直接箭头连接符 9"/>
            <p:cNvCxnSpPr/>
            <p:nvPr/>
          </p:nvCxnSpPr>
          <p:spPr>
            <a:xfrm>
              <a:off x="5105400" y="4941168"/>
              <a:ext cx="978768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28701" name="直接箭头连接符 14"/>
            <p:cNvCxnSpPr/>
            <p:nvPr/>
          </p:nvCxnSpPr>
          <p:spPr>
            <a:xfrm flipH="1">
              <a:off x="5105400" y="5647571"/>
              <a:ext cx="978768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28702" name="TextBox 15"/>
            <p:cNvSpPr txBox="1"/>
            <p:nvPr/>
          </p:nvSpPr>
          <p:spPr>
            <a:xfrm>
              <a:off x="5183696" y="4585741"/>
              <a:ext cx="900472" cy="3987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save</a:t>
              </a:r>
              <a:endParaRPr lang="en-US" altLang="zh-CN" sz="2000" dirty="0"/>
            </a:p>
          </p:txBody>
        </p:sp>
        <p:sp>
          <p:nvSpPr>
            <p:cNvPr id="28703" name="TextBox 16"/>
            <p:cNvSpPr txBox="1"/>
            <p:nvPr/>
          </p:nvSpPr>
          <p:spPr>
            <a:xfrm>
              <a:off x="5237888" y="5481785"/>
              <a:ext cx="792088" cy="3987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open</a:t>
              </a:r>
              <a:endParaRPr lang="en-US" altLang="zh-CN" sz="2000" dirty="0"/>
            </a:p>
          </p:txBody>
        </p:sp>
        <p:cxnSp>
          <p:nvCxnSpPr>
            <p:cNvPr id="28704" name="直接箭头连接符 20"/>
            <p:cNvCxnSpPr/>
            <p:nvPr/>
          </p:nvCxnSpPr>
          <p:spPr>
            <a:xfrm>
              <a:off x="2762250" y="5232072"/>
              <a:ext cx="857250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cxnSp>
      </p:grpSp>
      <p:sp>
        <p:nvSpPr>
          <p:cNvPr id="28693" name="AutoShape 4">
            <a:hlinkClick r:id="" action="ppaction://hlinkshowjump?jump=firstslide"/>
          </p:cNvPr>
          <p:cNvSpPr/>
          <p:nvPr/>
        </p:nvSpPr>
        <p:spPr>
          <a:xfrm>
            <a:off x="8458200" y="6172200"/>
            <a:ext cx="3048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4.5 </a:t>
            </a:r>
            <a:r>
              <a:rPr lang="zh-CN" altLang="en-US" dirty="0">
                <a:solidFill>
                  <a:schemeClr val="tx1"/>
                </a:solidFill>
              </a:rPr>
              <a:t>本章知识点小结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字符串线性结构的特点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字符串的顺序存储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字符串的链式存储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字符串的基本操作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模式匹配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37490" y="258763"/>
            <a:ext cx="26212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latin typeface="Times New Roman" panose="02020503050405090304" pitchFamily="18" charset="0"/>
              </a:rPr>
              <a:t>串的基本操作</a:t>
            </a:r>
            <a:endParaRPr kumimoji="1" lang="zh-CN" altLang="en-US" sz="3200" dirty="0">
              <a:latin typeface="Times New Roman" panose="02020503050405090304" pitchFamily="18" charset="0"/>
            </a:endParaRPr>
          </a:p>
        </p:txBody>
      </p:sp>
      <p:sp>
        <p:nvSpPr>
          <p:cNvPr id="4101" name="Rectangle 3"/>
          <p:cNvSpPr>
            <a:spLocks noGrp="1"/>
          </p:cNvSpPr>
          <p:nvPr/>
        </p:nvSpPr>
        <p:spPr>
          <a:xfrm>
            <a:off x="800100" y="842645"/>
            <a:ext cx="7543800" cy="5257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ym typeface="Symbol" pitchFamily="18" charset="2"/>
              </a:rPr>
              <a:t> (1)</a:t>
            </a:r>
            <a:r>
              <a:rPr lang="zh-CN" altLang="en-US" sz="2000" b="1" dirty="0">
                <a:solidFill>
                  <a:srgbClr val="FF3300"/>
                </a:solidFill>
                <a:sym typeface="Symbol" pitchFamily="18" charset="2"/>
              </a:rPr>
              <a:t>用串常量赋值</a:t>
            </a:r>
            <a:r>
              <a:rPr lang="zh-CN" altLang="en-US" sz="2000" dirty="0">
                <a:sym typeface="Symbol" pitchFamily="18" charset="2"/>
              </a:rPr>
              <a:t>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StrAssign</a:t>
            </a:r>
            <a:r>
              <a:rPr lang="en-US" altLang="zh-CN" sz="2000" dirty="0">
                <a:sym typeface="Symbol" pitchFamily="18" charset="2"/>
              </a:rPr>
              <a:t>(&amp;T, chars)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	</a:t>
            </a:r>
            <a:r>
              <a:rPr lang="zh-CN" altLang="en-US" sz="2000" dirty="0">
                <a:sym typeface="Symbol" pitchFamily="18" charset="2"/>
              </a:rPr>
              <a:t>生成一个值等于</a:t>
            </a:r>
            <a:r>
              <a:rPr lang="en-US" altLang="zh-CN" sz="2000" dirty="0">
                <a:sym typeface="Symbol" pitchFamily="18" charset="2"/>
              </a:rPr>
              <a:t>chars</a:t>
            </a:r>
            <a:r>
              <a:rPr lang="zh-CN" altLang="en-US" sz="2000" dirty="0">
                <a:sym typeface="Symbol" pitchFamily="18" charset="2"/>
              </a:rPr>
              <a:t>的串</a:t>
            </a:r>
            <a:r>
              <a:rPr lang="en-US" altLang="zh-CN" sz="2000" dirty="0">
                <a:sym typeface="Symbol" pitchFamily="18" charset="2"/>
              </a:rPr>
              <a:t>T 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</a:t>
            </a:r>
            <a:r>
              <a:rPr lang="zh-CN" altLang="en-US" sz="2000" b="1" dirty="0">
                <a:solidFill>
                  <a:srgbClr val="FF3300"/>
                </a:solidFill>
                <a:sym typeface="Symbol" pitchFamily="18" charset="2"/>
              </a:rPr>
              <a:t>用串变量赋值</a:t>
            </a:r>
            <a:r>
              <a:rPr lang="zh-CN" altLang="en-US" sz="2000" dirty="0">
                <a:sym typeface="Symbol" pitchFamily="18" charset="2"/>
              </a:rPr>
              <a:t>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StrCopy</a:t>
            </a:r>
            <a:r>
              <a:rPr lang="en-US" altLang="zh-CN" sz="2000" dirty="0">
                <a:sym typeface="Symbol" pitchFamily="18" charset="2"/>
              </a:rPr>
              <a:t>(&amp;T, S)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(2)</a:t>
            </a:r>
            <a:r>
              <a:rPr lang="zh-CN" altLang="en-US" sz="2000" dirty="0">
                <a:sym typeface="Symbol" pitchFamily="18" charset="2"/>
              </a:rPr>
              <a:t>判定空串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StrEmpty</a:t>
            </a:r>
            <a:r>
              <a:rPr lang="en-US" altLang="zh-CN" sz="2000" dirty="0">
                <a:sym typeface="Symbol" pitchFamily="18" charset="2"/>
              </a:rPr>
              <a:t>(S)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(3</a:t>
            </a:r>
            <a:r>
              <a:rPr lang="en-US" altLang="zh-CN" sz="2000" dirty="0">
                <a:solidFill>
                  <a:srgbClr val="FF3300"/>
                </a:solidFill>
                <a:sym typeface="Symbol" pitchFamily="18" charset="2"/>
              </a:rPr>
              <a:t>)</a:t>
            </a:r>
            <a:r>
              <a:rPr lang="zh-CN" altLang="en-US" sz="2000" b="1" dirty="0">
                <a:solidFill>
                  <a:srgbClr val="FF3300"/>
                </a:solidFill>
                <a:sym typeface="Symbol" pitchFamily="18" charset="2"/>
              </a:rPr>
              <a:t>两串比较</a:t>
            </a:r>
            <a:r>
              <a:rPr lang="zh-CN" altLang="en-US" sz="2000" dirty="0">
                <a:sym typeface="Symbol" pitchFamily="18" charset="2"/>
              </a:rPr>
              <a:t>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StrCompare</a:t>
            </a:r>
            <a:r>
              <a:rPr lang="en-US" altLang="zh-CN" sz="2000" dirty="0">
                <a:sym typeface="Symbol" pitchFamily="18" charset="2"/>
              </a:rPr>
              <a:t>(S, T)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	</a:t>
            </a:r>
            <a:r>
              <a:rPr lang="zh-CN" altLang="en-US" sz="2000" dirty="0">
                <a:sym typeface="Symbol" pitchFamily="18" charset="2"/>
              </a:rPr>
              <a:t>若</a:t>
            </a:r>
            <a:r>
              <a:rPr lang="en-US" altLang="zh-CN" sz="2000" dirty="0">
                <a:sym typeface="Symbol" pitchFamily="18" charset="2"/>
              </a:rPr>
              <a:t>S&gt;T, </a:t>
            </a:r>
            <a:r>
              <a:rPr lang="zh-CN" altLang="en-US" sz="2000" dirty="0">
                <a:sym typeface="Symbol" pitchFamily="18" charset="2"/>
              </a:rPr>
              <a:t>返回值</a:t>
            </a:r>
            <a:r>
              <a:rPr lang="en-US" altLang="zh-CN" sz="2000" dirty="0">
                <a:sym typeface="Symbol" pitchFamily="18" charset="2"/>
              </a:rPr>
              <a:t>&gt;0</a:t>
            </a:r>
            <a:r>
              <a:rPr lang="zh-CN" altLang="en-US" sz="2000" dirty="0">
                <a:sym typeface="Symbol" pitchFamily="18" charset="2"/>
              </a:rPr>
              <a:t>，若</a:t>
            </a:r>
            <a:r>
              <a:rPr lang="en-US" altLang="zh-CN" sz="2000" dirty="0">
                <a:sym typeface="Symbol" pitchFamily="18" charset="2"/>
              </a:rPr>
              <a:t>S=T</a:t>
            </a:r>
            <a:r>
              <a:rPr lang="zh-CN" altLang="en-US" sz="2000" dirty="0">
                <a:sym typeface="Symbol" pitchFamily="18" charset="2"/>
              </a:rPr>
              <a:t>，返回值</a:t>
            </a:r>
            <a:r>
              <a:rPr lang="en-US" altLang="zh-CN" sz="2000" dirty="0">
                <a:sym typeface="Symbol" pitchFamily="18" charset="2"/>
              </a:rPr>
              <a:t>=0</a:t>
            </a:r>
            <a:r>
              <a:rPr lang="zh-CN" altLang="en-US" sz="2000" dirty="0">
                <a:sym typeface="Symbol" pitchFamily="18" charset="2"/>
              </a:rPr>
              <a:t>，若</a:t>
            </a:r>
            <a:r>
              <a:rPr lang="en-US" altLang="zh-CN" sz="2000" dirty="0">
                <a:sym typeface="Symbol" pitchFamily="18" charset="2"/>
              </a:rPr>
              <a:t>S&lt;T</a:t>
            </a:r>
            <a:r>
              <a:rPr lang="zh-CN" altLang="en-US" sz="2000" dirty="0">
                <a:sym typeface="Symbol" pitchFamily="18" charset="2"/>
              </a:rPr>
              <a:t>，返回值</a:t>
            </a:r>
            <a:r>
              <a:rPr lang="en-US" altLang="zh-CN" sz="2000" dirty="0">
                <a:sym typeface="Symbol" pitchFamily="18" charset="2"/>
              </a:rPr>
              <a:t>&lt;0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(4)</a:t>
            </a:r>
            <a:r>
              <a:rPr lang="zh-CN" altLang="en-US" sz="2000" b="1" dirty="0">
                <a:solidFill>
                  <a:srgbClr val="FF3300"/>
                </a:solidFill>
                <a:sym typeface="Symbol" pitchFamily="18" charset="2"/>
              </a:rPr>
              <a:t>求串长</a:t>
            </a:r>
            <a:r>
              <a:rPr lang="zh-CN" altLang="en-US" sz="2000" dirty="0">
                <a:sym typeface="Symbol" pitchFamily="18" charset="2"/>
              </a:rPr>
              <a:t>   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StrLength</a:t>
            </a:r>
            <a:r>
              <a:rPr lang="en-US" altLang="zh-CN" sz="2000" dirty="0">
                <a:sym typeface="Symbol" pitchFamily="18" charset="2"/>
              </a:rPr>
              <a:t>(S)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(5)</a:t>
            </a:r>
            <a:r>
              <a:rPr lang="zh-CN" altLang="en-US" sz="2000" dirty="0">
                <a:sym typeface="Symbol" pitchFamily="18" charset="2"/>
              </a:rPr>
              <a:t>串清空   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ClearString</a:t>
            </a:r>
            <a:r>
              <a:rPr lang="en-US" altLang="zh-CN" sz="2000" dirty="0">
                <a:sym typeface="Symbol" pitchFamily="18" charset="2"/>
              </a:rPr>
              <a:t>(&amp;S)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(6)</a:t>
            </a:r>
            <a:r>
              <a:rPr lang="zh-CN" altLang="en-US" sz="2000" b="1" dirty="0">
                <a:solidFill>
                  <a:srgbClr val="FF3300"/>
                </a:solidFill>
                <a:sym typeface="Symbol" pitchFamily="18" charset="2"/>
              </a:rPr>
              <a:t>两串连接</a:t>
            </a:r>
            <a:r>
              <a:rPr lang="zh-CN" altLang="en-US" sz="2000" dirty="0">
                <a:sym typeface="Symbol" pitchFamily="18" charset="2"/>
              </a:rPr>
              <a:t>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Concat</a:t>
            </a:r>
            <a:r>
              <a:rPr lang="en-US" altLang="zh-CN" sz="2000" dirty="0">
                <a:sym typeface="Symbol" pitchFamily="18" charset="2"/>
              </a:rPr>
              <a:t>(&amp;T, S1, S2)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</a:t>
            </a:r>
            <a:r>
              <a:rPr lang="zh-CN" altLang="en-US" sz="2000" dirty="0">
                <a:sym typeface="Symbol" pitchFamily="18" charset="2"/>
              </a:rPr>
              <a:t>用</a:t>
            </a:r>
            <a:r>
              <a:rPr lang="en-US" altLang="zh-CN" sz="2000" dirty="0">
                <a:sym typeface="Symbol" pitchFamily="18" charset="2"/>
              </a:rPr>
              <a:t>T</a:t>
            </a:r>
            <a:r>
              <a:rPr lang="zh-CN" altLang="en-US" sz="2000" dirty="0">
                <a:sym typeface="Symbol" pitchFamily="18" charset="2"/>
              </a:rPr>
              <a:t>返回由</a:t>
            </a:r>
            <a:r>
              <a:rPr lang="en-US" altLang="zh-CN" sz="2000" dirty="0">
                <a:sym typeface="Symbol" pitchFamily="18" charset="2"/>
              </a:rPr>
              <a:t>S1</a:t>
            </a:r>
            <a:r>
              <a:rPr lang="zh-CN" altLang="en-US" sz="2000" dirty="0">
                <a:sym typeface="Symbol" pitchFamily="18" charset="2"/>
              </a:rPr>
              <a:t>和</a:t>
            </a:r>
            <a:r>
              <a:rPr lang="en-US" altLang="zh-CN" sz="2000" dirty="0">
                <a:sym typeface="Symbol" pitchFamily="18" charset="2"/>
              </a:rPr>
              <a:t>S2</a:t>
            </a:r>
            <a:r>
              <a:rPr lang="zh-CN" altLang="en-US" sz="2000" dirty="0">
                <a:sym typeface="Symbol" pitchFamily="18" charset="2"/>
              </a:rPr>
              <a:t>联接而成的新串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</a:t>
            </a:r>
            <a:endParaRPr lang="zh-CN" sz="20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37490" y="258763"/>
            <a:ext cx="262128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latin typeface="Times New Roman" panose="02020503050405090304" pitchFamily="18" charset="0"/>
              </a:rPr>
              <a:t>串的基本操作</a:t>
            </a:r>
            <a:endParaRPr kumimoji="1" lang="zh-CN" altLang="en-US" sz="3200" dirty="0">
              <a:latin typeface="Times New Roman" panose="02020503050405090304" pitchFamily="18" charset="0"/>
            </a:endParaRPr>
          </a:p>
        </p:txBody>
      </p:sp>
      <p:sp>
        <p:nvSpPr>
          <p:cNvPr id="4101" name="Rectangle 3"/>
          <p:cNvSpPr>
            <a:spLocks noGrp="1"/>
          </p:cNvSpPr>
          <p:nvPr/>
        </p:nvSpPr>
        <p:spPr>
          <a:xfrm>
            <a:off x="800100" y="842645"/>
            <a:ext cx="7543800" cy="5257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(7)</a:t>
            </a:r>
            <a:r>
              <a:rPr lang="zh-CN" altLang="en-US" sz="2000" b="1" dirty="0">
                <a:solidFill>
                  <a:srgbClr val="FF3300"/>
                </a:solidFill>
                <a:sym typeface="Symbol" pitchFamily="18" charset="2"/>
              </a:rPr>
              <a:t>求子串</a:t>
            </a:r>
            <a:r>
              <a:rPr lang="zh-CN" altLang="en-US" sz="2000" dirty="0">
                <a:sym typeface="Symbol" pitchFamily="18" charset="2"/>
              </a:rPr>
              <a:t>   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SubString</a:t>
            </a:r>
            <a:r>
              <a:rPr lang="en-US" altLang="zh-CN" sz="2000" dirty="0">
                <a:sym typeface="Symbol" pitchFamily="18" charset="2"/>
              </a:rPr>
              <a:t>(&amp;Sub, S, pos, len)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</a:t>
            </a:r>
            <a:r>
              <a:rPr lang="zh-CN" altLang="en-US" sz="2000" dirty="0">
                <a:sym typeface="Symbol" pitchFamily="18" charset="2"/>
              </a:rPr>
              <a:t>用</a:t>
            </a:r>
            <a:r>
              <a:rPr lang="en-US" altLang="zh-CN" sz="2000" dirty="0">
                <a:sym typeface="Symbol" pitchFamily="18" charset="2"/>
              </a:rPr>
              <a:t>Sub</a:t>
            </a:r>
            <a:r>
              <a:rPr lang="zh-CN" altLang="en-US" sz="2000" dirty="0">
                <a:sym typeface="Symbol" pitchFamily="18" charset="2"/>
              </a:rPr>
              <a:t>返回串</a:t>
            </a:r>
            <a:r>
              <a:rPr lang="en-US" altLang="zh-CN" sz="2000" dirty="0">
                <a:sym typeface="Symbol" pitchFamily="18" charset="2"/>
              </a:rPr>
              <a:t>S</a:t>
            </a:r>
            <a:r>
              <a:rPr lang="zh-CN" altLang="en-US" sz="2000" dirty="0">
                <a:sym typeface="Symbol" pitchFamily="18" charset="2"/>
              </a:rPr>
              <a:t>第</a:t>
            </a:r>
            <a:r>
              <a:rPr lang="en-US" altLang="zh-CN" sz="2000" dirty="0">
                <a:sym typeface="Symbol" pitchFamily="18" charset="2"/>
              </a:rPr>
              <a:t>pos</a:t>
            </a:r>
            <a:r>
              <a:rPr lang="zh-CN" altLang="en-US" sz="2000" dirty="0">
                <a:sym typeface="Symbol" pitchFamily="18" charset="2"/>
              </a:rPr>
              <a:t>个字符起长度为</a:t>
            </a:r>
            <a:r>
              <a:rPr lang="en-US" altLang="zh-CN" sz="2000" dirty="0">
                <a:sym typeface="Symbol" pitchFamily="18" charset="2"/>
              </a:rPr>
              <a:t>len</a:t>
            </a:r>
            <a:r>
              <a:rPr lang="zh-CN" altLang="en-US" sz="2000" dirty="0">
                <a:sym typeface="Symbol" pitchFamily="18" charset="2"/>
              </a:rPr>
              <a:t>的子串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(8)</a:t>
            </a:r>
            <a:r>
              <a:rPr lang="zh-CN" altLang="en-US" sz="2000" dirty="0">
                <a:solidFill>
                  <a:srgbClr val="FF0000"/>
                </a:solidFill>
                <a:sym typeface="Symbol" pitchFamily="18" charset="2"/>
              </a:rPr>
              <a:t>子串定位</a:t>
            </a:r>
            <a:r>
              <a:rPr lang="zh-CN" altLang="en-US" sz="2000" dirty="0">
                <a:sym typeface="Symbol" pitchFamily="18" charset="2"/>
              </a:rPr>
              <a:t>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Index</a:t>
            </a:r>
            <a:r>
              <a:rPr lang="en-US" altLang="zh-CN" sz="2000" dirty="0">
                <a:sym typeface="Symbol" pitchFamily="18" charset="2"/>
              </a:rPr>
              <a:t>(S, T, pos)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</a:t>
            </a:r>
            <a:r>
              <a:rPr lang="zh-CN" altLang="en-US" sz="2000" dirty="0">
                <a:sym typeface="Symbol" pitchFamily="18" charset="2"/>
              </a:rPr>
              <a:t>返回主串</a:t>
            </a:r>
            <a:r>
              <a:rPr lang="en-US" altLang="zh-CN" sz="2000" dirty="0">
                <a:sym typeface="Symbol" pitchFamily="18" charset="2"/>
              </a:rPr>
              <a:t>S</a:t>
            </a:r>
            <a:r>
              <a:rPr lang="zh-CN" altLang="en-US" sz="2000" dirty="0">
                <a:sym typeface="Symbol" pitchFamily="18" charset="2"/>
              </a:rPr>
              <a:t>中从</a:t>
            </a:r>
            <a:r>
              <a:rPr lang="en-US" altLang="zh-CN" sz="2000" dirty="0">
                <a:sym typeface="Symbol" pitchFamily="18" charset="2"/>
              </a:rPr>
              <a:t>pos</a:t>
            </a:r>
            <a:r>
              <a:rPr lang="zh-CN" altLang="en-US" sz="2000" dirty="0">
                <a:sym typeface="Symbol" pitchFamily="18" charset="2"/>
              </a:rPr>
              <a:t>开始的部分存在值和</a:t>
            </a:r>
            <a:r>
              <a:rPr lang="en-US" altLang="zh-CN" sz="2000" dirty="0">
                <a:sym typeface="Symbol" pitchFamily="18" charset="2"/>
              </a:rPr>
              <a:t>T</a:t>
            </a:r>
            <a:r>
              <a:rPr lang="zh-CN" altLang="en-US" sz="2000" dirty="0">
                <a:sym typeface="Symbol" pitchFamily="18" charset="2"/>
              </a:rPr>
              <a:t>相同的子串，则返回</a:t>
            </a:r>
            <a:r>
              <a:rPr lang="en-US" altLang="zh-CN" sz="2000" dirty="0">
                <a:sym typeface="Symbol" pitchFamily="18" charset="2"/>
              </a:rPr>
              <a:t>pos</a:t>
            </a:r>
            <a:r>
              <a:rPr lang="zh-CN" altLang="en-US" sz="2000" dirty="0">
                <a:sym typeface="Symbol" pitchFamily="18" charset="2"/>
              </a:rPr>
              <a:t>开始后第一次出现的位置，否则返回</a:t>
            </a:r>
            <a:r>
              <a:rPr lang="en-US" altLang="zh-CN" sz="2000" dirty="0">
                <a:sym typeface="Symbol" pitchFamily="18" charset="2"/>
              </a:rPr>
              <a:t>0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(9)</a:t>
            </a:r>
            <a:r>
              <a:rPr lang="zh-CN" altLang="en-US" sz="2000" dirty="0">
                <a:sym typeface="Symbol" pitchFamily="18" charset="2"/>
              </a:rPr>
              <a:t>子串置换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Replace</a:t>
            </a:r>
            <a:r>
              <a:rPr lang="en-US" altLang="zh-CN" sz="2000" dirty="0">
                <a:sym typeface="Symbol" pitchFamily="18" charset="2"/>
              </a:rPr>
              <a:t>(&amp;S, T, V)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	</a:t>
            </a:r>
            <a:r>
              <a:rPr lang="zh-CN" altLang="en-US" sz="2000" dirty="0">
                <a:sym typeface="Symbol" pitchFamily="18" charset="2"/>
              </a:rPr>
              <a:t>用</a:t>
            </a:r>
            <a:r>
              <a:rPr lang="en-US" altLang="zh-CN" sz="2000" dirty="0">
                <a:sym typeface="Symbol" pitchFamily="18" charset="2"/>
              </a:rPr>
              <a:t>V</a:t>
            </a:r>
            <a:r>
              <a:rPr lang="zh-CN" altLang="en-US" sz="2000" dirty="0">
                <a:sym typeface="Symbol" pitchFamily="18" charset="2"/>
              </a:rPr>
              <a:t>替换主串</a:t>
            </a:r>
            <a:r>
              <a:rPr lang="en-US" altLang="zh-CN" sz="2000" dirty="0">
                <a:sym typeface="Symbol" pitchFamily="18" charset="2"/>
              </a:rPr>
              <a:t>S</a:t>
            </a:r>
            <a:r>
              <a:rPr lang="zh-CN" altLang="en-US" sz="2000" dirty="0">
                <a:sym typeface="Symbol" pitchFamily="18" charset="2"/>
              </a:rPr>
              <a:t>中出现的所有与</a:t>
            </a:r>
            <a:r>
              <a:rPr lang="en-US" altLang="zh-CN" sz="2000" dirty="0">
                <a:sym typeface="Symbol" pitchFamily="18" charset="2"/>
              </a:rPr>
              <a:t>T</a:t>
            </a:r>
            <a:r>
              <a:rPr lang="zh-CN" altLang="en-US" sz="2000" dirty="0">
                <a:sym typeface="Symbol" pitchFamily="18" charset="2"/>
              </a:rPr>
              <a:t>相等的不重叠子串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(10)</a:t>
            </a:r>
            <a:r>
              <a:rPr lang="zh-CN" altLang="en-US" sz="2000" dirty="0">
                <a:sym typeface="Symbol" pitchFamily="18" charset="2"/>
              </a:rPr>
              <a:t>插入子串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StrInsert</a:t>
            </a:r>
            <a:r>
              <a:rPr lang="en-US" altLang="zh-CN" sz="2000" dirty="0">
                <a:sym typeface="Symbol" pitchFamily="18" charset="2"/>
              </a:rPr>
              <a:t>(&amp;S, pos, T)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    </a:t>
            </a:r>
            <a:r>
              <a:rPr lang="zh-CN" altLang="en-US" sz="2000" dirty="0">
                <a:sym typeface="Symbol" pitchFamily="18" charset="2"/>
              </a:rPr>
              <a:t>在</a:t>
            </a:r>
            <a:r>
              <a:rPr lang="en-US" altLang="zh-CN" sz="2000" dirty="0">
                <a:sym typeface="Symbol" pitchFamily="18" charset="2"/>
              </a:rPr>
              <a:t>pos</a:t>
            </a:r>
            <a:r>
              <a:rPr lang="zh-CN" altLang="en-US" sz="2000" dirty="0">
                <a:sym typeface="Symbol" pitchFamily="18" charset="2"/>
              </a:rPr>
              <a:t>位置前插入</a:t>
            </a:r>
            <a:r>
              <a:rPr lang="en-US" altLang="zh-CN" sz="2000" dirty="0">
                <a:sym typeface="Symbol" pitchFamily="18" charset="2"/>
              </a:rPr>
              <a:t>T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(11)</a:t>
            </a:r>
            <a:r>
              <a:rPr lang="zh-CN" altLang="en-US" sz="2000" dirty="0">
                <a:sym typeface="Symbol" pitchFamily="18" charset="2"/>
              </a:rPr>
              <a:t>删除子串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StrDelete</a:t>
            </a:r>
            <a:r>
              <a:rPr lang="en-US" altLang="zh-CN" sz="2000" dirty="0">
                <a:sym typeface="Symbol" pitchFamily="18" charset="2"/>
              </a:rPr>
              <a:t>(&amp;S, pos, len)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dirty="0">
                <a:sym typeface="Symbol" pitchFamily="18" charset="2"/>
              </a:rPr>
              <a:t> (12)</a:t>
            </a:r>
            <a:r>
              <a:rPr lang="zh-CN" altLang="en-US" sz="2000" dirty="0">
                <a:sym typeface="Symbol" pitchFamily="18" charset="2"/>
              </a:rPr>
              <a:t>串销毁           </a:t>
            </a:r>
            <a:r>
              <a:rPr lang="en-US" altLang="zh-CN" sz="2000" dirty="0">
                <a:solidFill>
                  <a:schemeClr val="accent2"/>
                </a:solidFill>
                <a:sym typeface="Symbol" pitchFamily="18" charset="2"/>
              </a:rPr>
              <a:t>DestroyString</a:t>
            </a:r>
            <a:r>
              <a:rPr lang="en-US" altLang="zh-CN" sz="2000" dirty="0">
                <a:sym typeface="Symbol" pitchFamily="18" charset="2"/>
              </a:rPr>
              <a:t>(&amp;S)</a:t>
            </a:r>
            <a:endParaRPr lang="en-US" altLang="zh-CN" sz="20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76194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1900" b="1" dirty="0">
                <a:solidFill>
                  <a:srgbClr val="993300"/>
                </a:solidFill>
              </a:rPr>
              <a:t>[</a:t>
            </a:r>
            <a:r>
              <a:rPr lang="zh-CN" altLang="en-US" sz="1900" b="1" dirty="0">
                <a:solidFill>
                  <a:srgbClr val="993300"/>
                </a:solidFill>
              </a:rPr>
              <a:t>例</a:t>
            </a:r>
            <a:r>
              <a:rPr lang="en-US" altLang="zh-CN" sz="1900" b="1" dirty="0">
                <a:solidFill>
                  <a:srgbClr val="993300"/>
                </a:solidFill>
              </a:rPr>
              <a:t>]</a:t>
            </a:r>
            <a:endParaRPr lang="en-US" altLang="zh-CN" sz="2100" dirty="0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85786" y="714356"/>
            <a:ext cx="7848600" cy="5291158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      </a:t>
            </a:r>
            <a:r>
              <a:rPr lang="zh-CN" altLang="en-US" sz="2000" dirty="0"/>
              <a:t>设</a:t>
            </a:r>
            <a:r>
              <a:rPr lang="en-US" altLang="zh-CN" sz="2000" dirty="0"/>
              <a:t>s=</a:t>
            </a:r>
            <a:r>
              <a:rPr lang="en-US" altLang="zh-CN" sz="2000" dirty="0">
                <a:latin typeface="Arial" panose="020B0604020202090204" pitchFamily="34" charset="0"/>
              </a:rPr>
              <a:t>‘</a:t>
            </a:r>
            <a:r>
              <a:rPr lang="en-US" altLang="zh-CN" sz="2000" dirty="0"/>
              <a:t>I am a student.</a:t>
            </a:r>
            <a:r>
              <a:rPr lang="en-US" altLang="zh-CN" sz="2000" dirty="0">
                <a:latin typeface="Arial" panose="020B0604020202090204" pitchFamily="34" charset="0"/>
              </a:rPr>
              <a:t>’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t=</a:t>
            </a:r>
            <a:r>
              <a:rPr lang="en-US" altLang="zh-CN" sz="2000" dirty="0">
                <a:latin typeface="Arial" panose="020B0604020202090204" pitchFamily="34" charset="0"/>
              </a:rPr>
              <a:t>‘</a:t>
            </a:r>
            <a:r>
              <a:rPr lang="en-US" altLang="zh-CN" sz="2000" dirty="0"/>
              <a:t>OK!</a:t>
            </a:r>
            <a:r>
              <a:rPr lang="en-US" altLang="zh-CN" sz="2000" dirty="0">
                <a:latin typeface="Arial" panose="020B0604020202090204" pitchFamily="34" charset="0"/>
              </a:rPr>
              <a:t>’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p=</a:t>
            </a:r>
            <a:r>
              <a:rPr lang="en-US" altLang="zh-CN" sz="2000" dirty="0">
                <a:latin typeface="Arial" panose="020B0604020202090204" pitchFamily="34" charset="0"/>
              </a:rPr>
              <a:t>‘</a:t>
            </a:r>
            <a:r>
              <a:rPr lang="en-US" altLang="zh-CN" sz="2000" dirty="0"/>
              <a:t>student</a:t>
            </a:r>
            <a:r>
              <a:rPr lang="en-US" altLang="zh-CN" sz="2000" dirty="0">
                <a:latin typeface="Arial" panose="020B0604020202090204" pitchFamily="34" charset="0"/>
              </a:rPr>
              <a:t>’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q=</a:t>
            </a:r>
            <a:r>
              <a:rPr lang="en-US" altLang="zh-CN" sz="2000" dirty="0">
                <a:latin typeface="Arial" panose="020B0604020202090204" pitchFamily="34" charset="0"/>
              </a:rPr>
              <a:t>‘</a:t>
            </a:r>
            <a:r>
              <a:rPr lang="en-US" altLang="zh-CN" sz="2000" dirty="0"/>
              <a:t>nurse</a:t>
            </a:r>
            <a:r>
              <a:rPr lang="en-US" altLang="zh-CN" sz="2000" dirty="0">
                <a:latin typeface="Arial" panose="020B0604020202090204" pitchFamily="34" charset="0"/>
              </a:rPr>
              <a:t>’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r=</a:t>
            </a:r>
            <a:r>
              <a:rPr lang="en-US" altLang="zh-CN" sz="2000" dirty="0">
                <a:latin typeface="Arial" panose="020B0604020202090204" pitchFamily="34" charset="0"/>
              </a:rPr>
              <a:t>‘</a:t>
            </a:r>
            <a:r>
              <a:rPr lang="en-US" altLang="zh-CN" sz="2000" dirty="0"/>
              <a:t>good </a:t>
            </a:r>
            <a:r>
              <a:rPr lang="en-US" altLang="zh-CN" sz="2000" dirty="0">
                <a:latin typeface="Arial" panose="020B0604020202090204" pitchFamily="34" charset="0"/>
              </a:rPr>
              <a:t>’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/>
              <a:t> (1) </a:t>
            </a:r>
            <a:r>
              <a:rPr lang="en-US" altLang="zh-CN" sz="2000" dirty="0" err="1"/>
              <a:t>Concat</a:t>
            </a:r>
            <a:r>
              <a:rPr lang="en-US" altLang="zh-CN" sz="2000" dirty="0"/>
              <a:t> (l, s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dirty="0" err="1">
                <a:sym typeface="Symbol" pitchFamily="18" charset="2"/>
              </a:rPr>
              <a:t>t</a:t>
            </a:r>
            <a:r>
              <a:rPr lang="en-US" altLang="zh-CN" sz="2000" dirty="0">
                <a:sym typeface="Symbol" pitchFamily="18" charset="2"/>
              </a:rPr>
              <a:t>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l= </a:t>
            </a:r>
            <a:r>
              <a:rPr lang="en-US" altLang="zh-CN" sz="2000" dirty="0">
                <a:latin typeface="Arial" panose="020B0604020202090204" pitchFamily="34" charset="0"/>
              </a:rPr>
              <a:t>‘</a:t>
            </a:r>
            <a:r>
              <a:rPr lang="en-US" altLang="zh-CN" sz="2000" dirty="0"/>
              <a:t>I am a student. OK!</a:t>
            </a:r>
            <a:r>
              <a:rPr lang="en-US" altLang="zh-CN" sz="2000" dirty="0">
                <a:latin typeface="Arial" panose="020B0604020202090204" pitchFamily="34" charset="0"/>
              </a:rPr>
              <a:t>’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(2) 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Replace</a:t>
            </a:r>
            <a:r>
              <a:rPr lang="en-US" altLang="zh-CN" sz="2000" dirty="0">
                <a:sym typeface="Symbol" pitchFamily="18" charset="2"/>
              </a:rPr>
              <a:t>(s, p , q);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s=</a:t>
            </a:r>
            <a:r>
              <a:rPr lang="en-US" altLang="zh-CN" sz="2000" dirty="0">
                <a:latin typeface="Arial" panose="020B0604020202090204" pitchFamily="34" charset="0"/>
                <a:sym typeface="Symbol" pitchFamily="18" charset="2"/>
              </a:rPr>
              <a:t>‘</a:t>
            </a:r>
            <a:r>
              <a:rPr lang="en-US" altLang="zh-CN" sz="2000" dirty="0">
                <a:sym typeface="Symbol" pitchFamily="18" charset="2"/>
              </a:rPr>
              <a:t>I am a nurse.</a:t>
            </a:r>
            <a:r>
              <a:rPr lang="en-US" altLang="zh-CN" sz="2000" dirty="0">
                <a:latin typeface="Arial" panose="020B0604020202090204" pitchFamily="34" charset="0"/>
                <a:sym typeface="Symbol" pitchFamily="18" charset="2"/>
              </a:rPr>
              <a:t>’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/>
              <a:t> (3) </a:t>
            </a:r>
            <a:r>
              <a:rPr lang="en-US" altLang="zh-CN" sz="2000" dirty="0" err="1">
                <a:sym typeface="Symbol" pitchFamily="18" charset="2"/>
              </a:rPr>
              <a:t>StrInsert</a:t>
            </a:r>
            <a:r>
              <a:rPr lang="en-US" altLang="zh-CN" sz="2000" dirty="0">
                <a:sym typeface="Symbol" pitchFamily="18" charset="2"/>
              </a:rPr>
              <a:t>(s, 8, r)</a:t>
            </a:r>
            <a:endParaRPr lang="en-US" altLang="zh-CN" sz="2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s=</a:t>
            </a:r>
            <a:r>
              <a:rPr lang="en-US" altLang="zh-CN" sz="2000" dirty="0">
                <a:latin typeface="Arial" panose="020B0604020202090204" pitchFamily="34" charset="0"/>
                <a:sym typeface="Symbol" pitchFamily="18" charset="2"/>
              </a:rPr>
              <a:t>‘</a:t>
            </a:r>
            <a:r>
              <a:rPr lang="en-US" altLang="zh-CN" sz="2000" dirty="0">
                <a:sym typeface="Symbol" pitchFamily="18" charset="2"/>
              </a:rPr>
              <a:t>I am a good nurse.</a:t>
            </a:r>
            <a:r>
              <a:rPr lang="en-US" altLang="zh-CN" sz="2000" dirty="0">
                <a:latin typeface="Arial" panose="020B0604020202090204" pitchFamily="34" charset="0"/>
                <a:sym typeface="Symbol" pitchFamily="18" charset="2"/>
              </a:rPr>
              <a:t>’</a:t>
            </a:r>
            <a:r>
              <a:rPr lang="en-US" altLang="zh-CN" sz="2000" dirty="0"/>
              <a:t>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41008" y="1000106"/>
            <a:ext cx="7929562" cy="5857916"/>
          </a:xfrm>
        </p:spPr>
        <p:txBody>
          <a:bodyPr>
            <a:normAutofit fontScale="95000"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+mj-ea"/>
                <a:cs typeface="+mj-ea"/>
              </a:rPr>
              <a:t>4.2.1 </a:t>
            </a:r>
            <a:r>
              <a:rPr lang="zh-CN" altLang="en-US" sz="2800" dirty="0">
                <a:solidFill>
                  <a:schemeClr val="accent2"/>
                </a:solidFill>
                <a:latin typeface="+mj-ea"/>
                <a:cs typeface="+mj-ea"/>
              </a:rPr>
              <a:t>定长顺序存储表示</a:t>
            </a:r>
            <a:endParaRPr lang="zh-CN" altLang="en-US" sz="3300" dirty="0">
              <a:solidFill>
                <a:srgbClr val="000000"/>
              </a:solidFill>
              <a:latin typeface="隶书" pitchFamily="49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      用一组地址连续的存储单元存储串值中的字符序列，可以定长来指明最大的字符个数，也叫定长串。如：</a:t>
            </a:r>
            <a:endParaRPr lang="zh-CN" altLang="en-US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#define MAXSIZE  256 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      char  s[MAXSIZE]; 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则字符串中的字符个数不能超过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256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0" eaLnBrk="1" hangingPunct="1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三种标识串实际长度的方法：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0" eaLnBrk="1" hangingPunct="1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）类似顺序表，用一个变量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curlen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来指向最后一个字符的存储下标，这种方式可以直接得到串的长度：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s.curlen+1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0" eaLnBrk="1" hangingPunct="1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）在串尾存储一个特殊字符来作为终结符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  <a:p>
            <a:pPr marL="0" indent="0" eaLnBrk="1" hangingPunct="1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）用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s[0]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503050405090304" pitchFamily="18" charset="0"/>
                <a:ea typeface="楷体_GB2312" pitchFamily="49" charset="-122"/>
              </a:rPr>
              <a:t>存放串的实际长度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，串值存放在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楷体_GB2312" pitchFamily="49" charset="-122"/>
              </a:rPr>
              <a:t>s[1]~s[MAXSIZE-1]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楷体_GB2312" pitchFamily="49" charset="-122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/>
        </p:nvSpPr>
        <p:spPr>
          <a:xfrm>
            <a:off x="231140" y="269875"/>
            <a:ext cx="8001000" cy="73025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en-US" altLang="zh-CN" sz="2100" b="1" dirty="0">
                <a:solidFill>
                  <a:srgbClr val="800000"/>
                </a:solidFill>
              </a:rPr>
              <a:t>4.2  </a:t>
            </a:r>
            <a:r>
              <a:rPr lang="zh-CN" altLang="en-US" sz="2100" b="1" dirty="0">
                <a:solidFill>
                  <a:srgbClr val="800000"/>
                </a:solidFill>
              </a:rPr>
              <a:t>串的表示和实现</a:t>
            </a:r>
            <a:endParaRPr lang="zh-CN" altLang="en-US" sz="21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TIMING" val="|4.6|5.2|118.3|2|29.6|29.2|23"/>
</p:tagLst>
</file>

<file path=ppt/tags/tag2.xml><?xml version="1.0" encoding="utf-8"?>
<p:tagLst xmlns:p="http://schemas.openxmlformats.org/presentationml/2006/main">
  <p:tag name="TIMING" val="|0.2"/>
</p:tagLst>
</file>

<file path=ppt/tags/tag3.xml><?xml version="1.0" encoding="utf-8"?>
<p:tagLst xmlns:p="http://schemas.openxmlformats.org/presentationml/2006/main">
  <p:tag name="TIMING" val="|0.2|0.2|0.2|0.3|0.2|0.2|0.2|0.2|0.1"/>
</p:tagLst>
</file>

<file path=ppt/tags/tag4.xml><?xml version="1.0" encoding="utf-8"?>
<p:tagLst xmlns:p="http://schemas.openxmlformats.org/presentationml/2006/main">
  <p:tag name="TIMING" val="|0.1|0.1|0.1|0.2|0.1|0.1|0.1|0.1|0.1|0.1|0.1|0.1|0.1|0.1|0.1|0.2"/>
</p:tagLst>
</file>

<file path=ppt/tags/tag5.xml><?xml version="1.0" encoding="utf-8"?>
<p:tagLst xmlns:p="http://schemas.openxmlformats.org/presentationml/2006/main">
  <p:tag name="TIMING" val="|0.7"/>
</p:tagLst>
</file>

<file path=ppt/tags/tag6.xml><?xml version="1.0" encoding="utf-8"?>
<p:tagLst xmlns:p="http://schemas.openxmlformats.org/presentationml/2006/main">
  <p:tag name="TIMING" val="|0.4|0.3|0.2|0.2|0.1|0.1|0.2|0.1|0.2|0.1|0.2|0.2|0.1|0.1|0.3"/>
</p:tagLst>
</file>

<file path=ppt/tags/tag7.xml><?xml version="1.0" encoding="utf-8"?>
<p:tagLst xmlns:p="http://schemas.openxmlformats.org/presentationml/2006/main">
  <p:tag name="KSO_WM_UNIT_TABLE_BEAUTIFY" val="smartTable{67e5876c-5b6b-4484-8d95-f757a4b4d845}"/>
  <p:tag name="TABLE_ENDDRAG_ORIGIN_RECT" val="504*60"/>
  <p:tag name="TABLE_ENDDRAG_RECT" val="96*216*504*62"/>
</p:tagLst>
</file>

<file path=ppt/tags/tag8.xml><?xml version="1.0" encoding="utf-8"?>
<p:tagLst xmlns:p="http://schemas.openxmlformats.org/presentationml/2006/main">
  <p:tag name="KSO_WM_UNIT_TABLE_BEAUTIFY" val="smartTable{67e5876c-5b6b-4484-8d95-f757a4b4d845}"/>
  <p:tag name="TABLE_ENDDRAG_ORIGIN_RECT" val="548*117"/>
  <p:tag name="TABLE_ENDDRAG_RECT" val="34*244*548*10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9764</Words>
  <Application>WPS 演示</Application>
  <PresentationFormat>全屏显示(4:3)</PresentationFormat>
  <Paragraphs>1427</Paragraphs>
  <Slides>52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82" baseType="lpstr">
      <vt:lpstr>Arial</vt:lpstr>
      <vt:lpstr>方正书宋_GBK</vt:lpstr>
      <vt:lpstr>Wingdings</vt:lpstr>
      <vt:lpstr>Wingdings 2</vt:lpstr>
      <vt:lpstr>Symbol</vt:lpstr>
      <vt:lpstr>Kingsoft Sign</vt:lpstr>
      <vt:lpstr>楷体_GB2312</vt:lpstr>
      <vt:lpstr>Times New Roman</vt:lpstr>
      <vt:lpstr>隶书</vt:lpstr>
      <vt:lpstr>报隶-简</vt:lpstr>
      <vt:lpstr>汉仪楷体简</vt:lpstr>
      <vt:lpstr>Times New Roman Regular</vt:lpstr>
      <vt:lpstr>宋体</vt:lpstr>
      <vt:lpstr>汉仪书宋二KW</vt:lpstr>
      <vt:lpstr>宋体</vt:lpstr>
      <vt:lpstr>楷体</vt:lpstr>
      <vt:lpstr>汉仪楷体KW</vt:lpstr>
      <vt:lpstr>Perpetua</vt:lpstr>
      <vt:lpstr>苹方-简</vt:lpstr>
      <vt:lpstr>幼圆</vt:lpstr>
      <vt:lpstr>Franklin Gothic Book</vt:lpstr>
      <vt:lpstr>微软雅黑</vt:lpstr>
      <vt:lpstr>汉仪旗黑</vt:lpstr>
      <vt:lpstr>宋体</vt:lpstr>
      <vt:lpstr>Arial Unicode MS</vt:lpstr>
      <vt:lpstr>Calibri</vt:lpstr>
      <vt:lpstr>Helvetica Neue</vt:lpstr>
      <vt:lpstr>平衡</vt:lpstr>
      <vt:lpstr>Equation.3</vt:lpstr>
      <vt:lpstr>Equation.3</vt:lpstr>
      <vt:lpstr>数据结构</vt:lpstr>
      <vt:lpstr>第4章 串</vt:lpstr>
      <vt:lpstr>4.1  串的概念和基本操作</vt:lpstr>
      <vt:lpstr>4.1  串的概念和基本操作</vt:lpstr>
      <vt:lpstr>基本术语</vt:lpstr>
      <vt:lpstr>PowerPoint 演示文稿</vt:lpstr>
      <vt:lpstr>PowerPoint 演示文稿</vt:lpstr>
      <vt:lpstr>[例]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 模式匹配的定义</vt:lpstr>
      <vt:lpstr>简单模式匹配算法</vt:lpstr>
      <vt:lpstr>简单模式匹配算法</vt:lpstr>
      <vt:lpstr>PowerPoint 演示文稿</vt:lpstr>
      <vt:lpstr>简单模式匹配算法</vt:lpstr>
      <vt:lpstr>简单模式匹配算法</vt:lpstr>
      <vt:lpstr>简单模式匹配算法</vt:lpstr>
      <vt:lpstr>简单模式匹配算法</vt:lpstr>
      <vt:lpstr>简单模式匹配算法</vt:lpstr>
      <vt:lpstr>简单模式匹配算法</vt:lpstr>
      <vt:lpstr>算法性能分析</vt:lpstr>
      <vt:lpstr>算法性能分析</vt:lpstr>
      <vt:lpstr>PowerPoint 演示文稿</vt:lpstr>
      <vt:lpstr>PowerPoint 演示文稿</vt:lpstr>
      <vt:lpstr>PowerPoint 演示文稿</vt:lpstr>
      <vt:lpstr>PowerPoint 演示文稿</vt:lpstr>
      <vt:lpstr>改进算法-KMP</vt:lpstr>
      <vt:lpstr>引入next数组</vt:lpstr>
      <vt:lpstr>举例</vt:lpstr>
      <vt:lpstr>举例</vt:lpstr>
      <vt:lpstr>举例</vt:lpstr>
      <vt:lpstr>PowerPoint 演示文稿</vt:lpstr>
      <vt:lpstr>PowerPoint 演示文稿</vt:lpstr>
      <vt:lpstr>PowerPoint 演示文稿</vt:lpstr>
      <vt:lpstr>改进算法-KMP</vt:lpstr>
      <vt:lpstr>PowerPoint 演示文稿</vt:lpstr>
      <vt:lpstr>KMP-小结</vt:lpstr>
      <vt:lpstr>KMP-小结</vt:lpstr>
      <vt:lpstr>总结和思考</vt:lpstr>
      <vt:lpstr>4.4 串应用示例——文本编辑</vt:lpstr>
      <vt:lpstr>PowerPoint 演示文稿</vt:lpstr>
      <vt:lpstr>PowerPoint 演示文稿</vt:lpstr>
      <vt:lpstr>4.5 本章知识点小结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wzl</dc:creator>
  <cp:lastModifiedBy>wzl</cp:lastModifiedBy>
  <cp:revision>347</cp:revision>
  <dcterms:created xsi:type="dcterms:W3CDTF">2021-10-26T03:34:29Z</dcterms:created>
  <dcterms:modified xsi:type="dcterms:W3CDTF">2021-10-26T03:34:29Z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