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1" r:id="rId3"/>
    <p:sldId id="350" r:id="rId4"/>
    <p:sldId id="559" r:id="rId5"/>
    <p:sldId id="599" r:id="rId6"/>
    <p:sldId id="560" r:id="rId7"/>
    <p:sldId id="561" r:id="rId8"/>
    <p:sldId id="562" r:id="rId9"/>
    <p:sldId id="563" r:id="rId10"/>
    <p:sldId id="564" r:id="rId11"/>
    <p:sldId id="600" r:id="rId12"/>
    <p:sldId id="566" r:id="rId13"/>
    <p:sldId id="567" r:id="rId14"/>
    <p:sldId id="568" r:id="rId15"/>
    <p:sldId id="569" r:id="rId16"/>
    <p:sldId id="570" r:id="rId17"/>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636"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145" autoAdjust="0"/>
  </p:normalViewPr>
  <p:slideViewPr>
    <p:cSldViewPr>
      <p:cViewPr varScale="1">
        <p:scale>
          <a:sx n="103" d="100"/>
          <a:sy n="103" d="100"/>
        </p:scale>
        <p:origin x="1880" y="168"/>
      </p:cViewPr>
      <p:guideLst>
        <p:guide orient="horz" pos="2170"/>
        <p:guide pos="2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3FEC4-F1E7-4E58-B391-32BFDA7F002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57FD2-43B9-46A4-AAAF-5C4B1F5875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t"/>
          <a:p>
            <a:pPr lvl="0"/>
            <a:r>
              <a:rPr lang="zh-CN" altLang="en-US" dirty="0"/>
              <a:t>稀疏矩阵 </a:t>
            </a:r>
            <a:r>
              <a:rPr lang="en-US" altLang="zh-CN" dirty="0"/>
              <a:t>Sparse Matrix</a:t>
            </a:r>
            <a:endParaRPr lang="zh-CN" altLang="en-US" dirty="0"/>
          </a:p>
        </p:txBody>
      </p:sp>
      <p:sp>
        <p:nvSpPr>
          <p:cNvPr id="4403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p:txBody>
          <a:bodyPr wrap="square" lIns="91440" tIns="45720" rIns="91440" bIns="45720" anchor="t"/>
          <a:p>
            <a:pPr lvl="0"/>
            <a:endParaRPr lang="zh-CN" altLang="en-US" dirty="0"/>
          </a:p>
        </p:txBody>
      </p:sp>
      <p:sp>
        <p:nvSpPr>
          <p:cNvPr id="4506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
        <p:nvSpPr>
          <p:cNvPr id="5" name="副标题 2"/>
          <p:cNvSpPr txBox="1"/>
          <p:nvPr/>
        </p:nvSpPr>
        <p:spPr>
          <a:xfrm>
            <a:off x="1447800" y="3352800"/>
            <a:ext cx="6400800" cy="16002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Ch5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数组和广义表</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北京邮电大学   计算机学院</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Text Box 2"/>
          <p:cNvSpPr txBox="1"/>
          <p:nvPr/>
        </p:nvSpPr>
        <p:spPr>
          <a:xfrm>
            <a:off x="533400" y="533400"/>
            <a:ext cx="8305800" cy="6000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rPr>
              <a:t> </a:t>
            </a:r>
            <a:r>
              <a:rPr lang="zh-CN" altLang="en-US" sz="2400" b="1" dirty="0">
                <a:solidFill>
                  <a:srgbClr val="FF3300"/>
                </a:solidFill>
              </a:rPr>
              <a:t>参考解答</a:t>
            </a:r>
            <a:r>
              <a:rPr lang="zh-CN" altLang="en-US" sz="2400" b="1" dirty="0">
                <a:solidFill>
                  <a:schemeClr val="accent2"/>
                </a:solidFill>
              </a:rPr>
              <a:t>         </a:t>
            </a:r>
            <a:r>
              <a:rPr lang="zh-CN" altLang="en-US" sz="2400" b="1" dirty="0">
                <a:solidFill>
                  <a:srgbClr val="FF3300"/>
                </a:solidFill>
                <a:latin typeface="宋体" charset="-122"/>
              </a:rPr>
              <a:t>维数</a:t>
            </a:r>
            <a:r>
              <a:rPr lang="en-US" altLang="zh-CN" sz="2400" b="1" dirty="0">
                <a:solidFill>
                  <a:srgbClr val="FF3300"/>
                </a:solidFill>
                <a:latin typeface="宋体" charset="-122"/>
              </a:rPr>
              <a:t>: b1=5, b2=10, b3=6, b4=8</a:t>
            </a:r>
            <a:endParaRPr lang="en-US" altLang="zh-CN" sz="2400" b="1" dirty="0">
              <a:solidFill>
                <a:srgbClr val="FF3300"/>
              </a:solidFill>
              <a:latin typeface="宋体" charset="-122"/>
            </a:endParaRPr>
          </a:p>
          <a:p>
            <a:pPr marL="0" lvl="0" indent="0" eaLnBrk="1" hangingPunct="1">
              <a:spcBef>
                <a:spcPct val="50000"/>
              </a:spcBef>
              <a:buNone/>
            </a:pPr>
            <a:r>
              <a:rPr lang="en-US" altLang="zh-CN" sz="2400" b="1" dirty="0">
                <a:solidFill>
                  <a:schemeClr val="accent2"/>
                </a:solidFill>
              </a:rPr>
              <a:t>[</a:t>
            </a:r>
            <a:r>
              <a:rPr lang="zh-CN" altLang="en-US" sz="2400" b="1" dirty="0">
                <a:solidFill>
                  <a:schemeClr val="accent2"/>
                </a:solidFill>
              </a:rPr>
              <a:t>法</a:t>
            </a:r>
            <a:r>
              <a:rPr lang="en-US" altLang="zh-CN" sz="2400" b="1" dirty="0">
                <a:solidFill>
                  <a:schemeClr val="accent2"/>
                </a:solidFill>
              </a:rPr>
              <a:t>1]</a:t>
            </a:r>
            <a:r>
              <a:rPr lang="en-US" altLang="zh-CN" sz="2400" dirty="0">
                <a:solidFill>
                  <a:schemeClr val="accent2"/>
                </a:solidFill>
              </a:rPr>
              <a:t>  LOC[6, 1, 4, 7]</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=1000+[</a:t>
            </a:r>
            <a:r>
              <a:rPr lang="en-US" altLang="zh-CN" sz="2400" b="1" dirty="0">
                <a:solidFill>
                  <a:srgbClr val="0070C0"/>
                </a:solidFill>
              </a:rPr>
              <a:t>10</a:t>
            </a:r>
            <a:r>
              <a:rPr lang="en-US" altLang="zh-CN" sz="2400" b="1" dirty="0">
                <a:solidFill>
                  <a:srgbClr val="0070C0"/>
                </a:solidFill>
                <a:sym typeface="Symbol" pitchFamily="18" charset="2"/>
              </a:rPr>
              <a:t></a:t>
            </a:r>
            <a:r>
              <a:rPr lang="en-US" altLang="zh-CN" sz="2400" b="1" dirty="0">
                <a:solidFill>
                  <a:srgbClr val="0070C0"/>
                </a:solidFill>
              </a:rPr>
              <a:t>6</a:t>
            </a:r>
            <a:r>
              <a:rPr lang="en-US" altLang="zh-CN" sz="2400" b="1" dirty="0">
                <a:solidFill>
                  <a:srgbClr val="0070C0"/>
                </a:solidFill>
                <a:sym typeface="Symbol" pitchFamily="18" charset="2"/>
              </a:rPr>
              <a:t></a:t>
            </a:r>
            <a:r>
              <a:rPr lang="en-US" altLang="zh-CN" sz="2400" b="1" dirty="0">
                <a:solidFill>
                  <a:srgbClr val="0070C0"/>
                </a:solidFill>
              </a:rPr>
              <a:t>8</a:t>
            </a:r>
            <a:r>
              <a:rPr lang="en-US" altLang="zh-CN" sz="2400" dirty="0">
                <a:sym typeface="Symbol" pitchFamily="18" charset="2"/>
              </a:rPr>
              <a:t></a:t>
            </a:r>
            <a:r>
              <a:rPr lang="en-US" altLang="zh-CN" sz="2400" dirty="0">
                <a:solidFill>
                  <a:schemeClr val="accent2"/>
                </a:solidFill>
              </a:rPr>
              <a:t>(6-3)+</a:t>
            </a:r>
            <a:r>
              <a:rPr lang="en-US" altLang="zh-CN" sz="2400" b="1" dirty="0">
                <a:solidFill>
                  <a:srgbClr val="0070C0"/>
                </a:solidFill>
              </a:rPr>
              <a:t>6</a:t>
            </a:r>
            <a:r>
              <a:rPr lang="en-US" altLang="zh-CN" sz="2400" b="1" dirty="0">
                <a:solidFill>
                  <a:srgbClr val="0070C0"/>
                </a:solidFill>
                <a:sym typeface="Symbol" pitchFamily="18" charset="2"/>
              </a:rPr>
              <a:t></a:t>
            </a:r>
            <a:r>
              <a:rPr lang="en-US" altLang="zh-CN" sz="2400" b="1" dirty="0">
                <a:solidFill>
                  <a:srgbClr val="0070C0"/>
                </a:solidFill>
              </a:rPr>
              <a:t>8</a:t>
            </a:r>
            <a:r>
              <a:rPr lang="en-US" altLang="zh-CN" sz="2400" dirty="0">
                <a:sym typeface="Symbol" pitchFamily="18" charset="2"/>
              </a:rPr>
              <a:t></a:t>
            </a:r>
            <a:r>
              <a:rPr lang="en-US" altLang="zh-CN" sz="2400" dirty="0">
                <a:solidFill>
                  <a:schemeClr val="accent2"/>
                </a:solidFill>
              </a:rPr>
              <a:t>(1-0)+</a:t>
            </a:r>
            <a:r>
              <a:rPr lang="en-US" altLang="zh-CN" sz="2400" b="1" dirty="0">
                <a:solidFill>
                  <a:srgbClr val="0070C0"/>
                </a:solidFill>
              </a:rPr>
              <a:t>8</a:t>
            </a:r>
            <a:r>
              <a:rPr lang="en-US" altLang="zh-CN" sz="2400" dirty="0">
                <a:sym typeface="Symbol" pitchFamily="18" charset="2"/>
              </a:rPr>
              <a:t></a:t>
            </a:r>
            <a:r>
              <a:rPr lang="en-US" altLang="zh-CN" sz="2400" dirty="0">
                <a:solidFill>
                  <a:schemeClr val="accent2"/>
                </a:solidFill>
              </a:rPr>
              <a:t>(4-1)+(7-5)]</a:t>
            </a:r>
            <a:r>
              <a:rPr lang="en-US" altLang="zh-CN" sz="2400" dirty="0">
                <a:sym typeface="Symbol" pitchFamily="18" charset="2"/>
              </a:rPr>
              <a:t></a:t>
            </a:r>
            <a:r>
              <a:rPr lang="en-US" altLang="zh-CN" sz="2400" dirty="0">
                <a:solidFill>
                  <a:schemeClr val="accent2"/>
                </a:solidFill>
              </a:rPr>
              <a:t>8</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=13112</a:t>
            </a:r>
            <a:endParaRPr lang="en-US" altLang="zh-CN" sz="2400" dirty="0">
              <a:solidFill>
                <a:schemeClr val="accent2"/>
              </a:solidFill>
            </a:endParaRPr>
          </a:p>
          <a:p>
            <a:pPr marL="0" lvl="0" indent="0" eaLnBrk="1" hangingPunct="1">
              <a:spcBef>
                <a:spcPct val="50000"/>
              </a:spcBef>
              <a:buNone/>
            </a:pPr>
            <a:r>
              <a:rPr lang="en-US" altLang="zh-CN" sz="2400" b="1" dirty="0">
                <a:solidFill>
                  <a:schemeClr val="accent2"/>
                </a:solidFill>
              </a:rPr>
              <a:t>[</a:t>
            </a:r>
            <a:r>
              <a:rPr lang="zh-CN" altLang="en-US" sz="2400" b="1" dirty="0">
                <a:solidFill>
                  <a:schemeClr val="accent2"/>
                </a:solidFill>
              </a:rPr>
              <a:t>法</a:t>
            </a:r>
            <a:r>
              <a:rPr lang="en-US" altLang="zh-CN" sz="2400" b="1" dirty="0">
                <a:solidFill>
                  <a:schemeClr val="accent2"/>
                </a:solidFill>
              </a:rPr>
              <a:t>2]</a:t>
            </a:r>
            <a:r>
              <a:rPr lang="zh-CN" altLang="en-US" sz="2400" dirty="0">
                <a:solidFill>
                  <a:schemeClr val="accent2"/>
                </a:solidFill>
              </a:rPr>
              <a:t>相当于</a:t>
            </a:r>
            <a:r>
              <a:rPr lang="en-US" altLang="zh-CN" sz="2400" dirty="0">
                <a:solidFill>
                  <a:schemeClr val="accent2"/>
                </a:solidFill>
              </a:rPr>
              <a:t>A[0..4, 0..9, 0..5, 0..7], </a:t>
            </a:r>
            <a:r>
              <a:rPr lang="zh-CN" altLang="en-US" sz="2400" dirty="0">
                <a:solidFill>
                  <a:schemeClr val="accent2"/>
                </a:solidFill>
              </a:rPr>
              <a:t>求</a:t>
            </a:r>
            <a:r>
              <a:rPr lang="en-US" altLang="zh-CN" sz="2400" dirty="0">
                <a:solidFill>
                  <a:schemeClr val="accent2"/>
                </a:solidFill>
              </a:rPr>
              <a:t>LOC[3,1,3,2]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LOC[3,1,3,2]=LOC[0,0,0,0]+c</a:t>
            </a:r>
            <a:r>
              <a:rPr lang="en-US" altLang="zh-CN" sz="2400" baseline="-25000" dirty="0">
                <a:solidFill>
                  <a:schemeClr val="accent2"/>
                </a:solidFill>
              </a:rPr>
              <a:t>1</a:t>
            </a:r>
            <a:r>
              <a:rPr lang="en-US" altLang="zh-CN" sz="2400" dirty="0">
                <a:solidFill>
                  <a:schemeClr val="accent2"/>
                </a:solidFill>
              </a:rPr>
              <a:t>j</a:t>
            </a:r>
            <a:r>
              <a:rPr lang="en-US" altLang="zh-CN" sz="2400" baseline="-25000" dirty="0">
                <a:solidFill>
                  <a:schemeClr val="accent2"/>
                </a:solidFill>
              </a:rPr>
              <a:t>1 </a:t>
            </a:r>
            <a:r>
              <a:rPr lang="en-US" altLang="zh-CN" sz="2400" dirty="0">
                <a:solidFill>
                  <a:schemeClr val="accent2"/>
                </a:solidFill>
              </a:rPr>
              <a:t>+c</a:t>
            </a:r>
            <a:r>
              <a:rPr lang="en-US" altLang="zh-CN" sz="2400" baseline="-25000" dirty="0">
                <a:solidFill>
                  <a:schemeClr val="accent2"/>
                </a:solidFill>
              </a:rPr>
              <a:t>2</a:t>
            </a:r>
            <a:r>
              <a:rPr lang="en-US" altLang="zh-CN" sz="2400" dirty="0">
                <a:solidFill>
                  <a:schemeClr val="accent2"/>
                </a:solidFill>
              </a:rPr>
              <a:t>j</a:t>
            </a:r>
            <a:r>
              <a:rPr lang="en-US" altLang="zh-CN" sz="2400" baseline="-25000" dirty="0">
                <a:solidFill>
                  <a:schemeClr val="accent2"/>
                </a:solidFill>
              </a:rPr>
              <a:t>2 </a:t>
            </a:r>
            <a:r>
              <a:rPr lang="en-US" altLang="zh-CN" sz="2400" dirty="0">
                <a:solidFill>
                  <a:schemeClr val="accent2"/>
                </a:solidFill>
              </a:rPr>
              <a:t>+c</a:t>
            </a:r>
            <a:r>
              <a:rPr lang="en-US" altLang="zh-CN" sz="2400" baseline="-25000" dirty="0">
                <a:solidFill>
                  <a:schemeClr val="accent2"/>
                </a:solidFill>
              </a:rPr>
              <a:t>3</a:t>
            </a:r>
            <a:r>
              <a:rPr lang="en-US" altLang="zh-CN" sz="2400" dirty="0">
                <a:solidFill>
                  <a:schemeClr val="accent2"/>
                </a:solidFill>
              </a:rPr>
              <a:t>j</a:t>
            </a:r>
            <a:r>
              <a:rPr lang="en-US" altLang="zh-CN" sz="2400" baseline="-25000" dirty="0">
                <a:solidFill>
                  <a:schemeClr val="accent2"/>
                </a:solidFill>
              </a:rPr>
              <a:t>3 </a:t>
            </a:r>
            <a:r>
              <a:rPr lang="en-US" altLang="zh-CN" sz="2400" dirty="0">
                <a:solidFill>
                  <a:schemeClr val="accent2"/>
                </a:solidFill>
              </a:rPr>
              <a:t>+c</a:t>
            </a:r>
            <a:r>
              <a:rPr lang="en-US" altLang="zh-CN" sz="2400" baseline="-25000" dirty="0">
                <a:solidFill>
                  <a:schemeClr val="accent2"/>
                </a:solidFill>
              </a:rPr>
              <a:t>4</a:t>
            </a:r>
            <a:r>
              <a:rPr lang="en-US" altLang="zh-CN" sz="2400" dirty="0">
                <a:solidFill>
                  <a:schemeClr val="accent2"/>
                </a:solidFill>
              </a:rPr>
              <a:t>j</a:t>
            </a:r>
            <a:r>
              <a:rPr lang="en-US" altLang="zh-CN" sz="2400" baseline="-25000" dirty="0">
                <a:solidFill>
                  <a:schemeClr val="accent2"/>
                </a:solidFill>
              </a:rPr>
              <a:t>4</a:t>
            </a:r>
            <a:endParaRPr lang="en-US" altLang="zh-CN" sz="2400" baseline="-25000" dirty="0">
              <a:solidFill>
                <a:schemeClr val="accent2"/>
              </a:solidFill>
            </a:endParaRPr>
          </a:p>
          <a:p>
            <a:pPr marL="0" lvl="0" indent="0" eaLnBrk="1" hangingPunct="1">
              <a:spcBef>
                <a:spcPct val="50000"/>
              </a:spcBef>
              <a:buNone/>
            </a:pPr>
            <a:r>
              <a:rPr lang="en-US" altLang="zh-CN" sz="2400" dirty="0">
                <a:solidFill>
                  <a:schemeClr val="accent2"/>
                </a:solidFill>
              </a:rPr>
              <a:t>                     =1000+c</a:t>
            </a:r>
            <a:r>
              <a:rPr lang="en-US" altLang="zh-CN" sz="2400" baseline="-25000" dirty="0">
                <a:solidFill>
                  <a:schemeClr val="accent2"/>
                </a:solidFill>
              </a:rPr>
              <a:t>1</a:t>
            </a:r>
            <a:r>
              <a:rPr lang="en-US" altLang="zh-CN" sz="2400" dirty="0">
                <a:solidFill>
                  <a:schemeClr val="accent2"/>
                </a:solidFill>
              </a:rPr>
              <a:t>j</a:t>
            </a:r>
            <a:r>
              <a:rPr lang="en-US" altLang="zh-CN" sz="2400" baseline="-25000" dirty="0">
                <a:solidFill>
                  <a:schemeClr val="accent2"/>
                </a:solidFill>
              </a:rPr>
              <a:t>1 </a:t>
            </a:r>
            <a:r>
              <a:rPr lang="en-US" altLang="zh-CN" sz="2400" dirty="0">
                <a:solidFill>
                  <a:schemeClr val="accent2"/>
                </a:solidFill>
              </a:rPr>
              <a:t>+c</a:t>
            </a:r>
            <a:r>
              <a:rPr lang="en-US" altLang="zh-CN" sz="2400" baseline="-25000" dirty="0">
                <a:solidFill>
                  <a:schemeClr val="accent2"/>
                </a:solidFill>
              </a:rPr>
              <a:t>2</a:t>
            </a:r>
            <a:r>
              <a:rPr lang="en-US" altLang="zh-CN" sz="2400" dirty="0">
                <a:solidFill>
                  <a:schemeClr val="accent2"/>
                </a:solidFill>
              </a:rPr>
              <a:t>j</a:t>
            </a:r>
            <a:r>
              <a:rPr lang="en-US" altLang="zh-CN" sz="2400" baseline="-25000" dirty="0">
                <a:solidFill>
                  <a:schemeClr val="accent2"/>
                </a:solidFill>
              </a:rPr>
              <a:t>2 </a:t>
            </a:r>
            <a:r>
              <a:rPr lang="en-US" altLang="zh-CN" sz="2400" dirty="0">
                <a:solidFill>
                  <a:schemeClr val="accent2"/>
                </a:solidFill>
              </a:rPr>
              <a:t>+c</a:t>
            </a:r>
            <a:r>
              <a:rPr lang="en-US" altLang="zh-CN" sz="2400" baseline="-25000" dirty="0">
                <a:solidFill>
                  <a:schemeClr val="accent2"/>
                </a:solidFill>
              </a:rPr>
              <a:t>3</a:t>
            </a:r>
            <a:r>
              <a:rPr lang="en-US" altLang="zh-CN" sz="2400" dirty="0">
                <a:solidFill>
                  <a:schemeClr val="accent2"/>
                </a:solidFill>
              </a:rPr>
              <a:t>j</a:t>
            </a:r>
            <a:r>
              <a:rPr lang="en-US" altLang="zh-CN" sz="2400" baseline="-25000" dirty="0">
                <a:solidFill>
                  <a:schemeClr val="accent2"/>
                </a:solidFill>
              </a:rPr>
              <a:t>3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=1000+c</a:t>
            </a:r>
            <a:r>
              <a:rPr lang="en-US" altLang="zh-CN" sz="2400" baseline="-25000" dirty="0">
                <a:solidFill>
                  <a:schemeClr val="accent2"/>
                </a:solidFill>
              </a:rPr>
              <a:t>1</a:t>
            </a:r>
            <a:r>
              <a:rPr lang="en-US" altLang="zh-CN" sz="2400" dirty="0">
                <a:solidFill>
                  <a:schemeClr val="accent2"/>
                </a:solidFill>
              </a:rPr>
              <a:t>j</a:t>
            </a:r>
            <a:r>
              <a:rPr lang="en-US" altLang="zh-CN" sz="2400" baseline="-25000" dirty="0">
                <a:solidFill>
                  <a:schemeClr val="accent2"/>
                </a:solidFill>
              </a:rPr>
              <a:t>1 </a:t>
            </a:r>
            <a:r>
              <a:rPr lang="en-US" altLang="zh-CN" sz="2400" dirty="0">
                <a:solidFill>
                  <a:schemeClr val="accent2"/>
                </a:solidFill>
              </a:rPr>
              <a:t>+c</a:t>
            </a:r>
            <a:r>
              <a:rPr lang="en-US" altLang="zh-CN" sz="2400" baseline="-25000" dirty="0">
                <a:solidFill>
                  <a:schemeClr val="accent2"/>
                </a:solidFill>
              </a:rPr>
              <a:t>2</a:t>
            </a:r>
            <a:r>
              <a:rPr lang="en-US" altLang="zh-CN" sz="2400" dirty="0">
                <a:solidFill>
                  <a:schemeClr val="accent2"/>
                </a:solidFill>
              </a:rPr>
              <a:t>j</a:t>
            </a:r>
            <a:r>
              <a:rPr lang="en-US" altLang="zh-CN" sz="2400" baseline="-25000" dirty="0">
                <a:solidFill>
                  <a:schemeClr val="accent2"/>
                </a:solidFill>
              </a:rPr>
              <a:t>2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3</a:t>
            </a:r>
            <a:r>
              <a:rPr lang="en-US" altLang="zh-CN" sz="2400" baseline="-25000" dirty="0">
                <a:solidFill>
                  <a:schemeClr val="accent2"/>
                </a:solidFill>
              </a:rPr>
              <a:t>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=1000+c</a:t>
            </a:r>
            <a:r>
              <a:rPr lang="en-US" altLang="zh-CN" sz="2400" baseline="-25000" dirty="0">
                <a:solidFill>
                  <a:schemeClr val="accent2"/>
                </a:solidFill>
              </a:rPr>
              <a:t>1</a:t>
            </a:r>
            <a:r>
              <a:rPr lang="en-US" altLang="zh-CN" sz="2400" dirty="0">
                <a:solidFill>
                  <a:schemeClr val="accent2"/>
                </a:solidFill>
              </a:rPr>
              <a:t>j</a:t>
            </a:r>
            <a:r>
              <a:rPr lang="en-US" altLang="zh-CN" sz="2400" baseline="-25000" dirty="0">
                <a:solidFill>
                  <a:schemeClr val="accent2"/>
                </a:solidFill>
              </a:rPr>
              <a:t>1 </a:t>
            </a:r>
            <a:r>
              <a:rPr lang="en-US" altLang="zh-CN" sz="2400" dirty="0">
                <a:solidFill>
                  <a:schemeClr val="accent2"/>
                </a:solidFill>
              </a:rPr>
              <a:t>+64</a:t>
            </a:r>
            <a:r>
              <a:rPr lang="en-US" altLang="zh-CN" sz="2400" dirty="0">
                <a:sym typeface="Symbol" pitchFamily="18" charset="2"/>
              </a:rPr>
              <a:t></a:t>
            </a:r>
            <a:r>
              <a:rPr lang="en-US" altLang="zh-CN" sz="2400" dirty="0">
                <a:solidFill>
                  <a:schemeClr val="accent2"/>
                </a:solidFill>
              </a:rPr>
              <a:t>6</a:t>
            </a:r>
            <a:r>
              <a:rPr lang="en-US" altLang="zh-CN" sz="2400" dirty="0">
                <a:sym typeface="Symbol" pitchFamily="18" charset="2"/>
              </a:rPr>
              <a:t></a:t>
            </a:r>
            <a:r>
              <a:rPr lang="en-US" altLang="zh-CN" sz="2400" dirty="0">
                <a:solidFill>
                  <a:schemeClr val="accent2"/>
                </a:solidFill>
              </a:rPr>
              <a:t>1</a:t>
            </a:r>
            <a:r>
              <a:rPr lang="en-US" altLang="zh-CN" sz="2400" baseline="-25000" dirty="0">
                <a:solidFill>
                  <a:schemeClr val="accent2"/>
                </a:solidFill>
              </a:rPr>
              <a:t>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3</a:t>
            </a:r>
            <a:r>
              <a:rPr lang="en-US" altLang="zh-CN" sz="2400" baseline="-25000" dirty="0">
                <a:solidFill>
                  <a:schemeClr val="accent2"/>
                </a:solidFill>
              </a:rPr>
              <a:t>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=1000+384</a:t>
            </a:r>
            <a:r>
              <a:rPr lang="en-US" altLang="zh-CN" sz="2400" dirty="0">
                <a:sym typeface="Symbol" pitchFamily="18" charset="2"/>
              </a:rPr>
              <a:t></a:t>
            </a:r>
            <a:r>
              <a:rPr lang="en-US" altLang="zh-CN" sz="2400" dirty="0">
                <a:solidFill>
                  <a:schemeClr val="accent2"/>
                </a:solidFill>
              </a:rPr>
              <a:t>10</a:t>
            </a:r>
            <a:r>
              <a:rPr lang="en-US" altLang="zh-CN" sz="2400" dirty="0">
                <a:sym typeface="Symbol" pitchFamily="18" charset="2"/>
              </a:rPr>
              <a:t></a:t>
            </a:r>
            <a:r>
              <a:rPr lang="en-US" altLang="zh-CN" sz="2400" dirty="0">
                <a:solidFill>
                  <a:schemeClr val="accent2"/>
                </a:solidFill>
              </a:rPr>
              <a:t>3+64</a:t>
            </a:r>
            <a:r>
              <a:rPr lang="en-US" altLang="zh-CN" sz="2400" dirty="0">
                <a:sym typeface="Symbol" pitchFamily="18" charset="2"/>
              </a:rPr>
              <a:t></a:t>
            </a:r>
            <a:r>
              <a:rPr lang="en-US" altLang="zh-CN" sz="2400" dirty="0">
                <a:solidFill>
                  <a:schemeClr val="accent2"/>
                </a:solidFill>
              </a:rPr>
              <a:t>6</a:t>
            </a:r>
            <a:r>
              <a:rPr lang="en-US" altLang="zh-CN" sz="2400" dirty="0">
                <a:sym typeface="Symbol" pitchFamily="18" charset="2"/>
              </a:rPr>
              <a:t></a:t>
            </a:r>
            <a:r>
              <a:rPr lang="en-US" altLang="zh-CN" sz="2400" dirty="0">
                <a:solidFill>
                  <a:schemeClr val="accent2"/>
                </a:solidFill>
              </a:rPr>
              <a:t>1</a:t>
            </a:r>
            <a:r>
              <a:rPr lang="en-US" altLang="zh-CN" sz="2400" baseline="-25000" dirty="0">
                <a:solidFill>
                  <a:schemeClr val="accent2"/>
                </a:solidFill>
              </a:rPr>
              <a:t>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3</a:t>
            </a:r>
            <a:r>
              <a:rPr lang="en-US" altLang="zh-CN" sz="2400" baseline="-25000" dirty="0">
                <a:solidFill>
                  <a:schemeClr val="accent2"/>
                </a:solidFill>
              </a:rPr>
              <a:t> </a:t>
            </a:r>
            <a:r>
              <a:rPr lang="en-US" altLang="zh-CN" sz="2400" dirty="0">
                <a:solidFill>
                  <a:schemeClr val="accent2"/>
                </a:solidFill>
              </a:rPr>
              <a:t>+8</a:t>
            </a:r>
            <a:r>
              <a:rPr lang="en-US" altLang="zh-CN" sz="2400" dirty="0">
                <a:sym typeface="Symbol" pitchFamily="18" charset="2"/>
              </a:rPr>
              <a:t></a:t>
            </a:r>
            <a:r>
              <a:rPr lang="en-US" altLang="zh-CN" sz="2400" dirty="0">
                <a:solidFill>
                  <a:schemeClr val="accent2"/>
                </a:solidFill>
              </a:rPr>
              <a:t>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=13112</a:t>
            </a:r>
            <a:endParaRPr lang="en-US" altLang="zh-CN" sz="2400"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1" name="AutoShape 31"/>
          <p:cNvSpPr>
            <a:spLocks noChangeArrowheads="1"/>
          </p:cNvSpPr>
          <p:nvPr/>
        </p:nvSpPr>
        <p:spPr bwMode="auto">
          <a:xfrm>
            <a:off x="6705600" y="5159375"/>
            <a:ext cx="1447800" cy="1447800"/>
          </a:xfrm>
          <a:prstGeom prst="rtTriangle">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5" name="Rectangle 2"/>
          <p:cNvSpPr>
            <a:spLocks noGrp="1"/>
          </p:cNvSpPr>
          <p:nvPr>
            <p:ph type="title"/>
          </p:nvPr>
        </p:nvSpPr>
        <p:spPr>
          <a:xfrm>
            <a:off x="419100" y="333375"/>
            <a:ext cx="5376863" cy="838200"/>
          </a:xfrm>
        </p:spPr>
        <p:txBody>
          <a:bodyPr vert="horz" wrap="square" lIns="91440" tIns="45720" rIns="91440" bIns="45720" anchor="ctr"/>
          <a:p>
            <a:pPr algn="l" eaLnBrk="1" hangingPunct="1"/>
            <a:r>
              <a:rPr lang="en-US" altLang="zh-CN" sz="2800" b="1" dirty="0">
                <a:solidFill>
                  <a:srgbClr val="800000"/>
                </a:solidFill>
              </a:rPr>
              <a:t>5.3  </a:t>
            </a:r>
            <a:r>
              <a:rPr lang="zh-CN" altLang="en-US" sz="2800" b="1" dirty="0">
                <a:solidFill>
                  <a:srgbClr val="800000"/>
                </a:solidFill>
              </a:rPr>
              <a:t>矩阵的压缩存储</a:t>
            </a:r>
            <a:endParaRPr lang="zh-CN" altLang="en-US" sz="2800" dirty="0">
              <a:solidFill>
                <a:srgbClr val="800000"/>
              </a:solidFill>
            </a:endParaRPr>
          </a:p>
        </p:txBody>
      </p:sp>
      <p:sp>
        <p:nvSpPr>
          <p:cNvPr id="10246" name="Rectangle 3"/>
          <p:cNvSpPr>
            <a:spLocks noGrp="1"/>
          </p:cNvSpPr>
          <p:nvPr>
            <p:ph idx="1"/>
          </p:nvPr>
        </p:nvSpPr>
        <p:spPr>
          <a:xfrm>
            <a:off x="533400" y="1219200"/>
            <a:ext cx="7772400" cy="4876800"/>
          </a:xfrm>
        </p:spPr>
        <p:txBody>
          <a:bodyPr vert="horz" wrap="square" lIns="91440" tIns="45720" rIns="91440" bIns="45720" anchor="t">
            <a:normAutofit lnSpcReduction="20000"/>
          </a:bodyPr>
          <a:p>
            <a:pPr eaLnBrk="1" hangingPunct="1">
              <a:lnSpc>
                <a:spcPct val="150000"/>
              </a:lnSpc>
              <a:buNone/>
            </a:pPr>
            <a:r>
              <a:rPr lang="zh-CN" altLang="en-US" sz="2000" dirty="0"/>
              <a:t>目的是节省空间。</a:t>
            </a:r>
            <a:endParaRPr lang="zh-CN" altLang="en-US" sz="2000" dirty="0"/>
          </a:p>
          <a:p>
            <a:pPr eaLnBrk="1" hangingPunct="1">
              <a:lnSpc>
                <a:spcPct val="150000"/>
              </a:lnSpc>
              <a:buNone/>
            </a:pPr>
            <a:r>
              <a:rPr lang="en-US" altLang="zh-CN" sz="2000" b="1" dirty="0">
                <a:solidFill>
                  <a:srgbClr val="800000"/>
                </a:solidFill>
              </a:rPr>
              <a:t>5.3.1  </a:t>
            </a:r>
            <a:r>
              <a:rPr lang="zh-CN" altLang="en-US" sz="2000" b="1" dirty="0">
                <a:solidFill>
                  <a:srgbClr val="800000"/>
                </a:solidFill>
              </a:rPr>
              <a:t>对称矩阵</a:t>
            </a:r>
            <a:endParaRPr lang="zh-CN" altLang="en-US" sz="2000" dirty="0">
              <a:solidFill>
                <a:srgbClr val="800000"/>
              </a:solidFill>
            </a:endParaRPr>
          </a:p>
          <a:p>
            <a:pPr eaLnBrk="1" hangingPunct="1">
              <a:lnSpc>
                <a:spcPct val="150000"/>
              </a:lnSpc>
              <a:buNone/>
            </a:pPr>
            <a:r>
              <a:rPr lang="en-US" altLang="zh-CN" sz="2000" b="1" dirty="0">
                <a:solidFill>
                  <a:srgbClr val="CC6600"/>
                </a:solidFill>
              </a:rPr>
              <a:t>[</a:t>
            </a:r>
            <a:r>
              <a:rPr lang="zh-CN" altLang="en-US" sz="2000" b="1" dirty="0">
                <a:solidFill>
                  <a:srgbClr val="CC6600"/>
                </a:solidFill>
              </a:rPr>
              <a:t>特点</a:t>
            </a:r>
            <a:r>
              <a:rPr lang="en-US" altLang="zh-CN" sz="2000" b="1" dirty="0">
                <a:solidFill>
                  <a:srgbClr val="CC6600"/>
                </a:solidFill>
              </a:rPr>
              <a:t>]    </a:t>
            </a:r>
            <a:r>
              <a:rPr lang="zh-CN" altLang="en-US" sz="2000" dirty="0"/>
              <a:t>在</a:t>
            </a:r>
            <a:r>
              <a:rPr lang="en-US" altLang="zh-CN" sz="2000" dirty="0"/>
              <a:t>n</a:t>
            </a:r>
            <a:r>
              <a:rPr lang="en-US" altLang="zh-CN" sz="2000" dirty="0">
                <a:sym typeface="Symbol" pitchFamily="18" charset="2"/>
              </a:rPr>
              <a:t>n</a:t>
            </a:r>
            <a:r>
              <a:rPr lang="zh-CN" altLang="en-US" sz="2000" dirty="0">
                <a:sym typeface="Symbol" pitchFamily="18" charset="2"/>
              </a:rPr>
              <a:t>的矩阵</a:t>
            </a:r>
            <a:r>
              <a:rPr lang="en-US" altLang="zh-CN" sz="2000" dirty="0">
                <a:sym typeface="Symbol" pitchFamily="18" charset="2"/>
              </a:rPr>
              <a:t>a</a:t>
            </a:r>
            <a:r>
              <a:rPr lang="zh-CN" altLang="en-US" sz="2000" dirty="0">
                <a:sym typeface="Symbol" pitchFamily="18" charset="2"/>
              </a:rPr>
              <a:t>中，满足如下性质：</a:t>
            </a:r>
            <a:endParaRPr lang="zh-CN" altLang="en-US" sz="2000" dirty="0">
              <a:sym typeface="Symbol" pitchFamily="18" charset="2"/>
            </a:endParaRPr>
          </a:p>
          <a:p>
            <a:pPr algn="ctr" eaLnBrk="1" hangingPunct="1">
              <a:lnSpc>
                <a:spcPct val="150000"/>
              </a:lnSpc>
              <a:buNone/>
            </a:pPr>
            <a:r>
              <a:rPr lang="en-US" altLang="zh-CN" sz="2000" dirty="0">
                <a:sym typeface="Symbol" pitchFamily="18" charset="2"/>
              </a:rPr>
              <a:t>a</a:t>
            </a:r>
            <a:r>
              <a:rPr lang="en-US" altLang="zh-CN" sz="2000" baseline="-25000" dirty="0">
                <a:sym typeface="Symbol" pitchFamily="18" charset="2"/>
              </a:rPr>
              <a:t>ij</a:t>
            </a:r>
            <a:r>
              <a:rPr lang="en-US" altLang="zh-CN" sz="2000" dirty="0">
                <a:sym typeface="Symbol" pitchFamily="18" charset="2"/>
              </a:rPr>
              <a:t>=a</a:t>
            </a:r>
            <a:r>
              <a:rPr lang="en-US" altLang="zh-CN" sz="2000" baseline="-25000" dirty="0">
                <a:sym typeface="Symbol" pitchFamily="18" charset="2"/>
              </a:rPr>
              <a:t>ji</a:t>
            </a:r>
            <a:r>
              <a:rPr lang="en-US" altLang="zh-CN" sz="2000" dirty="0">
                <a:sym typeface="Symbol" pitchFamily="18" charset="2"/>
              </a:rPr>
              <a:t>  (1  i, j  n)</a:t>
            </a:r>
            <a:endParaRPr lang="en-US" altLang="zh-CN" sz="2000" dirty="0">
              <a:sym typeface="Symbol" pitchFamily="18" charset="2"/>
            </a:endParaRPr>
          </a:p>
          <a:p>
            <a:pPr eaLnBrk="1" hangingPunct="1">
              <a:lnSpc>
                <a:spcPct val="150000"/>
              </a:lnSpc>
              <a:buNone/>
            </a:pPr>
            <a:r>
              <a:rPr lang="en-US" altLang="zh-CN" sz="2000" b="1" dirty="0">
                <a:solidFill>
                  <a:srgbClr val="CC6600"/>
                </a:solidFill>
                <a:sym typeface="Symbol" pitchFamily="18" charset="2"/>
              </a:rPr>
              <a:t>[</a:t>
            </a:r>
            <a:r>
              <a:rPr lang="zh-CN" altLang="en-US" sz="2000" b="1" dirty="0">
                <a:solidFill>
                  <a:srgbClr val="CC6600"/>
                </a:solidFill>
                <a:sym typeface="Symbol" pitchFamily="18" charset="2"/>
              </a:rPr>
              <a:t>存储方法</a:t>
            </a:r>
            <a:r>
              <a:rPr lang="en-US" altLang="zh-CN" sz="2000" b="1" dirty="0">
                <a:solidFill>
                  <a:srgbClr val="CC6600"/>
                </a:solidFill>
                <a:sym typeface="Symbol" pitchFamily="18" charset="2"/>
              </a:rPr>
              <a:t>]   </a:t>
            </a:r>
            <a:r>
              <a:rPr lang="zh-CN" altLang="en-US" sz="2000" dirty="0">
                <a:sym typeface="Symbol" pitchFamily="18" charset="2"/>
              </a:rPr>
              <a:t>只存储下</a:t>
            </a:r>
            <a:r>
              <a:rPr lang="en-US" altLang="zh-CN" sz="2000" dirty="0">
                <a:sym typeface="Symbol" pitchFamily="18" charset="2"/>
              </a:rPr>
              <a:t>(</a:t>
            </a:r>
            <a:r>
              <a:rPr lang="zh-CN" altLang="en-US" sz="2000" dirty="0">
                <a:sym typeface="Symbol" pitchFamily="18" charset="2"/>
              </a:rPr>
              <a:t>或者上</a:t>
            </a:r>
            <a:r>
              <a:rPr lang="en-US" altLang="zh-CN" sz="2000" dirty="0">
                <a:sym typeface="Symbol" pitchFamily="18" charset="2"/>
              </a:rPr>
              <a:t>)</a:t>
            </a:r>
            <a:r>
              <a:rPr lang="zh-CN" altLang="en-US" sz="2000" dirty="0">
                <a:sym typeface="Symbol" pitchFamily="18" charset="2"/>
              </a:rPr>
              <a:t>三角</a:t>
            </a:r>
            <a:r>
              <a:rPr lang="en-US" altLang="zh-CN" sz="2000" dirty="0">
                <a:sym typeface="Symbol" pitchFamily="18" charset="2"/>
              </a:rPr>
              <a:t>(</a:t>
            </a:r>
            <a:r>
              <a:rPr lang="zh-CN" altLang="en-US" sz="2000" dirty="0">
                <a:sym typeface="Symbol" pitchFamily="18" charset="2"/>
              </a:rPr>
              <a:t>包括主对角线</a:t>
            </a:r>
            <a:r>
              <a:rPr lang="en-US" altLang="zh-CN" sz="2000" dirty="0">
                <a:sym typeface="Symbol" pitchFamily="18" charset="2"/>
              </a:rPr>
              <a:t>)</a:t>
            </a:r>
            <a:r>
              <a:rPr lang="zh-CN" altLang="en-US" sz="2000" dirty="0">
                <a:sym typeface="Symbol" pitchFamily="18" charset="2"/>
              </a:rPr>
              <a:t>的数据元素。共占用</a:t>
            </a:r>
            <a:r>
              <a:rPr lang="en-US" altLang="zh-CN" sz="2000" dirty="0">
                <a:sym typeface="Symbol" pitchFamily="18" charset="2"/>
              </a:rPr>
              <a:t>n(n+1)/2</a:t>
            </a:r>
            <a:r>
              <a:rPr lang="zh-CN" altLang="en-US" sz="2000" dirty="0">
                <a:sym typeface="Symbol" pitchFamily="18" charset="2"/>
              </a:rPr>
              <a:t>个元素空间</a:t>
            </a:r>
            <a:r>
              <a:rPr lang="en-US" altLang="zh-CN" sz="2000" dirty="0">
                <a:sym typeface="Symbol" pitchFamily="18" charset="2"/>
              </a:rPr>
              <a:t>: sa[0.. n(n+1)/2-1] </a:t>
            </a:r>
            <a:r>
              <a:rPr lang="zh-CN" altLang="en-US" sz="2000" dirty="0">
                <a:sym typeface="Symbol" pitchFamily="18" charset="2"/>
              </a:rPr>
              <a:t>。</a:t>
            </a:r>
            <a:endParaRPr lang="zh-CN" altLang="en-US" sz="2000" dirty="0">
              <a:sym typeface="Symbol" pitchFamily="18" charset="2"/>
            </a:endParaRPr>
          </a:p>
          <a:p>
            <a:pPr eaLnBrk="1" hangingPunct="1">
              <a:lnSpc>
                <a:spcPct val="150000"/>
              </a:lnSpc>
              <a:buNone/>
            </a:pPr>
            <a:endParaRPr lang="zh-CN" altLang="en-US" sz="2000" dirty="0">
              <a:sym typeface="Symbol" pitchFamily="18" charset="2"/>
            </a:endParaRPr>
          </a:p>
          <a:p>
            <a:pPr eaLnBrk="1" hangingPunct="1">
              <a:lnSpc>
                <a:spcPct val="150000"/>
              </a:lnSpc>
              <a:buNone/>
            </a:pPr>
            <a:endParaRPr lang="en-US" altLang="zh-CN" sz="2000" dirty="0"/>
          </a:p>
          <a:p>
            <a:pPr eaLnBrk="1" hangingPunct="1">
              <a:lnSpc>
                <a:spcPct val="150000"/>
              </a:lnSpc>
              <a:buNone/>
            </a:pPr>
            <a:r>
              <a:rPr lang="en-US" altLang="zh-CN" sz="2000" dirty="0"/>
              <a:t>                          k=  i(i-1)/2+j-1     </a:t>
            </a:r>
            <a:r>
              <a:rPr lang="zh-CN" altLang="zh-CN" sz="2000" dirty="0"/>
              <a:t>当</a:t>
            </a:r>
            <a:r>
              <a:rPr lang="en-US" altLang="zh-CN" sz="2000" dirty="0"/>
              <a:t>i</a:t>
            </a:r>
            <a:r>
              <a:rPr lang="en-US" altLang="zh-CN" sz="2000" dirty="0">
                <a:sym typeface="Symbol" pitchFamily="18" charset="2"/>
              </a:rPr>
              <a:t>j</a:t>
            </a:r>
            <a:endParaRPr lang="en-US" altLang="zh-CN" sz="2000" dirty="0">
              <a:sym typeface="Symbol" pitchFamily="18" charset="2"/>
            </a:endParaRPr>
          </a:p>
          <a:p>
            <a:pPr eaLnBrk="1" hangingPunct="1">
              <a:lnSpc>
                <a:spcPct val="150000"/>
              </a:lnSpc>
              <a:buNone/>
            </a:pPr>
            <a:r>
              <a:rPr lang="en-US" altLang="zh-CN" sz="2000" dirty="0"/>
              <a:t>                               j(j-1)/2+i-1     </a:t>
            </a:r>
            <a:r>
              <a:rPr lang="zh-CN" altLang="zh-CN" sz="2000" dirty="0"/>
              <a:t>当</a:t>
            </a:r>
            <a:r>
              <a:rPr lang="en-US" altLang="zh-CN" sz="2000" dirty="0"/>
              <a:t>i&lt;j</a:t>
            </a:r>
            <a:endParaRPr lang="en-US" altLang="zh-CN" sz="2000" dirty="0"/>
          </a:p>
        </p:txBody>
      </p:sp>
      <p:sp>
        <p:nvSpPr>
          <p:cNvPr id="10247" name="Text Box 8"/>
          <p:cNvSpPr txBox="1"/>
          <p:nvPr/>
        </p:nvSpPr>
        <p:spPr>
          <a:xfrm>
            <a:off x="1371600" y="4025265"/>
            <a:ext cx="5867400" cy="460375"/>
          </a:xfrm>
          <a:prstGeom prst="rect">
            <a:avLst/>
          </a:prstGeom>
          <a:solidFill>
            <a:srgbClr val="92D050"/>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r>
              <a:rPr lang="en-US" altLang="zh-CN" sz="2400" baseline="-25000" dirty="0"/>
              <a:t>11</a:t>
            </a:r>
            <a:r>
              <a:rPr lang="en-US" altLang="zh-CN" sz="2400" dirty="0"/>
              <a:t> a</a:t>
            </a:r>
            <a:r>
              <a:rPr lang="en-US" altLang="zh-CN" sz="2400" baseline="-25000" dirty="0"/>
              <a:t>21</a:t>
            </a:r>
            <a:r>
              <a:rPr lang="en-US" altLang="zh-CN" sz="2400" dirty="0"/>
              <a:t>  a</a:t>
            </a:r>
            <a:r>
              <a:rPr lang="en-US" altLang="zh-CN" sz="2400" baseline="-25000" dirty="0"/>
              <a:t>22</a:t>
            </a:r>
            <a:r>
              <a:rPr lang="en-US" altLang="zh-CN" sz="2400" dirty="0"/>
              <a:t> a</a:t>
            </a:r>
            <a:r>
              <a:rPr lang="en-US" altLang="zh-CN" sz="2400" baseline="-25000" dirty="0"/>
              <a:t>31</a:t>
            </a:r>
            <a:r>
              <a:rPr lang="en-US" altLang="zh-CN" sz="2400" dirty="0"/>
              <a:t>          a</a:t>
            </a:r>
            <a:r>
              <a:rPr lang="en-US" altLang="zh-CN" sz="2400" baseline="-25000" dirty="0"/>
              <a:t>ij</a:t>
            </a:r>
            <a:r>
              <a:rPr lang="en-US" altLang="zh-CN" sz="2400" dirty="0"/>
              <a:t>(a</a:t>
            </a:r>
            <a:r>
              <a:rPr lang="en-US" altLang="zh-CN" sz="2400" baseline="-25000" dirty="0"/>
              <a:t>ji</a:t>
            </a:r>
            <a:r>
              <a:rPr lang="en-US" altLang="zh-CN" sz="2400" dirty="0"/>
              <a:t>)                a</a:t>
            </a:r>
            <a:r>
              <a:rPr lang="en-US" altLang="zh-CN" sz="2400" baseline="-25000" dirty="0"/>
              <a:t>nn</a:t>
            </a:r>
            <a:endParaRPr lang="en-US" altLang="zh-CN" sz="2400" dirty="0"/>
          </a:p>
        </p:txBody>
      </p:sp>
      <p:sp>
        <p:nvSpPr>
          <p:cNvPr id="40969" name="Line 9"/>
          <p:cNvSpPr>
            <a:spLocks noChangeShapeType="1"/>
          </p:cNvSpPr>
          <p:nvPr/>
        </p:nvSpPr>
        <p:spPr bwMode="auto">
          <a:xfrm>
            <a:off x="18288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0" name="Line 10"/>
          <p:cNvSpPr>
            <a:spLocks noChangeShapeType="1"/>
          </p:cNvSpPr>
          <p:nvPr/>
        </p:nvSpPr>
        <p:spPr bwMode="auto">
          <a:xfrm>
            <a:off x="23622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1" name="Line 11"/>
          <p:cNvSpPr>
            <a:spLocks noChangeShapeType="1"/>
          </p:cNvSpPr>
          <p:nvPr/>
        </p:nvSpPr>
        <p:spPr bwMode="auto">
          <a:xfrm>
            <a:off x="28956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2" name="Line 12"/>
          <p:cNvSpPr>
            <a:spLocks noChangeShapeType="1"/>
          </p:cNvSpPr>
          <p:nvPr/>
        </p:nvSpPr>
        <p:spPr bwMode="auto">
          <a:xfrm>
            <a:off x="33528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3" name="Line 13"/>
          <p:cNvSpPr>
            <a:spLocks noChangeShapeType="1"/>
          </p:cNvSpPr>
          <p:nvPr/>
        </p:nvSpPr>
        <p:spPr bwMode="auto">
          <a:xfrm>
            <a:off x="42672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4" name="Line 14"/>
          <p:cNvSpPr>
            <a:spLocks noChangeShapeType="1"/>
          </p:cNvSpPr>
          <p:nvPr/>
        </p:nvSpPr>
        <p:spPr bwMode="auto">
          <a:xfrm>
            <a:off x="51816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75" name="Line 15"/>
          <p:cNvSpPr>
            <a:spLocks noChangeShapeType="1"/>
          </p:cNvSpPr>
          <p:nvPr/>
        </p:nvSpPr>
        <p:spPr bwMode="auto">
          <a:xfrm>
            <a:off x="6629400" y="402526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55" name="Text Box 18"/>
          <p:cNvSpPr txBox="1"/>
          <p:nvPr/>
        </p:nvSpPr>
        <p:spPr>
          <a:xfrm>
            <a:off x="685800" y="4482465"/>
            <a:ext cx="69342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     k  0    1     2     3                                    n(n+1)/2-1</a:t>
            </a:r>
            <a:endParaRPr lang="en-US" altLang="zh-CN" sz="2400" dirty="0"/>
          </a:p>
        </p:txBody>
      </p:sp>
      <p:sp>
        <p:nvSpPr>
          <p:cNvPr id="40979" name="AutoShape 19"/>
          <p:cNvSpPr/>
          <p:nvPr/>
        </p:nvSpPr>
        <p:spPr bwMode="auto">
          <a:xfrm>
            <a:off x="3124200" y="5029200"/>
            <a:ext cx="76200" cy="762000"/>
          </a:xfrm>
          <a:prstGeom prst="leftBrace">
            <a:avLst>
              <a:gd name="adj1" fmla="val 8333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57" name="Text Box 20"/>
          <p:cNvSpPr txBox="1"/>
          <p:nvPr/>
        </p:nvSpPr>
        <p:spPr>
          <a:xfrm>
            <a:off x="838200" y="394906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sa</a:t>
            </a:r>
            <a:endParaRPr lang="en-US" altLang="zh-CN" sz="2400" b="1" dirty="0"/>
          </a:p>
        </p:txBody>
      </p:sp>
      <p:sp>
        <p:nvSpPr>
          <p:cNvPr id="40981" name="Line 21"/>
          <p:cNvSpPr>
            <a:spLocks noChangeShapeType="1"/>
          </p:cNvSpPr>
          <p:nvPr/>
        </p:nvSpPr>
        <p:spPr bwMode="auto">
          <a:xfrm>
            <a:off x="6553200" y="5159375"/>
            <a:ext cx="0" cy="144780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2" name="Line 22"/>
          <p:cNvSpPr>
            <a:spLocks noChangeShapeType="1"/>
          </p:cNvSpPr>
          <p:nvPr/>
        </p:nvSpPr>
        <p:spPr bwMode="auto">
          <a:xfrm>
            <a:off x="8305800" y="5083175"/>
            <a:ext cx="0" cy="152400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3" name="Line 23"/>
          <p:cNvSpPr>
            <a:spLocks noChangeShapeType="1"/>
          </p:cNvSpPr>
          <p:nvPr/>
        </p:nvSpPr>
        <p:spPr bwMode="auto">
          <a:xfrm>
            <a:off x="6705600" y="5159375"/>
            <a:ext cx="1447800" cy="144780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4" name="Line 24"/>
          <p:cNvSpPr>
            <a:spLocks noChangeShapeType="1"/>
          </p:cNvSpPr>
          <p:nvPr/>
        </p:nvSpPr>
        <p:spPr bwMode="auto">
          <a:xfrm>
            <a:off x="6705600" y="5159375"/>
            <a:ext cx="1447800" cy="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5" name="Line 25"/>
          <p:cNvSpPr>
            <a:spLocks noChangeShapeType="1"/>
          </p:cNvSpPr>
          <p:nvPr/>
        </p:nvSpPr>
        <p:spPr bwMode="auto">
          <a:xfrm>
            <a:off x="8153400" y="5159375"/>
            <a:ext cx="0" cy="144780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6" name="Line 26"/>
          <p:cNvSpPr>
            <a:spLocks noChangeShapeType="1"/>
          </p:cNvSpPr>
          <p:nvPr/>
        </p:nvSpPr>
        <p:spPr bwMode="auto">
          <a:xfrm>
            <a:off x="6705600" y="5159375"/>
            <a:ext cx="0" cy="144780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0987" name="Line 27"/>
          <p:cNvSpPr>
            <a:spLocks noChangeShapeType="1"/>
          </p:cNvSpPr>
          <p:nvPr/>
        </p:nvSpPr>
        <p:spPr bwMode="auto">
          <a:xfrm>
            <a:off x="6705600" y="6607175"/>
            <a:ext cx="1447800" cy="0"/>
          </a:xfrm>
          <a:prstGeom prst="line">
            <a:avLst/>
          </a:prstGeom>
          <a:noFill/>
          <a:ln w="952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65" name="Text Box 28"/>
          <p:cNvSpPr txBox="1"/>
          <p:nvPr/>
        </p:nvSpPr>
        <p:spPr>
          <a:xfrm>
            <a:off x="6781800" y="5768975"/>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solidFill>
                  <a:schemeClr val="accent2"/>
                </a:solidFill>
                <a:sym typeface="Symbol" pitchFamily="18" charset="2"/>
              </a:rPr>
              <a:t>a</a:t>
            </a:r>
            <a:r>
              <a:rPr lang="en-US" altLang="zh-CN" sz="2800" baseline="-25000" dirty="0">
                <a:solidFill>
                  <a:schemeClr val="accent2"/>
                </a:solidFill>
                <a:sym typeface="Symbol" pitchFamily="18" charset="2"/>
              </a:rPr>
              <a:t>ij</a:t>
            </a:r>
            <a:endParaRPr lang="en-US" altLang="zh-CN" sz="2800" baseline="-25000" dirty="0">
              <a:solidFill>
                <a:schemeClr val="accent2"/>
              </a:solidFill>
              <a:sym typeface="Symbol" pitchFamily="18" charset="2"/>
            </a:endParaRPr>
          </a:p>
        </p:txBody>
      </p:sp>
      <p:sp>
        <p:nvSpPr>
          <p:cNvPr id="10266" name="Text Box 29"/>
          <p:cNvSpPr txBox="1"/>
          <p:nvPr/>
        </p:nvSpPr>
        <p:spPr>
          <a:xfrm>
            <a:off x="7543800" y="5159375"/>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solidFill>
                  <a:schemeClr val="accent2"/>
                </a:solidFill>
                <a:sym typeface="Symbol" pitchFamily="18" charset="2"/>
              </a:rPr>
              <a:t>a</a:t>
            </a:r>
            <a:r>
              <a:rPr lang="en-US" altLang="zh-CN" sz="2800" baseline="-25000" dirty="0">
                <a:solidFill>
                  <a:schemeClr val="accent2"/>
                </a:solidFill>
                <a:sym typeface="Symbol" pitchFamily="18" charset="2"/>
              </a:rPr>
              <a:t>ji</a:t>
            </a:r>
            <a:endParaRPr lang="en-US" altLang="zh-CN" sz="2800" baseline="-25000" dirty="0">
              <a:solidFill>
                <a:schemeClr val="accent2"/>
              </a:solidFill>
              <a:sym typeface="Symbol" pitchFamily="18" charset="2"/>
            </a:endParaRPr>
          </a:p>
        </p:txBody>
      </p:sp>
      <p:sp>
        <p:nvSpPr>
          <p:cNvPr id="40990" name="Line 30"/>
          <p:cNvSpPr>
            <a:spLocks noChangeShapeType="1"/>
          </p:cNvSpPr>
          <p:nvPr/>
        </p:nvSpPr>
        <p:spPr bwMode="auto">
          <a:xfrm flipV="1">
            <a:off x="7162800" y="5616575"/>
            <a:ext cx="381000" cy="381000"/>
          </a:xfrm>
          <a:prstGeom prst="line">
            <a:avLst/>
          </a:prstGeom>
          <a:noFill/>
          <a:ln w="9525">
            <a:solidFill>
              <a:schemeClr val="accent2"/>
            </a:solidFill>
            <a:prstDash val="dash"/>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pic>
        <p:nvPicPr>
          <p:cNvPr id="10268" name="图片 27"/>
          <p:cNvPicPr>
            <a:picLocks noChangeAspect="1"/>
          </p:cNvPicPr>
          <p:nvPr/>
        </p:nvPicPr>
        <p:blipFill>
          <a:blip r:embed="rId1"/>
          <a:stretch>
            <a:fillRect/>
          </a:stretch>
        </p:blipFill>
        <p:spPr>
          <a:xfrm>
            <a:off x="5545773" y="584200"/>
            <a:ext cx="3325812" cy="2244725"/>
          </a:xfrm>
          <a:prstGeom prst="rect">
            <a:avLst/>
          </a:prstGeom>
          <a:noFill/>
          <a:ln w="9525">
            <a:noFill/>
          </a:ln>
        </p:spPr>
      </p:pic>
      <p:sp>
        <p:nvSpPr>
          <p:cNvPr id="2" name="椭圆 1"/>
          <p:cNvSpPr/>
          <p:nvPr/>
        </p:nvSpPr>
        <p:spPr bwMode="auto">
          <a:xfrm>
            <a:off x="6148388" y="800100"/>
            <a:ext cx="468313" cy="358775"/>
          </a:xfrm>
          <a:prstGeom prst="ellipse">
            <a:avLst/>
          </a:prstGeom>
          <a:noFill/>
          <a:ln w="9525" cap="flat" cmpd="sng" algn="ctr">
            <a:solidFill>
              <a:schemeClr val="accent2"/>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ph type="title"/>
          </p:nvPr>
        </p:nvSpPr>
        <p:spPr>
          <a:xfrm>
            <a:off x="755650" y="333375"/>
            <a:ext cx="7772400" cy="609600"/>
          </a:xfrm>
        </p:spPr>
        <p:txBody>
          <a:bodyPr vert="horz" wrap="square" lIns="91440" tIns="45720" rIns="91440" bIns="45720" anchor="ctr"/>
          <a:p>
            <a:pPr algn="l" eaLnBrk="1" hangingPunct="1"/>
            <a:r>
              <a:rPr lang="en-US" altLang="zh-CN" sz="2400" b="1" dirty="0">
                <a:solidFill>
                  <a:srgbClr val="800000"/>
                </a:solidFill>
              </a:rPr>
              <a:t>5.3.2  </a:t>
            </a:r>
            <a:r>
              <a:rPr lang="zh-CN" altLang="en-US" sz="2400" b="1" dirty="0">
                <a:solidFill>
                  <a:srgbClr val="800000"/>
                </a:solidFill>
              </a:rPr>
              <a:t>三角矩阵</a:t>
            </a:r>
            <a:endParaRPr lang="zh-CN" altLang="en-US" sz="4000" b="1" dirty="0">
              <a:solidFill>
                <a:srgbClr val="800000"/>
              </a:solidFill>
            </a:endParaRPr>
          </a:p>
        </p:txBody>
      </p:sp>
      <p:sp>
        <p:nvSpPr>
          <p:cNvPr id="11269" name="Rectangle 3"/>
          <p:cNvSpPr>
            <a:spLocks noGrp="1"/>
          </p:cNvSpPr>
          <p:nvPr>
            <p:ph idx="1"/>
          </p:nvPr>
        </p:nvSpPr>
        <p:spPr>
          <a:xfrm>
            <a:off x="838200" y="1052513"/>
            <a:ext cx="7924800" cy="5043487"/>
          </a:xfrm>
        </p:spPr>
        <p:txBody>
          <a:bodyPr vert="horz" wrap="square" lIns="91440" tIns="45720" rIns="91440" bIns="45720" anchor="t">
            <a:noAutofit/>
          </a:bodyPr>
          <a:p>
            <a:pPr eaLnBrk="1" hangingPunct="1">
              <a:lnSpc>
                <a:spcPct val="150000"/>
              </a:lnSpc>
              <a:buNone/>
            </a:pPr>
            <a:r>
              <a:rPr lang="en-US" altLang="zh-CN" sz="2000" b="1" dirty="0">
                <a:solidFill>
                  <a:srgbClr val="CC6600"/>
                </a:solidFill>
              </a:rPr>
              <a:t>[</a:t>
            </a:r>
            <a:r>
              <a:rPr lang="zh-CN" altLang="en-US" sz="2000" b="1" dirty="0">
                <a:solidFill>
                  <a:srgbClr val="CC6600"/>
                </a:solidFill>
              </a:rPr>
              <a:t>特点</a:t>
            </a:r>
            <a:r>
              <a:rPr lang="en-US" altLang="zh-CN" sz="2000" b="1" dirty="0">
                <a:solidFill>
                  <a:srgbClr val="CC6600"/>
                </a:solidFill>
              </a:rPr>
              <a:t>]</a:t>
            </a:r>
            <a:r>
              <a:rPr lang="en-US" altLang="zh-CN" sz="2000" dirty="0">
                <a:solidFill>
                  <a:srgbClr val="FF3300"/>
                </a:solidFill>
              </a:rPr>
              <a:t>  </a:t>
            </a:r>
            <a:r>
              <a:rPr lang="zh-CN" altLang="en-US" sz="2000" dirty="0"/>
              <a:t>对角线以下</a:t>
            </a:r>
            <a:r>
              <a:rPr lang="en-US" altLang="zh-CN" sz="2000" dirty="0"/>
              <a:t>(</a:t>
            </a:r>
            <a:r>
              <a:rPr lang="zh-CN" altLang="en-US" sz="2000" dirty="0"/>
              <a:t>或者以上</a:t>
            </a:r>
            <a:r>
              <a:rPr lang="en-US" altLang="zh-CN" sz="2000" dirty="0"/>
              <a:t>)</a:t>
            </a:r>
            <a:r>
              <a:rPr lang="zh-CN" altLang="en-US" sz="2000" dirty="0"/>
              <a:t>的数据元素</a:t>
            </a:r>
            <a:r>
              <a:rPr lang="en-US" altLang="zh-CN" sz="2000" dirty="0"/>
              <a:t>(</a:t>
            </a:r>
            <a:r>
              <a:rPr lang="zh-CN" altLang="en-US" sz="2000" dirty="0"/>
              <a:t>不包括对角线</a:t>
            </a:r>
            <a:r>
              <a:rPr lang="en-US" altLang="zh-CN" sz="2000" dirty="0"/>
              <a:t>)</a:t>
            </a:r>
            <a:r>
              <a:rPr lang="zh-CN" altLang="en-US" sz="2000" dirty="0"/>
              <a:t>全部为常数</a:t>
            </a:r>
            <a:r>
              <a:rPr lang="en-US" altLang="zh-CN" sz="2000" dirty="0"/>
              <a:t>c</a:t>
            </a:r>
            <a:r>
              <a:rPr lang="zh-CN" altLang="en-US" sz="2000" dirty="0"/>
              <a:t>。</a:t>
            </a:r>
            <a:endParaRPr lang="zh-CN" altLang="en-US" sz="2000" dirty="0"/>
          </a:p>
          <a:p>
            <a:pPr eaLnBrk="1" hangingPunct="1">
              <a:lnSpc>
                <a:spcPct val="150000"/>
              </a:lnSpc>
              <a:buNone/>
            </a:pPr>
            <a:endParaRPr lang="zh-CN" altLang="en-US" sz="2000" dirty="0"/>
          </a:p>
          <a:p>
            <a:pPr eaLnBrk="1" hangingPunct="1">
              <a:lnSpc>
                <a:spcPct val="150000"/>
              </a:lnSpc>
              <a:buNone/>
            </a:pPr>
            <a:endParaRPr lang="zh-CN" altLang="en-US" sz="2000" dirty="0"/>
          </a:p>
          <a:p>
            <a:pPr eaLnBrk="1" hangingPunct="1">
              <a:lnSpc>
                <a:spcPct val="150000"/>
              </a:lnSpc>
              <a:buNone/>
            </a:pPr>
            <a:endParaRPr lang="zh-CN" altLang="en-US" sz="2000" dirty="0"/>
          </a:p>
          <a:p>
            <a:pPr eaLnBrk="1" hangingPunct="1">
              <a:lnSpc>
                <a:spcPct val="150000"/>
              </a:lnSpc>
              <a:buNone/>
            </a:pPr>
            <a:r>
              <a:rPr lang="en-US" altLang="zh-CN" sz="2000" b="1" dirty="0">
                <a:solidFill>
                  <a:srgbClr val="CC6600"/>
                </a:solidFill>
              </a:rPr>
              <a:t>[</a:t>
            </a:r>
            <a:r>
              <a:rPr lang="zh-CN" altLang="en-US" sz="2000" b="1" dirty="0">
                <a:solidFill>
                  <a:srgbClr val="CC6600"/>
                </a:solidFill>
              </a:rPr>
              <a:t>存储方法</a:t>
            </a:r>
            <a:r>
              <a:rPr lang="en-US" altLang="zh-CN" sz="2000" b="1" dirty="0">
                <a:solidFill>
                  <a:srgbClr val="CC6600"/>
                </a:solidFill>
              </a:rPr>
              <a:t>]</a:t>
            </a:r>
            <a:r>
              <a:rPr lang="en-US" altLang="zh-CN" sz="2000" dirty="0">
                <a:solidFill>
                  <a:srgbClr val="FF3300"/>
                </a:solidFill>
              </a:rPr>
              <a:t>  </a:t>
            </a:r>
            <a:r>
              <a:rPr lang="zh-CN" altLang="en-US" sz="2000" dirty="0"/>
              <a:t>重复元素</a:t>
            </a:r>
            <a:r>
              <a:rPr lang="en-US" altLang="zh-CN" sz="2000" dirty="0"/>
              <a:t>c</a:t>
            </a:r>
            <a:r>
              <a:rPr lang="zh-CN" altLang="en-US" sz="2000" dirty="0"/>
              <a:t>共享一个元素存储空间，</a:t>
            </a:r>
            <a:r>
              <a:rPr lang="zh-CN" altLang="en-US" sz="2000" dirty="0">
                <a:sym typeface="Symbol" pitchFamily="18" charset="2"/>
              </a:rPr>
              <a:t>共占用</a:t>
            </a:r>
            <a:r>
              <a:rPr lang="en-US" altLang="zh-CN" sz="2000" dirty="0">
                <a:sym typeface="Symbol" pitchFamily="18" charset="2"/>
              </a:rPr>
              <a:t>n(n+1)/2+1</a:t>
            </a:r>
            <a:r>
              <a:rPr lang="zh-CN" altLang="en-US" sz="2000" dirty="0">
                <a:sym typeface="Symbol" pitchFamily="18" charset="2"/>
              </a:rPr>
              <a:t>个元素空间</a:t>
            </a:r>
            <a:r>
              <a:rPr lang="en-US" altLang="zh-CN" sz="2000" dirty="0">
                <a:sym typeface="Symbol" pitchFamily="18" charset="2"/>
              </a:rPr>
              <a:t>: sa[1.. n(n+1)/2]</a:t>
            </a:r>
            <a:r>
              <a:rPr lang="zh-CN" altLang="en-US" sz="2000" dirty="0">
                <a:sym typeface="Symbol" pitchFamily="18" charset="2"/>
              </a:rPr>
              <a:t>。</a:t>
            </a:r>
            <a:r>
              <a:rPr lang="en-US" altLang="zh-CN" sz="2000" dirty="0">
                <a:sym typeface="Symbol" pitchFamily="18" charset="2"/>
              </a:rPr>
              <a:t>sa[0]=C</a:t>
            </a:r>
            <a:endParaRPr lang="en-US" altLang="zh-CN" sz="2000" dirty="0">
              <a:sym typeface="Symbol" pitchFamily="18" charset="2"/>
            </a:endParaRPr>
          </a:p>
          <a:p>
            <a:pPr eaLnBrk="1" hangingPunct="1">
              <a:lnSpc>
                <a:spcPct val="150000"/>
              </a:lnSpc>
              <a:buNone/>
            </a:pPr>
            <a:endParaRPr lang="en-US" altLang="zh-CN" sz="2000" dirty="0"/>
          </a:p>
          <a:p>
            <a:pPr eaLnBrk="1" hangingPunct="1">
              <a:lnSpc>
                <a:spcPct val="150000"/>
              </a:lnSpc>
              <a:buNone/>
            </a:pPr>
            <a:r>
              <a:rPr lang="en-US" altLang="zh-CN" sz="2000" dirty="0"/>
              <a:t>          </a:t>
            </a:r>
            <a:r>
              <a:rPr lang="zh-CN" altLang="en-US" sz="2000" dirty="0">
                <a:latin typeface="楷体" pitchFamily="49" charset="-122"/>
                <a:ea typeface="楷体" pitchFamily="49" charset="-122"/>
              </a:rPr>
              <a:t>上三角矩阵                                        下三角矩阵</a:t>
            </a:r>
            <a:endParaRPr lang="zh-CN" altLang="en-US" sz="2000" dirty="0">
              <a:latin typeface="楷体" pitchFamily="49" charset="-122"/>
              <a:ea typeface="楷体" pitchFamily="49" charset="-122"/>
            </a:endParaRPr>
          </a:p>
          <a:p>
            <a:pPr eaLnBrk="1" hangingPunct="1">
              <a:lnSpc>
                <a:spcPct val="150000"/>
              </a:lnSpc>
              <a:buNone/>
            </a:pPr>
            <a:r>
              <a:rPr lang="zh-CN" altLang="en-US" sz="2000" dirty="0"/>
              <a:t> </a:t>
            </a:r>
            <a:r>
              <a:rPr lang="en-US" altLang="zh-CN" sz="2000" dirty="0"/>
              <a:t>k=  (i-1)</a:t>
            </a:r>
            <a:r>
              <a:rPr lang="en-US" altLang="zh-CN" sz="2000" dirty="0">
                <a:sym typeface="Symbol" pitchFamily="18" charset="2"/>
              </a:rPr>
              <a:t>(2n-i+2)/2+j-i+1   ij           </a:t>
            </a:r>
            <a:r>
              <a:rPr lang="en-US" altLang="zh-CN" sz="2000" dirty="0"/>
              <a:t>k=  i</a:t>
            </a:r>
            <a:r>
              <a:rPr lang="en-US" altLang="zh-CN" sz="2000" dirty="0">
                <a:sym typeface="Symbol" pitchFamily="18" charset="2"/>
              </a:rPr>
              <a:t>(i-1)/2+j         ij</a:t>
            </a:r>
            <a:endParaRPr lang="en-US" altLang="zh-CN" sz="2000" dirty="0">
              <a:sym typeface="Symbol" pitchFamily="18" charset="2"/>
            </a:endParaRPr>
          </a:p>
          <a:p>
            <a:pPr eaLnBrk="1" hangingPunct="1">
              <a:lnSpc>
                <a:spcPct val="150000"/>
              </a:lnSpc>
              <a:buNone/>
            </a:pPr>
            <a:r>
              <a:rPr lang="en-US" altLang="zh-CN" sz="2000" dirty="0">
                <a:sym typeface="Symbol" pitchFamily="18" charset="2"/>
              </a:rPr>
              <a:t>        0                              i&gt;j</a:t>
            </a:r>
            <a:r>
              <a:rPr lang="en-US" altLang="zh-CN" sz="2000" dirty="0"/>
              <a:t>                 0</a:t>
            </a:r>
            <a:r>
              <a:rPr lang="en-US" altLang="zh-CN" sz="2000" dirty="0">
                <a:sym typeface="Symbol" pitchFamily="18" charset="2"/>
              </a:rPr>
              <a:t>                     i&lt;j</a:t>
            </a:r>
            <a:endParaRPr lang="en-US" altLang="zh-CN" sz="2000" dirty="0">
              <a:sym typeface="Symbol" pitchFamily="18" charset="2"/>
            </a:endParaRPr>
          </a:p>
        </p:txBody>
      </p:sp>
      <p:sp>
        <p:nvSpPr>
          <p:cNvPr id="69650" name="AutoShape 18"/>
          <p:cNvSpPr/>
          <p:nvPr/>
        </p:nvSpPr>
        <p:spPr bwMode="auto">
          <a:xfrm>
            <a:off x="1371600" y="5516245"/>
            <a:ext cx="76200" cy="533400"/>
          </a:xfrm>
          <a:prstGeom prst="leftBrace">
            <a:avLst>
              <a:gd name="adj1" fmla="val 5833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9651" name="AutoShape 19"/>
          <p:cNvSpPr/>
          <p:nvPr/>
        </p:nvSpPr>
        <p:spPr bwMode="auto">
          <a:xfrm>
            <a:off x="5847080" y="5441950"/>
            <a:ext cx="76200" cy="609600"/>
          </a:xfrm>
          <a:prstGeom prst="leftBrace">
            <a:avLst>
              <a:gd name="adj1" fmla="val 66667"/>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nvGrpSpPr>
          <p:cNvPr id="11272" name="组合 7"/>
          <p:cNvGrpSpPr/>
          <p:nvPr/>
        </p:nvGrpSpPr>
        <p:grpSpPr>
          <a:xfrm>
            <a:off x="1647190" y="4228465"/>
            <a:ext cx="6365875" cy="546385"/>
            <a:chOff x="1209700" y="4005064"/>
            <a:chExt cx="5876900" cy="579639"/>
          </a:xfrm>
        </p:grpSpPr>
        <p:sp>
          <p:nvSpPr>
            <p:cNvPr id="2" name="矩形 1"/>
            <p:cNvSpPr/>
            <p:nvPr/>
          </p:nvSpPr>
          <p:spPr bwMode="auto">
            <a:xfrm>
              <a:off x="1447824" y="4005064"/>
              <a:ext cx="5427640" cy="28727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 name="TextBox 2"/>
            <p:cNvSpPr txBox="1"/>
            <p:nvPr/>
          </p:nvSpPr>
          <p:spPr>
            <a:xfrm>
              <a:off x="1447707" y="4005064"/>
              <a:ext cx="367563" cy="292363"/>
            </a:xfrm>
            <a:prstGeom prst="rect">
              <a:avLst/>
            </a:prstGeom>
            <a:noFill/>
            <a:ln>
              <a:solidFill>
                <a:schemeClr val="tx1"/>
              </a:solidFill>
            </a:ln>
          </p:spPr>
          <p:txBody>
            <a:bodyPr wrap="square">
              <a:spAutoFit/>
            </a:bodyPr>
            <a:lstStyle/>
            <a:p>
              <a:pPr marR="0" defTabSz="914400">
                <a:buClrTx/>
                <a:buSzTx/>
                <a:buFontTx/>
                <a:buNone/>
                <a:defRPr/>
              </a:pPr>
              <a:r>
                <a:rPr kumimoji="1" lang="en-US" altLang="zh-CN" sz="1200"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C</a:t>
              </a:r>
              <a:endParaRPr kumimoji="1" lang="zh-CN" altLang="en-US" sz="1200"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p:txBody>
        </p:sp>
        <p:sp>
          <p:nvSpPr>
            <p:cNvPr id="4" name="TextBox 3"/>
            <p:cNvSpPr txBox="1"/>
            <p:nvPr/>
          </p:nvSpPr>
          <p:spPr>
            <a:xfrm>
              <a:off x="1209700" y="4292340"/>
              <a:ext cx="5876900" cy="292363"/>
            </a:xfrm>
            <a:prstGeom prst="rect">
              <a:avLst/>
            </a:prstGeom>
            <a:noFill/>
          </p:spPr>
          <p:txBody>
            <a:bodyPr>
              <a:spAutoFit/>
            </a:bodyPr>
            <a:lstStyle/>
            <a:p>
              <a:pPr marR="0" algn="l" defTabSz="914400">
                <a:buClrTx/>
                <a:buSzTx/>
                <a:buFontTx/>
                <a:buNone/>
                <a:defRPr/>
              </a:pPr>
              <a:r>
                <a:rPr kumimoji="1" lang="en-US" altLang="zh-CN" sz="1200" b="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k</a:t>
              </a:r>
              <a:r>
                <a:rPr kumimoji="1" lang="en-US" altLang="zh-CN" sz="1200"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0                                                                                                                             n(n+1)/2</a:t>
              </a:r>
              <a:endParaRPr kumimoji="1" lang="zh-CN" altLang="en-US" sz="1200"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p:txBody>
        </p:sp>
        <p:cxnSp>
          <p:nvCxnSpPr>
            <p:cNvPr id="11290" name="直接连接符 5"/>
            <p:cNvCxnSpPr/>
            <p:nvPr/>
          </p:nvCxnSpPr>
          <p:spPr>
            <a:xfrm>
              <a:off x="6553200" y="4005064"/>
              <a:ext cx="0" cy="288032"/>
            </a:xfrm>
            <a:prstGeom prst="line">
              <a:avLst/>
            </a:prstGeom>
            <a:ln w="9525" cap="flat" cmpd="sng">
              <a:solidFill>
                <a:schemeClr val="tx1"/>
              </a:solidFill>
              <a:prstDash val="solid"/>
              <a:headEnd type="none" w="med" len="med"/>
              <a:tailEnd type="none" w="med" len="med"/>
            </a:ln>
          </p:spPr>
        </p:cxnSp>
      </p:grpSp>
      <p:grpSp>
        <p:nvGrpSpPr>
          <p:cNvPr id="11273" name="组合 10"/>
          <p:cNvGrpSpPr/>
          <p:nvPr/>
        </p:nvGrpSpPr>
        <p:grpSpPr>
          <a:xfrm>
            <a:off x="1676400" y="1644650"/>
            <a:ext cx="5410200" cy="1600200"/>
            <a:chOff x="1676400" y="1645348"/>
            <a:chExt cx="5410200" cy="1600200"/>
          </a:xfrm>
        </p:grpSpPr>
        <p:grpSp>
          <p:nvGrpSpPr>
            <p:cNvPr id="11274" name="组合 6"/>
            <p:cNvGrpSpPr/>
            <p:nvPr/>
          </p:nvGrpSpPr>
          <p:grpSpPr>
            <a:xfrm>
              <a:off x="1676400" y="1645348"/>
              <a:ext cx="5410200" cy="1600200"/>
              <a:chOff x="1676400" y="1645348"/>
              <a:chExt cx="5410200" cy="1600200"/>
            </a:xfrm>
          </p:grpSpPr>
          <p:sp>
            <p:nvSpPr>
              <p:cNvPr id="69636" name="Line 4"/>
              <p:cNvSpPr>
                <a:spLocks noChangeShapeType="1"/>
              </p:cNvSpPr>
              <p:nvPr/>
            </p:nvSpPr>
            <p:spPr bwMode="auto">
              <a:xfrm>
                <a:off x="1752600" y="1797748"/>
                <a:ext cx="0" cy="914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9637" name="Line 5"/>
              <p:cNvSpPr>
                <a:spLocks noChangeShapeType="1"/>
              </p:cNvSpPr>
              <p:nvPr/>
            </p:nvSpPr>
            <p:spPr bwMode="auto">
              <a:xfrm>
                <a:off x="3200400" y="1797748"/>
                <a:ext cx="0" cy="914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1279" name="Text Box 9"/>
              <p:cNvSpPr txBox="1"/>
              <p:nvPr/>
            </p:nvSpPr>
            <p:spPr>
              <a:xfrm>
                <a:off x="1905000" y="2178748"/>
                <a:ext cx="457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dirty="0">
                    <a:solidFill>
                      <a:schemeClr val="accent2"/>
                    </a:solidFill>
                  </a:rPr>
                  <a:t>C</a:t>
                </a:r>
                <a:endParaRPr lang="en-US" altLang="zh-CN" sz="3600" dirty="0">
                  <a:solidFill>
                    <a:schemeClr val="accent1"/>
                  </a:solidFill>
                </a:endParaRPr>
              </a:p>
            </p:txBody>
          </p:sp>
          <p:sp>
            <p:nvSpPr>
              <p:cNvPr id="69642" name="Line 10"/>
              <p:cNvSpPr>
                <a:spLocks noChangeShapeType="1"/>
              </p:cNvSpPr>
              <p:nvPr/>
            </p:nvSpPr>
            <p:spPr bwMode="auto">
              <a:xfrm>
                <a:off x="5257800" y="1721548"/>
                <a:ext cx="0" cy="9906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9643" name="Line 11"/>
              <p:cNvSpPr>
                <a:spLocks noChangeShapeType="1"/>
              </p:cNvSpPr>
              <p:nvPr/>
            </p:nvSpPr>
            <p:spPr bwMode="auto">
              <a:xfrm>
                <a:off x="6629400" y="1721548"/>
                <a:ext cx="0" cy="9906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1282" name="Text Box 15"/>
              <p:cNvSpPr txBox="1"/>
              <p:nvPr/>
            </p:nvSpPr>
            <p:spPr>
              <a:xfrm>
                <a:off x="6019800" y="1645348"/>
                <a:ext cx="609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dirty="0">
                    <a:solidFill>
                      <a:schemeClr val="accent2"/>
                    </a:solidFill>
                  </a:rPr>
                  <a:t>C</a:t>
                </a:r>
                <a:endParaRPr lang="en-US" altLang="zh-CN" sz="3600" dirty="0">
                  <a:solidFill>
                    <a:schemeClr val="accent2"/>
                  </a:solidFill>
                </a:endParaRPr>
              </a:p>
            </p:txBody>
          </p:sp>
          <p:sp>
            <p:nvSpPr>
              <p:cNvPr id="11283" name="Text Box 16"/>
              <p:cNvSpPr txBox="1"/>
              <p:nvPr/>
            </p:nvSpPr>
            <p:spPr>
              <a:xfrm>
                <a:off x="1676400" y="2788348"/>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latin typeface="楷体" pitchFamily="49" charset="-122"/>
                    <a:ea typeface="楷体" pitchFamily="49" charset="-122"/>
                  </a:rPr>
                  <a:t>上三角矩阵</a:t>
                </a:r>
                <a:endParaRPr lang="zh-CN" altLang="en-US" sz="2400" dirty="0">
                  <a:latin typeface="楷体" pitchFamily="49" charset="-122"/>
                  <a:ea typeface="楷体" pitchFamily="49" charset="-122"/>
                </a:endParaRPr>
              </a:p>
            </p:txBody>
          </p:sp>
          <p:sp>
            <p:nvSpPr>
              <p:cNvPr id="11284" name="Text Box 17"/>
              <p:cNvSpPr txBox="1"/>
              <p:nvPr/>
            </p:nvSpPr>
            <p:spPr>
              <a:xfrm>
                <a:off x="5257800" y="2788348"/>
                <a:ext cx="1828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latin typeface="楷体" pitchFamily="49" charset="-122"/>
                    <a:ea typeface="楷体" pitchFamily="49" charset="-122"/>
                  </a:rPr>
                  <a:t>下三角矩阵</a:t>
                </a:r>
                <a:endParaRPr lang="zh-CN" altLang="en-US" sz="2400" dirty="0">
                  <a:latin typeface="楷体" pitchFamily="49" charset="-122"/>
                  <a:ea typeface="楷体" pitchFamily="49" charset="-122"/>
                </a:endParaRPr>
              </a:p>
            </p:txBody>
          </p:sp>
          <p:sp>
            <p:nvSpPr>
              <p:cNvPr id="69652" name="AutoShape 20"/>
              <p:cNvSpPr>
                <a:spLocks noChangeArrowheads="1"/>
              </p:cNvSpPr>
              <p:nvPr/>
            </p:nvSpPr>
            <p:spPr bwMode="auto">
              <a:xfrm rot="5400000" flipV="1">
                <a:off x="2057400" y="1645348"/>
                <a:ext cx="914400" cy="1219200"/>
              </a:xfrm>
              <a:prstGeom prst="rtTriangle">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9653" name="AutoShape 21"/>
              <p:cNvSpPr>
                <a:spLocks noChangeArrowheads="1"/>
              </p:cNvSpPr>
              <p:nvPr/>
            </p:nvSpPr>
            <p:spPr bwMode="auto">
              <a:xfrm>
                <a:off x="5334000" y="1721548"/>
                <a:ext cx="1219200" cy="914400"/>
              </a:xfrm>
              <a:prstGeom prst="rtTriangle">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9" name="TextBox 8"/>
            <p:cNvSpPr txBox="1"/>
            <p:nvPr/>
          </p:nvSpPr>
          <p:spPr>
            <a:xfrm>
              <a:off x="2460625" y="1824736"/>
              <a:ext cx="669925" cy="461962"/>
            </a:xfrm>
            <a:prstGeom prst="rect">
              <a:avLst/>
            </a:prstGeom>
            <a:noFill/>
          </p:spPr>
          <p:txBody>
            <a:bodyPr>
              <a:spAutoFit/>
            </a:bodyPr>
            <a:lstStyle/>
            <a:p>
              <a:pPr marR="0" defTabSz="914400">
                <a:buClrTx/>
                <a:buSzTx/>
                <a:buFontTx/>
                <a:buNone/>
                <a:defRPr/>
              </a:pPr>
              <a:r>
                <a:rPr kumimoji="1" lang="en-US" altLang="zh-CN" kern="1200" cap="none" spc="0" normalizeH="0" baseline="0" noProof="0" dirty="0" err="1">
                  <a:effectLst>
                    <a:outerShdw blurRad="38100" dist="38100" dir="2700000" algn="tl">
                      <a:srgbClr val="000000">
                        <a:alpha val="43137"/>
                      </a:srgbClr>
                    </a:outerShdw>
                  </a:effectLst>
                  <a:latin typeface="Times New Roman" panose="02020503050405090304" pitchFamily="18" charset="0"/>
                  <a:ea typeface="宋体" charset="-122"/>
                  <a:cs typeface="+mn-cs"/>
                  <a:sym typeface="Symbol" pitchFamily="18" charset="2"/>
                </a:rPr>
                <a:t>ij</a:t>
              </a:r>
              <a:endParaRPr kumimoji="1" lang="zh-CN" altLang="en-US"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p:txBody>
        </p:sp>
        <p:sp>
          <p:nvSpPr>
            <p:cNvPr id="10" name="TextBox 9"/>
            <p:cNvSpPr txBox="1"/>
            <p:nvPr/>
          </p:nvSpPr>
          <p:spPr>
            <a:xfrm>
              <a:off x="5400675" y="2173986"/>
              <a:ext cx="522288" cy="461962"/>
            </a:xfrm>
            <a:prstGeom prst="rect">
              <a:avLst/>
            </a:prstGeom>
            <a:noFill/>
          </p:spPr>
          <p:txBody>
            <a:bodyPr wrap="none">
              <a:spAutoFit/>
            </a:bodyPr>
            <a:lstStyle/>
            <a:p>
              <a:pPr marR="0" defTabSz="914400">
                <a:buClrTx/>
                <a:buSzTx/>
                <a:buFontTx/>
                <a:buNone/>
                <a:defRPr/>
              </a:pPr>
              <a:r>
                <a:rPr kumimoji="1" lang="en-US" altLang="zh-CN" kern="1200" cap="none" spc="0" normalizeH="0" baseline="0" noProof="0" dirty="0" err="1">
                  <a:effectLst>
                    <a:outerShdw blurRad="38100" dist="38100" dir="2700000" algn="tl">
                      <a:srgbClr val="000000">
                        <a:alpha val="43137"/>
                      </a:srgbClr>
                    </a:outerShdw>
                  </a:effectLst>
                  <a:latin typeface="Times New Roman" panose="02020503050405090304" pitchFamily="18" charset="0"/>
                  <a:ea typeface="宋体" charset="-122"/>
                  <a:cs typeface="+mn-cs"/>
                  <a:sym typeface="Symbol" pitchFamily="18" charset="2"/>
                </a:rPr>
                <a:t>ij</a:t>
              </a:r>
              <a:endParaRPr kumimoji="1" lang="zh-CN" altLang="en-US"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Rectangle 2"/>
          <p:cNvSpPr>
            <a:spLocks noGrp="1"/>
          </p:cNvSpPr>
          <p:nvPr>
            <p:ph type="title"/>
          </p:nvPr>
        </p:nvSpPr>
        <p:spPr>
          <a:xfrm>
            <a:off x="685800" y="685800"/>
            <a:ext cx="7696200" cy="685800"/>
          </a:xfrm>
        </p:spPr>
        <p:txBody>
          <a:bodyPr vert="horz" wrap="square" lIns="91440" tIns="45720" rIns="91440" bIns="45720" anchor="ctr"/>
          <a:p>
            <a:pPr algn="l" eaLnBrk="1" hangingPunct="1"/>
            <a:r>
              <a:rPr lang="en-US" altLang="zh-CN" sz="2400" b="1" dirty="0">
                <a:solidFill>
                  <a:srgbClr val="800000"/>
                </a:solidFill>
              </a:rPr>
              <a:t>5.3.3  </a:t>
            </a:r>
            <a:r>
              <a:rPr lang="zh-CN" altLang="en-US" sz="2400" b="1" dirty="0">
                <a:solidFill>
                  <a:srgbClr val="800000"/>
                </a:solidFill>
              </a:rPr>
              <a:t>带状矩阵（对角矩阵）</a:t>
            </a:r>
            <a:endParaRPr lang="zh-CN" altLang="en-US" sz="4000" b="1" dirty="0">
              <a:solidFill>
                <a:srgbClr val="800000"/>
              </a:solidFill>
            </a:endParaRPr>
          </a:p>
        </p:txBody>
      </p:sp>
      <p:sp>
        <p:nvSpPr>
          <p:cNvPr id="12293" name="Rectangle 3"/>
          <p:cNvSpPr>
            <a:spLocks noGrp="1"/>
          </p:cNvSpPr>
          <p:nvPr>
            <p:ph idx="1"/>
          </p:nvPr>
        </p:nvSpPr>
        <p:spPr>
          <a:xfrm>
            <a:off x="762000" y="1232535"/>
            <a:ext cx="7772400" cy="4800600"/>
          </a:xfrm>
        </p:spPr>
        <p:txBody>
          <a:bodyPr vert="horz" wrap="square" lIns="91440" tIns="45720" rIns="91440" bIns="45720" anchor="t">
            <a:noAutofit/>
          </a:bodyPr>
          <a:p>
            <a:pPr eaLnBrk="1" hangingPunct="1">
              <a:lnSpc>
                <a:spcPct val="150000"/>
              </a:lnSpc>
              <a:buNone/>
            </a:pPr>
            <a:r>
              <a:rPr lang="en-US" altLang="zh-CN" sz="2000" b="1" dirty="0">
                <a:solidFill>
                  <a:srgbClr val="CC6600"/>
                </a:solidFill>
              </a:rPr>
              <a:t>[</a:t>
            </a:r>
            <a:r>
              <a:rPr lang="zh-CN" altLang="en-US" sz="2000" b="1" dirty="0">
                <a:solidFill>
                  <a:srgbClr val="CC6600"/>
                </a:solidFill>
              </a:rPr>
              <a:t>特点</a:t>
            </a:r>
            <a:r>
              <a:rPr lang="en-US" altLang="zh-CN" sz="2000" b="1" dirty="0">
                <a:solidFill>
                  <a:srgbClr val="CC6600"/>
                </a:solidFill>
              </a:rPr>
              <a:t>]</a:t>
            </a:r>
            <a:r>
              <a:rPr lang="en-US" altLang="zh-CN" sz="2000" dirty="0">
                <a:solidFill>
                  <a:srgbClr val="FF3300"/>
                </a:solidFill>
              </a:rPr>
              <a:t>   </a:t>
            </a:r>
            <a:r>
              <a:rPr lang="zh-CN" altLang="en-US" sz="2000" dirty="0"/>
              <a:t>在</a:t>
            </a:r>
            <a:r>
              <a:rPr lang="en-US" altLang="zh-CN" sz="2000" dirty="0"/>
              <a:t>n</a:t>
            </a:r>
            <a:r>
              <a:rPr lang="en-US" altLang="zh-CN" sz="2000" dirty="0">
                <a:sym typeface="Symbol" pitchFamily="18" charset="2"/>
              </a:rPr>
              <a:t>n</a:t>
            </a:r>
            <a:r>
              <a:rPr lang="zh-CN" altLang="en-US" sz="2000" dirty="0">
                <a:sym typeface="Symbol" pitchFamily="18" charset="2"/>
              </a:rPr>
              <a:t>的方阵中，非零元素集中在主对角线及其两侧共</a:t>
            </a:r>
            <a:r>
              <a:rPr lang="en-US" altLang="zh-CN" sz="2000" dirty="0">
                <a:sym typeface="Symbol" pitchFamily="18" charset="2"/>
              </a:rPr>
              <a:t>L(</a:t>
            </a:r>
            <a:r>
              <a:rPr lang="zh-CN" altLang="en-US" sz="2000" dirty="0">
                <a:sym typeface="Symbol" pitchFamily="18" charset="2"/>
              </a:rPr>
              <a:t>奇数</a:t>
            </a:r>
            <a:r>
              <a:rPr lang="en-US" altLang="zh-CN" sz="2000" dirty="0">
                <a:sym typeface="Symbol" pitchFamily="18" charset="2"/>
              </a:rPr>
              <a:t>)</a:t>
            </a:r>
            <a:r>
              <a:rPr lang="zh-CN" altLang="en-US" sz="2000" dirty="0">
                <a:sym typeface="Symbol" pitchFamily="18" charset="2"/>
              </a:rPr>
              <a:t>条对角线的带状区域内 </a:t>
            </a:r>
            <a:r>
              <a:rPr lang="en-US" altLang="zh-CN" sz="2000" dirty="0">
                <a:sym typeface="Symbol" pitchFamily="18" charset="2"/>
              </a:rPr>
              <a:t>— L</a:t>
            </a:r>
            <a:r>
              <a:rPr lang="zh-CN" altLang="en-US" sz="2000" dirty="0">
                <a:sym typeface="Symbol" pitchFamily="18" charset="2"/>
              </a:rPr>
              <a:t>对角矩阵。</a:t>
            </a:r>
            <a:endParaRPr lang="zh-CN" altLang="en-US" sz="2000" dirty="0">
              <a:sym typeface="Symbol" pitchFamily="18" charset="2"/>
            </a:endParaRPr>
          </a:p>
          <a:p>
            <a:pPr eaLnBrk="1" hangingPunct="1">
              <a:lnSpc>
                <a:spcPct val="150000"/>
              </a:lnSpc>
              <a:buNone/>
            </a:pPr>
            <a:r>
              <a:rPr lang="en-US" altLang="zh-CN" sz="2000" b="1" dirty="0">
                <a:solidFill>
                  <a:srgbClr val="CC6600"/>
                </a:solidFill>
                <a:sym typeface="Symbol" pitchFamily="18" charset="2"/>
              </a:rPr>
              <a:t>[</a:t>
            </a:r>
            <a:r>
              <a:rPr lang="zh-CN" altLang="en-US" sz="2000" b="1" dirty="0">
                <a:solidFill>
                  <a:srgbClr val="CC6600"/>
                </a:solidFill>
                <a:sym typeface="Symbol" pitchFamily="18" charset="2"/>
              </a:rPr>
              <a:t>存储方法</a:t>
            </a:r>
            <a:r>
              <a:rPr lang="en-US" altLang="zh-CN" sz="2000" b="1" dirty="0">
                <a:solidFill>
                  <a:srgbClr val="CC6600"/>
                </a:solidFill>
                <a:sym typeface="Symbol" pitchFamily="18" charset="2"/>
              </a:rPr>
              <a:t>]</a:t>
            </a:r>
            <a:r>
              <a:rPr lang="en-US" altLang="zh-CN" sz="2000" dirty="0">
                <a:solidFill>
                  <a:srgbClr val="FF3300"/>
                </a:solidFill>
                <a:sym typeface="Symbol" pitchFamily="18" charset="2"/>
              </a:rPr>
              <a:t>   </a:t>
            </a:r>
            <a:r>
              <a:rPr lang="zh-CN" altLang="en-US" sz="2000" dirty="0">
                <a:sym typeface="Symbol" pitchFamily="18" charset="2"/>
              </a:rPr>
              <a:t>只存储带状区内的元素。</a:t>
            </a:r>
            <a:endParaRPr lang="zh-CN" altLang="en-US" sz="2000" dirty="0">
              <a:sym typeface="Symbol" pitchFamily="18" charset="2"/>
            </a:endParaRPr>
          </a:p>
          <a:p>
            <a:pPr eaLnBrk="1" hangingPunct="1">
              <a:lnSpc>
                <a:spcPct val="150000"/>
              </a:lnSpc>
              <a:buNone/>
            </a:pPr>
            <a:r>
              <a:rPr lang="en-US" altLang="zh-CN" sz="2000" dirty="0">
                <a:sym typeface="Symbol" pitchFamily="18" charset="2"/>
              </a:rPr>
              <a:t>1</a:t>
            </a:r>
            <a:r>
              <a:rPr lang="zh-CN" altLang="en-US" sz="2000" dirty="0">
                <a:sym typeface="Symbol" pitchFamily="18" charset="2"/>
              </a:rPr>
              <a:t>）以对角线的顺序存储</a:t>
            </a:r>
            <a:r>
              <a:rPr lang="en-US" altLang="zh-CN" sz="2000" dirty="0">
                <a:sym typeface="Symbol" pitchFamily="18" charset="2"/>
              </a:rPr>
              <a:t>,</a:t>
            </a:r>
            <a:r>
              <a:rPr lang="zh-CN" altLang="en-US" sz="2000" dirty="0">
                <a:sym typeface="Symbol" pitchFamily="18" charset="2"/>
              </a:rPr>
              <a:t>共</a:t>
            </a:r>
            <a:r>
              <a:rPr lang="en-US" altLang="zh-CN" sz="2000" dirty="0">
                <a:sym typeface="Symbol" pitchFamily="18" charset="2"/>
              </a:rPr>
              <a:t>n*L</a:t>
            </a:r>
            <a:r>
              <a:rPr lang="zh-CN" altLang="en-US" sz="2000" dirty="0">
                <a:sym typeface="Symbol" pitchFamily="18" charset="2"/>
              </a:rPr>
              <a:t>个元素。</a:t>
            </a:r>
            <a:endParaRPr lang="zh-CN" altLang="en-US" sz="2000" dirty="0">
              <a:sym typeface="Symbol" pitchFamily="18" charset="2"/>
            </a:endParaRPr>
          </a:p>
          <a:p>
            <a:pPr eaLnBrk="1" hangingPunct="1">
              <a:lnSpc>
                <a:spcPct val="100000"/>
              </a:lnSpc>
              <a:buNone/>
            </a:pPr>
            <a:r>
              <a:rPr lang="zh-CN" altLang="en-US" sz="2000" dirty="0">
                <a:sym typeface="Symbol" pitchFamily="18" charset="2"/>
              </a:rPr>
              <a:t>  </a:t>
            </a:r>
            <a:r>
              <a:rPr lang="zh-CN" altLang="en-US" sz="1800" dirty="0">
                <a:sym typeface="Symbol" pitchFamily="18" charset="2"/>
              </a:rPr>
              <a:t>   </a:t>
            </a:r>
            <a:r>
              <a:rPr lang="en-US" altLang="zh-CN" sz="1800" dirty="0">
                <a:sym typeface="Symbol" pitchFamily="18" charset="2"/>
              </a:rPr>
              <a:t>1   2    3   4   5   6</a:t>
            </a:r>
            <a:endParaRPr lang="en-US" altLang="zh-CN" sz="1800" dirty="0">
              <a:sym typeface="Symbol" pitchFamily="18" charset="2"/>
            </a:endParaRPr>
          </a:p>
          <a:p>
            <a:pPr eaLnBrk="1" hangingPunct="1">
              <a:lnSpc>
                <a:spcPct val="100000"/>
              </a:lnSpc>
              <a:buNone/>
            </a:pPr>
            <a:r>
              <a:rPr lang="en-US" altLang="zh-CN" sz="1800" dirty="0"/>
              <a:t>1    </a:t>
            </a:r>
            <a:r>
              <a:rPr lang="en-US" altLang="zh-CN" sz="1800" dirty="0">
                <a:solidFill>
                  <a:srgbClr val="FF3300"/>
                </a:solidFill>
              </a:rPr>
              <a:t>8   2   3</a:t>
            </a:r>
            <a:r>
              <a:rPr lang="en-US" altLang="zh-CN" sz="1800" dirty="0"/>
              <a:t>   0   0   0</a:t>
            </a:r>
            <a:endParaRPr lang="en-US" altLang="zh-CN" sz="1800" dirty="0"/>
          </a:p>
          <a:p>
            <a:pPr eaLnBrk="1" hangingPunct="1">
              <a:lnSpc>
                <a:spcPct val="100000"/>
              </a:lnSpc>
              <a:buNone/>
            </a:pPr>
            <a:r>
              <a:rPr lang="en-US" altLang="zh-CN" sz="1800" dirty="0"/>
              <a:t>2   </a:t>
            </a:r>
            <a:r>
              <a:rPr lang="en-US" altLang="zh-CN" sz="1800" dirty="0">
                <a:solidFill>
                  <a:srgbClr val="FF3300"/>
                </a:solidFill>
              </a:rPr>
              <a:t>4   2   0   3</a:t>
            </a:r>
            <a:r>
              <a:rPr lang="en-US" altLang="zh-CN" sz="1800" dirty="0"/>
              <a:t>   0   0</a:t>
            </a:r>
            <a:endParaRPr lang="en-US" altLang="zh-CN" sz="1800" dirty="0"/>
          </a:p>
          <a:p>
            <a:pPr eaLnBrk="1" hangingPunct="1">
              <a:lnSpc>
                <a:spcPct val="100000"/>
              </a:lnSpc>
              <a:buNone/>
            </a:pPr>
            <a:r>
              <a:rPr lang="en-US" altLang="zh-CN" sz="1800" dirty="0"/>
              <a:t>3   </a:t>
            </a:r>
            <a:r>
              <a:rPr lang="en-US" altLang="zh-CN" sz="1800" dirty="0">
                <a:solidFill>
                  <a:srgbClr val="FF3300"/>
                </a:solidFill>
              </a:rPr>
              <a:t>5   7   7   6   8</a:t>
            </a:r>
            <a:r>
              <a:rPr lang="en-US" altLang="zh-CN" sz="1800" dirty="0"/>
              <a:t>   0</a:t>
            </a:r>
            <a:endParaRPr lang="en-US" altLang="zh-CN" sz="1800" dirty="0"/>
          </a:p>
          <a:p>
            <a:pPr eaLnBrk="1" hangingPunct="1">
              <a:lnSpc>
                <a:spcPct val="100000"/>
              </a:lnSpc>
              <a:buNone/>
            </a:pPr>
            <a:r>
              <a:rPr lang="en-US" altLang="zh-CN" sz="1800" dirty="0"/>
              <a:t>4   0   </a:t>
            </a:r>
            <a:r>
              <a:rPr lang="en-US" altLang="zh-CN" sz="1800" dirty="0">
                <a:solidFill>
                  <a:srgbClr val="FF3300"/>
                </a:solidFill>
              </a:rPr>
              <a:t>9   6   9   1   5</a:t>
            </a:r>
            <a:endParaRPr lang="en-US" altLang="zh-CN" sz="1800" dirty="0">
              <a:solidFill>
                <a:srgbClr val="FF3300"/>
              </a:solidFill>
            </a:endParaRPr>
          </a:p>
          <a:p>
            <a:pPr eaLnBrk="1" hangingPunct="1">
              <a:lnSpc>
                <a:spcPct val="100000"/>
              </a:lnSpc>
              <a:buNone/>
            </a:pPr>
            <a:r>
              <a:rPr lang="en-US" altLang="zh-CN" sz="1800" dirty="0"/>
              <a:t>5   0   0   </a:t>
            </a:r>
            <a:r>
              <a:rPr lang="en-US" altLang="zh-CN" sz="1800" dirty="0">
                <a:solidFill>
                  <a:srgbClr val="FF3300"/>
                </a:solidFill>
              </a:rPr>
              <a:t>6   1   4   2</a:t>
            </a:r>
            <a:endParaRPr lang="en-US" altLang="zh-CN" sz="1800" dirty="0">
              <a:solidFill>
                <a:schemeClr val="accent2"/>
              </a:solidFill>
            </a:endParaRPr>
          </a:p>
          <a:p>
            <a:pPr eaLnBrk="1" hangingPunct="1">
              <a:lnSpc>
                <a:spcPct val="100000"/>
              </a:lnSpc>
              <a:buNone/>
            </a:pPr>
            <a:r>
              <a:rPr lang="en-US" altLang="zh-CN" sz="1800" dirty="0"/>
              <a:t>6   0   0   0   </a:t>
            </a:r>
            <a:r>
              <a:rPr lang="en-US" altLang="zh-CN" sz="1800" dirty="0">
                <a:solidFill>
                  <a:srgbClr val="FF3300"/>
                </a:solidFill>
              </a:rPr>
              <a:t>2   8   3</a:t>
            </a:r>
            <a:endParaRPr lang="en-US" altLang="zh-CN" sz="1800" dirty="0">
              <a:solidFill>
                <a:srgbClr val="FF3300"/>
              </a:solidFill>
            </a:endParaRPr>
          </a:p>
        </p:txBody>
      </p:sp>
      <p:sp>
        <p:nvSpPr>
          <p:cNvPr id="93188" name="AutoShape 4"/>
          <p:cNvSpPr>
            <a:spLocks noChangeArrowheads="1"/>
          </p:cNvSpPr>
          <p:nvPr/>
        </p:nvSpPr>
        <p:spPr bwMode="auto">
          <a:xfrm>
            <a:off x="1066800" y="3581400"/>
            <a:ext cx="2209800" cy="2133600"/>
          </a:xfrm>
          <a:prstGeom prst="bracketPair">
            <a:avLst>
              <a:gd name="adj" fmla="val 16667"/>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189" name="Line 5"/>
          <p:cNvSpPr>
            <a:spLocks noChangeShapeType="1"/>
          </p:cNvSpPr>
          <p:nvPr/>
        </p:nvSpPr>
        <p:spPr bwMode="auto">
          <a:xfrm>
            <a:off x="1304290" y="3881755"/>
            <a:ext cx="1778635" cy="1696085"/>
          </a:xfrm>
          <a:prstGeom prst="line">
            <a:avLst/>
          </a:prstGeom>
          <a:noFill/>
          <a:ln w="9525">
            <a:solidFill>
              <a:schemeClr val="accent2"/>
            </a:solidFill>
            <a:prstDash val="dash"/>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2296" name="Text Box 6"/>
          <p:cNvSpPr txBox="1"/>
          <p:nvPr/>
        </p:nvSpPr>
        <p:spPr>
          <a:xfrm>
            <a:off x="1371600" y="6002020"/>
            <a:ext cx="1828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solidFill>
                  <a:schemeClr val="accent2"/>
                </a:solidFill>
              </a:rPr>
              <a:t>五对角矩阵</a:t>
            </a:r>
            <a:endParaRPr lang="zh-CN" altLang="en-US" sz="2000" dirty="0">
              <a:solidFill>
                <a:schemeClr val="accent2"/>
              </a:solidFill>
            </a:endParaRPr>
          </a:p>
        </p:txBody>
      </p:sp>
      <p:sp>
        <p:nvSpPr>
          <p:cNvPr id="93191" name="Text Box 7"/>
          <p:cNvSpPr txBox="1">
            <a:spLocks noChangeArrowheads="1"/>
          </p:cNvSpPr>
          <p:nvPr/>
        </p:nvSpPr>
        <p:spPr bwMode="auto">
          <a:xfrm>
            <a:off x="4267200" y="3568065"/>
            <a:ext cx="2209800" cy="2245360"/>
          </a:xfrm>
          <a:prstGeom prst="rect">
            <a:avLst/>
          </a:prstGeom>
          <a:noFill/>
          <a:ln w="9525">
            <a:solidFill>
              <a:schemeClr val="tx1"/>
            </a:solid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     /     </a:t>
            </a:r>
            <a:r>
              <a:rPr kumimoji="1" lang="en-US" altLang="zh-CN" sz="2000" kern="1200" cap="none" spc="0" normalizeH="0" baseline="0" noProof="0">
                <a:latin typeface="Times New Roman" panose="02020503050405090304" pitchFamily="18" charset="0"/>
                <a:ea typeface="宋体" charset="-122"/>
                <a:cs typeface="+mn-cs"/>
              </a:rPr>
              <a:t>3    3   8    5</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    2    0   6    1   2</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8    2    7   9    4   3</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4    7    6   1    8    /</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5    9    6   2    /    /</a:t>
            </a:r>
            <a:endPar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93192" name="Line 8"/>
          <p:cNvSpPr>
            <a:spLocks noChangeShapeType="1"/>
          </p:cNvSpPr>
          <p:nvPr/>
        </p:nvSpPr>
        <p:spPr bwMode="auto">
          <a:xfrm>
            <a:off x="4267200" y="4025265"/>
            <a:ext cx="2209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193" name="Line 9"/>
          <p:cNvSpPr>
            <a:spLocks noChangeShapeType="1"/>
          </p:cNvSpPr>
          <p:nvPr/>
        </p:nvSpPr>
        <p:spPr bwMode="auto">
          <a:xfrm>
            <a:off x="4267200" y="4482465"/>
            <a:ext cx="2209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194" name="Line 10"/>
          <p:cNvSpPr>
            <a:spLocks noChangeShapeType="1"/>
          </p:cNvSpPr>
          <p:nvPr/>
        </p:nvSpPr>
        <p:spPr bwMode="auto">
          <a:xfrm>
            <a:off x="4267200" y="4939665"/>
            <a:ext cx="2209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195" name="Line 11"/>
          <p:cNvSpPr>
            <a:spLocks noChangeShapeType="1"/>
          </p:cNvSpPr>
          <p:nvPr/>
        </p:nvSpPr>
        <p:spPr bwMode="auto">
          <a:xfrm>
            <a:off x="4267200" y="5396865"/>
            <a:ext cx="2209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2302" name="Text Box 12"/>
          <p:cNvSpPr txBox="1"/>
          <p:nvPr/>
        </p:nvSpPr>
        <p:spPr>
          <a:xfrm>
            <a:off x="4267200" y="6024245"/>
            <a:ext cx="1905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s[-2..2;  1..6]</a:t>
            </a:r>
            <a:endParaRPr lang="en-US" altLang="zh-CN" sz="2400" dirty="0"/>
          </a:p>
        </p:txBody>
      </p:sp>
      <p:sp>
        <p:nvSpPr>
          <p:cNvPr id="12303" name="Text Box 13"/>
          <p:cNvSpPr txBox="1"/>
          <p:nvPr/>
        </p:nvSpPr>
        <p:spPr>
          <a:xfrm>
            <a:off x="3811270" y="3568065"/>
            <a:ext cx="609600" cy="2225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rPr>
              <a:t>-2</a:t>
            </a:r>
            <a:endParaRPr lang="en-US" altLang="zh-CN" sz="2000" dirty="0">
              <a:solidFill>
                <a:schemeClr val="accent2"/>
              </a:solidFill>
            </a:endParaRPr>
          </a:p>
          <a:p>
            <a:pPr marL="0" lvl="0" indent="0" eaLnBrk="1" hangingPunct="1">
              <a:spcBef>
                <a:spcPct val="50000"/>
              </a:spcBef>
              <a:buNone/>
            </a:pPr>
            <a:r>
              <a:rPr lang="en-US" altLang="zh-CN" sz="2000" dirty="0">
                <a:solidFill>
                  <a:schemeClr val="accent2"/>
                </a:solidFill>
              </a:rPr>
              <a:t>-1</a:t>
            </a:r>
            <a:endParaRPr lang="en-US" altLang="zh-CN" sz="2000" dirty="0">
              <a:solidFill>
                <a:schemeClr val="accent2"/>
              </a:solidFill>
            </a:endParaRPr>
          </a:p>
          <a:p>
            <a:pPr marL="0" lvl="0" indent="0" eaLnBrk="1" hangingPunct="1">
              <a:spcBef>
                <a:spcPct val="50000"/>
              </a:spcBef>
              <a:buNone/>
            </a:pPr>
            <a:r>
              <a:rPr lang="en-US" altLang="zh-CN" sz="2000" dirty="0">
                <a:solidFill>
                  <a:schemeClr val="accent2"/>
                </a:solidFill>
              </a:rPr>
              <a:t> 0</a:t>
            </a:r>
            <a:endParaRPr lang="en-US" altLang="zh-CN" sz="2000" dirty="0">
              <a:solidFill>
                <a:schemeClr val="accent2"/>
              </a:solidFill>
            </a:endParaRPr>
          </a:p>
          <a:p>
            <a:pPr marL="0" lvl="0" indent="0" eaLnBrk="1" hangingPunct="1">
              <a:spcBef>
                <a:spcPct val="50000"/>
              </a:spcBef>
              <a:buNone/>
            </a:pPr>
            <a:r>
              <a:rPr lang="en-US" altLang="zh-CN" sz="2000" dirty="0">
                <a:solidFill>
                  <a:schemeClr val="accent2"/>
                </a:solidFill>
              </a:rPr>
              <a:t> 1</a:t>
            </a:r>
            <a:endParaRPr lang="en-US" altLang="zh-CN" sz="2000" dirty="0">
              <a:solidFill>
                <a:schemeClr val="accent2"/>
              </a:solidFill>
            </a:endParaRPr>
          </a:p>
          <a:p>
            <a:pPr marL="0" lvl="0" indent="0" eaLnBrk="1" hangingPunct="1">
              <a:spcBef>
                <a:spcPct val="50000"/>
              </a:spcBef>
              <a:buNone/>
            </a:pPr>
            <a:r>
              <a:rPr lang="en-US" altLang="zh-CN" sz="2000" dirty="0">
                <a:solidFill>
                  <a:schemeClr val="accent2"/>
                </a:solidFill>
              </a:rPr>
              <a:t> 2</a:t>
            </a:r>
            <a:endParaRPr lang="en-US" altLang="zh-CN" sz="2000" dirty="0">
              <a:solidFill>
                <a:schemeClr val="accent2"/>
              </a:solidFill>
            </a:endParaRPr>
          </a:p>
        </p:txBody>
      </p:sp>
      <p:sp>
        <p:nvSpPr>
          <p:cNvPr id="12304" name="Text Box 14"/>
          <p:cNvSpPr txBox="1"/>
          <p:nvPr/>
        </p:nvSpPr>
        <p:spPr>
          <a:xfrm>
            <a:off x="4191000" y="3187065"/>
            <a:ext cx="25908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rPr>
              <a:t> 1   2   3   4  5   6 </a:t>
            </a:r>
            <a:endParaRPr lang="en-US" altLang="zh-CN" sz="2000" dirty="0">
              <a:solidFill>
                <a:schemeClr val="accent2"/>
              </a:solidFill>
            </a:endParaRPr>
          </a:p>
        </p:txBody>
      </p:sp>
      <p:sp>
        <p:nvSpPr>
          <p:cNvPr id="12305" name="Text Box 15"/>
          <p:cNvSpPr txBox="1"/>
          <p:nvPr/>
        </p:nvSpPr>
        <p:spPr>
          <a:xfrm>
            <a:off x="7315200" y="3568065"/>
            <a:ext cx="12954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i1=i-j</a:t>
            </a:r>
            <a:endParaRPr lang="en-US" altLang="zh-CN" sz="2400" dirty="0"/>
          </a:p>
          <a:p>
            <a:pPr marL="0" lvl="0" indent="0" eaLnBrk="1" hangingPunct="1">
              <a:spcBef>
                <a:spcPct val="50000"/>
              </a:spcBef>
              <a:buNone/>
            </a:pPr>
            <a:r>
              <a:rPr lang="en-US" altLang="zh-CN" sz="2400" dirty="0"/>
              <a:t>j1=j</a:t>
            </a:r>
            <a:endParaRPr lang="en-US" altLang="zh-CN" sz="2400" dirty="0"/>
          </a:p>
        </p:txBody>
      </p:sp>
      <p:sp>
        <p:nvSpPr>
          <p:cNvPr id="93200" name="AutoShape 16"/>
          <p:cNvSpPr/>
          <p:nvPr/>
        </p:nvSpPr>
        <p:spPr bwMode="auto">
          <a:xfrm>
            <a:off x="7086600" y="3796665"/>
            <a:ext cx="228600" cy="685800"/>
          </a:xfrm>
          <a:prstGeom prst="leftBrace">
            <a:avLst>
              <a:gd name="adj1" fmla="val 25000"/>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201" name="Text Box 17"/>
          <p:cNvSpPr txBox="1">
            <a:spLocks noChangeArrowheads="1"/>
          </p:cNvSpPr>
          <p:nvPr/>
        </p:nvSpPr>
        <p:spPr bwMode="auto">
          <a:xfrm>
            <a:off x="7162800" y="4787265"/>
            <a:ext cx="1447800" cy="366713"/>
          </a:xfrm>
          <a:prstGeom prst="rect">
            <a:avLst/>
          </a:prstGeom>
          <a:noFill/>
          <a:ln w="9525">
            <a:noFill/>
            <a:miter lim="800000"/>
          </a:ln>
          <a:effectLst/>
        </p:spPr>
        <p:txBody>
          <a:bodyPr>
            <a:spAutoFit/>
          </a:bodyPr>
          <a:lstStyle/>
          <a:p>
            <a:pPr marR="0" algn="l" defTabSz="914400">
              <a:buClrTx/>
              <a:buSzTx/>
              <a:buFontTx/>
              <a:buNone/>
              <a:defRPr/>
            </a:pPr>
            <a:r>
              <a:rPr kumimoji="1" lang="en-US" altLang="zh-CN" sz="1800" kern="1200" cap="none" spc="0" normalizeH="0" baseline="0" noProof="0">
                <a:latin typeface="Times New Roman" panose="02020503050405090304" pitchFamily="18" charset="0"/>
                <a:ea typeface="宋体" charset="-122"/>
                <a:cs typeface="+mn-cs"/>
              </a:rPr>
              <a:t>|i-j|</a:t>
            </a:r>
            <a:r>
              <a:rPr kumimoji="1" lang="en-US" altLang="zh-CN" sz="1800" kern="1200" cap="none" spc="0" normalizeH="0" baseline="0" noProof="0">
                <a:latin typeface="Times New Roman" panose="02020503050405090304" pitchFamily="18" charset="0"/>
                <a:ea typeface="宋体" charset="-122"/>
                <a:cs typeface="+mn-cs"/>
                <a:sym typeface="Symbol" pitchFamily="18" charset="2"/>
              </a:rPr>
              <a:t>(L-1)/2</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93202" name="Rectangle 18"/>
          <p:cNvSpPr>
            <a:spLocks noChangeArrowheads="1"/>
          </p:cNvSpPr>
          <p:nvPr/>
        </p:nvSpPr>
        <p:spPr bwMode="auto">
          <a:xfrm>
            <a:off x="6705600" y="5777865"/>
            <a:ext cx="1905000" cy="381000"/>
          </a:xfrm>
          <a:prstGeom prst="rect">
            <a:avLst/>
          </a:prstGeom>
          <a:solidFill>
            <a:srgbClr val="92D050"/>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2309" name="Text Box 19"/>
          <p:cNvSpPr txBox="1"/>
          <p:nvPr/>
        </p:nvSpPr>
        <p:spPr>
          <a:xfrm>
            <a:off x="6391910" y="6158865"/>
            <a:ext cx="2667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k 0              n*L-1</a:t>
            </a:r>
            <a:endParaRPr lang="en-US" altLang="zh-CN" sz="2000" dirty="0"/>
          </a:p>
        </p:txBody>
      </p:sp>
      <p:sp>
        <p:nvSpPr>
          <p:cNvPr id="93204" name="Line 20"/>
          <p:cNvSpPr>
            <a:spLocks noChangeShapeType="1"/>
          </p:cNvSpPr>
          <p:nvPr/>
        </p:nvSpPr>
        <p:spPr bwMode="auto">
          <a:xfrm>
            <a:off x="6934200" y="5777865"/>
            <a:ext cx="0" cy="381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205" name="Line 21"/>
          <p:cNvSpPr>
            <a:spLocks noChangeShapeType="1"/>
          </p:cNvSpPr>
          <p:nvPr/>
        </p:nvSpPr>
        <p:spPr bwMode="auto">
          <a:xfrm>
            <a:off x="8305800" y="5777865"/>
            <a:ext cx="0" cy="381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2312" name="Text Box 22"/>
          <p:cNvSpPr txBox="1"/>
          <p:nvPr/>
        </p:nvSpPr>
        <p:spPr>
          <a:xfrm>
            <a:off x="6324600" y="577786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sa</a:t>
            </a:r>
            <a:endParaRPr lang="en-US" altLang="zh-CN" sz="2400" b="1" dirty="0"/>
          </a:p>
        </p:txBody>
      </p:sp>
      <p:sp>
        <p:nvSpPr>
          <p:cNvPr id="93207" name="AutoShape 23"/>
          <p:cNvSpPr>
            <a:spLocks noChangeArrowheads="1"/>
          </p:cNvSpPr>
          <p:nvPr/>
        </p:nvSpPr>
        <p:spPr bwMode="auto">
          <a:xfrm>
            <a:off x="3505200" y="4343400"/>
            <a:ext cx="457200" cy="228600"/>
          </a:xfrm>
          <a:prstGeom prst="rightArrow">
            <a:avLst>
              <a:gd name="adj1" fmla="val 50000"/>
              <a:gd name="adj2" fmla="val 500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3208" name="AutoShape 24"/>
          <p:cNvSpPr>
            <a:spLocks noChangeArrowheads="1"/>
          </p:cNvSpPr>
          <p:nvPr/>
        </p:nvSpPr>
        <p:spPr bwMode="auto">
          <a:xfrm flipV="1">
            <a:off x="6553200" y="5092065"/>
            <a:ext cx="5334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a:spLocks noGrp="1"/>
          </p:cNvSpPr>
          <p:nvPr>
            <p:ph type="title"/>
          </p:nvPr>
        </p:nvSpPr>
        <p:spPr>
          <a:xfrm>
            <a:off x="609600" y="609600"/>
            <a:ext cx="7772400" cy="1048385"/>
          </a:xfrm>
        </p:spPr>
        <p:txBody>
          <a:bodyPr vert="horz" wrap="square" lIns="91440" tIns="45720" rIns="91440" bIns="45720" anchor="ctr">
            <a:normAutofit fontScale="90000"/>
          </a:bodyPr>
          <a:p>
            <a:pPr algn="l" eaLnBrk="1" hangingPunct="1">
              <a:lnSpc>
                <a:spcPct val="150000"/>
              </a:lnSpc>
            </a:pPr>
            <a:r>
              <a:rPr lang="en-US" altLang="zh-CN" sz="2000" dirty="0">
                <a:solidFill>
                  <a:schemeClr val="tx1"/>
                </a:solidFill>
                <a:sym typeface="Symbol" pitchFamily="18" charset="2"/>
              </a:rPr>
              <a:t>2</a:t>
            </a:r>
            <a:r>
              <a:rPr lang="zh-CN" altLang="en-US" sz="2000" dirty="0">
                <a:solidFill>
                  <a:schemeClr val="tx1"/>
                </a:solidFill>
                <a:sym typeface="Symbol" pitchFamily="18" charset="2"/>
              </a:rPr>
              <a:t>）只存储带状区内的元素。从上一行的主对角线元素</a:t>
            </a:r>
            <a:r>
              <a:rPr lang="en-US" altLang="zh-CN" sz="2000" dirty="0">
                <a:solidFill>
                  <a:schemeClr val="tx1"/>
                </a:solidFill>
                <a:sym typeface="Symbol" pitchFamily="18" charset="2"/>
              </a:rPr>
              <a:t>a</a:t>
            </a:r>
            <a:r>
              <a:rPr lang="en-US" altLang="zh-CN" sz="2000" baseline="-25000" dirty="0">
                <a:solidFill>
                  <a:schemeClr val="tx1"/>
                </a:solidFill>
                <a:sym typeface="Symbol" pitchFamily="18" charset="2"/>
              </a:rPr>
              <a:t>i-1i-1</a:t>
            </a:r>
            <a:r>
              <a:rPr lang="zh-CN" altLang="en-US" sz="2000" dirty="0">
                <a:solidFill>
                  <a:schemeClr val="tx1"/>
                </a:solidFill>
                <a:sym typeface="Symbol" pitchFamily="18" charset="2"/>
              </a:rPr>
              <a:t>到本行的主对角线元素</a:t>
            </a:r>
            <a:r>
              <a:rPr lang="en-US" altLang="zh-CN" sz="2000" dirty="0">
                <a:solidFill>
                  <a:schemeClr val="tx1"/>
                </a:solidFill>
                <a:sym typeface="Symbol" pitchFamily="18" charset="2"/>
              </a:rPr>
              <a:t>a</a:t>
            </a:r>
            <a:r>
              <a:rPr lang="en-US" altLang="zh-CN" sz="2000" baseline="-25000" dirty="0">
                <a:solidFill>
                  <a:schemeClr val="tx1"/>
                </a:solidFill>
                <a:sym typeface="Symbol" pitchFamily="18" charset="2"/>
              </a:rPr>
              <a:t>ii</a:t>
            </a:r>
            <a:r>
              <a:rPr lang="zh-CN" altLang="en-US" sz="2000" dirty="0">
                <a:solidFill>
                  <a:schemeClr val="tx1"/>
                </a:solidFill>
                <a:sym typeface="Symbol" pitchFamily="18" charset="2"/>
              </a:rPr>
              <a:t>这一段最多有</a:t>
            </a:r>
            <a:r>
              <a:rPr lang="en-US" altLang="zh-CN" sz="2000" dirty="0">
                <a:solidFill>
                  <a:schemeClr val="tx1"/>
                </a:solidFill>
                <a:sym typeface="Symbol" pitchFamily="18" charset="2"/>
              </a:rPr>
              <a:t>L</a:t>
            </a:r>
            <a:r>
              <a:rPr lang="zh-CN" altLang="en-US" sz="2000" dirty="0">
                <a:solidFill>
                  <a:schemeClr val="tx1"/>
                </a:solidFill>
                <a:sym typeface="Symbol" pitchFamily="18" charset="2"/>
              </a:rPr>
              <a:t>个元素</a:t>
            </a:r>
            <a:r>
              <a:rPr lang="zh-CN" altLang="zh-CN" sz="2000" dirty="0">
                <a:solidFill>
                  <a:schemeClr val="tx1"/>
                </a:solidFill>
                <a:sym typeface="Symbol" pitchFamily="18" charset="2"/>
              </a:rPr>
              <a:t>，共</a:t>
            </a:r>
            <a:r>
              <a:rPr lang="en-US" altLang="zh-CN" sz="2000" dirty="0">
                <a:solidFill>
                  <a:schemeClr val="tx1"/>
                </a:solidFill>
                <a:sym typeface="Symbol" pitchFamily="18" charset="2"/>
              </a:rPr>
              <a:t> </a:t>
            </a:r>
            <a:r>
              <a:rPr lang="en-US" altLang="zh-CN" sz="2000" dirty="0">
                <a:solidFill>
                  <a:schemeClr val="tx1"/>
                </a:solidFill>
                <a:latin typeface="楷体" pitchFamily="49" charset="-122"/>
                <a:ea typeface="楷体" pitchFamily="49" charset="-122"/>
                <a:sym typeface="Symbol" pitchFamily="18" charset="2"/>
              </a:rPr>
              <a:t>(n-1)L+1 </a:t>
            </a:r>
            <a:r>
              <a:rPr lang="zh-CN" altLang="zh-CN" sz="2000" dirty="0">
                <a:solidFill>
                  <a:schemeClr val="tx1"/>
                </a:solidFill>
                <a:sym typeface="Symbol" pitchFamily="18" charset="2"/>
              </a:rPr>
              <a:t>个元素。</a:t>
            </a:r>
            <a:r>
              <a:rPr lang="en-US" altLang="zh-CN" sz="2000" dirty="0">
                <a:solidFill>
                  <a:schemeClr val="tx1"/>
                </a:solidFill>
                <a:sym typeface="Symbol" pitchFamily="18" charset="2"/>
              </a:rPr>
              <a:t>sa[0..(n-1)L]</a:t>
            </a:r>
            <a:endParaRPr lang="en-US" altLang="zh-CN" sz="2000" dirty="0">
              <a:solidFill>
                <a:schemeClr val="tx1"/>
              </a:solidFill>
              <a:sym typeface="Symbol" pitchFamily="18" charset="2"/>
            </a:endParaRPr>
          </a:p>
        </p:txBody>
      </p:sp>
      <p:sp>
        <p:nvSpPr>
          <p:cNvPr id="13317" name="Rectangle 3"/>
          <p:cNvSpPr>
            <a:spLocks noGrp="1"/>
          </p:cNvSpPr>
          <p:nvPr>
            <p:ph idx="1"/>
          </p:nvPr>
        </p:nvSpPr>
        <p:spPr>
          <a:xfrm>
            <a:off x="542290" y="1811020"/>
            <a:ext cx="8303260" cy="4648200"/>
          </a:xfrm>
        </p:spPr>
        <p:txBody>
          <a:bodyPr vert="horz" wrap="square" lIns="91440" tIns="45720" rIns="91440" bIns="45720" anchor="t"/>
          <a:p>
            <a:pPr eaLnBrk="1" hangingPunct="1">
              <a:buNone/>
            </a:pPr>
            <a:r>
              <a:rPr lang="en-US" altLang="zh-CN" sz="2400" dirty="0"/>
              <a:t>      </a:t>
            </a:r>
            <a:r>
              <a:rPr lang="zh-CN" altLang="en-US" sz="2000" dirty="0"/>
              <a:t>存储地址计算： </a:t>
            </a:r>
            <a:r>
              <a:rPr lang="en-US" altLang="zh-CN" sz="2000" dirty="0"/>
              <a:t>k=(i-1)</a:t>
            </a:r>
            <a:r>
              <a:rPr lang="en-US" altLang="zh-CN" sz="2000" dirty="0">
                <a:solidFill>
                  <a:srgbClr val="FF0000"/>
                </a:solidFill>
              </a:rPr>
              <a:t>L</a:t>
            </a:r>
            <a:r>
              <a:rPr lang="en-US" altLang="zh-CN" sz="2000" dirty="0"/>
              <a:t>+</a:t>
            </a:r>
            <a:r>
              <a:rPr lang="en-US" altLang="zh-CN" sz="2000" dirty="0">
                <a:solidFill>
                  <a:srgbClr val="FF0000"/>
                </a:solidFill>
              </a:rPr>
              <a:t>(j-i)   //</a:t>
            </a:r>
            <a:r>
              <a:rPr lang="zh-CN" altLang="en-US" sz="2000" dirty="0">
                <a:solidFill>
                  <a:srgbClr val="FF0000"/>
                </a:solidFill>
              </a:rPr>
              <a:t>将主对角线元素</a:t>
            </a:r>
            <a:r>
              <a:rPr lang="en-US" altLang="zh-CN" sz="2000" dirty="0">
                <a:solidFill>
                  <a:srgbClr val="FF0000"/>
                </a:solidFill>
              </a:rPr>
              <a:t>a</a:t>
            </a:r>
            <a:r>
              <a:rPr lang="en-US" altLang="zh-CN" sz="2000" baseline="-25000" dirty="0">
                <a:solidFill>
                  <a:srgbClr val="FF0000"/>
                </a:solidFill>
              </a:rPr>
              <a:t>ii</a:t>
            </a:r>
            <a:r>
              <a:rPr lang="zh-CN" altLang="en-US" sz="2000" dirty="0">
                <a:solidFill>
                  <a:srgbClr val="FF0000"/>
                </a:solidFill>
              </a:rPr>
              <a:t>映射到</a:t>
            </a:r>
            <a:r>
              <a:rPr lang="en-US" altLang="zh-CN" sz="2000" dirty="0">
                <a:solidFill>
                  <a:srgbClr val="FF0000"/>
                </a:solidFill>
              </a:rPr>
              <a:t>(i-1)L</a:t>
            </a:r>
            <a:endParaRPr lang="en-US" altLang="zh-CN" sz="2000" dirty="0"/>
          </a:p>
          <a:p>
            <a:pPr eaLnBrk="1" hangingPunct="1">
              <a:buNone/>
            </a:pPr>
            <a:r>
              <a:rPr lang="en-US" altLang="zh-CN" sz="2000" dirty="0"/>
              <a:t>                                   1</a:t>
            </a:r>
            <a:r>
              <a:rPr lang="en-US" altLang="zh-CN" sz="2000" dirty="0">
                <a:sym typeface="Symbol" pitchFamily="18" charset="2"/>
              </a:rPr>
              <a:t> i, j  n        </a:t>
            </a:r>
            <a:r>
              <a:rPr lang="en-US" altLang="zh-CN" sz="2000" dirty="0"/>
              <a:t>|i-j|</a:t>
            </a:r>
            <a:r>
              <a:rPr lang="en-US" altLang="zh-CN" sz="2000" dirty="0">
                <a:sym typeface="Symbol" pitchFamily="18" charset="2"/>
              </a:rPr>
              <a:t>(L-1)/2</a:t>
            </a:r>
            <a:endParaRPr lang="en-US" altLang="zh-CN" sz="2000" dirty="0"/>
          </a:p>
          <a:p>
            <a:pPr eaLnBrk="1" hangingPunct="1">
              <a:buNone/>
            </a:pPr>
            <a:endParaRPr lang="en-US" altLang="zh-CN" sz="2000" dirty="0"/>
          </a:p>
          <a:p>
            <a:pPr eaLnBrk="1" hangingPunct="1">
              <a:buNone/>
            </a:pPr>
            <a:r>
              <a:rPr lang="en-US" altLang="zh-CN" sz="2400" dirty="0"/>
              <a:t>     </a:t>
            </a:r>
            <a:r>
              <a:rPr lang="en-US" altLang="zh-CN" sz="2400" dirty="0">
                <a:solidFill>
                  <a:srgbClr val="0070C0"/>
                </a:solidFill>
              </a:rPr>
              <a:t>8</a:t>
            </a:r>
            <a:r>
              <a:rPr lang="en-US" altLang="zh-CN" sz="2400" dirty="0">
                <a:solidFill>
                  <a:srgbClr val="FF3300"/>
                </a:solidFill>
              </a:rPr>
              <a:t>   2   3</a:t>
            </a:r>
            <a:r>
              <a:rPr lang="en-US" altLang="zh-CN" sz="2400" dirty="0"/>
              <a:t>   0   0   0</a:t>
            </a:r>
            <a:endParaRPr lang="en-US" altLang="zh-CN" sz="2400" dirty="0"/>
          </a:p>
          <a:p>
            <a:pPr eaLnBrk="1" hangingPunct="1">
              <a:buNone/>
            </a:pPr>
            <a:r>
              <a:rPr lang="en-US" altLang="zh-CN" sz="2400" dirty="0"/>
              <a:t>     </a:t>
            </a:r>
            <a:r>
              <a:rPr lang="en-US" altLang="zh-CN" sz="2400" dirty="0">
                <a:solidFill>
                  <a:srgbClr val="FF3300"/>
                </a:solidFill>
              </a:rPr>
              <a:t>4   </a:t>
            </a:r>
            <a:r>
              <a:rPr lang="en-US" altLang="zh-CN" sz="2400" dirty="0">
                <a:solidFill>
                  <a:srgbClr val="0070C0"/>
                </a:solidFill>
              </a:rPr>
              <a:t>2</a:t>
            </a:r>
            <a:r>
              <a:rPr lang="en-US" altLang="zh-CN" sz="2400" dirty="0">
                <a:solidFill>
                  <a:srgbClr val="FF3300"/>
                </a:solidFill>
              </a:rPr>
              <a:t>   0   3</a:t>
            </a:r>
            <a:r>
              <a:rPr lang="en-US" altLang="zh-CN" sz="2400" dirty="0"/>
              <a:t>   0   0</a:t>
            </a:r>
            <a:endParaRPr lang="en-US" altLang="zh-CN" sz="2400" dirty="0"/>
          </a:p>
          <a:p>
            <a:pPr eaLnBrk="1" hangingPunct="1">
              <a:buNone/>
            </a:pPr>
            <a:r>
              <a:rPr lang="en-US" altLang="zh-CN" sz="2400" dirty="0"/>
              <a:t>     </a:t>
            </a:r>
            <a:r>
              <a:rPr lang="en-US" altLang="zh-CN" sz="2400" dirty="0">
                <a:solidFill>
                  <a:srgbClr val="FF3300"/>
                </a:solidFill>
              </a:rPr>
              <a:t>5   7   </a:t>
            </a:r>
            <a:r>
              <a:rPr lang="en-US" altLang="zh-CN" sz="2400" dirty="0">
                <a:solidFill>
                  <a:srgbClr val="0070C0"/>
                </a:solidFill>
              </a:rPr>
              <a:t>7</a:t>
            </a:r>
            <a:r>
              <a:rPr lang="en-US" altLang="zh-CN" sz="2400" dirty="0">
                <a:solidFill>
                  <a:srgbClr val="FF3300"/>
                </a:solidFill>
              </a:rPr>
              <a:t>   6   8</a:t>
            </a:r>
            <a:r>
              <a:rPr lang="en-US" altLang="zh-CN" sz="2400" dirty="0"/>
              <a:t>   0</a:t>
            </a:r>
            <a:endParaRPr lang="en-US" altLang="zh-CN" sz="2400" dirty="0"/>
          </a:p>
          <a:p>
            <a:pPr eaLnBrk="1" hangingPunct="1">
              <a:buNone/>
            </a:pPr>
            <a:r>
              <a:rPr lang="en-US" altLang="zh-CN" sz="2400" dirty="0"/>
              <a:t>     0   </a:t>
            </a:r>
            <a:r>
              <a:rPr lang="en-US" altLang="zh-CN" sz="2400" dirty="0">
                <a:solidFill>
                  <a:srgbClr val="FF3300"/>
                </a:solidFill>
              </a:rPr>
              <a:t>9   6  </a:t>
            </a:r>
            <a:r>
              <a:rPr lang="en-US" altLang="zh-CN" sz="2400" dirty="0">
                <a:solidFill>
                  <a:srgbClr val="0070C0"/>
                </a:solidFill>
              </a:rPr>
              <a:t> 9</a:t>
            </a:r>
            <a:r>
              <a:rPr lang="en-US" altLang="zh-CN" sz="2400" dirty="0">
                <a:solidFill>
                  <a:srgbClr val="FF3300"/>
                </a:solidFill>
              </a:rPr>
              <a:t>   1   5</a:t>
            </a:r>
            <a:endParaRPr lang="en-US" altLang="zh-CN" sz="2400" dirty="0"/>
          </a:p>
          <a:p>
            <a:pPr eaLnBrk="1" hangingPunct="1">
              <a:buNone/>
            </a:pPr>
            <a:r>
              <a:rPr lang="en-US" altLang="zh-CN" sz="2400" dirty="0"/>
              <a:t>     0   0   </a:t>
            </a:r>
            <a:r>
              <a:rPr lang="en-US" altLang="zh-CN" sz="2400" dirty="0">
                <a:solidFill>
                  <a:srgbClr val="FF3300"/>
                </a:solidFill>
              </a:rPr>
              <a:t>6   1  </a:t>
            </a:r>
            <a:r>
              <a:rPr lang="en-US" altLang="zh-CN" sz="2400" dirty="0">
                <a:solidFill>
                  <a:srgbClr val="0070C0"/>
                </a:solidFill>
              </a:rPr>
              <a:t> 4</a:t>
            </a:r>
            <a:r>
              <a:rPr lang="en-US" altLang="zh-CN" sz="2400" dirty="0">
                <a:solidFill>
                  <a:srgbClr val="FF3300"/>
                </a:solidFill>
              </a:rPr>
              <a:t>   2</a:t>
            </a:r>
            <a:endParaRPr lang="en-US" altLang="zh-CN" sz="2400" dirty="0"/>
          </a:p>
          <a:p>
            <a:pPr eaLnBrk="1" hangingPunct="1">
              <a:buNone/>
            </a:pPr>
            <a:r>
              <a:rPr lang="en-US" altLang="zh-CN" sz="2400" dirty="0"/>
              <a:t>     0   0   0   </a:t>
            </a:r>
            <a:r>
              <a:rPr lang="en-US" altLang="zh-CN" sz="2400" dirty="0">
                <a:solidFill>
                  <a:srgbClr val="FF3300"/>
                </a:solidFill>
              </a:rPr>
              <a:t>2   8   </a:t>
            </a:r>
            <a:r>
              <a:rPr lang="en-US" altLang="zh-CN" sz="2400" dirty="0">
                <a:solidFill>
                  <a:srgbClr val="0070C0"/>
                </a:solidFill>
              </a:rPr>
              <a:t>3</a:t>
            </a:r>
            <a:endParaRPr lang="en-US" altLang="zh-CN" sz="2400" dirty="0">
              <a:solidFill>
                <a:srgbClr val="0070C0"/>
              </a:solidFill>
            </a:endParaRPr>
          </a:p>
        </p:txBody>
      </p:sp>
      <p:sp>
        <p:nvSpPr>
          <p:cNvPr id="43013" name="Line 5"/>
          <p:cNvSpPr>
            <a:spLocks noChangeShapeType="1"/>
          </p:cNvSpPr>
          <p:nvPr/>
        </p:nvSpPr>
        <p:spPr bwMode="auto">
          <a:xfrm>
            <a:off x="914400" y="3048000"/>
            <a:ext cx="0" cy="2667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15" name="Line 7"/>
          <p:cNvSpPr>
            <a:spLocks noChangeShapeType="1"/>
          </p:cNvSpPr>
          <p:nvPr/>
        </p:nvSpPr>
        <p:spPr bwMode="auto">
          <a:xfrm>
            <a:off x="914400" y="3048000"/>
            <a:ext cx="1524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17" name="Line 9"/>
          <p:cNvSpPr>
            <a:spLocks noChangeShapeType="1"/>
          </p:cNvSpPr>
          <p:nvPr/>
        </p:nvSpPr>
        <p:spPr bwMode="auto">
          <a:xfrm>
            <a:off x="3886200" y="3048000"/>
            <a:ext cx="0" cy="2667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18" name="Line 10"/>
          <p:cNvSpPr>
            <a:spLocks noChangeShapeType="1"/>
          </p:cNvSpPr>
          <p:nvPr/>
        </p:nvSpPr>
        <p:spPr bwMode="auto">
          <a:xfrm flipH="1">
            <a:off x="3733800" y="3048000"/>
            <a:ext cx="1524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20" name="Line 12"/>
          <p:cNvSpPr>
            <a:spLocks noChangeShapeType="1"/>
          </p:cNvSpPr>
          <p:nvPr/>
        </p:nvSpPr>
        <p:spPr bwMode="auto">
          <a:xfrm>
            <a:off x="2286000" y="3200400"/>
            <a:ext cx="1348740" cy="1381125"/>
          </a:xfrm>
          <a:prstGeom prst="line">
            <a:avLst/>
          </a:prstGeom>
          <a:noFill/>
          <a:ln w="9525" cap="rnd">
            <a:solidFill>
              <a:schemeClr val="tx1"/>
            </a:solidFill>
            <a:prstDash val="sysDot"/>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21" name="Line 13"/>
          <p:cNvSpPr>
            <a:spLocks noChangeShapeType="1"/>
          </p:cNvSpPr>
          <p:nvPr/>
        </p:nvSpPr>
        <p:spPr bwMode="auto">
          <a:xfrm>
            <a:off x="1286510" y="4191000"/>
            <a:ext cx="1457325" cy="1371600"/>
          </a:xfrm>
          <a:prstGeom prst="line">
            <a:avLst/>
          </a:prstGeom>
          <a:noFill/>
          <a:ln w="9525" cap="rnd">
            <a:solidFill>
              <a:schemeClr val="tx1"/>
            </a:solidFill>
            <a:prstDash val="sysDot"/>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3326" name="Text Box 19"/>
          <p:cNvSpPr txBox="1"/>
          <p:nvPr/>
        </p:nvSpPr>
        <p:spPr>
          <a:xfrm>
            <a:off x="4419600" y="3276600"/>
            <a:ext cx="3352800" cy="398780"/>
          </a:xfrm>
          <a:prstGeom prst="rect">
            <a:avLst/>
          </a:prstGeom>
          <a:solidFill>
            <a:srgbClr val="92D050"/>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0070C0"/>
                </a:solidFill>
              </a:rPr>
              <a:t>8</a:t>
            </a:r>
            <a:r>
              <a:rPr lang="en-US" altLang="zh-CN" sz="2000" dirty="0"/>
              <a:t>  2  3  / 4   </a:t>
            </a:r>
            <a:r>
              <a:rPr lang="en-US" altLang="zh-CN" sz="2000" b="1" dirty="0">
                <a:solidFill>
                  <a:srgbClr val="0070C0"/>
                </a:solidFill>
              </a:rPr>
              <a:t>2</a:t>
            </a:r>
            <a:r>
              <a:rPr lang="en-US" altLang="zh-CN" sz="2000" dirty="0"/>
              <a:t>   0  3  5  7</a:t>
            </a:r>
            <a:endParaRPr lang="en-US" altLang="zh-CN" sz="2000" dirty="0"/>
          </a:p>
        </p:txBody>
      </p:sp>
      <p:sp>
        <p:nvSpPr>
          <p:cNvPr id="13327" name="Text Box 20"/>
          <p:cNvSpPr txBox="1"/>
          <p:nvPr/>
        </p:nvSpPr>
        <p:spPr>
          <a:xfrm>
            <a:off x="4419600" y="4191000"/>
            <a:ext cx="3276600" cy="398780"/>
          </a:xfrm>
          <a:prstGeom prst="rect">
            <a:avLst/>
          </a:prstGeom>
          <a:solidFill>
            <a:srgbClr val="92D050"/>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0070C0"/>
                </a:solidFill>
              </a:rPr>
              <a:t>7</a:t>
            </a:r>
            <a:r>
              <a:rPr lang="en-US" altLang="zh-CN" sz="2000" dirty="0"/>
              <a:t>  6  8  9  6  </a:t>
            </a:r>
            <a:r>
              <a:rPr lang="en-US" altLang="zh-CN" sz="2000" b="1" dirty="0">
                <a:solidFill>
                  <a:srgbClr val="0070C0"/>
                </a:solidFill>
              </a:rPr>
              <a:t>9</a:t>
            </a:r>
            <a:r>
              <a:rPr lang="en-US" altLang="zh-CN" sz="2000" dirty="0"/>
              <a:t>   1  5  6  1 </a:t>
            </a:r>
            <a:endParaRPr lang="en-US" altLang="zh-CN" sz="2000" dirty="0"/>
          </a:p>
        </p:txBody>
      </p:sp>
      <p:sp>
        <p:nvSpPr>
          <p:cNvPr id="13328" name="Text Box 21"/>
          <p:cNvSpPr txBox="1"/>
          <p:nvPr/>
        </p:nvSpPr>
        <p:spPr>
          <a:xfrm>
            <a:off x="4419600" y="5105400"/>
            <a:ext cx="3276600" cy="398780"/>
          </a:xfrm>
          <a:prstGeom prst="rect">
            <a:avLst/>
          </a:prstGeom>
          <a:solidFill>
            <a:srgbClr val="92D050"/>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4  2  /  2  8  3</a:t>
            </a:r>
            <a:endParaRPr lang="en-US" altLang="zh-CN" sz="2000" dirty="0"/>
          </a:p>
        </p:txBody>
      </p:sp>
      <p:sp>
        <p:nvSpPr>
          <p:cNvPr id="43030" name="Line 22"/>
          <p:cNvSpPr>
            <a:spLocks noChangeShapeType="1"/>
          </p:cNvSpPr>
          <p:nvPr/>
        </p:nvSpPr>
        <p:spPr bwMode="auto">
          <a:xfrm>
            <a:off x="5943600" y="32766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1" name="Line 23"/>
          <p:cNvSpPr>
            <a:spLocks noChangeShapeType="1"/>
          </p:cNvSpPr>
          <p:nvPr/>
        </p:nvSpPr>
        <p:spPr bwMode="auto">
          <a:xfrm>
            <a:off x="5943600" y="41910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2" name="Line 24"/>
          <p:cNvSpPr>
            <a:spLocks noChangeShapeType="1"/>
          </p:cNvSpPr>
          <p:nvPr/>
        </p:nvSpPr>
        <p:spPr bwMode="auto">
          <a:xfrm>
            <a:off x="6019800" y="51054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3" name="Line 25"/>
          <p:cNvSpPr>
            <a:spLocks noChangeShapeType="1"/>
          </p:cNvSpPr>
          <p:nvPr/>
        </p:nvSpPr>
        <p:spPr bwMode="auto">
          <a:xfrm>
            <a:off x="4724400" y="32766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4" name="Line 26"/>
          <p:cNvSpPr>
            <a:spLocks noChangeShapeType="1"/>
          </p:cNvSpPr>
          <p:nvPr/>
        </p:nvSpPr>
        <p:spPr bwMode="auto">
          <a:xfrm>
            <a:off x="5029200" y="32766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5" name="Line 27"/>
          <p:cNvSpPr>
            <a:spLocks noChangeShapeType="1"/>
          </p:cNvSpPr>
          <p:nvPr/>
        </p:nvSpPr>
        <p:spPr bwMode="auto">
          <a:xfrm>
            <a:off x="5334000" y="32766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6" name="Line 28"/>
          <p:cNvSpPr>
            <a:spLocks noChangeShapeType="1"/>
          </p:cNvSpPr>
          <p:nvPr/>
        </p:nvSpPr>
        <p:spPr bwMode="auto">
          <a:xfrm>
            <a:off x="5638800" y="32766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3037" name="Line 29"/>
          <p:cNvSpPr>
            <a:spLocks noChangeShapeType="1"/>
          </p:cNvSpPr>
          <p:nvPr/>
        </p:nvSpPr>
        <p:spPr bwMode="auto">
          <a:xfrm>
            <a:off x="1299845" y="3204845"/>
            <a:ext cx="2289175" cy="2286000"/>
          </a:xfrm>
          <a:prstGeom prst="line">
            <a:avLst/>
          </a:prstGeom>
          <a:noFill/>
          <a:ln w="9525">
            <a:solidFill>
              <a:schemeClr val="tx1"/>
            </a:solidFill>
            <a:prstDash val="dash"/>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3337" name="Text Box 33"/>
          <p:cNvSpPr txBox="1"/>
          <p:nvPr/>
        </p:nvSpPr>
        <p:spPr>
          <a:xfrm>
            <a:off x="4037965" y="3200400"/>
            <a:ext cx="45783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sa</a:t>
            </a:r>
            <a:endParaRPr lang="en-US" altLang="zh-CN" sz="2000" b="1" dirty="0"/>
          </a:p>
        </p:txBody>
      </p:sp>
      <p:sp>
        <p:nvSpPr>
          <p:cNvPr id="13338" name="Text Box 34"/>
          <p:cNvSpPr txBox="1"/>
          <p:nvPr/>
        </p:nvSpPr>
        <p:spPr>
          <a:xfrm>
            <a:off x="4038600" y="3733800"/>
            <a:ext cx="3733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k  </a:t>
            </a:r>
            <a:r>
              <a:rPr lang="en-US" altLang="zh-CN" sz="2000" dirty="0"/>
              <a:t>0  1   2  3 4  5   6  7  8  9  </a:t>
            </a:r>
            <a:endParaRPr lang="en-US" altLang="zh-CN" sz="2000" dirty="0"/>
          </a:p>
        </p:txBody>
      </p:sp>
      <p:sp>
        <p:nvSpPr>
          <p:cNvPr id="13339" name="Text Box 35"/>
          <p:cNvSpPr txBox="1"/>
          <p:nvPr/>
        </p:nvSpPr>
        <p:spPr>
          <a:xfrm>
            <a:off x="4347845" y="4648200"/>
            <a:ext cx="350520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10 11 12 13 14 15 16 17 18 19 </a:t>
            </a:r>
            <a:endParaRPr lang="en-US" altLang="zh-CN" sz="2000" dirty="0"/>
          </a:p>
        </p:txBody>
      </p:sp>
      <p:sp>
        <p:nvSpPr>
          <p:cNvPr id="13340" name="Text Box 36"/>
          <p:cNvSpPr txBox="1"/>
          <p:nvPr/>
        </p:nvSpPr>
        <p:spPr>
          <a:xfrm>
            <a:off x="4276090" y="5638800"/>
            <a:ext cx="22098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t>20 21 22 23 24 25 </a:t>
            </a:r>
            <a:endParaRPr lang="en-US" altLang="zh-CN" sz="1800" dirty="0"/>
          </a:p>
        </p:txBody>
      </p:sp>
      <p:sp>
        <p:nvSpPr>
          <p:cNvPr id="2" name="任意多边形 1"/>
          <p:cNvSpPr/>
          <p:nvPr/>
        </p:nvSpPr>
        <p:spPr>
          <a:xfrm>
            <a:off x="1109980" y="3663315"/>
            <a:ext cx="1560830" cy="408940"/>
          </a:xfrm>
          <a:custGeom>
            <a:avLst/>
            <a:gdLst>
              <a:gd name="connisteX0" fmla="*/ 734740 w 1560673"/>
              <a:gd name="connsiteY0" fmla="*/ 4421 h 408754"/>
              <a:gd name="connisteX1" fmla="*/ 1542460 w 1560673"/>
              <a:gd name="connsiteY1" fmla="*/ 46966 h 408754"/>
              <a:gd name="connisteX2" fmla="*/ 11475 w 1560673"/>
              <a:gd name="connsiteY2" fmla="*/ 355576 h 408754"/>
              <a:gd name="connisteX3" fmla="*/ 947465 w 1560673"/>
              <a:gd name="connsiteY3" fmla="*/ 408281 h 408754"/>
            </a:gdLst>
            <a:ahLst/>
            <a:cxnLst>
              <a:cxn ang="0">
                <a:pos x="connisteX0" y="connsiteY0"/>
              </a:cxn>
              <a:cxn ang="0">
                <a:pos x="connisteX1" y="connsiteY1"/>
              </a:cxn>
              <a:cxn ang="0">
                <a:pos x="connisteX2" y="connsiteY2"/>
              </a:cxn>
              <a:cxn ang="0">
                <a:pos x="connisteX3" y="connsiteY3"/>
              </a:cxn>
            </a:cxnLst>
            <a:rect l="l" t="t" r="r" b="b"/>
            <a:pathLst>
              <a:path w="1560673" h="408755">
                <a:moveTo>
                  <a:pt x="734741" y="4421"/>
                </a:moveTo>
                <a:cubicBezTo>
                  <a:pt x="927146" y="6961"/>
                  <a:pt x="1687241" y="-23519"/>
                  <a:pt x="1542461" y="46966"/>
                </a:cubicBezTo>
                <a:cubicBezTo>
                  <a:pt x="1397681" y="117451"/>
                  <a:pt x="130221" y="283186"/>
                  <a:pt x="11476" y="355576"/>
                </a:cubicBezTo>
                <a:cubicBezTo>
                  <a:pt x="-107269" y="427966"/>
                  <a:pt x="729661" y="403836"/>
                  <a:pt x="947466" y="4082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2"/>
          <p:cNvSpPr>
            <a:spLocks noGrp="1"/>
          </p:cNvSpPr>
          <p:nvPr>
            <p:ph type="title"/>
          </p:nvPr>
        </p:nvSpPr>
        <p:spPr>
          <a:xfrm>
            <a:off x="609600" y="381000"/>
            <a:ext cx="7772400" cy="533400"/>
          </a:xfrm>
        </p:spPr>
        <p:txBody>
          <a:bodyPr vert="horz" wrap="square" lIns="91440" tIns="45720" rIns="91440" bIns="45720" anchor="ctr"/>
          <a:p>
            <a:pPr algn="l" eaLnBrk="1" hangingPunct="1"/>
            <a:r>
              <a:rPr lang="en-US" altLang="zh-CN" sz="2400" b="1" dirty="0">
                <a:solidFill>
                  <a:srgbClr val="800000"/>
                </a:solidFill>
              </a:rPr>
              <a:t>5.3.4  </a:t>
            </a:r>
            <a:r>
              <a:rPr lang="zh-CN" altLang="en-US" sz="2400" b="1" dirty="0">
                <a:solidFill>
                  <a:srgbClr val="800000"/>
                </a:solidFill>
              </a:rPr>
              <a:t>随机稀疏矩阵</a:t>
            </a:r>
            <a:endParaRPr lang="zh-CN" altLang="en-US" sz="2800" b="1" dirty="0">
              <a:solidFill>
                <a:srgbClr val="800000"/>
              </a:solidFill>
            </a:endParaRPr>
          </a:p>
        </p:txBody>
      </p:sp>
      <p:sp>
        <p:nvSpPr>
          <p:cNvPr id="14341" name="Rectangle 3"/>
          <p:cNvSpPr>
            <a:spLocks noGrp="1"/>
          </p:cNvSpPr>
          <p:nvPr>
            <p:ph idx="1"/>
          </p:nvPr>
        </p:nvSpPr>
        <p:spPr>
          <a:xfrm>
            <a:off x="685800" y="838200"/>
            <a:ext cx="7772400" cy="5257800"/>
          </a:xfrm>
        </p:spPr>
        <p:txBody>
          <a:bodyPr vert="horz" wrap="square" lIns="91440" tIns="45720" rIns="91440" bIns="45720" anchor="t">
            <a:normAutofit lnSpcReduction="10000"/>
          </a:bodyPr>
          <a:p>
            <a:pPr eaLnBrk="1" hangingPunct="1">
              <a:lnSpc>
                <a:spcPct val="150000"/>
              </a:lnSpc>
              <a:buNone/>
            </a:pPr>
            <a:r>
              <a:rPr lang="en-US" altLang="zh-CN" sz="2000" b="1" dirty="0">
                <a:solidFill>
                  <a:srgbClr val="CC6600"/>
                </a:solidFill>
              </a:rPr>
              <a:t>[</a:t>
            </a:r>
            <a:r>
              <a:rPr lang="zh-CN" altLang="en-US" sz="2000" b="1" dirty="0">
                <a:solidFill>
                  <a:srgbClr val="CC6600"/>
                </a:solidFill>
              </a:rPr>
              <a:t>特点</a:t>
            </a:r>
            <a:r>
              <a:rPr lang="en-US" altLang="zh-CN" sz="2000" b="1" dirty="0">
                <a:solidFill>
                  <a:srgbClr val="CC6600"/>
                </a:solidFill>
              </a:rPr>
              <a:t>]</a:t>
            </a:r>
            <a:r>
              <a:rPr lang="en-US" altLang="zh-CN" sz="2000" dirty="0">
                <a:solidFill>
                  <a:srgbClr val="FF3300"/>
                </a:solidFill>
              </a:rPr>
              <a:t>  </a:t>
            </a:r>
            <a:r>
              <a:rPr lang="zh-CN" altLang="en-US" sz="2000" dirty="0"/>
              <a:t>大多数元素为零。</a:t>
            </a:r>
            <a:endParaRPr lang="zh-CN" altLang="en-US" sz="2000" dirty="0"/>
          </a:p>
          <a:p>
            <a:pPr eaLnBrk="1" hangingPunct="1">
              <a:lnSpc>
                <a:spcPct val="150000"/>
              </a:lnSpc>
              <a:buNone/>
            </a:pPr>
            <a:r>
              <a:rPr lang="en-US" altLang="zh-CN" sz="2000" b="1" dirty="0">
                <a:solidFill>
                  <a:srgbClr val="CC6600"/>
                </a:solidFill>
              </a:rPr>
              <a:t>[</a:t>
            </a:r>
            <a:r>
              <a:rPr lang="zh-CN" altLang="en-US" sz="2000" b="1" dirty="0">
                <a:solidFill>
                  <a:srgbClr val="CC6600"/>
                </a:solidFill>
              </a:rPr>
              <a:t>常用存储方法</a:t>
            </a:r>
            <a:r>
              <a:rPr lang="en-US" altLang="zh-CN" sz="2000" b="1" dirty="0">
                <a:solidFill>
                  <a:srgbClr val="CC6600"/>
                </a:solidFill>
              </a:rPr>
              <a:t>]</a:t>
            </a:r>
            <a:r>
              <a:rPr lang="en-US" altLang="zh-CN" sz="2000" dirty="0">
                <a:solidFill>
                  <a:srgbClr val="FF3300"/>
                </a:solidFill>
              </a:rPr>
              <a:t>  </a:t>
            </a:r>
            <a:r>
              <a:rPr lang="zh-CN" altLang="en-US" sz="2000" dirty="0"/>
              <a:t>记录每一非零元素</a:t>
            </a:r>
            <a:r>
              <a:rPr lang="en-US" altLang="zh-CN" sz="2000" dirty="0"/>
              <a:t>(i,j,a</a:t>
            </a:r>
            <a:r>
              <a:rPr lang="en-US" altLang="zh-CN" sz="2000" baseline="-25000" dirty="0"/>
              <a:t>ij</a:t>
            </a:r>
            <a:r>
              <a:rPr lang="en-US" altLang="zh-CN" sz="2000" dirty="0"/>
              <a:t> )</a:t>
            </a:r>
            <a:endParaRPr lang="en-US" altLang="zh-CN" sz="2000" dirty="0"/>
          </a:p>
          <a:p>
            <a:pPr eaLnBrk="1" hangingPunct="1">
              <a:lnSpc>
                <a:spcPct val="150000"/>
              </a:lnSpc>
              <a:buNone/>
            </a:pPr>
            <a:r>
              <a:rPr lang="en-US" altLang="zh-CN" sz="2000" dirty="0"/>
              <a:t>                         —</a:t>
            </a:r>
            <a:r>
              <a:rPr lang="zh-CN" altLang="en-US" sz="2000" dirty="0"/>
              <a:t>节省空间，但丧失随机存取功能</a:t>
            </a:r>
            <a:endParaRPr lang="zh-CN" altLang="en-US" sz="2000" dirty="0"/>
          </a:p>
          <a:p>
            <a:pPr eaLnBrk="1" hangingPunct="1">
              <a:lnSpc>
                <a:spcPct val="150000"/>
              </a:lnSpc>
              <a:buNone/>
            </a:pPr>
            <a:r>
              <a:rPr lang="zh-CN" altLang="en-US" sz="2000" dirty="0"/>
              <a:t>顺序存储：三元组表</a:t>
            </a:r>
            <a:endParaRPr lang="zh-CN" altLang="en-US" sz="2000" dirty="0"/>
          </a:p>
          <a:p>
            <a:pPr eaLnBrk="1" hangingPunct="1">
              <a:lnSpc>
                <a:spcPct val="150000"/>
              </a:lnSpc>
              <a:buNone/>
            </a:pPr>
            <a:r>
              <a:rPr lang="zh-CN" altLang="en-US" sz="2000" dirty="0"/>
              <a:t>链式存储：十字</a:t>
            </a:r>
            <a:r>
              <a:rPr lang="en-US" altLang="zh-CN" sz="2000" dirty="0"/>
              <a:t>(</a:t>
            </a:r>
            <a:r>
              <a:rPr lang="zh-CN" altLang="en-US" sz="2000" dirty="0"/>
              <a:t>正交</a:t>
            </a:r>
            <a:r>
              <a:rPr lang="en-US" altLang="zh-CN" sz="2000" dirty="0"/>
              <a:t>)</a:t>
            </a:r>
            <a:r>
              <a:rPr lang="zh-CN" altLang="en-US" sz="2000" dirty="0"/>
              <a:t>链表</a:t>
            </a:r>
            <a:r>
              <a:rPr lang="zh-CN" altLang="en-US" sz="2400" dirty="0"/>
              <a:t> </a:t>
            </a:r>
            <a:endParaRPr lang="zh-CN" altLang="en-US" sz="2400" dirty="0"/>
          </a:p>
          <a:p>
            <a:pPr eaLnBrk="1" hangingPunct="1">
              <a:lnSpc>
                <a:spcPct val="85000"/>
              </a:lnSpc>
              <a:buNone/>
            </a:pPr>
            <a:r>
              <a:rPr lang="zh-CN" altLang="en-US" sz="2800" dirty="0"/>
              <a:t>             </a:t>
            </a:r>
            <a:endParaRPr lang="zh-CN" altLang="en-US" sz="2800" dirty="0"/>
          </a:p>
          <a:p>
            <a:pPr eaLnBrk="1" hangingPunct="1">
              <a:lnSpc>
                <a:spcPct val="85000"/>
              </a:lnSpc>
              <a:buNone/>
            </a:pPr>
            <a:r>
              <a:rPr lang="zh-CN" altLang="en-US" sz="2800" dirty="0"/>
              <a:t>           </a:t>
            </a:r>
            <a:r>
              <a:rPr lang="en-US" altLang="zh-CN" sz="2400" dirty="0"/>
              <a:t>15      0      0      22     0     -15</a:t>
            </a:r>
            <a:endParaRPr lang="en-US" altLang="zh-CN" sz="2400" dirty="0"/>
          </a:p>
          <a:p>
            <a:pPr eaLnBrk="1" hangingPunct="1">
              <a:lnSpc>
                <a:spcPct val="85000"/>
              </a:lnSpc>
              <a:buNone/>
            </a:pPr>
            <a:r>
              <a:rPr lang="en-US" altLang="zh-CN" sz="2400" dirty="0"/>
              <a:t>              0     11      3       0      0       0</a:t>
            </a:r>
            <a:endParaRPr lang="en-US" altLang="zh-CN" sz="2400" dirty="0"/>
          </a:p>
          <a:p>
            <a:pPr eaLnBrk="1" hangingPunct="1">
              <a:lnSpc>
                <a:spcPct val="85000"/>
              </a:lnSpc>
              <a:buNone/>
            </a:pPr>
            <a:r>
              <a:rPr lang="en-US" altLang="zh-CN" sz="2400" dirty="0"/>
              <a:t>              0      0      0     -6      0       0</a:t>
            </a:r>
            <a:endParaRPr lang="en-US" altLang="zh-CN" sz="2400" dirty="0"/>
          </a:p>
          <a:p>
            <a:pPr eaLnBrk="1" hangingPunct="1">
              <a:lnSpc>
                <a:spcPct val="85000"/>
              </a:lnSpc>
              <a:buNone/>
            </a:pPr>
            <a:r>
              <a:rPr lang="en-US" altLang="zh-CN" sz="2400" dirty="0"/>
              <a:t>              0      0      0       0      0       0</a:t>
            </a:r>
            <a:endParaRPr lang="en-US" altLang="zh-CN" sz="2400" dirty="0"/>
          </a:p>
          <a:p>
            <a:pPr eaLnBrk="1" hangingPunct="1">
              <a:lnSpc>
                <a:spcPct val="85000"/>
              </a:lnSpc>
              <a:buNone/>
            </a:pPr>
            <a:r>
              <a:rPr lang="en-US" altLang="zh-CN" sz="2400" dirty="0"/>
              <a:t>             91      0      0       0      0       0</a:t>
            </a:r>
            <a:endParaRPr lang="en-US" altLang="zh-CN" sz="2400" dirty="0"/>
          </a:p>
          <a:p>
            <a:pPr eaLnBrk="1" hangingPunct="1">
              <a:lnSpc>
                <a:spcPct val="85000"/>
              </a:lnSpc>
              <a:buNone/>
            </a:pPr>
            <a:r>
              <a:rPr lang="en-US" altLang="zh-CN" sz="2400" dirty="0"/>
              <a:t>              0      0     28       0      0       0</a:t>
            </a:r>
            <a:endParaRPr lang="en-US" altLang="zh-CN" sz="2400" dirty="0"/>
          </a:p>
        </p:txBody>
      </p:sp>
      <p:sp>
        <p:nvSpPr>
          <p:cNvPr id="44036" name="Line 4"/>
          <p:cNvSpPr>
            <a:spLocks noChangeShapeType="1"/>
          </p:cNvSpPr>
          <p:nvPr/>
        </p:nvSpPr>
        <p:spPr bwMode="auto">
          <a:xfrm>
            <a:off x="1905000" y="3550285"/>
            <a:ext cx="0" cy="2667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4037" name="Line 5"/>
          <p:cNvSpPr>
            <a:spLocks noChangeShapeType="1"/>
          </p:cNvSpPr>
          <p:nvPr/>
        </p:nvSpPr>
        <p:spPr bwMode="auto">
          <a:xfrm>
            <a:off x="1905000" y="3550285"/>
            <a:ext cx="2286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4041" name="Line 9"/>
          <p:cNvSpPr>
            <a:spLocks noChangeShapeType="1"/>
          </p:cNvSpPr>
          <p:nvPr/>
        </p:nvSpPr>
        <p:spPr bwMode="auto">
          <a:xfrm>
            <a:off x="6934200" y="3550285"/>
            <a:ext cx="0" cy="2667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4042" name="Line 10"/>
          <p:cNvSpPr>
            <a:spLocks noChangeShapeType="1"/>
          </p:cNvSpPr>
          <p:nvPr/>
        </p:nvSpPr>
        <p:spPr bwMode="auto">
          <a:xfrm flipH="1">
            <a:off x="6705600" y="3550285"/>
            <a:ext cx="2286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4043" name="Line 11"/>
          <p:cNvSpPr>
            <a:spLocks noChangeShapeType="1"/>
          </p:cNvSpPr>
          <p:nvPr/>
        </p:nvSpPr>
        <p:spPr bwMode="auto">
          <a:xfrm flipH="1">
            <a:off x="6705600" y="6217285"/>
            <a:ext cx="2286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4348" name="Text Box 12"/>
          <p:cNvSpPr txBox="1"/>
          <p:nvPr/>
        </p:nvSpPr>
        <p:spPr>
          <a:xfrm>
            <a:off x="3899535" y="905510"/>
            <a:ext cx="304228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ym typeface="Symbol" pitchFamily="18" charset="2"/>
              </a:rPr>
              <a:t> = t/(mn) 0.05</a:t>
            </a:r>
            <a:endParaRPr lang="en-US" altLang="zh-CN" sz="2400" dirty="0">
              <a:sym typeface="Symbol"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2"/>
          <p:cNvSpPr>
            <a:spLocks noGrp="1"/>
          </p:cNvSpPr>
          <p:nvPr>
            <p:ph type="title"/>
          </p:nvPr>
        </p:nvSpPr>
        <p:spPr>
          <a:xfrm>
            <a:off x="614045" y="250825"/>
            <a:ext cx="7772400" cy="457200"/>
          </a:xfrm>
        </p:spPr>
        <p:txBody>
          <a:bodyPr vert="horz" wrap="square" lIns="91440" tIns="45720" rIns="91440" bIns="45720" anchor="ctr"/>
          <a:p>
            <a:pPr algn="l" eaLnBrk="1" hangingPunct="1"/>
            <a:r>
              <a:rPr lang="en-US" altLang="zh-CN" sz="2400" b="1" dirty="0">
                <a:solidFill>
                  <a:srgbClr val="800000"/>
                </a:solidFill>
              </a:rPr>
              <a:t>5.3.4.1  </a:t>
            </a:r>
            <a:r>
              <a:rPr lang="zh-CN" altLang="en-US" sz="2400" b="1" dirty="0">
                <a:solidFill>
                  <a:srgbClr val="800000"/>
                </a:solidFill>
              </a:rPr>
              <a:t>三元组表</a:t>
            </a:r>
            <a:endParaRPr lang="zh-CN" altLang="en-US" sz="2400" b="1" dirty="0">
              <a:solidFill>
                <a:srgbClr val="800000"/>
              </a:solidFill>
            </a:endParaRPr>
          </a:p>
        </p:txBody>
      </p:sp>
      <p:sp>
        <p:nvSpPr>
          <p:cNvPr id="15365" name="Rectangle 3"/>
          <p:cNvSpPr>
            <a:spLocks noGrp="1"/>
          </p:cNvSpPr>
          <p:nvPr>
            <p:ph idx="1"/>
          </p:nvPr>
        </p:nvSpPr>
        <p:spPr>
          <a:xfrm>
            <a:off x="685800" y="708025"/>
            <a:ext cx="7772400" cy="533400"/>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类型定义</a:t>
            </a:r>
            <a:r>
              <a:rPr lang="en-US" altLang="zh-CN" sz="2400" b="1" dirty="0">
                <a:solidFill>
                  <a:srgbClr val="CC6600"/>
                </a:solidFill>
              </a:rPr>
              <a:t>]</a:t>
            </a:r>
            <a:endParaRPr lang="en-US" altLang="zh-CN" sz="2400" dirty="0"/>
          </a:p>
        </p:txBody>
      </p:sp>
      <p:sp>
        <p:nvSpPr>
          <p:cNvPr id="15366" name="Text Box 14"/>
          <p:cNvSpPr txBox="1"/>
          <p:nvPr/>
        </p:nvSpPr>
        <p:spPr>
          <a:xfrm>
            <a:off x="838200" y="1097915"/>
            <a:ext cx="4953000" cy="563118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000" dirty="0"/>
              <a:t>#define MAXSIZE   1000  </a:t>
            </a:r>
            <a:endParaRPr lang="en-US" altLang="zh-CN" sz="2000" dirty="0"/>
          </a:p>
          <a:p>
            <a:pPr marL="0" lvl="0" indent="0" eaLnBrk="1" hangingPunct="1">
              <a:lnSpc>
                <a:spcPct val="150000"/>
              </a:lnSpc>
              <a:spcBef>
                <a:spcPct val="0"/>
              </a:spcBef>
              <a:buNone/>
            </a:pPr>
            <a:r>
              <a:rPr lang="en-US" altLang="zh-CN" sz="2000" dirty="0"/>
              <a:t>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设定非零元素最大值</a:t>
            </a:r>
            <a:endParaRPr lang="zh-CN" altLang="en-US" sz="2000" dirty="0">
              <a:latin typeface="楷体_GB2312" pitchFamily="49" charset="-122"/>
              <a:ea typeface="楷体_GB2312" pitchFamily="49" charset="-122"/>
            </a:endParaRPr>
          </a:p>
          <a:p>
            <a:pPr marL="0" lvl="0" indent="0" eaLnBrk="1" hangingPunct="1">
              <a:lnSpc>
                <a:spcPct val="150000"/>
              </a:lnSpc>
              <a:spcBef>
                <a:spcPct val="0"/>
              </a:spcBef>
              <a:buNone/>
            </a:pPr>
            <a:r>
              <a:rPr lang="en-US" altLang="zh-CN" sz="2000" dirty="0"/>
              <a:t>typedef   struct  {</a:t>
            </a:r>
            <a:endParaRPr lang="en-US" altLang="zh-CN" sz="2000" dirty="0"/>
          </a:p>
          <a:p>
            <a:pPr marL="0" lvl="0" indent="0" eaLnBrk="1" hangingPunct="1">
              <a:lnSpc>
                <a:spcPct val="150000"/>
              </a:lnSpc>
              <a:spcBef>
                <a:spcPct val="0"/>
              </a:spcBef>
              <a:buNone/>
            </a:pPr>
            <a:r>
              <a:rPr lang="en-US" altLang="zh-CN" sz="2000" dirty="0"/>
              <a:t>	int    i, j ;</a:t>
            </a:r>
            <a:endParaRPr lang="en-US" altLang="zh-CN" sz="2000" dirty="0"/>
          </a:p>
          <a:p>
            <a:pPr marL="0" lvl="0" indent="0" eaLnBrk="1" hangingPunct="1">
              <a:lnSpc>
                <a:spcPct val="150000"/>
              </a:lnSpc>
              <a:spcBef>
                <a:spcPct val="0"/>
              </a:spcBef>
              <a:buNone/>
            </a:pPr>
            <a:r>
              <a:rPr lang="en-US" altLang="zh-CN" sz="2000" dirty="0"/>
              <a:t>	ElemType   e;</a:t>
            </a:r>
            <a:endParaRPr lang="en-US" altLang="zh-CN" sz="2000" dirty="0"/>
          </a:p>
          <a:p>
            <a:pPr marL="0" lvl="0" indent="0" eaLnBrk="1" hangingPunct="1">
              <a:lnSpc>
                <a:spcPct val="150000"/>
              </a:lnSpc>
              <a:spcBef>
                <a:spcPct val="0"/>
              </a:spcBef>
              <a:buNone/>
            </a:pPr>
            <a:r>
              <a:rPr lang="en-US" altLang="zh-CN" sz="2000" dirty="0"/>
              <a:t>}Triple;</a:t>
            </a:r>
            <a:endParaRPr lang="en-US" altLang="zh-CN" sz="2000" dirty="0"/>
          </a:p>
          <a:p>
            <a:pPr marL="0" lvl="0" indent="0" eaLnBrk="1" hangingPunct="1">
              <a:lnSpc>
                <a:spcPct val="150000"/>
              </a:lnSpc>
              <a:spcBef>
                <a:spcPct val="0"/>
              </a:spcBef>
              <a:buNone/>
            </a:pPr>
            <a:r>
              <a:rPr lang="en-US" altLang="zh-CN" sz="2000" dirty="0"/>
              <a:t>typedef  struct {</a:t>
            </a:r>
            <a:endParaRPr lang="en-US" altLang="zh-CN" sz="2000" dirty="0"/>
          </a:p>
          <a:p>
            <a:pPr marL="0" lvl="0" indent="0" eaLnBrk="1" hangingPunct="1">
              <a:lnSpc>
                <a:spcPct val="150000"/>
              </a:lnSpc>
              <a:spcBef>
                <a:spcPct val="0"/>
              </a:spcBef>
              <a:buNone/>
            </a:pPr>
            <a:r>
              <a:rPr lang="en-US" altLang="zh-CN" sz="2000" dirty="0"/>
              <a:t>	Triple  data[MAXSIZE+1];</a:t>
            </a:r>
            <a:endParaRPr lang="en-US" altLang="zh-CN" sz="2000" dirty="0"/>
          </a:p>
          <a:p>
            <a:pPr marL="0" lvl="0" indent="0" eaLnBrk="1" hangingPunct="1">
              <a:lnSpc>
                <a:spcPct val="150000"/>
              </a:lnSpc>
              <a:spcBef>
                <a:spcPct val="0"/>
              </a:spcBef>
              <a:buNone/>
            </a:pPr>
            <a:r>
              <a:rPr lang="en-US" altLang="zh-CN" sz="2000" dirty="0"/>
              <a:t>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三元组表，</a:t>
            </a:r>
            <a:r>
              <a:rPr lang="en-US" altLang="zh-CN" sz="2000" dirty="0">
                <a:latin typeface="楷体_GB2312" pitchFamily="49" charset="-122"/>
                <a:ea typeface="楷体_GB2312" pitchFamily="49" charset="-122"/>
              </a:rPr>
              <a:t>data[0]</a:t>
            </a:r>
            <a:r>
              <a:rPr lang="zh-CN" altLang="en-US" sz="2000" dirty="0">
                <a:latin typeface="楷体_GB2312" pitchFamily="49" charset="-122"/>
                <a:ea typeface="楷体_GB2312" pitchFamily="49" charset="-122"/>
              </a:rPr>
              <a:t>未用</a:t>
            </a:r>
            <a:endParaRPr lang="zh-CN" altLang="en-US" sz="2000" dirty="0">
              <a:latin typeface="楷体_GB2312" pitchFamily="49" charset="-122"/>
              <a:ea typeface="楷体_GB2312" pitchFamily="49" charset="-122"/>
            </a:endParaRPr>
          </a:p>
          <a:p>
            <a:pPr marL="0" lvl="0" indent="0" eaLnBrk="1" hangingPunct="1">
              <a:lnSpc>
                <a:spcPct val="150000"/>
              </a:lnSpc>
              <a:spcBef>
                <a:spcPct val="0"/>
              </a:spcBef>
              <a:buNone/>
            </a:pPr>
            <a:r>
              <a:rPr lang="zh-CN" altLang="en-US" sz="2000" dirty="0"/>
              <a:t>	</a:t>
            </a:r>
            <a:r>
              <a:rPr lang="en-US" altLang="zh-CN" sz="2000" dirty="0"/>
              <a:t>int    mu, nu, tu;</a:t>
            </a:r>
            <a:endParaRPr lang="en-US" altLang="zh-CN" sz="2000" dirty="0"/>
          </a:p>
          <a:p>
            <a:pPr marL="0" lvl="0" indent="0" eaLnBrk="1" hangingPunct="1">
              <a:lnSpc>
                <a:spcPct val="150000"/>
              </a:lnSpc>
              <a:spcBef>
                <a:spcPct val="0"/>
              </a:spcBef>
              <a:buNone/>
            </a:pPr>
            <a:r>
              <a:rPr lang="en-US" altLang="zh-CN" sz="2000" dirty="0"/>
              <a:t>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行数、列数、非零元个数</a:t>
            </a:r>
            <a:endParaRPr lang="zh-CN" altLang="en-US" sz="2000" dirty="0">
              <a:latin typeface="楷体_GB2312" pitchFamily="49" charset="-122"/>
              <a:ea typeface="楷体_GB2312" pitchFamily="49" charset="-122"/>
            </a:endParaRPr>
          </a:p>
          <a:p>
            <a:pPr marL="0" lvl="0" indent="0" eaLnBrk="1" hangingPunct="1">
              <a:lnSpc>
                <a:spcPct val="150000"/>
              </a:lnSpc>
              <a:spcBef>
                <a:spcPct val="0"/>
              </a:spcBef>
              <a:buNone/>
            </a:pPr>
            <a:r>
              <a:rPr lang="en-US" altLang="zh-CN" sz="2000" dirty="0"/>
              <a:t>}</a:t>
            </a:r>
            <a:r>
              <a:rPr lang="en-US" altLang="zh-CN" sz="2000" b="1" dirty="0">
                <a:solidFill>
                  <a:schemeClr val="accent2"/>
                </a:solidFill>
              </a:rPr>
              <a:t>TSMatrix</a:t>
            </a:r>
            <a:r>
              <a:rPr lang="en-US" altLang="zh-CN" sz="2000" dirty="0"/>
              <a:t>;</a:t>
            </a:r>
            <a:endParaRPr lang="en-US" altLang="zh-CN" sz="2000" dirty="0"/>
          </a:p>
        </p:txBody>
      </p:sp>
      <p:grpSp>
        <p:nvGrpSpPr>
          <p:cNvPr id="15367" name="Group 24"/>
          <p:cNvGrpSpPr/>
          <p:nvPr/>
        </p:nvGrpSpPr>
        <p:grpSpPr>
          <a:xfrm>
            <a:off x="6301105" y="1557655"/>
            <a:ext cx="2473960" cy="4176149"/>
            <a:chOff x="3969" y="981"/>
            <a:chExt cx="1331" cy="2631"/>
          </a:xfrm>
        </p:grpSpPr>
        <p:sp>
          <p:nvSpPr>
            <p:cNvPr id="15368" name="Text Box 6"/>
            <p:cNvSpPr txBox="1"/>
            <p:nvPr/>
          </p:nvSpPr>
          <p:spPr>
            <a:xfrm>
              <a:off x="4195" y="981"/>
              <a:ext cx="1104" cy="215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i      j       e</a:t>
              </a:r>
              <a:endParaRPr lang="en-US" altLang="zh-CN" sz="2400" b="1" dirty="0"/>
            </a:p>
            <a:p>
              <a:pPr marL="0" lvl="0" indent="0" eaLnBrk="1" hangingPunct="1">
                <a:lnSpc>
                  <a:spcPct val="50000"/>
                </a:lnSpc>
                <a:spcBef>
                  <a:spcPct val="50000"/>
                </a:spcBef>
                <a:buNone/>
              </a:pPr>
              <a:r>
                <a:rPr lang="en-US" altLang="zh-CN" sz="2400" dirty="0"/>
                <a:t>1     1     15</a:t>
              </a:r>
              <a:endParaRPr lang="en-US" altLang="zh-CN" sz="2400" dirty="0"/>
            </a:p>
            <a:p>
              <a:pPr marL="0" lvl="0" indent="0" eaLnBrk="1" hangingPunct="1">
                <a:lnSpc>
                  <a:spcPct val="50000"/>
                </a:lnSpc>
                <a:spcBef>
                  <a:spcPct val="50000"/>
                </a:spcBef>
                <a:buNone/>
              </a:pPr>
              <a:r>
                <a:rPr lang="en-US" altLang="zh-CN" sz="2400" dirty="0"/>
                <a:t>1     4    22</a:t>
              </a:r>
              <a:endParaRPr lang="en-US" altLang="zh-CN" sz="2400" dirty="0"/>
            </a:p>
            <a:p>
              <a:pPr marL="0" lvl="0" indent="0" eaLnBrk="1" hangingPunct="1">
                <a:lnSpc>
                  <a:spcPct val="50000"/>
                </a:lnSpc>
                <a:spcBef>
                  <a:spcPct val="50000"/>
                </a:spcBef>
                <a:buNone/>
              </a:pPr>
              <a:r>
                <a:rPr lang="en-US" altLang="zh-CN" sz="2400" dirty="0"/>
                <a:t>1     6    -15</a:t>
              </a:r>
              <a:endParaRPr lang="en-US" altLang="zh-CN" sz="2400" dirty="0"/>
            </a:p>
            <a:p>
              <a:pPr marL="0" lvl="0" indent="0" eaLnBrk="1" hangingPunct="1">
                <a:lnSpc>
                  <a:spcPct val="50000"/>
                </a:lnSpc>
                <a:spcBef>
                  <a:spcPct val="50000"/>
                </a:spcBef>
                <a:buNone/>
              </a:pPr>
              <a:r>
                <a:rPr lang="en-US" altLang="zh-CN" sz="2400" dirty="0"/>
                <a:t>2     2    22</a:t>
              </a:r>
              <a:endParaRPr lang="en-US" altLang="zh-CN" sz="2400" dirty="0"/>
            </a:p>
            <a:p>
              <a:pPr marL="0" lvl="0" indent="0" eaLnBrk="1" hangingPunct="1">
                <a:lnSpc>
                  <a:spcPct val="50000"/>
                </a:lnSpc>
                <a:spcBef>
                  <a:spcPct val="50000"/>
                </a:spcBef>
                <a:buNone/>
              </a:pPr>
              <a:r>
                <a:rPr lang="en-US" altLang="zh-CN" sz="2400" dirty="0"/>
                <a:t>2     3    3</a:t>
              </a:r>
              <a:endParaRPr lang="en-US" altLang="zh-CN" sz="2400" dirty="0"/>
            </a:p>
            <a:p>
              <a:pPr marL="0" lvl="0" indent="0" eaLnBrk="1" hangingPunct="1">
                <a:lnSpc>
                  <a:spcPct val="50000"/>
                </a:lnSpc>
                <a:spcBef>
                  <a:spcPct val="50000"/>
                </a:spcBef>
                <a:buNone/>
              </a:pPr>
              <a:r>
                <a:rPr lang="en-US" altLang="zh-CN" sz="2400" dirty="0"/>
                <a:t>3     4    -6</a:t>
              </a:r>
              <a:endParaRPr lang="en-US" altLang="zh-CN" sz="2400" dirty="0"/>
            </a:p>
            <a:p>
              <a:pPr marL="0" lvl="0" indent="0" eaLnBrk="1" hangingPunct="1">
                <a:lnSpc>
                  <a:spcPct val="50000"/>
                </a:lnSpc>
                <a:spcBef>
                  <a:spcPct val="50000"/>
                </a:spcBef>
                <a:buNone/>
              </a:pPr>
              <a:r>
                <a:rPr lang="en-US" altLang="zh-CN" sz="2400" dirty="0"/>
                <a:t>5     1     91</a:t>
              </a:r>
              <a:endParaRPr lang="en-US" altLang="zh-CN" sz="2400" dirty="0"/>
            </a:p>
            <a:p>
              <a:pPr marL="0" lvl="0" indent="0" eaLnBrk="1" hangingPunct="1">
                <a:lnSpc>
                  <a:spcPct val="50000"/>
                </a:lnSpc>
                <a:spcBef>
                  <a:spcPct val="50000"/>
                </a:spcBef>
                <a:buNone/>
              </a:pPr>
              <a:r>
                <a:rPr lang="en-US" altLang="zh-CN" sz="2400" dirty="0"/>
                <a:t>6     3    28</a:t>
              </a:r>
              <a:endParaRPr lang="en-US" altLang="zh-CN" sz="2400" dirty="0"/>
            </a:p>
          </p:txBody>
        </p:sp>
        <p:sp>
          <p:nvSpPr>
            <p:cNvPr id="46087" name="Line 7"/>
            <p:cNvSpPr>
              <a:spLocks noChangeShapeType="1"/>
            </p:cNvSpPr>
            <p:nvPr/>
          </p:nvSpPr>
          <p:spPr bwMode="auto">
            <a:xfrm>
              <a:off x="4212" y="1512"/>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092" name="Text Box 12"/>
            <p:cNvSpPr txBox="1">
              <a:spLocks noChangeArrowheads="1"/>
            </p:cNvSpPr>
            <p:nvPr/>
          </p:nvSpPr>
          <p:spPr bwMode="auto">
            <a:xfrm>
              <a:off x="3969" y="1298"/>
              <a:ext cx="317" cy="230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1</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2</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3</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4</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5</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6</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7</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8</a:t>
              </a: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m</a:t>
              </a:r>
              <a:endParaRPr kumimoji="1" lang="en-US" altLang="zh-CN" sz="24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46095" name="Rectangle 15"/>
            <p:cNvSpPr>
              <a:spLocks noChangeArrowheads="1"/>
            </p:cNvSpPr>
            <p:nvPr/>
          </p:nvSpPr>
          <p:spPr bwMode="auto">
            <a:xfrm>
              <a:off x="4212" y="1285"/>
              <a:ext cx="1072" cy="2327"/>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096" name="Line 16"/>
            <p:cNvSpPr>
              <a:spLocks noChangeShapeType="1"/>
            </p:cNvSpPr>
            <p:nvPr/>
          </p:nvSpPr>
          <p:spPr bwMode="auto">
            <a:xfrm>
              <a:off x="4212" y="1738"/>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097" name="Line 17"/>
            <p:cNvSpPr>
              <a:spLocks noChangeShapeType="1"/>
            </p:cNvSpPr>
            <p:nvPr/>
          </p:nvSpPr>
          <p:spPr bwMode="auto">
            <a:xfrm>
              <a:off x="4212" y="1965"/>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098" name="Line 18"/>
            <p:cNvSpPr>
              <a:spLocks noChangeShapeType="1"/>
            </p:cNvSpPr>
            <p:nvPr/>
          </p:nvSpPr>
          <p:spPr bwMode="auto">
            <a:xfrm>
              <a:off x="4212" y="2192"/>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099" name="Line 19"/>
            <p:cNvSpPr>
              <a:spLocks noChangeShapeType="1"/>
            </p:cNvSpPr>
            <p:nvPr/>
          </p:nvSpPr>
          <p:spPr bwMode="auto">
            <a:xfrm>
              <a:off x="4212" y="2419"/>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100" name="Line 20"/>
            <p:cNvSpPr>
              <a:spLocks noChangeShapeType="1"/>
            </p:cNvSpPr>
            <p:nvPr/>
          </p:nvSpPr>
          <p:spPr bwMode="auto">
            <a:xfrm>
              <a:off x="4212" y="2646"/>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101" name="Line 21"/>
            <p:cNvSpPr>
              <a:spLocks noChangeShapeType="1"/>
            </p:cNvSpPr>
            <p:nvPr/>
          </p:nvSpPr>
          <p:spPr bwMode="auto">
            <a:xfrm>
              <a:off x="4212" y="2872"/>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6103" name="Line 23"/>
            <p:cNvSpPr>
              <a:spLocks noChangeShapeType="1"/>
            </p:cNvSpPr>
            <p:nvPr/>
          </p:nvSpPr>
          <p:spPr bwMode="auto">
            <a:xfrm>
              <a:off x="4257" y="3099"/>
              <a:ext cx="104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Rectangle 2"/>
          <p:cNvSpPr/>
          <p:nvPr/>
        </p:nvSpPr>
        <p:spPr>
          <a:xfrm>
            <a:off x="685800" y="6096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3300"/>
                </a:solidFill>
              </a:rPr>
              <a:t>[</a:t>
            </a:r>
            <a:r>
              <a:rPr lang="zh-CN" altLang="en-US" sz="2400" b="1" dirty="0">
                <a:solidFill>
                  <a:srgbClr val="CC3300"/>
                </a:solidFill>
              </a:rPr>
              <a:t>应用例</a:t>
            </a:r>
            <a:r>
              <a:rPr lang="en-US" altLang="zh-CN" sz="2400" b="1" dirty="0">
                <a:solidFill>
                  <a:srgbClr val="CC3300"/>
                </a:solidFill>
              </a:rPr>
              <a:t>]   </a:t>
            </a:r>
            <a:r>
              <a:rPr lang="zh-CN" altLang="en-US" sz="2400" b="1" dirty="0">
                <a:solidFill>
                  <a:srgbClr val="CC3300"/>
                </a:solidFill>
              </a:rPr>
              <a:t>求转置矩阵</a:t>
            </a:r>
            <a:endParaRPr lang="zh-CN" altLang="en-US" sz="2800" dirty="0">
              <a:solidFill>
                <a:schemeClr val="tx2"/>
              </a:solidFill>
            </a:endParaRPr>
          </a:p>
        </p:txBody>
      </p:sp>
      <p:sp>
        <p:nvSpPr>
          <p:cNvPr id="16389" name="Text Box 3"/>
          <p:cNvSpPr txBox="1"/>
          <p:nvPr/>
        </p:nvSpPr>
        <p:spPr>
          <a:xfrm>
            <a:off x="1828800" y="2133600"/>
            <a:ext cx="2362200" cy="34150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chemeClr val="accent2"/>
                </a:solidFill>
              </a:rPr>
              <a:t>      </a:t>
            </a:r>
            <a:r>
              <a:rPr lang="en-US" altLang="zh-CN" sz="2400" dirty="0">
                <a:solidFill>
                  <a:schemeClr val="accent2"/>
                </a:solidFill>
              </a:rPr>
              <a:t>i     j     e</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1    1   1     15</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2   1   4     22</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3   1   6    -15</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4   2   2    22</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5   2   3     3</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6   3   4    -6</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7   5    1    91</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8   6   3    28</a:t>
            </a:r>
            <a:endParaRPr lang="en-US" altLang="zh-CN" sz="2400" dirty="0"/>
          </a:p>
        </p:txBody>
      </p:sp>
      <p:sp>
        <p:nvSpPr>
          <p:cNvPr id="99332" name="Rectangle 4"/>
          <p:cNvSpPr>
            <a:spLocks noChangeArrowheads="1"/>
          </p:cNvSpPr>
          <p:nvPr/>
        </p:nvSpPr>
        <p:spPr bwMode="auto">
          <a:xfrm>
            <a:off x="2209800" y="2590800"/>
            <a:ext cx="1752600" cy="2971800"/>
          </a:xfrm>
          <a:prstGeom prst="rect">
            <a:avLst/>
          </a:prstGeom>
          <a:noFill/>
          <a:ln w="9525">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9333" name="Text Box 5"/>
          <p:cNvSpPr txBox="1">
            <a:spLocks noChangeArrowheads="1"/>
          </p:cNvSpPr>
          <p:nvPr/>
        </p:nvSpPr>
        <p:spPr bwMode="auto">
          <a:xfrm>
            <a:off x="2438400" y="1524000"/>
            <a:ext cx="1295400" cy="519113"/>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28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a.data</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99334" name="AutoShape 6"/>
          <p:cNvSpPr>
            <a:spLocks noChangeArrowheads="1"/>
          </p:cNvSpPr>
          <p:nvPr/>
        </p:nvSpPr>
        <p:spPr bwMode="auto">
          <a:xfrm>
            <a:off x="4267200" y="3962400"/>
            <a:ext cx="762000" cy="76200"/>
          </a:xfrm>
          <a:prstGeom prst="rightArrow">
            <a:avLst>
              <a:gd name="adj1" fmla="val 50000"/>
              <a:gd name="adj2" fmla="val 2500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99335" name="Text Box 7"/>
          <p:cNvSpPr txBox="1">
            <a:spLocks noChangeArrowheads="1"/>
          </p:cNvSpPr>
          <p:nvPr/>
        </p:nvSpPr>
        <p:spPr bwMode="auto">
          <a:xfrm>
            <a:off x="4267200" y="3581400"/>
            <a:ext cx="1371600" cy="396875"/>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转置</a:t>
            </a:r>
            <a:endPar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6394" name="Text Box 8"/>
          <p:cNvSpPr txBox="1"/>
          <p:nvPr/>
        </p:nvSpPr>
        <p:spPr>
          <a:xfrm>
            <a:off x="5105400" y="2133600"/>
            <a:ext cx="2286000" cy="34150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chemeClr val="accent2"/>
                </a:solidFill>
              </a:rPr>
              <a:t>         </a:t>
            </a:r>
            <a:r>
              <a:rPr lang="en-US" altLang="zh-CN" sz="2400" dirty="0">
                <a:solidFill>
                  <a:schemeClr val="accent2"/>
                </a:solidFill>
              </a:rPr>
              <a:t>i    j    e</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1   1    1    15</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2   1    5    91</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3   2   2    22</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4   3   2    3</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5   3   6    28</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6   4   1     22</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7   4   3    -6</a:t>
            </a:r>
            <a:endParaRPr lang="en-US" altLang="zh-CN" sz="2400" dirty="0">
              <a:solidFill>
                <a:schemeClr val="accent2"/>
              </a:solidFill>
            </a:endParaRPr>
          </a:p>
          <a:p>
            <a:pPr marL="0" lvl="0" indent="0" eaLnBrk="1" hangingPunct="1">
              <a:lnSpc>
                <a:spcPct val="50000"/>
              </a:lnSpc>
              <a:spcBef>
                <a:spcPct val="50000"/>
              </a:spcBef>
              <a:buNone/>
            </a:pPr>
            <a:r>
              <a:rPr lang="en-US" altLang="zh-CN" sz="2400" dirty="0">
                <a:solidFill>
                  <a:schemeClr val="accent2"/>
                </a:solidFill>
              </a:rPr>
              <a:t>8   6   1    -15</a:t>
            </a:r>
            <a:endParaRPr lang="en-US" altLang="zh-CN" sz="2400" dirty="0"/>
          </a:p>
        </p:txBody>
      </p:sp>
      <p:sp>
        <p:nvSpPr>
          <p:cNvPr id="99337" name="Rectangle 9"/>
          <p:cNvSpPr>
            <a:spLocks noChangeArrowheads="1"/>
          </p:cNvSpPr>
          <p:nvPr/>
        </p:nvSpPr>
        <p:spPr bwMode="auto">
          <a:xfrm>
            <a:off x="5486400" y="2590800"/>
            <a:ext cx="1752600" cy="2971800"/>
          </a:xfrm>
          <a:prstGeom prst="rect">
            <a:avLst/>
          </a:prstGeom>
          <a:noFill/>
          <a:ln w="9525">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6396" name="Text Box 10"/>
          <p:cNvSpPr txBox="1"/>
          <p:nvPr/>
        </p:nvSpPr>
        <p:spPr>
          <a:xfrm>
            <a:off x="5715000" y="1524000"/>
            <a:ext cx="152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accent2"/>
                </a:solidFill>
              </a:rPr>
              <a:t>b.data</a:t>
            </a: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2"/>
          <p:cNvSpPr txBox="1"/>
          <p:nvPr/>
        </p:nvSpPr>
        <p:spPr>
          <a:xfrm>
            <a:off x="609600" y="255270"/>
            <a:ext cx="525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t>算法</a:t>
            </a:r>
            <a:r>
              <a:rPr lang="en-US" altLang="zh-CN" sz="2400" b="1" dirty="0"/>
              <a:t>1</a:t>
            </a:r>
            <a:r>
              <a:rPr lang="en-US" altLang="zh-CN" sz="2400" dirty="0"/>
              <a:t> </a:t>
            </a:r>
            <a:r>
              <a:rPr lang="en-US" altLang="zh-CN" sz="2400" dirty="0">
                <a:solidFill>
                  <a:schemeClr val="accent2"/>
                </a:solidFill>
              </a:rPr>
              <a:t>{ O(n</a:t>
            </a:r>
            <a:r>
              <a:rPr lang="en-US" altLang="zh-CN" sz="2400" dirty="0">
                <a:solidFill>
                  <a:schemeClr val="accent2"/>
                </a:solidFill>
                <a:sym typeface="Symbol" pitchFamily="18" charset="2"/>
              </a:rPr>
              <a:t></a:t>
            </a:r>
            <a:r>
              <a:rPr lang="en-US" altLang="zh-CN" sz="2400" dirty="0">
                <a:solidFill>
                  <a:schemeClr val="accent2"/>
                </a:solidFill>
              </a:rPr>
              <a:t>t) }</a:t>
            </a:r>
            <a:endParaRPr lang="en-US" altLang="zh-CN" sz="2400" dirty="0">
              <a:solidFill>
                <a:schemeClr val="accent2"/>
              </a:solidFill>
            </a:endParaRPr>
          </a:p>
        </p:txBody>
      </p:sp>
      <p:sp>
        <p:nvSpPr>
          <p:cNvPr id="17413" name="Rectangle 3"/>
          <p:cNvSpPr/>
          <p:nvPr/>
        </p:nvSpPr>
        <p:spPr>
          <a:xfrm>
            <a:off x="457200" y="927735"/>
            <a:ext cx="8458200" cy="5105400"/>
          </a:xfrm>
          <a:prstGeom prst="rect">
            <a:avLst/>
          </a:prstGeom>
          <a:solidFill>
            <a:srgbClr val="FFCC66"/>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80000"/>
              </a:lnSpc>
              <a:buNone/>
            </a:pPr>
            <a:r>
              <a:rPr lang="en-US" altLang="zh-CN" sz="2400" dirty="0"/>
              <a:t>void </a:t>
            </a:r>
            <a:r>
              <a:rPr lang="en-US" altLang="zh-CN" sz="2400" b="1" dirty="0">
                <a:solidFill>
                  <a:schemeClr val="accent2"/>
                </a:solidFill>
              </a:rPr>
              <a:t>TransMatrix</a:t>
            </a:r>
            <a:r>
              <a:rPr lang="en-US" altLang="zh-CN" sz="2400" dirty="0"/>
              <a:t>(TSMatrix &amp;b,  TSMatrix a)</a:t>
            </a:r>
            <a:endParaRPr lang="en-US" altLang="zh-CN" sz="2400" dirty="0"/>
          </a:p>
          <a:p>
            <a:pPr marL="342900" lvl="0" indent="-342900" eaLnBrk="1" hangingPunct="1">
              <a:lnSpc>
                <a:spcPct val="80000"/>
              </a:lnSpc>
              <a:buNone/>
            </a:pPr>
            <a:r>
              <a:rPr lang="en-US" altLang="zh-CN" sz="2400" dirty="0"/>
              <a:t>{    b.mu=a.nu;  b.nu=a.mu;  b.tu=a.tu;</a:t>
            </a:r>
            <a:endParaRPr lang="en-US" altLang="zh-CN" sz="2400" dirty="0"/>
          </a:p>
          <a:p>
            <a:pPr marL="342900" lvl="0" indent="-342900" eaLnBrk="1" hangingPunct="1">
              <a:lnSpc>
                <a:spcPct val="80000"/>
              </a:lnSpc>
              <a:buNone/>
            </a:pPr>
            <a:r>
              <a:rPr lang="en-US" altLang="zh-CN" sz="2400" dirty="0"/>
              <a:t>      if ( b.tu )  {</a:t>
            </a:r>
            <a:endParaRPr lang="en-US" altLang="zh-CN" sz="2400" dirty="0"/>
          </a:p>
          <a:p>
            <a:pPr marL="342900" lvl="0" indent="-342900" eaLnBrk="1" hangingPunct="1">
              <a:lnSpc>
                <a:spcPct val="80000"/>
              </a:lnSpc>
              <a:buNone/>
            </a:pPr>
            <a:r>
              <a:rPr lang="en-US" altLang="zh-CN" sz="2400" dirty="0"/>
              <a:t>          q=1;  </a:t>
            </a:r>
            <a:r>
              <a:rPr lang="en-US" altLang="zh-CN" sz="2400" dirty="0">
                <a:latin typeface="楷体_GB2312" pitchFamily="49" charset="-122"/>
                <a:ea typeface="楷体_GB2312" pitchFamily="49" charset="-122"/>
              </a:rPr>
              <a:t>  </a:t>
            </a:r>
            <a:r>
              <a:rPr lang="en-US" altLang="zh-CN" sz="2400" dirty="0">
                <a:ea typeface="楷体_GB2312" pitchFamily="49" charset="-122"/>
              </a:rPr>
              <a:t>//</a:t>
            </a:r>
            <a:r>
              <a:rPr lang="zh-CN" altLang="zh-CN" sz="2400" dirty="0">
                <a:latin typeface="楷体_GB2312" pitchFamily="49" charset="-122"/>
                <a:ea typeface="楷体_GB2312" pitchFamily="49" charset="-122"/>
              </a:rPr>
              <a:t>指示</a:t>
            </a:r>
            <a:r>
              <a:rPr lang="en-US" altLang="zh-CN" sz="2400" dirty="0">
                <a:latin typeface="楷体_GB2312" pitchFamily="49" charset="-122"/>
                <a:ea typeface="楷体_GB2312" pitchFamily="49" charset="-122"/>
              </a:rPr>
              <a:t>b</a:t>
            </a:r>
            <a:r>
              <a:rPr lang="zh-CN" altLang="zh-CN" sz="2400" dirty="0">
                <a:latin typeface="楷体_GB2312" pitchFamily="49" charset="-122"/>
                <a:ea typeface="楷体_GB2312" pitchFamily="49" charset="-122"/>
              </a:rPr>
              <a:t>中存放数据的位置，初值为</a:t>
            </a:r>
            <a:r>
              <a:rPr lang="en-US" altLang="zh-CN" sz="2400" dirty="0">
                <a:latin typeface="楷体_GB2312" pitchFamily="49" charset="-122"/>
                <a:ea typeface="楷体_GB2312" pitchFamily="49" charset="-122"/>
              </a:rPr>
              <a:t>1</a:t>
            </a:r>
            <a:endParaRPr lang="en-US" altLang="zh-CN" sz="2400" dirty="0">
              <a:latin typeface="楷体_GB2312" pitchFamily="49" charset="-122"/>
              <a:ea typeface="楷体_GB2312" pitchFamily="49" charset="-122"/>
            </a:endParaRPr>
          </a:p>
          <a:p>
            <a:pPr marL="342900" lvl="0" indent="-342900" eaLnBrk="1" hangingPunct="1">
              <a:lnSpc>
                <a:spcPct val="80000"/>
              </a:lnSpc>
              <a:buNone/>
            </a:pPr>
            <a:r>
              <a:rPr lang="en-US" altLang="zh-CN" sz="2400" dirty="0"/>
              <a:t>          for ( col=1; col&lt;=a.nu;  col++ )     //</a:t>
            </a:r>
            <a:r>
              <a:rPr lang="zh-CN" altLang="en-US" sz="2400" dirty="0">
                <a:latin typeface="楷体_GB2312" pitchFamily="49" charset="-122"/>
                <a:ea typeface="楷体_GB2312" pitchFamily="49" charset="-122"/>
              </a:rPr>
              <a:t>对</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的每一列</a:t>
            </a:r>
            <a:endParaRPr lang="zh-CN" altLang="en-US" sz="2400" dirty="0"/>
          </a:p>
          <a:p>
            <a:pPr marL="342900" lvl="0" indent="-342900" eaLnBrk="1" hangingPunct="1">
              <a:lnSpc>
                <a:spcPct val="80000"/>
              </a:lnSpc>
              <a:buNone/>
            </a:pPr>
            <a:r>
              <a:rPr lang="zh-CN" altLang="en-US" sz="2400" dirty="0"/>
              <a:t>              </a:t>
            </a:r>
            <a:r>
              <a:rPr lang="en-US" altLang="zh-CN" sz="2400" dirty="0"/>
              <a:t>for ( p=1; p&lt;=a.</a:t>
            </a:r>
            <a:r>
              <a:rPr lang="en-US" altLang="zh-CN" sz="2400" dirty="0">
                <a:solidFill>
                  <a:srgbClr val="0070C0"/>
                </a:solidFill>
              </a:rPr>
              <a:t>tu</a:t>
            </a:r>
            <a:r>
              <a:rPr lang="en-US" altLang="zh-CN" sz="2400" dirty="0"/>
              <a:t>;  p++ ) //</a:t>
            </a:r>
            <a:r>
              <a:rPr lang="zh-CN" altLang="en-US" sz="2400" dirty="0">
                <a:latin typeface="楷体_GB2312" pitchFamily="49" charset="-122"/>
                <a:ea typeface="楷体_GB2312" pitchFamily="49" charset="-122"/>
              </a:rPr>
              <a:t>对</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的每个三元组检查</a:t>
            </a:r>
            <a:endParaRPr lang="zh-CN" altLang="en-US" sz="2400" dirty="0"/>
          </a:p>
          <a:p>
            <a:pPr marL="342900" lvl="0" indent="-342900" eaLnBrk="1" hangingPunct="1">
              <a:lnSpc>
                <a:spcPct val="80000"/>
              </a:lnSpc>
              <a:buNone/>
            </a:pPr>
            <a:r>
              <a:rPr lang="zh-CN" altLang="en-US" sz="2400" dirty="0"/>
              <a:t>                  </a:t>
            </a:r>
            <a:r>
              <a:rPr lang="en-US" altLang="zh-CN" sz="2400" dirty="0"/>
              <a:t>if  (a.data[p]</a:t>
            </a:r>
            <a:r>
              <a:rPr lang="en-US" altLang="zh-CN" sz="2400" dirty="0">
                <a:solidFill>
                  <a:srgbClr val="0070C0"/>
                </a:solidFill>
              </a:rPr>
              <a:t>.j==col</a:t>
            </a:r>
            <a:r>
              <a:rPr lang="en-US" altLang="zh-CN" sz="2400" dirty="0"/>
              <a:t>) {   //</a:t>
            </a:r>
            <a:r>
              <a:rPr lang="zh-CN" altLang="en-US" sz="2400" dirty="0">
                <a:latin typeface="楷体_GB2312" pitchFamily="49" charset="-122"/>
                <a:ea typeface="楷体_GB2312" pitchFamily="49" charset="-122"/>
              </a:rPr>
              <a:t>找列号为</a:t>
            </a:r>
            <a:r>
              <a:rPr lang="en-US" altLang="zh-CN" sz="2400" dirty="0">
                <a:latin typeface="楷体_GB2312" pitchFamily="49" charset="-122"/>
                <a:ea typeface="楷体_GB2312" pitchFamily="49" charset="-122"/>
              </a:rPr>
              <a:t>col</a:t>
            </a:r>
            <a:r>
              <a:rPr lang="zh-CN" altLang="en-US" sz="2400" dirty="0">
                <a:latin typeface="楷体_GB2312" pitchFamily="49" charset="-122"/>
                <a:ea typeface="楷体_GB2312" pitchFamily="49" charset="-122"/>
              </a:rPr>
              <a:t>的三元组</a:t>
            </a:r>
            <a:endParaRPr lang="zh-CN" altLang="en-US" sz="2400" dirty="0"/>
          </a:p>
          <a:p>
            <a:pPr marL="342900" lvl="0" indent="-342900" eaLnBrk="1" hangingPunct="1">
              <a:lnSpc>
                <a:spcPct val="80000"/>
              </a:lnSpc>
              <a:buNone/>
            </a:pPr>
            <a:r>
              <a:rPr lang="zh-CN" altLang="en-US" sz="2400" dirty="0"/>
              <a:t>                          </a:t>
            </a:r>
            <a:r>
              <a:rPr lang="en-US" altLang="zh-CN" sz="2400" dirty="0"/>
              <a:t>b.data[q].</a:t>
            </a:r>
            <a:r>
              <a:rPr lang="en-US" altLang="zh-CN" sz="2400" dirty="0">
                <a:solidFill>
                  <a:schemeClr val="accent1"/>
                </a:solidFill>
              </a:rPr>
              <a:t>i</a:t>
            </a:r>
            <a:r>
              <a:rPr lang="en-US" altLang="zh-CN" sz="2400" dirty="0"/>
              <a:t> =a.data[p].</a:t>
            </a:r>
            <a:r>
              <a:rPr lang="en-US" altLang="zh-CN" sz="2400" dirty="0">
                <a:solidFill>
                  <a:schemeClr val="accent1"/>
                </a:solidFill>
              </a:rPr>
              <a:t>j</a:t>
            </a:r>
            <a:r>
              <a:rPr lang="en-US" altLang="zh-CN" sz="2400" dirty="0"/>
              <a:t>; </a:t>
            </a:r>
            <a:endParaRPr lang="en-US" altLang="zh-CN" sz="2400" dirty="0"/>
          </a:p>
          <a:p>
            <a:pPr marL="342900" lvl="0" indent="-342900" eaLnBrk="1" hangingPunct="1">
              <a:lnSpc>
                <a:spcPct val="80000"/>
              </a:lnSpc>
              <a:buNone/>
            </a:pPr>
            <a:r>
              <a:rPr lang="en-US" altLang="zh-CN" sz="2400" dirty="0"/>
              <a:t>                          b.data[q].</a:t>
            </a:r>
            <a:r>
              <a:rPr lang="en-US" altLang="zh-CN" sz="2400" dirty="0">
                <a:solidFill>
                  <a:schemeClr val="accent1"/>
                </a:solidFill>
              </a:rPr>
              <a:t>j</a:t>
            </a:r>
            <a:r>
              <a:rPr lang="en-US" altLang="zh-CN" sz="2400" dirty="0"/>
              <a:t> =a.data[p].</a:t>
            </a:r>
            <a:r>
              <a:rPr lang="en-US" altLang="zh-CN" sz="2400" dirty="0">
                <a:solidFill>
                  <a:schemeClr val="accent1"/>
                </a:solidFill>
              </a:rPr>
              <a:t>i</a:t>
            </a:r>
            <a:r>
              <a:rPr lang="en-US" altLang="zh-CN" sz="2400" dirty="0"/>
              <a:t>;</a:t>
            </a:r>
            <a:endParaRPr lang="en-US" altLang="zh-CN" sz="2400" dirty="0"/>
          </a:p>
          <a:p>
            <a:pPr marL="342900" lvl="0" indent="-342900" eaLnBrk="1" hangingPunct="1">
              <a:lnSpc>
                <a:spcPct val="80000"/>
              </a:lnSpc>
              <a:buNone/>
            </a:pPr>
            <a:r>
              <a:rPr lang="en-US" altLang="zh-CN" sz="2400" dirty="0"/>
              <a:t>                          b.data[q].e =a.data[p].e;</a:t>
            </a:r>
            <a:endParaRPr lang="en-US" altLang="zh-CN" sz="2400" dirty="0"/>
          </a:p>
          <a:p>
            <a:pPr marL="342900" lvl="0" indent="-342900" eaLnBrk="1" hangingPunct="1">
              <a:lnSpc>
                <a:spcPct val="80000"/>
              </a:lnSpc>
              <a:buNone/>
            </a:pPr>
            <a:r>
              <a:rPr lang="en-US" altLang="zh-CN" sz="2400" dirty="0"/>
              <a:t>                          q++;               //</a:t>
            </a:r>
            <a:r>
              <a:rPr lang="zh-CN" altLang="en-US" sz="2400" dirty="0">
                <a:latin typeface="楷体_GB2312" pitchFamily="49" charset="-122"/>
                <a:ea typeface="楷体_GB2312" pitchFamily="49" charset="-122"/>
              </a:rPr>
              <a:t>修正</a:t>
            </a:r>
            <a:r>
              <a:rPr lang="en-US" altLang="zh-CN" sz="2400" dirty="0">
                <a:latin typeface="楷体_GB2312" pitchFamily="49" charset="-122"/>
                <a:ea typeface="楷体_GB2312" pitchFamily="49" charset="-122"/>
              </a:rPr>
              <a:t>q</a:t>
            </a:r>
            <a:r>
              <a:rPr lang="zh-CN" altLang="en-US" sz="2400" dirty="0">
                <a:latin typeface="楷体_GB2312" pitchFamily="49" charset="-122"/>
                <a:ea typeface="楷体_GB2312" pitchFamily="49" charset="-122"/>
              </a:rPr>
              <a:t>值</a:t>
            </a:r>
            <a:endParaRPr lang="zh-CN" altLang="en-US" sz="2400" dirty="0">
              <a:latin typeface="楷体_GB2312" pitchFamily="49" charset="-122"/>
              <a:ea typeface="楷体_GB2312" pitchFamily="49" charset="-122"/>
            </a:endParaRPr>
          </a:p>
          <a:p>
            <a:pPr marL="342900" lvl="0" indent="-342900" eaLnBrk="1" hangingPunct="1">
              <a:lnSpc>
                <a:spcPct val="80000"/>
              </a:lnSpc>
              <a:buNone/>
            </a:pPr>
            <a:r>
              <a:rPr lang="zh-CN" altLang="en-US" sz="2400" dirty="0"/>
              <a:t>                 </a:t>
            </a:r>
            <a:r>
              <a:rPr lang="en-US" altLang="zh-CN" sz="2400" dirty="0"/>
              <a:t>}</a:t>
            </a:r>
            <a:endParaRPr lang="en-US" altLang="zh-CN" sz="2400" dirty="0"/>
          </a:p>
          <a:p>
            <a:pPr marL="342900" lvl="0" indent="-342900" eaLnBrk="1" hangingPunct="1">
              <a:lnSpc>
                <a:spcPct val="80000"/>
              </a:lnSpc>
              <a:buNone/>
            </a:pPr>
            <a:r>
              <a:rPr lang="en-US" altLang="zh-CN" sz="2400" dirty="0"/>
              <a:t>       }</a:t>
            </a:r>
            <a:endParaRPr lang="en-US" altLang="zh-CN" sz="2400" dirty="0"/>
          </a:p>
          <a:p>
            <a:pPr marL="342900" lvl="0" indent="-342900" eaLnBrk="1" hangingPunct="1">
              <a:lnSpc>
                <a:spcPct val="80000"/>
              </a:lnSpc>
              <a:buNone/>
            </a:pPr>
            <a:r>
              <a:rPr lang="en-US" altLang="zh-CN" sz="2400" dirty="0"/>
              <a:t>} //TransMatrix</a:t>
            </a:r>
            <a:endParaRPr lang="en-US" altLang="zh-C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2"/>
          <p:cNvSpPr>
            <a:spLocks noGrp="1"/>
          </p:cNvSpPr>
          <p:nvPr>
            <p:ph type="title"/>
          </p:nvPr>
        </p:nvSpPr>
        <p:spPr>
          <a:xfrm>
            <a:off x="457200" y="381000"/>
            <a:ext cx="7772400" cy="533400"/>
          </a:xfrm>
        </p:spPr>
        <p:txBody>
          <a:bodyPr vert="horz" wrap="square" lIns="91440" tIns="45720" rIns="91440" bIns="45720" anchor="ctr"/>
          <a:p>
            <a:pPr algn="l" eaLnBrk="1" hangingPunct="1"/>
            <a:r>
              <a:rPr lang="en-US" altLang="zh-CN" sz="2800" dirty="0"/>
              <a:t>  </a:t>
            </a:r>
            <a:r>
              <a:rPr lang="zh-CN" altLang="en-US" sz="2400" b="1" dirty="0"/>
              <a:t>算法</a:t>
            </a:r>
            <a:r>
              <a:rPr lang="en-US" altLang="zh-CN" sz="2400" b="1" dirty="0"/>
              <a:t>2 </a:t>
            </a:r>
            <a:r>
              <a:rPr lang="zh-CN" altLang="en-US" sz="2400" dirty="0"/>
              <a:t>快速转置法</a:t>
            </a:r>
            <a:r>
              <a:rPr lang="zh-CN" altLang="en-US" sz="2800" dirty="0"/>
              <a:t>  </a:t>
            </a:r>
            <a:r>
              <a:rPr lang="en-US" altLang="zh-CN" sz="2800" dirty="0">
                <a:solidFill>
                  <a:schemeClr val="accent2"/>
                </a:solidFill>
              </a:rPr>
              <a:t>{ O(n+t) }</a:t>
            </a:r>
            <a:endParaRPr lang="en-US" altLang="zh-CN" sz="2800" dirty="0"/>
          </a:p>
        </p:txBody>
      </p:sp>
      <p:sp>
        <p:nvSpPr>
          <p:cNvPr id="18437" name="Rectangle 3"/>
          <p:cNvSpPr>
            <a:spLocks noGrp="1"/>
          </p:cNvSpPr>
          <p:nvPr>
            <p:ph idx="1"/>
          </p:nvPr>
        </p:nvSpPr>
        <p:spPr>
          <a:xfrm>
            <a:off x="304800" y="1066800"/>
            <a:ext cx="8382000" cy="5029200"/>
          </a:xfrm>
        </p:spPr>
        <p:txBody>
          <a:bodyPr vert="horz" wrap="square" lIns="91440" tIns="45720" rIns="91440" bIns="45720" anchor="t">
            <a:normAutofit lnSpcReduction="10000"/>
          </a:bodyPr>
          <a:p>
            <a:pPr lvl="1" eaLnBrk="1" hangingPunct="1">
              <a:lnSpc>
                <a:spcPct val="150000"/>
              </a:lnSpc>
              <a:buNone/>
            </a:pPr>
            <a:r>
              <a:rPr lang="zh-CN" altLang="en-US" sz="2000" dirty="0"/>
              <a:t>引入两个辅助向量：</a:t>
            </a:r>
            <a:endParaRPr lang="zh-CN" altLang="en-US" sz="2000" dirty="0"/>
          </a:p>
          <a:p>
            <a:pPr lvl="1" eaLnBrk="1" hangingPunct="1">
              <a:lnSpc>
                <a:spcPct val="150000"/>
              </a:lnSpc>
              <a:buNone/>
            </a:pPr>
            <a:r>
              <a:rPr lang="en-US" altLang="zh-CN" sz="2000" dirty="0"/>
              <a:t>num[1 : a.nu]</a:t>
            </a:r>
            <a:r>
              <a:rPr lang="zh-CN" altLang="en-US" sz="2000" dirty="0"/>
              <a:t>：</a:t>
            </a:r>
            <a:r>
              <a:rPr lang="en-US" altLang="zh-CN" sz="2000" dirty="0"/>
              <a:t>a</a:t>
            </a:r>
            <a:r>
              <a:rPr lang="zh-CN" altLang="en-US" sz="2000" dirty="0"/>
              <a:t>中每列的非零元素个数</a:t>
            </a:r>
            <a:endParaRPr lang="zh-CN" altLang="en-US" sz="2000" dirty="0"/>
          </a:p>
          <a:p>
            <a:pPr lvl="1" eaLnBrk="1" hangingPunct="1">
              <a:lnSpc>
                <a:spcPct val="150000"/>
              </a:lnSpc>
              <a:buNone/>
            </a:pPr>
            <a:r>
              <a:rPr lang="en-US" altLang="zh-CN" sz="2000" dirty="0"/>
              <a:t>cpot[1 : a.nu]</a:t>
            </a:r>
            <a:r>
              <a:rPr lang="zh-CN" altLang="en-US" sz="2000" dirty="0"/>
              <a:t>：</a:t>
            </a:r>
            <a:r>
              <a:rPr lang="en-US" altLang="zh-CN" sz="2000" dirty="0"/>
              <a:t>a</a:t>
            </a:r>
            <a:r>
              <a:rPr lang="zh-CN" altLang="en-US" sz="2000" dirty="0"/>
              <a:t>中每列的第一个非零元素在</a:t>
            </a:r>
            <a:r>
              <a:rPr lang="en-US" altLang="zh-CN" sz="2000" dirty="0"/>
              <a:t>b</a:t>
            </a:r>
            <a:r>
              <a:rPr lang="zh-CN" altLang="en-US" sz="2000" dirty="0"/>
              <a:t>中的位置</a:t>
            </a:r>
            <a:endParaRPr lang="zh-CN" altLang="en-US" sz="2000" dirty="0"/>
          </a:p>
          <a:p>
            <a:pPr lvl="1" eaLnBrk="1" hangingPunct="1">
              <a:lnSpc>
                <a:spcPct val="150000"/>
              </a:lnSpc>
              <a:buNone/>
            </a:pPr>
            <a:endParaRPr lang="zh-CN" altLang="en-US" sz="1600" dirty="0"/>
          </a:p>
          <a:p>
            <a:pPr lvl="1" eaLnBrk="1" hangingPunct="1">
              <a:buNone/>
            </a:pPr>
            <a:r>
              <a:rPr lang="en-US" altLang="zh-CN" sz="1800" dirty="0"/>
              <a:t>a</a:t>
            </a:r>
            <a:r>
              <a:rPr lang="zh-CN" altLang="en-US" sz="1800" dirty="0"/>
              <a:t>中的列号</a:t>
            </a:r>
            <a:endParaRPr lang="zh-CN" altLang="en-US" sz="2400" dirty="0"/>
          </a:p>
          <a:p>
            <a:pPr lvl="1" eaLnBrk="1" hangingPunct="1">
              <a:buNone/>
            </a:pPr>
            <a:r>
              <a:rPr lang="zh-CN" altLang="en-US" sz="2400" dirty="0"/>
              <a:t>  </a:t>
            </a:r>
            <a:r>
              <a:rPr lang="en-US" altLang="zh-CN" sz="2000" dirty="0"/>
              <a:t>col  num[col]  cpot[col]</a:t>
            </a:r>
            <a:endParaRPr lang="en-US" altLang="zh-CN" sz="2000" dirty="0"/>
          </a:p>
          <a:p>
            <a:pPr lvl="1" eaLnBrk="1" hangingPunct="1">
              <a:buNone/>
            </a:pPr>
            <a:r>
              <a:rPr lang="en-US" altLang="zh-CN" sz="2400" dirty="0"/>
              <a:t>     1     2         1</a:t>
            </a:r>
            <a:endParaRPr lang="en-US" altLang="zh-CN" sz="2400" dirty="0"/>
          </a:p>
          <a:p>
            <a:pPr lvl="1" eaLnBrk="1" hangingPunct="1">
              <a:buNone/>
            </a:pPr>
            <a:r>
              <a:rPr lang="en-US" altLang="zh-CN" sz="2400" dirty="0"/>
              <a:t>     2     1         3</a:t>
            </a:r>
            <a:endParaRPr lang="en-US" altLang="zh-CN" sz="2400" dirty="0"/>
          </a:p>
          <a:p>
            <a:pPr lvl="1" eaLnBrk="1" hangingPunct="1">
              <a:buNone/>
            </a:pPr>
            <a:r>
              <a:rPr lang="en-US" altLang="zh-CN" sz="2400" dirty="0"/>
              <a:t>     3     2        4</a:t>
            </a:r>
            <a:endParaRPr lang="en-US" altLang="zh-CN" sz="2400" dirty="0"/>
          </a:p>
          <a:p>
            <a:pPr lvl="1" eaLnBrk="1" hangingPunct="1">
              <a:buNone/>
            </a:pPr>
            <a:r>
              <a:rPr lang="en-US" altLang="zh-CN" sz="2400" dirty="0"/>
              <a:t>     4     2        6</a:t>
            </a:r>
            <a:endParaRPr lang="en-US" altLang="zh-CN" sz="2400" dirty="0"/>
          </a:p>
          <a:p>
            <a:pPr lvl="1" eaLnBrk="1" hangingPunct="1">
              <a:buNone/>
            </a:pPr>
            <a:r>
              <a:rPr lang="en-US" altLang="zh-CN" sz="2400" dirty="0"/>
              <a:t>     5     0        8</a:t>
            </a:r>
            <a:endParaRPr lang="en-US" altLang="zh-CN" sz="2400" dirty="0"/>
          </a:p>
          <a:p>
            <a:pPr lvl="1" eaLnBrk="1" hangingPunct="1">
              <a:buNone/>
            </a:pPr>
            <a:r>
              <a:rPr lang="en-US" altLang="zh-CN" sz="2400" dirty="0"/>
              <a:t>     6     1         8</a:t>
            </a:r>
            <a:endParaRPr lang="en-US" altLang="zh-CN" sz="2400" dirty="0"/>
          </a:p>
        </p:txBody>
      </p:sp>
      <p:sp>
        <p:nvSpPr>
          <p:cNvPr id="18438" name="Text Box 7"/>
          <p:cNvSpPr txBox="1"/>
          <p:nvPr/>
        </p:nvSpPr>
        <p:spPr>
          <a:xfrm>
            <a:off x="4590415" y="5096510"/>
            <a:ext cx="4368800" cy="1574165"/>
          </a:xfrm>
          <a:prstGeom prst="rect">
            <a:avLst/>
          </a:prstGeom>
          <a:noFill/>
          <a:ln w="9525" cap="flat" cmpd="sng">
            <a:solidFill>
              <a:schemeClr val="tx1"/>
            </a:solidFill>
            <a:prstDash val="dash"/>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50000"/>
              </a:spcBef>
              <a:buNone/>
            </a:pPr>
            <a:r>
              <a:rPr lang="en-US" altLang="zh-CN" sz="2000" dirty="0"/>
              <a:t>cpot[1]=1</a:t>
            </a:r>
            <a:endParaRPr lang="en-US" altLang="zh-CN" sz="2000" dirty="0"/>
          </a:p>
          <a:p>
            <a:pPr marL="0" lvl="0" indent="0" eaLnBrk="1" hangingPunct="1">
              <a:lnSpc>
                <a:spcPct val="150000"/>
              </a:lnSpc>
              <a:spcBef>
                <a:spcPct val="50000"/>
              </a:spcBef>
              <a:buNone/>
            </a:pPr>
            <a:r>
              <a:rPr lang="en-US" altLang="zh-CN" sz="2000" dirty="0"/>
              <a:t>cpot[col]=cpot[col-1] +num[col-1]</a:t>
            </a:r>
            <a:endParaRPr lang="en-US" altLang="zh-CN" sz="2400" dirty="0"/>
          </a:p>
          <a:p>
            <a:pPr marL="0" lvl="0" indent="0" eaLnBrk="1" hangingPunct="1">
              <a:lnSpc>
                <a:spcPct val="60000"/>
              </a:lnSpc>
              <a:spcBef>
                <a:spcPct val="50000"/>
              </a:spcBef>
              <a:buNone/>
            </a:pPr>
            <a:r>
              <a:rPr lang="en-US" altLang="zh-CN" sz="2400" dirty="0"/>
              <a:t>               </a:t>
            </a:r>
            <a:r>
              <a:rPr lang="en-US" altLang="zh-CN" sz="2000" dirty="0"/>
              <a:t>  (2</a:t>
            </a:r>
            <a:r>
              <a:rPr lang="en-US" altLang="zh-CN" sz="2000" dirty="0">
                <a:sym typeface="Symbol" pitchFamily="18" charset="2"/>
              </a:rPr>
              <a:t>coln)</a:t>
            </a:r>
            <a:endParaRPr lang="en-US" altLang="zh-CN" sz="2000" dirty="0">
              <a:sym typeface="Symbol" pitchFamily="18" charset="2"/>
            </a:endParaRPr>
          </a:p>
        </p:txBody>
      </p:sp>
      <p:sp>
        <p:nvSpPr>
          <p:cNvPr id="48136" name="Rectangle 8"/>
          <p:cNvSpPr>
            <a:spLocks noChangeArrowheads="1"/>
          </p:cNvSpPr>
          <p:nvPr/>
        </p:nvSpPr>
        <p:spPr bwMode="auto">
          <a:xfrm>
            <a:off x="1600200" y="3581400"/>
            <a:ext cx="1905000" cy="2355215"/>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37" name="Line 9"/>
          <p:cNvSpPr>
            <a:spLocks noChangeShapeType="1"/>
          </p:cNvSpPr>
          <p:nvPr/>
        </p:nvSpPr>
        <p:spPr bwMode="auto">
          <a:xfrm flipH="1">
            <a:off x="2515235" y="3581400"/>
            <a:ext cx="10160" cy="2355215"/>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8441" name="Text Box 10"/>
          <p:cNvSpPr txBox="1"/>
          <p:nvPr/>
        </p:nvSpPr>
        <p:spPr>
          <a:xfrm>
            <a:off x="4572000" y="2286000"/>
            <a:ext cx="1752600" cy="2584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chemeClr val="accent2"/>
                </a:solidFill>
              </a:rPr>
              <a:t>     i     j     e</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1   1     1    15</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2   1    4    22</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3   1    6  -15</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4   2    2   22</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5   2    3    3</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6   3    4   -6</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7   5    1    91</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8   6    3   28</a:t>
            </a:r>
            <a:endParaRPr lang="en-US" altLang="zh-CN" sz="2400" dirty="0"/>
          </a:p>
        </p:txBody>
      </p:sp>
      <p:sp>
        <p:nvSpPr>
          <p:cNvPr id="48139" name="Rectangle 11"/>
          <p:cNvSpPr>
            <a:spLocks noChangeArrowheads="1"/>
          </p:cNvSpPr>
          <p:nvPr/>
        </p:nvSpPr>
        <p:spPr bwMode="auto">
          <a:xfrm>
            <a:off x="4876800" y="2590800"/>
            <a:ext cx="1295400" cy="2286000"/>
          </a:xfrm>
          <a:prstGeom prst="rect">
            <a:avLst/>
          </a:prstGeom>
          <a:noFill/>
          <a:ln w="9525">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40" name="Text Box 12"/>
          <p:cNvSpPr txBox="1">
            <a:spLocks noChangeArrowheads="1"/>
          </p:cNvSpPr>
          <p:nvPr/>
        </p:nvSpPr>
        <p:spPr bwMode="auto">
          <a:xfrm>
            <a:off x="4343400" y="2209800"/>
            <a:ext cx="3048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b="1"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48141" name="AutoShape 13"/>
          <p:cNvSpPr>
            <a:spLocks noChangeArrowheads="1"/>
          </p:cNvSpPr>
          <p:nvPr/>
        </p:nvSpPr>
        <p:spPr bwMode="auto">
          <a:xfrm>
            <a:off x="6172200" y="3429000"/>
            <a:ext cx="762000" cy="76200"/>
          </a:xfrm>
          <a:prstGeom prst="rightArrow">
            <a:avLst>
              <a:gd name="adj1" fmla="val 50000"/>
              <a:gd name="adj2" fmla="val 2500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42" name="Text Box 14"/>
          <p:cNvSpPr txBox="1">
            <a:spLocks noChangeArrowheads="1"/>
          </p:cNvSpPr>
          <p:nvPr/>
        </p:nvSpPr>
        <p:spPr bwMode="auto">
          <a:xfrm>
            <a:off x="6172200" y="3048000"/>
            <a:ext cx="1371600" cy="396875"/>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转置</a:t>
            </a:r>
            <a:endPar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8446" name="Text Box 15"/>
          <p:cNvSpPr txBox="1"/>
          <p:nvPr/>
        </p:nvSpPr>
        <p:spPr>
          <a:xfrm>
            <a:off x="7010400" y="2286000"/>
            <a:ext cx="1752600" cy="2584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solidFill>
                  <a:schemeClr val="accent2"/>
                </a:solidFill>
              </a:rPr>
              <a:t>      i    j     e</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1   1    1    15</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2   1   5    91</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3   2   2   22</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4   3   2    3</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5   3   6   28</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6   4   1    22</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7   4   3   -6</a:t>
            </a:r>
            <a:endParaRPr lang="en-US" altLang="zh-CN" sz="1800" dirty="0">
              <a:solidFill>
                <a:schemeClr val="accent2"/>
              </a:solidFill>
            </a:endParaRPr>
          </a:p>
          <a:p>
            <a:pPr marL="0" lvl="0" indent="0" eaLnBrk="1" hangingPunct="1">
              <a:lnSpc>
                <a:spcPct val="50000"/>
              </a:lnSpc>
              <a:spcBef>
                <a:spcPct val="50000"/>
              </a:spcBef>
              <a:buNone/>
            </a:pPr>
            <a:r>
              <a:rPr lang="en-US" altLang="zh-CN" sz="1800" dirty="0">
                <a:solidFill>
                  <a:schemeClr val="accent2"/>
                </a:solidFill>
              </a:rPr>
              <a:t>8   6   1   -15</a:t>
            </a:r>
            <a:endParaRPr lang="en-US" altLang="zh-CN" sz="2400" dirty="0"/>
          </a:p>
        </p:txBody>
      </p:sp>
      <p:sp>
        <p:nvSpPr>
          <p:cNvPr id="48144" name="Rectangle 16"/>
          <p:cNvSpPr>
            <a:spLocks noChangeArrowheads="1"/>
          </p:cNvSpPr>
          <p:nvPr/>
        </p:nvSpPr>
        <p:spPr bwMode="auto">
          <a:xfrm>
            <a:off x="7315200" y="2590800"/>
            <a:ext cx="1295400" cy="2286000"/>
          </a:xfrm>
          <a:prstGeom prst="rect">
            <a:avLst/>
          </a:prstGeom>
          <a:noFill/>
          <a:ln w="9525">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45" name="Text Box 17"/>
          <p:cNvSpPr txBox="1">
            <a:spLocks noChangeArrowheads="1"/>
          </p:cNvSpPr>
          <p:nvPr/>
        </p:nvSpPr>
        <p:spPr bwMode="auto">
          <a:xfrm>
            <a:off x="6934200" y="2209800"/>
            <a:ext cx="4572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b="1"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b</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48148" name="Line 20"/>
          <p:cNvSpPr>
            <a:spLocks noChangeShapeType="1"/>
          </p:cNvSpPr>
          <p:nvPr/>
        </p:nvSpPr>
        <p:spPr bwMode="auto">
          <a:xfrm flipV="1">
            <a:off x="3200400" y="3276600"/>
            <a:ext cx="3886200" cy="83820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49" name="Line 21"/>
          <p:cNvSpPr>
            <a:spLocks noChangeShapeType="1"/>
          </p:cNvSpPr>
          <p:nvPr/>
        </p:nvSpPr>
        <p:spPr bwMode="auto">
          <a:xfrm flipV="1">
            <a:off x="3200400" y="3581400"/>
            <a:ext cx="3886200" cy="96901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50" name="Line 22"/>
          <p:cNvSpPr>
            <a:spLocks noChangeShapeType="1"/>
          </p:cNvSpPr>
          <p:nvPr/>
        </p:nvSpPr>
        <p:spPr bwMode="auto">
          <a:xfrm flipV="1">
            <a:off x="3124200" y="4114800"/>
            <a:ext cx="3962400" cy="81788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51" name="Line 23"/>
          <p:cNvSpPr>
            <a:spLocks noChangeShapeType="1"/>
          </p:cNvSpPr>
          <p:nvPr/>
        </p:nvSpPr>
        <p:spPr bwMode="auto">
          <a:xfrm flipV="1">
            <a:off x="3124200" y="4648200"/>
            <a:ext cx="3886200" cy="65786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52" name="Line 24"/>
          <p:cNvSpPr>
            <a:spLocks noChangeShapeType="1"/>
          </p:cNvSpPr>
          <p:nvPr/>
        </p:nvSpPr>
        <p:spPr bwMode="auto">
          <a:xfrm flipV="1">
            <a:off x="3123565" y="4724400"/>
            <a:ext cx="3886835" cy="86868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8153" name="Line 25"/>
          <p:cNvSpPr>
            <a:spLocks noChangeShapeType="1"/>
          </p:cNvSpPr>
          <p:nvPr/>
        </p:nvSpPr>
        <p:spPr bwMode="auto">
          <a:xfrm flipV="1">
            <a:off x="3276600" y="2743200"/>
            <a:ext cx="3810000" cy="914400"/>
          </a:xfrm>
          <a:prstGeom prst="line">
            <a:avLst/>
          </a:prstGeom>
          <a:noFill/>
          <a:ln w="9525">
            <a:solidFill>
              <a:srgbClr val="FF3300"/>
            </a:solidFill>
            <a:prstDash val="dash"/>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8153"/>
                                        </p:tgtEl>
                                        <p:attrNameLst>
                                          <p:attrName>style.visibility</p:attrName>
                                        </p:attrNameLst>
                                      </p:cBhvr>
                                      <p:to>
                                        <p:strVal val="visible"/>
                                      </p:to>
                                    </p:set>
                                    <p:animEffect transition="in" filter="box(out)">
                                      <p:cBhvr>
                                        <p:cTn id="7" dur="500"/>
                                        <p:tgtEl>
                                          <p:spTgt spid="4815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8148"/>
                                        </p:tgtEl>
                                        <p:attrNameLst>
                                          <p:attrName>style.visibility</p:attrName>
                                        </p:attrNameLst>
                                      </p:cBhvr>
                                      <p:to>
                                        <p:strVal val="visible"/>
                                      </p:to>
                                    </p:set>
                                    <p:animEffect transition="in" filter="box(out)">
                                      <p:cBhvr>
                                        <p:cTn id="12" dur="500"/>
                                        <p:tgtEl>
                                          <p:spTgt spid="48148"/>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8149"/>
                                        </p:tgtEl>
                                        <p:attrNameLst>
                                          <p:attrName>style.visibility</p:attrName>
                                        </p:attrNameLst>
                                      </p:cBhvr>
                                      <p:to>
                                        <p:strVal val="visible"/>
                                      </p:to>
                                    </p:set>
                                    <p:animEffect transition="in" filter="box(out)">
                                      <p:cBhvr>
                                        <p:cTn id="17" dur="500"/>
                                        <p:tgtEl>
                                          <p:spTgt spid="48149"/>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8150"/>
                                        </p:tgtEl>
                                        <p:attrNameLst>
                                          <p:attrName>style.visibility</p:attrName>
                                        </p:attrNameLst>
                                      </p:cBhvr>
                                      <p:to>
                                        <p:strVal val="visible"/>
                                      </p:to>
                                    </p:set>
                                    <p:animEffect transition="in" filter="box(out)">
                                      <p:cBhvr>
                                        <p:cTn id="22" dur="500"/>
                                        <p:tgtEl>
                                          <p:spTgt spid="48150"/>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8151"/>
                                        </p:tgtEl>
                                        <p:attrNameLst>
                                          <p:attrName>style.visibility</p:attrName>
                                        </p:attrNameLst>
                                      </p:cBhvr>
                                      <p:to>
                                        <p:strVal val="visible"/>
                                      </p:to>
                                    </p:set>
                                    <p:animEffect transition="in" filter="box(out)">
                                      <p:cBhvr>
                                        <p:cTn id="27" dur="500"/>
                                        <p:tgtEl>
                                          <p:spTgt spid="48151"/>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8152"/>
                                        </p:tgtEl>
                                        <p:attrNameLst>
                                          <p:attrName>style.visibility</p:attrName>
                                        </p:attrNameLst>
                                      </p:cBhvr>
                                      <p:to>
                                        <p:strVal val="visible"/>
                                      </p:to>
                                    </p:set>
                                    <p:animEffect transition="in" filter="box(out)">
                                      <p:cBhvr>
                                        <p:cTn id="32" dur="500"/>
                                        <p:tgtEl>
                                          <p:spTgt spid="48152"/>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5</a:t>
            </a:r>
            <a:r>
              <a:rPr lang="zh-CN" altLang="en-US" dirty="0">
                <a:solidFill>
                  <a:schemeClr val="tx1"/>
                </a:solidFill>
              </a:rPr>
              <a:t>章 数组和广义表</a:t>
            </a:r>
            <a:endParaRPr lang="zh-CN" altLang="en-US" dirty="0">
              <a:solidFill>
                <a:schemeClr val="tx1"/>
              </a:solidFill>
            </a:endParaRPr>
          </a:p>
        </p:txBody>
      </p:sp>
      <p:sp>
        <p:nvSpPr>
          <p:cNvPr id="3" name="内容占位符 2"/>
          <p:cNvSpPr>
            <a:spLocks noGrp="1"/>
          </p:cNvSpPr>
          <p:nvPr>
            <p:ph sz="quarter" idx="1"/>
          </p:nvPr>
        </p:nvSpPr>
        <p:spPr>
          <a:xfrm>
            <a:off x="914400" y="1447800"/>
            <a:ext cx="7772400" cy="3997424"/>
          </a:xfrm>
        </p:spPr>
        <p:txBody>
          <a:bodyPr>
            <a:normAutofit/>
          </a:bodyPr>
          <a:lstStyle/>
          <a:p>
            <a:pPr>
              <a:lnSpc>
                <a:spcPct val="150000"/>
              </a:lnSpc>
            </a:pPr>
            <a:r>
              <a:rPr lang="en-US" altLang="zh-CN" sz="2800" dirty="0"/>
              <a:t>5.1 </a:t>
            </a:r>
            <a:r>
              <a:rPr lang="zh-CN" altLang="en-US" sz="2800" dirty="0"/>
              <a:t>数组和线性表的关系以及数组的运算</a:t>
            </a:r>
            <a:endParaRPr lang="en-US" altLang="zh-CN" dirty="0"/>
          </a:p>
          <a:p>
            <a:pPr>
              <a:lnSpc>
                <a:spcPct val="150000"/>
              </a:lnSpc>
            </a:pPr>
            <a:r>
              <a:rPr lang="en-US" altLang="zh-CN" sz="2800" dirty="0"/>
              <a:t>5.2</a:t>
            </a:r>
            <a:r>
              <a:rPr lang="zh-CN" altLang="en-US" sz="2800" dirty="0"/>
              <a:t> 数组的顺序存储结构</a:t>
            </a:r>
            <a:endParaRPr lang="zh-CN" altLang="en-US" dirty="0"/>
          </a:p>
          <a:p>
            <a:pPr>
              <a:lnSpc>
                <a:spcPct val="150000"/>
              </a:lnSpc>
            </a:pPr>
            <a:r>
              <a:rPr lang="en-US" altLang="zh-CN" sz="2800" dirty="0"/>
              <a:t>5.3 </a:t>
            </a:r>
            <a:r>
              <a:rPr lang="zh-CN" altLang="en-US" sz="2800" dirty="0"/>
              <a:t>广义表的定义和表示方法</a:t>
            </a:r>
            <a:endParaRPr lang="zh-CN" altLang="en-US" sz="2800" dirty="0"/>
          </a:p>
          <a:p>
            <a:pPr>
              <a:lnSpc>
                <a:spcPct val="150000"/>
              </a:lnSpc>
            </a:pPr>
            <a:r>
              <a:rPr lang="en-US" altLang="zh-CN" sz="2800" dirty="0"/>
              <a:t>5.4 </a:t>
            </a:r>
            <a:r>
              <a:rPr lang="zh-CN" altLang="en-US" sz="2800" dirty="0"/>
              <a:t>广义表的存储结构</a:t>
            </a:r>
            <a:endParaRPr lang="zh-CN" altLang="en-US" sz="2800" dirty="0"/>
          </a:p>
          <a:p>
            <a:pPr>
              <a:lnSpc>
                <a:spcPct val="150000"/>
              </a:lnSpc>
            </a:pPr>
            <a:r>
              <a:rPr lang="en-US" altLang="zh-CN" sz="2800" dirty="0"/>
              <a:t>5.5 </a:t>
            </a:r>
            <a:r>
              <a:rPr lang="zh-CN" altLang="en-US" sz="2800" dirty="0"/>
              <a:t>广义表的递归算法</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a:xfrm>
            <a:off x="457200" y="457200"/>
            <a:ext cx="7772400" cy="533400"/>
          </a:xfrm>
        </p:spPr>
        <p:txBody>
          <a:bodyPr vert="horz" wrap="square" lIns="91440" tIns="45720" rIns="91440" bIns="45720" anchor="ctr"/>
          <a:p>
            <a:pPr algn="l" eaLnBrk="1" hangingPunct="1"/>
            <a:r>
              <a:rPr lang="en-US" altLang="zh-CN" sz="2800" dirty="0"/>
              <a:t>  </a:t>
            </a:r>
            <a:endParaRPr lang="en-US" altLang="zh-CN" sz="2800" dirty="0"/>
          </a:p>
        </p:txBody>
      </p:sp>
      <p:sp>
        <p:nvSpPr>
          <p:cNvPr id="19461" name="Rectangle 3"/>
          <p:cNvSpPr>
            <a:spLocks noGrp="1"/>
          </p:cNvSpPr>
          <p:nvPr>
            <p:ph idx="1"/>
          </p:nvPr>
        </p:nvSpPr>
        <p:spPr>
          <a:xfrm>
            <a:off x="470535" y="170180"/>
            <a:ext cx="8001000" cy="6096000"/>
          </a:xfrm>
          <a:solidFill>
            <a:srgbClr val="FFCC66">
              <a:alpha val="100000"/>
            </a:srgbClr>
          </a:solidFill>
        </p:spPr>
        <p:txBody>
          <a:bodyPr vert="horz" wrap="square" lIns="91440" tIns="45720" rIns="91440" bIns="45720" anchor="t"/>
          <a:p>
            <a:pPr eaLnBrk="1" hangingPunct="1">
              <a:buNone/>
            </a:pPr>
            <a:r>
              <a:rPr lang="en-US" altLang="zh-CN" sz="2400" dirty="0"/>
              <a:t>Statue </a:t>
            </a:r>
            <a:r>
              <a:rPr lang="en-US" altLang="zh-CN" sz="2400" b="1" dirty="0">
                <a:solidFill>
                  <a:schemeClr val="accent2"/>
                </a:solidFill>
              </a:rPr>
              <a:t>FastTransMatrix</a:t>
            </a:r>
            <a:r>
              <a:rPr lang="en-US" altLang="zh-CN" sz="2400" dirty="0"/>
              <a:t>(TSMatrix &amp;b,  TSMatrix a)</a:t>
            </a:r>
            <a:endParaRPr lang="en-US" altLang="zh-CN" sz="2400" dirty="0"/>
          </a:p>
          <a:p>
            <a:pPr eaLnBrk="1" hangingPunct="1">
              <a:lnSpc>
                <a:spcPct val="60000"/>
              </a:lnSpc>
              <a:buNone/>
            </a:pPr>
            <a:r>
              <a:rPr lang="en-US" altLang="zh-CN" sz="2800" dirty="0"/>
              <a:t>{    </a:t>
            </a:r>
            <a:r>
              <a:rPr lang="en-US" altLang="zh-CN" sz="2400" dirty="0"/>
              <a:t>b.mu=a.nu;  b.nu=a.mu;  b.tu=a.tu;</a:t>
            </a:r>
            <a:endParaRPr lang="en-US" altLang="zh-CN" sz="2400" dirty="0"/>
          </a:p>
          <a:p>
            <a:pPr eaLnBrk="1" hangingPunct="1">
              <a:lnSpc>
                <a:spcPct val="60000"/>
              </a:lnSpc>
              <a:buNone/>
            </a:pPr>
            <a:r>
              <a:rPr lang="en-US" altLang="zh-CN" sz="2400" dirty="0"/>
              <a:t>       if   ( b.tu )  {</a:t>
            </a:r>
            <a:endParaRPr lang="en-US" altLang="zh-CN" sz="2400" dirty="0"/>
          </a:p>
          <a:p>
            <a:pPr eaLnBrk="1" hangingPunct="1">
              <a:lnSpc>
                <a:spcPct val="60000"/>
              </a:lnSpc>
              <a:buNone/>
            </a:pPr>
            <a:r>
              <a:rPr lang="en-US" altLang="zh-CN" sz="2400" dirty="0"/>
              <a:t>       {	 for  (col=1; col&lt;= a.nu; ++col)      //</a:t>
            </a:r>
            <a:r>
              <a:rPr lang="en-US" altLang="zh-CN" sz="2000" dirty="0"/>
              <a:t>num</a:t>
            </a:r>
            <a:r>
              <a:rPr lang="zh-CN" altLang="en-US" sz="2000" dirty="0"/>
              <a:t>清零</a:t>
            </a:r>
            <a:endParaRPr lang="zh-CN" altLang="en-US" sz="2400" dirty="0"/>
          </a:p>
          <a:p>
            <a:pPr eaLnBrk="1" hangingPunct="1">
              <a:lnSpc>
                <a:spcPct val="60000"/>
              </a:lnSpc>
              <a:buNone/>
            </a:pPr>
            <a:r>
              <a:rPr lang="zh-CN" altLang="en-US" sz="2400" dirty="0"/>
              <a:t>                  </a:t>
            </a:r>
            <a:r>
              <a:rPr lang="en-US" altLang="zh-CN" sz="2400" dirty="0"/>
              <a:t>num[col]=0;                    </a:t>
            </a:r>
            <a:endParaRPr lang="en-US" altLang="zh-CN" sz="2000" dirty="0"/>
          </a:p>
          <a:p>
            <a:pPr eaLnBrk="1" hangingPunct="1">
              <a:lnSpc>
                <a:spcPct val="60000"/>
              </a:lnSpc>
              <a:buNone/>
            </a:pPr>
            <a:r>
              <a:rPr lang="en-US" altLang="zh-CN" sz="2000" dirty="0"/>
              <a:t>         	 for</a:t>
            </a:r>
            <a:r>
              <a:rPr lang="en-US" altLang="zh-CN" sz="2400" dirty="0"/>
              <a:t> (t=1; t&lt;=a.tu; ++t)            </a:t>
            </a:r>
            <a:r>
              <a:rPr lang="en-US" altLang="zh-CN" sz="2000" dirty="0"/>
              <a:t>//</a:t>
            </a:r>
            <a:r>
              <a:rPr lang="zh-CN" altLang="en-US" sz="2000" dirty="0"/>
              <a:t>对</a:t>
            </a:r>
            <a:r>
              <a:rPr lang="en-US" altLang="zh-CN" sz="2000" dirty="0"/>
              <a:t>a.tu</a:t>
            </a:r>
            <a:r>
              <a:rPr lang="zh-CN" altLang="en-US" sz="2000" dirty="0"/>
              <a:t>个非零元素按列号计数</a:t>
            </a:r>
            <a:endParaRPr lang="zh-CN" altLang="en-US" sz="2400" dirty="0"/>
          </a:p>
          <a:p>
            <a:pPr eaLnBrk="1" hangingPunct="1">
              <a:lnSpc>
                <a:spcPct val="60000"/>
              </a:lnSpc>
              <a:buNone/>
            </a:pPr>
            <a:r>
              <a:rPr lang="zh-CN" altLang="en-US" sz="2400" dirty="0"/>
              <a:t>                  </a:t>
            </a:r>
            <a:r>
              <a:rPr lang="en-US" altLang="zh-CN" sz="2400" dirty="0"/>
              <a:t>++num[a.data[t].j];         </a:t>
            </a:r>
            <a:endParaRPr lang="en-US" altLang="zh-CN" sz="2000" dirty="0"/>
          </a:p>
          <a:p>
            <a:pPr eaLnBrk="1" hangingPunct="1">
              <a:lnSpc>
                <a:spcPct val="60000"/>
              </a:lnSpc>
              <a:buNone/>
            </a:pPr>
            <a:r>
              <a:rPr lang="en-US" altLang="zh-CN" sz="2000" dirty="0"/>
              <a:t>          	 </a:t>
            </a:r>
            <a:r>
              <a:rPr lang="en-US" altLang="zh-CN" sz="2400" dirty="0"/>
              <a:t>cpot[1]=1;                            //</a:t>
            </a:r>
            <a:r>
              <a:rPr lang="zh-CN" altLang="zh-CN" sz="2000" dirty="0"/>
              <a:t>生成</a:t>
            </a:r>
            <a:r>
              <a:rPr lang="en-US" altLang="zh-CN" sz="2000" dirty="0"/>
              <a:t>cpot</a:t>
            </a:r>
            <a:endParaRPr lang="en-US" altLang="zh-CN" sz="2000" dirty="0"/>
          </a:p>
          <a:p>
            <a:pPr eaLnBrk="1" hangingPunct="1">
              <a:lnSpc>
                <a:spcPct val="60000"/>
              </a:lnSpc>
              <a:buNone/>
            </a:pPr>
            <a:r>
              <a:rPr lang="en-US" altLang="zh-CN" sz="2400" dirty="0"/>
              <a:t>       	 for ( col=2; col&lt;=a.nu; ++col ) </a:t>
            </a:r>
            <a:endParaRPr lang="en-US" altLang="zh-CN" sz="2400" dirty="0"/>
          </a:p>
          <a:p>
            <a:pPr eaLnBrk="1" hangingPunct="1">
              <a:lnSpc>
                <a:spcPct val="60000"/>
              </a:lnSpc>
              <a:buNone/>
            </a:pPr>
            <a:r>
              <a:rPr lang="en-US" altLang="zh-CN" sz="2400" dirty="0"/>
              <a:t>                 cpot[col]=cpot[col-1]+num[col-1];</a:t>
            </a:r>
            <a:endParaRPr lang="en-US" altLang="zh-CN" sz="2400" dirty="0"/>
          </a:p>
          <a:p>
            <a:pPr eaLnBrk="1" hangingPunct="1">
              <a:lnSpc>
                <a:spcPct val="60000"/>
              </a:lnSpc>
              <a:buNone/>
            </a:pPr>
            <a:r>
              <a:rPr lang="en-US" altLang="zh-CN" sz="2400" dirty="0"/>
              <a:t>       	 for  ( p=1; p&lt;=a.tu; ++p )  {       //</a:t>
            </a:r>
            <a:r>
              <a:rPr lang="zh-CN" altLang="en-US" sz="2000" dirty="0"/>
              <a:t>对</a:t>
            </a:r>
            <a:r>
              <a:rPr lang="en-US" altLang="zh-CN" sz="2000" dirty="0"/>
              <a:t>a.tu</a:t>
            </a:r>
            <a:r>
              <a:rPr lang="zh-CN" altLang="en-US" sz="2000" dirty="0"/>
              <a:t>个非零元素转置</a:t>
            </a:r>
            <a:endParaRPr lang="zh-CN" altLang="en-US" sz="2400" dirty="0"/>
          </a:p>
          <a:p>
            <a:pPr eaLnBrk="1" hangingPunct="1">
              <a:lnSpc>
                <a:spcPct val="60000"/>
              </a:lnSpc>
              <a:buNone/>
            </a:pPr>
            <a:r>
              <a:rPr lang="zh-CN" altLang="en-US" sz="2400" dirty="0"/>
              <a:t>                    </a:t>
            </a:r>
            <a:r>
              <a:rPr lang="en-US" altLang="zh-CN" sz="2400" dirty="0"/>
              <a:t>col=a.data[p].j;   q=cpot[col];</a:t>
            </a:r>
            <a:endParaRPr lang="en-US" altLang="zh-CN" sz="2400" dirty="0"/>
          </a:p>
          <a:p>
            <a:pPr eaLnBrk="1" hangingPunct="1">
              <a:lnSpc>
                <a:spcPct val="60000"/>
              </a:lnSpc>
              <a:buNone/>
            </a:pPr>
            <a:r>
              <a:rPr lang="en-US" altLang="zh-CN" sz="2400" dirty="0"/>
              <a:t>                    b.data[q].i =a.data[p].j;</a:t>
            </a:r>
            <a:endParaRPr lang="en-US" altLang="zh-CN" sz="2400" dirty="0"/>
          </a:p>
          <a:p>
            <a:pPr eaLnBrk="1" hangingPunct="1">
              <a:lnSpc>
                <a:spcPct val="60000"/>
              </a:lnSpc>
              <a:buNone/>
            </a:pPr>
            <a:r>
              <a:rPr lang="en-US" altLang="zh-CN" sz="2400" dirty="0"/>
              <a:t>                    b.data[q].j =a.data[p].i;</a:t>
            </a:r>
            <a:endParaRPr lang="en-US" altLang="zh-CN" sz="2400" dirty="0"/>
          </a:p>
          <a:p>
            <a:pPr eaLnBrk="1" hangingPunct="1">
              <a:lnSpc>
                <a:spcPct val="60000"/>
              </a:lnSpc>
              <a:buNone/>
            </a:pPr>
            <a:r>
              <a:rPr lang="en-US" altLang="zh-CN" sz="2400" dirty="0"/>
              <a:t>                    b.data[q].e =a.data[p].e;</a:t>
            </a:r>
            <a:endParaRPr lang="en-US" altLang="zh-CN" sz="2400" dirty="0"/>
          </a:p>
          <a:p>
            <a:pPr eaLnBrk="1" hangingPunct="1">
              <a:lnSpc>
                <a:spcPct val="60000"/>
              </a:lnSpc>
              <a:buNone/>
            </a:pPr>
            <a:r>
              <a:rPr lang="en-US" altLang="zh-CN" sz="2400" dirty="0"/>
              <a:t>                    ++cpot[col] ;</a:t>
            </a:r>
            <a:endParaRPr lang="en-US" altLang="zh-CN" sz="2400" dirty="0"/>
          </a:p>
          <a:p>
            <a:pPr eaLnBrk="1" hangingPunct="1">
              <a:lnSpc>
                <a:spcPct val="60000"/>
              </a:lnSpc>
              <a:buNone/>
            </a:pPr>
            <a:r>
              <a:rPr lang="en-US" altLang="zh-CN" sz="2400" dirty="0"/>
              <a:t>             }</a:t>
            </a:r>
            <a:endParaRPr lang="en-US" altLang="zh-CN" sz="2400" dirty="0"/>
          </a:p>
          <a:p>
            <a:pPr eaLnBrk="1" hangingPunct="1">
              <a:lnSpc>
                <a:spcPct val="60000"/>
              </a:lnSpc>
              <a:buNone/>
            </a:pPr>
            <a:r>
              <a:rPr lang="en-US" altLang="zh-CN" sz="2400" dirty="0"/>
              <a:t>       }</a:t>
            </a:r>
            <a:endParaRPr lang="en-US" altLang="zh-CN" sz="2400" dirty="0"/>
          </a:p>
          <a:p>
            <a:pPr eaLnBrk="1" hangingPunct="1">
              <a:lnSpc>
                <a:spcPct val="60000"/>
              </a:lnSpc>
              <a:buNone/>
            </a:pPr>
            <a:r>
              <a:rPr lang="en-US" altLang="zh-CN" sz="2400" dirty="0"/>
              <a:t>       return OK;  </a:t>
            </a:r>
            <a:endParaRPr lang="en-US" altLang="zh-CN" sz="2000" dirty="0"/>
          </a:p>
          <a:p>
            <a:pPr eaLnBrk="1" hangingPunct="1">
              <a:lnSpc>
                <a:spcPct val="60000"/>
              </a:lnSpc>
              <a:buNone/>
            </a:pPr>
            <a:r>
              <a:rPr lang="en-US" altLang="zh-CN" sz="2400" dirty="0"/>
              <a:t>}//FastTransMatrix</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Rectangle 2"/>
          <p:cNvSpPr/>
          <p:nvPr/>
        </p:nvSpPr>
        <p:spPr>
          <a:xfrm>
            <a:off x="685800" y="609600"/>
            <a:ext cx="7772400"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800000"/>
                </a:solidFill>
              </a:rPr>
              <a:t>5.3.4.2  </a:t>
            </a:r>
            <a:r>
              <a:rPr lang="zh-CN" altLang="en-US" sz="2400" b="1" dirty="0">
                <a:solidFill>
                  <a:srgbClr val="800000"/>
                </a:solidFill>
              </a:rPr>
              <a:t>行逻辑链接的表</a:t>
            </a:r>
            <a:endParaRPr lang="zh-CN" altLang="en-US" sz="2400" b="1" dirty="0">
              <a:solidFill>
                <a:srgbClr val="800000"/>
              </a:solidFill>
            </a:endParaRPr>
          </a:p>
        </p:txBody>
      </p:sp>
      <p:sp>
        <p:nvSpPr>
          <p:cNvPr id="20485" name="Text Box 3"/>
          <p:cNvSpPr txBox="1"/>
          <p:nvPr/>
        </p:nvSpPr>
        <p:spPr>
          <a:xfrm>
            <a:off x="762000" y="1295400"/>
            <a:ext cx="678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便于随机存取任意一行的非零元素。</a:t>
            </a:r>
            <a:endParaRPr lang="zh-CN" altLang="en-US" sz="2400" dirty="0"/>
          </a:p>
        </p:txBody>
      </p:sp>
      <p:sp>
        <p:nvSpPr>
          <p:cNvPr id="20486" name="Text Box 29"/>
          <p:cNvSpPr txBox="1"/>
          <p:nvPr/>
        </p:nvSpPr>
        <p:spPr>
          <a:xfrm>
            <a:off x="454025" y="1905000"/>
            <a:ext cx="4422775" cy="2676525"/>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typedef  struct  {</a:t>
            </a:r>
            <a:endParaRPr lang="en-US" altLang="zh-CN" sz="2400" b="1" dirty="0"/>
          </a:p>
          <a:p>
            <a:pPr marL="0" lvl="0" indent="0" eaLnBrk="1" hangingPunct="1">
              <a:spcBef>
                <a:spcPct val="50000"/>
              </a:spcBef>
              <a:buNone/>
            </a:pPr>
            <a:r>
              <a:rPr lang="en-US" altLang="zh-CN" sz="2400" b="1" dirty="0"/>
              <a:t>     Triple  data[MAXSIZE+1];</a:t>
            </a:r>
            <a:endParaRPr lang="en-US" altLang="zh-CN" sz="2400" b="1" dirty="0"/>
          </a:p>
          <a:p>
            <a:pPr marL="0" lvl="0" indent="0" eaLnBrk="1" hangingPunct="1">
              <a:spcBef>
                <a:spcPct val="50000"/>
              </a:spcBef>
              <a:buNone/>
            </a:pPr>
            <a:r>
              <a:rPr lang="en-US" altLang="zh-CN" sz="2400" b="1" dirty="0"/>
              <a:t>     int       rpos[MAXRC+1];</a:t>
            </a:r>
            <a:endParaRPr lang="en-US" altLang="zh-CN" sz="2400" b="1" dirty="0"/>
          </a:p>
          <a:p>
            <a:pPr marL="0" lvl="0" indent="0" eaLnBrk="1" hangingPunct="1">
              <a:spcBef>
                <a:spcPct val="50000"/>
              </a:spcBef>
              <a:buNone/>
            </a:pPr>
            <a:r>
              <a:rPr lang="en-US" altLang="zh-CN" sz="2400" b="1" dirty="0"/>
              <a:t>     int       mu, nu, tu;</a:t>
            </a:r>
            <a:endParaRPr lang="en-US" altLang="zh-CN" sz="2400" b="1" dirty="0"/>
          </a:p>
          <a:p>
            <a:pPr marL="0" lvl="0" indent="0" eaLnBrk="1" hangingPunct="1">
              <a:spcBef>
                <a:spcPct val="50000"/>
              </a:spcBef>
              <a:buNone/>
            </a:pPr>
            <a:r>
              <a:rPr lang="en-US" altLang="zh-CN" sz="2400" b="1" dirty="0"/>
              <a:t>}</a:t>
            </a:r>
            <a:r>
              <a:rPr lang="en-US" altLang="zh-CN" sz="2400" b="1" dirty="0">
                <a:solidFill>
                  <a:schemeClr val="accent2"/>
                </a:solidFill>
              </a:rPr>
              <a:t>RLSMatrix</a:t>
            </a:r>
            <a:r>
              <a:rPr lang="en-US" altLang="zh-CN" sz="2400" b="1" dirty="0"/>
              <a:t>;</a:t>
            </a:r>
            <a:endParaRPr lang="en-US" altLang="zh-CN" sz="2400" b="1" dirty="0"/>
          </a:p>
        </p:txBody>
      </p:sp>
      <p:grpSp>
        <p:nvGrpSpPr>
          <p:cNvPr id="20487" name="Group 36"/>
          <p:cNvGrpSpPr/>
          <p:nvPr/>
        </p:nvGrpSpPr>
        <p:grpSpPr>
          <a:xfrm>
            <a:off x="5029200" y="1828800"/>
            <a:ext cx="3733800" cy="3657600"/>
            <a:chOff x="3216" y="672"/>
            <a:chExt cx="2352" cy="2304"/>
          </a:xfrm>
        </p:grpSpPr>
        <p:sp>
          <p:nvSpPr>
            <p:cNvPr id="20490" name="Text Box 4"/>
            <p:cNvSpPr txBox="1"/>
            <p:nvPr/>
          </p:nvSpPr>
          <p:spPr>
            <a:xfrm>
              <a:off x="4416" y="816"/>
              <a:ext cx="1104" cy="215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None/>
              </a:pPr>
              <a:r>
                <a:rPr lang="en-US" altLang="zh-CN" sz="2400" dirty="0"/>
                <a:t> i    j     e</a:t>
              </a:r>
              <a:endParaRPr lang="en-US" altLang="zh-CN" sz="2400" dirty="0"/>
            </a:p>
            <a:p>
              <a:pPr marL="457200" lvl="0" indent="-457200" eaLnBrk="1" hangingPunct="1">
                <a:lnSpc>
                  <a:spcPct val="50000"/>
                </a:lnSpc>
                <a:spcBef>
                  <a:spcPct val="50000"/>
                </a:spcBef>
                <a:buNone/>
              </a:pPr>
              <a:r>
                <a:rPr lang="en-US" altLang="zh-CN" sz="2400" dirty="0"/>
                <a:t>1    1     15</a:t>
              </a:r>
              <a:endParaRPr lang="en-US" altLang="zh-CN" sz="2400" dirty="0"/>
            </a:p>
            <a:p>
              <a:pPr marL="457200" lvl="0" indent="-457200" eaLnBrk="1" hangingPunct="1">
                <a:lnSpc>
                  <a:spcPct val="50000"/>
                </a:lnSpc>
                <a:spcBef>
                  <a:spcPct val="50000"/>
                </a:spcBef>
                <a:buNone/>
              </a:pPr>
              <a:r>
                <a:rPr lang="en-US" altLang="zh-CN" sz="2400" dirty="0"/>
                <a:t>1    4    22</a:t>
              </a:r>
              <a:endParaRPr lang="en-US" altLang="zh-CN" sz="2400" dirty="0"/>
            </a:p>
            <a:p>
              <a:pPr marL="457200" lvl="0" indent="-457200" eaLnBrk="1" hangingPunct="1">
                <a:lnSpc>
                  <a:spcPct val="50000"/>
                </a:lnSpc>
                <a:spcBef>
                  <a:spcPct val="50000"/>
                </a:spcBef>
                <a:buNone/>
              </a:pPr>
              <a:r>
                <a:rPr lang="en-US" altLang="zh-CN" sz="2400" dirty="0"/>
                <a:t>1    6   -15</a:t>
              </a:r>
              <a:endParaRPr lang="en-US" altLang="zh-CN" sz="2400" dirty="0"/>
            </a:p>
            <a:p>
              <a:pPr marL="457200" lvl="0" indent="-457200" eaLnBrk="1" hangingPunct="1">
                <a:lnSpc>
                  <a:spcPct val="50000"/>
                </a:lnSpc>
                <a:spcBef>
                  <a:spcPct val="50000"/>
                </a:spcBef>
                <a:buNone/>
              </a:pPr>
              <a:r>
                <a:rPr lang="en-US" altLang="zh-CN" sz="2400" dirty="0"/>
                <a:t>2    2   22</a:t>
              </a:r>
              <a:endParaRPr lang="en-US" altLang="zh-CN" sz="2400" dirty="0"/>
            </a:p>
            <a:p>
              <a:pPr marL="457200" lvl="0" indent="-457200" eaLnBrk="1" hangingPunct="1">
                <a:lnSpc>
                  <a:spcPct val="50000"/>
                </a:lnSpc>
                <a:spcBef>
                  <a:spcPct val="50000"/>
                </a:spcBef>
                <a:buNone/>
              </a:pPr>
              <a:r>
                <a:rPr lang="en-US" altLang="zh-CN" sz="2400" dirty="0"/>
                <a:t>2    3     3</a:t>
              </a:r>
              <a:endParaRPr lang="en-US" altLang="zh-CN" sz="2400" dirty="0"/>
            </a:p>
            <a:p>
              <a:pPr marL="457200" lvl="0" indent="-457200" eaLnBrk="1" hangingPunct="1">
                <a:lnSpc>
                  <a:spcPct val="50000"/>
                </a:lnSpc>
                <a:spcBef>
                  <a:spcPct val="50000"/>
                </a:spcBef>
                <a:buNone/>
              </a:pPr>
              <a:r>
                <a:rPr lang="en-US" altLang="zh-CN" sz="2400" dirty="0"/>
                <a:t>3    4    -6</a:t>
              </a:r>
              <a:endParaRPr lang="en-US" altLang="zh-CN" sz="2400" dirty="0"/>
            </a:p>
            <a:p>
              <a:pPr marL="457200" lvl="0" indent="-457200" eaLnBrk="1" hangingPunct="1">
                <a:lnSpc>
                  <a:spcPct val="50000"/>
                </a:lnSpc>
                <a:spcBef>
                  <a:spcPct val="50000"/>
                </a:spcBef>
                <a:buNone/>
              </a:pPr>
              <a:r>
                <a:rPr lang="en-US" altLang="zh-CN" sz="2400" dirty="0"/>
                <a:t>5    1     91</a:t>
              </a:r>
              <a:endParaRPr lang="en-US" altLang="zh-CN" sz="2400" dirty="0"/>
            </a:p>
            <a:p>
              <a:pPr marL="457200" lvl="0" indent="-457200" eaLnBrk="1" hangingPunct="1">
                <a:lnSpc>
                  <a:spcPct val="50000"/>
                </a:lnSpc>
                <a:spcBef>
                  <a:spcPct val="50000"/>
                </a:spcBef>
                <a:buAutoNum type="arabicPlain" startAt="6"/>
              </a:pPr>
              <a:r>
                <a:rPr lang="en-US" altLang="zh-CN" sz="2400" dirty="0"/>
                <a:t> 3    28</a:t>
              </a:r>
              <a:endParaRPr lang="en-US" altLang="zh-CN" sz="2400" dirty="0"/>
            </a:p>
          </p:txBody>
        </p:sp>
        <p:sp>
          <p:nvSpPr>
            <p:cNvPr id="102405" name="Rectangle 5"/>
            <p:cNvSpPr>
              <a:spLocks noChangeArrowheads="1"/>
            </p:cNvSpPr>
            <p:nvPr/>
          </p:nvSpPr>
          <p:spPr bwMode="auto">
            <a:xfrm>
              <a:off x="4416" y="1056"/>
              <a:ext cx="1152" cy="192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06" name="Line 6"/>
            <p:cNvSpPr>
              <a:spLocks noChangeShapeType="1"/>
            </p:cNvSpPr>
            <p:nvPr/>
          </p:nvSpPr>
          <p:spPr bwMode="auto">
            <a:xfrm>
              <a:off x="4416" y="1344"/>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07" name="Line 7"/>
            <p:cNvSpPr>
              <a:spLocks noChangeShapeType="1"/>
            </p:cNvSpPr>
            <p:nvPr/>
          </p:nvSpPr>
          <p:spPr bwMode="auto">
            <a:xfrm>
              <a:off x="4416" y="1536"/>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08" name="Line 8"/>
            <p:cNvSpPr>
              <a:spLocks noChangeShapeType="1"/>
            </p:cNvSpPr>
            <p:nvPr/>
          </p:nvSpPr>
          <p:spPr bwMode="auto">
            <a:xfrm>
              <a:off x="4416" y="1776"/>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09" name="Line 9"/>
            <p:cNvSpPr>
              <a:spLocks noChangeShapeType="1"/>
            </p:cNvSpPr>
            <p:nvPr/>
          </p:nvSpPr>
          <p:spPr bwMode="auto">
            <a:xfrm>
              <a:off x="4416" y="2016"/>
              <a:ext cx="1104"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0" name="Line 10"/>
            <p:cNvSpPr>
              <a:spLocks noChangeShapeType="1"/>
            </p:cNvSpPr>
            <p:nvPr/>
          </p:nvSpPr>
          <p:spPr bwMode="auto">
            <a:xfrm>
              <a:off x="4416" y="2256"/>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1" name="Line 11"/>
            <p:cNvSpPr>
              <a:spLocks noChangeShapeType="1"/>
            </p:cNvSpPr>
            <p:nvPr/>
          </p:nvSpPr>
          <p:spPr bwMode="auto">
            <a:xfrm>
              <a:off x="4416" y="2496"/>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2" name="Line 12"/>
            <p:cNvSpPr>
              <a:spLocks noChangeShapeType="1"/>
            </p:cNvSpPr>
            <p:nvPr/>
          </p:nvSpPr>
          <p:spPr bwMode="auto">
            <a:xfrm>
              <a:off x="4416" y="2736"/>
              <a:ext cx="1152"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0499" name="Text Box 14"/>
            <p:cNvSpPr txBox="1"/>
            <p:nvPr/>
          </p:nvSpPr>
          <p:spPr>
            <a:xfrm>
              <a:off x="3504" y="1056"/>
              <a:ext cx="480" cy="149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None/>
              </a:pPr>
              <a:r>
                <a:rPr lang="en-US" altLang="zh-CN" sz="2400" dirty="0"/>
                <a:t>  </a:t>
              </a:r>
              <a:r>
                <a:rPr lang="en-US" altLang="zh-CN" sz="2000" dirty="0"/>
                <a:t>1</a:t>
              </a:r>
              <a:endParaRPr lang="en-US" altLang="zh-CN" sz="2000" dirty="0"/>
            </a:p>
            <a:p>
              <a:pPr marL="0" lvl="0" indent="0" eaLnBrk="1" hangingPunct="1">
                <a:lnSpc>
                  <a:spcPct val="80000"/>
                </a:lnSpc>
                <a:spcBef>
                  <a:spcPct val="50000"/>
                </a:spcBef>
                <a:buNone/>
              </a:pPr>
              <a:r>
                <a:rPr lang="en-US" altLang="zh-CN" sz="2000" dirty="0"/>
                <a:t>  4</a:t>
              </a:r>
              <a:endParaRPr lang="en-US" altLang="zh-CN" sz="2000" dirty="0"/>
            </a:p>
            <a:p>
              <a:pPr marL="0" lvl="0" indent="0" eaLnBrk="1" hangingPunct="1">
                <a:lnSpc>
                  <a:spcPct val="80000"/>
                </a:lnSpc>
                <a:spcBef>
                  <a:spcPct val="50000"/>
                </a:spcBef>
                <a:buNone/>
              </a:pPr>
              <a:r>
                <a:rPr lang="en-US" altLang="zh-CN" sz="2000" dirty="0"/>
                <a:t>  6</a:t>
              </a:r>
              <a:endParaRPr lang="en-US" altLang="zh-CN" sz="2000" dirty="0"/>
            </a:p>
            <a:p>
              <a:pPr marL="0" lvl="0" indent="0" eaLnBrk="1" hangingPunct="1">
                <a:lnSpc>
                  <a:spcPct val="80000"/>
                </a:lnSpc>
                <a:spcBef>
                  <a:spcPct val="50000"/>
                </a:spcBef>
                <a:buNone/>
              </a:pPr>
              <a:r>
                <a:rPr lang="en-US" altLang="zh-CN" sz="2000" dirty="0"/>
                <a:t>  0</a:t>
              </a:r>
              <a:endParaRPr lang="en-US" altLang="zh-CN" sz="2000" dirty="0"/>
            </a:p>
            <a:p>
              <a:pPr marL="0" lvl="0" indent="0" eaLnBrk="1" hangingPunct="1">
                <a:lnSpc>
                  <a:spcPct val="80000"/>
                </a:lnSpc>
                <a:spcBef>
                  <a:spcPct val="50000"/>
                </a:spcBef>
                <a:buNone/>
              </a:pPr>
              <a:r>
                <a:rPr lang="en-US" altLang="zh-CN" sz="2000" dirty="0"/>
                <a:t>  7</a:t>
              </a:r>
              <a:endParaRPr lang="en-US" altLang="zh-CN" sz="2000" dirty="0"/>
            </a:p>
            <a:p>
              <a:pPr marL="0" lvl="0" indent="0" eaLnBrk="1" hangingPunct="1">
                <a:lnSpc>
                  <a:spcPct val="80000"/>
                </a:lnSpc>
                <a:spcBef>
                  <a:spcPct val="50000"/>
                </a:spcBef>
                <a:buNone/>
              </a:pPr>
              <a:r>
                <a:rPr lang="en-US" altLang="zh-CN" sz="2000" dirty="0"/>
                <a:t>  8</a:t>
              </a:r>
              <a:endParaRPr lang="en-US" altLang="zh-CN" sz="2000" dirty="0"/>
            </a:p>
          </p:txBody>
        </p:sp>
        <p:sp>
          <p:nvSpPr>
            <p:cNvPr id="102415" name="Line 15"/>
            <p:cNvSpPr>
              <a:spLocks noChangeShapeType="1"/>
            </p:cNvSpPr>
            <p:nvPr/>
          </p:nvSpPr>
          <p:spPr bwMode="auto">
            <a:xfrm>
              <a:off x="3504" y="1296"/>
              <a:ext cx="48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6" name="Line 16"/>
            <p:cNvSpPr>
              <a:spLocks noChangeShapeType="1"/>
            </p:cNvSpPr>
            <p:nvPr/>
          </p:nvSpPr>
          <p:spPr bwMode="auto">
            <a:xfrm>
              <a:off x="3504" y="1536"/>
              <a:ext cx="48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7" name="Line 17"/>
            <p:cNvSpPr>
              <a:spLocks noChangeShapeType="1"/>
            </p:cNvSpPr>
            <p:nvPr/>
          </p:nvSpPr>
          <p:spPr bwMode="auto">
            <a:xfrm>
              <a:off x="3504" y="1776"/>
              <a:ext cx="48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8" name="Line 18"/>
            <p:cNvSpPr>
              <a:spLocks noChangeShapeType="1"/>
            </p:cNvSpPr>
            <p:nvPr/>
          </p:nvSpPr>
          <p:spPr bwMode="auto">
            <a:xfrm>
              <a:off x="3504" y="2016"/>
              <a:ext cx="48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19" name="Line 19"/>
            <p:cNvSpPr>
              <a:spLocks noChangeShapeType="1"/>
            </p:cNvSpPr>
            <p:nvPr/>
          </p:nvSpPr>
          <p:spPr bwMode="auto">
            <a:xfrm>
              <a:off x="3504" y="2256"/>
              <a:ext cx="48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20" name="Text Box 20"/>
            <p:cNvSpPr txBox="1">
              <a:spLocks noChangeArrowheads="1"/>
            </p:cNvSpPr>
            <p:nvPr/>
          </p:nvSpPr>
          <p:spPr bwMode="auto">
            <a:xfrm>
              <a:off x="3216" y="1056"/>
              <a:ext cx="432" cy="1462"/>
            </a:xfrm>
            <a:prstGeom prst="rect">
              <a:avLst/>
            </a:prstGeom>
            <a:noFill/>
            <a:ln w="9525">
              <a:noFill/>
              <a:miter lim="800000"/>
            </a:ln>
            <a:effectLst/>
          </p:spPr>
          <p:txBody>
            <a:bodyPr>
              <a:spAutoFit/>
            </a:bodyPr>
            <a:lstStyle/>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1</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2</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3</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4</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5</a:t>
              </a:r>
              <a:endParaRPr kumimoji="1" lang="en-US" altLang="zh-CN" sz="2000" kern="1200" cap="none" spc="0" normalizeH="0" baseline="0" noProof="0">
                <a:latin typeface="Times New Roman" panose="02020503050405090304" pitchFamily="18" charset="0"/>
                <a:ea typeface="宋体" charset="-122"/>
                <a:cs typeface="+mn-cs"/>
              </a:endParaRPr>
            </a:p>
            <a:p>
              <a:pPr marR="0" algn="l" defTabSz="914400">
                <a:lnSpc>
                  <a:spcPct val="80000"/>
                </a:lnSpc>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  6</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20506" name="Text Box 21"/>
            <p:cNvSpPr txBox="1"/>
            <p:nvPr/>
          </p:nvSpPr>
          <p:spPr>
            <a:xfrm>
              <a:off x="4224" y="912"/>
              <a:ext cx="336" cy="20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50000"/>
                </a:lnSpc>
                <a:spcBef>
                  <a:spcPct val="50000"/>
                </a:spcBef>
                <a:buNone/>
              </a:pPr>
              <a:endParaRPr lang="en-US" altLang="zh-CN" sz="2400" dirty="0"/>
            </a:p>
            <a:p>
              <a:pPr marL="0" lvl="0" indent="0" eaLnBrk="1" hangingPunct="1">
                <a:lnSpc>
                  <a:spcPct val="50000"/>
                </a:lnSpc>
                <a:spcBef>
                  <a:spcPct val="50000"/>
                </a:spcBef>
                <a:buNone/>
              </a:pPr>
              <a:r>
                <a:rPr lang="en-US" altLang="zh-CN" sz="2400" dirty="0"/>
                <a:t>1</a:t>
              </a:r>
              <a:endParaRPr lang="en-US" altLang="zh-CN" sz="2400" dirty="0"/>
            </a:p>
            <a:p>
              <a:pPr marL="0" lvl="0" indent="0" eaLnBrk="1" hangingPunct="1">
                <a:lnSpc>
                  <a:spcPct val="50000"/>
                </a:lnSpc>
                <a:spcBef>
                  <a:spcPct val="50000"/>
                </a:spcBef>
                <a:buNone/>
              </a:pPr>
              <a:r>
                <a:rPr lang="en-US" altLang="zh-CN" sz="2400" dirty="0"/>
                <a:t>2</a:t>
              </a:r>
              <a:endParaRPr lang="en-US" altLang="zh-CN" sz="2400" dirty="0"/>
            </a:p>
            <a:p>
              <a:pPr marL="0" lvl="0" indent="0" eaLnBrk="1" hangingPunct="1">
                <a:lnSpc>
                  <a:spcPct val="50000"/>
                </a:lnSpc>
                <a:spcBef>
                  <a:spcPct val="50000"/>
                </a:spcBef>
                <a:buNone/>
              </a:pPr>
              <a:r>
                <a:rPr lang="en-US" altLang="zh-CN" sz="2400" dirty="0"/>
                <a:t>3</a:t>
              </a:r>
              <a:endParaRPr lang="en-US" altLang="zh-CN" sz="2400" dirty="0"/>
            </a:p>
            <a:p>
              <a:pPr marL="0" lvl="0" indent="0" eaLnBrk="1" hangingPunct="1">
                <a:lnSpc>
                  <a:spcPct val="50000"/>
                </a:lnSpc>
                <a:spcBef>
                  <a:spcPct val="50000"/>
                </a:spcBef>
                <a:buNone/>
              </a:pPr>
              <a:r>
                <a:rPr lang="en-US" altLang="zh-CN" sz="2400" dirty="0"/>
                <a:t>4</a:t>
              </a:r>
              <a:endParaRPr lang="en-US" altLang="zh-CN" sz="2400" dirty="0"/>
            </a:p>
            <a:p>
              <a:pPr marL="0" lvl="0" indent="0" eaLnBrk="1" hangingPunct="1">
                <a:lnSpc>
                  <a:spcPct val="50000"/>
                </a:lnSpc>
                <a:spcBef>
                  <a:spcPct val="50000"/>
                </a:spcBef>
                <a:buNone/>
              </a:pPr>
              <a:r>
                <a:rPr lang="en-US" altLang="zh-CN" sz="2400" dirty="0"/>
                <a:t>5</a:t>
              </a:r>
              <a:endParaRPr lang="en-US" altLang="zh-CN" sz="2400" dirty="0"/>
            </a:p>
            <a:p>
              <a:pPr marL="0" lvl="0" indent="0" eaLnBrk="1" hangingPunct="1">
                <a:lnSpc>
                  <a:spcPct val="50000"/>
                </a:lnSpc>
                <a:spcBef>
                  <a:spcPct val="50000"/>
                </a:spcBef>
                <a:buNone/>
              </a:pPr>
              <a:r>
                <a:rPr lang="en-US" altLang="zh-CN" sz="2400" dirty="0"/>
                <a:t>6</a:t>
              </a:r>
              <a:endParaRPr lang="en-US" altLang="zh-CN" sz="2400" dirty="0"/>
            </a:p>
            <a:p>
              <a:pPr marL="0" lvl="0" indent="0" eaLnBrk="1" hangingPunct="1">
                <a:lnSpc>
                  <a:spcPct val="50000"/>
                </a:lnSpc>
                <a:spcBef>
                  <a:spcPct val="50000"/>
                </a:spcBef>
                <a:buNone/>
              </a:pPr>
              <a:r>
                <a:rPr lang="en-US" altLang="zh-CN" sz="2400" dirty="0"/>
                <a:t>7</a:t>
              </a:r>
              <a:endParaRPr lang="en-US" altLang="zh-CN" sz="2400" dirty="0"/>
            </a:p>
            <a:p>
              <a:pPr marL="0" lvl="0" indent="0" eaLnBrk="1" hangingPunct="1">
                <a:lnSpc>
                  <a:spcPct val="50000"/>
                </a:lnSpc>
                <a:spcBef>
                  <a:spcPct val="50000"/>
                </a:spcBef>
                <a:buNone/>
              </a:pPr>
              <a:r>
                <a:rPr lang="en-US" altLang="zh-CN" sz="2400" dirty="0"/>
                <a:t>8</a:t>
              </a:r>
              <a:endParaRPr lang="en-US" altLang="zh-CN" sz="2400" dirty="0"/>
            </a:p>
          </p:txBody>
        </p:sp>
        <p:sp>
          <p:nvSpPr>
            <p:cNvPr id="102422" name="Line 22"/>
            <p:cNvSpPr>
              <a:spLocks noChangeShapeType="1"/>
            </p:cNvSpPr>
            <p:nvPr/>
          </p:nvSpPr>
          <p:spPr bwMode="auto">
            <a:xfrm>
              <a:off x="3888" y="1152"/>
              <a:ext cx="384" cy="0"/>
            </a:xfrm>
            <a:prstGeom prst="line">
              <a:avLst/>
            </a:prstGeom>
            <a:noFill/>
            <a:ln w="38100">
              <a:solidFill>
                <a:schemeClr val="accent2"/>
              </a:solidFill>
              <a:prstDash val="dash"/>
              <a:round/>
              <a:tailEnd type="triangl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23" name="Line 23"/>
            <p:cNvSpPr>
              <a:spLocks noChangeShapeType="1"/>
            </p:cNvSpPr>
            <p:nvPr/>
          </p:nvSpPr>
          <p:spPr bwMode="auto">
            <a:xfrm>
              <a:off x="3888" y="1392"/>
              <a:ext cx="384" cy="480"/>
            </a:xfrm>
            <a:prstGeom prst="line">
              <a:avLst/>
            </a:prstGeom>
            <a:noFill/>
            <a:ln w="38100">
              <a:solidFill>
                <a:schemeClr val="accent2"/>
              </a:solidFill>
              <a:prstDash val="dash"/>
              <a:round/>
              <a:tailEnd type="triangl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24" name="Line 24"/>
            <p:cNvSpPr>
              <a:spLocks noChangeShapeType="1"/>
            </p:cNvSpPr>
            <p:nvPr/>
          </p:nvSpPr>
          <p:spPr bwMode="auto">
            <a:xfrm>
              <a:off x="3840" y="1728"/>
              <a:ext cx="432" cy="528"/>
            </a:xfrm>
            <a:prstGeom prst="line">
              <a:avLst/>
            </a:prstGeom>
            <a:noFill/>
            <a:ln w="38100">
              <a:solidFill>
                <a:schemeClr val="accent2"/>
              </a:solidFill>
              <a:prstDash val="dash"/>
              <a:round/>
              <a:tailEnd type="triangl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26" name="Line 26"/>
            <p:cNvSpPr>
              <a:spLocks noChangeShapeType="1"/>
            </p:cNvSpPr>
            <p:nvPr/>
          </p:nvSpPr>
          <p:spPr bwMode="auto">
            <a:xfrm>
              <a:off x="3840" y="2160"/>
              <a:ext cx="432" cy="432"/>
            </a:xfrm>
            <a:prstGeom prst="line">
              <a:avLst/>
            </a:prstGeom>
            <a:noFill/>
            <a:ln w="38100">
              <a:solidFill>
                <a:schemeClr val="accent2"/>
              </a:solidFill>
              <a:prstDash val="dash"/>
              <a:round/>
              <a:tailEnd type="triangl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2427" name="Line 27"/>
            <p:cNvSpPr>
              <a:spLocks noChangeShapeType="1"/>
            </p:cNvSpPr>
            <p:nvPr/>
          </p:nvSpPr>
          <p:spPr bwMode="auto">
            <a:xfrm>
              <a:off x="3840" y="2448"/>
              <a:ext cx="432" cy="384"/>
            </a:xfrm>
            <a:prstGeom prst="line">
              <a:avLst/>
            </a:prstGeom>
            <a:noFill/>
            <a:ln w="38100">
              <a:solidFill>
                <a:schemeClr val="accent2"/>
              </a:solidFill>
              <a:prstDash val="dash"/>
              <a:round/>
              <a:tailEnd type="triangl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0512" name="Text Box 30"/>
            <p:cNvSpPr txBox="1"/>
            <p:nvPr/>
          </p:nvSpPr>
          <p:spPr>
            <a:xfrm>
              <a:off x="3456" y="720"/>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M.rpos</a:t>
              </a:r>
              <a:endParaRPr lang="en-US" altLang="zh-CN" sz="2000" b="1" dirty="0"/>
            </a:p>
          </p:txBody>
        </p:sp>
        <p:sp>
          <p:nvSpPr>
            <p:cNvPr id="20513" name="Text Box 31"/>
            <p:cNvSpPr txBox="1"/>
            <p:nvPr/>
          </p:nvSpPr>
          <p:spPr>
            <a:xfrm>
              <a:off x="4656" y="672"/>
              <a:ext cx="764" cy="25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M.data</a:t>
              </a:r>
              <a:endParaRPr lang="en-US" altLang="zh-CN" sz="2000" b="1" dirty="0"/>
            </a:p>
          </p:txBody>
        </p:sp>
      </p:grpSp>
      <p:sp>
        <p:nvSpPr>
          <p:cNvPr id="20488" name="Text Box 32"/>
          <p:cNvSpPr txBox="1"/>
          <p:nvPr/>
        </p:nvSpPr>
        <p:spPr>
          <a:xfrm>
            <a:off x="453708" y="4701858"/>
            <a:ext cx="38862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RLSMatrix  M;</a:t>
            </a:r>
            <a:endParaRPr lang="en-US" altLang="zh-CN" sz="2400" b="1" dirty="0"/>
          </a:p>
        </p:txBody>
      </p:sp>
      <p:sp>
        <p:nvSpPr>
          <p:cNvPr id="102437" name="Text Box 37"/>
          <p:cNvSpPr txBox="1">
            <a:spLocks noChangeArrowheads="1"/>
          </p:cNvSpPr>
          <p:nvPr/>
        </p:nvSpPr>
        <p:spPr bwMode="auto">
          <a:xfrm>
            <a:off x="264478" y="5409883"/>
            <a:ext cx="7777163" cy="39878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zh-CN" altLang="en-US" sz="2000" b="1"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rPr>
              <a:t>这种方式可以便于某些运算，如：稀疏矩阵相乘等</a:t>
            </a:r>
            <a:r>
              <a:rPr kumimoji="1" lang="zh-CN" altLang="en-US" b="1"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rPr>
              <a:t>。</a:t>
            </a:r>
            <a:endParaRPr kumimoji="1" lang="zh-CN" altLang="en-US" b="1"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Rectangle 2"/>
          <p:cNvSpPr>
            <a:spLocks noGrp="1"/>
          </p:cNvSpPr>
          <p:nvPr>
            <p:ph type="title"/>
          </p:nvPr>
        </p:nvSpPr>
        <p:spPr>
          <a:xfrm>
            <a:off x="684213" y="404813"/>
            <a:ext cx="7772400" cy="685800"/>
          </a:xfrm>
        </p:spPr>
        <p:txBody>
          <a:bodyPr vert="horz" wrap="square" lIns="91440" tIns="45720" rIns="91440" bIns="45720" anchor="ctr"/>
          <a:p>
            <a:pPr algn="l" eaLnBrk="1" hangingPunct="1"/>
            <a:r>
              <a:rPr lang="en-US" altLang="zh-CN" sz="2400" b="1" dirty="0">
                <a:solidFill>
                  <a:srgbClr val="800000"/>
                </a:solidFill>
              </a:rPr>
              <a:t>5.3.4.3  </a:t>
            </a:r>
            <a:r>
              <a:rPr lang="zh-CN" altLang="en-US" sz="2400" b="1" dirty="0">
                <a:solidFill>
                  <a:srgbClr val="800000"/>
                </a:solidFill>
              </a:rPr>
              <a:t>十字（正交）链表</a:t>
            </a:r>
            <a:endParaRPr lang="zh-CN" altLang="en-US" sz="2400" b="1" dirty="0">
              <a:solidFill>
                <a:srgbClr val="800000"/>
              </a:solidFill>
            </a:endParaRPr>
          </a:p>
        </p:txBody>
      </p:sp>
      <p:sp>
        <p:nvSpPr>
          <p:cNvPr id="21509" name="Rectangle 3"/>
          <p:cNvSpPr>
            <a:spLocks noGrp="1"/>
          </p:cNvSpPr>
          <p:nvPr>
            <p:ph idx="1"/>
          </p:nvPr>
        </p:nvSpPr>
        <p:spPr>
          <a:xfrm>
            <a:off x="684213" y="1052513"/>
            <a:ext cx="7772400" cy="5021262"/>
          </a:xfrm>
        </p:spPr>
        <p:txBody>
          <a:bodyPr vert="horz" wrap="square" lIns="91440" tIns="45720" rIns="91440" bIns="45720" anchor="t"/>
          <a:p>
            <a:pPr eaLnBrk="1" hangingPunct="1">
              <a:lnSpc>
                <a:spcPct val="150000"/>
              </a:lnSpc>
              <a:buNone/>
            </a:pPr>
            <a:r>
              <a:rPr lang="zh-CN" altLang="en-US" sz="2000" b="1" dirty="0">
                <a:solidFill>
                  <a:srgbClr val="CC6600"/>
                </a:solidFill>
              </a:rPr>
              <a:t>［特点］</a:t>
            </a:r>
            <a:r>
              <a:rPr lang="zh-CN" altLang="en-US" sz="2000" dirty="0"/>
              <a:t>在行、列两个方向上，将非零元素链接在一起。克服三元组表在矩阵的非零元素位置或个数经常变动时的使用不便。</a:t>
            </a:r>
            <a:endParaRPr lang="zh-CN" altLang="en-US" sz="2000" dirty="0"/>
          </a:p>
          <a:p>
            <a:pPr eaLnBrk="1" hangingPunct="1">
              <a:lnSpc>
                <a:spcPct val="150000"/>
              </a:lnSpc>
              <a:buNone/>
            </a:pPr>
            <a:r>
              <a:rPr lang="zh-CN" altLang="en-US" sz="2000" b="1" dirty="0">
                <a:solidFill>
                  <a:srgbClr val="CC6600"/>
                </a:solidFill>
              </a:rPr>
              <a:t>［类型定义］</a:t>
            </a:r>
            <a:endParaRPr lang="zh-CN" altLang="en-US" sz="2400" b="1" dirty="0">
              <a:solidFill>
                <a:srgbClr val="CC6600"/>
              </a:solidFill>
            </a:endParaRPr>
          </a:p>
          <a:p>
            <a:pPr eaLnBrk="1" hangingPunct="1">
              <a:buNone/>
            </a:pPr>
            <a:endParaRPr lang="en-US" altLang="zh-CN" sz="1200" dirty="0">
              <a:solidFill>
                <a:srgbClr val="FF3300"/>
              </a:solidFill>
            </a:endParaRPr>
          </a:p>
        </p:txBody>
      </p:sp>
      <p:sp>
        <p:nvSpPr>
          <p:cNvPr id="21510" name="Text Box 5"/>
          <p:cNvSpPr txBox="1"/>
          <p:nvPr/>
        </p:nvSpPr>
        <p:spPr>
          <a:xfrm>
            <a:off x="5715000" y="2819400"/>
            <a:ext cx="2895600" cy="101473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   i       j         e  </a:t>
            </a:r>
            <a:endParaRPr lang="en-US" altLang="zh-CN" sz="2400" dirty="0"/>
          </a:p>
          <a:p>
            <a:pPr marL="0" lvl="0" indent="0" eaLnBrk="1" hangingPunct="1">
              <a:spcBef>
                <a:spcPct val="50000"/>
              </a:spcBef>
              <a:buNone/>
            </a:pPr>
            <a:r>
              <a:rPr lang="en-US" altLang="zh-CN" sz="2400" dirty="0"/>
              <a:t>  down       right</a:t>
            </a:r>
            <a:endParaRPr lang="en-US" altLang="zh-CN" sz="2400" dirty="0"/>
          </a:p>
        </p:txBody>
      </p:sp>
      <p:sp>
        <p:nvSpPr>
          <p:cNvPr id="49158" name="Line 6"/>
          <p:cNvSpPr>
            <a:spLocks noChangeShapeType="1"/>
          </p:cNvSpPr>
          <p:nvPr/>
        </p:nvSpPr>
        <p:spPr bwMode="auto">
          <a:xfrm>
            <a:off x="5715000" y="3352800"/>
            <a:ext cx="28956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9159" name="Line 7"/>
          <p:cNvSpPr>
            <a:spLocks noChangeShapeType="1"/>
          </p:cNvSpPr>
          <p:nvPr/>
        </p:nvSpPr>
        <p:spPr bwMode="auto">
          <a:xfrm>
            <a:off x="6400800" y="2819400"/>
            <a:ext cx="0" cy="533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9160" name="Line 8"/>
          <p:cNvSpPr>
            <a:spLocks noChangeShapeType="1"/>
          </p:cNvSpPr>
          <p:nvPr/>
        </p:nvSpPr>
        <p:spPr bwMode="auto">
          <a:xfrm>
            <a:off x="7162800" y="2819400"/>
            <a:ext cx="0" cy="533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9161" name="Line 9"/>
          <p:cNvSpPr>
            <a:spLocks noChangeShapeType="1"/>
          </p:cNvSpPr>
          <p:nvPr/>
        </p:nvSpPr>
        <p:spPr bwMode="auto">
          <a:xfrm>
            <a:off x="6934200" y="33528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1515" name="Text Box 15"/>
          <p:cNvSpPr txBox="1"/>
          <p:nvPr/>
        </p:nvSpPr>
        <p:spPr>
          <a:xfrm>
            <a:off x="539750" y="2781300"/>
            <a:ext cx="4824413" cy="3169285"/>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typedef  struct OLNode</a:t>
            </a:r>
            <a:endParaRPr lang="en-US" altLang="zh-CN" sz="2000" dirty="0"/>
          </a:p>
          <a:p>
            <a:pPr marL="0" lvl="0" indent="0" eaLnBrk="1" hangingPunct="1">
              <a:spcBef>
                <a:spcPct val="0"/>
              </a:spcBef>
              <a:buNone/>
            </a:pPr>
            <a:r>
              <a:rPr lang="en-US" altLang="zh-CN" sz="2000" dirty="0"/>
              <a:t>{  int          i, j ;</a:t>
            </a:r>
            <a:endParaRPr lang="en-US" altLang="zh-CN" sz="2000" dirty="0"/>
          </a:p>
          <a:p>
            <a:pPr marL="0" lvl="0" indent="0" eaLnBrk="1" hangingPunct="1">
              <a:spcBef>
                <a:spcPct val="0"/>
              </a:spcBef>
              <a:buNone/>
            </a:pPr>
            <a:r>
              <a:rPr lang="en-US" altLang="zh-CN" sz="2000" dirty="0"/>
              <a:t>    ElemType  e;</a:t>
            </a:r>
            <a:endParaRPr lang="en-US" altLang="zh-CN" sz="2000" dirty="0"/>
          </a:p>
          <a:p>
            <a:pPr marL="0" lvl="0" indent="0" eaLnBrk="1" hangingPunct="1">
              <a:spcBef>
                <a:spcPct val="0"/>
              </a:spcBef>
              <a:buNone/>
            </a:pPr>
            <a:r>
              <a:rPr lang="en-US" altLang="zh-CN" sz="2000" dirty="0"/>
              <a:t>    struct  OLNode  * right, * down;</a:t>
            </a:r>
            <a:endParaRPr lang="en-US" altLang="zh-CN" sz="2000" dirty="0"/>
          </a:p>
          <a:p>
            <a:pPr marL="0" lvl="0" indent="0" eaLnBrk="1" hangingPunct="1">
              <a:spcBef>
                <a:spcPct val="0"/>
              </a:spcBef>
              <a:buNone/>
            </a:pPr>
            <a:r>
              <a:rPr lang="en-US" altLang="zh-CN" sz="2000" dirty="0"/>
              <a:t>}OLNode, * OLink;</a:t>
            </a:r>
            <a:endParaRPr lang="en-US" altLang="zh-CN" sz="2000" dirty="0"/>
          </a:p>
          <a:p>
            <a:pPr marL="0" lvl="0" indent="0" eaLnBrk="1" hangingPunct="1">
              <a:spcBef>
                <a:spcPct val="0"/>
              </a:spcBef>
              <a:buNone/>
            </a:pPr>
            <a:endParaRPr lang="en-US" altLang="zh-CN" sz="2000" dirty="0"/>
          </a:p>
          <a:p>
            <a:pPr marL="0" lvl="0" indent="0" eaLnBrk="1" hangingPunct="1">
              <a:spcBef>
                <a:spcPct val="0"/>
              </a:spcBef>
              <a:buNone/>
            </a:pPr>
            <a:r>
              <a:rPr lang="en-US" altLang="zh-CN" sz="2000" dirty="0"/>
              <a:t>typedef  struct  {</a:t>
            </a:r>
            <a:endParaRPr lang="en-US" altLang="zh-CN" sz="2000" dirty="0"/>
          </a:p>
          <a:p>
            <a:pPr marL="0" lvl="0" indent="0" eaLnBrk="1" hangingPunct="1">
              <a:spcBef>
                <a:spcPct val="0"/>
              </a:spcBef>
              <a:buNone/>
            </a:pPr>
            <a:r>
              <a:rPr lang="en-US" altLang="zh-CN" sz="2000" dirty="0"/>
              <a:t>    OLink   * rhead, * chead;</a:t>
            </a:r>
            <a:endParaRPr lang="en-US" altLang="zh-CN" sz="2000" dirty="0"/>
          </a:p>
          <a:p>
            <a:pPr marL="0" lvl="0" indent="0" eaLnBrk="1" hangingPunct="1">
              <a:spcBef>
                <a:spcPct val="0"/>
              </a:spcBef>
              <a:buNone/>
            </a:pPr>
            <a:r>
              <a:rPr lang="en-US" altLang="zh-CN" sz="2000" dirty="0"/>
              <a:t>    int          mu, nu, tu;</a:t>
            </a:r>
            <a:endParaRPr lang="en-US" altLang="zh-CN" sz="2000" dirty="0"/>
          </a:p>
          <a:p>
            <a:pPr marL="0" lvl="0" indent="0" eaLnBrk="1" hangingPunct="1">
              <a:spcBef>
                <a:spcPct val="0"/>
              </a:spcBef>
              <a:buNone/>
            </a:pPr>
            <a:r>
              <a:rPr lang="en-US" altLang="zh-CN" sz="2000" dirty="0"/>
              <a:t>}</a:t>
            </a:r>
            <a:r>
              <a:rPr lang="en-US" altLang="zh-CN" sz="2000" b="1" dirty="0">
                <a:solidFill>
                  <a:schemeClr val="accent2"/>
                </a:solidFill>
              </a:rPr>
              <a:t>CrossList</a:t>
            </a:r>
            <a:r>
              <a:rPr lang="en-US" altLang="zh-CN" sz="2000" dirty="0"/>
              <a:t>;</a:t>
            </a: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Text Box 49"/>
          <p:cNvSpPr txBox="1"/>
          <p:nvPr/>
        </p:nvSpPr>
        <p:spPr>
          <a:xfrm>
            <a:off x="6516688" y="3789363"/>
            <a:ext cx="1296987"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startAt="3"/>
            </a:pPr>
            <a:r>
              <a:rPr lang="en-US" altLang="zh-CN" sz="2000" dirty="0"/>
              <a:t>4   7</a:t>
            </a:r>
            <a:endParaRPr lang="en-US" altLang="zh-CN" sz="2000" dirty="0"/>
          </a:p>
          <a:p>
            <a:pPr marL="457200" lvl="0" indent="-457200" eaLnBrk="1" hangingPunct="1">
              <a:spcBef>
                <a:spcPct val="50000"/>
              </a:spcBef>
              <a:buNone/>
            </a:pPr>
            <a:r>
              <a:rPr lang="en-US" altLang="zh-CN" sz="2000" dirty="0"/>
              <a:t>^         ^</a:t>
            </a:r>
            <a:endParaRPr lang="en-US" altLang="zh-CN" sz="2000" dirty="0"/>
          </a:p>
        </p:txBody>
      </p:sp>
      <p:sp>
        <p:nvSpPr>
          <p:cNvPr id="105528" name="Rectangle 56"/>
          <p:cNvSpPr>
            <a:spLocks noChangeArrowheads="1"/>
          </p:cNvSpPr>
          <p:nvPr/>
        </p:nvSpPr>
        <p:spPr bwMode="auto">
          <a:xfrm>
            <a:off x="1619250" y="1555750"/>
            <a:ext cx="576263" cy="3097213"/>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nvGrpSpPr>
          <p:cNvPr id="22534" name="Group 67"/>
          <p:cNvGrpSpPr/>
          <p:nvPr/>
        </p:nvGrpSpPr>
        <p:grpSpPr>
          <a:xfrm>
            <a:off x="4140200" y="4652963"/>
            <a:ext cx="2087563" cy="1322388"/>
            <a:chOff x="2608" y="2931"/>
            <a:chExt cx="1315" cy="833"/>
          </a:xfrm>
        </p:grpSpPr>
        <p:sp>
          <p:nvSpPr>
            <p:cNvPr id="22594" name="Text Box 64"/>
            <p:cNvSpPr txBox="1"/>
            <p:nvPr/>
          </p:nvSpPr>
          <p:spPr>
            <a:xfrm>
              <a:off x="2699" y="2931"/>
              <a:ext cx="1179" cy="83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startAt="6"/>
              </a:pPr>
              <a:r>
                <a:rPr lang="en-US" altLang="zh-CN" sz="2000" dirty="0"/>
                <a:t>0     0   8</a:t>
              </a:r>
              <a:endParaRPr lang="en-US" altLang="zh-CN" sz="2000" dirty="0"/>
            </a:p>
            <a:p>
              <a:pPr marL="457200" lvl="0" indent="-457200" eaLnBrk="1" hangingPunct="1">
                <a:spcBef>
                  <a:spcPct val="50000"/>
                </a:spcBef>
                <a:buNone/>
              </a:pPr>
              <a:r>
                <a:rPr lang="en-US" altLang="zh-CN" sz="2000" dirty="0"/>
                <a:t>0   -5    0   0</a:t>
              </a:r>
              <a:endParaRPr lang="en-US" altLang="zh-CN" sz="2000" dirty="0"/>
            </a:p>
            <a:p>
              <a:pPr marL="457200" lvl="0" indent="-457200" eaLnBrk="1" hangingPunct="1">
                <a:spcBef>
                  <a:spcPct val="50000"/>
                </a:spcBef>
                <a:buNone/>
              </a:pPr>
              <a:r>
                <a:rPr lang="en-US" altLang="zh-CN" sz="2000" dirty="0"/>
                <a:t>4    0     0   7</a:t>
              </a:r>
              <a:endParaRPr lang="en-US" altLang="zh-CN" sz="2000" dirty="0"/>
            </a:p>
          </p:txBody>
        </p:sp>
        <p:sp>
          <p:nvSpPr>
            <p:cNvPr id="105537" name="Line 65"/>
            <p:cNvSpPr>
              <a:spLocks noChangeShapeType="1"/>
            </p:cNvSpPr>
            <p:nvPr/>
          </p:nvSpPr>
          <p:spPr bwMode="auto">
            <a:xfrm>
              <a:off x="2608" y="3022"/>
              <a:ext cx="0" cy="681"/>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8" name="Line 66"/>
            <p:cNvSpPr>
              <a:spLocks noChangeShapeType="1"/>
            </p:cNvSpPr>
            <p:nvPr/>
          </p:nvSpPr>
          <p:spPr bwMode="auto">
            <a:xfrm>
              <a:off x="3923" y="3022"/>
              <a:ext cx="0" cy="681"/>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grpSp>
        <p:nvGrpSpPr>
          <p:cNvPr id="22535" name="Group 74"/>
          <p:cNvGrpSpPr/>
          <p:nvPr/>
        </p:nvGrpSpPr>
        <p:grpSpPr>
          <a:xfrm>
            <a:off x="1042988" y="260350"/>
            <a:ext cx="6842125" cy="4321175"/>
            <a:chOff x="657" y="164"/>
            <a:chExt cx="4310" cy="2722"/>
          </a:xfrm>
        </p:grpSpPr>
        <p:sp>
          <p:nvSpPr>
            <p:cNvPr id="105476" name="Rectangle 4"/>
            <p:cNvSpPr>
              <a:spLocks noChangeArrowheads="1"/>
            </p:cNvSpPr>
            <p:nvPr/>
          </p:nvSpPr>
          <p:spPr bwMode="auto">
            <a:xfrm>
              <a:off x="1610" y="391"/>
              <a:ext cx="3357" cy="317"/>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77" name="Line 5"/>
            <p:cNvSpPr>
              <a:spLocks noChangeShapeType="1"/>
            </p:cNvSpPr>
            <p:nvPr/>
          </p:nvSpPr>
          <p:spPr bwMode="auto">
            <a:xfrm>
              <a:off x="3288" y="391"/>
              <a:ext cx="0" cy="31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78" name="Line 6"/>
            <p:cNvSpPr>
              <a:spLocks noChangeShapeType="1"/>
            </p:cNvSpPr>
            <p:nvPr/>
          </p:nvSpPr>
          <p:spPr bwMode="auto">
            <a:xfrm>
              <a:off x="2472" y="391"/>
              <a:ext cx="0" cy="31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79" name="Line 7"/>
            <p:cNvSpPr>
              <a:spLocks noChangeShapeType="1"/>
            </p:cNvSpPr>
            <p:nvPr/>
          </p:nvSpPr>
          <p:spPr bwMode="auto">
            <a:xfrm>
              <a:off x="4150" y="391"/>
              <a:ext cx="0" cy="31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nvGrpSpPr>
            <p:cNvPr id="22541" name="Group 13"/>
            <p:cNvGrpSpPr/>
            <p:nvPr/>
          </p:nvGrpSpPr>
          <p:grpSpPr>
            <a:xfrm>
              <a:off x="1655" y="1026"/>
              <a:ext cx="817" cy="499"/>
              <a:chOff x="1655" y="1253"/>
              <a:chExt cx="817" cy="499"/>
            </a:xfrm>
          </p:grpSpPr>
          <p:sp>
            <p:nvSpPr>
              <p:cNvPr id="105480" name="Rectangle 8"/>
              <p:cNvSpPr>
                <a:spLocks noChangeArrowheads="1"/>
              </p:cNvSpPr>
              <p:nvPr/>
            </p:nvSpPr>
            <p:spPr bwMode="auto">
              <a:xfrm>
                <a:off x="1655" y="1253"/>
                <a:ext cx="817" cy="499"/>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81" name="Line 9"/>
              <p:cNvSpPr>
                <a:spLocks noChangeShapeType="1"/>
              </p:cNvSpPr>
              <p:nvPr/>
            </p:nvSpPr>
            <p:spPr bwMode="auto">
              <a:xfrm>
                <a:off x="1655" y="1525"/>
                <a:ext cx="817"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82" name="Line 10"/>
              <p:cNvSpPr>
                <a:spLocks noChangeShapeType="1"/>
              </p:cNvSpPr>
              <p:nvPr/>
            </p:nvSpPr>
            <p:spPr bwMode="auto">
              <a:xfrm>
                <a:off x="1882"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83" name="Line 11"/>
              <p:cNvSpPr>
                <a:spLocks noChangeShapeType="1"/>
              </p:cNvSpPr>
              <p:nvPr/>
            </p:nvSpPr>
            <p:spPr bwMode="auto">
              <a:xfrm>
                <a:off x="2109"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84" name="Line 12"/>
              <p:cNvSpPr>
                <a:spLocks noChangeShapeType="1"/>
              </p:cNvSpPr>
              <p:nvPr/>
            </p:nvSpPr>
            <p:spPr bwMode="auto">
              <a:xfrm>
                <a:off x="2064" y="1525"/>
                <a:ext cx="0" cy="22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22542" name="Text Box 14"/>
            <p:cNvSpPr txBox="1"/>
            <p:nvPr/>
          </p:nvSpPr>
          <p:spPr>
            <a:xfrm>
              <a:off x="1655" y="1026"/>
              <a:ext cx="817" cy="25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a:pPr>
              <a:r>
                <a:rPr lang="en-US" altLang="zh-CN" sz="2000" dirty="0"/>
                <a:t>1    6</a:t>
              </a:r>
              <a:endParaRPr lang="en-US" altLang="zh-CN" sz="2000" dirty="0"/>
            </a:p>
          </p:txBody>
        </p:sp>
        <p:grpSp>
          <p:nvGrpSpPr>
            <p:cNvPr id="22543" name="Group 22"/>
            <p:cNvGrpSpPr/>
            <p:nvPr/>
          </p:nvGrpSpPr>
          <p:grpSpPr>
            <a:xfrm>
              <a:off x="2472" y="1661"/>
              <a:ext cx="817" cy="499"/>
              <a:chOff x="1655" y="1253"/>
              <a:chExt cx="817" cy="499"/>
            </a:xfrm>
          </p:grpSpPr>
          <p:sp>
            <p:nvSpPr>
              <p:cNvPr id="105495" name="Rectangle 23"/>
              <p:cNvSpPr>
                <a:spLocks noChangeArrowheads="1"/>
              </p:cNvSpPr>
              <p:nvPr/>
            </p:nvSpPr>
            <p:spPr bwMode="auto">
              <a:xfrm>
                <a:off x="1655" y="1253"/>
                <a:ext cx="817" cy="499"/>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96" name="Line 24"/>
              <p:cNvSpPr>
                <a:spLocks noChangeShapeType="1"/>
              </p:cNvSpPr>
              <p:nvPr/>
            </p:nvSpPr>
            <p:spPr bwMode="auto">
              <a:xfrm>
                <a:off x="1655" y="1525"/>
                <a:ext cx="817"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97" name="Line 25"/>
              <p:cNvSpPr>
                <a:spLocks noChangeShapeType="1"/>
              </p:cNvSpPr>
              <p:nvPr/>
            </p:nvSpPr>
            <p:spPr bwMode="auto">
              <a:xfrm>
                <a:off x="1882"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98" name="Line 26"/>
              <p:cNvSpPr>
                <a:spLocks noChangeShapeType="1"/>
              </p:cNvSpPr>
              <p:nvPr/>
            </p:nvSpPr>
            <p:spPr bwMode="auto">
              <a:xfrm>
                <a:off x="2109"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499" name="Line 27"/>
              <p:cNvSpPr>
                <a:spLocks noChangeShapeType="1"/>
              </p:cNvSpPr>
              <p:nvPr/>
            </p:nvSpPr>
            <p:spPr bwMode="auto">
              <a:xfrm>
                <a:off x="2064" y="1525"/>
                <a:ext cx="0" cy="22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22544" name="Text Box 28"/>
            <p:cNvSpPr txBox="1"/>
            <p:nvPr/>
          </p:nvSpPr>
          <p:spPr>
            <a:xfrm>
              <a:off x="2472" y="1661"/>
              <a:ext cx="817" cy="5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startAt="2"/>
              </a:pPr>
              <a:r>
                <a:rPr lang="en-US" altLang="zh-CN" sz="2000" dirty="0"/>
                <a:t>2  -5</a:t>
              </a:r>
              <a:endParaRPr lang="en-US" altLang="zh-CN" sz="2000" dirty="0"/>
            </a:p>
            <a:p>
              <a:pPr marL="457200" lvl="0" indent="-457200" eaLnBrk="1" hangingPunct="1">
                <a:spcBef>
                  <a:spcPct val="50000"/>
                </a:spcBef>
                <a:buNone/>
              </a:pPr>
              <a:r>
                <a:rPr lang="en-US" altLang="zh-CN" sz="2000" dirty="0"/>
                <a:t>^         ^</a:t>
              </a:r>
              <a:endParaRPr lang="en-US" altLang="zh-CN" sz="2000" dirty="0"/>
            </a:p>
          </p:txBody>
        </p:sp>
        <p:grpSp>
          <p:nvGrpSpPr>
            <p:cNvPr id="22545" name="Group 29"/>
            <p:cNvGrpSpPr/>
            <p:nvPr/>
          </p:nvGrpSpPr>
          <p:grpSpPr>
            <a:xfrm>
              <a:off x="1655" y="2341"/>
              <a:ext cx="817" cy="499"/>
              <a:chOff x="1655" y="1253"/>
              <a:chExt cx="817" cy="499"/>
            </a:xfrm>
          </p:grpSpPr>
          <p:sp>
            <p:nvSpPr>
              <p:cNvPr id="105502" name="Rectangle 30"/>
              <p:cNvSpPr>
                <a:spLocks noChangeArrowheads="1"/>
              </p:cNvSpPr>
              <p:nvPr/>
            </p:nvSpPr>
            <p:spPr bwMode="auto">
              <a:xfrm>
                <a:off x="1655" y="1253"/>
                <a:ext cx="817" cy="499"/>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03" name="Line 31"/>
              <p:cNvSpPr>
                <a:spLocks noChangeShapeType="1"/>
              </p:cNvSpPr>
              <p:nvPr/>
            </p:nvSpPr>
            <p:spPr bwMode="auto">
              <a:xfrm>
                <a:off x="1655" y="1525"/>
                <a:ext cx="817"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04" name="Line 32"/>
              <p:cNvSpPr>
                <a:spLocks noChangeShapeType="1"/>
              </p:cNvSpPr>
              <p:nvPr/>
            </p:nvSpPr>
            <p:spPr bwMode="auto">
              <a:xfrm>
                <a:off x="1882"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05" name="Line 33"/>
              <p:cNvSpPr>
                <a:spLocks noChangeShapeType="1"/>
              </p:cNvSpPr>
              <p:nvPr/>
            </p:nvSpPr>
            <p:spPr bwMode="auto">
              <a:xfrm>
                <a:off x="2109"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06" name="Line 34"/>
              <p:cNvSpPr>
                <a:spLocks noChangeShapeType="1"/>
              </p:cNvSpPr>
              <p:nvPr/>
            </p:nvSpPr>
            <p:spPr bwMode="auto">
              <a:xfrm>
                <a:off x="2064" y="1525"/>
                <a:ext cx="0" cy="22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22546" name="Text Box 35"/>
            <p:cNvSpPr txBox="1"/>
            <p:nvPr/>
          </p:nvSpPr>
          <p:spPr>
            <a:xfrm>
              <a:off x="1655" y="2341"/>
              <a:ext cx="817" cy="5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startAt="3"/>
              </a:pPr>
              <a:r>
                <a:rPr lang="en-US" altLang="zh-CN" sz="2000" dirty="0"/>
                <a:t>1    4</a:t>
              </a:r>
              <a:endParaRPr lang="en-US" altLang="zh-CN" sz="2000" dirty="0"/>
            </a:p>
            <a:p>
              <a:pPr marL="457200" lvl="0" indent="-457200" eaLnBrk="1" hangingPunct="1">
                <a:spcBef>
                  <a:spcPct val="50000"/>
                </a:spcBef>
                <a:buNone/>
              </a:pPr>
              <a:r>
                <a:rPr lang="en-US" altLang="zh-CN" sz="2000" dirty="0"/>
                <a:t>^</a:t>
              </a:r>
              <a:endParaRPr lang="en-US" altLang="zh-CN" sz="2000" dirty="0"/>
            </a:p>
          </p:txBody>
        </p:sp>
        <p:grpSp>
          <p:nvGrpSpPr>
            <p:cNvPr id="22547" name="Group 36"/>
            <p:cNvGrpSpPr/>
            <p:nvPr/>
          </p:nvGrpSpPr>
          <p:grpSpPr>
            <a:xfrm>
              <a:off x="4105" y="980"/>
              <a:ext cx="817" cy="499"/>
              <a:chOff x="1655" y="1253"/>
              <a:chExt cx="817" cy="499"/>
            </a:xfrm>
          </p:grpSpPr>
          <p:sp>
            <p:nvSpPr>
              <p:cNvPr id="105509" name="Rectangle 37"/>
              <p:cNvSpPr>
                <a:spLocks noChangeArrowheads="1"/>
              </p:cNvSpPr>
              <p:nvPr/>
            </p:nvSpPr>
            <p:spPr bwMode="auto">
              <a:xfrm>
                <a:off x="1655" y="1253"/>
                <a:ext cx="817" cy="499"/>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0" name="Line 38"/>
              <p:cNvSpPr>
                <a:spLocks noChangeShapeType="1"/>
              </p:cNvSpPr>
              <p:nvPr/>
            </p:nvSpPr>
            <p:spPr bwMode="auto">
              <a:xfrm>
                <a:off x="1655" y="1525"/>
                <a:ext cx="817"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1" name="Line 39"/>
              <p:cNvSpPr>
                <a:spLocks noChangeShapeType="1"/>
              </p:cNvSpPr>
              <p:nvPr/>
            </p:nvSpPr>
            <p:spPr bwMode="auto">
              <a:xfrm>
                <a:off x="1882"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2" name="Line 40"/>
              <p:cNvSpPr>
                <a:spLocks noChangeShapeType="1"/>
              </p:cNvSpPr>
              <p:nvPr/>
            </p:nvSpPr>
            <p:spPr bwMode="auto">
              <a:xfrm>
                <a:off x="2109"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3" name="Line 41"/>
              <p:cNvSpPr>
                <a:spLocks noChangeShapeType="1"/>
              </p:cNvSpPr>
              <p:nvPr/>
            </p:nvSpPr>
            <p:spPr bwMode="auto">
              <a:xfrm>
                <a:off x="2064" y="1525"/>
                <a:ext cx="0" cy="22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22548" name="Text Box 42"/>
            <p:cNvSpPr txBox="1"/>
            <p:nvPr/>
          </p:nvSpPr>
          <p:spPr>
            <a:xfrm>
              <a:off x="4105" y="980"/>
              <a:ext cx="817" cy="5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AutoNum type="arabicPlain"/>
              </a:pPr>
              <a:r>
                <a:rPr lang="en-US" altLang="zh-CN" sz="2000" dirty="0"/>
                <a:t>4    8</a:t>
              </a:r>
              <a:endParaRPr lang="en-US" altLang="zh-CN" sz="2000" dirty="0"/>
            </a:p>
            <a:p>
              <a:pPr marL="457200" lvl="0" indent="-457200" eaLnBrk="1" hangingPunct="1">
                <a:spcBef>
                  <a:spcPct val="50000"/>
                </a:spcBef>
                <a:buNone/>
              </a:pPr>
              <a:r>
                <a:rPr lang="en-US" altLang="zh-CN" sz="2000" dirty="0"/>
                <a:t>          ^</a:t>
              </a:r>
              <a:endParaRPr lang="en-US" altLang="zh-CN" sz="2000" dirty="0"/>
            </a:p>
          </p:txBody>
        </p:sp>
        <p:grpSp>
          <p:nvGrpSpPr>
            <p:cNvPr id="22549" name="Group 43"/>
            <p:cNvGrpSpPr/>
            <p:nvPr/>
          </p:nvGrpSpPr>
          <p:grpSpPr>
            <a:xfrm>
              <a:off x="4105" y="2387"/>
              <a:ext cx="817" cy="499"/>
              <a:chOff x="1655" y="1253"/>
              <a:chExt cx="817" cy="499"/>
            </a:xfrm>
          </p:grpSpPr>
          <p:sp>
            <p:nvSpPr>
              <p:cNvPr id="105516" name="Rectangle 44"/>
              <p:cNvSpPr>
                <a:spLocks noChangeArrowheads="1"/>
              </p:cNvSpPr>
              <p:nvPr/>
            </p:nvSpPr>
            <p:spPr bwMode="auto">
              <a:xfrm>
                <a:off x="1655" y="1253"/>
                <a:ext cx="817" cy="499"/>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7" name="Line 45"/>
              <p:cNvSpPr>
                <a:spLocks noChangeShapeType="1"/>
              </p:cNvSpPr>
              <p:nvPr/>
            </p:nvSpPr>
            <p:spPr bwMode="auto">
              <a:xfrm>
                <a:off x="1655" y="1525"/>
                <a:ext cx="817"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8" name="Line 46"/>
              <p:cNvSpPr>
                <a:spLocks noChangeShapeType="1"/>
              </p:cNvSpPr>
              <p:nvPr/>
            </p:nvSpPr>
            <p:spPr bwMode="auto">
              <a:xfrm>
                <a:off x="1882"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19" name="Line 47"/>
              <p:cNvSpPr>
                <a:spLocks noChangeShapeType="1"/>
              </p:cNvSpPr>
              <p:nvPr/>
            </p:nvSpPr>
            <p:spPr bwMode="auto">
              <a:xfrm>
                <a:off x="2109" y="1253"/>
                <a:ext cx="0" cy="272"/>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0" name="Line 48"/>
              <p:cNvSpPr>
                <a:spLocks noChangeShapeType="1"/>
              </p:cNvSpPr>
              <p:nvPr/>
            </p:nvSpPr>
            <p:spPr bwMode="auto">
              <a:xfrm>
                <a:off x="2064" y="1525"/>
                <a:ext cx="0" cy="227"/>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105522" name="Line 50"/>
            <p:cNvSpPr>
              <a:spLocks noChangeShapeType="1"/>
            </p:cNvSpPr>
            <p:nvPr/>
          </p:nvSpPr>
          <p:spPr bwMode="auto">
            <a:xfrm>
              <a:off x="1746" y="572"/>
              <a:ext cx="0" cy="408"/>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3" name="Line 51"/>
            <p:cNvSpPr>
              <a:spLocks noChangeShapeType="1"/>
            </p:cNvSpPr>
            <p:nvPr/>
          </p:nvSpPr>
          <p:spPr bwMode="auto">
            <a:xfrm>
              <a:off x="1746" y="1434"/>
              <a:ext cx="0" cy="907"/>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4" name="Line 52"/>
            <p:cNvSpPr>
              <a:spLocks noChangeShapeType="1"/>
            </p:cNvSpPr>
            <p:nvPr/>
          </p:nvSpPr>
          <p:spPr bwMode="auto">
            <a:xfrm>
              <a:off x="2699" y="572"/>
              <a:ext cx="0" cy="1043"/>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5" name="Text Box 53"/>
            <p:cNvSpPr txBox="1">
              <a:spLocks noChangeArrowheads="1"/>
            </p:cNvSpPr>
            <p:nvPr/>
          </p:nvSpPr>
          <p:spPr bwMode="auto">
            <a:xfrm>
              <a:off x="3334" y="436"/>
              <a:ext cx="589" cy="25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rPr>
                <a:t>^</a:t>
              </a:r>
              <a:endParaRPr kumimoji="1" lang="en-US" altLang="zh-CN" sz="20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105526" name="Line 54"/>
            <p:cNvSpPr>
              <a:spLocks noChangeShapeType="1"/>
            </p:cNvSpPr>
            <p:nvPr/>
          </p:nvSpPr>
          <p:spPr bwMode="auto">
            <a:xfrm>
              <a:off x="4286" y="572"/>
              <a:ext cx="0" cy="408"/>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7" name="Line 55"/>
            <p:cNvSpPr>
              <a:spLocks noChangeShapeType="1"/>
            </p:cNvSpPr>
            <p:nvPr/>
          </p:nvSpPr>
          <p:spPr bwMode="auto">
            <a:xfrm>
              <a:off x="4286" y="1389"/>
              <a:ext cx="0" cy="952"/>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29" name="Line 57"/>
            <p:cNvSpPr>
              <a:spLocks noChangeShapeType="1"/>
            </p:cNvSpPr>
            <p:nvPr/>
          </p:nvSpPr>
          <p:spPr bwMode="auto">
            <a:xfrm>
              <a:off x="1020" y="1525"/>
              <a:ext cx="36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0" name="Line 58"/>
            <p:cNvSpPr>
              <a:spLocks noChangeShapeType="1"/>
            </p:cNvSpPr>
            <p:nvPr/>
          </p:nvSpPr>
          <p:spPr bwMode="auto">
            <a:xfrm>
              <a:off x="1020" y="2205"/>
              <a:ext cx="363"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1" name="Line 59"/>
            <p:cNvSpPr>
              <a:spLocks noChangeShapeType="1"/>
            </p:cNvSpPr>
            <p:nvPr/>
          </p:nvSpPr>
          <p:spPr bwMode="auto">
            <a:xfrm>
              <a:off x="1247" y="1434"/>
              <a:ext cx="408"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2" name="Line 60"/>
            <p:cNvSpPr>
              <a:spLocks noChangeShapeType="1"/>
            </p:cNvSpPr>
            <p:nvPr/>
          </p:nvSpPr>
          <p:spPr bwMode="auto">
            <a:xfrm>
              <a:off x="2336" y="1389"/>
              <a:ext cx="1723"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3" name="Line 61"/>
            <p:cNvSpPr>
              <a:spLocks noChangeShapeType="1"/>
            </p:cNvSpPr>
            <p:nvPr/>
          </p:nvSpPr>
          <p:spPr bwMode="auto">
            <a:xfrm>
              <a:off x="1202" y="2024"/>
              <a:ext cx="1225"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4" name="Line 62"/>
            <p:cNvSpPr>
              <a:spLocks noChangeShapeType="1"/>
            </p:cNvSpPr>
            <p:nvPr/>
          </p:nvSpPr>
          <p:spPr bwMode="auto">
            <a:xfrm>
              <a:off x="1247" y="2704"/>
              <a:ext cx="408"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35" name="Line 63"/>
            <p:cNvSpPr>
              <a:spLocks noChangeShapeType="1"/>
            </p:cNvSpPr>
            <p:nvPr/>
          </p:nvSpPr>
          <p:spPr bwMode="auto">
            <a:xfrm>
              <a:off x="2336" y="2704"/>
              <a:ext cx="1769"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2563" name="Text Box 68"/>
            <p:cNvSpPr txBox="1"/>
            <p:nvPr/>
          </p:nvSpPr>
          <p:spPr>
            <a:xfrm>
              <a:off x="1020" y="164"/>
              <a:ext cx="862" cy="25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M.chead</a:t>
              </a:r>
              <a:endParaRPr lang="en-US" altLang="zh-CN" sz="2000" dirty="0"/>
            </a:p>
          </p:txBody>
        </p:sp>
        <p:sp>
          <p:nvSpPr>
            <p:cNvPr id="105541" name="Line 69"/>
            <p:cNvSpPr>
              <a:spLocks noChangeShapeType="1"/>
            </p:cNvSpPr>
            <p:nvPr/>
          </p:nvSpPr>
          <p:spPr bwMode="auto">
            <a:xfrm>
              <a:off x="1292" y="391"/>
              <a:ext cx="0" cy="91"/>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42" name="Line 70"/>
            <p:cNvSpPr>
              <a:spLocks noChangeShapeType="1"/>
            </p:cNvSpPr>
            <p:nvPr/>
          </p:nvSpPr>
          <p:spPr bwMode="auto">
            <a:xfrm>
              <a:off x="1292" y="482"/>
              <a:ext cx="318"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2566" name="Text Box 71"/>
            <p:cNvSpPr txBox="1"/>
            <p:nvPr/>
          </p:nvSpPr>
          <p:spPr>
            <a:xfrm>
              <a:off x="657" y="709"/>
              <a:ext cx="72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t>M.rhead</a:t>
              </a:r>
              <a:endParaRPr lang="en-US" altLang="zh-CN" sz="1800" dirty="0"/>
            </a:p>
          </p:txBody>
        </p:sp>
        <p:sp>
          <p:nvSpPr>
            <p:cNvPr id="105544" name="Line 72"/>
            <p:cNvSpPr>
              <a:spLocks noChangeShapeType="1"/>
            </p:cNvSpPr>
            <p:nvPr/>
          </p:nvSpPr>
          <p:spPr bwMode="auto">
            <a:xfrm>
              <a:off x="793" y="981"/>
              <a:ext cx="0" cy="136"/>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5545" name="Line 73"/>
            <p:cNvSpPr>
              <a:spLocks noChangeShapeType="1"/>
            </p:cNvSpPr>
            <p:nvPr/>
          </p:nvSpPr>
          <p:spPr bwMode="auto">
            <a:xfrm>
              <a:off x="793" y="1117"/>
              <a:ext cx="227"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22536" name="Text Box 75"/>
          <p:cNvSpPr txBox="1"/>
          <p:nvPr/>
        </p:nvSpPr>
        <p:spPr>
          <a:xfrm>
            <a:off x="827088" y="5084763"/>
            <a:ext cx="2881312"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CrossList  M;</a:t>
            </a:r>
            <a:endParaRPr lang="en-US" altLang="zh-CN"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Rectangle 2"/>
          <p:cNvSpPr>
            <a:spLocks noGrp="1"/>
          </p:cNvSpPr>
          <p:nvPr>
            <p:ph type="title"/>
          </p:nvPr>
        </p:nvSpPr>
        <p:spPr>
          <a:xfrm>
            <a:off x="685800" y="609600"/>
            <a:ext cx="7772400" cy="6858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算法示例</a:t>
            </a:r>
            <a:r>
              <a:rPr lang="en-US" altLang="zh-CN" sz="2400" b="1" dirty="0">
                <a:solidFill>
                  <a:srgbClr val="CC6600"/>
                </a:solidFill>
              </a:rPr>
              <a:t>]  </a:t>
            </a:r>
            <a:r>
              <a:rPr lang="zh-CN" altLang="en-US" sz="2400" dirty="0"/>
              <a:t>从终端接收信息建立稀疏矩阵的十字链表</a:t>
            </a:r>
            <a:endParaRPr lang="zh-CN" altLang="en-US" sz="2800" dirty="0"/>
          </a:p>
        </p:txBody>
      </p:sp>
      <p:sp>
        <p:nvSpPr>
          <p:cNvPr id="23557" name="Rectangle 3"/>
          <p:cNvSpPr>
            <a:spLocks noGrp="1"/>
          </p:cNvSpPr>
          <p:nvPr>
            <p:ph idx="1"/>
          </p:nvPr>
        </p:nvSpPr>
        <p:spPr>
          <a:xfrm>
            <a:off x="685800" y="1447800"/>
            <a:ext cx="7918450" cy="4648200"/>
          </a:xfrm>
        </p:spPr>
        <p:txBody>
          <a:bodyPr vert="horz" wrap="square" lIns="91440" tIns="45720" rIns="91440" bIns="45720" anchor="t">
            <a:normAutofit lnSpcReduction="20000"/>
          </a:bodyPr>
          <a:p>
            <a:pPr eaLnBrk="1" hangingPunct="1">
              <a:lnSpc>
                <a:spcPct val="150000"/>
              </a:lnSpc>
              <a:buNone/>
            </a:pPr>
            <a:r>
              <a:rPr lang="zh-CN" altLang="en-US" sz="2400" dirty="0"/>
              <a:t>算法思想：</a:t>
            </a:r>
            <a:endParaRPr lang="zh-CN" altLang="en-US" sz="2400" dirty="0"/>
          </a:p>
          <a:p>
            <a:pPr eaLnBrk="1" hangingPunct="1">
              <a:lnSpc>
                <a:spcPct val="150000"/>
              </a:lnSpc>
              <a:buNone/>
            </a:pPr>
            <a:r>
              <a:rPr lang="en-US" altLang="zh-CN" sz="2400" dirty="0"/>
              <a:t>1</a:t>
            </a:r>
            <a:r>
              <a:rPr lang="zh-CN" altLang="en-US" sz="2400" dirty="0"/>
              <a:t>）赋值矩阵的行数</a:t>
            </a:r>
            <a:r>
              <a:rPr lang="en-US" altLang="zh-CN" sz="2400" dirty="0"/>
              <a:t>mu</a:t>
            </a:r>
            <a:r>
              <a:rPr lang="zh-CN" altLang="en-US" sz="2400" dirty="0"/>
              <a:t>、列数</a:t>
            </a:r>
            <a:r>
              <a:rPr lang="en-US" altLang="zh-CN" sz="2400" dirty="0"/>
              <a:t>nu</a:t>
            </a:r>
            <a:r>
              <a:rPr lang="zh-CN" altLang="en-US" sz="2400" dirty="0"/>
              <a:t>和非零元素个数</a:t>
            </a:r>
            <a:r>
              <a:rPr lang="en-US" altLang="zh-CN" sz="2400" dirty="0"/>
              <a:t>tu</a:t>
            </a:r>
            <a:r>
              <a:rPr lang="zh-CN" altLang="en-US" sz="2400" dirty="0"/>
              <a:t>；</a:t>
            </a:r>
            <a:endParaRPr lang="zh-CN" altLang="en-US" sz="2400" dirty="0"/>
          </a:p>
          <a:p>
            <a:pPr eaLnBrk="1" hangingPunct="1">
              <a:lnSpc>
                <a:spcPct val="150000"/>
              </a:lnSpc>
              <a:buNone/>
            </a:pPr>
            <a:r>
              <a:rPr lang="en-US" altLang="zh-CN" sz="2400" dirty="0"/>
              <a:t>2</a:t>
            </a:r>
            <a:r>
              <a:rPr lang="zh-CN" altLang="en-US" sz="2400" dirty="0"/>
              <a:t>）申请行、列头指针向量，将各行、列链表置为空链表；</a:t>
            </a:r>
            <a:endParaRPr lang="zh-CN" altLang="en-US" sz="2400" dirty="0"/>
          </a:p>
          <a:p>
            <a:pPr eaLnBrk="1" hangingPunct="1">
              <a:lnSpc>
                <a:spcPct val="150000"/>
              </a:lnSpc>
              <a:buNone/>
            </a:pPr>
            <a:r>
              <a:rPr lang="en-US" altLang="zh-CN" sz="2400" dirty="0"/>
              <a:t>3</a:t>
            </a:r>
            <a:r>
              <a:rPr lang="zh-CN" altLang="en-US" sz="2400" dirty="0"/>
              <a:t>）读入一个非零元素的行号</a:t>
            </a:r>
            <a:r>
              <a:rPr lang="en-US" altLang="zh-CN" sz="2400" dirty="0"/>
              <a:t>i</a:t>
            </a:r>
            <a:r>
              <a:rPr lang="zh-CN" altLang="en-US" sz="2400" dirty="0"/>
              <a:t>、列号</a:t>
            </a:r>
            <a:r>
              <a:rPr lang="en-US" altLang="zh-CN" sz="2400" dirty="0"/>
              <a:t>j</a:t>
            </a:r>
            <a:r>
              <a:rPr lang="zh-CN" altLang="en-US" sz="2400" dirty="0"/>
              <a:t>、值</a:t>
            </a:r>
            <a:r>
              <a:rPr lang="en-US" altLang="zh-CN" sz="2400" dirty="0"/>
              <a:t>e</a:t>
            </a:r>
            <a:endParaRPr lang="en-US" altLang="zh-CN" sz="2400" dirty="0"/>
          </a:p>
          <a:p>
            <a:pPr eaLnBrk="1" hangingPunct="1">
              <a:lnSpc>
                <a:spcPct val="150000"/>
              </a:lnSpc>
              <a:buNone/>
            </a:pPr>
            <a:r>
              <a:rPr lang="en-US" altLang="zh-CN" sz="2400" dirty="0"/>
              <a:t>  3.1</a:t>
            </a:r>
            <a:r>
              <a:rPr lang="zh-CN" altLang="en-US" sz="2400" dirty="0"/>
              <a:t>）建立该元素的结点，赋值其三元组</a:t>
            </a:r>
            <a:endParaRPr lang="zh-CN" altLang="en-US" sz="2400" dirty="0"/>
          </a:p>
          <a:p>
            <a:pPr eaLnBrk="1" hangingPunct="1">
              <a:lnSpc>
                <a:spcPct val="150000"/>
              </a:lnSpc>
              <a:buNone/>
            </a:pPr>
            <a:r>
              <a:rPr lang="zh-CN" altLang="en-US" sz="2400" dirty="0"/>
              <a:t>  </a:t>
            </a:r>
            <a:r>
              <a:rPr lang="en-US" altLang="zh-CN" sz="2400" dirty="0"/>
              <a:t>3.2</a:t>
            </a:r>
            <a:r>
              <a:rPr lang="zh-CN" altLang="en-US" sz="2400" dirty="0"/>
              <a:t>）寻找该结点在行表中的插入位置并插入</a:t>
            </a:r>
            <a:endParaRPr lang="zh-CN" altLang="en-US" sz="2400" dirty="0"/>
          </a:p>
          <a:p>
            <a:pPr eaLnBrk="1" hangingPunct="1">
              <a:lnSpc>
                <a:spcPct val="150000"/>
              </a:lnSpc>
              <a:buNone/>
            </a:pPr>
            <a:r>
              <a:rPr lang="zh-CN" altLang="en-US" sz="2400" dirty="0"/>
              <a:t>  </a:t>
            </a:r>
            <a:r>
              <a:rPr lang="en-US" altLang="zh-CN" sz="2400" dirty="0"/>
              <a:t>3.3</a:t>
            </a:r>
            <a:r>
              <a:rPr lang="zh-CN" altLang="en-US" sz="2400" dirty="0"/>
              <a:t>）寻找该结点在列表中的插入位置并插入</a:t>
            </a:r>
            <a:endParaRPr lang="zh-CN" altLang="en-US" sz="2400" dirty="0"/>
          </a:p>
          <a:p>
            <a:pPr eaLnBrk="1" hangingPunct="1">
              <a:lnSpc>
                <a:spcPct val="150000"/>
              </a:lnSpc>
              <a:buNone/>
            </a:pPr>
            <a:r>
              <a:rPr lang="zh-CN" altLang="en-US" sz="2400" dirty="0"/>
              <a:t>  </a:t>
            </a:r>
            <a:r>
              <a:rPr lang="en-US" altLang="zh-CN" sz="2400" dirty="0"/>
              <a:t>3.4</a:t>
            </a:r>
            <a:r>
              <a:rPr lang="zh-CN" altLang="en-US" sz="2400" dirty="0"/>
              <a:t>）存在下一个非零元素，转</a:t>
            </a:r>
            <a:r>
              <a:rPr lang="en-US" altLang="zh-CN" sz="2400" dirty="0"/>
              <a:t>3</a:t>
            </a:r>
            <a:r>
              <a:rPr lang="zh-CN" altLang="en-US" sz="2400" dirty="0"/>
              <a:t>；否则，结束。</a:t>
            </a:r>
            <a:endParaRPr lang="zh-CN" altLang="en-US" sz="2400" dirty="0"/>
          </a:p>
        </p:txBody>
      </p:sp>
      <p:sp>
        <p:nvSpPr>
          <p:cNvPr id="55300" name="AutoShape 4">
            <a:hlinkClick r:id="" action="ppaction://hlinkshowjump?jump=firstslide"/>
          </p:cNvPr>
          <p:cNvSpPr>
            <a:spLocks noChangeArrowheads="1"/>
          </p:cNvSpPr>
          <p:nvPr/>
        </p:nvSpPr>
        <p:spPr bwMode="auto">
          <a:xfrm>
            <a:off x="8382000" y="6248400"/>
            <a:ext cx="381000" cy="304800"/>
          </a:xfrm>
          <a:prstGeom prst="star4">
            <a:avLst>
              <a:gd name="adj" fmla="val 125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a:xfrm>
            <a:off x="685800" y="609600"/>
            <a:ext cx="8001000" cy="685800"/>
          </a:xfrm>
        </p:spPr>
        <p:txBody>
          <a:bodyPr vert="horz" wrap="square" lIns="91440" tIns="45720" rIns="91440" bIns="45720" anchor="ctr"/>
          <a:p>
            <a:pPr algn="l" eaLnBrk="1" hangingPunct="1"/>
            <a:r>
              <a:rPr lang="en-US" altLang="zh-CN" sz="2800" b="1" dirty="0">
                <a:solidFill>
                  <a:srgbClr val="800000"/>
                </a:solidFill>
              </a:rPr>
              <a:t>5.4  </a:t>
            </a:r>
            <a:r>
              <a:rPr lang="zh-CN" altLang="en-US" sz="2800" b="1" dirty="0">
                <a:solidFill>
                  <a:srgbClr val="800000"/>
                </a:solidFill>
              </a:rPr>
              <a:t>广义表（列表）的定义和表示方法</a:t>
            </a:r>
            <a:endParaRPr lang="zh-CN" altLang="en-US" sz="2800" dirty="0">
              <a:solidFill>
                <a:srgbClr val="800000"/>
              </a:solidFill>
            </a:endParaRPr>
          </a:p>
        </p:txBody>
      </p:sp>
      <p:sp>
        <p:nvSpPr>
          <p:cNvPr id="24581" name="Rectangle 3"/>
          <p:cNvSpPr>
            <a:spLocks noGrp="1"/>
          </p:cNvSpPr>
          <p:nvPr>
            <p:ph idx="1"/>
          </p:nvPr>
        </p:nvSpPr>
        <p:spPr>
          <a:xfrm>
            <a:off x="590550" y="1468438"/>
            <a:ext cx="7772400" cy="4106862"/>
          </a:xfrm>
        </p:spPr>
        <p:txBody>
          <a:bodyPr vert="horz" wrap="square" lIns="91440" tIns="45720" rIns="91440" bIns="45720" anchor="t">
            <a:noAutofit/>
          </a:bodyPr>
          <a:p>
            <a:pPr eaLnBrk="1" hangingPunct="1">
              <a:lnSpc>
                <a:spcPct val="150000"/>
              </a:lnSpc>
              <a:buNone/>
            </a:pPr>
            <a:r>
              <a:rPr lang="zh-CN" altLang="en-US" sz="2400" b="1" dirty="0">
                <a:solidFill>
                  <a:srgbClr val="CC6600"/>
                </a:solidFill>
              </a:rPr>
              <a:t>概念</a:t>
            </a:r>
            <a:r>
              <a:rPr lang="zh-CN" altLang="en-US" sz="2400" b="1" dirty="0">
                <a:solidFill>
                  <a:srgbClr val="FF3300"/>
                </a:solidFill>
              </a:rPr>
              <a:t>  </a:t>
            </a:r>
            <a:r>
              <a:rPr lang="zh-CN" altLang="en-US" sz="2400" dirty="0"/>
              <a:t>广义表是由零个或多个</a:t>
            </a:r>
            <a:r>
              <a:rPr lang="zh-CN" altLang="en-US" sz="2400" dirty="0">
                <a:solidFill>
                  <a:srgbClr val="FF0000"/>
                </a:solidFill>
              </a:rPr>
              <a:t>原子</a:t>
            </a:r>
            <a:r>
              <a:rPr lang="zh-CN" altLang="en-US" sz="2400" dirty="0"/>
              <a:t>或者</a:t>
            </a:r>
            <a:r>
              <a:rPr lang="zh-CN" altLang="en-US" sz="2400" dirty="0">
                <a:solidFill>
                  <a:srgbClr val="FF0000"/>
                </a:solidFill>
              </a:rPr>
              <a:t>子表</a:t>
            </a:r>
            <a:r>
              <a:rPr lang="zh-CN" altLang="en-US" sz="2400" dirty="0"/>
              <a:t>组成的有限序列。可以记作：</a:t>
            </a:r>
            <a:r>
              <a:rPr lang="en-US" altLang="zh-CN" sz="2400" dirty="0"/>
              <a:t>LS=(d</a:t>
            </a:r>
            <a:r>
              <a:rPr lang="en-US" altLang="zh-CN" sz="2400" baseline="-25000" dirty="0"/>
              <a:t>1</a:t>
            </a:r>
            <a:r>
              <a:rPr lang="en-US" altLang="zh-CN" sz="2400" dirty="0"/>
              <a:t>, d</a:t>
            </a:r>
            <a:r>
              <a:rPr lang="en-US" altLang="zh-CN" sz="2400" baseline="-25000" dirty="0"/>
              <a:t>2</a:t>
            </a:r>
            <a:r>
              <a:rPr lang="en-US" altLang="zh-CN" sz="2400" dirty="0"/>
              <a:t>, … , d</a:t>
            </a:r>
            <a:r>
              <a:rPr lang="en-US" altLang="zh-CN" sz="2400" baseline="-25000" dirty="0"/>
              <a:t>n</a:t>
            </a:r>
            <a:r>
              <a:rPr lang="en-US" altLang="zh-CN" sz="2400" dirty="0">
                <a:sym typeface="Symbol" pitchFamily="18" charset="2"/>
              </a:rPr>
              <a:t> </a:t>
            </a:r>
            <a:r>
              <a:rPr lang="en-US" altLang="zh-CN" sz="2400" dirty="0"/>
              <a:t>) </a:t>
            </a:r>
            <a:endParaRPr lang="en-US" altLang="zh-CN" sz="2400" dirty="0"/>
          </a:p>
          <a:p>
            <a:pPr eaLnBrk="1" hangingPunct="1">
              <a:lnSpc>
                <a:spcPct val="150000"/>
              </a:lnSpc>
              <a:buNone/>
            </a:pPr>
            <a:r>
              <a:rPr lang="en-US" altLang="zh-CN" sz="2400" dirty="0"/>
              <a:t>           </a:t>
            </a:r>
            <a:r>
              <a:rPr lang="zh-CN" altLang="en-US" sz="2400" dirty="0"/>
              <a:t>原子：逻辑上不能再分解的元素。</a:t>
            </a:r>
            <a:endParaRPr lang="zh-CN" altLang="en-US" sz="2400" dirty="0"/>
          </a:p>
          <a:p>
            <a:pPr eaLnBrk="1" hangingPunct="1">
              <a:lnSpc>
                <a:spcPct val="150000"/>
              </a:lnSpc>
              <a:buNone/>
            </a:pPr>
            <a:r>
              <a:rPr lang="zh-CN" altLang="en-US" sz="2400" dirty="0"/>
              <a:t>           子表：作为广义表中元素的广义表。</a:t>
            </a:r>
            <a:endParaRPr lang="zh-CN" altLang="en-US" sz="2400" dirty="0"/>
          </a:p>
          <a:p>
            <a:pPr eaLnBrk="1" hangingPunct="1">
              <a:lnSpc>
                <a:spcPct val="150000"/>
              </a:lnSpc>
              <a:buNone/>
            </a:pPr>
            <a:endParaRPr lang="zh-CN" altLang="en-US" sz="2400" dirty="0"/>
          </a:p>
          <a:p>
            <a:pPr eaLnBrk="1" hangingPunct="1">
              <a:lnSpc>
                <a:spcPct val="150000"/>
              </a:lnSpc>
              <a:buNone/>
            </a:pPr>
            <a:r>
              <a:rPr lang="zh-CN" altLang="en-US" sz="2400" b="1" dirty="0">
                <a:solidFill>
                  <a:srgbClr val="CC6600"/>
                </a:solidFill>
              </a:rPr>
              <a:t>与线性表的关系</a:t>
            </a:r>
            <a:endParaRPr lang="zh-CN" altLang="en-US" sz="2400" b="1" dirty="0">
              <a:solidFill>
                <a:srgbClr val="CC6600"/>
              </a:solidFill>
            </a:endParaRPr>
          </a:p>
          <a:p>
            <a:pPr eaLnBrk="1" hangingPunct="1">
              <a:lnSpc>
                <a:spcPct val="150000"/>
              </a:lnSpc>
              <a:buNone/>
            </a:pPr>
            <a:r>
              <a:rPr lang="zh-CN" altLang="en-US" sz="2400" dirty="0"/>
              <a:t>         广义表中的元素全部为原子时即为线性表。线性表是广义表的特例，广义表是线性表的推广。</a:t>
            </a:r>
            <a:endParaRPr lang="zh-CN" altLang="en-US" sz="2400" dirty="0">
              <a:sym typeface="Symbol"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页脚占位符 4"/>
          <p:cNvSpPr txBox="1">
            <a:spLocks noGrp="1"/>
          </p:cNvSpPr>
          <p:nvPr>
            <p:ph type="ftr" sz="quarter" idx="11"/>
          </p:nvPr>
        </p:nvSpPr>
        <p:spPr/>
        <p:txBody>
          <a:bodyPr/>
          <a:p>
            <a:pPr marL="0" indent="0" algn="ctr" eaLnBrk="1" hangingPunct="1">
              <a:spcBef>
                <a:spcPct val="0"/>
              </a:spcBef>
              <a:buNone/>
            </a:pPr>
            <a:r>
              <a:rPr lang="en-US" altLang="zh-CN" sz="1400" dirty="0"/>
              <a:t>数据结构---第五章 数组和广义表</a:t>
            </a:r>
            <a:endParaRPr lang="en-US" altLang="zh-CN" sz="1400" dirty="0"/>
          </a:p>
        </p:txBody>
      </p:sp>
      <p:sp>
        <p:nvSpPr>
          <p:cNvPr id="25604" name="Rectangle 2"/>
          <p:cNvSpPr>
            <a:spLocks noGrp="1"/>
          </p:cNvSpPr>
          <p:nvPr>
            <p:ph type="title"/>
          </p:nvPr>
        </p:nvSpPr>
        <p:spPr>
          <a:xfrm>
            <a:off x="827088" y="290513"/>
            <a:ext cx="7772400" cy="533400"/>
          </a:xfrm>
        </p:spPr>
        <p:txBody>
          <a:bodyPr vert="horz" wrap="square" lIns="91440" tIns="45720" rIns="91440" bIns="45720" anchor="ctr"/>
          <a:p>
            <a:pPr algn="l" eaLnBrk="1" hangingPunct="1"/>
            <a:r>
              <a:rPr lang="zh-CN" altLang="en-US" sz="2400" b="1" dirty="0">
                <a:solidFill>
                  <a:srgbClr val="CC6600"/>
                </a:solidFill>
              </a:rPr>
              <a:t>广义表的表示方法和相关术语</a:t>
            </a:r>
            <a:endParaRPr lang="zh-CN" altLang="en-US" sz="2800" b="1" dirty="0">
              <a:solidFill>
                <a:srgbClr val="CC6600"/>
              </a:solidFill>
            </a:endParaRPr>
          </a:p>
        </p:txBody>
      </p:sp>
      <p:sp>
        <p:nvSpPr>
          <p:cNvPr id="25605" name="Rectangle 3"/>
          <p:cNvSpPr>
            <a:spLocks noGrp="1"/>
          </p:cNvSpPr>
          <p:nvPr>
            <p:ph idx="1"/>
          </p:nvPr>
        </p:nvSpPr>
        <p:spPr>
          <a:xfrm>
            <a:off x="827088" y="1052513"/>
            <a:ext cx="7993062" cy="5113337"/>
          </a:xfrm>
        </p:spPr>
        <p:txBody>
          <a:bodyPr vert="horz" wrap="square" lIns="91440" tIns="45720" rIns="91440" bIns="45720" anchor="t"/>
          <a:p>
            <a:pPr eaLnBrk="1" hangingPunct="1">
              <a:buNone/>
            </a:pPr>
            <a:r>
              <a:rPr lang="en-US" altLang="zh-CN" sz="2400" b="1" dirty="0"/>
              <a:t>                                        </a:t>
            </a:r>
            <a:r>
              <a:rPr lang="zh-CN" altLang="en-US" sz="2400" dirty="0"/>
              <a:t>表长  表深   表头    表尾</a:t>
            </a:r>
            <a:endParaRPr lang="zh-CN" altLang="en-US" sz="2400" dirty="0"/>
          </a:p>
          <a:p>
            <a:pPr eaLnBrk="1" hangingPunct="1">
              <a:buNone/>
            </a:pPr>
            <a:r>
              <a:rPr lang="zh-CN" altLang="en-US" sz="2800" b="1" dirty="0"/>
              <a:t> </a:t>
            </a:r>
            <a:r>
              <a:rPr lang="en-US" altLang="zh-CN" sz="2800" dirty="0"/>
              <a:t>A=( )                            0      1      -        -</a:t>
            </a:r>
            <a:endParaRPr lang="en-US" altLang="zh-CN" sz="2800" dirty="0"/>
          </a:p>
          <a:p>
            <a:pPr eaLnBrk="1" hangingPunct="1">
              <a:buNone/>
            </a:pPr>
            <a:r>
              <a:rPr lang="en-US" altLang="zh-CN" sz="2800" dirty="0"/>
              <a:t> B=(a, A)=(a, ( ))             2      2      a      (</a:t>
            </a:r>
            <a:r>
              <a:rPr lang="en-US" altLang="zh-CN" sz="2800" dirty="0">
                <a:solidFill>
                  <a:srgbClr val="FF0000"/>
                </a:solidFill>
              </a:rPr>
              <a:t>( )</a:t>
            </a:r>
            <a:r>
              <a:rPr lang="en-US" altLang="zh-CN" sz="2800" dirty="0"/>
              <a:t>)</a:t>
            </a:r>
            <a:endParaRPr lang="en-US" altLang="zh-CN" sz="2800" dirty="0"/>
          </a:p>
          <a:p>
            <a:pPr eaLnBrk="1" hangingPunct="1">
              <a:buNone/>
            </a:pPr>
            <a:r>
              <a:rPr lang="en-US" altLang="zh-CN" sz="2800" dirty="0"/>
              <a:t> C=((a,b), c, d)               3      2    (a,b)   (c,d)</a:t>
            </a:r>
            <a:endParaRPr lang="en-US" altLang="zh-CN" sz="2800" dirty="0"/>
          </a:p>
          <a:p>
            <a:pPr eaLnBrk="1" hangingPunct="1">
              <a:buNone/>
            </a:pPr>
            <a:r>
              <a:rPr lang="en-US" altLang="zh-CN" sz="2800" dirty="0"/>
              <a:t> D=(a, D)=(a, (a, (a, …))   2     </a:t>
            </a:r>
            <a:r>
              <a:rPr lang="en-US" altLang="zh-CN" sz="2800" dirty="0">
                <a:sym typeface="Symbol" pitchFamily="18" charset="2"/>
              </a:rPr>
              <a:t>      a       (D)</a:t>
            </a:r>
            <a:endParaRPr lang="en-US" altLang="zh-CN" sz="2800" dirty="0"/>
          </a:p>
          <a:p>
            <a:pPr eaLnBrk="1" hangingPunct="1">
              <a:buNone/>
            </a:pPr>
            <a:endParaRPr lang="en-US" altLang="zh-CN" sz="2400" b="1" dirty="0">
              <a:solidFill>
                <a:srgbClr val="FF3300"/>
              </a:solidFill>
            </a:endParaRPr>
          </a:p>
          <a:p>
            <a:pPr eaLnBrk="1" hangingPunct="1">
              <a:buNone/>
            </a:pPr>
            <a:r>
              <a:rPr lang="zh-CN" altLang="en-US" sz="2400" b="1" dirty="0">
                <a:solidFill>
                  <a:srgbClr val="FF3300"/>
                </a:solidFill>
              </a:rPr>
              <a:t>表的长度    </a:t>
            </a:r>
            <a:r>
              <a:rPr lang="zh-CN" altLang="en-US" sz="2400" dirty="0"/>
              <a:t>表中的</a:t>
            </a:r>
            <a:r>
              <a:rPr lang="zh-CN" altLang="en-US" sz="2400" dirty="0">
                <a:solidFill>
                  <a:srgbClr val="FF0000"/>
                </a:solidFill>
              </a:rPr>
              <a:t>元素（第一层）个数</a:t>
            </a:r>
            <a:r>
              <a:rPr lang="zh-CN" altLang="en-US" sz="2400" dirty="0"/>
              <a:t>。</a:t>
            </a:r>
            <a:endParaRPr lang="zh-CN" altLang="en-US" sz="2400" dirty="0"/>
          </a:p>
          <a:p>
            <a:pPr eaLnBrk="1" hangingPunct="1">
              <a:buNone/>
            </a:pPr>
            <a:r>
              <a:rPr lang="zh-CN" altLang="en-US" sz="2400" b="1" dirty="0">
                <a:solidFill>
                  <a:srgbClr val="FF3300"/>
                </a:solidFill>
              </a:rPr>
              <a:t>表的深度    </a:t>
            </a:r>
            <a:r>
              <a:rPr lang="zh-CN" altLang="en-US" sz="2400" dirty="0"/>
              <a:t>表中元素的</a:t>
            </a:r>
            <a:r>
              <a:rPr lang="zh-CN" altLang="en-US" sz="2400" dirty="0">
                <a:solidFill>
                  <a:srgbClr val="FF0000"/>
                </a:solidFill>
              </a:rPr>
              <a:t>最深嵌套层数</a:t>
            </a:r>
            <a:r>
              <a:rPr lang="zh-CN" altLang="en-US" sz="2400" dirty="0"/>
              <a:t>。</a:t>
            </a:r>
            <a:endParaRPr lang="zh-CN" altLang="en-US" sz="2400" dirty="0"/>
          </a:p>
          <a:p>
            <a:pPr eaLnBrk="1" hangingPunct="1">
              <a:buNone/>
            </a:pPr>
            <a:r>
              <a:rPr lang="zh-CN" altLang="en-US" sz="2400" b="1" dirty="0">
                <a:solidFill>
                  <a:srgbClr val="FF3300"/>
                </a:solidFill>
              </a:rPr>
              <a:t>表头    </a:t>
            </a:r>
            <a:r>
              <a:rPr lang="zh-CN" altLang="en-US" sz="2400" dirty="0"/>
              <a:t>表中的</a:t>
            </a:r>
            <a:r>
              <a:rPr lang="zh-CN" altLang="en-US" sz="2400" dirty="0">
                <a:solidFill>
                  <a:srgbClr val="FF0000"/>
                </a:solidFill>
              </a:rPr>
              <a:t>第一个元素</a:t>
            </a:r>
            <a:r>
              <a:rPr lang="zh-CN" altLang="en-US" sz="2400" dirty="0"/>
              <a:t>。</a:t>
            </a:r>
            <a:endParaRPr lang="zh-CN" altLang="en-US" sz="2400" dirty="0"/>
          </a:p>
          <a:p>
            <a:pPr eaLnBrk="1" hangingPunct="1">
              <a:buNone/>
            </a:pPr>
            <a:r>
              <a:rPr lang="zh-CN" altLang="en-US" sz="2400" b="1" dirty="0">
                <a:solidFill>
                  <a:srgbClr val="FF3300"/>
                </a:solidFill>
              </a:rPr>
              <a:t>表尾    </a:t>
            </a:r>
            <a:r>
              <a:rPr lang="zh-CN" altLang="en-US" sz="2400" dirty="0"/>
              <a:t>除第一个元素外，</a:t>
            </a:r>
            <a:r>
              <a:rPr lang="zh-CN" altLang="en-US" sz="2400" dirty="0">
                <a:solidFill>
                  <a:srgbClr val="FF0000"/>
                </a:solidFill>
              </a:rPr>
              <a:t>剩余元素构成的广义表</a:t>
            </a:r>
            <a:r>
              <a:rPr lang="zh-CN" altLang="en-US" sz="2400" dirty="0"/>
              <a:t>。</a:t>
            </a:r>
            <a:endParaRPr lang="zh-CN" altLang="en-US" sz="2400" dirty="0"/>
          </a:p>
          <a:p>
            <a:pPr eaLnBrk="1" hangingPunct="1">
              <a:buNone/>
            </a:pPr>
            <a:r>
              <a:rPr lang="zh-CN" altLang="en-US" sz="2000" dirty="0"/>
              <a:t>               </a:t>
            </a:r>
            <a:r>
              <a:rPr lang="zh-CN" altLang="en-US" sz="2000" dirty="0">
                <a:solidFill>
                  <a:schemeClr val="accent2"/>
                </a:solidFill>
                <a:ea typeface="楷体_GB2312" pitchFamily="49" charset="-122"/>
              </a:rPr>
              <a:t>非空广义表的表尾必定仍为广义表。</a:t>
            </a:r>
            <a:endParaRPr lang="zh-CN" altLang="en-US" sz="2000" dirty="0">
              <a:solidFill>
                <a:schemeClr val="accent2"/>
              </a:solidFill>
              <a:ea typeface="楷体_GB2312" pitchFamily="49" charset="-122"/>
            </a:endParaRPr>
          </a:p>
        </p:txBody>
      </p:sp>
      <p:sp>
        <p:nvSpPr>
          <p:cNvPr id="78852" name="Line 4"/>
          <p:cNvSpPr>
            <a:spLocks noChangeShapeType="1"/>
          </p:cNvSpPr>
          <p:nvPr/>
        </p:nvSpPr>
        <p:spPr bwMode="auto">
          <a:xfrm>
            <a:off x="979488" y="1509713"/>
            <a:ext cx="76962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3" name="Line 5"/>
          <p:cNvSpPr>
            <a:spLocks noChangeShapeType="1"/>
          </p:cNvSpPr>
          <p:nvPr/>
        </p:nvSpPr>
        <p:spPr bwMode="auto">
          <a:xfrm>
            <a:off x="4789488" y="1128713"/>
            <a:ext cx="0" cy="2438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4" name="Line 6"/>
          <p:cNvSpPr>
            <a:spLocks noChangeShapeType="1"/>
          </p:cNvSpPr>
          <p:nvPr/>
        </p:nvSpPr>
        <p:spPr bwMode="auto">
          <a:xfrm>
            <a:off x="5703888" y="1128713"/>
            <a:ext cx="0" cy="2438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5" name="Line 7"/>
          <p:cNvSpPr>
            <a:spLocks noChangeShapeType="1"/>
          </p:cNvSpPr>
          <p:nvPr/>
        </p:nvSpPr>
        <p:spPr bwMode="auto">
          <a:xfrm>
            <a:off x="6542088" y="1128713"/>
            <a:ext cx="0" cy="2438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6" name="Line 8"/>
          <p:cNvSpPr>
            <a:spLocks noChangeShapeType="1"/>
          </p:cNvSpPr>
          <p:nvPr/>
        </p:nvSpPr>
        <p:spPr bwMode="auto">
          <a:xfrm>
            <a:off x="979488" y="3567113"/>
            <a:ext cx="76200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7" name="Line 9"/>
          <p:cNvSpPr>
            <a:spLocks noChangeShapeType="1"/>
          </p:cNvSpPr>
          <p:nvPr/>
        </p:nvSpPr>
        <p:spPr bwMode="auto">
          <a:xfrm>
            <a:off x="1055688" y="1052513"/>
            <a:ext cx="7543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8858" name="Line 10"/>
          <p:cNvSpPr>
            <a:spLocks noChangeShapeType="1"/>
          </p:cNvSpPr>
          <p:nvPr/>
        </p:nvSpPr>
        <p:spPr bwMode="auto">
          <a:xfrm>
            <a:off x="7532688" y="1128713"/>
            <a:ext cx="0" cy="24384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Rectangle 2050"/>
          <p:cNvSpPr>
            <a:spLocks noGrp="1"/>
          </p:cNvSpPr>
          <p:nvPr>
            <p:ph type="title"/>
          </p:nvPr>
        </p:nvSpPr>
        <p:spPr>
          <a:xfrm>
            <a:off x="685800" y="609600"/>
            <a:ext cx="7772400" cy="762000"/>
          </a:xfrm>
        </p:spPr>
        <p:txBody>
          <a:bodyPr vert="horz" wrap="square" lIns="91440" tIns="45720" rIns="91440" bIns="45720" anchor="ctr"/>
          <a:p>
            <a:pPr algn="l" eaLnBrk="1" hangingPunct="1"/>
            <a:r>
              <a:rPr lang="zh-CN" altLang="en-US" sz="2400" b="1" dirty="0">
                <a:solidFill>
                  <a:srgbClr val="CC6600"/>
                </a:solidFill>
              </a:rPr>
              <a:t>广义表的图形表达方法</a:t>
            </a:r>
            <a:endParaRPr lang="zh-CN" altLang="en-US" sz="2800" b="1" dirty="0">
              <a:solidFill>
                <a:srgbClr val="CC6600"/>
              </a:solidFill>
            </a:endParaRPr>
          </a:p>
        </p:txBody>
      </p:sp>
      <p:sp>
        <p:nvSpPr>
          <p:cNvPr id="26629" name="Rectangle 2051"/>
          <p:cNvSpPr>
            <a:spLocks noGrp="1"/>
          </p:cNvSpPr>
          <p:nvPr>
            <p:ph idx="1"/>
          </p:nvPr>
        </p:nvSpPr>
        <p:spPr>
          <a:xfrm>
            <a:off x="685800" y="1371600"/>
            <a:ext cx="7772400" cy="4724400"/>
          </a:xfrm>
        </p:spPr>
        <p:txBody>
          <a:bodyPr vert="horz" wrap="square" lIns="91440" tIns="45720" rIns="91440" bIns="45720" anchor="t"/>
          <a:p>
            <a:pPr eaLnBrk="1" hangingPunct="1">
              <a:buNone/>
            </a:pPr>
            <a:r>
              <a:rPr lang="en-US" altLang="zh-CN" sz="2800" dirty="0"/>
              <a:t> </a:t>
            </a:r>
            <a:endParaRPr lang="en-US" altLang="zh-CN" sz="2800" dirty="0"/>
          </a:p>
        </p:txBody>
      </p:sp>
      <p:sp>
        <p:nvSpPr>
          <p:cNvPr id="58372" name="Oval 2052"/>
          <p:cNvSpPr>
            <a:spLocks noChangeArrowheads="1"/>
          </p:cNvSpPr>
          <p:nvPr/>
        </p:nvSpPr>
        <p:spPr bwMode="auto">
          <a:xfrm>
            <a:off x="1981200" y="14478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373" name="Rectangle 2053"/>
          <p:cNvSpPr>
            <a:spLocks noChangeArrowheads="1"/>
          </p:cNvSpPr>
          <p:nvPr/>
        </p:nvSpPr>
        <p:spPr bwMode="auto">
          <a:xfrm>
            <a:off x="1447800" y="22098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374" name="Rectangle 2054"/>
          <p:cNvSpPr>
            <a:spLocks noChangeArrowheads="1"/>
          </p:cNvSpPr>
          <p:nvPr/>
        </p:nvSpPr>
        <p:spPr bwMode="auto">
          <a:xfrm>
            <a:off x="2362200" y="22098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375" name="Line 2055"/>
          <p:cNvSpPr>
            <a:spLocks noChangeShapeType="1"/>
          </p:cNvSpPr>
          <p:nvPr/>
        </p:nvSpPr>
        <p:spPr bwMode="auto">
          <a:xfrm flipH="1">
            <a:off x="1600200" y="1752600"/>
            <a:ext cx="5334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376" name="Line 2056"/>
          <p:cNvSpPr>
            <a:spLocks noChangeShapeType="1"/>
          </p:cNvSpPr>
          <p:nvPr/>
        </p:nvSpPr>
        <p:spPr bwMode="auto">
          <a:xfrm>
            <a:off x="2133600" y="1752600"/>
            <a:ext cx="4572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35" name="Text Box 2057"/>
          <p:cNvSpPr txBox="1"/>
          <p:nvPr/>
        </p:nvSpPr>
        <p:spPr>
          <a:xfrm>
            <a:off x="1600200" y="29718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A=(a,b)</a:t>
            </a:r>
            <a:endParaRPr lang="en-US" altLang="zh-CN" sz="2400" dirty="0"/>
          </a:p>
        </p:txBody>
      </p:sp>
      <p:sp>
        <p:nvSpPr>
          <p:cNvPr id="26636" name="Text Box 2058"/>
          <p:cNvSpPr txBox="1"/>
          <p:nvPr/>
        </p:nvSpPr>
        <p:spPr>
          <a:xfrm>
            <a:off x="1371600" y="24384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37" name="Text Box 2059"/>
          <p:cNvSpPr txBox="1"/>
          <p:nvPr/>
        </p:nvSpPr>
        <p:spPr>
          <a:xfrm>
            <a:off x="2438400" y="2438400"/>
            <a:ext cx="762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26638" name="Text Box 2060"/>
          <p:cNvSpPr txBox="1"/>
          <p:nvPr/>
        </p:nvSpPr>
        <p:spPr>
          <a:xfrm>
            <a:off x="1600200" y="12954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58381" name="Oval 2061"/>
          <p:cNvSpPr>
            <a:spLocks noChangeArrowheads="1"/>
          </p:cNvSpPr>
          <p:nvPr/>
        </p:nvSpPr>
        <p:spPr bwMode="auto">
          <a:xfrm>
            <a:off x="5257800" y="13716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40" name="Text Box 2069"/>
          <p:cNvSpPr txBox="1"/>
          <p:nvPr/>
        </p:nvSpPr>
        <p:spPr>
          <a:xfrm>
            <a:off x="4800600" y="3048000"/>
            <a:ext cx="1752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B=(A,c)</a:t>
            </a:r>
            <a:endParaRPr lang="en-US" altLang="zh-CN" sz="2400" dirty="0"/>
          </a:p>
        </p:txBody>
      </p:sp>
      <p:sp>
        <p:nvSpPr>
          <p:cNvPr id="26641" name="Text Box 2074"/>
          <p:cNvSpPr txBox="1"/>
          <p:nvPr/>
        </p:nvSpPr>
        <p:spPr>
          <a:xfrm>
            <a:off x="5562600" y="11430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58399" name="Oval 2079"/>
          <p:cNvSpPr>
            <a:spLocks noChangeArrowheads="1"/>
          </p:cNvSpPr>
          <p:nvPr/>
        </p:nvSpPr>
        <p:spPr bwMode="auto">
          <a:xfrm>
            <a:off x="1981200" y="38862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00" name="Rectangle 2080"/>
          <p:cNvSpPr>
            <a:spLocks noChangeArrowheads="1"/>
          </p:cNvSpPr>
          <p:nvPr/>
        </p:nvSpPr>
        <p:spPr bwMode="auto">
          <a:xfrm>
            <a:off x="1371600" y="46482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03" name="Arc 2083"/>
          <p:cNvSpPr/>
          <p:nvPr/>
        </p:nvSpPr>
        <p:spPr bwMode="auto">
          <a:xfrm>
            <a:off x="2362200" y="3657600"/>
            <a:ext cx="3048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10" name="Arc 2090"/>
          <p:cNvSpPr/>
          <p:nvPr/>
        </p:nvSpPr>
        <p:spPr bwMode="auto">
          <a:xfrm flipV="1">
            <a:off x="2514600" y="3886200"/>
            <a:ext cx="1524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16" name="Line 2096"/>
          <p:cNvSpPr>
            <a:spLocks noChangeShapeType="1"/>
          </p:cNvSpPr>
          <p:nvPr/>
        </p:nvSpPr>
        <p:spPr bwMode="auto">
          <a:xfrm flipH="1">
            <a:off x="1524000" y="4191000"/>
            <a:ext cx="4572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47" name="Text Box 2097"/>
          <p:cNvSpPr txBox="1"/>
          <p:nvPr/>
        </p:nvSpPr>
        <p:spPr>
          <a:xfrm>
            <a:off x="1676400" y="5334000"/>
            <a:ext cx="1902460" cy="13220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D=(a,D)</a:t>
            </a:r>
            <a:endParaRPr lang="en-US" altLang="zh-CN" sz="2000" dirty="0"/>
          </a:p>
          <a:p>
            <a:pPr marL="0" lvl="0" indent="0" eaLnBrk="1" hangingPunct="1">
              <a:spcBef>
                <a:spcPct val="50000"/>
              </a:spcBef>
              <a:buNone/>
            </a:pPr>
            <a:r>
              <a:rPr lang="en-US" altLang="zh-CN" sz="2000" dirty="0"/>
              <a:t>  =(a, (a,D))</a:t>
            </a:r>
            <a:endParaRPr lang="en-US" altLang="zh-CN" sz="2000" dirty="0"/>
          </a:p>
          <a:p>
            <a:pPr marL="0" lvl="0" indent="0" eaLnBrk="1" hangingPunct="1">
              <a:spcBef>
                <a:spcPct val="50000"/>
              </a:spcBef>
              <a:buNone/>
            </a:pPr>
            <a:r>
              <a:rPr lang="en-US" altLang="zh-CN" sz="2000" dirty="0"/>
              <a:t>  =</a:t>
            </a:r>
            <a:r>
              <a:rPr lang="zh-CN" altLang="en-US" sz="2000" dirty="0"/>
              <a:t>…</a:t>
            </a:r>
            <a:r>
              <a:rPr lang="en-US" altLang="zh-CN" sz="2000" dirty="0"/>
              <a:t>	</a:t>
            </a:r>
            <a:endParaRPr lang="en-US" altLang="zh-CN" sz="2000" dirty="0"/>
          </a:p>
        </p:txBody>
      </p:sp>
      <p:sp>
        <p:nvSpPr>
          <p:cNvPr id="58419" name="Line 2099"/>
          <p:cNvSpPr>
            <a:spLocks noChangeShapeType="1"/>
          </p:cNvSpPr>
          <p:nvPr/>
        </p:nvSpPr>
        <p:spPr bwMode="auto">
          <a:xfrm>
            <a:off x="2286000" y="4114800"/>
            <a:ext cx="228600" cy="76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0" name="Line 2100"/>
          <p:cNvSpPr>
            <a:spLocks noChangeShapeType="1"/>
          </p:cNvSpPr>
          <p:nvPr/>
        </p:nvSpPr>
        <p:spPr bwMode="auto">
          <a:xfrm flipH="1">
            <a:off x="2209800" y="3657600"/>
            <a:ext cx="152400" cy="2286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50" name="Text Box 2101"/>
          <p:cNvSpPr txBox="1"/>
          <p:nvPr/>
        </p:nvSpPr>
        <p:spPr>
          <a:xfrm>
            <a:off x="1371600" y="4876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51" name="Text Box 2102"/>
          <p:cNvSpPr txBox="1"/>
          <p:nvPr/>
        </p:nvSpPr>
        <p:spPr>
          <a:xfrm>
            <a:off x="1676400" y="37338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D</a:t>
            </a:r>
            <a:endParaRPr lang="en-US" altLang="zh-CN" sz="2400" dirty="0"/>
          </a:p>
        </p:txBody>
      </p:sp>
      <p:sp>
        <p:nvSpPr>
          <p:cNvPr id="58423" name="Oval 2103"/>
          <p:cNvSpPr>
            <a:spLocks noChangeArrowheads="1"/>
          </p:cNvSpPr>
          <p:nvPr/>
        </p:nvSpPr>
        <p:spPr bwMode="auto">
          <a:xfrm>
            <a:off x="5638800" y="35814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4" name="Oval 2104"/>
          <p:cNvSpPr>
            <a:spLocks noChangeArrowheads="1"/>
          </p:cNvSpPr>
          <p:nvPr/>
        </p:nvSpPr>
        <p:spPr bwMode="auto">
          <a:xfrm>
            <a:off x="5105400" y="41910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5" name="Oval 2105"/>
          <p:cNvSpPr>
            <a:spLocks noChangeArrowheads="1"/>
          </p:cNvSpPr>
          <p:nvPr/>
        </p:nvSpPr>
        <p:spPr bwMode="auto">
          <a:xfrm>
            <a:off x="6324600" y="41148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6" name="Rectangle 2106"/>
          <p:cNvSpPr>
            <a:spLocks noChangeArrowheads="1"/>
          </p:cNvSpPr>
          <p:nvPr/>
        </p:nvSpPr>
        <p:spPr bwMode="auto">
          <a:xfrm>
            <a:off x="4572000" y="48768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7" name="Rectangle 2107"/>
          <p:cNvSpPr>
            <a:spLocks noChangeArrowheads="1"/>
          </p:cNvSpPr>
          <p:nvPr/>
        </p:nvSpPr>
        <p:spPr bwMode="auto">
          <a:xfrm>
            <a:off x="5486400" y="48768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29" name="Rectangle 2109"/>
          <p:cNvSpPr>
            <a:spLocks noChangeArrowheads="1"/>
          </p:cNvSpPr>
          <p:nvPr/>
        </p:nvSpPr>
        <p:spPr bwMode="auto">
          <a:xfrm>
            <a:off x="6781800" y="48768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0" name="Line 2110"/>
          <p:cNvSpPr>
            <a:spLocks noChangeShapeType="1"/>
          </p:cNvSpPr>
          <p:nvPr/>
        </p:nvSpPr>
        <p:spPr bwMode="auto">
          <a:xfrm flipH="1">
            <a:off x="5334000" y="3886200"/>
            <a:ext cx="381000" cy="3048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1" name="Line 2111"/>
          <p:cNvSpPr>
            <a:spLocks noChangeShapeType="1"/>
          </p:cNvSpPr>
          <p:nvPr/>
        </p:nvSpPr>
        <p:spPr bwMode="auto">
          <a:xfrm>
            <a:off x="5791200" y="3886200"/>
            <a:ext cx="609600" cy="3048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2" name="Line 2112"/>
          <p:cNvSpPr>
            <a:spLocks noChangeShapeType="1"/>
          </p:cNvSpPr>
          <p:nvPr/>
        </p:nvSpPr>
        <p:spPr bwMode="auto">
          <a:xfrm flipH="1">
            <a:off x="4724400" y="4495800"/>
            <a:ext cx="457200" cy="3810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3" name="Line 2113"/>
          <p:cNvSpPr>
            <a:spLocks noChangeShapeType="1"/>
          </p:cNvSpPr>
          <p:nvPr/>
        </p:nvSpPr>
        <p:spPr bwMode="auto">
          <a:xfrm>
            <a:off x="5257800" y="4495800"/>
            <a:ext cx="381000" cy="3810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4" name="Line 2114"/>
          <p:cNvSpPr>
            <a:spLocks noChangeShapeType="1"/>
          </p:cNvSpPr>
          <p:nvPr/>
        </p:nvSpPr>
        <p:spPr bwMode="auto">
          <a:xfrm>
            <a:off x="6477000" y="4419600"/>
            <a:ext cx="4572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35" name="Line 2115"/>
          <p:cNvSpPr>
            <a:spLocks noChangeShapeType="1"/>
          </p:cNvSpPr>
          <p:nvPr/>
        </p:nvSpPr>
        <p:spPr bwMode="auto">
          <a:xfrm flipH="1">
            <a:off x="5410200" y="4343400"/>
            <a:ext cx="9144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64" name="Text Box 2116"/>
          <p:cNvSpPr txBox="1"/>
          <p:nvPr/>
        </p:nvSpPr>
        <p:spPr>
          <a:xfrm>
            <a:off x="5029200" y="5334000"/>
            <a:ext cx="2508250" cy="13220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L=(A,B)</a:t>
            </a:r>
            <a:endParaRPr lang="en-US" altLang="zh-CN" sz="2000" dirty="0"/>
          </a:p>
          <a:p>
            <a:pPr marL="0" lvl="0" indent="0" eaLnBrk="1" hangingPunct="1">
              <a:spcBef>
                <a:spcPct val="50000"/>
              </a:spcBef>
              <a:buNone/>
            </a:pPr>
            <a:r>
              <a:rPr lang="en-US" altLang="zh-CN" sz="2000" dirty="0"/>
              <a:t>  =(A, (A, c))</a:t>
            </a:r>
            <a:endParaRPr lang="en-US" altLang="zh-CN" sz="2000" dirty="0"/>
          </a:p>
          <a:p>
            <a:pPr marL="0" lvl="0" indent="0" eaLnBrk="1" hangingPunct="1">
              <a:spcBef>
                <a:spcPct val="50000"/>
              </a:spcBef>
              <a:buNone/>
            </a:pPr>
            <a:r>
              <a:rPr lang="zh-CN" altLang="en-US" sz="2000" dirty="0"/>
              <a:t>  </a:t>
            </a:r>
            <a:r>
              <a:rPr lang="en-US" altLang="zh-CN" sz="2000" dirty="0"/>
              <a:t>=((a,b),((a,b),c)))</a:t>
            </a:r>
            <a:endParaRPr lang="en-US" altLang="zh-CN" sz="2000" dirty="0"/>
          </a:p>
        </p:txBody>
      </p:sp>
      <p:sp>
        <p:nvSpPr>
          <p:cNvPr id="26665" name="Text Box 2117"/>
          <p:cNvSpPr txBox="1"/>
          <p:nvPr/>
        </p:nvSpPr>
        <p:spPr>
          <a:xfrm>
            <a:off x="5943600" y="3429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L</a:t>
            </a:r>
            <a:endParaRPr lang="en-US" altLang="zh-CN" sz="2400" dirty="0"/>
          </a:p>
        </p:txBody>
      </p:sp>
      <p:sp>
        <p:nvSpPr>
          <p:cNvPr id="26666" name="Text Box 2118"/>
          <p:cNvSpPr txBox="1"/>
          <p:nvPr/>
        </p:nvSpPr>
        <p:spPr>
          <a:xfrm>
            <a:off x="4800600" y="40386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67" name="Text Box 2119"/>
          <p:cNvSpPr txBox="1"/>
          <p:nvPr/>
        </p:nvSpPr>
        <p:spPr>
          <a:xfrm>
            <a:off x="6553200" y="38100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26668" name="Text Box 2120"/>
          <p:cNvSpPr txBox="1"/>
          <p:nvPr/>
        </p:nvSpPr>
        <p:spPr>
          <a:xfrm>
            <a:off x="4343400" y="50292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69" name="Text Box 2121"/>
          <p:cNvSpPr txBox="1"/>
          <p:nvPr/>
        </p:nvSpPr>
        <p:spPr>
          <a:xfrm>
            <a:off x="5791200" y="4953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26670" name="Text Box 2122"/>
          <p:cNvSpPr txBox="1"/>
          <p:nvPr/>
        </p:nvSpPr>
        <p:spPr>
          <a:xfrm>
            <a:off x="6934200" y="50292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sp>
        <p:nvSpPr>
          <p:cNvPr id="58447" name="Line 2127"/>
          <p:cNvSpPr>
            <a:spLocks noChangeShapeType="1"/>
          </p:cNvSpPr>
          <p:nvPr/>
        </p:nvSpPr>
        <p:spPr bwMode="auto">
          <a:xfrm flipH="1">
            <a:off x="4953000" y="1676400"/>
            <a:ext cx="381000" cy="2286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48" name="Line 2128"/>
          <p:cNvSpPr>
            <a:spLocks noChangeShapeType="1"/>
          </p:cNvSpPr>
          <p:nvPr/>
        </p:nvSpPr>
        <p:spPr bwMode="auto">
          <a:xfrm>
            <a:off x="5486400" y="1676400"/>
            <a:ext cx="533400" cy="2286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49" name="Line 2129"/>
          <p:cNvSpPr>
            <a:spLocks noChangeShapeType="1"/>
          </p:cNvSpPr>
          <p:nvPr/>
        </p:nvSpPr>
        <p:spPr bwMode="auto">
          <a:xfrm flipH="1">
            <a:off x="4267200" y="2209800"/>
            <a:ext cx="6858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51" name="Line 2131"/>
          <p:cNvSpPr>
            <a:spLocks noChangeShapeType="1"/>
          </p:cNvSpPr>
          <p:nvPr/>
        </p:nvSpPr>
        <p:spPr bwMode="auto">
          <a:xfrm>
            <a:off x="5029200" y="2209800"/>
            <a:ext cx="45720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75" name="Text Box 2132"/>
          <p:cNvSpPr txBox="1"/>
          <p:nvPr/>
        </p:nvSpPr>
        <p:spPr>
          <a:xfrm>
            <a:off x="4495800" y="17526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76" name="Text Box 2134"/>
          <p:cNvSpPr txBox="1"/>
          <p:nvPr/>
        </p:nvSpPr>
        <p:spPr>
          <a:xfrm>
            <a:off x="3886200" y="26670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26677" name="Text Box 2135"/>
          <p:cNvSpPr txBox="1"/>
          <p:nvPr/>
        </p:nvSpPr>
        <p:spPr>
          <a:xfrm>
            <a:off x="5105400"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26678" name="Text Box 2136"/>
          <p:cNvSpPr txBox="1"/>
          <p:nvPr/>
        </p:nvSpPr>
        <p:spPr>
          <a:xfrm>
            <a:off x="5867400" y="21336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sp>
        <p:nvSpPr>
          <p:cNvPr id="58458" name="Rectangle 2138"/>
          <p:cNvSpPr>
            <a:spLocks noChangeArrowheads="1"/>
          </p:cNvSpPr>
          <p:nvPr/>
        </p:nvSpPr>
        <p:spPr bwMode="auto">
          <a:xfrm>
            <a:off x="6781800" y="1219200"/>
            <a:ext cx="1447800" cy="1371600"/>
          </a:xfrm>
          <a:prstGeom prst="rect">
            <a:avLst/>
          </a:prstGeom>
          <a:noFill/>
          <a:ln w="9525">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59" name="Oval 2139"/>
          <p:cNvSpPr>
            <a:spLocks noChangeArrowheads="1"/>
          </p:cNvSpPr>
          <p:nvPr/>
        </p:nvSpPr>
        <p:spPr bwMode="auto">
          <a:xfrm>
            <a:off x="6934200" y="13716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81" name="Text Box 2140"/>
          <p:cNvSpPr txBox="1"/>
          <p:nvPr/>
        </p:nvSpPr>
        <p:spPr>
          <a:xfrm>
            <a:off x="6934200" y="2133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sp>
        <p:nvSpPr>
          <p:cNvPr id="58461" name="Rectangle 2141"/>
          <p:cNvSpPr>
            <a:spLocks noChangeArrowheads="1"/>
          </p:cNvSpPr>
          <p:nvPr/>
        </p:nvSpPr>
        <p:spPr bwMode="auto">
          <a:xfrm>
            <a:off x="6934200" y="21336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26683" name="Text Box 2142"/>
          <p:cNvSpPr txBox="1"/>
          <p:nvPr/>
        </p:nvSpPr>
        <p:spPr>
          <a:xfrm>
            <a:off x="7391400" y="12954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表</a:t>
            </a:r>
            <a:endParaRPr lang="zh-CN" altLang="en-US" sz="2400" dirty="0"/>
          </a:p>
        </p:txBody>
      </p:sp>
      <p:sp>
        <p:nvSpPr>
          <p:cNvPr id="26684" name="Text Box 2143"/>
          <p:cNvSpPr txBox="1"/>
          <p:nvPr/>
        </p:nvSpPr>
        <p:spPr>
          <a:xfrm>
            <a:off x="7391400" y="205740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原子</a:t>
            </a:r>
            <a:endParaRPr lang="zh-CN" altLang="en-US" sz="2400" dirty="0"/>
          </a:p>
        </p:txBody>
      </p:sp>
      <p:sp>
        <p:nvSpPr>
          <p:cNvPr id="58464" name="Rectangle 2144"/>
          <p:cNvSpPr>
            <a:spLocks noChangeArrowheads="1"/>
          </p:cNvSpPr>
          <p:nvPr/>
        </p:nvSpPr>
        <p:spPr bwMode="auto">
          <a:xfrm>
            <a:off x="5867400" y="19050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65" name="Oval 2145"/>
          <p:cNvSpPr>
            <a:spLocks noChangeArrowheads="1"/>
          </p:cNvSpPr>
          <p:nvPr/>
        </p:nvSpPr>
        <p:spPr bwMode="auto">
          <a:xfrm>
            <a:off x="4876800" y="1905000"/>
            <a:ext cx="304800" cy="3048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66" name="Rectangle 2146"/>
          <p:cNvSpPr>
            <a:spLocks noChangeArrowheads="1"/>
          </p:cNvSpPr>
          <p:nvPr/>
        </p:nvSpPr>
        <p:spPr bwMode="auto">
          <a:xfrm>
            <a:off x="4191000" y="26670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67" name="Rectangle 2147"/>
          <p:cNvSpPr>
            <a:spLocks noChangeArrowheads="1"/>
          </p:cNvSpPr>
          <p:nvPr/>
        </p:nvSpPr>
        <p:spPr bwMode="auto">
          <a:xfrm>
            <a:off x="5334000" y="2667000"/>
            <a:ext cx="304800" cy="3048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8468" name="Text Box 2148"/>
          <p:cNvSpPr txBox="1">
            <a:spLocks noChangeArrowheads="1"/>
          </p:cNvSpPr>
          <p:nvPr/>
        </p:nvSpPr>
        <p:spPr bwMode="auto">
          <a:xfrm>
            <a:off x="2843213" y="3716338"/>
            <a:ext cx="488950" cy="1511300"/>
          </a:xfrm>
          <a:prstGeom prst="rect">
            <a:avLst/>
          </a:prstGeom>
          <a:noFill/>
          <a:ln w="9525">
            <a:noFill/>
            <a:miter lim="800000"/>
          </a:ln>
          <a:effectLst/>
        </p:spPr>
        <p:txBody>
          <a:bodyPr vert="eaVert">
            <a:spAutoFit/>
          </a:bodyPr>
          <a:lstStyle/>
          <a:p>
            <a:pPr marR="0" defTabSz="914400">
              <a:spcBef>
                <a:spcPct val="50000"/>
              </a:spcBef>
              <a:buClrTx/>
              <a:buSzTx/>
              <a:buFontTx/>
              <a:buNone/>
              <a:defRPr/>
            </a:pPr>
            <a:r>
              <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rPr>
              <a:t>含有递归</a:t>
            </a:r>
            <a:endPar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endParaRPr>
          </a:p>
        </p:txBody>
      </p:sp>
      <p:sp>
        <p:nvSpPr>
          <p:cNvPr id="58469" name="Text Box 2149"/>
          <p:cNvSpPr txBox="1">
            <a:spLocks noChangeArrowheads="1"/>
          </p:cNvSpPr>
          <p:nvPr/>
        </p:nvSpPr>
        <p:spPr bwMode="auto">
          <a:xfrm>
            <a:off x="7308850" y="3644900"/>
            <a:ext cx="488950" cy="1511300"/>
          </a:xfrm>
          <a:prstGeom prst="rect">
            <a:avLst/>
          </a:prstGeom>
          <a:noFill/>
          <a:ln w="9525">
            <a:noFill/>
            <a:miter lim="800000"/>
          </a:ln>
          <a:effectLst/>
        </p:spPr>
        <p:txBody>
          <a:bodyPr vert="eaVert">
            <a:spAutoFit/>
          </a:bodyPr>
          <a:lstStyle/>
          <a:p>
            <a:pPr marR="0" defTabSz="914400">
              <a:spcBef>
                <a:spcPct val="50000"/>
              </a:spcBef>
              <a:buClrTx/>
              <a:buSzTx/>
              <a:buFontTx/>
              <a:buNone/>
              <a:defRPr/>
            </a:pPr>
            <a:r>
              <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rPr>
              <a:t>含有共享</a:t>
            </a:r>
            <a:endParaRPr kumimoji="1" lang="zh-CN" altLang="en-US" sz="2000"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楷体_GB2312"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3"/>
          <p:cNvSpPr>
            <a:spLocks noGrp="1"/>
          </p:cNvSpPr>
          <p:nvPr>
            <p:ph idx="1"/>
          </p:nvPr>
        </p:nvSpPr>
        <p:spPr>
          <a:xfrm>
            <a:off x="468313" y="549275"/>
            <a:ext cx="7921625" cy="5256213"/>
          </a:xfrm>
        </p:spPr>
        <p:txBody>
          <a:bodyPr vert="horz" wrap="square" lIns="91440" tIns="45720" rIns="91440" bIns="45720" anchor="t"/>
          <a:p>
            <a:pPr eaLnBrk="1" hangingPunct="1">
              <a:lnSpc>
                <a:spcPct val="80000"/>
              </a:lnSpc>
              <a:buNone/>
            </a:pPr>
            <a:r>
              <a:rPr lang="zh-CN" altLang="en-US" sz="2400" b="1" dirty="0">
                <a:solidFill>
                  <a:srgbClr val="CC6600"/>
                </a:solidFill>
                <a:sym typeface="Symbol" pitchFamily="18" charset="2"/>
              </a:rPr>
              <a:t>规定所有表都有名字时，广义表的表示方法</a:t>
            </a:r>
            <a:endParaRPr lang="zh-CN" altLang="en-US" sz="2400" b="1" dirty="0">
              <a:solidFill>
                <a:srgbClr val="CC6600"/>
              </a:solidFill>
              <a:sym typeface="Symbol" pitchFamily="18" charset="2"/>
            </a:endParaRPr>
          </a:p>
          <a:p>
            <a:pPr eaLnBrk="1" hangingPunct="1">
              <a:lnSpc>
                <a:spcPct val="80000"/>
              </a:lnSpc>
              <a:buNone/>
            </a:pPr>
            <a:r>
              <a:rPr lang="zh-CN" altLang="en-US" sz="2400" dirty="0">
                <a:sym typeface="Symbol" pitchFamily="18" charset="2"/>
              </a:rPr>
              <a:t>例    </a:t>
            </a:r>
            <a:r>
              <a:rPr lang="en-US" altLang="zh-CN" sz="2400" dirty="0">
                <a:sym typeface="Symbol" pitchFamily="18" charset="2"/>
              </a:rPr>
              <a:t>A(a,b)</a:t>
            </a:r>
            <a:endParaRPr lang="en-US" altLang="zh-CN" sz="2400" dirty="0">
              <a:sym typeface="Symbol" pitchFamily="18" charset="2"/>
            </a:endParaRPr>
          </a:p>
          <a:p>
            <a:pPr eaLnBrk="1" hangingPunct="1">
              <a:lnSpc>
                <a:spcPct val="80000"/>
              </a:lnSpc>
              <a:buNone/>
            </a:pPr>
            <a:r>
              <a:rPr lang="en-US" altLang="zh-CN" sz="2400" dirty="0">
                <a:sym typeface="Symbol" pitchFamily="18" charset="2"/>
              </a:rPr>
              <a:t>        B(A(a,b), c)</a:t>
            </a:r>
            <a:endParaRPr lang="en-US" altLang="zh-CN" sz="2400" dirty="0">
              <a:sym typeface="Symbol" pitchFamily="18" charset="2"/>
            </a:endParaRPr>
          </a:p>
          <a:p>
            <a:pPr eaLnBrk="1" hangingPunct="1">
              <a:lnSpc>
                <a:spcPct val="80000"/>
              </a:lnSpc>
              <a:buNone/>
            </a:pPr>
            <a:r>
              <a:rPr lang="en-US" altLang="zh-CN" sz="2400" dirty="0">
                <a:sym typeface="Symbol" pitchFamily="18" charset="2"/>
              </a:rPr>
              <a:t>        L(A(a,b), B(A(a,b),c))</a:t>
            </a:r>
            <a:endParaRPr lang="en-US" altLang="zh-CN" sz="2400" dirty="0">
              <a:sym typeface="Symbol" pitchFamily="18" charset="2"/>
            </a:endParaRPr>
          </a:p>
          <a:p>
            <a:pPr eaLnBrk="1" hangingPunct="1">
              <a:lnSpc>
                <a:spcPct val="80000"/>
              </a:lnSpc>
              <a:buNone/>
            </a:pPr>
            <a:r>
              <a:rPr lang="en-US" altLang="zh-CN" sz="2400" dirty="0"/>
              <a:t>        D(a, D(a, D(…)))</a:t>
            </a:r>
            <a:endParaRPr lang="en-US" altLang="zh-CN" sz="2400" dirty="0"/>
          </a:p>
          <a:p>
            <a:pPr eaLnBrk="1" hangingPunct="1">
              <a:lnSpc>
                <a:spcPct val="80000"/>
              </a:lnSpc>
              <a:buNone/>
            </a:pPr>
            <a:endParaRPr lang="en-US" altLang="zh-CN" sz="2400" dirty="0"/>
          </a:p>
          <a:p>
            <a:pPr eaLnBrk="1" hangingPunct="1">
              <a:lnSpc>
                <a:spcPct val="80000"/>
              </a:lnSpc>
              <a:buNone/>
            </a:pPr>
            <a:r>
              <a:rPr lang="zh-CN" altLang="en-US" sz="2400" b="1" dirty="0">
                <a:solidFill>
                  <a:srgbClr val="CC6600"/>
                </a:solidFill>
              </a:rPr>
              <a:t>广义表结构的分类</a:t>
            </a:r>
            <a:endParaRPr lang="zh-CN" altLang="en-US" sz="2400" dirty="0">
              <a:solidFill>
                <a:srgbClr val="CC6600"/>
              </a:solidFill>
            </a:endParaRPr>
          </a:p>
          <a:p>
            <a:pPr eaLnBrk="1" hangingPunct="1">
              <a:lnSpc>
                <a:spcPct val="80000"/>
              </a:lnSpc>
            </a:pPr>
            <a:r>
              <a:rPr lang="zh-CN" altLang="en-US" sz="2400" dirty="0"/>
              <a:t>纯表：与树型结构对应的广义表。</a:t>
            </a:r>
            <a:endParaRPr lang="zh-CN" altLang="en-US" sz="2400" dirty="0"/>
          </a:p>
          <a:p>
            <a:pPr eaLnBrk="1" hangingPunct="1">
              <a:lnSpc>
                <a:spcPct val="80000"/>
              </a:lnSpc>
            </a:pPr>
            <a:r>
              <a:rPr lang="zh-CN" altLang="en-US" sz="2400" dirty="0"/>
              <a:t>再入表：</a:t>
            </a:r>
            <a:r>
              <a:rPr lang="zh-CN" altLang="en-US" sz="2400" dirty="0">
                <a:solidFill>
                  <a:srgbClr val="FF0000"/>
                </a:solidFill>
              </a:rPr>
              <a:t>允许结点共享</a:t>
            </a:r>
            <a:r>
              <a:rPr lang="zh-CN" altLang="en-US" sz="2400" dirty="0"/>
              <a:t>的广义表。</a:t>
            </a:r>
            <a:endParaRPr lang="zh-CN" altLang="en-US" sz="2400" dirty="0"/>
          </a:p>
          <a:p>
            <a:pPr eaLnBrk="1" hangingPunct="1">
              <a:lnSpc>
                <a:spcPct val="80000"/>
              </a:lnSpc>
            </a:pPr>
            <a:r>
              <a:rPr lang="zh-CN" altLang="en-US" sz="2400" dirty="0"/>
              <a:t>递归表：</a:t>
            </a:r>
            <a:r>
              <a:rPr lang="zh-CN" altLang="en-US" sz="2400" dirty="0">
                <a:solidFill>
                  <a:srgbClr val="FF0000"/>
                </a:solidFill>
              </a:rPr>
              <a:t>允许递归</a:t>
            </a:r>
            <a:r>
              <a:rPr lang="zh-CN" altLang="en-US" sz="2400" dirty="0"/>
              <a:t>的广义表。</a:t>
            </a:r>
            <a:endParaRPr lang="zh-CN" altLang="en-US" sz="2400" dirty="0"/>
          </a:p>
          <a:p>
            <a:pPr eaLnBrk="1" hangingPunct="1">
              <a:lnSpc>
                <a:spcPct val="80000"/>
              </a:lnSpc>
              <a:buNone/>
            </a:pPr>
            <a:r>
              <a:rPr lang="zh-CN" altLang="en-US" sz="2400" dirty="0"/>
              <a:t>递归表</a:t>
            </a:r>
            <a:r>
              <a:rPr lang="zh-CN" altLang="en-US" sz="2400" dirty="0">
                <a:sym typeface="Symbol" pitchFamily="18" charset="2"/>
              </a:rPr>
              <a:t>再入表纯表线性表</a:t>
            </a:r>
            <a:endParaRPr lang="zh-CN" altLang="en-US" sz="2400" dirty="0">
              <a:sym typeface="Symbol" pitchFamily="18" charset="2"/>
            </a:endParaRPr>
          </a:p>
          <a:p>
            <a:pPr eaLnBrk="1" hangingPunct="1">
              <a:lnSpc>
                <a:spcPct val="80000"/>
              </a:lnSpc>
              <a:buNone/>
            </a:pPr>
            <a:endParaRPr lang="zh-CN" altLang="en-US" sz="2400" dirty="0">
              <a:sym typeface="Symbol" pitchFamily="18" charset="2"/>
            </a:endParaRPr>
          </a:p>
          <a:p>
            <a:pPr eaLnBrk="1" hangingPunct="1">
              <a:lnSpc>
                <a:spcPct val="80000"/>
              </a:lnSpc>
              <a:buNone/>
            </a:pPr>
            <a:r>
              <a:rPr lang="zh-CN" altLang="en-US" sz="2400" b="1" dirty="0">
                <a:solidFill>
                  <a:srgbClr val="CC6600"/>
                </a:solidFill>
              </a:rPr>
              <a:t>广义表的应用</a:t>
            </a:r>
            <a:endParaRPr lang="zh-CN" altLang="en-US" sz="2400" dirty="0">
              <a:solidFill>
                <a:srgbClr val="CC6600"/>
              </a:solidFill>
            </a:endParaRPr>
          </a:p>
          <a:p>
            <a:pPr eaLnBrk="1" hangingPunct="1">
              <a:lnSpc>
                <a:spcPct val="80000"/>
              </a:lnSpc>
              <a:buNone/>
            </a:pPr>
            <a:r>
              <a:rPr lang="zh-CN" altLang="en-US" sz="2400" dirty="0">
                <a:sym typeface="Symbol" pitchFamily="18" charset="2"/>
              </a:rPr>
              <a:t>    如：程序的语句结构</a:t>
            </a:r>
            <a:r>
              <a:rPr lang="en-US" altLang="zh-CN" sz="2400" dirty="0">
                <a:sym typeface="Symbol" pitchFamily="18" charset="2"/>
              </a:rPr>
              <a:t>;  </a:t>
            </a:r>
            <a:r>
              <a:rPr lang="en-US" altLang="zh-CN" sz="2400" u="sng" dirty="0">
                <a:sym typeface="Symbol" pitchFamily="18" charset="2"/>
              </a:rPr>
              <a:t>m</a:t>
            </a:r>
            <a:r>
              <a:rPr lang="zh-CN" altLang="en-US" sz="2400" u="sng" dirty="0">
                <a:sym typeface="Symbol" pitchFamily="18" charset="2"/>
              </a:rPr>
              <a:t>元多项式的表示</a:t>
            </a:r>
            <a:endParaRPr lang="zh-CN" altLang="en-US" sz="2400" u="sng" dirty="0">
              <a:sym typeface="Symbol" pitchFamily="18"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3"/>
          <p:cNvSpPr>
            <a:spLocks noGrp="1"/>
          </p:cNvSpPr>
          <p:nvPr>
            <p:ph idx="1"/>
          </p:nvPr>
        </p:nvSpPr>
        <p:spPr>
          <a:xfrm>
            <a:off x="468313" y="549275"/>
            <a:ext cx="7921625" cy="5256213"/>
          </a:xfrm>
        </p:spPr>
        <p:txBody>
          <a:bodyPr vert="horz" wrap="square" lIns="91440" tIns="45720" rIns="91440" bIns="45720" anchor="t"/>
          <a:p>
            <a:pPr eaLnBrk="1" hangingPunct="1">
              <a:lnSpc>
                <a:spcPct val="80000"/>
              </a:lnSpc>
              <a:buNone/>
            </a:pPr>
            <a:r>
              <a:rPr lang="zh-CN" altLang="en-US" sz="2400" b="1" dirty="0">
                <a:solidFill>
                  <a:srgbClr val="CC6600"/>
                </a:solidFill>
              </a:rPr>
              <a:t>广义表的应用</a:t>
            </a:r>
            <a:endParaRPr lang="zh-CN" altLang="en-US" sz="2400" dirty="0">
              <a:solidFill>
                <a:srgbClr val="CC6600"/>
              </a:solidFill>
            </a:endParaRPr>
          </a:p>
          <a:p>
            <a:pPr eaLnBrk="1" hangingPunct="1">
              <a:lnSpc>
                <a:spcPct val="80000"/>
              </a:lnSpc>
              <a:buNone/>
            </a:pPr>
            <a:r>
              <a:rPr lang="zh-CN" altLang="en-US" sz="2400" dirty="0">
                <a:sym typeface="Symbol" pitchFamily="18" charset="2"/>
              </a:rPr>
              <a:t>    如：程序的语句结构</a:t>
            </a:r>
            <a:r>
              <a:rPr lang="en-US" altLang="zh-CN" sz="2400" dirty="0">
                <a:sym typeface="Symbol" pitchFamily="18" charset="2"/>
              </a:rPr>
              <a:t>;  </a:t>
            </a:r>
            <a:r>
              <a:rPr lang="en-US" altLang="zh-CN" sz="2400" u="sng" dirty="0">
                <a:sym typeface="Symbol" pitchFamily="18" charset="2"/>
              </a:rPr>
              <a:t>m</a:t>
            </a:r>
            <a:r>
              <a:rPr lang="zh-CN" altLang="en-US" sz="2400" u="sng" dirty="0">
                <a:sym typeface="Symbol" pitchFamily="18" charset="2"/>
              </a:rPr>
              <a:t>元多项式的表示</a:t>
            </a:r>
            <a:endParaRPr lang="zh-CN" altLang="en-US" sz="2400" u="sng" dirty="0">
              <a:sym typeface="Symbol" pitchFamily="18" charset="2"/>
            </a:endParaRPr>
          </a:p>
        </p:txBody>
      </p:sp>
      <p:sp>
        <p:nvSpPr>
          <p:cNvPr id="5" name="TextBox 4"/>
          <p:cNvSpPr txBox="1"/>
          <p:nvPr/>
        </p:nvSpPr>
        <p:spPr>
          <a:xfrm>
            <a:off x="698500" y="1623695"/>
            <a:ext cx="7506335" cy="2030095"/>
          </a:xfrm>
          <a:prstGeom prst="rect">
            <a:avLst/>
          </a:prstGeom>
          <a:solidFill>
            <a:schemeClr val="accent1">
              <a:lumMod val="40000"/>
              <a:lumOff val="60000"/>
            </a:schemeClr>
          </a:solidFill>
          <a:ln>
            <a:solidFill>
              <a:schemeClr val="tx1"/>
            </a:solidFill>
          </a:ln>
        </p:spPr>
        <p:txBody>
          <a:bodyPr wrap="square">
            <a:spAutoFit/>
          </a:bodyPr>
          <a:lstStyle/>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P(x, y, z) = x</a:t>
            </a:r>
            <a:r>
              <a:rPr kumimoji="1" lang="en-US" altLang="zh-CN" kern="1200" cap="none" spc="0" normalizeH="0" baseline="30000" noProof="0" dirty="0">
                <a:latin typeface="Times New Roman" panose="02020503050405090304" pitchFamily="18" charset="0"/>
                <a:ea typeface="宋体" charset="-122"/>
                <a:cs typeface="+mn-cs"/>
              </a:rPr>
              <a:t>10</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3</a:t>
            </a:r>
            <a:r>
              <a:rPr kumimoji="1" lang="en-US" altLang="zh-CN" kern="1200" cap="none" spc="0" normalizeH="0" baseline="0" noProof="0" dirty="0">
                <a:latin typeface="Times New Roman" panose="02020503050405090304" pitchFamily="18" charset="0"/>
                <a:ea typeface="宋体" charset="-122"/>
                <a:cs typeface="+mn-cs"/>
              </a:rPr>
              <a:t>z</a:t>
            </a:r>
            <a:r>
              <a:rPr kumimoji="1" lang="en-US" altLang="zh-CN" kern="1200" cap="none" spc="0" normalizeH="0" baseline="30000" noProof="0" dirty="0">
                <a:latin typeface="Times New Roman" panose="02020503050405090304" pitchFamily="18" charset="0"/>
                <a:ea typeface="宋体" charset="-122"/>
                <a:cs typeface="+mn-cs"/>
              </a:rPr>
              <a:t>2</a:t>
            </a:r>
            <a:r>
              <a:rPr kumimoji="1" lang="en-US" altLang="zh-CN" kern="1200" cap="none" spc="0" normalizeH="0" baseline="0" noProof="0" dirty="0">
                <a:latin typeface="Times New Roman" panose="02020503050405090304" pitchFamily="18" charset="0"/>
                <a:ea typeface="宋体" charset="-122"/>
                <a:cs typeface="+mn-cs"/>
              </a:rPr>
              <a:t> + 2x</a:t>
            </a:r>
            <a:r>
              <a:rPr kumimoji="1" lang="en-US" altLang="zh-CN" kern="1200" cap="none" spc="0" normalizeH="0" baseline="30000" noProof="0" dirty="0">
                <a:latin typeface="Times New Roman" panose="02020503050405090304" pitchFamily="18" charset="0"/>
                <a:ea typeface="宋体" charset="-122"/>
                <a:cs typeface="+mn-cs"/>
              </a:rPr>
              <a:t>6</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3</a:t>
            </a:r>
            <a:r>
              <a:rPr kumimoji="1" lang="en-US" altLang="zh-CN" kern="1200" cap="none" spc="0" normalizeH="0" baseline="0" noProof="0" dirty="0">
                <a:latin typeface="Times New Roman" panose="02020503050405090304" pitchFamily="18" charset="0"/>
                <a:ea typeface="宋体" charset="-122"/>
                <a:cs typeface="+mn-cs"/>
              </a:rPr>
              <a:t>z</a:t>
            </a:r>
            <a:r>
              <a:rPr kumimoji="1" lang="en-US" altLang="zh-CN" kern="1200" cap="none" spc="0" normalizeH="0" baseline="30000" noProof="0" dirty="0">
                <a:latin typeface="Times New Roman" panose="02020503050405090304" pitchFamily="18" charset="0"/>
                <a:ea typeface="宋体" charset="-122"/>
                <a:cs typeface="+mn-cs"/>
              </a:rPr>
              <a:t>2</a:t>
            </a:r>
            <a:r>
              <a:rPr kumimoji="1" lang="en-US" altLang="zh-CN" kern="1200" cap="none" spc="0" normalizeH="0" baseline="0" noProof="0" dirty="0">
                <a:latin typeface="Times New Roman" panose="02020503050405090304" pitchFamily="18" charset="0"/>
                <a:ea typeface="宋体" charset="-122"/>
                <a:cs typeface="+mn-cs"/>
              </a:rPr>
              <a:t> + 3x</a:t>
            </a:r>
            <a:r>
              <a:rPr kumimoji="1" lang="en-US" altLang="zh-CN" kern="1200" cap="none" spc="0" normalizeH="0" baseline="30000" noProof="0" dirty="0">
                <a:latin typeface="Times New Roman" panose="02020503050405090304" pitchFamily="18" charset="0"/>
                <a:ea typeface="宋体" charset="-122"/>
                <a:cs typeface="+mn-cs"/>
              </a:rPr>
              <a:t>5</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2</a:t>
            </a:r>
            <a:r>
              <a:rPr kumimoji="1" lang="en-US" altLang="zh-CN" kern="1200" cap="none" spc="0" normalizeH="0" baseline="0" noProof="0" dirty="0">
                <a:latin typeface="Times New Roman" panose="02020503050405090304" pitchFamily="18" charset="0"/>
                <a:ea typeface="宋体" charset="-122"/>
                <a:cs typeface="+mn-cs"/>
              </a:rPr>
              <a:t>z+ 2yz + 15</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 (x</a:t>
            </a:r>
            <a:r>
              <a:rPr kumimoji="1" lang="en-US" altLang="zh-CN" kern="1200" cap="none" spc="0" normalizeH="0" baseline="30000" noProof="0" dirty="0">
                <a:latin typeface="Times New Roman" panose="02020503050405090304" pitchFamily="18" charset="0"/>
                <a:ea typeface="宋体" charset="-122"/>
                <a:cs typeface="+mn-cs"/>
              </a:rPr>
              <a:t>10</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3 </a:t>
            </a:r>
            <a:r>
              <a:rPr kumimoji="1" lang="en-US" altLang="zh-CN" kern="1200" cap="none" spc="0" normalizeH="0" baseline="0" noProof="0" dirty="0">
                <a:latin typeface="Times New Roman" panose="02020503050405090304" pitchFamily="18" charset="0"/>
                <a:ea typeface="宋体" charset="-122"/>
                <a:cs typeface="+mn-cs"/>
              </a:rPr>
              <a:t>+ 2x</a:t>
            </a:r>
            <a:r>
              <a:rPr kumimoji="1" lang="en-US" altLang="zh-CN" kern="1200" cap="none" spc="0" normalizeH="0" baseline="30000" noProof="0" dirty="0">
                <a:latin typeface="Times New Roman" panose="02020503050405090304" pitchFamily="18" charset="0"/>
                <a:ea typeface="宋体" charset="-122"/>
                <a:cs typeface="+mn-cs"/>
              </a:rPr>
              <a:t>6</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3</a:t>
            </a:r>
            <a:r>
              <a:rPr kumimoji="1" lang="en-US" altLang="zh-CN" kern="1200" cap="none" spc="0" normalizeH="0" baseline="0" noProof="0" dirty="0">
                <a:latin typeface="Times New Roman" panose="02020503050405090304" pitchFamily="18" charset="0"/>
                <a:ea typeface="宋体" charset="-122"/>
                <a:cs typeface="+mn-cs"/>
              </a:rPr>
              <a:t> )z</a:t>
            </a:r>
            <a:r>
              <a:rPr kumimoji="1" lang="en-US" altLang="zh-CN" kern="1200" cap="none" spc="0" normalizeH="0" baseline="30000" noProof="0" dirty="0">
                <a:latin typeface="Times New Roman" panose="02020503050405090304" pitchFamily="18" charset="0"/>
                <a:ea typeface="宋体" charset="-122"/>
                <a:cs typeface="+mn-cs"/>
              </a:rPr>
              <a:t>2 </a:t>
            </a:r>
            <a:r>
              <a:rPr kumimoji="1" lang="en-US" altLang="zh-CN" kern="1200" cap="none" spc="0" normalizeH="0" baseline="0" noProof="0" dirty="0">
                <a:latin typeface="Times New Roman" panose="02020503050405090304" pitchFamily="18" charset="0"/>
                <a:ea typeface="宋体" charset="-122"/>
                <a:cs typeface="+mn-cs"/>
              </a:rPr>
              <a:t>+ (3x</a:t>
            </a:r>
            <a:r>
              <a:rPr kumimoji="1" lang="en-US" altLang="zh-CN" kern="1200" cap="none" spc="0" normalizeH="0" baseline="30000" noProof="0" dirty="0">
                <a:latin typeface="Times New Roman" panose="02020503050405090304" pitchFamily="18" charset="0"/>
                <a:ea typeface="宋体" charset="-122"/>
                <a:cs typeface="+mn-cs"/>
              </a:rPr>
              <a:t>5</a:t>
            </a:r>
            <a:r>
              <a:rPr kumimoji="1" lang="en-US" altLang="zh-CN" kern="1200" cap="none" spc="0" normalizeH="0" baseline="0" noProof="0" dirty="0">
                <a:latin typeface="Times New Roman" panose="02020503050405090304" pitchFamily="18" charset="0"/>
                <a:ea typeface="宋体" charset="-122"/>
                <a:cs typeface="+mn-cs"/>
              </a:rPr>
              <a:t>y</a:t>
            </a:r>
            <a:r>
              <a:rPr kumimoji="1" lang="en-US" altLang="zh-CN" kern="1200" cap="none" spc="0" normalizeH="0" baseline="30000" noProof="0" dirty="0">
                <a:latin typeface="Times New Roman" panose="02020503050405090304" pitchFamily="18" charset="0"/>
                <a:ea typeface="宋体" charset="-122"/>
                <a:cs typeface="+mn-cs"/>
              </a:rPr>
              <a:t>2 </a:t>
            </a:r>
            <a:r>
              <a:rPr kumimoji="1" lang="en-US" altLang="zh-CN" kern="1200" cap="none" spc="0" normalizeH="0" baseline="0" noProof="0" dirty="0">
                <a:latin typeface="Times New Roman" panose="02020503050405090304" pitchFamily="18" charset="0"/>
                <a:ea typeface="宋体" charset="-122"/>
                <a:cs typeface="+mn-cs"/>
              </a:rPr>
              <a:t>+ 2y )z + 15</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P = z ( (A,2), (B,1), (15, 0)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 = y( (C, 3)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C = x ( (1, 10), (2, 6)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B = y( (D, 2), (2, 1)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D = x ( (3, 5) )</a:t>
            </a:r>
            <a:endParaRPr kumimoji="1" lang="zh-CN" altLang="en-US" kern="1200" cap="none" spc="0" normalizeH="0" baseline="0" noProof="0" dirty="0">
              <a:latin typeface="Times New Roman" panose="02020503050405090304" pitchFamily="18" charset="0"/>
              <a:ea typeface="宋体" charset="-122"/>
              <a:cs typeface="+mn-cs"/>
            </a:endParaRPr>
          </a:p>
        </p:txBody>
      </p:sp>
      <p:sp>
        <p:nvSpPr>
          <p:cNvPr id="2" name="文本框 1"/>
          <p:cNvSpPr txBox="1"/>
          <p:nvPr/>
        </p:nvSpPr>
        <p:spPr>
          <a:xfrm>
            <a:off x="1337945" y="4165600"/>
            <a:ext cx="563880" cy="368300"/>
          </a:xfrm>
          <a:prstGeom prst="rect">
            <a:avLst/>
          </a:prstGeom>
          <a:noFill/>
        </p:spPr>
        <p:txBody>
          <a:bodyPr wrap="none" rtlCol="0">
            <a:spAutoFit/>
          </a:bodyPr>
          <a:p>
            <a:r>
              <a:rPr lang="en-US" altLang="zh-CN"/>
              <a:t>  </a:t>
            </a:r>
            <a:r>
              <a:rPr lang="zh-CN" altLang="en-US"/>
              <a:t>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2"/>
          <p:cNvSpPr>
            <a:spLocks noGrp="1"/>
          </p:cNvSpPr>
          <p:nvPr>
            <p:ph type="title"/>
          </p:nvPr>
        </p:nvSpPr>
        <p:spPr>
          <a:xfrm>
            <a:off x="381000" y="609600"/>
            <a:ext cx="8382000" cy="762000"/>
          </a:xfrm>
        </p:spPr>
        <p:txBody>
          <a:bodyPr vert="horz" wrap="square" lIns="91440" tIns="45720" rIns="91440" bIns="45720" anchor="ctr"/>
          <a:p>
            <a:pPr algn="l" eaLnBrk="1" hangingPunct="1"/>
            <a:r>
              <a:rPr lang="en-US" altLang="zh-CN" sz="2800" b="1" dirty="0">
                <a:solidFill>
                  <a:srgbClr val="800000"/>
                </a:solidFill>
              </a:rPr>
              <a:t>5.1 </a:t>
            </a:r>
            <a:r>
              <a:rPr lang="zh-CN" altLang="en-US" sz="2800" b="1" dirty="0">
                <a:solidFill>
                  <a:srgbClr val="800000"/>
                </a:solidFill>
              </a:rPr>
              <a:t>数组和线性表的关系以及数组的运算</a:t>
            </a:r>
            <a:endParaRPr lang="zh-CN" altLang="en-US" sz="2800" dirty="0">
              <a:solidFill>
                <a:srgbClr val="800000"/>
              </a:solidFill>
            </a:endParaRPr>
          </a:p>
        </p:txBody>
      </p:sp>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03860" y="1595755"/>
            <a:ext cx="8336280" cy="454406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Text Box 5"/>
          <p:cNvSpPr txBox="1"/>
          <p:nvPr/>
        </p:nvSpPr>
        <p:spPr>
          <a:xfrm>
            <a:off x="395288" y="260350"/>
            <a:ext cx="7559675" cy="61166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rgbClr val="CC6600"/>
                </a:solidFill>
                <a:sym typeface="Symbol" pitchFamily="18" charset="2"/>
              </a:rPr>
              <a:t>基本操作</a:t>
            </a:r>
            <a:endParaRPr lang="zh-CN" altLang="en-US" sz="2400" b="1" dirty="0">
              <a:solidFill>
                <a:srgbClr val="CC6600"/>
              </a:solidFill>
              <a:sym typeface="Symbol" pitchFamily="18" charset="2"/>
            </a:endParaRPr>
          </a:p>
          <a:p>
            <a:pPr marL="0" lvl="0" indent="0" eaLnBrk="1" hangingPunct="1">
              <a:spcBef>
                <a:spcPct val="50000"/>
              </a:spcBef>
              <a:buNone/>
            </a:pPr>
            <a:endParaRPr lang="zh-CN" altLang="en-US" sz="2400" b="1" dirty="0">
              <a:solidFill>
                <a:srgbClr val="CC6600"/>
              </a:solidFill>
              <a:sym typeface="Symbol" pitchFamily="18" charset="2"/>
            </a:endParaRPr>
          </a:p>
          <a:p>
            <a:pPr marL="0" lvl="0" indent="0" eaLnBrk="1" hangingPunct="1">
              <a:spcBef>
                <a:spcPct val="0"/>
              </a:spcBef>
            </a:pPr>
            <a:r>
              <a:rPr lang="zh-CN" altLang="en-US" sz="2400" b="1" dirty="0">
                <a:latin typeface="楷体_GB2312" pitchFamily="49" charset="-122"/>
                <a:ea typeface="楷体_GB2312" pitchFamily="49" charset="-122"/>
              </a:rPr>
              <a:t>  结构的创建和销毁</a:t>
            </a:r>
            <a:endParaRPr lang="zh-CN" altLang="en-US" sz="2400" b="1" dirty="0">
              <a:latin typeface="楷体_GB2312" pitchFamily="49" charset="-122"/>
              <a:ea typeface="楷体_GB2312" pitchFamily="49" charset="-122"/>
            </a:endParaRPr>
          </a:p>
          <a:p>
            <a:pPr marL="0" lvl="0" indent="0" eaLnBrk="1" hangingPunct="1">
              <a:spcBef>
                <a:spcPct val="0"/>
              </a:spcBef>
              <a:buNone/>
            </a:pPr>
            <a:r>
              <a:rPr lang="zh-CN" altLang="en-US" sz="2400" dirty="0"/>
              <a:t>   </a:t>
            </a:r>
            <a:r>
              <a:rPr lang="en-US" altLang="zh-CN" sz="2400" dirty="0"/>
              <a:t>InitGList(</a:t>
            </a:r>
            <a:r>
              <a:rPr lang="en-US" altLang="zh-CN" sz="2400" b="1" dirty="0"/>
              <a:t>&amp;</a:t>
            </a:r>
            <a:r>
              <a:rPr lang="en-US" altLang="zh-CN" sz="2400" dirty="0"/>
              <a:t>L);      DestroyGList(</a:t>
            </a:r>
            <a:r>
              <a:rPr lang="en-US" altLang="zh-CN" sz="2400" b="1" dirty="0"/>
              <a:t>&amp;</a:t>
            </a:r>
            <a:r>
              <a:rPr lang="en-US" altLang="zh-CN" sz="2400" dirty="0"/>
              <a:t>L);</a:t>
            </a:r>
            <a:endParaRPr lang="en-US" altLang="zh-CN" sz="2400" dirty="0"/>
          </a:p>
          <a:p>
            <a:pPr marL="0" lvl="0" indent="0" eaLnBrk="1" hangingPunct="1">
              <a:spcBef>
                <a:spcPct val="0"/>
              </a:spcBef>
              <a:buNone/>
            </a:pPr>
            <a:r>
              <a:rPr lang="en-US" altLang="zh-CN" sz="2400" dirty="0"/>
              <a:t>   CreateGList(</a:t>
            </a:r>
            <a:r>
              <a:rPr lang="en-US" altLang="zh-CN" sz="2400" b="1" dirty="0"/>
              <a:t>&amp;</a:t>
            </a:r>
            <a:r>
              <a:rPr lang="en-US" altLang="zh-CN" sz="2400" dirty="0"/>
              <a:t>L, S);   CopyGList(</a:t>
            </a:r>
            <a:r>
              <a:rPr lang="en-US" altLang="zh-CN" sz="2400" b="1" dirty="0"/>
              <a:t>&amp;</a:t>
            </a:r>
            <a:r>
              <a:rPr lang="en-US" altLang="zh-CN" sz="2400" dirty="0"/>
              <a:t>T, L);</a:t>
            </a:r>
            <a:endParaRPr lang="en-US" altLang="zh-CN" sz="2400" dirty="0"/>
          </a:p>
          <a:p>
            <a:pPr marL="0" lvl="0" indent="0" eaLnBrk="1" hangingPunct="1">
              <a:spcBef>
                <a:spcPct val="0"/>
              </a:spcBef>
              <a:buNone/>
            </a:pPr>
            <a:endParaRPr lang="en-US" altLang="zh-CN" sz="2400" dirty="0"/>
          </a:p>
          <a:p>
            <a:pPr marL="0" lvl="0" indent="0" eaLnBrk="1" hangingPunct="1">
              <a:spcBef>
                <a:spcPct val="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状态函数</a:t>
            </a:r>
            <a:endParaRPr lang="zh-CN" altLang="en-US" sz="2400" dirty="0">
              <a:latin typeface="楷体_GB2312" pitchFamily="49" charset="-122"/>
              <a:ea typeface="楷体_GB2312" pitchFamily="49" charset="-122"/>
            </a:endParaRPr>
          </a:p>
          <a:p>
            <a:pPr marL="0" lvl="0" indent="0" eaLnBrk="1" hangingPunct="1">
              <a:spcBef>
                <a:spcPct val="0"/>
              </a:spcBef>
              <a:buNone/>
            </a:pPr>
            <a:r>
              <a:rPr lang="zh-CN" altLang="en-US" sz="2400" dirty="0"/>
              <a:t>   </a:t>
            </a:r>
            <a:r>
              <a:rPr lang="en-US" altLang="zh-CN" sz="2400" dirty="0"/>
              <a:t>GListLength(L);   GListDepth(L);</a:t>
            </a:r>
            <a:endParaRPr lang="en-US" altLang="zh-CN" sz="2400" dirty="0"/>
          </a:p>
          <a:p>
            <a:pPr marL="0" lvl="0" indent="0" eaLnBrk="1" hangingPunct="1">
              <a:spcBef>
                <a:spcPct val="0"/>
              </a:spcBef>
              <a:buNone/>
            </a:pPr>
            <a:r>
              <a:rPr lang="en-US" altLang="zh-CN" sz="2400" dirty="0"/>
              <a:t>   GListEmpty(L);   GetHead(L);    GetTail(L);</a:t>
            </a:r>
            <a:endParaRPr lang="en-US" altLang="zh-CN" sz="2400" dirty="0"/>
          </a:p>
          <a:p>
            <a:pPr marL="0" lvl="0" indent="0" eaLnBrk="1" hangingPunct="1">
              <a:spcBef>
                <a:spcPct val="0"/>
              </a:spcBef>
              <a:buNone/>
            </a:pPr>
            <a:endParaRPr lang="en-US" altLang="zh-CN" sz="2400" dirty="0">
              <a:latin typeface="楷体_GB2312" pitchFamily="49" charset="-122"/>
              <a:ea typeface="楷体_GB2312" pitchFamily="49" charset="-122"/>
            </a:endParaRPr>
          </a:p>
          <a:p>
            <a:pPr marL="0" lvl="0" indent="0" eaLnBrk="1" hangingPunct="1">
              <a:spcBef>
                <a:spcPct val="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插入和删除操作</a:t>
            </a:r>
            <a:endParaRPr lang="zh-CN" altLang="en-US" sz="2400" b="1" dirty="0">
              <a:latin typeface="楷体_GB2312" pitchFamily="49" charset="-122"/>
              <a:ea typeface="楷体_GB2312" pitchFamily="49" charset="-122"/>
            </a:endParaRPr>
          </a:p>
          <a:p>
            <a:pPr marL="0" lvl="0" indent="0" eaLnBrk="1" hangingPunct="1">
              <a:spcBef>
                <a:spcPct val="0"/>
              </a:spcBef>
              <a:buNone/>
            </a:pPr>
            <a:r>
              <a:rPr lang="zh-CN" altLang="en-US" sz="2400" dirty="0"/>
              <a:t>   </a:t>
            </a:r>
            <a:r>
              <a:rPr lang="en-US" altLang="zh-CN" sz="2400" dirty="0"/>
              <a:t>InsertFirst_GL(</a:t>
            </a:r>
            <a:r>
              <a:rPr lang="en-US" altLang="zh-CN" sz="2400" b="1" dirty="0"/>
              <a:t>&amp;</a:t>
            </a:r>
            <a:r>
              <a:rPr lang="en-US" altLang="zh-CN" sz="2400" dirty="0"/>
              <a:t>L, e);</a:t>
            </a:r>
            <a:endParaRPr lang="en-US" altLang="zh-CN" sz="2400" dirty="0"/>
          </a:p>
          <a:p>
            <a:pPr marL="0" lvl="0" indent="0" eaLnBrk="1" hangingPunct="1">
              <a:spcBef>
                <a:spcPct val="0"/>
              </a:spcBef>
              <a:buNone/>
            </a:pPr>
            <a:r>
              <a:rPr lang="en-US" altLang="zh-CN" sz="2400" dirty="0"/>
              <a:t>   DeleteFirst_GL(</a:t>
            </a:r>
            <a:r>
              <a:rPr lang="en-US" altLang="zh-CN" sz="2400" b="1" dirty="0"/>
              <a:t>&amp;</a:t>
            </a:r>
            <a:r>
              <a:rPr lang="en-US" altLang="zh-CN" sz="2400" dirty="0"/>
              <a:t>L, </a:t>
            </a:r>
            <a:r>
              <a:rPr lang="en-US" altLang="zh-CN" sz="2400" b="1" dirty="0"/>
              <a:t>&amp;</a:t>
            </a:r>
            <a:r>
              <a:rPr lang="en-US" altLang="zh-CN" sz="2400" dirty="0"/>
              <a:t>e);</a:t>
            </a:r>
            <a:endParaRPr lang="en-US" altLang="zh-CN" sz="2400" dirty="0"/>
          </a:p>
          <a:p>
            <a:pPr marL="0" lvl="0" indent="0" eaLnBrk="1" hangingPunct="1">
              <a:spcBef>
                <a:spcPct val="0"/>
              </a:spcBef>
              <a:buNone/>
            </a:pPr>
            <a:endParaRPr lang="en-US" altLang="zh-CN" sz="2400" dirty="0">
              <a:latin typeface="楷体_GB2312" pitchFamily="49" charset="-122"/>
              <a:ea typeface="楷体_GB2312" pitchFamily="49" charset="-122"/>
            </a:endParaRPr>
          </a:p>
          <a:p>
            <a:pPr marL="0" lvl="0" indent="0" eaLnBrk="1" hangingPunct="1">
              <a:spcBef>
                <a:spcPct val="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遍历</a:t>
            </a:r>
            <a:endParaRPr lang="zh-CN" altLang="en-US" sz="2400" b="1" dirty="0">
              <a:latin typeface="楷体_GB2312" pitchFamily="49" charset="-122"/>
              <a:ea typeface="楷体_GB2312" pitchFamily="49" charset="-122"/>
            </a:endParaRPr>
          </a:p>
          <a:p>
            <a:pPr marL="0" lvl="0" indent="0" eaLnBrk="1" hangingPunct="1">
              <a:spcBef>
                <a:spcPct val="0"/>
              </a:spcBef>
              <a:buNone/>
            </a:pPr>
            <a:r>
              <a:rPr lang="zh-CN" altLang="en-US" sz="2400" dirty="0"/>
              <a:t>   </a:t>
            </a:r>
            <a:r>
              <a:rPr lang="en-US" altLang="zh-CN" sz="2400" dirty="0"/>
              <a:t>Traverse_GL(L, Visit());</a:t>
            </a:r>
            <a:endParaRPr lang="en-US"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1" name="Text Box 5"/>
          <p:cNvSpPr txBox="1"/>
          <p:nvPr/>
        </p:nvSpPr>
        <p:spPr>
          <a:xfrm>
            <a:off x="395605" y="188595"/>
            <a:ext cx="8527415" cy="6442075"/>
          </a:xfrm>
          <a:prstGeom prst="rect">
            <a:avLst/>
          </a:prstGeom>
          <a:noFill/>
          <a:ln w="9525">
            <a:noFill/>
          </a:ln>
        </p:spPr>
        <p:txBody>
          <a:bodyPr wrap="square" tIns="36000" bIns="36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rgbClr val="CC6600"/>
                </a:solidFill>
              </a:rPr>
              <a:t>抽象数据类型定义</a:t>
            </a:r>
            <a:endParaRPr lang="en-US" altLang="zh-CN" sz="2400" b="1" dirty="0">
              <a:solidFill>
                <a:srgbClr val="CC6600"/>
              </a:solidFill>
            </a:endParaRPr>
          </a:p>
          <a:p>
            <a:pPr marL="0" lvl="0" indent="0" eaLnBrk="1" hangingPunct="1">
              <a:spcBef>
                <a:spcPct val="50000"/>
              </a:spcBef>
              <a:buNone/>
            </a:pPr>
            <a:r>
              <a:rPr lang="en-US" altLang="zh-CN" sz="2400" b="1" dirty="0">
                <a:sym typeface="Symbol" pitchFamily="18" charset="2"/>
              </a:rPr>
              <a:t>ADT GList  {</a:t>
            </a:r>
            <a:endParaRPr lang="en-US" altLang="zh-CN" sz="2400" b="1" dirty="0">
              <a:sym typeface="Symbol" pitchFamily="18" charset="2"/>
            </a:endParaRPr>
          </a:p>
          <a:p>
            <a:pPr marL="0" lvl="0" indent="0" eaLnBrk="1" hangingPunct="1">
              <a:spcBef>
                <a:spcPct val="50000"/>
              </a:spcBef>
              <a:buNone/>
            </a:pPr>
            <a:r>
              <a:rPr lang="zh-CN" altLang="en-US" sz="2400" b="1" dirty="0">
                <a:sym typeface="Symbol" pitchFamily="18" charset="2"/>
              </a:rPr>
              <a:t>  数据对象：</a:t>
            </a:r>
            <a:r>
              <a:rPr lang="en-US" altLang="zh-CN" sz="2400" dirty="0">
                <a:sym typeface="Symbol" pitchFamily="18" charset="2"/>
              </a:rPr>
              <a:t>D={e</a:t>
            </a:r>
            <a:r>
              <a:rPr lang="en-US" altLang="zh-CN" sz="2400" baseline="-25000" dirty="0">
                <a:sym typeface="Symbol" pitchFamily="18" charset="2"/>
              </a:rPr>
              <a:t>i</a:t>
            </a:r>
            <a:r>
              <a:rPr lang="en-US" altLang="zh-CN" sz="2400" dirty="0">
                <a:sym typeface="Symbol" pitchFamily="18" charset="2"/>
              </a:rPr>
              <a:t> | i=1,2,…,n; n0; e</a:t>
            </a:r>
            <a:r>
              <a:rPr lang="en-US" altLang="zh-CN" sz="2400" baseline="-25000" dirty="0">
                <a:sym typeface="Symbol" pitchFamily="18" charset="2"/>
              </a:rPr>
              <a:t>i</a:t>
            </a:r>
            <a:r>
              <a:rPr lang="en-US" altLang="zh-CN" sz="2400" dirty="0">
                <a:sym typeface="Symbol" pitchFamily="18" charset="2"/>
              </a:rPr>
              <a:t></a:t>
            </a:r>
            <a:r>
              <a:rPr lang="en-US" altLang="zh-CN" sz="2400" dirty="0">
                <a:solidFill>
                  <a:srgbClr val="FF0000"/>
                </a:solidFill>
                <a:sym typeface="Symbol" pitchFamily="18" charset="2"/>
              </a:rPr>
              <a:t>AtomSet</a:t>
            </a:r>
            <a:r>
              <a:rPr lang="en-US" altLang="zh-CN" sz="2400" dirty="0">
                <a:sym typeface="Symbol" pitchFamily="18" charset="2"/>
              </a:rPr>
              <a:t> </a:t>
            </a:r>
            <a:r>
              <a:rPr lang="zh-CN" altLang="en-US" sz="2400" dirty="0">
                <a:sym typeface="Symbol" pitchFamily="18" charset="2"/>
              </a:rPr>
              <a:t>或 </a:t>
            </a:r>
            <a:r>
              <a:rPr lang="en-US" altLang="zh-CN" sz="2400" dirty="0">
                <a:sym typeface="Symbol" pitchFamily="18" charset="2"/>
              </a:rPr>
              <a:t>e</a:t>
            </a:r>
            <a:r>
              <a:rPr lang="en-US" altLang="zh-CN" sz="2400" baseline="-25000" dirty="0">
                <a:sym typeface="Symbol" pitchFamily="18" charset="2"/>
              </a:rPr>
              <a:t>i</a:t>
            </a:r>
            <a:r>
              <a:rPr lang="en-US" altLang="zh-CN" sz="2400" dirty="0">
                <a:sym typeface="Symbol" pitchFamily="18" charset="2"/>
              </a:rPr>
              <a:t></a:t>
            </a:r>
            <a:r>
              <a:rPr lang="en-US" altLang="zh-CN" sz="2400" dirty="0">
                <a:solidFill>
                  <a:srgbClr val="FF0000"/>
                </a:solidFill>
                <a:sym typeface="Symbol" pitchFamily="18" charset="2"/>
              </a:rPr>
              <a:t>GList</a:t>
            </a:r>
            <a:r>
              <a:rPr lang="en-US" altLang="zh-CN" sz="2400" dirty="0">
                <a:sym typeface="Symbol" pitchFamily="18" charset="2"/>
              </a:rPr>
              <a:t>,</a:t>
            </a:r>
            <a:endParaRPr lang="en-US" altLang="zh-CN" sz="2400" dirty="0">
              <a:sym typeface="Symbol" pitchFamily="18" charset="2"/>
            </a:endParaRPr>
          </a:p>
          <a:p>
            <a:pPr marL="0" lvl="0" indent="0" eaLnBrk="1" hangingPunct="1">
              <a:spcBef>
                <a:spcPct val="50000"/>
              </a:spcBef>
              <a:buNone/>
            </a:pPr>
            <a:r>
              <a:rPr lang="en-US" altLang="zh-CN" sz="2400" dirty="0">
                <a:sym typeface="Symbol" pitchFamily="18" charset="2"/>
              </a:rPr>
              <a:t>                              AtomSet</a:t>
            </a:r>
            <a:r>
              <a:rPr lang="zh-CN" altLang="en-US" sz="2400" dirty="0">
                <a:sym typeface="Symbol" pitchFamily="18" charset="2"/>
              </a:rPr>
              <a:t>为某个数据对象</a:t>
            </a:r>
            <a:r>
              <a:rPr lang="en-US" altLang="zh-CN" sz="2400" dirty="0">
                <a:sym typeface="Symbol" pitchFamily="18" charset="2"/>
              </a:rPr>
              <a:t>}</a:t>
            </a:r>
            <a:endParaRPr lang="en-US" altLang="zh-CN" sz="2400" dirty="0">
              <a:sym typeface="Symbol" pitchFamily="18" charset="2"/>
            </a:endParaRPr>
          </a:p>
          <a:p>
            <a:pPr marL="0" lvl="0" indent="0" eaLnBrk="1" hangingPunct="1">
              <a:spcBef>
                <a:spcPct val="50000"/>
              </a:spcBef>
              <a:buNone/>
            </a:pPr>
            <a:r>
              <a:rPr lang="en-US" altLang="zh-CN" sz="2400" dirty="0">
                <a:sym typeface="Symbol" pitchFamily="18" charset="2"/>
              </a:rPr>
              <a:t>  </a:t>
            </a:r>
            <a:r>
              <a:rPr lang="zh-CN" altLang="en-US" sz="2400" b="1" dirty="0">
                <a:sym typeface="Symbol" pitchFamily="18" charset="2"/>
              </a:rPr>
              <a:t>数据关系：</a:t>
            </a:r>
            <a:r>
              <a:rPr lang="en-US" altLang="zh-CN" sz="2400" dirty="0">
                <a:sym typeface="Symbol" pitchFamily="18" charset="2"/>
              </a:rPr>
              <a:t>R={&lt; e</a:t>
            </a:r>
            <a:r>
              <a:rPr lang="en-US" altLang="zh-CN" sz="2400" baseline="-25000" dirty="0">
                <a:sym typeface="Symbol" pitchFamily="18" charset="2"/>
              </a:rPr>
              <a:t>i-1</a:t>
            </a:r>
            <a:r>
              <a:rPr lang="en-US" altLang="zh-CN" sz="2400" dirty="0">
                <a:sym typeface="Symbol" pitchFamily="18" charset="2"/>
              </a:rPr>
              <a:t>, e</a:t>
            </a:r>
            <a:r>
              <a:rPr lang="en-US" altLang="zh-CN" sz="2400" baseline="-25000" dirty="0">
                <a:sym typeface="Symbol" pitchFamily="18" charset="2"/>
              </a:rPr>
              <a:t>i</a:t>
            </a:r>
            <a:r>
              <a:rPr lang="en-US" altLang="zh-CN" sz="2400" dirty="0">
                <a:sym typeface="Symbol" pitchFamily="18" charset="2"/>
              </a:rPr>
              <a:t> &gt;| e</a:t>
            </a:r>
            <a:r>
              <a:rPr lang="en-US" altLang="zh-CN" sz="2400" baseline="-25000" dirty="0">
                <a:sym typeface="Symbol" pitchFamily="18" charset="2"/>
              </a:rPr>
              <a:t>i-1</a:t>
            </a:r>
            <a:r>
              <a:rPr lang="en-US" altLang="zh-CN" sz="2400" dirty="0">
                <a:sym typeface="Symbol" pitchFamily="18" charset="2"/>
              </a:rPr>
              <a:t>, e</a:t>
            </a:r>
            <a:r>
              <a:rPr lang="en-US" altLang="zh-CN" sz="2400" baseline="-25000" dirty="0">
                <a:sym typeface="Symbol" pitchFamily="18" charset="2"/>
              </a:rPr>
              <a:t>i</a:t>
            </a:r>
            <a:r>
              <a:rPr lang="en-US" altLang="zh-CN" sz="2400" dirty="0">
                <a:sym typeface="Symbol" pitchFamily="18" charset="2"/>
              </a:rPr>
              <a:t> D, 2i  n}</a:t>
            </a:r>
            <a:endParaRPr lang="en-US" altLang="zh-CN" sz="2400" dirty="0">
              <a:sym typeface="Symbol" pitchFamily="18" charset="2"/>
            </a:endParaRPr>
          </a:p>
          <a:p>
            <a:pPr marL="0" lvl="0" indent="0" eaLnBrk="1" hangingPunct="1">
              <a:spcBef>
                <a:spcPct val="50000"/>
              </a:spcBef>
              <a:buNone/>
            </a:pPr>
            <a:r>
              <a:rPr lang="en-US" altLang="zh-CN" sz="2400" dirty="0">
                <a:sym typeface="Symbol" pitchFamily="18" charset="2"/>
              </a:rPr>
              <a:t>  </a:t>
            </a:r>
            <a:r>
              <a:rPr lang="zh-CN" altLang="en-US" sz="2400" b="1" dirty="0">
                <a:sym typeface="Symbol" pitchFamily="18" charset="2"/>
              </a:rPr>
              <a:t>基本操作：</a:t>
            </a:r>
            <a:endParaRPr lang="en-US" altLang="zh-CN" sz="2400" b="1" dirty="0">
              <a:sym typeface="Symbol" pitchFamily="18" charset="2"/>
            </a:endParaRPr>
          </a:p>
          <a:p>
            <a:pPr marL="0" lvl="0" indent="0" eaLnBrk="1" hangingPunct="1">
              <a:spcBef>
                <a:spcPts val="600"/>
              </a:spcBef>
              <a:buNone/>
            </a:pPr>
            <a:r>
              <a:rPr lang="en-US" altLang="zh-CN" sz="2400" dirty="0">
                <a:sym typeface="Symbol" pitchFamily="18" charset="2"/>
              </a:rPr>
              <a:t>          </a:t>
            </a:r>
            <a:r>
              <a:rPr lang="en-US" altLang="zh-CN" sz="2400" dirty="0"/>
              <a:t>InitGList(</a:t>
            </a:r>
            <a:r>
              <a:rPr lang="en-US" altLang="zh-CN" sz="2400" b="1" dirty="0"/>
              <a:t>&amp;</a:t>
            </a:r>
            <a:r>
              <a:rPr lang="en-US" altLang="zh-CN" sz="2400" dirty="0"/>
              <a:t>L);</a:t>
            </a:r>
            <a:endParaRPr lang="en-US" altLang="zh-CN" sz="2400" dirty="0"/>
          </a:p>
          <a:p>
            <a:pPr marL="0" lvl="0" indent="0" eaLnBrk="1" hangingPunct="1">
              <a:spcBef>
                <a:spcPts val="600"/>
              </a:spcBef>
              <a:buNone/>
            </a:pPr>
            <a:r>
              <a:rPr lang="en-US" altLang="zh-CN" sz="2400" dirty="0">
                <a:sym typeface="Symbol" pitchFamily="18" charset="2"/>
              </a:rPr>
              <a:t>                 </a:t>
            </a:r>
            <a:r>
              <a:rPr lang="zh-CN" altLang="en-US" sz="2400" dirty="0">
                <a:sym typeface="Symbol" pitchFamily="18" charset="2"/>
              </a:rPr>
              <a:t>操作结果：创建空的广义表</a:t>
            </a:r>
            <a:r>
              <a:rPr lang="en-US" altLang="zh-CN" sz="2400" dirty="0">
                <a:sym typeface="Symbol" pitchFamily="18" charset="2"/>
              </a:rPr>
              <a:t>L</a:t>
            </a:r>
            <a:r>
              <a:rPr lang="zh-CN" altLang="en-US" sz="2400" dirty="0">
                <a:sym typeface="Symbol" pitchFamily="18" charset="2"/>
              </a:rPr>
              <a:t>。</a:t>
            </a:r>
            <a:endParaRPr lang="en-US" altLang="zh-CN" sz="2400" dirty="0">
              <a:sym typeface="Symbol" pitchFamily="18" charset="2"/>
            </a:endParaRPr>
          </a:p>
          <a:p>
            <a:pPr marL="0" lvl="0" indent="0" eaLnBrk="1" hangingPunct="1">
              <a:spcBef>
                <a:spcPts val="600"/>
              </a:spcBef>
              <a:buNone/>
            </a:pPr>
            <a:r>
              <a:rPr lang="en-US" altLang="zh-CN" sz="2400" dirty="0"/>
              <a:t>          CreateGList(</a:t>
            </a:r>
            <a:r>
              <a:rPr lang="en-US" altLang="zh-CN" sz="2400" b="1" dirty="0"/>
              <a:t>&amp;</a:t>
            </a:r>
            <a:r>
              <a:rPr lang="en-US" altLang="zh-CN" sz="2400" dirty="0"/>
              <a:t>L, S);</a:t>
            </a:r>
            <a:endParaRPr lang="en-US" altLang="zh-CN" sz="2400" dirty="0"/>
          </a:p>
          <a:p>
            <a:pPr marL="0" lvl="0" indent="0" eaLnBrk="1" hangingPunct="1">
              <a:spcBef>
                <a:spcPts val="600"/>
              </a:spcBef>
              <a:buNone/>
            </a:pPr>
            <a:r>
              <a:rPr lang="en-US" altLang="zh-CN" sz="2400" dirty="0">
                <a:sym typeface="Symbol" pitchFamily="18" charset="2"/>
              </a:rPr>
              <a:t>                </a:t>
            </a:r>
            <a:r>
              <a:rPr lang="zh-CN" altLang="en-US" sz="2400" dirty="0">
                <a:sym typeface="Symbol" pitchFamily="18" charset="2"/>
              </a:rPr>
              <a:t>初始条件：</a:t>
            </a:r>
            <a:r>
              <a:rPr lang="en-US" altLang="zh-CN" sz="2400" dirty="0">
                <a:sym typeface="Symbol" pitchFamily="18" charset="2"/>
              </a:rPr>
              <a:t>S</a:t>
            </a:r>
            <a:r>
              <a:rPr lang="zh-CN" altLang="en-US" sz="2400" dirty="0">
                <a:sym typeface="Symbol" pitchFamily="18" charset="2"/>
              </a:rPr>
              <a:t>是广义表的书写形式串。</a:t>
            </a:r>
            <a:endParaRPr lang="en-US" altLang="zh-CN" sz="2400" dirty="0">
              <a:sym typeface="Symbol" pitchFamily="18" charset="2"/>
            </a:endParaRPr>
          </a:p>
          <a:p>
            <a:pPr marL="0" lvl="0" indent="0" eaLnBrk="1" hangingPunct="1">
              <a:spcBef>
                <a:spcPts val="600"/>
              </a:spcBef>
              <a:buNone/>
            </a:pPr>
            <a:r>
              <a:rPr lang="en-US" altLang="zh-CN" sz="2400" dirty="0">
                <a:sym typeface="Symbol" pitchFamily="18" charset="2"/>
              </a:rPr>
              <a:t>                </a:t>
            </a:r>
            <a:r>
              <a:rPr lang="zh-CN" altLang="en-US" sz="2400" dirty="0">
                <a:sym typeface="Symbol" pitchFamily="18" charset="2"/>
              </a:rPr>
              <a:t>操作结果：由</a:t>
            </a:r>
            <a:r>
              <a:rPr lang="en-US" altLang="zh-CN" sz="2400" dirty="0">
                <a:sym typeface="Symbol" pitchFamily="18" charset="2"/>
              </a:rPr>
              <a:t>S</a:t>
            </a:r>
            <a:r>
              <a:rPr lang="zh-CN" altLang="en-US" sz="2400" dirty="0">
                <a:sym typeface="Symbol" pitchFamily="18" charset="2"/>
              </a:rPr>
              <a:t>创建广义表</a:t>
            </a:r>
            <a:r>
              <a:rPr lang="en-US" altLang="zh-CN" sz="2400" dirty="0">
                <a:sym typeface="Symbol" pitchFamily="18" charset="2"/>
              </a:rPr>
              <a:t>L</a:t>
            </a:r>
            <a:r>
              <a:rPr lang="zh-CN" altLang="en-US" sz="2400" dirty="0">
                <a:sym typeface="Symbol" pitchFamily="18" charset="2"/>
              </a:rPr>
              <a:t>。</a:t>
            </a:r>
            <a:endParaRPr lang="en-US" altLang="zh-CN" sz="2400" dirty="0">
              <a:sym typeface="Symbol" pitchFamily="18" charset="2"/>
            </a:endParaRPr>
          </a:p>
          <a:p>
            <a:pPr marL="0" lvl="0" indent="0" eaLnBrk="1" hangingPunct="1">
              <a:spcBef>
                <a:spcPts val="600"/>
              </a:spcBef>
              <a:buNone/>
            </a:pPr>
            <a:r>
              <a:rPr lang="en-US" altLang="zh-CN" sz="2400" dirty="0">
                <a:sym typeface="Symbol" pitchFamily="18" charset="2"/>
              </a:rPr>
              <a:t>            ……</a:t>
            </a:r>
            <a:endParaRPr lang="en-US" altLang="zh-CN" sz="2400" dirty="0">
              <a:sym typeface="Symbol" pitchFamily="18" charset="2"/>
            </a:endParaRPr>
          </a:p>
          <a:p>
            <a:pPr marL="0" lvl="0" indent="0" eaLnBrk="1" hangingPunct="1">
              <a:spcBef>
                <a:spcPct val="50000"/>
              </a:spcBef>
              <a:buNone/>
            </a:pPr>
            <a:r>
              <a:rPr lang="en-US" altLang="zh-CN" sz="2400" b="1" dirty="0">
                <a:sym typeface="Symbol" pitchFamily="18" charset="2"/>
              </a:rPr>
              <a:t>} ADT </a:t>
            </a:r>
            <a:r>
              <a:rPr lang="en-US" altLang="zh-CN" sz="2400" dirty="0">
                <a:sym typeface="Symbol" pitchFamily="18" charset="2"/>
              </a:rPr>
              <a:t>GList</a:t>
            </a:r>
            <a:r>
              <a:rPr lang="en-US" altLang="zh-CN" sz="2400" b="1" dirty="0">
                <a:sym typeface="Symbol" pitchFamily="18" charset="2"/>
              </a:rPr>
              <a:t> </a:t>
            </a:r>
            <a:endParaRPr lang="zh-CN" altLang="en-US" sz="2400" b="1" dirty="0">
              <a:sym typeface="Symbol"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Rectangle 2"/>
          <p:cNvSpPr>
            <a:spLocks noGrp="1"/>
          </p:cNvSpPr>
          <p:nvPr>
            <p:ph type="title"/>
          </p:nvPr>
        </p:nvSpPr>
        <p:spPr>
          <a:xfrm>
            <a:off x="611188" y="188913"/>
            <a:ext cx="7772400" cy="762000"/>
          </a:xfrm>
        </p:spPr>
        <p:txBody>
          <a:bodyPr vert="horz" wrap="square" lIns="91440" tIns="45720" rIns="91440" bIns="45720" anchor="ctr"/>
          <a:p>
            <a:pPr algn="l" eaLnBrk="1" hangingPunct="1"/>
            <a:r>
              <a:rPr lang="en-US" altLang="zh-CN" sz="2800" b="1" dirty="0">
                <a:solidFill>
                  <a:srgbClr val="800000"/>
                </a:solidFill>
              </a:rPr>
              <a:t>5.5  </a:t>
            </a:r>
            <a:r>
              <a:rPr lang="zh-CN" altLang="en-US" sz="2800" b="1" dirty="0">
                <a:solidFill>
                  <a:srgbClr val="800000"/>
                </a:solidFill>
              </a:rPr>
              <a:t>广义表的存储结构</a:t>
            </a:r>
            <a:endParaRPr lang="zh-CN" altLang="en-US" sz="2800" b="1" dirty="0">
              <a:solidFill>
                <a:srgbClr val="800000"/>
              </a:solidFill>
            </a:endParaRPr>
          </a:p>
        </p:txBody>
      </p:sp>
      <p:sp>
        <p:nvSpPr>
          <p:cNvPr id="30725" name="Rectangle 3"/>
          <p:cNvSpPr>
            <a:spLocks noGrp="1"/>
          </p:cNvSpPr>
          <p:nvPr>
            <p:ph idx="1"/>
          </p:nvPr>
        </p:nvSpPr>
        <p:spPr>
          <a:xfrm>
            <a:off x="611188" y="908050"/>
            <a:ext cx="7924800" cy="4876800"/>
          </a:xfrm>
        </p:spPr>
        <p:txBody>
          <a:bodyPr vert="horz" wrap="square" lIns="91440" tIns="45720" rIns="91440" bIns="45720" anchor="t"/>
          <a:p>
            <a:pPr eaLnBrk="1" hangingPunct="1">
              <a:buNone/>
            </a:pPr>
            <a:r>
              <a:rPr lang="en-US" altLang="zh-CN" sz="2400" b="1" dirty="0">
                <a:solidFill>
                  <a:srgbClr val="800000"/>
                </a:solidFill>
              </a:rPr>
              <a:t>5.5.1 </a:t>
            </a:r>
            <a:r>
              <a:rPr lang="zh-CN" altLang="en-US" sz="2400" b="1" dirty="0">
                <a:solidFill>
                  <a:srgbClr val="800000"/>
                </a:solidFill>
              </a:rPr>
              <a:t>方法１</a:t>
            </a:r>
            <a:r>
              <a:rPr lang="en-US" altLang="zh-CN" sz="2400" b="1" dirty="0">
                <a:solidFill>
                  <a:srgbClr val="800000"/>
                </a:solidFill>
              </a:rPr>
              <a:t>—</a:t>
            </a:r>
            <a:r>
              <a:rPr lang="zh-CN" altLang="en-US" sz="2400" b="1" dirty="0">
                <a:solidFill>
                  <a:srgbClr val="800000"/>
                </a:solidFill>
              </a:rPr>
              <a:t>头尾链表形式</a:t>
            </a:r>
            <a:endParaRPr lang="zh-CN" altLang="en-US" sz="2400" b="1" dirty="0">
              <a:solidFill>
                <a:srgbClr val="800000"/>
              </a:solidFill>
            </a:endParaRPr>
          </a:p>
          <a:p>
            <a:pPr eaLnBrk="1" hangingPunct="1">
              <a:buNone/>
            </a:pPr>
            <a:r>
              <a:rPr lang="zh-CN" altLang="en-US" sz="2400" b="1" dirty="0">
                <a:solidFill>
                  <a:srgbClr val="CC6600"/>
                </a:solidFill>
              </a:rPr>
              <a:t>   </a:t>
            </a:r>
            <a:r>
              <a:rPr lang="en-US" altLang="zh-CN" sz="2400" b="1" dirty="0">
                <a:solidFill>
                  <a:srgbClr val="CC6600"/>
                </a:solidFill>
              </a:rPr>
              <a:t>[</a:t>
            </a:r>
            <a:r>
              <a:rPr lang="zh-CN" altLang="en-US" sz="2400" b="1" dirty="0">
                <a:solidFill>
                  <a:srgbClr val="CC6600"/>
                </a:solidFill>
              </a:rPr>
              <a:t>类型定义</a:t>
            </a:r>
            <a:r>
              <a:rPr lang="en-US" altLang="zh-CN" sz="2400" b="1" dirty="0">
                <a:solidFill>
                  <a:srgbClr val="CC6600"/>
                </a:solidFill>
              </a:rPr>
              <a:t>]</a:t>
            </a:r>
            <a:endParaRPr lang="en-US" altLang="zh-CN" sz="2400" b="1" dirty="0">
              <a:solidFill>
                <a:srgbClr val="CC6600"/>
              </a:solidFill>
            </a:endParaRPr>
          </a:p>
          <a:p>
            <a:pPr eaLnBrk="1" hangingPunct="1">
              <a:buNone/>
            </a:pPr>
            <a:endParaRPr lang="en-US" altLang="zh-CN" sz="2400" dirty="0"/>
          </a:p>
        </p:txBody>
      </p:sp>
      <p:sp>
        <p:nvSpPr>
          <p:cNvPr id="30726" name="Text Box 8"/>
          <p:cNvSpPr txBox="1"/>
          <p:nvPr/>
        </p:nvSpPr>
        <p:spPr>
          <a:xfrm>
            <a:off x="6105525" y="4071938"/>
            <a:ext cx="17526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tag=0atom</a:t>
            </a:r>
            <a:endParaRPr lang="en-US" altLang="zh-CN" sz="2400" dirty="0"/>
          </a:p>
        </p:txBody>
      </p:sp>
      <p:sp>
        <p:nvSpPr>
          <p:cNvPr id="85001" name="Line 9"/>
          <p:cNvSpPr>
            <a:spLocks noChangeShapeType="1"/>
          </p:cNvSpPr>
          <p:nvPr/>
        </p:nvSpPr>
        <p:spPr bwMode="auto">
          <a:xfrm>
            <a:off x="7019925" y="4071938"/>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0728" name="Text Box 10"/>
          <p:cNvSpPr txBox="1"/>
          <p:nvPr/>
        </p:nvSpPr>
        <p:spPr>
          <a:xfrm>
            <a:off x="6257925" y="3614738"/>
            <a:ext cx="1905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原子结点</a:t>
            </a:r>
            <a:endParaRPr lang="zh-CN" altLang="en-US" sz="2400" dirty="0"/>
          </a:p>
        </p:txBody>
      </p:sp>
      <p:sp>
        <p:nvSpPr>
          <p:cNvPr id="30729" name="Text Box 11"/>
          <p:cNvSpPr txBox="1"/>
          <p:nvPr/>
        </p:nvSpPr>
        <p:spPr>
          <a:xfrm>
            <a:off x="5932805" y="4979035"/>
            <a:ext cx="3072765"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楷体_GB2312" pitchFamily="49" charset="-122"/>
                <a:ea typeface="楷体_GB2312" pitchFamily="49" charset="-122"/>
              </a:rPr>
              <a:t>hp: </a:t>
            </a:r>
            <a:r>
              <a:rPr lang="zh-CN" altLang="zh-CN" sz="2400" dirty="0">
                <a:solidFill>
                  <a:schemeClr val="accent2"/>
                </a:solidFill>
                <a:latin typeface="楷体_GB2312" pitchFamily="49" charset="-122"/>
                <a:ea typeface="楷体_GB2312" pitchFamily="49" charset="-122"/>
              </a:rPr>
              <a:t>指示表头的指针</a:t>
            </a:r>
            <a:endParaRPr lang="zh-CN" altLang="zh-CN" sz="2400" dirty="0">
              <a:solidFill>
                <a:schemeClr val="accent2"/>
              </a:solidFill>
              <a:latin typeface="楷体_GB2312" pitchFamily="49" charset="-122"/>
              <a:ea typeface="楷体_GB2312" pitchFamily="49" charset="-122"/>
            </a:endParaRPr>
          </a:p>
          <a:p>
            <a:pPr marL="0" lvl="0" indent="0" eaLnBrk="1" hangingPunct="1">
              <a:spcBef>
                <a:spcPct val="50000"/>
              </a:spcBef>
              <a:buNone/>
            </a:pPr>
            <a:r>
              <a:rPr lang="en-US" altLang="zh-CN" sz="2400" dirty="0">
                <a:solidFill>
                  <a:schemeClr val="accent2"/>
                </a:solidFill>
                <a:latin typeface="楷体_GB2312" pitchFamily="49" charset="-122"/>
                <a:ea typeface="楷体_GB2312" pitchFamily="49" charset="-122"/>
              </a:rPr>
              <a:t>tp:</a:t>
            </a:r>
            <a:r>
              <a:rPr lang="zh-CN" altLang="zh-CN" sz="2400" dirty="0">
                <a:solidFill>
                  <a:schemeClr val="accent2"/>
                </a:solidFill>
                <a:latin typeface="楷体_GB2312" pitchFamily="49" charset="-122"/>
                <a:ea typeface="楷体_GB2312" pitchFamily="49" charset="-122"/>
              </a:rPr>
              <a:t>指示表尾的指针</a:t>
            </a:r>
            <a:endParaRPr lang="zh-CN" altLang="zh-CN" sz="2400" dirty="0">
              <a:solidFill>
                <a:schemeClr val="accent2"/>
              </a:solidFill>
              <a:latin typeface="楷体_GB2312" pitchFamily="49" charset="-122"/>
              <a:ea typeface="楷体_GB2312" pitchFamily="49" charset="-122"/>
            </a:endParaRPr>
          </a:p>
        </p:txBody>
      </p:sp>
      <p:sp>
        <p:nvSpPr>
          <p:cNvPr id="30730" name="Text Box 13"/>
          <p:cNvSpPr txBox="1"/>
          <p:nvPr/>
        </p:nvSpPr>
        <p:spPr>
          <a:xfrm>
            <a:off x="274955" y="1844675"/>
            <a:ext cx="5390515" cy="4030980"/>
          </a:xfrm>
          <a:prstGeom prst="rect">
            <a:avLst/>
          </a:prstGeom>
          <a:solidFill>
            <a:schemeClr val="hlink"/>
          </a:solidFill>
          <a:ln w="9525" cap="flat" cmpd="sng">
            <a:solidFill>
              <a:schemeClr val="hlink"/>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typedef enum {ATOM, LIST} ElemTag;</a:t>
            </a:r>
            <a:endParaRPr lang="en-US" altLang="zh-CN" sz="2000" dirty="0"/>
          </a:p>
          <a:p>
            <a:pPr marL="0" lvl="0" indent="0" eaLnBrk="1" hangingPunct="1">
              <a:spcBef>
                <a:spcPct val="0"/>
              </a:spcBef>
              <a:buNone/>
            </a:pPr>
            <a:r>
              <a:rPr lang="en-US" altLang="zh-CN" sz="2000" dirty="0"/>
              <a:t>// </a:t>
            </a:r>
            <a:r>
              <a:rPr lang="en-US" altLang="zh-CN" sz="2000" dirty="0">
                <a:latin typeface="楷体_GB2312" pitchFamily="49" charset="-122"/>
                <a:ea typeface="楷体_GB2312" pitchFamily="49" charset="-122"/>
              </a:rPr>
              <a:t>ATOM==0:</a:t>
            </a:r>
            <a:r>
              <a:rPr lang="zh-CN" altLang="en-US" sz="2000" dirty="0">
                <a:latin typeface="楷体_GB2312" pitchFamily="49" charset="-122"/>
                <a:ea typeface="楷体_GB2312" pitchFamily="49" charset="-122"/>
              </a:rPr>
              <a:t>原子；</a:t>
            </a:r>
            <a:r>
              <a:rPr lang="en-US" altLang="zh-CN" sz="2000" dirty="0">
                <a:latin typeface="楷体_GB2312" pitchFamily="49" charset="-122"/>
                <a:ea typeface="楷体_GB2312" pitchFamily="49" charset="-122"/>
              </a:rPr>
              <a:t>LIST==1</a:t>
            </a:r>
            <a:r>
              <a:rPr lang="zh-CN" altLang="en-US" sz="2000" dirty="0">
                <a:latin typeface="楷体_GB2312" pitchFamily="49" charset="-122"/>
                <a:ea typeface="楷体_GB2312" pitchFamily="49" charset="-122"/>
              </a:rPr>
              <a:t>：子表</a:t>
            </a:r>
            <a:endParaRPr lang="zh-CN" altLang="en-US" sz="2000" dirty="0">
              <a:latin typeface="楷体_GB2312" pitchFamily="49" charset="-122"/>
              <a:ea typeface="楷体_GB2312" pitchFamily="49" charset="-122"/>
            </a:endParaRPr>
          </a:p>
          <a:p>
            <a:pPr marL="0" lvl="0" indent="0" eaLnBrk="1" hangingPunct="1">
              <a:spcBef>
                <a:spcPct val="0"/>
              </a:spcBef>
              <a:buNone/>
            </a:pPr>
            <a:r>
              <a:rPr lang="en-US" altLang="zh-CN" sz="2400" dirty="0"/>
              <a:t>typedef struct GLNode{</a:t>
            </a:r>
            <a:endParaRPr lang="en-US" altLang="zh-CN" sz="2400" dirty="0"/>
          </a:p>
          <a:p>
            <a:pPr marL="0" lvl="0" indent="0" eaLnBrk="1" hangingPunct="1">
              <a:spcBef>
                <a:spcPct val="0"/>
              </a:spcBef>
              <a:buNone/>
            </a:pPr>
            <a:r>
              <a:rPr lang="en-US" altLang="zh-CN" sz="2400" dirty="0"/>
              <a:t>	ElemTag  </a:t>
            </a:r>
            <a:r>
              <a:rPr lang="en-US" altLang="zh-CN" sz="2400" dirty="0">
                <a:solidFill>
                  <a:srgbClr val="FF0000"/>
                </a:solidFill>
              </a:rPr>
              <a:t>tag</a:t>
            </a:r>
            <a:r>
              <a:rPr lang="en-US" altLang="zh-CN" sz="2400" dirty="0"/>
              <a:t>;</a:t>
            </a:r>
            <a:endParaRPr lang="en-US" altLang="zh-CN" sz="2400" dirty="0"/>
          </a:p>
          <a:p>
            <a:pPr marL="0" lvl="0" indent="0" eaLnBrk="1" hangingPunct="1">
              <a:spcBef>
                <a:spcPct val="0"/>
              </a:spcBef>
              <a:buNone/>
            </a:pPr>
            <a:r>
              <a:rPr lang="en-US" altLang="zh-CN" sz="2400" dirty="0"/>
              <a:t>	union {</a:t>
            </a:r>
            <a:endParaRPr lang="en-US" altLang="zh-CN" sz="2400" dirty="0"/>
          </a:p>
          <a:p>
            <a:pPr marL="0" lvl="0" indent="0" eaLnBrk="1" hangingPunct="1">
              <a:spcBef>
                <a:spcPct val="0"/>
              </a:spcBef>
              <a:buNone/>
            </a:pPr>
            <a:r>
              <a:rPr lang="en-US" altLang="zh-CN" sz="2400" dirty="0"/>
              <a:t>	     AtomType  atom;</a:t>
            </a:r>
            <a:endParaRPr lang="en-US" altLang="zh-CN" sz="2400" dirty="0"/>
          </a:p>
          <a:p>
            <a:pPr marL="0" lvl="0" indent="0" eaLnBrk="1" hangingPunct="1">
              <a:spcBef>
                <a:spcPct val="0"/>
              </a:spcBef>
              <a:buNone/>
            </a:pPr>
            <a:r>
              <a:rPr lang="en-US" altLang="zh-CN" sz="2400" dirty="0"/>
              <a:t>	     struct  {</a:t>
            </a:r>
            <a:endParaRPr lang="en-US" altLang="zh-CN" sz="2400" dirty="0"/>
          </a:p>
          <a:p>
            <a:pPr marL="0" lvl="0" indent="0" eaLnBrk="1" hangingPunct="1">
              <a:spcBef>
                <a:spcPct val="0"/>
              </a:spcBef>
              <a:buNone/>
            </a:pPr>
            <a:r>
              <a:rPr lang="en-US" altLang="zh-CN" sz="2400" dirty="0"/>
              <a:t>	        </a:t>
            </a:r>
            <a:r>
              <a:rPr lang="en-US" altLang="zh-CN" sz="2400" dirty="0">
                <a:solidFill>
                  <a:srgbClr val="FF0000"/>
                </a:solidFill>
              </a:rPr>
              <a:t>struct GLNode  *hp, *tp</a:t>
            </a:r>
            <a:r>
              <a:rPr lang="en-US" altLang="zh-CN" sz="2400" dirty="0"/>
              <a:t>;</a:t>
            </a:r>
            <a:endParaRPr lang="en-US" altLang="zh-CN" sz="2400" dirty="0"/>
          </a:p>
          <a:p>
            <a:pPr marL="0" lvl="0" indent="0" eaLnBrk="1" hangingPunct="1">
              <a:spcBef>
                <a:spcPct val="0"/>
              </a:spcBef>
              <a:buNone/>
            </a:pPr>
            <a:r>
              <a:rPr lang="en-US" altLang="zh-CN" sz="2400" dirty="0"/>
              <a:t>	     }ptr;</a:t>
            </a:r>
            <a:endParaRPr lang="en-US" altLang="zh-CN" sz="2400" dirty="0"/>
          </a:p>
          <a:p>
            <a:pPr marL="0" lvl="0" indent="0" eaLnBrk="1" hangingPunct="1">
              <a:spcBef>
                <a:spcPct val="0"/>
              </a:spcBef>
              <a:buNone/>
            </a:pPr>
            <a:r>
              <a:rPr lang="en-US" altLang="zh-CN" sz="2400" dirty="0"/>
              <a:t>	}</a:t>
            </a:r>
            <a:endParaRPr lang="en-US" altLang="zh-CN" sz="2400" dirty="0"/>
          </a:p>
          <a:p>
            <a:pPr marL="0" lvl="0" indent="0" eaLnBrk="1" hangingPunct="1">
              <a:spcBef>
                <a:spcPct val="0"/>
              </a:spcBef>
              <a:buNone/>
            </a:pPr>
            <a:r>
              <a:rPr lang="en-US" altLang="zh-CN" sz="2400" dirty="0"/>
              <a:t>} * </a:t>
            </a:r>
            <a:r>
              <a:rPr lang="en-US" altLang="zh-CN" sz="2400" b="1" dirty="0">
                <a:solidFill>
                  <a:schemeClr val="accent2"/>
                </a:solidFill>
              </a:rPr>
              <a:t>GList1</a:t>
            </a:r>
            <a:r>
              <a:rPr lang="en-US" altLang="zh-CN" sz="2400" dirty="0"/>
              <a:t>;</a:t>
            </a:r>
            <a:endParaRPr lang="en-US" altLang="zh-CN" sz="2400" dirty="0"/>
          </a:p>
        </p:txBody>
      </p:sp>
      <p:grpSp>
        <p:nvGrpSpPr>
          <p:cNvPr id="30731" name="Group 16"/>
          <p:cNvGrpSpPr/>
          <p:nvPr/>
        </p:nvGrpSpPr>
        <p:grpSpPr>
          <a:xfrm>
            <a:off x="6021388" y="2195513"/>
            <a:ext cx="2057400" cy="1430337"/>
            <a:chOff x="3696" y="647"/>
            <a:chExt cx="1296" cy="901"/>
          </a:xfrm>
        </p:grpSpPr>
        <p:sp>
          <p:nvSpPr>
            <p:cNvPr id="30733" name="Text Box 4"/>
            <p:cNvSpPr txBox="1"/>
            <p:nvPr/>
          </p:nvSpPr>
          <p:spPr>
            <a:xfrm>
              <a:off x="3696" y="935"/>
              <a:ext cx="1296" cy="29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tag=1  hp  tp  </a:t>
              </a:r>
              <a:endParaRPr lang="en-US" altLang="zh-CN" sz="2400" dirty="0"/>
            </a:p>
          </p:txBody>
        </p:sp>
        <p:sp>
          <p:nvSpPr>
            <p:cNvPr id="84997" name="Line 5"/>
            <p:cNvSpPr>
              <a:spLocks noChangeShapeType="1"/>
            </p:cNvSpPr>
            <p:nvPr/>
          </p:nvSpPr>
          <p:spPr bwMode="auto">
            <a:xfrm>
              <a:off x="4272" y="935"/>
              <a:ext cx="0" cy="288"/>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4998" name="Line 6"/>
            <p:cNvSpPr>
              <a:spLocks noChangeShapeType="1"/>
            </p:cNvSpPr>
            <p:nvPr/>
          </p:nvSpPr>
          <p:spPr bwMode="auto">
            <a:xfrm>
              <a:off x="4608" y="935"/>
              <a:ext cx="0" cy="288"/>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0736" name="Text Box 7"/>
            <p:cNvSpPr txBox="1"/>
            <p:nvPr/>
          </p:nvSpPr>
          <p:spPr>
            <a:xfrm>
              <a:off x="3936" y="647"/>
              <a:ext cx="86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表结点</a:t>
              </a:r>
              <a:endParaRPr lang="zh-CN" altLang="en-US" sz="2400" dirty="0"/>
            </a:p>
          </p:txBody>
        </p:sp>
        <p:sp>
          <p:nvSpPr>
            <p:cNvPr id="85006" name="AutoShape 14"/>
            <p:cNvSpPr/>
            <p:nvPr/>
          </p:nvSpPr>
          <p:spPr bwMode="auto">
            <a:xfrm rot="-5400000">
              <a:off x="4581" y="958"/>
              <a:ext cx="91" cy="681"/>
            </a:xfrm>
            <a:prstGeom prst="leftBrace">
              <a:avLst>
                <a:gd name="adj1" fmla="val 6236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0738" name="Text Box 15"/>
            <p:cNvSpPr txBox="1"/>
            <p:nvPr/>
          </p:nvSpPr>
          <p:spPr>
            <a:xfrm>
              <a:off x="4468" y="1298"/>
              <a:ext cx="453"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ptr</a:t>
              </a:r>
              <a:endParaRPr lang="en-US" altLang="zh-CN" sz="2000" dirty="0"/>
            </a:p>
          </p:txBody>
        </p:sp>
      </p:grpSp>
      <p:sp>
        <p:nvSpPr>
          <p:cNvPr id="18" name="Text Box 16"/>
          <p:cNvSpPr txBox="1">
            <a:spLocks noChangeArrowheads="1"/>
          </p:cNvSpPr>
          <p:nvPr/>
        </p:nvSpPr>
        <p:spPr bwMode="auto">
          <a:xfrm>
            <a:off x="5580063" y="263525"/>
            <a:ext cx="3179763" cy="1568450"/>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GL=(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1</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2</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n</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t>
            </a:r>
            <a:endPar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head(GL)=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1</a:t>
            </a:r>
            <a:endPar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tail(GL)=(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2</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n</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t>
            </a:r>
            <a:endPar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1026"/>
          <p:cNvSpPr>
            <a:spLocks noGrp="1"/>
          </p:cNvSpPr>
          <p:nvPr>
            <p:ph type="title"/>
          </p:nvPr>
        </p:nvSpPr>
        <p:spPr>
          <a:xfrm>
            <a:off x="1760538" y="405130"/>
            <a:ext cx="1511300" cy="6858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示例</a:t>
            </a:r>
            <a:r>
              <a:rPr lang="en-US" altLang="zh-CN" sz="2400" b="1" dirty="0">
                <a:solidFill>
                  <a:srgbClr val="CC6600"/>
                </a:solidFill>
              </a:rPr>
              <a:t>]</a:t>
            </a:r>
            <a:endParaRPr lang="en-US" altLang="zh-CN" sz="2800" b="1" dirty="0">
              <a:solidFill>
                <a:srgbClr val="CC6600"/>
              </a:solidFill>
            </a:endParaRPr>
          </a:p>
        </p:txBody>
      </p:sp>
      <p:sp>
        <p:nvSpPr>
          <p:cNvPr id="31749" name="Rectangle 1027"/>
          <p:cNvSpPr>
            <a:spLocks noGrp="1"/>
          </p:cNvSpPr>
          <p:nvPr>
            <p:ph idx="1"/>
          </p:nvPr>
        </p:nvSpPr>
        <p:spPr>
          <a:xfrm>
            <a:off x="757555" y="1367155"/>
            <a:ext cx="7772400" cy="4800600"/>
          </a:xfrm>
        </p:spPr>
        <p:txBody>
          <a:bodyPr vert="horz" wrap="square" lIns="91440" tIns="45720" rIns="91440" bIns="45720" anchor="t"/>
          <a:p>
            <a:pPr eaLnBrk="1" hangingPunct="1">
              <a:buNone/>
            </a:pPr>
            <a:r>
              <a:rPr lang="en-US" altLang="zh-CN" sz="2400" dirty="0">
                <a:solidFill>
                  <a:srgbClr val="FF0066"/>
                </a:solidFill>
              </a:rPr>
              <a:t>A=( )</a:t>
            </a:r>
            <a:r>
              <a:rPr lang="en-US" altLang="zh-CN" sz="2800" dirty="0"/>
              <a:t>    </a:t>
            </a:r>
            <a:r>
              <a:rPr lang="en-US" altLang="zh-CN" sz="2000" dirty="0"/>
              <a:t>A = NULL</a:t>
            </a: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p:txBody>
      </p:sp>
      <p:sp>
        <p:nvSpPr>
          <p:cNvPr id="31750" name="Text Box 1029"/>
          <p:cNvSpPr txBox="1"/>
          <p:nvPr/>
        </p:nvSpPr>
        <p:spPr>
          <a:xfrm>
            <a:off x="2524125" y="2263775"/>
            <a:ext cx="12954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1</a:t>
            </a:r>
            <a:endParaRPr lang="en-US" altLang="zh-CN" sz="2400" dirty="0">
              <a:solidFill>
                <a:srgbClr val="FF0000"/>
              </a:solidFill>
            </a:endParaRPr>
          </a:p>
        </p:txBody>
      </p:sp>
      <p:sp>
        <p:nvSpPr>
          <p:cNvPr id="60422" name="Line 1030"/>
          <p:cNvSpPr>
            <a:spLocks noChangeShapeType="1"/>
          </p:cNvSpPr>
          <p:nvPr/>
        </p:nvSpPr>
        <p:spPr bwMode="auto">
          <a:xfrm>
            <a:off x="2981325" y="226377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23" name="Line 1031"/>
          <p:cNvSpPr>
            <a:spLocks noChangeShapeType="1"/>
          </p:cNvSpPr>
          <p:nvPr/>
        </p:nvSpPr>
        <p:spPr bwMode="auto">
          <a:xfrm>
            <a:off x="3438525" y="226377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53" name="Text Box 1033"/>
          <p:cNvSpPr txBox="1"/>
          <p:nvPr/>
        </p:nvSpPr>
        <p:spPr>
          <a:xfrm>
            <a:off x="4276725" y="2263775"/>
            <a:ext cx="12192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  ^</a:t>
            </a:r>
            <a:endParaRPr lang="en-US" altLang="zh-CN" sz="2400" dirty="0"/>
          </a:p>
        </p:txBody>
      </p:sp>
      <p:sp>
        <p:nvSpPr>
          <p:cNvPr id="60426" name="Line 1034"/>
          <p:cNvSpPr>
            <a:spLocks noChangeShapeType="1"/>
          </p:cNvSpPr>
          <p:nvPr/>
        </p:nvSpPr>
        <p:spPr bwMode="auto">
          <a:xfrm>
            <a:off x="4657725" y="226377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27" name="Line 1035"/>
          <p:cNvSpPr>
            <a:spLocks noChangeShapeType="1"/>
          </p:cNvSpPr>
          <p:nvPr/>
        </p:nvSpPr>
        <p:spPr bwMode="auto">
          <a:xfrm>
            <a:off x="5114925" y="226377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56" name="Text Box 1036"/>
          <p:cNvSpPr txBox="1"/>
          <p:nvPr/>
        </p:nvSpPr>
        <p:spPr>
          <a:xfrm>
            <a:off x="2981325" y="3040380"/>
            <a:ext cx="8382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a</a:t>
            </a:r>
            <a:endParaRPr lang="en-US" altLang="zh-CN" sz="2400" dirty="0"/>
          </a:p>
        </p:txBody>
      </p:sp>
      <p:sp>
        <p:nvSpPr>
          <p:cNvPr id="60429" name="Line 1037"/>
          <p:cNvSpPr>
            <a:spLocks noChangeShapeType="1"/>
          </p:cNvSpPr>
          <p:nvPr/>
        </p:nvSpPr>
        <p:spPr bwMode="auto">
          <a:xfrm>
            <a:off x="3400425" y="3043555"/>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30" name="Line 1038"/>
          <p:cNvSpPr>
            <a:spLocks noChangeShapeType="1"/>
          </p:cNvSpPr>
          <p:nvPr/>
        </p:nvSpPr>
        <p:spPr bwMode="auto">
          <a:xfrm>
            <a:off x="3667125" y="2492375"/>
            <a:ext cx="6096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31" name="Line 1039"/>
          <p:cNvSpPr>
            <a:spLocks noChangeShapeType="1"/>
          </p:cNvSpPr>
          <p:nvPr/>
        </p:nvSpPr>
        <p:spPr bwMode="auto">
          <a:xfrm>
            <a:off x="3209925" y="2492375"/>
            <a:ext cx="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32" name="Line 1040"/>
          <p:cNvSpPr>
            <a:spLocks noChangeShapeType="1"/>
          </p:cNvSpPr>
          <p:nvPr/>
        </p:nvSpPr>
        <p:spPr bwMode="auto">
          <a:xfrm>
            <a:off x="2143125" y="2416175"/>
            <a:ext cx="3810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61" name="Text Box 1042"/>
          <p:cNvSpPr txBox="1"/>
          <p:nvPr/>
        </p:nvSpPr>
        <p:spPr>
          <a:xfrm>
            <a:off x="2524125" y="4213860"/>
            <a:ext cx="12954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a:t>
            </a:r>
            <a:endParaRPr lang="en-US" altLang="zh-CN" sz="2400" dirty="0"/>
          </a:p>
        </p:txBody>
      </p:sp>
      <p:sp>
        <p:nvSpPr>
          <p:cNvPr id="31762" name="Text Box 1044"/>
          <p:cNvSpPr txBox="1"/>
          <p:nvPr/>
        </p:nvSpPr>
        <p:spPr>
          <a:xfrm>
            <a:off x="4276725" y="4213860"/>
            <a:ext cx="12192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a:t>
            </a:r>
            <a:endParaRPr lang="en-US" altLang="zh-CN" sz="2400" dirty="0"/>
          </a:p>
        </p:txBody>
      </p:sp>
      <p:sp>
        <p:nvSpPr>
          <p:cNvPr id="31763" name="Text Box 1045"/>
          <p:cNvSpPr txBox="1"/>
          <p:nvPr/>
        </p:nvSpPr>
        <p:spPr>
          <a:xfrm>
            <a:off x="6029325" y="4213860"/>
            <a:ext cx="13716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a:t>
            </a:r>
            <a:endParaRPr lang="en-US" altLang="zh-CN" sz="2400" dirty="0"/>
          </a:p>
        </p:txBody>
      </p:sp>
      <p:sp>
        <p:nvSpPr>
          <p:cNvPr id="60438" name="Line 1046"/>
          <p:cNvSpPr>
            <a:spLocks noChangeShapeType="1"/>
          </p:cNvSpPr>
          <p:nvPr/>
        </p:nvSpPr>
        <p:spPr bwMode="auto">
          <a:xfrm>
            <a:off x="29813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39" name="Line 1047"/>
          <p:cNvSpPr>
            <a:spLocks noChangeShapeType="1"/>
          </p:cNvSpPr>
          <p:nvPr/>
        </p:nvSpPr>
        <p:spPr bwMode="auto">
          <a:xfrm>
            <a:off x="33623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0" name="Line 1048"/>
          <p:cNvSpPr>
            <a:spLocks noChangeShapeType="1"/>
          </p:cNvSpPr>
          <p:nvPr/>
        </p:nvSpPr>
        <p:spPr bwMode="auto">
          <a:xfrm>
            <a:off x="46577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1" name="Line 1049"/>
          <p:cNvSpPr>
            <a:spLocks noChangeShapeType="1"/>
          </p:cNvSpPr>
          <p:nvPr/>
        </p:nvSpPr>
        <p:spPr bwMode="auto">
          <a:xfrm>
            <a:off x="51149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2" name="Line 1050"/>
          <p:cNvSpPr>
            <a:spLocks noChangeShapeType="1"/>
          </p:cNvSpPr>
          <p:nvPr/>
        </p:nvSpPr>
        <p:spPr bwMode="auto">
          <a:xfrm>
            <a:off x="64865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4" name="Line 1052"/>
          <p:cNvSpPr>
            <a:spLocks noChangeShapeType="1"/>
          </p:cNvSpPr>
          <p:nvPr/>
        </p:nvSpPr>
        <p:spPr bwMode="auto">
          <a:xfrm>
            <a:off x="6943725" y="4213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5" name="Line 1053"/>
          <p:cNvSpPr>
            <a:spLocks noChangeShapeType="1"/>
          </p:cNvSpPr>
          <p:nvPr/>
        </p:nvSpPr>
        <p:spPr bwMode="auto">
          <a:xfrm>
            <a:off x="2066925" y="4442460"/>
            <a:ext cx="4572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6" name="Line 1054"/>
          <p:cNvSpPr>
            <a:spLocks noChangeShapeType="1"/>
          </p:cNvSpPr>
          <p:nvPr/>
        </p:nvSpPr>
        <p:spPr bwMode="auto">
          <a:xfrm>
            <a:off x="3590925" y="4442460"/>
            <a:ext cx="6858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47" name="Line 1055"/>
          <p:cNvSpPr>
            <a:spLocks noChangeShapeType="1"/>
          </p:cNvSpPr>
          <p:nvPr/>
        </p:nvSpPr>
        <p:spPr bwMode="auto">
          <a:xfrm>
            <a:off x="5343525" y="4442460"/>
            <a:ext cx="6858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73" name="Text Box 1056"/>
          <p:cNvSpPr txBox="1"/>
          <p:nvPr/>
        </p:nvSpPr>
        <p:spPr>
          <a:xfrm>
            <a:off x="4657725" y="4823460"/>
            <a:ext cx="8382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c</a:t>
            </a:r>
            <a:endParaRPr lang="en-US" altLang="zh-CN" sz="2400" dirty="0"/>
          </a:p>
        </p:txBody>
      </p:sp>
      <p:sp>
        <p:nvSpPr>
          <p:cNvPr id="31774" name="Text Box 1057"/>
          <p:cNvSpPr txBox="1"/>
          <p:nvPr/>
        </p:nvSpPr>
        <p:spPr>
          <a:xfrm>
            <a:off x="6486525" y="4823460"/>
            <a:ext cx="914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d</a:t>
            </a:r>
            <a:endParaRPr lang="en-US" altLang="zh-CN" sz="2400" dirty="0"/>
          </a:p>
        </p:txBody>
      </p:sp>
      <p:sp>
        <p:nvSpPr>
          <p:cNvPr id="60450" name="Line 1058"/>
          <p:cNvSpPr>
            <a:spLocks noChangeShapeType="1"/>
          </p:cNvSpPr>
          <p:nvPr/>
        </p:nvSpPr>
        <p:spPr bwMode="auto">
          <a:xfrm>
            <a:off x="5038725" y="48234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51" name="Line 1059"/>
          <p:cNvSpPr>
            <a:spLocks noChangeShapeType="1"/>
          </p:cNvSpPr>
          <p:nvPr/>
        </p:nvSpPr>
        <p:spPr bwMode="auto">
          <a:xfrm>
            <a:off x="6867525" y="48234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52" name="Line 1060"/>
          <p:cNvSpPr>
            <a:spLocks noChangeShapeType="1"/>
          </p:cNvSpPr>
          <p:nvPr/>
        </p:nvSpPr>
        <p:spPr bwMode="auto">
          <a:xfrm>
            <a:off x="4886325" y="4442460"/>
            <a:ext cx="0" cy="3810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53" name="Line 1061"/>
          <p:cNvSpPr>
            <a:spLocks noChangeShapeType="1"/>
          </p:cNvSpPr>
          <p:nvPr/>
        </p:nvSpPr>
        <p:spPr bwMode="auto">
          <a:xfrm>
            <a:off x="6715125" y="4442460"/>
            <a:ext cx="0" cy="3810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79" name="Text Box 1062"/>
          <p:cNvSpPr txBox="1"/>
          <p:nvPr/>
        </p:nvSpPr>
        <p:spPr>
          <a:xfrm>
            <a:off x="2447925" y="5356860"/>
            <a:ext cx="13716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a:t>
            </a:r>
            <a:endParaRPr lang="en-US" altLang="zh-CN" sz="2400" dirty="0"/>
          </a:p>
        </p:txBody>
      </p:sp>
      <p:sp>
        <p:nvSpPr>
          <p:cNvPr id="31780" name="Text Box 1063"/>
          <p:cNvSpPr txBox="1"/>
          <p:nvPr/>
        </p:nvSpPr>
        <p:spPr>
          <a:xfrm>
            <a:off x="4276725" y="5356860"/>
            <a:ext cx="1295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a:t>
            </a:r>
            <a:endParaRPr lang="en-US" altLang="zh-CN" sz="2400" dirty="0"/>
          </a:p>
        </p:txBody>
      </p:sp>
      <p:sp>
        <p:nvSpPr>
          <p:cNvPr id="60457" name="Line 1065"/>
          <p:cNvSpPr>
            <a:spLocks noChangeShapeType="1"/>
          </p:cNvSpPr>
          <p:nvPr/>
        </p:nvSpPr>
        <p:spPr bwMode="auto">
          <a:xfrm>
            <a:off x="2905125" y="5356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58" name="Line 1066"/>
          <p:cNvSpPr>
            <a:spLocks noChangeShapeType="1"/>
          </p:cNvSpPr>
          <p:nvPr/>
        </p:nvSpPr>
        <p:spPr bwMode="auto">
          <a:xfrm>
            <a:off x="3362325" y="5356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59" name="Line 1067"/>
          <p:cNvSpPr>
            <a:spLocks noChangeShapeType="1"/>
          </p:cNvSpPr>
          <p:nvPr/>
        </p:nvSpPr>
        <p:spPr bwMode="auto">
          <a:xfrm>
            <a:off x="4657725" y="5356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0" name="Line 1068"/>
          <p:cNvSpPr>
            <a:spLocks noChangeShapeType="1"/>
          </p:cNvSpPr>
          <p:nvPr/>
        </p:nvSpPr>
        <p:spPr bwMode="auto">
          <a:xfrm>
            <a:off x="5114925" y="53568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1" name="Line 1069"/>
          <p:cNvSpPr>
            <a:spLocks noChangeShapeType="1"/>
          </p:cNvSpPr>
          <p:nvPr/>
        </p:nvSpPr>
        <p:spPr bwMode="auto">
          <a:xfrm>
            <a:off x="3133725" y="4442460"/>
            <a:ext cx="0" cy="9144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2" name="Line 1070"/>
          <p:cNvSpPr>
            <a:spLocks noChangeShapeType="1"/>
          </p:cNvSpPr>
          <p:nvPr/>
        </p:nvSpPr>
        <p:spPr bwMode="auto">
          <a:xfrm>
            <a:off x="3590925" y="5585460"/>
            <a:ext cx="6858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787" name="Text Box 1071"/>
          <p:cNvSpPr txBox="1"/>
          <p:nvPr/>
        </p:nvSpPr>
        <p:spPr>
          <a:xfrm>
            <a:off x="2905125" y="6042660"/>
            <a:ext cx="914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a</a:t>
            </a:r>
            <a:endParaRPr lang="en-US" altLang="zh-CN" sz="2400" dirty="0"/>
          </a:p>
        </p:txBody>
      </p:sp>
      <p:sp>
        <p:nvSpPr>
          <p:cNvPr id="31788" name="Text Box 1072"/>
          <p:cNvSpPr txBox="1"/>
          <p:nvPr/>
        </p:nvSpPr>
        <p:spPr>
          <a:xfrm>
            <a:off x="4657725" y="6042660"/>
            <a:ext cx="914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b</a:t>
            </a:r>
            <a:endParaRPr lang="en-US" altLang="zh-CN" sz="2400" dirty="0"/>
          </a:p>
        </p:txBody>
      </p:sp>
      <p:sp>
        <p:nvSpPr>
          <p:cNvPr id="60465" name="Line 1073"/>
          <p:cNvSpPr>
            <a:spLocks noChangeShapeType="1"/>
          </p:cNvSpPr>
          <p:nvPr/>
        </p:nvSpPr>
        <p:spPr bwMode="auto">
          <a:xfrm>
            <a:off x="3362325" y="60426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6" name="Line 1074"/>
          <p:cNvSpPr>
            <a:spLocks noChangeShapeType="1"/>
          </p:cNvSpPr>
          <p:nvPr/>
        </p:nvSpPr>
        <p:spPr bwMode="auto">
          <a:xfrm>
            <a:off x="5038725" y="604266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7" name="Line 1075"/>
          <p:cNvSpPr>
            <a:spLocks noChangeShapeType="1"/>
          </p:cNvSpPr>
          <p:nvPr/>
        </p:nvSpPr>
        <p:spPr bwMode="auto">
          <a:xfrm>
            <a:off x="3133725" y="5585460"/>
            <a:ext cx="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0468" name="Line 1076"/>
          <p:cNvSpPr>
            <a:spLocks noChangeShapeType="1"/>
          </p:cNvSpPr>
          <p:nvPr/>
        </p:nvSpPr>
        <p:spPr bwMode="auto">
          <a:xfrm>
            <a:off x="4886325" y="5585460"/>
            <a:ext cx="0" cy="5334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1808" name="Text Box 1092"/>
          <p:cNvSpPr txBox="1"/>
          <p:nvPr/>
        </p:nvSpPr>
        <p:spPr>
          <a:xfrm>
            <a:off x="542925" y="2416175"/>
            <a:ext cx="1371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B=(a,A)</a:t>
            </a:r>
            <a:endParaRPr lang="en-US" altLang="zh-CN" sz="2400" dirty="0">
              <a:solidFill>
                <a:srgbClr val="FF3300"/>
              </a:solidFill>
            </a:endParaRPr>
          </a:p>
        </p:txBody>
      </p:sp>
      <p:sp>
        <p:nvSpPr>
          <p:cNvPr id="31809" name="Text Box 1093"/>
          <p:cNvSpPr txBox="1"/>
          <p:nvPr/>
        </p:nvSpPr>
        <p:spPr>
          <a:xfrm>
            <a:off x="276225" y="4518660"/>
            <a:ext cx="1905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C=((a,b),c,d)</a:t>
            </a:r>
            <a:endParaRPr lang="en-US" altLang="zh-CN" sz="2400" dirty="0">
              <a:solidFill>
                <a:srgbClr val="FF3300"/>
              </a:solidFill>
            </a:endParaRPr>
          </a:p>
        </p:txBody>
      </p:sp>
      <p:sp>
        <p:nvSpPr>
          <p:cNvPr id="60487" name="Text Box 1095"/>
          <p:cNvSpPr txBox="1">
            <a:spLocks noChangeArrowheads="1"/>
          </p:cNvSpPr>
          <p:nvPr/>
        </p:nvSpPr>
        <p:spPr bwMode="auto">
          <a:xfrm>
            <a:off x="4352925" y="1806575"/>
            <a:ext cx="8382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a:t>
            </a:r>
            <a:endPar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60497" name="Text Box 1105"/>
          <p:cNvSpPr txBox="1">
            <a:spLocks noChangeArrowheads="1"/>
          </p:cNvSpPr>
          <p:nvPr/>
        </p:nvSpPr>
        <p:spPr bwMode="auto">
          <a:xfrm>
            <a:off x="3133725" y="4975860"/>
            <a:ext cx="9906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(a,b)</a:t>
            </a:r>
            <a:endPar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60498" name="Text Box 1106"/>
          <p:cNvSpPr txBox="1">
            <a:spLocks noChangeArrowheads="1"/>
          </p:cNvSpPr>
          <p:nvPr/>
        </p:nvSpPr>
        <p:spPr bwMode="auto">
          <a:xfrm>
            <a:off x="4429125" y="3832860"/>
            <a:ext cx="9906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(c,d)</a:t>
            </a:r>
            <a:endPar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60499" name="Text Box 1107"/>
          <p:cNvSpPr txBox="1">
            <a:spLocks noChangeArrowheads="1"/>
          </p:cNvSpPr>
          <p:nvPr/>
        </p:nvSpPr>
        <p:spPr bwMode="auto">
          <a:xfrm>
            <a:off x="6410325" y="3756660"/>
            <a:ext cx="6096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(d)</a:t>
            </a:r>
            <a:endParaRPr kumimoji="1" lang="en-US" altLang="zh-CN" kern="1200" cap="none" spc="0" normalizeH="0" baseline="0" noProof="0">
              <a:solidFill>
                <a:schemeClr val="accent1"/>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60500" name="Text Box 1108"/>
          <p:cNvSpPr txBox="1">
            <a:spLocks noChangeArrowheads="1"/>
          </p:cNvSpPr>
          <p:nvPr/>
        </p:nvSpPr>
        <p:spPr bwMode="auto">
          <a:xfrm>
            <a:off x="5572125" y="5356860"/>
            <a:ext cx="7620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(b)</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31817" name="Text Box 1109"/>
          <p:cNvSpPr txBox="1"/>
          <p:nvPr/>
        </p:nvSpPr>
        <p:spPr>
          <a:xfrm>
            <a:off x="3848100" y="405130"/>
            <a:ext cx="2736850" cy="460375"/>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GList1  A, B, C</a:t>
            </a:r>
            <a:endParaRPr lang="en-US" altLang="zh-CN" sz="2400" dirty="0"/>
          </a:p>
        </p:txBody>
      </p:sp>
      <p:sp>
        <p:nvSpPr>
          <p:cNvPr id="2" name="文本框 1"/>
          <p:cNvSpPr txBox="1"/>
          <p:nvPr/>
        </p:nvSpPr>
        <p:spPr>
          <a:xfrm>
            <a:off x="1929130" y="2236470"/>
            <a:ext cx="354965" cy="398780"/>
          </a:xfrm>
          <a:prstGeom prst="rect">
            <a:avLst/>
          </a:prstGeom>
          <a:noFill/>
        </p:spPr>
        <p:txBody>
          <a:bodyPr wrap="none" rtlCol="0">
            <a:spAutoFit/>
          </a:bodyPr>
          <a:p>
            <a:r>
              <a:rPr lang="en-US" altLang="zh-CN" sz="2000"/>
              <a:t>B</a:t>
            </a:r>
            <a:endParaRPr lang="en-US" altLang="zh-CN" sz="2000"/>
          </a:p>
        </p:txBody>
      </p:sp>
      <p:sp>
        <p:nvSpPr>
          <p:cNvPr id="3" name="文本框 2"/>
          <p:cNvSpPr txBox="1"/>
          <p:nvPr/>
        </p:nvSpPr>
        <p:spPr>
          <a:xfrm>
            <a:off x="1741805" y="4218305"/>
            <a:ext cx="367665" cy="398780"/>
          </a:xfrm>
          <a:prstGeom prst="rect">
            <a:avLst/>
          </a:prstGeom>
          <a:noFill/>
        </p:spPr>
        <p:txBody>
          <a:bodyPr wrap="none" rtlCol="0">
            <a:spAutoFit/>
          </a:bodyPr>
          <a:p>
            <a:r>
              <a:rPr lang="en-US" altLang="zh-CN" sz="2000"/>
              <a:t>C</a:t>
            </a:r>
            <a:endParaRPr lang="en-US" altLang="zh-CN"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3"/>
          <p:cNvSpPr>
            <a:spLocks noGrp="1"/>
          </p:cNvSpPr>
          <p:nvPr>
            <p:ph idx="1"/>
          </p:nvPr>
        </p:nvSpPr>
        <p:spPr>
          <a:xfrm>
            <a:off x="468313" y="620713"/>
            <a:ext cx="7924800" cy="936625"/>
          </a:xfrm>
        </p:spPr>
        <p:txBody>
          <a:bodyPr vert="horz" wrap="square" lIns="91440" tIns="45720" rIns="91440" bIns="45720" anchor="t"/>
          <a:p>
            <a:pPr eaLnBrk="1" hangingPunct="1">
              <a:buNone/>
            </a:pPr>
            <a:r>
              <a:rPr lang="en-US" altLang="zh-CN" sz="2400" b="1" dirty="0">
                <a:solidFill>
                  <a:srgbClr val="800000"/>
                </a:solidFill>
              </a:rPr>
              <a:t>5.5.2  </a:t>
            </a:r>
            <a:r>
              <a:rPr lang="zh-CN" altLang="en-US" sz="2400" b="1" dirty="0">
                <a:solidFill>
                  <a:srgbClr val="800000"/>
                </a:solidFill>
              </a:rPr>
              <a:t>方法</a:t>
            </a:r>
            <a:r>
              <a:rPr lang="en-US" altLang="zh-CN" sz="2400" b="1" dirty="0">
                <a:solidFill>
                  <a:srgbClr val="800000"/>
                </a:solidFill>
              </a:rPr>
              <a:t>2—</a:t>
            </a:r>
            <a:r>
              <a:rPr lang="zh-CN" altLang="en-US" sz="2400" b="1" dirty="0">
                <a:solidFill>
                  <a:srgbClr val="800000"/>
                </a:solidFill>
              </a:rPr>
              <a:t>扩展的线性链表形式</a:t>
            </a:r>
            <a:endParaRPr lang="zh-CN" altLang="en-US" sz="2400" b="1" dirty="0">
              <a:solidFill>
                <a:srgbClr val="800000"/>
              </a:solidFill>
            </a:endParaRPr>
          </a:p>
          <a:p>
            <a:pPr eaLnBrk="1" hangingPunct="1">
              <a:buNone/>
            </a:pPr>
            <a:r>
              <a:rPr lang="zh-CN" altLang="en-US" sz="2400" b="1" dirty="0">
                <a:solidFill>
                  <a:srgbClr val="CC6600"/>
                </a:solidFill>
              </a:rPr>
              <a:t>   </a:t>
            </a:r>
            <a:r>
              <a:rPr lang="en-US" altLang="zh-CN" sz="2400" b="1" dirty="0">
                <a:solidFill>
                  <a:srgbClr val="CC6600"/>
                </a:solidFill>
              </a:rPr>
              <a:t>[</a:t>
            </a:r>
            <a:r>
              <a:rPr lang="zh-CN" altLang="en-US" sz="2400" b="1" dirty="0">
                <a:solidFill>
                  <a:srgbClr val="CC6600"/>
                </a:solidFill>
              </a:rPr>
              <a:t>类型定义</a:t>
            </a:r>
            <a:r>
              <a:rPr lang="en-US" altLang="zh-CN" sz="2400" b="1" dirty="0">
                <a:solidFill>
                  <a:srgbClr val="CC6600"/>
                </a:solidFill>
              </a:rPr>
              <a:t>]</a:t>
            </a:r>
            <a:endParaRPr lang="en-US" altLang="zh-CN" dirty="0"/>
          </a:p>
        </p:txBody>
      </p:sp>
      <p:sp>
        <p:nvSpPr>
          <p:cNvPr id="32773" name="Text Box 5"/>
          <p:cNvSpPr txBox="1"/>
          <p:nvPr/>
        </p:nvSpPr>
        <p:spPr>
          <a:xfrm>
            <a:off x="5867400" y="2075180"/>
            <a:ext cx="2526030" cy="4603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tag=1    hp    tp  </a:t>
            </a:r>
            <a:endParaRPr lang="en-US" altLang="zh-CN" sz="2400" dirty="0"/>
          </a:p>
        </p:txBody>
      </p:sp>
      <p:sp>
        <p:nvSpPr>
          <p:cNvPr id="59398" name="Line 6"/>
          <p:cNvSpPr>
            <a:spLocks noChangeShapeType="1"/>
          </p:cNvSpPr>
          <p:nvPr/>
        </p:nvSpPr>
        <p:spPr bwMode="auto">
          <a:xfrm>
            <a:off x="6781800" y="2074863"/>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9399" name="Line 7"/>
          <p:cNvSpPr>
            <a:spLocks noChangeShapeType="1"/>
          </p:cNvSpPr>
          <p:nvPr/>
        </p:nvSpPr>
        <p:spPr bwMode="auto">
          <a:xfrm>
            <a:off x="7673975" y="2074863"/>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2776" name="Text Box 8"/>
          <p:cNvSpPr txBox="1"/>
          <p:nvPr/>
        </p:nvSpPr>
        <p:spPr>
          <a:xfrm>
            <a:off x="6248400" y="1617663"/>
            <a:ext cx="1371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表结点</a:t>
            </a:r>
            <a:endParaRPr lang="zh-CN" altLang="en-US" sz="2400" dirty="0"/>
          </a:p>
        </p:txBody>
      </p:sp>
      <p:sp>
        <p:nvSpPr>
          <p:cNvPr id="32777" name="Text Box 10"/>
          <p:cNvSpPr txBox="1"/>
          <p:nvPr/>
        </p:nvSpPr>
        <p:spPr>
          <a:xfrm>
            <a:off x="5867400" y="3218180"/>
            <a:ext cx="2526030" cy="4603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tag=0 atom   tp</a:t>
            </a:r>
            <a:endParaRPr lang="en-US" altLang="zh-CN" sz="2400" dirty="0"/>
          </a:p>
        </p:txBody>
      </p:sp>
      <p:sp>
        <p:nvSpPr>
          <p:cNvPr id="59403" name="Line 11"/>
          <p:cNvSpPr>
            <a:spLocks noChangeShapeType="1"/>
          </p:cNvSpPr>
          <p:nvPr/>
        </p:nvSpPr>
        <p:spPr bwMode="auto">
          <a:xfrm>
            <a:off x="6853555" y="3217863"/>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2779" name="Text Box 12"/>
          <p:cNvSpPr txBox="1"/>
          <p:nvPr/>
        </p:nvSpPr>
        <p:spPr>
          <a:xfrm>
            <a:off x="6248400" y="2760663"/>
            <a:ext cx="1905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原子结点</a:t>
            </a:r>
            <a:endParaRPr lang="zh-CN" altLang="en-US" sz="2400" dirty="0"/>
          </a:p>
        </p:txBody>
      </p:sp>
      <p:sp>
        <p:nvSpPr>
          <p:cNvPr id="59405" name="Line 13"/>
          <p:cNvSpPr>
            <a:spLocks noChangeShapeType="1"/>
          </p:cNvSpPr>
          <p:nvPr/>
        </p:nvSpPr>
        <p:spPr bwMode="auto">
          <a:xfrm>
            <a:off x="7738745" y="321310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2781" name="Text Box 14"/>
          <p:cNvSpPr txBox="1"/>
          <p:nvPr/>
        </p:nvSpPr>
        <p:spPr>
          <a:xfrm>
            <a:off x="5791200" y="4047490"/>
            <a:ext cx="2959735" cy="1383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楷体_GB2312" pitchFamily="49" charset="-122"/>
                <a:ea typeface="楷体_GB2312" pitchFamily="49" charset="-122"/>
              </a:rPr>
              <a:t>hp: </a:t>
            </a:r>
            <a:r>
              <a:rPr lang="zh-CN" altLang="en-US" sz="2400" dirty="0">
                <a:solidFill>
                  <a:schemeClr val="accent2"/>
                </a:solidFill>
                <a:latin typeface="楷体_GB2312" pitchFamily="49" charset="-122"/>
                <a:ea typeface="楷体_GB2312" pitchFamily="49" charset="-122"/>
              </a:rPr>
              <a:t>指向表头的指针</a:t>
            </a:r>
            <a:endParaRPr lang="en-US" altLang="en-US" sz="2400" dirty="0">
              <a:solidFill>
                <a:schemeClr val="accent2"/>
              </a:solidFill>
              <a:latin typeface="楷体_GB2312" pitchFamily="49" charset="-122"/>
              <a:ea typeface="楷体_GB2312" pitchFamily="49" charset="-122"/>
            </a:endParaRPr>
          </a:p>
          <a:p>
            <a:pPr marL="0" lvl="0" indent="0" eaLnBrk="1" hangingPunct="1">
              <a:spcBef>
                <a:spcPct val="50000"/>
              </a:spcBef>
              <a:buNone/>
            </a:pPr>
            <a:r>
              <a:rPr lang="en-US" altLang="zh-CN" sz="2400" dirty="0">
                <a:solidFill>
                  <a:schemeClr val="accent2"/>
                </a:solidFill>
                <a:latin typeface="楷体_GB2312" pitchFamily="49" charset="-122"/>
                <a:ea typeface="楷体_GB2312" pitchFamily="49" charset="-122"/>
              </a:rPr>
              <a:t>tp: </a:t>
            </a:r>
            <a:r>
              <a:rPr lang="zh-CN" altLang="en-US" sz="2400" dirty="0">
                <a:solidFill>
                  <a:schemeClr val="accent2"/>
                </a:solidFill>
                <a:latin typeface="楷体_GB2312" pitchFamily="49" charset="-122"/>
                <a:ea typeface="楷体_GB2312" pitchFamily="49" charset="-122"/>
              </a:rPr>
              <a:t>指向同一层的下一个结点</a:t>
            </a:r>
            <a:endParaRPr lang="zh-CN" altLang="en-US" sz="2400" dirty="0">
              <a:solidFill>
                <a:schemeClr val="accent2"/>
              </a:solidFill>
              <a:latin typeface="楷体_GB2312" pitchFamily="49" charset="-122"/>
              <a:ea typeface="楷体_GB2312" pitchFamily="49" charset="-122"/>
            </a:endParaRPr>
          </a:p>
        </p:txBody>
      </p:sp>
      <p:sp>
        <p:nvSpPr>
          <p:cNvPr id="32782" name="Text Box 16"/>
          <p:cNvSpPr txBox="1">
            <a:spLocks noChangeArrowheads="1"/>
          </p:cNvSpPr>
          <p:nvPr/>
        </p:nvSpPr>
        <p:spPr bwMode="auto">
          <a:xfrm>
            <a:off x="5508625" y="620713"/>
            <a:ext cx="2519363" cy="457200"/>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1</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2</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 a</a:t>
            </a:r>
            <a:r>
              <a:rPr kumimoji="1" lang="en-US" altLang="zh-CN" sz="2400" b="0" i="0" u="none" strike="noStrike" kern="1200" cap="none" spc="0" normalizeH="0" baseline="-25000" noProof="0" dirty="0" smtClean="0">
                <a:ln>
                  <a:noFill/>
                </a:ln>
                <a:solidFill>
                  <a:schemeClr val="tx1"/>
                </a:solidFill>
                <a:effectLst/>
                <a:uLnTx/>
                <a:uFillTx/>
                <a:latin typeface="Times New Roman" panose="02020503050405090304" pitchFamily="18" charset="0"/>
                <a:ea typeface="宋体" charset="-122"/>
                <a:cs typeface="+mn-cs"/>
              </a:rPr>
              <a:t>n</a:t>
            </a:r>
            <a:r>
              <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rPr>
              <a:t> )</a:t>
            </a:r>
            <a:endParaRPr kumimoji="1" lang="en-US" altLang="zh-CN" sz="2400" b="0" i="0" u="none" strike="noStrike" kern="1200" cap="none" spc="0" normalizeH="0" baseline="0" noProof="0" dirty="0" smtClean="0">
              <a:ln>
                <a:noFill/>
              </a:ln>
              <a:solidFill>
                <a:schemeClr val="tx1"/>
              </a:solidFill>
              <a:effectLst/>
              <a:uLnTx/>
              <a:uFillTx/>
              <a:latin typeface="Times New Roman" panose="02020503050405090304" pitchFamily="18" charset="0"/>
              <a:ea typeface="宋体" charset="-122"/>
              <a:cs typeface="+mn-cs"/>
            </a:endParaRPr>
          </a:p>
        </p:txBody>
      </p:sp>
      <p:sp>
        <p:nvSpPr>
          <p:cNvPr id="32783" name="Text Box 17"/>
          <p:cNvSpPr txBox="1"/>
          <p:nvPr/>
        </p:nvSpPr>
        <p:spPr>
          <a:xfrm>
            <a:off x="539750" y="1557338"/>
            <a:ext cx="5040313" cy="4362450"/>
          </a:xfrm>
          <a:prstGeom prst="rect">
            <a:avLst/>
          </a:prstGeom>
          <a:solidFill>
            <a:schemeClr val="hlink"/>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typedef enum {ATOM, LIST} ElemTag;</a:t>
            </a:r>
            <a:endParaRPr lang="en-US" altLang="zh-CN" sz="2000" dirty="0"/>
          </a:p>
          <a:p>
            <a:pPr marL="0" lvl="0" indent="0" eaLnBrk="1" hangingPunct="1">
              <a:spcBef>
                <a:spcPct val="0"/>
              </a:spcBef>
              <a:buNone/>
            </a:pPr>
            <a:r>
              <a:rPr lang="en-US" altLang="zh-CN" sz="2000" dirty="0"/>
              <a:t>// </a:t>
            </a:r>
            <a:r>
              <a:rPr lang="en-US" altLang="zh-CN" sz="2000" dirty="0">
                <a:latin typeface="楷体_GB2312" pitchFamily="49" charset="-122"/>
                <a:ea typeface="楷体_GB2312" pitchFamily="49" charset="-122"/>
              </a:rPr>
              <a:t>ATOM==0:</a:t>
            </a:r>
            <a:r>
              <a:rPr lang="zh-CN" altLang="en-US" sz="2000" dirty="0">
                <a:latin typeface="楷体_GB2312" pitchFamily="49" charset="-122"/>
                <a:ea typeface="楷体_GB2312" pitchFamily="49" charset="-122"/>
              </a:rPr>
              <a:t>原子；</a:t>
            </a:r>
            <a:r>
              <a:rPr lang="en-US" altLang="zh-CN" sz="2000" dirty="0">
                <a:latin typeface="楷体_GB2312" pitchFamily="49" charset="-122"/>
                <a:ea typeface="楷体_GB2312" pitchFamily="49" charset="-122"/>
              </a:rPr>
              <a:t>LIST==1</a:t>
            </a:r>
            <a:r>
              <a:rPr lang="zh-CN" altLang="en-US" sz="2000" dirty="0">
                <a:latin typeface="楷体_GB2312" pitchFamily="49" charset="-122"/>
                <a:ea typeface="楷体_GB2312" pitchFamily="49" charset="-122"/>
              </a:rPr>
              <a:t>：子表</a:t>
            </a:r>
            <a:endParaRPr lang="zh-CN" altLang="en-US" sz="2000" dirty="0">
              <a:latin typeface="楷体_GB2312" pitchFamily="49" charset="-122"/>
              <a:ea typeface="楷体_GB2312" pitchFamily="49" charset="-122"/>
            </a:endParaRPr>
          </a:p>
          <a:p>
            <a:pPr marL="0" lvl="0" indent="0" eaLnBrk="1" hangingPunct="1">
              <a:spcBef>
                <a:spcPct val="0"/>
              </a:spcBef>
              <a:buNone/>
            </a:pPr>
            <a:r>
              <a:rPr lang="en-US" altLang="zh-CN" sz="2400" dirty="0"/>
              <a:t>typedef struct GLNode{</a:t>
            </a:r>
            <a:endParaRPr lang="en-US" altLang="zh-CN" sz="2400" dirty="0"/>
          </a:p>
          <a:p>
            <a:pPr marL="0" lvl="0" indent="0" eaLnBrk="1" hangingPunct="1">
              <a:spcBef>
                <a:spcPct val="0"/>
              </a:spcBef>
              <a:buNone/>
            </a:pPr>
            <a:r>
              <a:rPr lang="en-US" altLang="zh-CN" sz="2400" dirty="0"/>
              <a:t>	ElemTag  tag;</a:t>
            </a:r>
            <a:endParaRPr lang="en-US" altLang="zh-CN" sz="2400" dirty="0"/>
          </a:p>
          <a:p>
            <a:pPr marL="0" lvl="0" indent="0" eaLnBrk="1" hangingPunct="1">
              <a:spcBef>
                <a:spcPct val="0"/>
              </a:spcBef>
              <a:buNone/>
            </a:pPr>
            <a:r>
              <a:rPr lang="en-US" altLang="zh-CN" sz="2400" dirty="0"/>
              <a:t>	union {</a:t>
            </a:r>
            <a:endParaRPr lang="en-US" altLang="zh-CN" sz="2400" dirty="0"/>
          </a:p>
          <a:p>
            <a:pPr marL="0" lvl="0" indent="0" eaLnBrk="1" hangingPunct="1">
              <a:spcBef>
                <a:spcPct val="0"/>
              </a:spcBef>
              <a:buNone/>
            </a:pPr>
            <a:r>
              <a:rPr lang="en-US" altLang="zh-CN" sz="2400" dirty="0"/>
              <a:t>	     AtomType  atom;</a:t>
            </a:r>
            <a:endParaRPr lang="en-US" altLang="zh-CN" sz="2400" dirty="0"/>
          </a:p>
          <a:p>
            <a:pPr marL="0" lvl="0" indent="0" eaLnBrk="1" hangingPunct="1">
              <a:spcBef>
                <a:spcPct val="0"/>
              </a:spcBef>
              <a:buNone/>
            </a:pPr>
            <a:r>
              <a:rPr lang="en-US" altLang="zh-CN" sz="2400" dirty="0"/>
              <a:t>	     struct  {</a:t>
            </a:r>
            <a:endParaRPr lang="en-US" altLang="zh-CN" sz="2400" dirty="0"/>
          </a:p>
          <a:p>
            <a:pPr marL="0" lvl="0" indent="0" eaLnBrk="1" hangingPunct="1">
              <a:spcBef>
                <a:spcPct val="0"/>
              </a:spcBef>
              <a:buNone/>
            </a:pPr>
            <a:r>
              <a:rPr lang="en-US" altLang="zh-CN" sz="2400" dirty="0"/>
              <a:t>	          struct GLNode  *hp;</a:t>
            </a:r>
            <a:endParaRPr lang="en-US" altLang="zh-CN" sz="2400" dirty="0"/>
          </a:p>
          <a:p>
            <a:pPr marL="0" lvl="0" indent="0" eaLnBrk="1" hangingPunct="1">
              <a:spcBef>
                <a:spcPct val="0"/>
              </a:spcBef>
              <a:buNone/>
            </a:pPr>
            <a:r>
              <a:rPr lang="en-US" altLang="zh-CN" sz="2400" dirty="0"/>
              <a:t>	     }</a:t>
            </a:r>
            <a:endParaRPr lang="en-US" altLang="zh-CN" sz="2400" dirty="0"/>
          </a:p>
          <a:p>
            <a:pPr marL="0" lvl="0" indent="0" eaLnBrk="1" hangingPunct="1">
              <a:spcBef>
                <a:spcPct val="0"/>
              </a:spcBef>
              <a:buNone/>
            </a:pPr>
            <a:r>
              <a:rPr lang="en-US" altLang="zh-CN" sz="2400" dirty="0"/>
              <a:t>	}</a:t>
            </a:r>
            <a:endParaRPr lang="en-US" altLang="zh-CN" sz="2400" dirty="0"/>
          </a:p>
          <a:p>
            <a:pPr marL="0" lvl="0" indent="0" eaLnBrk="1" hangingPunct="1">
              <a:spcBef>
                <a:spcPct val="0"/>
              </a:spcBef>
              <a:buNone/>
            </a:pPr>
            <a:r>
              <a:rPr lang="en-US" altLang="zh-CN" sz="2400" dirty="0"/>
              <a:t>	struct GLNode  *tp;</a:t>
            </a:r>
            <a:endParaRPr lang="en-US" altLang="zh-CN" sz="2400" dirty="0"/>
          </a:p>
          <a:p>
            <a:pPr marL="0" lvl="0" indent="0" eaLnBrk="1" hangingPunct="1">
              <a:spcBef>
                <a:spcPct val="0"/>
              </a:spcBef>
              <a:buNone/>
            </a:pPr>
            <a:r>
              <a:rPr lang="en-US" altLang="zh-CN" sz="2400" dirty="0"/>
              <a:t>} * </a:t>
            </a:r>
            <a:r>
              <a:rPr lang="en-US" altLang="zh-CN" sz="2400" b="1" dirty="0">
                <a:solidFill>
                  <a:schemeClr val="accent2"/>
                </a:solidFill>
              </a:rPr>
              <a:t>GList2</a:t>
            </a:r>
            <a:r>
              <a:rPr lang="en-US" altLang="zh-CN" sz="2400" dirty="0"/>
              <a:t>;</a:t>
            </a: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Rectangle 2"/>
          <p:cNvSpPr>
            <a:spLocks noGrp="1"/>
          </p:cNvSpPr>
          <p:nvPr>
            <p:ph type="title"/>
          </p:nvPr>
        </p:nvSpPr>
        <p:spPr>
          <a:xfrm>
            <a:off x="685800" y="6096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示例</a:t>
            </a:r>
            <a:r>
              <a:rPr lang="en-US" altLang="zh-CN" sz="2400" b="1" dirty="0">
                <a:solidFill>
                  <a:srgbClr val="CC6600"/>
                </a:solidFill>
              </a:rPr>
              <a:t>]</a:t>
            </a:r>
            <a:endParaRPr lang="en-US" altLang="zh-CN" sz="2800" b="1" dirty="0">
              <a:solidFill>
                <a:srgbClr val="CC6600"/>
              </a:solidFill>
            </a:endParaRPr>
          </a:p>
        </p:txBody>
      </p:sp>
      <p:sp>
        <p:nvSpPr>
          <p:cNvPr id="33797" name="Rectangle 3"/>
          <p:cNvSpPr>
            <a:spLocks noGrp="1"/>
          </p:cNvSpPr>
          <p:nvPr>
            <p:ph idx="1"/>
          </p:nvPr>
        </p:nvSpPr>
        <p:spPr>
          <a:xfrm>
            <a:off x="1690370" y="1438910"/>
            <a:ext cx="7772400" cy="4800600"/>
          </a:xfrm>
        </p:spPr>
        <p:txBody>
          <a:bodyPr vert="horz" wrap="square" lIns="91440" tIns="45720" rIns="91440" bIns="45720" anchor="t"/>
          <a:p>
            <a:pPr eaLnBrk="1" hangingPunct="1">
              <a:buNone/>
            </a:pPr>
            <a:r>
              <a:rPr lang="en-US" altLang="zh-CN" sz="2800" dirty="0"/>
              <a:t>A</a:t>
            </a:r>
            <a:endParaRPr lang="en-US" altLang="zh-CN" sz="2800" dirty="0"/>
          </a:p>
        </p:txBody>
      </p:sp>
      <p:sp>
        <p:nvSpPr>
          <p:cNvPr id="33798" name="Text Box 4"/>
          <p:cNvSpPr txBox="1"/>
          <p:nvPr/>
        </p:nvSpPr>
        <p:spPr>
          <a:xfrm>
            <a:off x="2604770" y="1591310"/>
            <a:ext cx="13716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 1   ^   ^</a:t>
            </a:r>
            <a:endParaRPr lang="en-US" altLang="zh-CN" sz="2400" dirty="0"/>
          </a:p>
        </p:txBody>
      </p:sp>
      <p:sp>
        <p:nvSpPr>
          <p:cNvPr id="86021" name="Line 5"/>
          <p:cNvSpPr>
            <a:spLocks noChangeShapeType="1"/>
          </p:cNvSpPr>
          <p:nvPr/>
        </p:nvSpPr>
        <p:spPr bwMode="auto">
          <a:xfrm>
            <a:off x="3061970" y="15913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22" name="Line 6"/>
          <p:cNvSpPr>
            <a:spLocks noChangeShapeType="1"/>
          </p:cNvSpPr>
          <p:nvPr/>
        </p:nvSpPr>
        <p:spPr bwMode="auto">
          <a:xfrm>
            <a:off x="3519170" y="15913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23" name="Line 7"/>
          <p:cNvSpPr>
            <a:spLocks noChangeShapeType="1"/>
          </p:cNvSpPr>
          <p:nvPr/>
        </p:nvSpPr>
        <p:spPr bwMode="auto">
          <a:xfrm>
            <a:off x="2147570" y="1743710"/>
            <a:ext cx="4572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02" name="Text Box 9"/>
          <p:cNvSpPr txBox="1"/>
          <p:nvPr/>
        </p:nvSpPr>
        <p:spPr>
          <a:xfrm>
            <a:off x="2604770" y="2353310"/>
            <a:ext cx="1295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     </a:t>
            </a:r>
            <a:endParaRPr lang="en-US" altLang="zh-CN" sz="2400" dirty="0"/>
          </a:p>
        </p:txBody>
      </p:sp>
      <p:sp>
        <p:nvSpPr>
          <p:cNvPr id="86026" name="Line 10"/>
          <p:cNvSpPr>
            <a:spLocks noChangeShapeType="1"/>
          </p:cNvSpPr>
          <p:nvPr/>
        </p:nvSpPr>
        <p:spPr bwMode="auto">
          <a:xfrm>
            <a:off x="3061970" y="23533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27" name="Line 11"/>
          <p:cNvSpPr>
            <a:spLocks noChangeShapeType="1"/>
          </p:cNvSpPr>
          <p:nvPr/>
        </p:nvSpPr>
        <p:spPr bwMode="auto">
          <a:xfrm>
            <a:off x="3442970" y="23533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05" name="Text Box 13"/>
          <p:cNvSpPr txBox="1"/>
          <p:nvPr/>
        </p:nvSpPr>
        <p:spPr>
          <a:xfrm>
            <a:off x="2604770" y="3039110"/>
            <a:ext cx="1295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a         </a:t>
            </a:r>
            <a:endParaRPr lang="en-US" altLang="zh-CN" sz="2400" dirty="0"/>
          </a:p>
        </p:txBody>
      </p:sp>
      <p:sp>
        <p:nvSpPr>
          <p:cNvPr id="86030" name="Line 14"/>
          <p:cNvSpPr>
            <a:spLocks noChangeShapeType="1"/>
          </p:cNvSpPr>
          <p:nvPr/>
        </p:nvSpPr>
        <p:spPr bwMode="auto">
          <a:xfrm>
            <a:off x="2985770" y="30391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31" name="Line 15"/>
          <p:cNvSpPr>
            <a:spLocks noChangeShapeType="1"/>
          </p:cNvSpPr>
          <p:nvPr/>
        </p:nvSpPr>
        <p:spPr bwMode="auto">
          <a:xfrm>
            <a:off x="3442970" y="30391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08" name="Text Box 16"/>
          <p:cNvSpPr txBox="1"/>
          <p:nvPr/>
        </p:nvSpPr>
        <p:spPr>
          <a:xfrm>
            <a:off x="439420" y="1532890"/>
            <a:ext cx="111188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A=( )</a:t>
            </a:r>
            <a:endParaRPr lang="en-US" altLang="zh-CN" sz="2400" dirty="0">
              <a:solidFill>
                <a:srgbClr val="FF0066"/>
              </a:solidFill>
            </a:endParaRPr>
          </a:p>
        </p:txBody>
      </p:sp>
      <p:sp>
        <p:nvSpPr>
          <p:cNvPr id="86033" name="Line 17"/>
          <p:cNvSpPr>
            <a:spLocks noChangeShapeType="1"/>
          </p:cNvSpPr>
          <p:nvPr/>
        </p:nvSpPr>
        <p:spPr bwMode="auto">
          <a:xfrm>
            <a:off x="3214370" y="2581910"/>
            <a:ext cx="0" cy="4572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10" name="Text Box 22"/>
          <p:cNvSpPr txBox="1"/>
          <p:nvPr/>
        </p:nvSpPr>
        <p:spPr>
          <a:xfrm>
            <a:off x="4281170" y="3039110"/>
            <a:ext cx="1230630" cy="460375"/>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1   ^   ^</a:t>
            </a:r>
            <a:endParaRPr lang="en-US" altLang="zh-CN" sz="2400" dirty="0"/>
          </a:p>
        </p:txBody>
      </p:sp>
      <p:sp>
        <p:nvSpPr>
          <p:cNvPr id="86046" name="Line 30"/>
          <p:cNvSpPr>
            <a:spLocks noChangeShapeType="1"/>
          </p:cNvSpPr>
          <p:nvPr/>
        </p:nvSpPr>
        <p:spPr bwMode="auto">
          <a:xfrm>
            <a:off x="4662170" y="30391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47" name="Line 31"/>
          <p:cNvSpPr>
            <a:spLocks noChangeShapeType="1"/>
          </p:cNvSpPr>
          <p:nvPr/>
        </p:nvSpPr>
        <p:spPr bwMode="auto">
          <a:xfrm>
            <a:off x="5043170" y="303911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48" name="Line 32"/>
          <p:cNvSpPr>
            <a:spLocks noChangeShapeType="1"/>
          </p:cNvSpPr>
          <p:nvPr/>
        </p:nvSpPr>
        <p:spPr bwMode="auto">
          <a:xfrm>
            <a:off x="3671570" y="3267710"/>
            <a:ext cx="6096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50" name="Line 34"/>
          <p:cNvSpPr>
            <a:spLocks noChangeShapeType="1"/>
          </p:cNvSpPr>
          <p:nvPr/>
        </p:nvSpPr>
        <p:spPr bwMode="auto">
          <a:xfrm>
            <a:off x="2147570" y="2581910"/>
            <a:ext cx="4572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15" name="Text Box 35"/>
          <p:cNvSpPr txBox="1"/>
          <p:nvPr/>
        </p:nvSpPr>
        <p:spPr>
          <a:xfrm>
            <a:off x="1766570" y="227711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400" dirty="0"/>
          </a:p>
        </p:txBody>
      </p:sp>
      <p:sp>
        <p:nvSpPr>
          <p:cNvPr id="33816" name="Text Box 36"/>
          <p:cNvSpPr txBox="1"/>
          <p:nvPr/>
        </p:nvSpPr>
        <p:spPr>
          <a:xfrm>
            <a:off x="385445" y="2303780"/>
            <a:ext cx="1371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B=(a, A)</a:t>
            </a:r>
            <a:endParaRPr lang="en-US" altLang="zh-CN" sz="2400" dirty="0">
              <a:solidFill>
                <a:schemeClr val="accent2"/>
              </a:solidFill>
            </a:endParaRPr>
          </a:p>
        </p:txBody>
      </p:sp>
      <p:sp>
        <p:nvSpPr>
          <p:cNvPr id="33817" name="Text Box 42"/>
          <p:cNvSpPr txBox="1"/>
          <p:nvPr/>
        </p:nvSpPr>
        <p:spPr>
          <a:xfrm>
            <a:off x="389890" y="3738245"/>
            <a:ext cx="2133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FF0066"/>
                </a:solidFill>
              </a:rPr>
              <a:t>C=((a, b), c,d)</a:t>
            </a:r>
            <a:endParaRPr lang="en-US" altLang="zh-CN" sz="2400" dirty="0">
              <a:solidFill>
                <a:srgbClr val="FF3300"/>
              </a:solidFill>
            </a:endParaRPr>
          </a:p>
        </p:txBody>
      </p:sp>
      <p:sp>
        <p:nvSpPr>
          <p:cNvPr id="33818" name="Text Box 43"/>
          <p:cNvSpPr txBox="1"/>
          <p:nvPr/>
        </p:nvSpPr>
        <p:spPr>
          <a:xfrm>
            <a:off x="2644775" y="379222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t>C</a:t>
            </a:r>
            <a:endParaRPr lang="en-US" altLang="zh-CN" sz="2800" dirty="0"/>
          </a:p>
        </p:txBody>
      </p:sp>
      <p:sp>
        <p:nvSpPr>
          <p:cNvPr id="33819" name="Text Box 46"/>
          <p:cNvSpPr txBox="1"/>
          <p:nvPr/>
        </p:nvSpPr>
        <p:spPr>
          <a:xfrm>
            <a:off x="3635375" y="3868420"/>
            <a:ext cx="12192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a:t>
            </a:r>
            <a:endParaRPr lang="en-US" altLang="zh-CN" sz="2400" dirty="0"/>
          </a:p>
        </p:txBody>
      </p:sp>
      <p:sp>
        <p:nvSpPr>
          <p:cNvPr id="86063" name="Line 47"/>
          <p:cNvSpPr>
            <a:spLocks noChangeShapeType="1"/>
          </p:cNvSpPr>
          <p:nvPr/>
        </p:nvSpPr>
        <p:spPr bwMode="auto">
          <a:xfrm>
            <a:off x="3101975" y="4020820"/>
            <a:ext cx="5334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64" name="Line 48"/>
          <p:cNvSpPr>
            <a:spLocks noChangeShapeType="1"/>
          </p:cNvSpPr>
          <p:nvPr/>
        </p:nvSpPr>
        <p:spPr bwMode="auto">
          <a:xfrm>
            <a:off x="4016375" y="3868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65" name="Line 49"/>
          <p:cNvSpPr>
            <a:spLocks noChangeShapeType="1"/>
          </p:cNvSpPr>
          <p:nvPr/>
        </p:nvSpPr>
        <p:spPr bwMode="auto">
          <a:xfrm>
            <a:off x="4397375" y="3868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23" name="Text Box 53"/>
          <p:cNvSpPr txBox="1"/>
          <p:nvPr/>
        </p:nvSpPr>
        <p:spPr>
          <a:xfrm>
            <a:off x="3635375" y="4630420"/>
            <a:ext cx="12954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1       </a:t>
            </a:r>
            <a:endParaRPr lang="en-US" altLang="zh-CN" sz="2400" dirty="0"/>
          </a:p>
        </p:txBody>
      </p:sp>
      <p:sp>
        <p:nvSpPr>
          <p:cNvPr id="86070" name="Line 54"/>
          <p:cNvSpPr>
            <a:spLocks noChangeShapeType="1"/>
          </p:cNvSpPr>
          <p:nvPr/>
        </p:nvSpPr>
        <p:spPr bwMode="auto">
          <a:xfrm>
            <a:off x="40163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71" name="Line 55"/>
          <p:cNvSpPr>
            <a:spLocks noChangeShapeType="1"/>
          </p:cNvSpPr>
          <p:nvPr/>
        </p:nvSpPr>
        <p:spPr bwMode="auto">
          <a:xfrm>
            <a:off x="44735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72" name="Line 56"/>
          <p:cNvSpPr>
            <a:spLocks noChangeShapeType="1"/>
          </p:cNvSpPr>
          <p:nvPr/>
        </p:nvSpPr>
        <p:spPr bwMode="auto">
          <a:xfrm>
            <a:off x="4702175" y="4935220"/>
            <a:ext cx="6096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27" name="Text Box 57"/>
          <p:cNvSpPr txBox="1"/>
          <p:nvPr/>
        </p:nvSpPr>
        <p:spPr>
          <a:xfrm>
            <a:off x="5311775" y="4630420"/>
            <a:ext cx="1143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c</a:t>
            </a:r>
            <a:endParaRPr lang="en-US" altLang="zh-CN" sz="2400" dirty="0"/>
          </a:p>
        </p:txBody>
      </p:sp>
      <p:sp>
        <p:nvSpPr>
          <p:cNvPr id="86074" name="Line 58"/>
          <p:cNvSpPr>
            <a:spLocks noChangeShapeType="1"/>
          </p:cNvSpPr>
          <p:nvPr/>
        </p:nvSpPr>
        <p:spPr bwMode="auto">
          <a:xfrm>
            <a:off x="56927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75" name="Line 59"/>
          <p:cNvSpPr>
            <a:spLocks noChangeShapeType="1"/>
          </p:cNvSpPr>
          <p:nvPr/>
        </p:nvSpPr>
        <p:spPr bwMode="auto">
          <a:xfrm>
            <a:off x="60737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76" name="Line 60"/>
          <p:cNvSpPr>
            <a:spLocks noChangeShapeType="1"/>
          </p:cNvSpPr>
          <p:nvPr/>
        </p:nvSpPr>
        <p:spPr bwMode="auto">
          <a:xfrm>
            <a:off x="6302375" y="4935220"/>
            <a:ext cx="4572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31" name="Text Box 62"/>
          <p:cNvSpPr txBox="1"/>
          <p:nvPr/>
        </p:nvSpPr>
        <p:spPr>
          <a:xfrm>
            <a:off x="6835775" y="4630420"/>
            <a:ext cx="12954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d  ^</a:t>
            </a:r>
            <a:endParaRPr lang="en-US" altLang="zh-CN" sz="2400" dirty="0"/>
          </a:p>
        </p:txBody>
      </p:sp>
      <p:sp>
        <p:nvSpPr>
          <p:cNvPr id="86080" name="Line 64"/>
          <p:cNvSpPr>
            <a:spLocks noChangeShapeType="1"/>
          </p:cNvSpPr>
          <p:nvPr/>
        </p:nvSpPr>
        <p:spPr bwMode="auto">
          <a:xfrm>
            <a:off x="72167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81" name="Line 65"/>
          <p:cNvSpPr>
            <a:spLocks noChangeShapeType="1"/>
          </p:cNvSpPr>
          <p:nvPr/>
        </p:nvSpPr>
        <p:spPr bwMode="auto">
          <a:xfrm>
            <a:off x="7597775" y="46304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82" name="Line 66"/>
          <p:cNvSpPr>
            <a:spLocks noChangeShapeType="1"/>
          </p:cNvSpPr>
          <p:nvPr/>
        </p:nvSpPr>
        <p:spPr bwMode="auto">
          <a:xfrm>
            <a:off x="4244975" y="4097020"/>
            <a:ext cx="0" cy="5334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35" name="Text Box 69"/>
          <p:cNvSpPr txBox="1"/>
          <p:nvPr/>
        </p:nvSpPr>
        <p:spPr>
          <a:xfrm>
            <a:off x="3711575" y="5468620"/>
            <a:ext cx="12192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a</a:t>
            </a:r>
            <a:endParaRPr lang="en-US" altLang="zh-CN" sz="2400" dirty="0"/>
          </a:p>
        </p:txBody>
      </p:sp>
      <p:sp>
        <p:nvSpPr>
          <p:cNvPr id="86086" name="Line 70"/>
          <p:cNvSpPr>
            <a:spLocks noChangeShapeType="1"/>
          </p:cNvSpPr>
          <p:nvPr/>
        </p:nvSpPr>
        <p:spPr bwMode="auto">
          <a:xfrm>
            <a:off x="4092575" y="54686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87" name="Line 71"/>
          <p:cNvSpPr>
            <a:spLocks noChangeShapeType="1"/>
          </p:cNvSpPr>
          <p:nvPr/>
        </p:nvSpPr>
        <p:spPr bwMode="auto">
          <a:xfrm>
            <a:off x="4549775" y="54686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88" name="Line 72"/>
          <p:cNvSpPr>
            <a:spLocks noChangeShapeType="1"/>
          </p:cNvSpPr>
          <p:nvPr/>
        </p:nvSpPr>
        <p:spPr bwMode="auto">
          <a:xfrm>
            <a:off x="4244975" y="4935220"/>
            <a:ext cx="0" cy="53340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3839" name="Text Box 74"/>
          <p:cNvSpPr txBox="1"/>
          <p:nvPr/>
        </p:nvSpPr>
        <p:spPr>
          <a:xfrm>
            <a:off x="5311775" y="5468620"/>
            <a:ext cx="1143000" cy="460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0   b ^</a:t>
            </a:r>
            <a:endParaRPr lang="en-US" altLang="zh-CN" sz="2400" dirty="0"/>
          </a:p>
        </p:txBody>
      </p:sp>
      <p:sp>
        <p:nvSpPr>
          <p:cNvPr id="86091" name="Line 75"/>
          <p:cNvSpPr>
            <a:spLocks noChangeShapeType="1"/>
          </p:cNvSpPr>
          <p:nvPr/>
        </p:nvSpPr>
        <p:spPr bwMode="auto">
          <a:xfrm>
            <a:off x="5692775" y="54686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92" name="Line 76"/>
          <p:cNvSpPr>
            <a:spLocks noChangeShapeType="1"/>
          </p:cNvSpPr>
          <p:nvPr/>
        </p:nvSpPr>
        <p:spPr bwMode="auto">
          <a:xfrm>
            <a:off x="6073775" y="5468620"/>
            <a:ext cx="0" cy="4572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093" name="Line 77"/>
          <p:cNvSpPr>
            <a:spLocks noChangeShapeType="1"/>
          </p:cNvSpPr>
          <p:nvPr/>
        </p:nvSpPr>
        <p:spPr bwMode="auto">
          <a:xfrm>
            <a:off x="4702175" y="5697220"/>
            <a:ext cx="6096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86115" name="Text Box 99"/>
          <p:cNvSpPr txBox="1">
            <a:spLocks noChangeArrowheads="1"/>
          </p:cNvSpPr>
          <p:nvPr/>
        </p:nvSpPr>
        <p:spPr bwMode="auto">
          <a:xfrm>
            <a:off x="2604770" y="3420110"/>
            <a:ext cx="5334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a:t>
            </a:r>
            <a:endParaRPr kumimoji="1" lang="en-US" altLang="zh-CN" kern="1200" cap="none" spc="0" normalizeH="0" baseline="0" noProof="0">
              <a:solidFill>
                <a:schemeClr val="accent1"/>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86116" name="Text Box 100"/>
          <p:cNvSpPr txBox="1">
            <a:spLocks noChangeArrowheads="1"/>
          </p:cNvSpPr>
          <p:nvPr/>
        </p:nvSpPr>
        <p:spPr bwMode="auto">
          <a:xfrm>
            <a:off x="5424170" y="3039110"/>
            <a:ext cx="5334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a:t>
            </a:r>
            <a:endParaRPr kumimoji="1" lang="en-US" altLang="zh-CN"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86117" name="Text Box 101"/>
          <p:cNvSpPr txBox="1">
            <a:spLocks noChangeArrowheads="1"/>
          </p:cNvSpPr>
          <p:nvPr/>
        </p:nvSpPr>
        <p:spPr bwMode="auto">
          <a:xfrm>
            <a:off x="2873375" y="4630420"/>
            <a:ext cx="8382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(a,b)</a:t>
            </a:r>
            <a:endPar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86118" name="Text Box 102"/>
          <p:cNvSpPr txBox="1">
            <a:spLocks noChangeArrowheads="1"/>
          </p:cNvSpPr>
          <p:nvPr/>
        </p:nvSpPr>
        <p:spPr bwMode="auto">
          <a:xfrm>
            <a:off x="5540375" y="4249420"/>
            <a:ext cx="609600" cy="45720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rPr>
              <a:t>c</a:t>
            </a:r>
            <a:endParaRPr kumimoji="1" lang="en-US" altLang="zh-CN" sz="24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86119" name="Text Box 103"/>
          <p:cNvSpPr txBox="1">
            <a:spLocks noChangeArrowheads="1"/>
          </p:cNvSpPr>
          <p:nvPr/>
        </p:nvSpPr>
        <p:spPr bwMode="auto">
          <a:xfrm>
            <a:off x="7216775" y="4249420"/>
            <a:ext cx="4572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d</a:t>
            </a:r>
            <a:endParaRPr kumimoji="1" lang="en-US" altLang="zh-CN" kern="1200" cap="none" spc="0" normalizeH="0" baseline="0" noProof="0">
              <a:solidFill>
                <a:schemeClr val="accent1"/>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86120" name="Text Box 104"/>
          <p:cNvSpPr txBox="1">
            <a:spLocks noChangeArrowheads="1"/>
          </p:cNvSpPr>
          <p:nvPr/>
        </p:nvSpPr>
        <p:spPr bwMode="auto">
          <a:xfrm>
            <a:off x="4168775" y="5925820"/>
            <a:ext cx="6096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a</a:t>
            </a:r>
            <a:endParaRPr kumimoji="1" lang="en-US" altLang="zh-CN" kern="1200" cap="none" spc="0" normalizeH="0" baseline="0" noProof="0">
              <a:solidFill>
                <a:schemeClr val="accent1"/>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86121" name="Text Box 105"/>
          <p:cNvSpPr txBox="1">
            <a:spLocks noChangeArrowheads="1"/>
          </p:cNvSpPr>
          <p:nvPr/>
        </p:nvSpPr>
        <p:spPr bwMode="auto">
          <a:xfrm>
            <a:off x="5692775" y="5849620"/>
            <a:ext cx="609600" cy="45720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solidFill>
                  <a:schemeClr val="accent2"/>
                </a:solidFill>
                <a:effectLst>
                  <a:outerShdw blurRad="38100" dist="38100" dir="2700000" algn="tl">
                    <a:srgbClr val="C0C0C0"/>
                  </a:outerShdw>
                </a:effectLst>
                <a:latin typeface="Times New Roman" panose="02020503050405090304" pitchFamily="18" charset="0"/>
                <a:ea typeface="宋体" charset="-122"/>
                <a:cs typeface="+mn-cs"/>
              </a:rPr>
              <a:t>b</a:t>
            </a:r>
            <a:endParaRPr kumimoji="1" lang="en-US" altLang="zh-CN" kern="1200" cap="none" spc="0" normalizeH="0" baseline="0" noProof="0">
              <a:solidFill>
                <a:schemeClr val="accent1"/>
              </a:solidFill>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33869" name="Text Box 107"/>
          <p:cNvSpPr txBox="1"/>
          <p:nvPr/>
        </p:nvSpPr>
        <p:spPr>
          <a:xfrm>
            <a:off x="3203575" y="620713"/>
            <a:ext cx="2736850" cy="460375"/>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GList2  A, B, C</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2"/>
          <p:cNvSpPr>
            <a:spLocks noGrp="1"/>
          </p:cNvSpPr>
          <p:nvPr>
            <p:ph type="title"/>
          </p:nvPr>
        </p:nvSpPr>
        <p:spPr>
          <a:xfrm>
            <a:off x="684213" y="404813"/>
            <a:ext cx="7772400" cy="533400"/>
          </a:xfrm>
        </p:spPr>
        <p:txBody>
          <a:bodyPr vert="horz" wrap="square" lIns="91440" tIns="45720" rIns="91440" bIns="45720" anchor="ctr"/>
          <a:p>
            <a:pPr algn="l" eaLnBrk="1" hangingPunct="1"/>
            <a:r>
              <a:rPr lang="en-US" altLang="zh-CN" sz="2800" b="1" dirty="0">
                <a:solidFill>
                  <a:srgbClr val="800000"/>
                </a:solidFill>
              </a:rPr>
              <a:t>5.6  </a:t>
            </a:r>
            <a:r>
              <a:rPr lang="zh-CN" altLang="en-US" sz="2800" b="1" dirty="0">
                <a:solidFill>
                  <a:srgbClr val="800000"/>
                </a:solidFill>
              </a:rPr>
              <a:t>广义表的递归算法</a:t>
            </a:r>
            <a:endParaRPr lang="zh-CN" altLang="en-US" sz="2800" dirty="0">
              <a:solidFill>
                <a:srgbClr val="800000"/>
              </a:solidFill>
            </a:endParaRPr>
          </a:p>
        </p:txBody>
      </p:sp>
      <p:sp>
        <p:nvSpPr>
          <p:cNvPr id="34820" name="Rectangle 3"/>
          <p:cNvSpPr>
            <a:spLocks noGrp="1"/>
          </p:cNvSpPr>
          <p:nvPr>
            <p:ph idx="1"/>
          </p:nvPr>
        </p:nvSpPr>
        <p:spPr>
          <a:xfrm>
            <a:off x="685800" y="981075"/>
            <a:ext cx="8110220" cy="5114925"/>
          </a:xfrm>
        </p:spPr>
        <p:txBody>
          <a:bodyPr vert="horz" wrap="square" lIns="91440" tIns="45720" rIns="91440" bIns="45720" anchor="t">
            <a:normAutofit fontScale="90000" lnSpcReduction="20000"/>
          </a:bodyPr>
          <a:p>
            <a:pPr eaLnBrk="1" hangingPunct="1">
              <a:buNone/>
            </a:pPr>
            <a:r>
              <a:rPr lang="en-US" altLang="zh-CN" dirty="0"/>
              <a:t>     </a:t>
            </a:r>
            <a:r>
              <a:rPr lang="zh-CN" altLang="en-US" sz="2400" dirty="0"/>
              <a:t>广义表的特点：定义是递归的。</a:t>
            </a:r>
            <a:endParaRPr lang="zh-CN" altLang="en-US" sz="2400" dirty="0"/>
          </a:p>
          <a:p>
            <a:pPr eaLnBrk="1" hangingPunct="1">
              <a:buNone/>
            </a:pPr>
            <a:r>
              <a:rPr lang="zh-CN" altLang="en-US" sz="2400" dirty="0"/>
              <a:t>     示例约定：非递归表且无共享子表。</a:t>
            </a:r>
            <a:endParaRPr lang="en-US" altLang="zh-CN" sz="2400" dirty="0"/>
          </a:p>
          <a:p>
            <a:pPr eaLnBrk="1" hangingPunct="1">
              <a:buNone/>
            </a:pPr>
            <a:endParaRPr lang="zh-CN" altLang="en-US" sz="2400" dirty="0"/>
          </a:p>
          <a:p>
            <a:pPr eaLnBrk="1" hangingPunct="1">
              <a:buNone/>
            </a:pPr>
            <a:r>
              <a:rPr lang="en-US" altLang="zh-CN" sz="2400" b="1" dirty="0">
                <a:solidFill>
                  <a:srgbClr val="CC6600"/>
                </a:solidFill>
              </a:rPr>
              <a:t>[</a:t>
            </a:r>
            <a:r>
              <a:rPr lang="zh-CN" altLang="en-US" sz="2400" b="1" dirty="0">
                <a:solidFill>
                  <a:srgbClr val="CC6600"/>
                </a:solidFill>
              </a:rPr>
              <a:t>示例</a:t>
            </a:r>
            <a:r>
              <a:rPr lang="en-US" altLang="zh-CN" sz="2400" b="1" dirty="0">
                <a:solidFill>
                  <a:srgbClr val="CC6600"/>
                </a:solidFill>
              </a:rPr>
              <a:t>1]</a:t>
            </a:r>
            <a:r>
              <a:rPr lang="en-US" altLang="zh-CN" sz="2400" dirty="0"/>
              <a:t> </a:t>
            </a:r>
            <a:r>
              <a:rPr lang="zh-CN" altLang="en-US" sz="2400" dirty="0"/>
              <a:t>计算广义表的深度</a:t>
            </a:r>
            <a:endParaRPr lang="zh-CN" altLang="en-US" sz="2400" dirty="0"/>
          </a:p>
          <a:p>
            <a:pPr eaLnBrk="1" hangingPunct="1">
              <a:buNone/>
            </a:pPr>
            <a:endParaRPr lang="zh-CN" altLang="en-US" sz="2400" dirty="0"/>
          </a:p>
          <a:p>
            <a:pPr eaLnBrk="1" hangingPunct="1">
              <a:buNone/>
            </a:pPr>
            <a:r>
              <a:rPr lang="zh-CN" altLang="en-US" sz="2400" b="1" dirty="0">
                <a:solidFill>
                  <a:srgbClr val="FF0066"/>
                </a:solidFill>
              </a:rPr>
              <a:t>方法一</a:t>
            </a:r>
            <a:r>
              <a:rPr lang="zh-CN" altLang="en-US" sz="2400" dirty="0">
                <a:solidFill>
                  <a:srgbClr val="FF0066"/>
                </a:solidFill>
              </a:rPr>
              <a:t>  </a:t>
            </a:r>
            <a:r>
              <a:rPr lang="zh-CN" altLang="en-US" sz="2400" dirty="0"/>
              <a:t>分析表中各元素（子表）    </a:t>
            </a:r>
            <a:r>
              <a:rPr lang="en-US" altLang="zh-CN" sz="2400" i="1" dirty="0"/>
              <a:t>LS = ( a</a:t>
            </a:r>
            <a:r>
              <a:rPr lang="en-US" altLang="zh-CN" sz="2400" i="1" baseline="-25000" dirty="0"/>
              <a:t>1</a:t>
            </a:r>
            <a:r>
              <a:rPr lang="en-US" altLang="zh-CN" sz="2400" i="1" dirty="0"/>
              <a:t>, a</a:t>
            </a:r>
            <a:r>
              <a:rPr lang="en-US" altLang="zh-CN" sz="2400" i="1" baseline="-25000" dirty="0"/>
              <a:t>2</a:t>
            </a:r>
            <a:r>
              <a:rPr lang="en-US" altLang="zh-CN" sz="2400" i="1" dirty="0"/>
              <a:t>, ……, a</a:t>
            </a:r>
            <a:r>
              <a:rPr lang="en-US" altLang="zh-CN" sz="2400" i="1" baseline="-25000" dirty="0"/>
              <a:t>n</a:t>
            </a:r>
            <a:r>
              <a:rPr lang="en-US" altLang="zh-CN" sz="2400" i="1" dirty="0"/>
              <a:t> )</a:t>
            </a:r>
            <a:endParaRPr lang="en-US" altLang="zh-CN" sz="2400" i="1" dirty="0">
              <a:solidFill>
                <a:schemeClr val="accent1"/>
              </a:solidFill>
            </a:endParaRPr>
          </a:p>
          <a:p>
            <a:pPr lvl="1" eaLnBrk="1" hangingPunct="1"/>
            <a:endParaRPr lang="zh-CN" altLang="en-US" sz="2400" dirty="0">
              <a:solidFill>
                <a:srgbClr val="FF0066"/>
              </a:solidFill>
            </a:endParaRPr>
          </a:p>
          <a:p>
            <a:pPr lvl="1" eaLnBrk="1" hangingPunct="1"/>
            <a:r>
              <a:rPr lang="zh-CN" altLang="en-US" sz="2400" dirty="0">
                <a:solidFill>
                  <a:srgbClr val="FF0066"/>
                </a:solidFill>
              </a:rPr>
              <a:t>求深度的递归函数</a:t>
            </a:r>
            <a:endParaRPr lang="en-US" altLang="zh-CN" sz="2400" dirty="0"/>
          </a:p>
          <a:p>
            <a:pPr lvl="1" eaLnBrk="1" hangingPunct="1">
              <a:lnSpc>
                <a:spcPct val="150000"/>
              </a:lnSpc>
              <a:buNone/>
            </a:pPr>
            <a:r>
              <a:rPr lang="en-US" altLang="zh-CN" sz="2400" dirty="0">
                <a:solidFill>
                  <a:schemeClr val="accent1"/>
                </a:solidFill>
              </a:rPr>
              <a:t>    </a:t>
            </a:r>
            <a:r>
              <a:rPr lang="zh-CN" altLang="en-US" sz="2400" dirty="0"/>
              <a:t>基本项：</a:t>
            </a:r>
            <a:r>
              <a:rPr lang="en-US" altLang="zh-CN" sz="2400" dirty="0"/>
              <a:t>DEPTH</a:t>
            </a:r>
            <a:r>
              <a:rPr lang="zh-CN" altLang="en-US" sz="2400" dirty="0"/>
              <a:t>（</a:t>
            </a:r>
            <a:r>
              <a:rPr lang="en-US" altLang="zh-CN" sz="2400" dirty="0"/>
              <a:t>LS</a:t>
            </a:r>
            <a:r>
              <a:rPr lang="zh-CN" altLang="en-US" sz="2400" dirty="0"/>
              <a:t>）</a:t>
            </a:r>
            <a:r>
              <a:rPr lang="en-US" altLang="zh-CN" sz="2400" dirty="0"/>
              <a:t>=1     </a:t>
            </a:r>
            <a:r>
              <a:rPr lang="zh-CN" altLang="en-US" sz="2400" dirty="0"/>
              <a:t>当</a:t>
            </a:r>
            <a:r>
              <a:rPr lang="en-US" altLang="zh-CN" sz="2400" dirty="0"/>
              <a:t>LS</a:t>
            </a:r>
            <a:r>
              <a:rPr lang="zh-CN" altLang="en-US" sz="2400" dirty="0"/>
              <a:t>为空表时</a:t>
            </a:r>
            <a:endParaRPr lang="zh-CN" altLang="en-US" sz="2400" dirty="0"/>
          </a:p>
          <a:p>
            <a:pPr lvl="1" eaLnBrk="1" hangingPunct="1">
              <a:lnSpc>
                <a:spcPct val="150000"/>
              </a:lnSpc>
              <a:buNone/>
            </a:pPr>
            <a:r>
              <a:rPr lang="zh-CN" altLang="en-US" sz="2400" dirty="0"/>
              <a:t>                </a:t>
            </a:r>
            <a:r>
              <a:rPr lang="en-US" altLang="zh-CN" sz="2400" dirty="0"/>
              <a:t>DEPTH</a:t>
            </a:r>
            <a:r>
              <a:rPr lang="zh-CN" altLang="en-US" sz="2400" dirty="0"/>
              <a:t>（</a:t>
            </a:r>
            <a:r>
              <a:rPr lang="en-US" altLang="zh-CN" sz="2400" dirty="0"/>
              <a:t>LS</a:t>
            </a:r>
            <a:r>
              <a:rPr lang="zh-CN" altLang="en-US" sz="2400" dirty="0"/>
              <a:t>）</a:t>
            </a:r>
            <a:r>
              <a:rPr lang="en-US" altLang="zh-CN" sz="2400" dirty="0"/>
              <a:t>=0     </a:t>
            </a:r>
            <a:r>
              <a:rPr lang="zh-CN" altLang="en-US" sz="2400" dirty="0"/>
              <a:t>当</a:t>
            </a:r>
            <a:r>
              <a:rPr lang="en-US" altLang="zh-CN" sz="2400" dirty="0"/>
              <a:t>LS</a:t>
            </a:r>
            <a:r>
              <a:rPr lang="zh-CN" altLang="en-US" sz="2400" dirty="0"/>
              <a:t>为原子时</a:t>
            </a:r>
            <a:endParaRPr lang="zh-CN" altLang="en-US" sz="2400" dirty="0"/>
          </a:p>
          <a:p>
            <a:pPr lvl="1" eaLnBrk="1" hangingPunct="1">
              <a:lnSpc>
                <a:spcPct val="150000"/>
              </a:lnSpc>
              <a:buNone/>
            </a:pPr>
            <a:r>
              <a:rPr lang="zh-CN" altLang="en-US" sz="2400" dirty="0"/>
              <a:t>    归纳项：</a:t>
            </a:r>
            <a:r>
              <a:rPr lang="en-US" altLang="zh-CN" sz="2400" dirty="0"/>
              <a:t>DEPTH</a:t>
            </a:r>
            <a:r>
              <a:rPr lang="zh-CN" altLang="en-US" sz="2400" dirty="0"/>
              <a:t>（</a:t>
            </a:r>
            <a:r>
              <a:rPr lang="en-US" altLang="zh-CN" sz="2400" dirty="0"/>
              <a:t>LS</a:t>
            </a:r>
            <a:r>
              <a:rPr lang="zh-CN" altLang="en-US" sz="2400" dirty="0"/>
              <a:t>）</a:t>
            </a:r>
            <a:r>
              <a:rPr lang="en-US" altLang="zh-CN" sz="2400" dirty="0"/>
              <a:t>= 1+ max{DEPTH(</a:t>
            </a:r>
            <a:r>
              <a:rPr lang="en-US" altLang="zh-CN" sz="2000" i="1" dirty="0"/>
              <a:t>a</a:t>
            </a:r>
            <a:r>
              <a:rPr lang="en-US" altLang="zh-CN" sz="2000" i="1" baseline="-25000" dirty="0"/>
              <a:t>i</a:t>
            </a:r>
            <a:r>
              <a:rPr lang="en-US" altLang="zh-CN" sz="2400" dirty="0"/>
              <a:t>)}   n</a:t>
            </a:r>
            <a:r>
              <a:rPr lang="en-US" altLang="zh-CN" sz="2400" dirty="0">
                <a:sym typeface="Symbol" pitchFamily="18" charset="2"/>
              </a:rPr>
              <a:t>1</a:t>
            </a:r>
            <a:endParaRPr lang="en-US" altLang="zh-CN" sz="2400" dirty="0">
              <a:sym typeface="Symbol" pitchFamily="18" charset="2"/>
            </a:endParaRPr>
          </a:p>
          <a:p>
            <a:pPr lvl="1" eaLnBrk="1" hangingPunct="1">
              <a:buNone/>
            </a:pPr>
            <a:endParaRPr lang="en-US" altLang="zh-CN" sz="2400" dirty="0"/>
          </a:p>
          <a:p>
            <a:pPr lvl="1" eaLnBrk="1" hangingPunct="1"/>
            <a:r>
              <a:rPr lang="zh-CN" altLang="en-US" sz="2400" dirty="0">
                <a:solidFill>
                  <a:srgbClr val="FF0066"/>
                </a:solidFill>
              </a:rPr>
              <a:t>算法描述</a:t>
            </a:r>
            <a:endParaRPr lang="en-US" altLang="zh-CN" sz="2400" dirty="0"/>
          </a:p>
        </p:txBody>
      </p:sp>
      <p:sp>
        <p:nvSpPr>
          <p:cNvPr id="34821" name="Text Box 50"/>
          <p:cNvSpPr txBox="1"/>
          <p:nvPr/>
        </p:nvSpPr>
        <p:spPr>
          <a:xfrm>
            <a:off x="4999038" y="5072380"/>
            <a:ext cx="64928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400" dirty="0"/>
              <a:t>1</a:t>
            </a:r>
            <a:r>
              <a:rPr lang="en-US" altLang="zh-CN" sz="1400" dirty="0">
                <a:sym typeface="Symbol" pitchFamily="18" charset="2"/>
              </a:rPr>
              <a:t>in</a:t>
            </a:r>
            <a:endParaRPr lang="en-US" altLang="zh-CN" sz="1400" dirty="0">
              <a:sym typeface="Symbol"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10"/>
          <p:cNvSpPr txBox="1">
            <a:spLocks noChangeArrowheads="1"/>
          </p:cNvSpPr>
          <p:nvPr/>
        </p:nvSpPr>
        <p:spPr bwMode="auto">
          <a:xfrm>
            <a:off x="1143000" y="714375"/>
            <a:ext cx="7056438" cy="3416300"/>
          </a:xfrm>
          <a:prstGeom prst="rect">
            <a:avLst/>
          </a:prstGeom>
          <a:solidFill>
            <a:srgbClr val="FFCC66"/>
          </a:solidFill>
          <a:ln w="9525">
            <a:noFill/>
            <a:miter lim="800000"/>
          </a:ln>
          <a:effectLst/>
        </p:spPr>
        <p:txBody>
          <a:bodyPr>
            <a:spAutoFit/>
          </a:bodyPr>
          <a:lstStyle/>
          <a:p>
            <a:pPr marR="0" algn="l" defTabSz="914400">
              <a:buClrTx/>
              <a:buSzTx/>
              <a:buFontTx/>
              <a:buNone/>
              <a:defRPr/>
            </a:pPr>
            <a:r>
              <a:rPr kumimoji="1" lang="en-US" altLang="zh-CN" kern="1200" cap="none" spc="0" normalizeH="0" baseline="0" noProof="0" dirty="0" err="1">
                <a:latin typeface="Times New Roman" panose="02020503050405090304" pitchFamily="18" charset="0"/>
                <a:ea typeface="宋体" charset="-122"/>
                <a:cs typeface="+mn-cs"/>
              </a:rPr>
              <a:t>int</a:t>
            </a: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GListDepth</a:t>
            </a:r>
            <a:r>
              <a:rPr kumimoji="1" lang="en-US" altLang="zh-CN" kern="1200" cap="none" spc="0" normalizeH="0" baseline="0" noProof="0" dirty="0">
                <a:latin typeface="Times New Roman" panose="02020503050405090304" pitchFamily="18" charset="0"/>
                <a:ea typeface="宋体" charset="-122"/>
                <a:cs typeface="+mn-cs"/>
              </a:rPr>
              <a:t>(GList1 L)</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if  (!L) return 1;   </a:t>
            </a: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空表</a:t>
            </a:r>
            <a:endParaRPr kumimoji="1" lang="en-US" altLang="en-US"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if  (L-&gt;tag==ATOM) return 0;  </a:t>
            </a: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单原子</a:t>
            </a:r>
            <a:endParaRPr kumimoji="1" lang="en-US" altLang="en-US"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zh-CN" altLang="en-US"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for (max=0, pp=L; pp; </a:t>
            </a:r>
            <a:r>
              <a:rPr kumimoji="1" lang="en-US" altLang="zh-CN" kern="1200" cap="none" spc="0" normalizeH="0" baseline="0" noProof="0" dirty="0" err="1">
                <a:latin typeface="Times New Roman" panose="02020503050405090304" pitchFamily="18" charset="0"/>
                <a:ea typeface="宋体" charset="-122"/>
                <a:cs typeface="+mn-cs"/>
              </a:rPr>
              <a:t>pp</a:t>
            </a:r>
            <a:r>
              <a:rPr kumimoji="1" lang="en-US" altLang="zh-CN" kern="1200" cap="none" spc="0" normalizeH="0" baseline="0" noProof="0" dirty="0">
                <a:latin typeface="Times New Roman" panose="02020503050405090304" pitchFamily="18" charset="0"/>
                <a:ea typeface="宋体" charset="-122"/>
                <a:cs typeface="+mn-cs"/>
              </a:rPr>
              <a:t>=</a:t>
            </a:r>
            <a:r>
              <a:rPr kumimoji="1" lang="en-US" altLang="zh-CN" kern="1200" cap="none" spc="0" normalizeH="0" baseline="0" noProof="0">
                <a:latin typeface="Times New Roman" panose="02020503050405090304" pitchFamily="18" charset="0"/>
                <a:ea typeface="宋体" charset="-122"/>
                <a:cs typeface="+mn-cs"/>
              </a:rPr>
              <a:t>pp-</a:t>
            </a:r>
            <a:r>
              <a:rPr kumimoji="1" lang="en-US" altLang="zh-CN" kern="1200" cap="none" spc="0" normalizeH="0" baseline="0" noProof="0" dirty="0">
                <a:latin typeface="Times New Roman" panose="02020503050405090304" pitchFamily="18" charset="0"/>
                <a:ea typeface="宋体" charset="-122"/>
                <a:cs typeface="+mn-cs"/>
              </a:rPr>
              <a:t>&gt;ptr.tp)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err="1">
                <a:latin typeface="Times New Roman" panose="02020503050405090304" pitchFamily="18" charset="0"/>
                <a:ea typeface="宋体" charset="-122"/>
                <a:cs typeface="+mn-cs"/>
              </a:rPr>
              <a:t>dep</a:t>
            </a:r>
            <a:r>
              <a:rPr kumimoji="1" lang="en-US" altLang="zh-CN" kern="1200" cap="none" spc="0" normalizeH="0" baseline="0" noProof="0" dirty="0">
                <a:latin typeface="Times New Roman" panose="02020503050405090304" pitchFamily="18" charset="0"/>
                <a:ea typeface="宋体" charset="-122"/>
                <a:cs typeface="+mn-cs"/>
              </a:rPr>
              <a:t>=</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GListDepth</a:t>
            </a:r>
            <a:r>
              <a:rPr kumimoji="1" lang="en-US" altLang="zh-CN" b="1" kern="1200" cap="none" spc="0" normalizeH="0" baseline="0" noProof="0" dirty="0">
                <a:solidFill>
                  <a:schemeClr val="accent2"/>
                </a:solidFill>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(pp-&gt;</a:t>
            </a:r>
            <a:r>
              <a:rPr kumimoji="1" lang="en-US" altLang="zh-CN" kern="1200" cap="none" spc="0" normalizeH="0" baseline="0" noProof="0" dirty="0" err="1">
                <a:latin typeface="Times New Roman" panose="02020503050405090304" pitchFamily="18" charset="0"/>
                <a:ea typeface="宋体" charset="-122"/>
                <a:cs typeface="+mn-cs"/>
              </a:rPr>
              <a:t>ptr.hp</a:t>
            </a:r>
            <a:r>
              <a:rPr kumimoji="1" lang="en-US" altLang="zh-CN" kern="1200" cap="none" spc="0" normalizeH="0" baseline="0" noProof="0" dirty="0">
                <a:latin typeface="Times New Roman" panose="02020503050405090304" pitchFamily="18" charset="0"/>
                <a:ea typeface="宋体" charset="-122"/>
                <a:cs typeface="+mn-cs"/>
              </a:rPr>
              <a:t>);</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if (</a:t>
            </a:r>
            <a:r>
              <a:rPr kumimoji="1" lang="en-US" altLang="zh-CN" kern="1200" cap="none" spc="0" normalizeH="0" baseline="0" noProof="0" dirty="0" err="1">
                <a:latin typeface="Times New Roman" panose="02020503050405090304" pitchFamily="18" charset="0"/>
                <a:ea typeface="宋体" charset="-122"/>
                <a:cs typeface="+mn-cs"/>
              </a:rPr>
              <a:t>dep</a:t>
            </a:r>
            <a:r>
              <a:rPr kumimoji="1" lang="en-US" altLang="zh-CN" kern="1200" cap="none" spc="0" normalizeH="0" baseline="0" noProof="0" dirty="0">
                <a:latin typeface="Times New Roman" panose="02020503050405090304" pitchFamily="18" charset="0"/>
                <a:ea typeface="宋体" charset="-122"/>
                <a:cs typeface="+mn-cs"/>
              </a:rPr>
              <a:t>&gt;max) max=</a:t>
            </a:r>
            <a:r>
              <a:rPr kumimoji="1" lang="en-US" altLang="zh-CN" kern="1200" cap="none" spc="0" normalizeH="0" baseline="0" noProof="0" dirty="0" err="1">
                <a:latin typeface="Times New Roman" panose="02020503050405090304" pitchFamily="18" charset="0"/>
                <a:ea typeface="宋体" charset="-122"/>
                <a:cs typeface="+mn-cs"/>
              </a:rPr>
              <a:t>dep</a:t>
            </a:r>
            <a:r>
              <a:rPr kumimoji="1" lang="en-US" altLang="zh-CN" kern="1200" cap="none" spc="0" normalizeH="0" baseline="0" noProof="0" dirty="0">
                <a:latin typeface="Times New Roman" panose="02020503050405090304" pitchFamily="18" charset="0"/>
                <a:ea typeface="宋体" charset="-122"/>
                <a:cs typeface="+mn-cs"/>
              </a:rPr>
              <a:t>;</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return  max+1;</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err="1">
                <a:latin typeface="Times New Roman" panose="02020503050405090304" pitchFamily="18" charset="0"/>
                <a:ea typeface="宋体" charset="-122"/>
                <a:cs typeface="+mn-cs"/>
              </a:rPr>
              <a:t>GListDepth</a:t>
            </a:r>
            <a:endParaRPr kumimoji="1" lang="en-US" altLang="zh-CN" kern="1200" cap="none" spc="0" normalizeH="0" baseline="0" noProof="0" dirty="0">
              <a:effectLst>
                <a:outerShdw blurRad="38100" dist="38100" dir="2700000" algn="tl">
                  <a:srgbClr val="FFFFFF"/>
                </a:outerShdw>
              </a:effectLst>
              <a:latin typeface="Times New Roman" panose="02020503050405090304" pitchFamily="18" charset="0"/>
              <a:ea typeface="宋体" charset="-122"/>
              <a:cs typeface="+mn-cs"/>
            </a:endParaRPr>
          </a:p>
        </p:txBody>
      </p:sp>
      <p:grpSp>
        <p:nvGrpSpPr>
          <p:cNvPr id="35845" name="Group 16"/>
          <p:cNvGrpSpPr/>
          <p:nvPr/>
        </p:nvGrpSpPr>
        <p:grpSpPr>
          <a:xfrm>
            <a:off x="5857875" y="4429125"/>
            <a:ext cx="2057400" cy="1430338"/>
            <a:chOff x="3696" y="647"/>
            <a:chExt cx="1296" cy="901"/>
          </a:xfrm>
        </p:grpSpPr>
        <p:sp>
          <p:nvSpPr>
            <p:cNvPr id="35847" name="Text Box 4"/>
            <p:cNvSpPr txBox="1"/>
            <p:nvPr/>
          </p:nvSpPr>
          <p:spPr>
            <a:xfrm>
              <a:off x="3696" y="935"/>
              <a:ext cx="1296" cy="29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tag=1  hp  tp  </a:t>
              </a:r>
              <a:endParaRPr lang="en-US" altLang="zh-CN" sz="2400" dirty="0"/>
            </a:p>
          </p:txBody>
        </p:sp>
        <p:sp>
          <p:nvSpPr>
            <p:cNvPr id="9" name="Line 5"/>
            <p:cNvSpPr>
              <a:spLocks noChangeShapeType="1"/>
            </p:cNvSpPr>
            <p:nvPr/>
          </p:nvSpPr>
          <p:spPr bwMode="auto">
            <a:xfrm>
              <a:off x="4272" y="935"/>
              <a:ext cx="0" cy="288"/>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 name="Line 6"/>
            <p:cNvSpPr>
              <a:spLocks noChangeShapeType="1"/>
            </p:cNvSpPr>
            <p:nvPr/>
          </p:nvSpPr>
          <p:spPr bwMode="auto">
            <a:xfrm>
              <a:off x="4608" y="935"/>
              <a:ext cx="0" cy="288"/>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5850" name="Text Box 7"/>
            <p:cNvSpPr txBox="1"/>
            <p:nvPr/>
          </p:nvSpPr>
          <p:spPr>
            <a:xfrm>
              <a:off x="3936" y="647"/>
              <a:ext cx="86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t>表结点</a:t>
              </a:r>
              <a:endParaRPr lang="zh-CN" altLang="en-US" sz="2400" dirty="0"/>
            </a:p>
          </p:txBody>
        </p:sp>
        <p:sp>
          <p:nvSpPr>
            <p:cNvPr id="12" name="AutoShape 14"/>
            <p:cNvSpPr/>
            <p:nvPr/>
          </p:nvSpPr>
          <p:spPr bwMode="auto">
            <a:xfrm rot="-5400000">
              <a:off x="4581" y="958"/>
              <a:ext cx="91" cy="681"/>
            </a:xfrm>
            <a:prstGeom prst="leftBrace">
              <a:avLst>
                <a:gd name="adj1" fmla="val 6236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5852" name="Text Box 15"/>
            <p:cNvSpPr txBox="1"/>
            <p:nvPr/>
          </p:nvSpPr>
          <p:spPr>
            <a:xfrm>
              <a:off x="4468" y="1298"/>
              <a:ext cx="453"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ptr</a:t>
              </a:r>
              <a:endParaRPr lang="en-US" altLang="zh-CN" sz="2000" dirty="0"/>
            </a:p>
          </p:txBody>
        </p:sp>
      </p:grpSp>
      <p:sp>
        <p:nvSpPr>
          <p:cNvPr id="15" name="TextBox 14"/>
          <p:cNvSpPr txBox="1"/>
          <p:nvPr/>
        </p:nvSpPr>
        <p:spPr>
          <a:xfrm>
            <a:off x="1214438" y="4643438"/>
            <a:ext cx="3857625" cy="1200150"/>
          </a:xfrm>
          <a:prstGeom prst="rect">
            <a:avLst/>
          </a:prstGeom>
          <a:noFill/>
        </p:spPr>
        <p:txBody>
          <a:bodyPr>
            <a:spAutoFit/>
          </a:bodyPr>
          <a:lstStyle/>
          <a:p>
            <a:pPr marR="0" algn="l" defTabSz="914400">
              <a:buClrTx/>
              <a:buSzTx/>
              <a:buFontTx/>
              <a:buNone/>
              <a:defRPr/>
            </a:pP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LS = ( 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1</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2</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 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n</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a:t>
            </a:r>
            <a:endPar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a:p>
            <a:pPr marR="0" algn="l" defTabSz="914400">
              <a:buClrTx/>
              <a:buSzTx/>
              <a:buFontTx/>
              <a:buNone/>
              <a:defRPr/>
            </a:pP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a:t>
            </a:r>
            <a:r>
              <a:rPr kumimoji="1" lang="zh-CN" altLang="en-US"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表头： </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1</a:t>
            </a:r>
            <a:endPar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a:p>
            <a:pPr marR="0" algn="l" defTabSz="914400">
              <a:buClrTx/>
              <a:buSzTx/>
              <a:buFontTx/>
              <a:buNone/>
              <a:defRPr/>
            </a:pPr>
            <a:r>
              <a:rPr kumimoji="1" lang="zh-CN" altLang="en-US"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表尾：</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2</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 a</a:t>
            </a:r>
            <a:r>
              <a:rPr kumimoji="1" lang="en-US" altLang="zh-CN" i="1" kern="1200" cap="none" spc="0" normalizeH="0" baseline="-2500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n</a:t>
            </a:r>
            <a:r>
              <a:rPr kumimoji="1" lang="en-US" altLang="zh-CN" i="1"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rPr>
              <a:t> )</a:t>
            </a:r>
            <a:endParaRPr kumimoji="1" lang="zh-CN" altLang="en-US" kern="1200" cap="none" spc="0" normalizeH="0" baseline="0" noProof="0" dirty="0">
              <a:effectLst>
                <a:outerShdw blurRad="38100" dist="38100" dir="2700000" algn="tl">
                  <a:srgbClr val="000000">
                    <a:alpha val="43137"/>
                  </a:srgbClr>
                </a:outerShdw>
              </a:effectLst>
              <a:latin typeface="Times New Roman" panose="02020503050405090304" pitchFamily="18" charset="0"/>
              <a:ea typeface="宋体"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8" name="Rectangle 6"/>
          <p:cNvSpPr/>
          <p:nvPr/>
        </p:nvSpPr>
        <p:spPr>
          <a:xfrm>
            <a:off x="4572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chemeClr val="tx2"/>
                </a:solidFill>
              </a:rPr>
              <a:t> </a:t>
            </a:r>
            <a:r>
              <a:rPr lang="zh-CN" altLang="en-US" sz="2400" b="1" dirty="0">
                <a:solidFill>
                  <a:srgbClr val="FF0066"/>
                </a:solidFill>
              </a:rPr>
              <a:t>方法二</a:t>
            </a:r>
            <a:r>
              <a:rPr lang="zh-CN" altLang="en-US" sz="2400" dirty="0">
                <a:solidFill>
                  <a:srgbClr val="FF0066"/>
                </a:solidFill>
              </a:rPr>
              <a:t> </a:t>
            </a:r>
            <a:r>
              <a:rPr lang="zh-CN" altLang="en-US" sz="2400" dirty="0">
                <a:solidFill>
                  <a:schemeClr val="tx2"/>
                </a:solidFill>
              </a:rPr>
              <a:t>分析表头和表尾</a:t>
            </a:r>
            <a:endParaRPr lang="zh-CN" altLang="en-US" sz="2800" dirty="0">
              <a:solidFill>
                <a:schemeClr val="tx2"/>
              </a:solidFill>
            </a:endParaRPr>
          </a:p>
        </p:txBody>
      </p:sp>
      <p:sp>
        <p:nvSpPr>
          <p:cNvPr id="36869" name="Rectangle 7"/>
          <p:cNvSpPr/>
          <p:nvPr/>
        </p:nvSpPr>
        <p:spPr>
          <a:xfrm>
            <a:off x="381000" y="914400"/>
            <a:ext cx="8458200" cy="193833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742950" lvl="1" indent="-285750" eaLnBrk="1" hangingPunct="1"/>
            <a:r>
              <a:rPr lang="zh-CN" altLang="en-US" sz="2400" dirty="0">
                <a:solidFill>
                  <a:srgbClr val="FF0066"/>
                </a:solidFill>
              </a:rPr>
              <a:t>求深度的递归函数</a:t>
            </a:r>
            <a:endParaRPr lang="zh-CN" altLang="en-US" sz="2400" dirty="0">
              <a:solidFill>
                <a:srgbClr val="FF0066"/>
              </a:solidFill>
            </a:endParaRPr>
          </a:p>
          <a:p>
            <a:pPr marL="342900" lvl="0" indent="-342900" eaLnBrk="1" hangingPunct="1">
              <a:lnSpc>
                <a:spcPct val="150000"/>
              </a:lnSpc>
              <a:buNone/>
            </a:pPr>
            <a:r>
              <a:rPr lang="zh-CN" altLang="en-US" sz="2400" dirty="0"/>
              <a:t>                          </a:t>
            </a:r>
            <a:r>
              <a:rPr lang="en-US" altLang="zh-CN" sz="2400" dirty="0"/>
              <a:t>1     ,  </a:t>
            </a:r>
            <a:r>
              <a:rPr lang="zh-CN" altLang="en-US" sz="2400" dirty="0">
                <a:solidFill>
                  <a:schemeClr val="accent2"/>
                </a:solidFill>
                <a:sym typeface="+mn-ea"/>
              </a:rPr>
              <a:t>当</a:t>
            </a:r>
            <a:r>
              <a:rPr lang="en-US" altLang="zh-CN" sz="2400" dirty="0">
                <a:solidFill>
                  <a:schemeClr val="accent2"/>
                </a:solidFill>
                <a:sym typeface="+mn-ea"/>
              </a:rPr>
              <a:t>LS</a:t>
            </a:r>
            <a:r>
              <a:rPr lang="zh-CN" altLang="en-US" sz="2400" dirty="0">
                <a:solidFill>
                  <a:schemeClr val="accent2"/>
                </a:solidFill>
                <a:sym typeface="+mn-ea"/>
              </a:rPr>
              <a:t>为空表</a:t>
            </a:r>
            <a:endParaRPr lang="zh-CN" altLang="en-US" sz="2400" dirty="0">
              <a:solidFill>
                <a:schemeClr val="accent1"/>
              </a:solidFill>
            </a:endParaRPr>
          </a:p>
          <a:p>
            <a:pPr marL="342900" lvl="0" indent="-342900" eaLnBrk="1" hangingPunct="1">
              <a:lnSpc>
                <a:spcPct val="150000"/>
              </a:lnSpc>
              <a:buNone/>
            </a:pPr>
            <a:r>
              <a:rPr lang="en-US" altLang="zh-CN" sz="2400" dirty="0"/>
              <a:t>     </a:t>
            </a:r>
            <a:r>
              <a:rPr lang="zh-CN" altLang="en-US" sz="2400" dirty="0"/>
              <a:t> </a:t>
            </a:r>
            <a:r>
              <a:rPr lang="en-US" altLang="zh-CN" sz="2400" dirty="0"/>
              <a:t>depth(LS) =   0     ,  </a:t>
            </a:r>
            <a:r>
              <a:rPr lang="zh-CN" altLang="en-US" sz="2400" dirty="0">
                <a:solidFill>
                  <a:schemeClr val="accent2"/>
                </a:solidFill>
                <a:sym typeface="+mn-ea"/>
              </a:rPr>
              <a:t>当</a:t>
            </a:r>
            <a:r>
              <a:rPr lang="en-US" altLang="zh-CN" sz="2400" dirty="0">
                <a:solidFill>
                  <a:schemeClr val="accent2"/>
                </a:solidFill>
                <a:sym typeface="+mn-ea"/>
              </a:rPr>
              <a:t>LS</a:t>
            </a:r>
            <a:r>
              <a:rPr lang="zh-CN" altLang="en-US" sz="2400" dirty="0">
                <a:solidFill>
                  <a:schemeClr val="accent2"/>
                </a:solidFill>
                <a:sym typeface="+mn-ea"/>
              </a:rPr>
              <a:t>为单原子</a:t>
            </a:r>
            <a:r>
              <a:rPr lang="en-US" altLang="zh-CN" sz="2400" dirty="0"/>
              <a:t>                                                      </a:t>
            </a:r>
            <a:endParaRPr lang="en-US" altLang="en-US" sz="2400" dirty="0">
              <a:solidFill>
                <a:schemeClr val="accent1"/>
              </a:solidFill>
            </a:endParaRPr>
          </a:p>
          <a:p>
            <a:pPr marL="342900" lvl="0" indent="-342900" eaLnBrk="1" hangingPunct="1">
              <a:lnSpc>
                <a:spcPct val="150000"/>
              </a:lnSpc>
              <a:buNone/>
            </a:pPr>
            <a:r>
              <a:rPr lang="en-US" altLang="en-US" sz="2400" dirty="0"/>
              <a:t>                        </a:t>
            </a:r>
            <a:r>
              <a:rPr lang="en-US" altLang="zh-CN" sz="2400" dirty="0"/>
              <a:t>max{depth(head(LS))+1, depth(tail(LS))}</a:t>
            </a:r>
            <a:endParaRPr lang="zh-CN" altLang="en-US" sz="2800" dirty="0"/>
          </a:p>
          <a:p>
            <a:pPr marL="742950" lvl="1" indent="-285750" eaLnBrk="1" hangingPunct="1"/>
            <a:r>
              <a:rPr lang="zh-CN" altLang="en-US" sz="2400" dirty="0">
                <a:solidFill>
                  <a:srgbClr val="FF0066"/>
                </a:solidFill>
              </a:rPr>
              <a:t>算法描述</a:t>
            </a:r>
            <a:endParaRPr lang="zh-CN" altLang="en-US" sz="2400" dirty="0">
              <a:solidFill>
                <a:srgbClr val="FF0066"/>
              </a:solidFill>
            </a:endParaRPr>
          </a:p>
          <a:p>
            <a:pPr marL="342900" lvl="0" indent="-342900" eaLnBrk="1" hangingPunct="1">
              <a:buNone/>
            </a:pPr>
            <a:r>
              <a:rPr lang="zh-CN" altLang="en-US" sz="2400" dirty="0">
                <a:solidFill>
                  <a:schemeClr val="accent1"/>
                </a:solidFill>
              </a:rPr>
              <a:t>     </a:t>
            </a:r>
            <a:endParaRPr lang="zh-CN" altLang="en-US" sz="2400" dirty="0"/>
          </a:p>
        </p:txBody>
      </p:sp>
      <p:sp>
        <p:nvSpPr>
          <p:cNvPr id="111624" name="AutoShape 8"/>
          <p:cNvSpPr/>
          <p:nvPr/>
        </p:nvSpPr>
        <p:spPr bwMode="auto">
          <a:xfrm>
            <a:off x="2774950" y="1564640"/>
            <a:ext cx="144145" cy="1408430"/>
          </a:xfrm>
          <a:prstGeom prst="leftBrace">
            <a:avLst>
              <a:gd name="adj1" fmla="val 30556"/>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11626" name="Text Box 10"/>
          <p:cNvSpPr txBox="1">
            <a:spLocks noChangeArrowheads="1"/>
          </p:cNvSpPr>
          <p:nvPr/>
        </p:nvSpPr>
        <p:spPr bwMode="auto">
          <a:xfrm>
            <a:off x="1240790" y="3716973"/>
            <a:ext cx="7056438" cy="3046413"/>
          </a:xfrm>
          <a:prstGeom prst="rect">
            <a:avLst/>
          </a:prstGeom>
          <a:solidFill>
            <a:srgbClr val="FFCC66"/>
          </a:solidFill>
          <a:ln w="9525">
            <a:noFill/>
            <a:miter lim="800000"/>
          </a:ln>
          <a:effectLst/>
        </p:spPr>
        <p:txBody>
          <a:bodyPr>
            <a:spAutoFit/>
          </a:bodyPr>
          <a:lstStyle/>
          <a:p>
            <a:pPr marR="0" algn="l" defTabSz="914400">
              <a:buClrTx/>
              <a:buSzTx/>
              <a:buFontTx/>
              <a:buNone/>
              <a:defRPr/>
            </a:pPr>
            <a:r>
              <a:rPr kumimoji="1" lang="en-US" altLang="zh-CN" kern="1200" cap="none" spc="0" normalizeH="0" baseline="0" noProof="0" dirty="0" err="1">
                <a:latin typeface="Times New Roman" panose="02020503050405090304" pitchFamily="18" charset="0"/>
                <a:ea typeface="宋体" charset="-122"/>
                <a:cs typeface="+mn-cs"/>
              </a:rPr>
              <a:t>int</a:t>
            </a: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GListDepth</a:t>
            </a:r>
            <a:r>
              <a:rPr kumimoji="1" lang="en-US" altLang="zh-CN" kern="1200" cap="none" spc="0" normalizeH="0" baseline="0" noProof="0" dirty="0">
                <a:latin typeface="Times New Roman" panose="02020503050405090304" pitchFamily="18" charset="0"/>
                <a:ea typeface="宋体" charset="-122"/>
                <a:cs typeface="+mn-cs"/>
              </a:rPr>
              <a:t>(GList1 L)</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if  (!L) return 1;   </a:t>
            </a: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空表</a:t>
            </a:r>
            <a:endParaRPr kumimoji="1" lang="en-US" altLang="en-US"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if  (L-&gt;tag==ATOM) return 0;  </a:t>
            </a: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单原子</a:t>
            </a:r>
            <a:endParaRPr kumimoji="1" lang="en-US" altLang="en-US"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dep1=</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GListDepth</a:t>
            </a:r>
            <a:r>
              <a:rPr kumimoji="1" lang="en-US" altLang="zh-CN" b="1" kern="1200" cap="none" spc="0" normalizeH="0" baseline="0" noProof="0" dirty="0">
                <a:solidFill>
                  <a:schemeClr val="accent2"/>
                </a:solidFill>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(L-&gt;</a:t>
            </a:r>
            <a:r>
              <a:rPr kumimoji="1" lang="en-US" altLang="zh-CN" kern="1200" cap="none" spc="0" normalizeH="0" baseline="0" noProof="0" dirty="0" err="1">
                <a:latin typeface="Times New Roman" panose="02020503050405090304" pitchFamily="18" charset="0"/>
                <a:ea typeface="宋体" charset="-122"/>
                <a:cs typeface="+mn-cs"/>
              </a:rPr>
              <a:t>ptr.hp</a:t>
            </a:r>
            <a:r>
              <a:rPr kumimoji="1" lang="en-US" altLang="zh-CN" kern="1200" cap="none" spc="0" normalizeH="0" baseline="0" noProof="0" dirty="0">
                <a:latin typeface="Times New Roman" panose="02020503050405090304" pitchFamily="18" charset="0"/>
                <a:ea typeface="宋体" charset="-122"/>
                <a:cs typeface="+mn-cs"/>
              </a:rPr>
              <a:t>)+1;</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dep2=</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GListDepth</a:t>
            </a:r>
            <a:r>
              <a:rPr kumimoji="1" lang="en-US" altLang="zh-CN" b="1" kern="1200" cap="none" spc="0" normalizeH="0" baseline="0" noProof="0" dirty="0">
                <a:solidFill>
                  <a:schemeClr val="accent2"/>
                </a:solidFill>
                <a:latin typeface="Times New Roman" panose="02020503050405090304" pitchFamily="18" charset="0"/>
                <a:ea typeface="宋体" charset="-122"/>
                <a:cs typeface="+mn-cs"/>
              </a:rPr>
              <a:t> </a:t>
            </a:r>
            <a:r>
              <a:rPr kumimoji="1" lang="en-US" altLang="zh-CN" kern="1200" cap="none" spc="0" normalizeH="0" baseline="0" noProof="0" dirty="0">
                <a:latin typeface="Times New Roman" panose="02020503050405090304" pitchFamily="18" charset="0"/>
                <a:ea typeface="宋体" charset="-122"/>
                <a:cs typeface="+mn-cs"/>
              </a:rPr>
              <a:t>(L-&gt;ptr.tp);</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if  (dep1&gt;dep2)  return dep1;</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else   return  dep2;</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err="1">
                <a:latin typeface="Times New Roman" panose="02020503050405090304" pitchFamily="18" charset="0"/>
                <a:ea typeface="宋体" charset="-122"/>
                <a:cs typeface="+mn-cs"/>
              </a:rPr>
              <a:t>GListDepth</a:t>
            </a:r>
            <a:endParaRPr kumimoji="1" lang="en-US" altLang="zh-CN" kern="1200" cap="none" spc="0" normalizeH="0" baseline="0" noProof="0" dirty="0">
              <a:effectLst>
                <a:outerShdw blurRad="38100" dist="38100" dir="2700000" algn="tl">
                  <a:srgbClr val="FFFFFF"/>
                </a:outerShdw>
              </a:effectLst>
              <a:latin typeface="Times New Roman" panose="02020503050405090304" pitchFamily="18" charset="0"/>
              <a:ea typeface="宋体" charset="-122"/>
              <a:cs typeface="+mn-cs"/>
            </a:endParaRPr>
          </a:p>
        </p:txBody>
      </p:sp>
      <p:sp>
        <p:nvSpPr>
          <p:cNvPr id="2" name="文本框 1"/>
          <p:cNvSpPr txBox="1"/>
          <p:nvPr/>
        </p:nvSpPr>
        <p:spPr>
          <a:xfrm>
            <a:off x="6827520" y="3199130"/>
            <a:ext cx="1402080" cy="460375"/>
          </a:xfrm>
          <a:prstGeom prst="rect">
            <a:avLst/>
          </a:prstGeom>
          <a:noFill/>
        </p:spPr>
        <p:txBody>
          <a:bodyPr wrap="none" rtlCol="0" anchor="t">
            <a:spAutoFit/>
          </a:bodyPr>
          <a:p>
            <a:r>
              <a:rPr lang="zh-CN" altLang="en-US" sz="2400" dirty="0">
                <a:solidFill>
                  <a:schemeClr val="accent2"/>
                </a:solidFill>
                <a:sym typeface="+mn-ea"/>
              </a:rPr>
              <a:t>其它</a:t>
            </a:r>
            <a:r>
              <a:rPr lang="zh-CN" altLang="zh-CN" sz="2400" dirty="0">
                <a:solidFill>
                  <a:schemeClr val="accent2"/>
                </a:solidFill>
                <a:sym typeface="+mn-ea"/>
              </a:rPr>
              <a:t>情况</a:t>
            </a:r>
            <a:endParaRPr lang="zh-CN" altLang="zh-CN" sz="2400" dirty="0">
              <a:solidFill>
                <a:schemeClr val="accent2"/>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3"/>
          <p:cNvSpPr>
            <a:spLocks noGrp="1"/>
          </p:cNvSpPr>
          <p:nvPr>
            <p:ph idx="1"/>
          </p:nvPr>
        </p:nvSpPr>
        <p:spPr>
          <a:xfrm>
            <a:off x="468313" y="765175"/>
            <a:ext cx="5472112" cy="4897438"/>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示例</a:t>
            </a:r>
            <a:r>
              <a:rPr lang="en-US" altLang="zh-CN" sz="2400" b="1" dirty="0">
                <a:solidFill>
                  <a:srgbClr val="CC6600"/>
                </a:solidFill>
              </a:rPr>
              <a:t>2]</a:t>
            </a:r>
            <a:r>
              <a:rPr lang="en-US" altLang="zh-CN" sz="2400" dirty="0"/>
              <a:t> </a:t>
            </a:r>
            <a:r>
              <a:rPr lang="zh-CN" altLang="en-US" sz="2400" dirty="0"/>
              <a:t>复制广义表</a:t>
            </a:r>
            <a:endParaRPr lang="zh-CN" altLang="en-US" sz="2400" dirty="0">
              <a:solidFill>
                <a:schemeClr val="accent1"/>
              </a:solidFill>
            </a:endParaRPr>
          </a:p>
          <a:p>
            <a:pPr eaLnBrk="1" hangingPunct="1">
              <a:buFont typeface="Times New Roman" panose="02020503050405090304" pitchFamily="18" charset="0"/>
              <a:buChar char="–"/>
            </a:pPr>
            <a:r>
              <a:rPr lang="zh-CN" altLang="en-US" sz="2400" dirty="0">
                <a:solidFill>
                  <a:srgbClr val="FF0066"/>
                </a:solidFill>
              </a:rPr>
              <a:t>复制操作的递归定义</a:t>
            </a:r>
            <a:endParaRPr lang="en-US" altLang="zh-CN" sz="2400" dirty="0"/>
          </a:p>
          <a:p>
            <a:pPr eaLnBrk="1" hangingPunct="1">
              <a:buFont typeface="Times New Roman" panose="02020503050405090304" pitchFamily="18" charset="0"/>
              <a:buNone/>
            </a:pPr>
            <a:r>
              <a:rPr lang="en-US" altLang="zh-CN" sz="2400" dirty="0"/>
              <a:t>     </a:t>
            </a:r>
            <a:r>
              <a:rPr lang="zh-CN" altLang="en-US" sz="2400" dirty="0"/>
              <a:t>基本项：</a:t>
            </a:r>
            <a:r>
              <a:rPr lang="en-US" altLang="zh-CN" sz="2400" dirty="0"/>
              <a:t>InitGList(NEWLS)</a:t>
            </a:r>
            <a:endParaRPr lang="en-US" altLang="zh-CN" sz="2400" dirty="0"/>
          </a:p>
          <a:p>
            <a:pPr eaLnBrk="1" hangingPunct="1">
              <a:buFont typeface="Times New Roman" panose="02020503050405090304" pitchFamily="18" charset="0"/>
              <a:buNone/>
            </a:pPr>
            <a:r>
              <a:rPr lang="en-US" altLang="zh-CN" sz="2400" dirty="0"/>
              <a:t>                               </a:t>
            </a:r>
            <a:r>
              <a:rPr lang="zh-CN" altLang="en-US" sz="2400" dirty="0"/>
              <a:t>当</a:t>
            </a:r>
            <a:r>
              <a:rPr lang="en-US" altLang="zh-CN" sz="2400" dirty="0"/>
              <a:t>LS</a:t>
            </a:r>
            <a:r>
              <a:rPr lang="zh-CN" altLang="en-US" sz="2400" dirty="0"/>
              <a:t>为空表时；</a:t>
            </a:r>
            <a:endParaRPr lang="zh-CN" altLang="en-US" sz="2400" dirty="0"/>
          </a:p>
          <a:p>
            <a:pPr eaLnBrk="1" hangingPunct="1">
              <a:buFont typeface="Times New Roman" panose="02020503050405090304" pitchFamily="18" charset="0"/>
              <a:buNone/>
            </a:pPr>
            <a:r>
              <a:rPr lang="zh-CN" altLang="en-US" sz="2400" dirty="0"/>
              <a:t>                     复制单原子结点</a:t>
            </a:r>
            <a:endParaRPr lang="zh-CN" altLang="en-US" sz="2400" dirty="0"/>
          </a:p>
          <a:p>
            <a:pPr eaLnBrk="1" hangingPunct="1">
              <a:buFont typeface="Times New Roman" panose="02020503050405090304" pitchFamily="18" charset="0"/>
              <a:buNone/>
            </a:pPr>
            <a:r>
              <a:rPr lang="zh-CN" altLang="en-US" sz="2400" dirty="0"/>
              <a:t>                              当</a:t>
            </a:r>
            <a:r>
              <a:rPr lang="en-US" altLang="zh-CN" sz="2400" dirty="0"/>
              <a:t>LS</a:t>
            </a:r>
            <a:r>
              <a:rPr lang="zh-CN" altLang="en-US" sz="2400" dirty="0"/>
              <a:t>为原子时；</a:t>
            </a:r>
            <a:endParaRPr lang="zh-CN" altLang="en-US" sz="2400" dirty="0"/>
          </a:p>
          <a:p>
            <a:pPr eaLnBrk="1" hangingPunct="1">
              <a:buFont typeface="Times New Roman" panose="02020503050405090304" pitchFamily="18" charset="0"/>
              <a:buNone/>
            </a:pPr>
            <a:r>
              <a:rPr lang="zh-CN" altLang="en-US" sz="2400" dirty="0"/>
              <a:t>    归纳项：建表结点；</a:t>
            </a:r>
            <a:endParaRPr lang="zh-CN" altLang="en-US" sz="2400" dirty="0"/>
          </a:p>
          <a:p>
            <a:pPr eaLnBrk="1" hangingPunct="1">
              <a:buFont typeface="Times New Roman" panose="02020503050405090304" pitchFamily="18" charset="0"/>
              <a:buNone/>
            </a:pPr>
            <a:r>
              <a:rPr lang="zh-CN" altLang="en-US" sz="2400" dirty="0"/>
              <a:t>                    复制表头；</a:t>
            </a:r>
            <a:endParaRPr lang="zh-CN" altLang="en-US" sz="2400" dirty="0"/>
          </a:p>
          <a:p>
            <a:pPr eaLnBrk="1" hangingPunct="1">
              <a:buFont typeface="Times New Roman" panose="02020503050405090304" pitchFamily="18" charset="0"/>
              <a:buNone/>
            </a:pPr>
            <a:r>
              <a:rPr lang="zh-CN" altLang="en-US" sz="2400" dirty="0"/>
              <a:t>                    复制表尾；</a:t>
            </a:r>
            <a:endParaRPr lang="zh-CN" altLang="en-US" sz="2400" dirty="0"/>
          </a:p>
          <a:p>
            <a:pPr eaLnBrk="1" hangingPunct="1">
              <a:buFont typeface="Times New Roman" panose="02020503050405090304" pitchFamily="18" charset="0"/>
              <a:buChar char="–"/>
            </a:pPr>
            <a:r>
              <a:rPr lang="zh-CN" altLang="en-US" sz="2400" dirty="0">
                <a:solidFill>
                  <a:srgbClr val="FF0066"/>
                </a:solidFill>
              </a:rPr>
              <a:t>算法描述</a:t>
            </a:r>
            <a:r>
              <a:rPr lang="en-US" altLang="zh-CN" sz="2400" dirty="0">
                <a:solidFill>
                  <a:srgbClr val="FF0066"/>
                </a:solidFill>
              </a:rPr>
              <a:t>CopyGLists</a:t>
            </a:r>
            <a:endParaRPr lang="en-US" altLang="zh-CN" sz="2400" dirty="0"/>
          </a:p>
        </p:txBody>
      </p:sp>
      <p:sp>
        <p:nvSpPr>
          <p:cNvPr id="109572" name="Text Box 4"/>
          <p:cNvSpPr txBox="1">
            <a:spLocks noChangeArrowheads="1"/>
          </p:cNvSpPr>
          <p:nvPr/>
        </p:nvSpPr>
        <p:spPr bwMode="auto">
          <a:xfrm>
            <a:off x="5651500" y="908050"/>
            <a:ext cx="3313113" cy="366713"/>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LS=NULL          NEWLS=NULL</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grpSp>
        <p:nvGrpSpPr>
          <p:cNvPr id="37894" name="Group 45"/>
          <p:cNvGrpSpPr/>
          <p:nvPr/>
        </p:nvGrpSpPr>
        <p:grpSpPr>
          <a:xfrm>
            <a:off x="6369050" y="4738688"/>
            <a:ext cx="2595563" cy="1600200"/>
            <a:chOff x="4012" y="2985"/>
            <a:chExt cx="1635" cy="1008"/>
          </a:xfrm>
        </p:grpSpPr>
        <p:sp>
          <p:nvSpPr>
            <p:cNvPr id="109596" name="Text Box 28"/>
            <p:cNvSpPr txBox="1">
              <a:spLocks noChangeArrowheads="1"/>
            </p:cNvSpPr>
            <p:nvPr/>
          </p:nvSpPr>
          <p:spPr bwMode="auto">
            <a:xfrm>
              <a:off x="4134" y="3321"/>
              <a:ext cx="576" cy="237"/>
            </a:xfrm>
            <a:prstGeom prst="rect">
              <a:avLst/>
            </a:prstGeom>
            <a:noFill/>
            <a:ln w="9525">
              <a:solidFill>
                <a:schemeClr val="tx1"/>
              </a:solidFill>
              <a:miter lim="800000"/>
            </a:ln>
            <a:effectLst/>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rPr>
                <a:t>1</a:t>
              </a:r>
              <a:endParaRPr kumimoji="1" lang="en-US" altLang="zh-CN"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109597" name="Line 29"/>
            <p:cNvSpPr>
              <a:spLocks noChangeShapeType="1"/>
            </p:cNvSpPr>
            <p:nvPr/>
          </p:nvSpPr>
          <p:spPr bwMode="auto">
            <a:xfrm>
              <a:off x="4326" y="3321"/>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98" name="Line 30"/>
            <p:cNvSpPr>
              <a:spLocks noChangeShapeType="1"/>
            </p:cNvSpPr>
            <p:nvPr/>
          </p:nvSpPr>
          <p:spPr bwMode="auto">
            <a:xfrm>
              <a:off x="4518" y="3321"/>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99" name="Line 31"/>
            <p:cNvSpPr>
              <a:spLocks noChangeShapeType="1"/>
            </p:cNvSpPr>
            <p:nvPr/>
          </p:nvSpPr>
          <p:spPr bwMode="auto">
            <a:xfrm>
              <a:off x="4422" y="3465"/>
              <a:ext cx="0" cy="528"/>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600" name="Line 32"/>
            <p:cNvSpPr>
              <a:spLocks noChangeShapeType="1"/>
            </p:cNvSpPr>
            <p:nvPr/>
          </p:nvSpPr>
          <p:spPr bwMode="auto">
            <a:xfrm>
              <a:off x="4662" y="3417"/>
              <a:ext cx="384" cy="0"/>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601" name="Line 33"/>
            <p:cNvSpPr>
              <a:spLocks noChangeShapeType="1"/>
            </p:cNvSpPr>
            <p:nvPr/>
          </p:nvSpPr>
          <p:spPr bwMode="auto">
            <a:xfrm>
              <a:off x="4230" y="3225"/>
              <a:ext cx="0" cy="96"/>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602" name="Text Box 34"/>
            <p:cNvSpPr txBox="1">
              <a:spLocks noChangeArrowheads="1"/>
            </p:cNvSpPr>
            <p:nvPr/>
          </p:nvSpPr>
          <p:spPr bwMode="auto">
            <a:xfrm>
              <a:off x="4012" y="2985"/>
              <a:ext cx="649"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NEWLS</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603" name="Text Box 35"/>
            <p:cNvSpPr txBox="1">
              <a:spLocks noChangeArrowheads="1"/>
            </p:cNvSpPr>
            <p:nvPr/>
          </p:nvSpPr>
          <p:spPr bwMode="auto">
            <a:xfrm>
              <a:off x="4662" y="3129"/>
              <a:ext cx="985" cy="212"/>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NEWLS-&gt;ptr.tp</a:t>
              </a:r>
              <a:endParaRPr kumimoji="1" lang="en-US" altLang="zh-CN" sz="16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604" name="Text Box 36"/>
            <p:cNvSpPr txBox="1">
              <a:spLocks noChangeArrowheads="1"/>
            </p:cNvSpPr>
            <p:nvPr/>
          </p:nvSpPr>
          <p:spPr bwMode="auto">
            <a:xfrm>
              <a:off x="4422" y="3657"/>
              <a:ext cx="1043" cy="212"/>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6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NEWLS-&gt;ptr.hp</a:t>
              </a:r>
              <a:endParaRPr kumimoji="1" lang="en-US" altLang="zh-CN" sz="16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grpSp>
      <p:sp>
        <p:nvSpPr>
          <p:cNvPr id="109605" name="AutoShape 37"/>
          <p:cNvSpPr>
            <a:spLocks noChangeArrowheads="1"/>
          </p:cNvSpPr>
          <p:nvPr/>
        </p:nvSpPr>
        <p:spPr bwMode="auto">
          <a:xfrm>
            <a:off x="6858000" y="1066800"/>
            <a:ext cx="381000" cy="152400"/>
          </a:xfrm>
          <a:prstGeom prst="rightArrow">
            <a:avLst>
              <a:gd name="adj1" fmla="val 50000"/>
              <a:gd name="adj2" fmla="val 625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nvGrpSpPr>
          <p:cNvPr id="37896" name="Group 5"/>
          <p:cNvGrpSpPr/>
          <p:nvPr/>
        </p:nvGrpSpPr>
        <p:grpSpPr>
          <a:xfrm>
            <a:off x="6096000" y="1447800"/>
            <a:ext cx="914400" cy="1016000"/>
            <a:chOff x="3840" y="912"/>
            <a:chExt cx="576" cy="640"/>
          </a:xfrm>
        </p:grpSpPr>
        <p:sp>
          <p:nvSpPr>
            <p:cNvPr id="109574" name="Text Box 6"/>
            <p:cNvSpPr txBox="1">
              <a:spLocks noChangeArrowheads="1"/>
            </p:cNvSpPr>
            <p:nvPr/>
          </p:nvSpPr>
          <p:spPr bwMode="auto">
            <a:xfrm>
              <a:off x="3888" y="1296"/>
              <a:ext cx="528" cy="256"/>
            </a:xfrm>
            <a:prstGeom prst="rect">
              <a:avLst/>
            </a:prstGeom>
            <a:noFill/>
            <a:ln w="9525">
              <a:solidFill>
                <a:schemeClr val="tx1"/>
              </a:solidFill>
              <a:miter lim="800000"/>
            </a:ln>
            <a:effectLst/>
          </p:spPr>
          <p:txBody>
            <a:bodyPr>
              <a:spAutoFit/>
            </a:bodyPr>
            <a:lstStyle/>
            <a:p>
              <a:pPr marR="0" algn="l" defTabSz="914400">
                <a:spcBef>
                  <a:spcPct val="50000"/>
                </a:spcBef>
                <a:buClrTx/>
                <a:buSzTx/>
                <a:buFontTx/>
                <a:buNone/>
                <a:defRPr/>
              </a:pP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0    x</a:t>
              </a:r>
              <a:endPar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75" name="Line 7"/>
            <p:cNvSpPr>
              <a:spLocks noChangeShapeType="1"/>
            </p:cNvSpPr>
            <p:nvPr/>
          </p:nvSpPr>
          <p:spPr bwMode="auto">
            <a:xfrm>
              <a:off x="4128" y="1296"/>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76" name="Line 8"/>
            <p:cNvSpPr>
              <a:spLocks noChangeShapeType="1"/>
            </p:cNvSpPr>
            <p:nvPr/>
          </p:nvSpPr>
          <p:spPr bwMode="auto">
            <a:xfrm>
              <a:off x="3936" y="1152"/>
              <a:ext cx="0" cy="144"/>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77" name="Text Box 9"/>
            <p:cNvSpPr txBox="1">
              <a:spLocks noChangeArrowheads="1"/>
            </p:cNvSpPr>
            <p:nvPr/>
          </p:nvSpPr>
          <p:spPr bwMode="auto">
            <a:xfrm>
              <a:off x="3840" y="912"/>
              <a:ext cx="576"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LS</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grpSp>
      <p:grpSp>
        <p:nvGrpSpPr>
          <p:cNvPr id="37897" name="Group 10"/>
          <p:cNvGrpSpPr/>
          <p:nvPr/>
        </p:nvGrpSpPr>
        <p:grpSpPr>
          <a:xfrm>
            <a:off x="7380288" y="1412875"/>
            <a:ext cx="1152525" cy="1016000"/>
            <a:chOff x="3840" y="912"/>
            <a:chExt cx="576" cy="640"/>
          </a:xfrm>
        </p:grpSpPr>
        <p:sp>
          <p:nvSpPr>
            <p:cNvPr id="109579" name="Text Box 11"/>
            <p:cNvSpPr txBox="1">
              <a:spLocks noChangeArrowheads="1"/>
            </p:cNvSpPr>
            <p:nvPr/>
          </p:nvSpPr>
          <p:spPr bwMode="auto">
            <a:xfrm>
              <a:off x="3888" y="1296"/>
              <a:ext cx="528" cy="256"/>
            </a:xfrm>
            <a:prstGeom prst="rect">
              <a:avLst/>
            </a:prstGeom>
            <a:noFill/>
            <a:ln w="9525">
              <a:solidFill>
                <a:schemeClr val="tx1"/>
              </a:solidFill>
              <a:miter lim="800000"/>
            </a:ln>
            <a:effectLst/>
          </p:spPr>
          <p:txBody>
            <a:bodyPr>
              <a:spAutoFit/>
            </a:bodyPr>
            <a:lstStyle/>
            <a:p>
              <a:pPr marR="0" algn="l" defTabSz="914400">
                <a:spcBef>
                  <a:spcPct val="50000"/>
                </a:spcBef>
                <a:buClrTx/>
                <a:buSzTx/>
                <a:buFontTx/>
                <a:buNone/>
                <a:defRPr/>
              </a:pP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0       x</a:t>
              </a:r>
              <a:endPar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80" name="Line 12"/>
            <p:cNvSpPr>
              <a:spLocks noChangeShapeType="1"/>
            </p:cNvSpPr>
            <p:nvPr/>
          </p:nvSpPr>
          <p:spPr bwMode="auto">
            <a:xfrm>
              <a:off x="4128" y="1296"/>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1" name="Line 13"/>
            <p:cNvSpPr>
              <a:spLocks noChangeShapeType="1"/>
            </p:cNvSpPr>
            <p:nvPr/>
          </p:nvSpPr>
          <p:spPr bwMode="auto">
            <a:xfrm>
              <a:off x="3936" y="1152"/>
              <a:ext cx="0" cy="144"/>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2" name="Text Box 14"/>
            <p:cNvSpPr txBox="1">
              <a:spLocks noChangeArrowheads="1"/>
            </p:cNvSpPr>
            <p:nvPr/>
          </p:nvSpPr>
          <p:spPr bwMode="auto">
            <a:xfrm>
              <a:off x="3840" y="912"/>
              <a:ext cx="576"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NEWLS</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grpSp>
      <p:grpSp>
        <p:nvGrpSpPr>
          <p:cNvPr id="37898" name="Group 46"/>
          <p:cNvGrpSpPr/>
          <p:nvPr/>
        </p:nvGrpSpPr>
        <p:grpSpPr>
          <a:xfrm>
            <a:off x="6172200" y="2590800"/>
            <a:ext cx="2514600" cy="1905000"/>
            <a:chOff x="3888" y="1632"/>
            <a:chExt cx="1584" cy="1200"/>
          </a:xfrm>
        </p:grpSpPr>
        <p:sp>
          <p:nvSpPr>
            <p:cNvPr id="109584" name="Text Box 16"/>
            <p:cNvSpPr txBox="1">
              <a:spLocks noChangeArrowheads="1"/>
            </p:cNvSpPr>
            <p:nvPr/>
          </p:nvSpPr>
          <p:spPr bwMode="auto">
            <a:xfrm>
              <a:off x="3888" y="1968"/>
              <a:ext cx="576" cy="237"/>
            </a:xfrm>
            <a:prstGeom prst="rect">
              <a:avLst/>
            </a:prstGeom>
            <a:noFill/>
            <a:ln w="9525">
              <a:solidFill>
                <a:schemeClr val="tx1"/>
              </a:solidFill>
              <a:miter lim="800000"/>
            </a:ln>
            <a:effectLst/>
          </p:spPr>
          <p:txBody>
            <a:bodyPr>
              <a:spAutoFit/>
            </a:bodyPr>
            <a:lstStyle>
              <a:lvl1pPr eaLnBrk="0" hangingPunct="0">
                <a:defRPr kumimoji="1" sz="2400">
                  <a:solidFill>
                    <a:schemeClr val="tx1"/>
                  </a:solidFill>
                  <a:latin typeface="Times New Roman" panose="02020503050405090304" pitchFamily="18" charset="0"/>
                  <a:ea typeface="宋体" charset="-122"/>
                </a:defRPr>
              </a:lvl1pPr>
              <a:lvl2pPr marL="742950" indent="-285750" eaLnBrk="0" hangingPunct="0">
                <a:defRPr kumimoji="1" sz="2400">
                  <a:solidFill>
                    <a:schemeClr val="tx1"/>
                  </a:solidFill>
                  <a:latin typeface="Times New Roman" panose="02020503050405090304" pitchFamily="18" charset="0"/>
                  <a:ea typeface="宋体" charset="-122"/>
                </a:defRPr>
              </a:lvl2pPr>
              <a:lvl3pPr marL="1143000" indent="-228600" eaLnBrk="0" hangingPunct="0">
                <a:defRPr kumimoji="1" sz="2400">
                  <a:solidFill>
                    <a:schemeClr val="tx1"/>
                  </a:solidFill>
                  <a:latin typeface="Times New Roman" panose="02020503050405090304" pitchFamily="18" charset="0"/>
                  <a:ea typeface="宋体" charset="-122"/>
                </a:defRPr>
              </a:lvl3pPr>
              <a:lvl4pPr marL="1600200" indent="-228600" eaLnBrk="0" hangingPunct="0">
                <a:defRPr kumimoji="1" sz="2400">
                  <a:solidFill>
                    <a:schemeClr val="tx1"/>
                  </a:solidFill>
                  <a:latin typeface="Times New Roman" panose="02020503050405090304" pitchFamily="18" charset="0"/>
                  <a:ea typeface="宋体" charset="-122"/>
                </a:defRPr>
              </a:lvl4pPr>
              <a:lvl5pPr marL="2057400" indent="-228600" eaLnBrk="0" hangingPunct="0">
                <a:defRPr kumimoji="1" sz="2400">
                  <a:solidFill>
                    <a:schemeClr val="tx1"/>
                  </a:solidFill>
                  <a:latin typeface="Times New Roman" panose="02020503050405090304"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anose="02020503050405090304" pitchFamily="18"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rPr>
                <a:t>1</a:t>
              </a:r>
              <a:endParaRPr kumimoji="1" lang="en-US" altLang="zh-CN"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109585" name="Line 17"/>
            <p:cNvSpPr>
              <a:spLocks noChangeShapeType="1"/>
            </p:cNvSpPr>
            <p:nvPr/>
          </p:nvSpPr>
          <p:spPr bwMode="auto">
            <a:xfrm>
              <a:off x="4080" y="1968"/>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6" name="Line 18"/>
            <p:cNvSpPr>
              <a:spLocks noChangeShapeType="1"/>
            </p:cNvSpPr>
            <p:nvPr/>
          </p:nvSpPr>
          <p:spPr bwMode="auto">
            <a:xfrm>
              <a:off x="4272" y="1968"/>
              <a:ext cx="0" cy="240"/>
            </a:xfrm>
            <a:prstGeom prst="line">
              <a:avLst/>
            </a:prstGeom>
            <a:noFill/>
            <a:ln w="9525">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7" name="Line 19"/>
            <p:cNvSpPr>
              <a:spLocks noChangeShapeType="1"/>
            </p:cNvSpPr>
            <p:nvPr/>
          </p:nvSpPr>
          <p:spPr bwMode="auto">
            <a:xfrm>
              <a:off x="4176" y="2112"/>
              <a:ext cx="0" cy="528"/>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8" name="Line 20"/>
            <p:cNvSpPr>
              <a:spLocks noChangeShapeType="1"/>
            </p:cNvSpPr>
            <p:nvPr/>
          </p:nvSpPr>
          <p:spPr bwMode="auto">
            <a:xfrm>
              <a:off x="4416" y="2064"/>
              <a:ext cx="384" cy="0"/>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89" name="Line 21"/>
            <p:cNvSpPr>
              <a:spLocks noChangeShapeType="1"/>
            </p:cNvSpPr>
            <p:nvPr/>
          </p:nvSpPr>
          <p:spPr bwMode="auto">
            <a:xfrm>
              <a:off x="3984" y="1872"/>
              <a:ext cx="0" cy="96"/>
            </a:xfrm>
            <a:prstGeom prst="line">
              <a:avLst/>
            </a:prstGeom>
            <a:noFill/>
            <a:ln w="9525">
              <a:solidFill>
                <a:schemeClr val="tx1"/>
              </a:solidFill>
              <a:roun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590" name="Text Box 22"/>
            <p:cNvSpPr txBox="1">
              <a:spLocks noChangeArrowheads="1"/>
            </p:cNvSpPr>
            <p:nvPr/>
          </p:nvSpPr>
          <p:spPr bwMode="auto">
            <a:xfrm>
              <a:off x="3888" y="1632"/>
              <a:ext cx="336"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LS</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91" name="Text Box 23"/>
            <p:cNvSpPr txBox="1">
              <a:spLocks noChangeArrowheads="1"/>
            </p:cNvSpPr>
            <p:nvPr/>
          </p:nvSpPr>
          <p:spPr bwMode="auto">
            <a:xfrm>
              <a:off x="4848" y="1872"/>
              <a:ext cx="624" cy="288"/>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b="1"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a:t>
              </a:r>
              <a:endParaRPr kumimoji="1" lang="en-US" altLang="zh-CN" b="1"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92" name="Text Box 24"/>
            <p:cNvSpPr txBox="1">
              <a:spLocks noChangeArrowheads="1"/>
            </p:cNvSpPr>
            <p:nvPr/>
          </p:nvSpPr>
          <p:spPr bwMode="auto">
            <a:xfrm>
              <a:off x="4032" y="2544"/>
              <a:ext cx="672" cy="288"/>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b="1"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a:t>
              </a:r>
              <a:endParaRPr kumimoji="1" lang="en-US" altLang="zh-CN" b="1"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93" name="Text Box 25"/>
            <p:cNvSpPr txBox="1">
              <a:spLocks noChangeArrowheads="1"/>
            </p:cNvSpPr>
            <p:nvPr/>
          </p:nvSpPr>
          <p:spPr bwMode="auto">
            <a:xfrm>
              <a:off x="4416" y="1776"/>
              <a:ext cx="868"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LS-&gt;ptr.tp</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sp>
          <p:nvSpPr>
            <p:cNvPr id="109594" name="Text Box 26"/>
            <p:cNvSpPr txBox="1">
              <a:spLocks noChangeArrowheads="1"/>
            </p:cNvSpPr>
            <p:nvPr/>
          </p:nvSpPr>
          <p:spPr bwMode="auto">
            <a:xfrm>
              <a:off x="4150" y="2296"/>
              <a:ext cx="907" cy="231"/>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LS-&gt;ptr.hp</a:t>
              </a:r>
              <a:endParaRPr kumimoji="1" lang="en-US" altLang="zh-CN" sz="18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p:txBody>
        </p:sp>
      </p:grpSp>
      <p:sp>
        <p:nvSpPr>
          <p:cNvPr id="109606" name="AutoShape 38"/>
          <p:cNvSpPr>
            <a:spLocks noChangeArrowheads="1"/>
          </p:cNvSpPr>
          <p:nvPr/>
        </p:nvSpPr>
        <p:spPr bwMode="auto">
          <a:xfrm>
            <a:off x="7086600" y="2133600"/>
            <a:ext cx="381000" cy="152400"/>
          </a:xfrm>
          <a:prstGeom prst="rightArrow">
            <a:avLst>
              <a:gd name="adj1" fmla="val 50000"/>
              <a:gd name="adj2" fmla="val 625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109607" name="AutoShape 39"/>
          <p:cNvSpPr>
            <a:spLocks noChangeArrowheads="1"/>
          </p:cNvSpPr>
          <p:nvPr/>
        </p:nvSpPr>
        <p:spPr bwMode="auto">
          <a:xfrm flipV="1">
            <a:off x="7239000" y="4419600"/>
            <a:ext cx="304800" cy="228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2"/>
          <p:cNvSpPr>
            <a:spLocks noGrp="1"/>
          </p:cNvSpPr>
          <p:nvPr>
            <p:ph type="title"/>
          </p:nvPr>
        </p:nvSpPr>
        <p:spPr>
          <a:xfrm>
            <a:off x="381000" y="609600"/>
            <a:ext cx="8382000" cy="762000"/>
          </a:xfrm>
        </p:spPr>
        <p:txBody>
          <a:bodyPr vert="horz" wrap="square" lIns="91440" tIns="45720" rIns="91440" bIns="45720" anchor="ctr"/>
          <a:p>
            <a:pPr algn="l" eaLnBrk="1" hangingPunct="1"/>
            <a:r>
              <a:rPr lang="en-US" altLang="zh-CN" sz="2800" b="1" dirty="0">
                <a:solidFill>
                  <a:srgbClr val="800000"/>
                </a:solidFill>
              </a:rPr>
              <a:t>5.1 </a:t>
            </a:r>
            <a:r>
              <a:rPr lang="zh-CN" altLang="en-US" sz="2800" b="1" dirty="0">
                <a:solidFill>
                  <a:srgbClr val="800000"/>
                </a:solidFill>
              </a:rPr>
              <a:t>数组和线性表的关系以及数组的运算</a:t>
            </a:r>
            <a:endParaRPr lang="zh-CN" altLang="en-US" sz="2800" dirty="0">
              <a:solidFill>
                <a:srgbClr val="800000"/>
              </a:solidFill>
            </a:endParaRPr>
          </a:p>
        </p:txBody>
      </p:sp>
      <p:sp>
        <p:nvSpPr>
          <p:cNvPr id="3077" name="Rectangle 3"/>
          <p:cNvSpPr>
            <a:spLocks noGrp="1"/>
          </p:cNvSpPr>
          <p:nvPr>
            <p:ph idx="1"/>
          </p:nvPr>
        </p:nvSpPr>
        <p:spPr>
          <a:xfrm>
            <a:off x="685800" y="1371600"/>
            <a:ext cx="7772400" cy="4572000"/>
          </a:xfrm>
        </p:spPr>
        <p:txBody>
          <a:bodyPr vert="horz" wrap="square" lIns="91440" tIns="45720" rIns="91440" bIns="45720" anchor="t">
            <a:normAutofit fontScale="90000"/>
          </a:bodyPr>
          <a:p>
            <a:pPr eaLnBrk="1" hangingPunct="1">
              <a:lnSpc>
                <a:spcPct val="150000"/>
              </a:lnSpc>
              <a:buNone/>
            </a:pPr>
            <a:r>
              <a:rPr lang="zh-CN" altLang="en-US" sz="2000" b="1" dirty="0">
                <a:solidFill>
                  <a:srgbClr val="CC6600"/>
                </a:solidFill>
              </a:rPr>
              <a:t>任何数组</a:t>
            </a:r>
            <a:r>
              <a:rPr lang="en-US" altLang="zh-CN" sz="2000" b="1" dirty="0">
                <a:solidFill>
                  <a:srgbClr val="CC6600"/>
                </a:solidFill>
              </a:rPr>
              <a:t>A</a:t>
            </a:r>
            <a:r>
              <a:rPr lang="zh-CN" altLang="zh-CN" sz="2000" b="1" dirty="0">
                <a:solidFill>
                  <a:srgbClr val="CC6600"/>
                </a:solidFill>
              </a:rPr>
              <a:t>都可以看作一个线性表</a:t>
            </a:r>
            <a:endParaRPr lang="zh-CN" altLang="zh-CN" sz="2400" dirty="0">
              <a:solidFill>
                <a:srgbClr val="CC6600"/>
              </a:solidFill>
            </a:endParaRPr>
          </a:p>
          <a:p>
            <a:pPr algn="ctr" eaLnBrk="1" hangingPunct="1">
              <a:lnSpc>
                <a:spcPct val="150000"/>
              </a:lnSpc>
              <a:buNone/>
            </a:pPr>
            <a:r>
              <a:rPr lang="zh-CN" altLang="zh-CN" sz="2400" dirty="0">
                <a:sym typeface="Symbol" pitchFamily="18" charset="2"/>
              </a:rPr>
              <a:t>    </a:t>
            </a:r>
            <a:r>
              <a:rPr lang="en-US" altLang="zh-CN" sz="2000" dirty="0">
                <a:sym typeface="Symbol" pitchFamily="18" charset="2"/>
              </a:rPr>
              <a:t>A=(a</a:t>
            </a:r>
            <a:r>
              <a:rPr lang="en-US" altLang="zh-CN" sz="2000" baseline="-25000" dirty="0">
                <a:sym typeface="Symbol" pitchFamily="18" charset="2"/>
              </a:rPr>
              <a:t>1</a:t>
            </a:r>
            <a:r>
              <a:rPr lang="en-US" altLang="zh-CN" sz="2000" dirty="0">
                <a:sym typeface="Symbol" pitchFamily="18" charset="2"/>
              </a:rPr>
              <a:t>, a</a:t>
            </a:r>
            <a:r>
              <a:rPr lang="en-US" altLang="zh-CN" sz="2000" baseline="-25000" dirty="0">
                <a:sym typeface="Symbol" pitchFamily="18" charset="2"/>
              </a:rPr>
              <a:t>2</a:t>
            </a:r>
            <a:r>
              <a:rPr lang="en-US" altLang="zh-CN" sz="2000" dirty="0">
                <a:sym typeface="Symbol" pitchFamily="18" charset="2"/>
              </a:rPr>
              <a:t>, …, a</a:t>
            </a:r>
            <a:r>
              <a:rPr lang="en-US" altLang="zh-CN" sz="2000" baseline="-25000" dirty="0">
                <a:sym typeface="Symbol" pitchFamily="18" charset="2"/>
              </a:rPr>
              <a:t>i</a:t>
            </a:r>
            <a:r>
              <a:rPr lang="en-US" altLang="zh-CN" sz="2000" dirty="0">
                <a:sym typeface="Symbol" pitchFamily="18" charset="2"/>
              </a:rPr>
              <a:t> , …a</a:t>
            </a:r>
            <a:r>
              <a:rPr lang="en-US" altLang="zh-CN" sz="2000" baseline="-25000" dirty="0">
                <a:sym typeface="Symbol" pitchFamily="18" charset="2"/>
              </a:rPr>
              <a:t>n</a:t>
            </a:r>
            <a:r>
              <a:rPr lang="en-US" altLang="zh-CN" sz="2000" dirty="0">
                <a:sym typeface="Symbol" pitchFamily="18" charset="2"/>
              </a:rPr>
              <a:t> )</a:t>
            </a:r>
            <a:endParaRPr lang="en-US" altLang="zh-CN" sz="2000" dirty="0">
              <a:sym typeface="Symbol" pitchFamily="18" charset="2"/>
            </a:endParaRPr>
          </a:p>
          <a:p>
            <a:pPr eaLnBrk="1" hangingPunct="1">
              <a:lnSpc>
                <a:spcPct val="150000"/>
              </a:lnSpc>
              <a:buNone/>
            </a:pPr>
            <a:r>
              <a:rPr lang="zh-CN" altLang="en-US" sz="2000" dirty="0">
                <a:solidFill>
                  <a:srgbClr val="FF0000"/>
                </a:solidFill>
                <a:sym typeface="Symbol" pitchFamily="18" charset="2"/>
              </a:rPr>
              <a:t>二维数组</a:t>
            </a:r>
            <a:r>
              <a:rPr lang="en-US" altLang="zh-CN" sz="2000" dirty="0">
                <a:sym typeface="Symbol" pitchFamily="18" charset="2"/>
              </a:rPr>
              <a:t>mn</a:t>
            </a:r>
            <a:r>
              <a:rPr lang="zh-CN" altLang="en-US" sz="2000" dirty="0">
                <a:sym typeface="Symbol" pitchFamily="18" charset="2"/>
              </a:rPr>
              <a:t>时， </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a</a:t>
            </a:r>
            <a:r>
              <a:rPr lang="en-US" altLang="zh-CN" sz="2000" baseline="-25000" dirty="0">
                <a:sym typeface="Symbol" pitchFamily="18" charset="2"/>
              </a:rPr>
              <a:t>i</a:t>
            </a:r>
            <a:r>
              <a:rPr lang="zh-CN" altLang="en-US" sz="2000" dirty="0">
                <a:sym typeface="Symbol" pitchFamily="18" charset="2"/>
              </a:rPr>
              <a:t>是数组中第</a:t>
            </a:r>
            <a:r>
              <a:rPr lang="en-US" altLang="zh-CN" sz="2000" dirty="0">
                <a:sym typeface="Symbol" pitchFamily="18" charset="2"/>
              </a:rPr>
              <a:t>i</a:t>
            </a:r>
            <a:r>
              <a:rPr lang="zh-CN" altLang="en-US" sz="2000" dirty="0">
                <a:sym typeface="Symbol" pitchFamily="18" charset="2"/>
              </a:rPr>
              <a:t>列所有元素，表中</a:t>
            </a:r>
            <a:r>
              <a:rPr lang="zh-CN" altLang="en-US" sz="2000" dirty="0">
                <a:solidFill>
                  <a:srgbClr val="FF0000"/>
                </a:solidFill>
                <a:sym typeface="Symbol" pitchFamily="18" charset="2"/>
              </a:rPr>
              <a:t>每一个元素是一个一维数组</a:t>
            </a:r>
            <a:r>
              <a:rPr lang="zh-CN" altLang="en-US" sz="2000" dirty="0">
                <a:sym typeface="Symbol" pitchFamily="18" charset="2"/>
              </a:rPr>
              <a:t>；</a:t>
            </a:r>
            <a:endParaRPr lang="zh-CN" altLang="en-US" sz="2000" dirty="0">
              <a:sym typeface="Symbol" pitchFamily="18" charset="2"/>
            </a:endParaRPr>
          </a:p>
          <a:p>
            <a:pPr eaLnBrk="1" hangingPunct="1">
              <a:lnSpc>
                <a:spcPct val="150000"/>
              </a:lnSpc>
              <a:buNone/>
            </a:pPr>
            <a:endParaRPr lang="zh-CN" altLang="en-US" sz="2000" dirty="0">
              <a:sym typeface="Symbol" pitchFamily="18" charset="2"/>
            </a:endParaRPr>
          </a:p>
          <a:p>
            <a:pPr eaLnBrk="1" hangingPunct="1">
              <a:lnSpc>
                <a:spcPct val="150000"/>
              </a:lnSpc>
              <a:buNone/>
            </a:pPr>
            <a:r>
              <a:rPr lang="zh-CN" altLang="en-US" sz="2000" dirty="0">
                <a:solidFill>
                  <a:srgbClr val="FF0000"/>
                </a:solidFill>
                <a:sym typeface="Symbol" pitchFamily="18" charset="2"/>
              </a:rPr>
              <a:t>三维数组</a:t>
            </a:r>
            <a:r>
              <a:rPr lang="zh-CN" altLang="en-US" sz="2000" dirty="0">
                <a:sym typeface="Symbol" pitchFamily="18" charset="2"/>
              </a:rPr>
              <a:t>时，</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表中</a:t>
            </a:r>
            <a:r>
              <a:rPr lang="zh-CN" altLang="en-US" sz="2000" dirty="0">
                <a:solidFill>
                  <a:srgbClr val="FF0000"/>
                </a:solidFill>
                <a:sym typeface="Symbol" pitchFamily="18" charset="2"/>
              </a:rPr>
              <a:t>每一个元素</a:t>
            </a:r>
            <a:r>
              <a:rPr lang="zh-CN" altLang="en-US" sz="2000" dirty="0">
                <a:sym typeface="Symbol" pitchFamily="18" charset="2"/>
              </a:rPr>
              <a:t>是一个</a:t>
            </a:r>
            <a:r>
              <a:rPr lang="zh-CN" altLang="en-US" sz="2000" dirty="0">
                <a:solidFill>
                  <a:srgbClr val="FF0000"/>
                </a:solidFill>
                <a:sym typeface="Symbol" pitchFamily="18" charset="2"/>
              </a:rPr>
              <a:t>二维数组</a:t>
            </a:r>
            <a:r>
              <a:rPr lang="zh-CN" altLang="en-US" sz="2000" dirty="0">
                <a:sym typeface="Symbol" pitchFamily="18" charset="2"/>
              </a:rPr>
              <a:t>；</a:t>
            </a:r>
            <a:endParaRPr lang="zh-CN" altLang="en-US" sz="2000" dirty="0">
              <a:sym typeface="Symbol" pitchFamily="18" charset="2"/>
            </a:endParaRPr>
          </a:p>
          <a:p>
            <a:pPr eaLnBrk="1" hangingPunct="1">
              <a:lnSpc>
                <a:spcPct val="150000"/>
              </a:lnSpc>
              <a:buNone/>
            </a:pPr>
            <a:r>
              <a:rPr lang="en-US" altLang="zh-CN" sz="2000" dirty="0">
                <a:solidFill>
                  <a:srgbClr val="FF0000"/>
                </a:solidFill>
                <a:sym typeface="Symbol" pitchFamily="18" charset="2"/>
              </a:rPr>
              <a:t>n</a:t>
            </a:r>
            <a:r>
              <a:rPr lang="zh-CN" altLang="en-US" sz="2000" dirty="0">
                <a:solidFill>
                  <a:srgbClr val="FF0000"/>
                </a:solidFill>
                <a:sym typeface="Symbol" pitchFamily="18" charset="2"/>
              </a:rPr>
              <a:t>维数组</a:t>
            </a:r>
            <a:r>
              <a:rPr lang="zh-CN" altLang="en-US" sz="2000" dirty="0">
                <a:sym typeface="Symbol" pitchFamily="18" charset="2"/>
              </a:rPr>
              <a:t>时，</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表中</a:t>
            </a:r>
            <a:r>
              <a:rPr lang="zh-CN" altLang="en-US" sz="2000" dirty="0">
                <a:solidFill>
                  <a:srgbClr val="FF0000"/>
                </a:solidFill>
                <a:sym typeface="Symbol" pitchFamily="18" charset="2"/>
              </a:rPr>
              <a:t>每一个元素</a:t>
            </a:r>
            <a:r>
              <a:rPr lang="zh-CN" altLang="en-US" sz="2000" dirty="0">
                <a:sym typeface="Symbol" pitchFamily="18" charset="2"/>
              </a:rPr>
              <a:t>是一个</a:t>
            </a:r>
            <a:r>
              <a:rPr lang="en-US" altLang="zh-CN" sz="2000" dirty="0">
                <a:solidFill>
                  <a:srgbClr val="FF0000"/>
                </a:solidFill>
                <a:sym typeface="Symbol" pitchFamily="18" charset="2"/>
              </a:rPr>
              <a:t>(n-1)</a:t>
            </a:r>
            <a:r>
              <a:rPr lang="zh-CN" altLang="en-US" sz="2000" dirty="0">
                <a:solidFill>
                  <a:srgbClr val="FF0000"/>
                </a:solidFill>
                <a:sym typeface="Symbol" pitchFamily="18" charset="2"/>
              </a:rPr>
              <a:t>维数组</a:t>
            </a:r>
            <a:r>
              <a:rPr lang="zh-CN" altLang="en-US" sz="2000" dirty="0">
                <a:sym typeface="Symbol" pitchFamily="18" charset="2"/>
              </a:rPr>
              <a:t>。</a:t>
            </a:r>
            <a:endParaRPr lang="zh-CN" altLang="en-US" sz="2000" dirty="0">
              <a:sym typeface="Symbol" pitchFamily="18" charset="2"/>
            </a:endParaRPr>
          </a:p>
        </p:txBody>
      </p:sp>
      <p:grpSp>
        <p:nvGrpSpPr>
          <p:cNvPr id="4" name="Group 73"/>
          <p:cNvGrpSpPr/>
          <p:nvPr/>
        </p:nvGrpSpPr>
        <p:grpSpPr>
          <a:xfrm>
            <a:off x="4970780" y="3410903"/>
            <a:ext cx="3886200" cy="1768475"/>
            <a:chOff x="3024" y="2157"/>
            <a:chExt cx="2448" cy="1114"/>
          </a:xfrm>
        </p:grpSpPr>
        <p:sp>
          <p:nvSpPr>
            <p:cNvPr id="4128" name="Rectangle 32"/>
            <p:cNvSpPr>
              <a:spLocks noChangeArrowheads="1"/>
            </p:cNvSpPr>
            <p:nvPr/>
          </p:nvSpPr>
          <p:spPr bwMode="auto">
            <a:xfrm>
              <a:off x="3502" y="2583"/>
              <a:ext cx="83" cy="182"/>
            </a:xfrm>
            <a:prstGeom prst="rect">
              <a:avLst/>
            </a:prstGeom>
            <a:noFill/>
            <a:ln w="9525">
              <a:noFill/>
              <a:miter lim="800000"/>
            </a:ln>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900" b="0" i="0" u="none" strike="noStrike" kern="1200" cap="none" spc="0" normalizeH="0" baseline="0" noProof="0">
                  <a:ln>
                    <a:noFill/>
                  </a:ln>
                  <a:solidFill>
                    <a:srgbClr val="000000"/>
                  </a:solidFill>
                  <a:effectLst/>
                  <a:uLnTx/>
                  <a:uFillTx/>
                  <a:latin typeface="Symbol" pitchFamily="18" charset="2"/>
                  <a:ea typeface="宋体" charset="-122"/>
                  <a:cs typeface="+mn-cs"/>
                </a:rPr>
                <a:t>=</a:t>
              </a:r>
              <a:endParaRPr kumimoji="1"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503050405090304" pitchFamily="18" charset="0"/>
                <a:ea typeface="宋体" charset="-122"/>
                <a:cs typeface="+mn-cs"/>
              </a:endParaRPr>
            </a:p>
          </p:txBody>
        </p:sp>
        <p:sp>
          <p:nvSpPr>
            <p:cNvPr id="3082" name="Rectangle 50"/>
            <p:cNvSpPr/>
            <p:nvPr/>
          </p:nvSpPr>
          <p:spPr>
            <a:xfrm>
              <a:off x="3024" y="2625"/>
              <a:ext cx="480" cy="18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900" i="1" dirty="0">
                  <a:solidFill>
                    <a:srgbClr val="000000"/>
                  </a:solidFill>
                </a:rPr>
                <a:t>A </a:t>
              </a:r>
              <a:r>
                <a:rPr lang="en-US" altLang="zh-CN" sz="1900" i="1" baseline="-25000" dirty="0">
                  <a:solidFill>
                    <a:srgbClr val="000000"/>
                  </a:solidFill>
                </a:rPr>
                <a:t>m</a:t>
              </a:r>
              <a:r>
                <a:rPr lang="en-US" altLang="zh-CN" sz="1900" i="1" baseline="-25000" dirty="0">
                  <a:solidFill>
                    <a:srgbClr val="000000"/>
                  </a:solidFill>
                  <a:sym typeface="Symbol" pitchFamily="18" charset="2"/>
                </a:rPr>
                <a:t>n</a:t>
              </a:r>
              <a:endParaRPr lang="en-US" altLang="zh-CN" sz="1900" i="1" baseline="-25000" dirty="0">
                <a:solidFill>
                  <a:srgbClr val="000000"/>
                </a:solidFill>
              </a:endParaRPr>
            </a:p>
          </p:txBody>
        </p:sp>
        <p:sp>
          <p:nvSpPr>
            <p:cNvPr id="4166" name="Text Box 70"/>
            <p:cNvSpPr txBox="1">
              <a:spLocks noChangeArrowheads="1"/>
            </p:cNvSpPr>
            <p:nvPr/>
          </p:nvSpPr>
          <p:spPr bwMode="auto">
            <a:xfrm>
              <a:off x="3696" y="2157"/>
              <a:ext cx="1776" cy="1114"/>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a</a:t>
              </a:r>
              <a:r>
                <a:rPr kumimoji="1" lang="en-US" altLang="zh-CN" sz="2000" kern="1200" cap="none" spc="0" normalizeH="0" baseline="-25000" noProof="0">
                  <a:latin typeface="Times New Roman" panose="02020503050405090304" pitchFamily="18" charset="0"/>
                  <a:ea typeface="宋体" charset="-122"/>
                  <a:cs typeface="+mn-cs"/>
                </a:rPr>
                <a:t>00</a:t>
              </a:r>
              <a:r>
                <a:rPr kumimoji="1" lang="en-US" altLang="zh-CN" sz="2000" kern="1200" cap="none" spc="0" normalizeH="0" baseline="0" noProof="0">
                  <a:latin typeface="Times New Roman" panose="02020503050405090304" pitchFamily="18" charset="0"/>
                  <a:ea typeface="宋体" charset="-122"/>
                  <a:cs typeface="+mn-cs"/>
                </a:rPr>
                <a:t>     a</a:t>
              </a:r>
              <a:r>
                <a:rPr kumimoji="1" lang="en-US" altLang="zh-CN" sz="2000" kern="1200" cap="none" spc="0" normalizeH="0" baseline="-25000" noProof="0">
                  <a:latin typeface="Times New Roman" panose="02020503050405090304" pitchFamily="18" charset="0"/>
                  <a:ea typeface="宋体" charset="-122"/>
                  <a:cs typeface="+mn-cs"/>
                </a:rPr>
                <a:t>01</a:t>
              </a: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a:t>
              </a:r>
              <a:r>
                <a:rPr kumimoji="1" lang="en-US" altLang="zh-CN" sz="2000" kern="1200" cap="none" spc="0" normalizeH="0" baseline="0" noProof="0">
                  <a:latin typeface="Times New Roman" panose="02020503050405090304" pitchFamily="18" charset="0"/>
                  <a:ea typeface="宋体" charset="-122"/>
                  <a:cs typeface="+mn-cs"/>
                </a:rPr>
                <a:t>…       a </a:t>
              </a:r>
              <a:r>
                <a:rPr kumimoji="1" lang="en-US" altLang="zh-CN" sz="2000" kern="1200" cap="none" spc="0" normalizeH="0" baseline="-25000" noProof="0">
                  <a:latin typeface="Times New Roman" panose="02020503050405090304" pitchFamily="18" charset="0"/>
                  <a:ea typeface="宋体" charset="-122"/>
                  <a:cs typeface="+mn-cs"/>
                </a:rPr>
                <a:t>0,n-1</a:t>
              </a:r>
              <a:endParaRPr kumimoji="1" lang="en-US" altLang="zh-CN" sz="2000" kern="1200" cap="none" spc="0" normalizeH="0" baseline="-2500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a</a:t>
              </a:r>
              <a:r>
                <a:rPr kumimoji="1" lang="en-US" altLang="zh-CN" sz="2000" kern="1200" cap="none" spc="0" normalizeH="0" baseline="-25000" noProof="0">
                  <a:latin typeface="Times New Roman" panose="02020503050405090304" pitchFamily="18" charset="0"/>
                  <a:ea typeface="宋体" charset="-122"/>
                  <a:cs typeface="+mn-cs"/>
                </a:rPr>
                <a:t>10</a:t>
              </a:r>
              <a:r>
                <a:rPr kumimoji="1" lang="en-US" altLang="zh-CN" sz="2000" kern="1200" cap="none" spc="0" normalizeH="0" baseline="0" noProof="0">
                  <a:latin typeface="Times New Roman" panose="02020503050405090304" pitchFamily="18" charset="0"/>
                  <a:ea typeface="宋体" charset="-122"/>
                  <a:cs typeface="+mn-cs"/>
                </a:rPr>
                <a:t>     a</a:t>
              </a:r>
              <a:r>
                <a:rPr kumimoji="1" lang="en-US" altLang="zh-CN" sz="2000" kern="1200" cap="none" spc="0" normalizeH="0" baseline="-25000" noProof="0">
                  <a:latin typeface="Times New Roman" panose="02020503050405090304" pitchFamily="18" charset="0"/>
                  <a:ea typeface="宋体" charset="-122"/>
                  <a:cs typeface="+mn-cs"/>
                </a:rPr>
                <a:t>11</a:t>
              </a: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a:t>
              </a:r>
              <a:r>
                <a:rPr kumimoji="1" lang="en-US" altLang="zh-CN" sz="2000" kern="1200" cap="none" spc="0" normalizeH="0" baseline="0" noProof="0">
                  <a:latin typeface="Times New Roman" panose="02020503050405090304" pitchFamily="18" charset="0"/>
                  <a:ea typeface="宋体" charset="-122"/>
                  <a:cs typeface="+mn-cs"/>
                </a:rPr>
                <a:t>…       a </a:t>
              </a:r>
              <a:r>
                <a:rPr kumimoji="1" lang="en-US" altLang="zh-CN" sz="2000" kern="1200" cap="none" spc="0" normalizeH="0" baseline="-25000" noProof="0">
                  <a:latin typeface="Times New Roman" panose="02020503050405090304" pitchFamily="18" charset="0"/>
                  <a:ea typeface="宋体" charset="-122"/>
                  <a:cs typeface="+mn-cs"/>
                </a:rPr>
                <a:t>1,n-1</a:t>
              </a:r>
              <a:endParaRPr kumimoji="1" lang="en-US" altLang="zh-CN" sz="2000" kern="1200" cap="none" spc="0" normalizeH="0" baseline="-2500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      …      …</a:t>
              </a:r>
              <a:endPar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000" kern="1200" cap="none" spc="0" normalizeH="0" baseline="0" noProof="0">
                  <a:latin typeface="Times New Roman" panose="02020503050405090304" pitchFamily="18" charset="0"/>
                  <a:ea typeface="宋体" charset="-122"/>
                  <a:cs typeface="+mn-cs"/>
                </a:rPr>
                <a:t>a</a:t>
              </a:r>
              <a:r>
                <a:rPr kumimoji="1" lang="en-US" altLang="zh-CN" sz="2000" kern="1200" cap="none" spc="0" normalizeH="0" baseline="-25000" noProof="0">
                  <a:latin typeface="Times New Roman" panose="02020503050405090304" pitchFamily="18" charset="0"/>
                  <a:ea typeface="宋体" charset="-122"/>
                  <a:cs typeface="+mn-cs"/>
                </a:rPr>
                <a:t>m-1,0</a:t>
              </a:r>
              <a:r>
                <a:rPr kumimoji="1" lang="en-US" altLang="zh-CN" sz="2000" kern="1200" cap="none" spc="0" normalizeH="0" baseline="0" noProof="0">
                  <a:latin typeface="Times New Roman" panose="02020503050405090304" pitchFamily="18" charset="0"/>
                  <a:ea typeface="宋体" charset="-122"/>
                  <a:cs typeface="+mn-cs"/>
                </a:rPr>
                <a:t> a</a:t>
              </a:r>
              <a:r>
                <a:rPr kumimoji="1" lang="en-US" altLang="zh-CN" sz="2000" kern="1200" cap="none" spc="0" normalizeH="0" baseline="-25000" noProof="0">
                  <a:latin typeface="Times New Roman" panose="02020503050405090304" pitchFamily="18" charset="0"/>
                  <a:ea typeface="宋体" charset="-122"/>
                  <a:cs typeface="+mn-cs"/>
                </a:rPr>
                <a:t>m-1,1</a:t>
              </a:r>
              <a:r>
                <a:rPr kumimoji="1" lang="en-US" altLang="zh-CN" sz="20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a:t>
              </a:r>
              <a:r>
                <a:rPr kumimoji="1" lang="en-US" altLang="zh-CN" sz="2000" kern="1200" cap="none" spc="0" normalizeH="0" baseline="0" noProof="0">
                  <a:latin typeface="Times New Roman" panose="02020503050405090304" pitchFamily="18" charset="0"/>
                  <a:ea typeface="宋体" charset="-122"/>
                  <a:cs typeface="+mn-cs"/>
                </a:rPr>
                <a:t>…     a</a:t>
              </a:r>
              <a:r>
                <a:rPr kumimoji="1" lang="en-US" altLang="zh-CN" sz="2000" kern="1200" cap="none" spc="0" normalizeH="0" baseline="-25000" noProof="0">
                  <a:latin typeface="Times New Roman" panose="02020503050405090304" pitchFamily="18" charset="0"/>
                  <a:ea typeface="宋体" charset="-122"/>
                  <a:cs typeface="+mn-cs"/>
                </a:rPr>
                <a:t>m-1,n-1</a:t>
              </a:r>
              <a:endParaRPr kumimoji="1" lang="en-US" altLang="zh-CN" sz="2000" kern="1200" cap="none" spc="0" normalizeH="0" baseline="0" noProof="0">
                <a:latin typeface="Times New Roman" panose="02020503050405090304" pitchFamily="18" charset="0"/>
                <a:ea typeface="宋体" charset="-122"/>
                <a:cs typeface="+mn-cs"/>
              </a:endParaRPr>
            </a:p>
          </p:txBody>
        </p:sp>
        <p:sp>
          <p:nvSpPr>
            <p:cNvPr id="4167" name="AutoShape 71"/>
            <p:cNvSpPr/>
            <p:nvPr/>
          </p:nvSpPr>
          <p:spPr bwMode="auto">
            <a:xfrm>
              <a:off x="3648" y="2256"/>
              <a:ext cx="48" cy="912"/>
            </a:xfrm>
            <a:prstGeom prst="leftBracket">
              <a:avLst>
                <a:gd name="adj" fmla="val 158333"/>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4168" name="AutoShape 72"/>
            <p:cNvSpPr/>
            <p:nvPr/>
          </p:nvSpPr>
          <p:spPr bwMode="auto">
            <a:xfrm>
              <a:off x="5376" y="2256"/>
              <a:ext cx="48" cy="912"/>
            </a:xfrm>
            <a:prstGeom prst="rightBracket">
              <a:avLst>
                <a:gd name="adj" fmla="val 158333"/>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10"/>
          <p:cNvSpPr txBox="1">
            <a:spLocks noChangeArrowheads="1"/>
          </p:cNvSpPr>
          <p:nvPr/>
        </p:nvSpPr>
        <p:spPr bwMode="auto">
          <a:xfrm>
            <a:off x="539750" y="714375"/>
            <a:ext cx="8280400" cy="5262563"/>
          </a:xfrm>
          <a:prstGeom prst="rect">
            <a:avLst/>
          </a:prstGeom>
          <a:solidFill>
            <a:srgbClr val="FFCC66"/>
          </a:solidFill>
          <a:ln w="9525">
            <a:noFill/>
            <a:miter lim="800000"/>
          </a:ln>
          <a:effectLst/>
        </p:spPr>
        <p:txBody>
          <a:bodyPr>
            <a:spAutoFit/>
          </a:bodyPr>
          <a:lstStyle/>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Status </a:t>
            </a:r>
            <a:r>
              <a:rPr kumimoji="1" lang="en-US" altLang="zh-CN" b="1" kern="1200" cap="none" spc="0" normalizeH="0" baseline="0" noProof="0" dirty="0" err="1">
                <a:solidFill>
                  <a:schemeClr val="accent2"/>
                </a:solidFill>
                <a:latin typeface="Times New Roman" panose="02020503050405090304" pitchFamily="18" charset="0"/>
                <a:ea typeface="宋体" charset="-122"/>
                <a:cs typeface="+mn-cs"/>
              </a:rPr>
              <a:t>CopyGList</a:t>
            </a:r>
            <a:r>
              <a:rPr kumimoji="1" lang="en-US" altLang="zh-CN" kern="1200" cap="none" spc="0" normalizeH="0" baseline="0" noProof="0" dirty="0">
                <a:latin typeface="Times New Roman" panose="02020503050405090304" pitchFamily="18" charset="0"/>
                <a:ea typeface="宋体" charset="-122"/>
                <a:cs typeface="+mn-cs"/>
              </a:rPr>
              <a:t>(GList1 &amp;T, GList1 L)</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if  (!L) T=NULL;   </a:t>
            </a: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复制空表</a:t>
            </a:r>
            <a:endParaRPr kumimoji="1" lang="en-US" altLang="zh-CN"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else {</a:t>
            </a:r>
            <a:endParaRPr kumimoji="1" lang="en-US" altLang="en-US"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T=(GList1)</a:t>
            </a:r>
            <a:r>
              <a:rPr kumimoji="1" lang="en-US" altLang="en-US" kern="1200" cap="none" spc="0" normalizeH="0" baseline="0" noProof="0" dirty="0" err="1">
                <a:latin typeface="Times New Roman" panose="02020503050405090304" pitchFamily="18" charset="0"/>
                <a:ea typeface="宋体" charset="-122"/>
                <a:cs typeface="+mn-cs"/>
              </a:rPr>
              <a:t>malloc</a:t>
            </a:r>
            <a:r>
              <a:rPr kumimoji="1" lang="en-US" altLang="en-US" kern="1200" cap="none" spc="0" normalizeH="0" baseline="0" noProof="0" dirty="0">
                <a:latin typeface="Times New Roman" panose="02020503050405090304" pitchFamily="18" charset="0"/>
                <a:ea typeface="宋体" charset="-122"/>
                <a:cs typeface="+mn-cs"/>
              </a:rPr>
              <a:t>(</a:t>
            </a:r>
            <a:r>
              <a:rPr kumimoji="1" lang="en-US" altLang="en-US" kern="1200" cap="none" spc="0" normalizeH="0" baseline="0" noProof="0" dirty="0" err="1">
                <a:latin typeface="Times New Roman" panose="02020503050405090304" pitchFamily="18" charset="0"/>
                <a:ea typeface="宋体" charset="-122"/>
                <a:cs typeface="+mn-cs"/>
              </a:rPr>
              <a:t>sizeof</a:t>
            </a:r>
            <a:r>
              <a:rPr kumimoji="1" lang="en-US" altLang="en-US" kern="1200" cap="none" spc="0" normalizeH="0" baseline="0" noProof="0" dirty="0">
                <a:latin typeface="Times New Roman" panose="02020503050405090304" pitchFamily="18" charset="0"/>
                <a:ea typeface="宋体" charset="-122"/>
                <a:cs typeface="+mn-cs"/>
              </a:rPr>
              <a:t>(</a:t>
            </a:r>
            <a:r>
              <a:rPr kumimoji="1" lang="en-US" altLang="en-US" kern="1200" cap="none" spc="0" normalizeH="0" baseline="0" noProof="0" dirty="0" err="1">
                <a:latin typeface="Times New Roman" panose="02020503050405090304" pitchFamily="18" charset="0"/>
                <a:ea typeface="宋体" charset="-122"/>
                <a:cs typeface="+mn-cs"/>
              </a:rPr>
              <a:t>GLNode</a:t>
            </a:r>
            <a:r>
              <a:rPr kumimoji="1" lang="en-US" altLang="en-US" kern="1200" cap="none" spc="0" normalizeH="0" baseline="0" noProof="0" dirty="0">
                <a:latin typeface="Times New Roman" panose="02020503050405090304" pitchFamily="18" charset="0"/>
                <a:ea typeface="宋体" charset="-122"/>
                <a:cs typeface="+mn-cs"/>
              </a:rPr>
              <a:t>));</a:t>
            </a:r>
            <a:endParaRPr kumimoji="1" lang="en-US" altLang="en-US"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if (!T) exit(OVERFLOW);</a:t>
            </a:r>
            <a:endParaRPr kumimoji="1" lang="en-US" altLang="en-US"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T-&gt;tag=L-&gt;tag;</a:t>
            </a:r>
            <a:endParaRPr kumimoji="1" lang="en-US" altLang="en-US"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宋体" charset="-122"/>
                <a:cs typeface="+mn-cs"/>
              </a:rPr>
              <a:t>            if (L-&gt;tag==ATOM) T-&gt;atom=L-&gt;atom;</a:t>
            </a:r>
            <a:r>
              <a:rPr kumimoji="1" lang="en-US" altLang="zh-CN" kern="1200" cap="none" spc="0" normalizeH="0" baseline="0" noProof="0" dirty="0">
                <a:latin typeface="楷体_GB2312" pitchFamily="49" charset="-122"/>
                <a:ea typeface="楷体_GB2312" pitchFamily="49" charset="-122"/>
                <a:cs typeface="+mn-cs"/>
              </a:rPr>
              <a:t> //</a:t>
            </a:r>
            <a:r>
              <a:rPr kumimoji="1" lang="zh-CN" altLang="en-US" kern="1200" cap="none" spc="0" normalizeH="0" baseline="0" noProof="0" dirty="0">
                <a:latin typeface="楷体_GB2312" pitchFamily="49" charset="-122"/>
                <a:ea typeface="楷体_GB2312" pitchFamily="49" charset="-122"/>
                <a:cs typeface="+mn-cs"/>
              </a:rPr>
              <a:t>复制单原子</a:t>
            </a:r>
            <a:endParaRPr kumimoji="1" lang="en-US" altLang="zh-CN" kern="1200" cap="none" spc="0" normalizeH="0" baseline="0" noProof="0" dirty="0">
              <a:latin typeface="楷体_GB2312" pitchFamily="49" charset="-122"/>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楷体_GB2312" pitchFamily="49" charset="-122"/>
                <a:cs typeface="+mn-cs"/>
              </a:rPr>
              <a:t>            else {</a:t>
            </a:r>
            <a:endParaRPr kumimoji="1" lang="en-US" altLang="en-US" kern="1200" cap="none" spc="0" normalizeH="0" baseline="0" noProof="0" dirty="0">
              <a:latin typeface="Times New Roman" panose="02020503050405090304" pitchFamily="18" charset="0"/>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楷体_GB2312" pitchFamily="49" charset="-122"/>
                <a:cs typeface="+mn-cs"/>
              </a:rPr>
              <a:t>                 </a:t>
            </a:r>
            <a:r>
              <a:rPr kumimoji="1" lang="en-US" altLang="en-US" kern="1200" cap="none" spc="0" normalizeH="0" baseline="0" noProof="0" dirty="0" err="1">
                <a:latin typeface="Times New Roman" panose="02020503050405090304" pitchFamily="18" charset="0"/>
                <a:ea typeface="楷体_GB2312" pitchFamily="49" charset="-122"/>
                <a:cs typeface="+mn-cs"/>
              </a:rPr>
              <a:t>CopyGList</a:t>
            </a:r>
            <a:r>
              <a:rPr kumimoji="1" lang="en-US" altLang="en-US" kern="1200" cap="none" spc="0" normalizeH="0" baseline="0" noProof="0" dirty="0">
                <a:latin typeface="Times New Roman" panose="02020503050405090304" pitchFamily="18" charset="0"/>
                <a:ea typeface="楷体_GB2312" pitchFamily="49" charset="-122"/>
                <a:cs typeface="+mn-cs"/>
              </a:rPr>
              <a:t>(T-&gt;</a:t>
            </a:r>
            <a:r>
              <a:rPr kumimoji="1" lang="en-US" altLang="en-US" kern="1200" cap="none" spc="0" normalizeH="0" baseline="0" noProof="0" dirty="0" err="1">
                <a:latin typeface="Times New Roman" panose="02020503050405090304" pitchFamily="18" charset="0"/>
                <a:ea typeface="楷体_GB2312" pitchFamily="49" charset="-122"/>
                <a:cs typeface="+mn-cs"/>
              </a:rPr>
              <a:t>ptr.hp</a:t>
            </a:r>
            <a:r>
              <a:rPr kumimoji="1" lang="en-US" altLang="en-US" kern="1200" cap="none" spc="0" normalizeH="0" baseline="0" noProof="0" dirty="0">
                <a:latin typeface="Times New Roman" panose="02020503050405090304" pitchFamily="18" charset="0"/>
                <a:ea typeface="楷体_GB2312" pitchFamily="49" charset="-122"/>
                <a:cs typeface="+mn-cs"/>
              </a:rPr>
              <a:t>, L-&gt;</a:t>
            </a:r>
            <a:r>
              <a:rPr kumimoji="1" lang="en-US" altLang="en-US" kern="1200" cap="none" spc="0" normalizeH="0" baseline="0" noProof="0" dirty="0" err="1">
                <a:latin typeface="Times New Roman" panose="02020503050405090304" pitchFamily="18" charset="0"/>
                <a:ea typeface="楷体_GB2312" pitchFamily="49" charset="-122"/>
                <a:cs typeface="+mn-cs"/>
              </a:rPr>
              <a:t>ptr.hp</a:t>
            </a:r>
            <a:r>
              <a:rPr kumimoji="1" lang="en-US" altLang="en-US" kern="1200" cap="none" spc="0" normalizeH="0" baseline="0" noProof="0" dirty="0">
                <a:latin typeface="Times New Roman" panose="02020503050405090304" pitchFamily="18" charset="0"/>
                <a:ea typeface="楷体_GB2312" pitchFamily="49" charset="-122"/>
                <a:cs typeface="+mn-cs"/>
              </a:rPr>
              <a:t>);</a:t>
            </a:r>
            <a:endParaRPr kumimoji="1" lang="en-US" altLang="en-US" kern="1200" cap="none" spc="0" normalizeH="0" baseline="0" noProof="0" dirty="0">
              <a:latin typeface="Times New Roman" panose="02020503050405090304" pitchFamily="18" charset="0"/>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楷体_GB2312" pitchFamily="49" charset="-122"/>
                <a:cs typeface="+mn-cs"/>
              </a:rPr>
              <a:t>                 </a:t>
            </a:r>
            <a:r>
              <a:rPr kumimoji="1" lang="en-US" altLang="en-US" kern="1200" cap="none" spc="0" normalizeH="0" baseline="0" noProof="0" dirty="0" err="1">
                <a:latin typeface="Times New Roman" panose="02020503050405090304" pitchFamily="18" charset="0"/>
                <a:ea typeface="楷体_GB2312" pitchFamily="49" charset="-122"/>
                <a:cs typeface="+mn-cs"/>
              </a:rPr>
              <a:t>CopyGList</a:t>
            </a:r>
            <a:r>
              <a:rPr kumimoji="1" lang="en-US" altLang="en-US" kern="1200" cap="none" spc="0" normalizeH="0" baseline="0" noProof="0" dirty="0">
                <a:latin typeface="Times New Roman" panose="02020503050405090304" pitchFamily="18" charset="0"/>
                <a:ea typeface="楷体_GB2312" pitchFamily="49" charset="-122"/>
                <a:cs typeface="+mn-cs"/>
              </a:rPr>
              <a:t>(T-&gt;ptr.tp, L-&gt;ptr.tp);</a:t>
            </a:r>
            <a:endParaRPr kumimoji="1" lang="en-US" altLang="en-US" kern="1200" cap="none" spc="0" normalizeH="0" baseline="0" noProof="0" dirty="0">
              <a:latin typeface="Times New Roman" panose="02020503050405090304" pitchFamily="18" charset="0"/>
              <a:ea typeface="楷体_GB2312" pitchFamily="49" charset="-122"/>
              <a:cs typeface="+mn-cs"/>
            </a:endParaRPr>
          </a:p>
          <a:p>
            <a:pPr marR="0" algn="l" defTabSz="914400">
              <a:buClrTx/>
              <a:buSzTx/>
              <a:buFontTx/>
              <a:buNone/>
              <a:defRPr/>
            </a:pPr>
            <a:r>
              <a:rPr kumimoji="1" lang="en-US" altLang="en-US" kern="1200" cap="none" spc="0" normalizeH="0" baseline="0" noProof="0" dirty="0">
                <a:latin typeface="Times New Roman" panose="02020503050405090304" pitchFamily="18" charset="0"/>
                <a:ea typeface="楷体_GB2312" pitchFamily="49" charset="-122"/>
                <a:cs typeface="+mn-cs"/>
              </a:rPr>
              <a:t>            }</a:t>
            </a:r>
            <a:endParaRPr kumimoji="1" lang="en-US" altLang="en-US"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return  OK;</a:t>
            </a:r>
            <a:endParaRPr kumimoji="1" lang="en-US" altLang="zh-CN" kern="1200" cap="none" spc="0" normalizeH="0" baseline="0" noProof="0" dirty="0">
              <a:latin typeface="Times New Roman" panose="02020503050405090304" pitchFamily="18" charset="0"/>
              <a:ea typeface="宋体" charset="-122"/>
              <a:cs typeface="+mn-cs"/>
            </a:endParaRPr>
          </a:p>
          <a:p>
            <a:pPr marR="0" algn="l" defTabSz="914400">
              <a:buClrTx/>
              <a:buSzTx/>
              <a:buFontTx/>
              <a:buNone/>
              <a:defRPr/>
            </a:pPr>
            <a:r>
              <a:rPr kumimoji="1" lang="en-US" altLang="zh-CN" kern="1200" cap="none" spc="0" normalizeH="0" baseline="0" noProof="0" dirty="0">
                <a:latin typeface="Times New Roman" panose="02020503050405090304" pitchFamily="18" charset="0"/>
                <a:ea typeface="宋体" charset="-122"/>
                <a:cs typeface="+mn-cs"/>
              </a:rPr>
              <a:t> }//</a:t>
            </a:r>
            <a:r>
              <a:rPr kumimoji="1" lang="en-US" altLang="zh-CN" kern="1200" cap="none" spc="0" normalizeH="0" baseline="0" noProof="0" dirty="0" err="1">
                <a:latin typeface="Times New Roman" panose="02020503050405090304" pitchFamily="18" charset="0"/>
                <a:ea typeface="宋体" charset="-122"/>
                <a:cs typeface="+mn-cs"/>
              </a:rPr>
              <a:t>CopyGList</a:t>
            </a:r>
            <a:endParaRPr kumimoji="1" lang="en-US" altLang="zh-CN" kern="1200" cap="none" spc="0" normalizeH="0" baseline="0" noProof="0" dirty="0">
              <a:effectLst>
                <a:outerShdw blurRad="38100" dist="38100" dir="2700000" algn="tl">
                  <a:srgbClr val="FFFFFF"/>
                </a:outerShdw>
              </a:effectLst>
              <a:latin typeface="Times New Roman" panose="02020503050405090304" pitchFamily="18" charset="0"/>
              <a:ea typeface="宋体" charset="-122"/>
              <a:cs typeface="+mn-cs"/>
            </a:endParaRPr>
          </a:p>
        </p:txBody>
      </p:sp>
      <p:sp>
        <p:nvSpPr>
          <p:cNvPr id="5" name="AutoShape 40">
            <a:hlinkClick r:id="" action="ppaction://hlinkshowjump?jump=firstslide"/>
          </p:cNvPr>
          <p:cNvSpPr>
            <a:spLocks noChangeArrowheads="1"/>
          </p:cNvSpPr>
          <p:nvPr/>
        </p:nvSpPr>
        <p:spPr bwMode="auto">
          <a:xfrm>
            <a:off x="8532813" y="6308725"/>
            <a:ext cx="381000" cy="304800"/>
          </a:xfrm>
          <a:prstGeom prst="star4">
            <a:avLst>
              <a:gd name="adj" fmla="val 125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Text Box 4"/>
          <p:cNvSpPr txBox="1"/>
          <p:nvPr/>
        </p:nvSpPr>
        <p:spPr>
          <a:xfrm>
            <a:off x="381000" y="796925"/>
            <a:ext cx="8353425" cy="54775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125000"/>
              </a:lnSpc>
              <a:spcBef>
                <a:spcPct val="0"/>
              </a:spcBef>
            </a:pPr>
            <a:r>
              <a:rPr lang="zh-CN" altLang="en-US" sz="2800" b="1" dirty="0">
                <a:solidFill>
                  <a:srgbClr val="FFCC66"/>
                </a:solidFill>
                <a:latin typeface="楷体_GB2312" pitchFamily="49" charset="-122"/>
                <a:ea typeface="楷体_GB2312" pitchFamily="49" charset="-122"/>
              </a:rPr>
              <a:t> </a:t>
            </a:r>
            <a:r>
              <a:rPr lang="zh-CN" altLang="en-US" sz="2800" dirty="0">
                <a:solidFill>
                  <a:schemeClr val="tx1"/>
                </a:solidFill>
                <a:latin typeface="楷体_GB2312" pitchFamily="49" charset="-122"/>
                <a:ea typeface="楷体_GB2312" pitchFamily="49" charset="-122"/>
              </a:rPr>
              <a:t>掌握数组类型的特点以及在高级编程语言中的两种存储表示和实现方法，并熟练掌握低下标优先时指定下标的元素在存储结构中的地址计算方法。</a:t>
            </a:r>
            <a:endParaRPr lang="en-US" altLang="zh-CN" sz="2800" dirty="0">
              <a:solidFill>
                <a:schemeClr val="tx1"/>
              </a:solidFill>
              <a:latin typeface="楷体_GB2312" pitchFamily="49" charset="-122"/>
              <a:ea typeface="楷体_GB2312" pitchFamily="49" charset="-122"/>
            </a:endParaRPr>
          </a:p>
          <a:p>
            <a:pPr marL="0" lvl="0" indent="0" algn="just" eaLnBrk="1" hangingPunct="1">
              <a:lnSpc>
                <a:spcPct val="125000"/>
              </a:lnSpc>
              <a:spcBef>
                <a:spcPct val="0"/>
              </a:spcBef>
            </a:pPr>
            <a:r>
              <a:rPr lang="zh-CN" altLang="en-US" sz="2800" dirty="0">
                <a:solidFill>
                  <a:schemeClr val="tx1"/>
                </a:solidFill>
                <a:latin typeface="楷体_GB2312" pitchFamily="49" charset="-122"/>
                <a:ea typeface="楷体_GB2312" pitchFamily="49" charset="-122"/>
              </a:rPr>
              <a:t> 掌握矩阵压缩存储的常用方法。</a:t>
            </a:r>
            <a:endParaRPr lang="zh-CN" altLang="en-US" sz="2800" dirty="0">
              <a:solidFill>
                <a:schemeClr val="tx1"/>
              </a:solidFill>
              <a:latin typeface="楷体_GB2312" pitchFamily="49" charset="-122"/>
              <a:ea typeface="楷体_GB2312" pitchFamily="49" charset="-122"/>
            </a:endParaRPr>
          </a:p>
          <a:p>
            <a:pPr marL="0" lvl="0" indent="0" algn="just" eaLnBrk="1" hangingPunct="1">
              <a:lnSpc>
                <a:spcPct val="125000"/>
              </a:lnSpc>
              <a:spcBef>
                <a:spcPct val="0"/>
              </a:spcBef>
            </a:pPr>
            <a:r>
              <a:rPr lang="zh-CN" altLang="en-US" sz="2800" dirty="0">
                <a:solidFill>
                  <a:schemeClr val="tx1"/>
                </a:solidFill>
                <a:latin typeface="楷体_GB2312" pitchFamily="49" charset="-122"/>
                <a:ea typeface="楷体_GB2312" pitchFamily="49" charset="-122"/>
              </a:rPr>
              <a:t> 掌握广义表的结构特点和表长、表深、表头、表尾的定义。</a:t>
            </a:r>
            <a:endParaRPr lang="en-US" altLang="zh-CN" sz="2800" dirty="0">
              <a:solidFill>
                <a:schemeClr val="tx1"/>
              </a:solidFill>
              <a:latin typeface="楷体_GB2312" pitchFamily="49" charset="-122"/>
              <a:ea typeface="楷体_GB2312" pitchFamily="49" charset="-122"/>
            </a:endParaRPr>
          </a:p>
          <a:p>
            <a:pPr marL="0" lvl="0" indent="0" algn="just" eaLnBrk="1" hangingPunct="1">
              <a:lnSpc>
                <a:spcPct val="125000"/>
              </a:lnSpc>
              <a:spcBef>
                <a:spcPct val="0"/>
              </a:spcBef>
            </a:pPr>
            <a:r>
              <a:rPr lang="zh-CN" altLang="en-US" sz="2800" dirty="0">
                <a:solidFill>
                  <a:schemeClr val="tx1"/>
                </a:solidFill>
                <a:latin typeface="楷体_GB2312" pitchFamily="49" charset="-122"/>
                <a:ea typeface="楷体_GB2312" pitchFamily="49" charset="-122"/>
              </a:rPr>
              <a:t> 了解广义表的存储表示方法，学会对非空广义表进行分解的两种分析方法：即可将一个非空广义表分解为表头和表尾两部分或者分解为</a:t>
            </a:r>
            <a:r>
              <a:rPr lang="en-US" altLang="zh-CN" sz="2800" dirty="0">
                <a:solidFill>
                  <a:schemeClr val="tx1"/>
                </a:solidFill>
                <a:latin typeface="楷体_GB2312" pitchFamily="49" charset="-122"/>
                <a:ea typeface="楷体_GB2312" pitchFamily="49" charset="-122"/>
              </a:rPr>
              <a:t>n</a:t>
            </a:r>
            <a:r>
              <a:rPr lang="zh-CN" altLang="en-US" sz="2800" dirty="0">
                <a:solidFill>
                  <a:schemeClr val="tx1"/>
                </a:solidFill>
                <a:latin typeface="楷体_GB2312" pitchFamily="49" charset="-122"/>
                <a:ea typeface="楷体_GB2312" pitchFamily="49" charset="-122"/>
              </a:rPr>
              <a:t>个子表。巩固递归算法的设计思想。*</a:t>
            </a:r>
            <a:endParaRPr lang="zh-CN" altLang="en-US" sz="2800" dirty="0">
              <a:solidFill>
                <a:schemeClr val="tx1"/>
              </a:solidFill>
              <a:latin typeface="楷体_GB2312" pitchFamily="49" charset="-122"/>
              <a:ea typeface="楷体_GB2312" pitchFamily="49" charset="-122"/>
            </a:endParaRPr>
          </a:p>
        </p:txBody>
      </p:sp>
      <p:sp>
        <p:nvSpPr>
          <p:cNvPr id="115717" name="Text Box 5"/>
          <p:cNvSpPr txBox="1">
            <a:spLocks noChangeArrowheads="1"/>
          </p:cNvSpPr>
          <p:nvPr/>
        </p:nvSpPr>
        <p:spPr bwMode="auto">
          <a:xfrm>
            <a:off x="468313" y="155575"/>
            <a:ext cx="3240088" cy="641350"/>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zh-CN" altLang="en-US" sz="3600" b="1" kern="1200" cap="none" spc="0" normalizeH="0" baseline="0" noProof="0" dirty="0">
                <a:solidFill>
                  <a:schemeClr val="tx1"/>
                </a:solidFill>
                <a:effectLst>
                  <a:outerShdw blurRad="38100" dist="38100" dir="2700000" algn="tl">
                    <a:srgbClr val="000000"/>
                  </a:outerShdw>
                </a:effectLst>
                <a:latin typeface="Times New Roman" panose="02020503050405090304" pitchFamily="18" charset="0"/>
                <a:ea typeface="楷体_GB2312" pitchFamily="49" charset="-122"/>
                <a:cs typeface="+mn-cs"/>
              </a:rPr>
              <a:t>本章学习要点</a:t>
            </a:r>
            <a:endParaRPr kumimoji="1" lang="zh-CN" altLang="en-US" sz="3600" b="1" kern="1200" cap="none" spc="0" normalizeH="0" baseline="0" noProof="0" dirty="0">
              <a:solidFill>
                <a:schemeClr val="tx1"/>
              </a:solidFill>
              <a:effectLst>
                <a:outerShdw blurRad="38100" dist="38100" dir="2700000" algn="tl">
                  <a:srgbClr val="000000"/>
                </a:outerShdw>
              </a:effectLst>
              <a:latin typeface="Times New Roman" panose="02020503050405090304" pitchFamily="18" charset="0"/>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Rectangle 2"/>
          <p:cNvSpPr>
            <a:spLocks noGrp="1"/>
          </p:cNvSpPr>
          <p:nvPr>
            <p:ph type="title"/>
          </p:nvPr>
        </p:nvSpPr>
        <p:spPr>
          <a:xfrm>
            <a:off x="685800" y="457200"/>
            <a:ext cx="7772400" cy="533400"/>
          </a:xfrm>
        </p:spPr>
        <p:txBody>
          <a:bodyPr vert="horz" wrap="square" lIns="91440" tIns="45720" rIns="91440" bIns="45720" anchor="ctr"/>
          <a:p>
            <a:pPr algn="l" eaLnBrk="1" hangingPunct="1"/>
            <a:r>
              <a:rPr lang="zh-CN" altLang="en-US" sz="2400" b="1" dirty="0">
                <a:solidFill>
                  <a:srgbClr val="CC6600"/>
                </a:solidFill>
              </a:rPr>
              <a:t>数组与线性表之间的关系</a:t>
            </a:r>
            <a:endParaRPr lang="zh-CN" altLang="en-US" sz="2400" b="1" dirty="0">
              <a:solidFill>
                <a:srgbClr val="CC6600"/>
              </a:solidFill>
            </a:endParaRPr>
          </a:p>
        </p:txBody>
      </p:sp>
      <p:sp>
        <p:nvSpPr>
          <p:cNvPr id="4101" name="Rectangle 3"/>
          <p:cNvSpPr>
            <a:spLocks noGrp="1"/>
          </p:cNvSpPr>
          <p:nvPr>
            <p:ph idx="1"/>
          </p:nvPr>
        </p:nvSpPr>
        <p:spPr>
          <a:xfrm>
            <a:off x="685800" y="990600"/>
            <a:ext cx="8101965" cy="5105400"/>
          </a:xfrm>
        </p:spPr>
        <p:txBody>
          <a:bodyPr vert="horz" wrap="square" lIns="91440" tIns="45720" rIns="91440" bIns="45720" anchor="t">
            <a:normAutofit lnSpcReduction="20000"/>
          </a:bodyPr>
          <a:p>
            <a:pPr lvl="1" eaLnBrk="1" hangingPunct="1">
              <a:lnSpc>
                <a:spcPct val="150000"/>
              </a:lnSpc>
              <a:buNone/>
            </a:pPr>
            <a:r>
              <a:rPr lang="zh-CN" altLang="en-US" sz="2000" dirty="0"/>
              <a:t>线性表的</a:t>
            </a:r>
            <a:r>
              <a:rPr lang="zh-CN" altLang="en-US" sz="2000" dirty="0">
                <a:solidFill>
                  <a:srgbClr val="FF0000"/>
                </a:solidFill>
              </a:rPr>
              <a:t>扩展</a:t>
            </a:r>
            <a:r>
              <a:rPr lang="zh-CN" altLang="en-US" sz="2000" dirty="0"/>
              <a:t>，其</a:t>
            </a:r>
            <a:r>
              <a:rPr lang="zh-CN" altLang="en-US" sz="2000" dirty="0">
                <a:solidFill>
                  <a:srgbClr val="FF0000"/>
                </a:solidFill>
              </a:rPr>
              <a:t>数据元素本身也是线性表</a:t>
            </a:r>
            <a:endParaRPr lang="zh-CN" altLang="en-US" sz="2000" dirty="0"/>
          </a:p>
          <a:p>
            <a:pPr eaLnBrk="1" hangingPunct="1">
              <a:lnSpc>
                <a:spcPct val="150000"/>
              </a:lnSpc>
              <a:buNone/>
            </a:pPr>
            <a:r>
              <a:rPr lang="zh-CN" altLang="en-US" sz="2000" b="1" dirty="0">
                <a:solidFill>
                  <a:srgbClr val="CC6600"/>
                </a:solidFill>
              </a:rPr>
              <a:t>数组的特点</a:t>
            </a:r>
            <a:endParaRPr lang="zh-CN" altLang="en-US" sz="2400" dirty="0">
              <a:solidFill>
                <a:srgbClr val="CC6600"/>
              </a:solidFill>
            </a:endParaRPr>
          </a:p>
          <a:p>
            <a:pPr lvl="1" eaLnBrk="1" hangingPunct="1">
              <a:lnSpc>
                <a:spcPct val="150000"/>
              </a:lnSpc>
            </a:pPr>
            <a:r>
              <a:rPr lang="zh-CN" altLang="en-US" sz="2000" dirty="0"/>
              <a:t>数组中各元素都具有统一的类型</a:t>
            </a:r>
            <a:endParaRPr lang="zh-CN" altLang="en-US" sz="2000" dirty="0"/>
          </a:p>
          <a:p>
            <a:pPr lvl="1" eaLnBrk="1" hangingPunct="1">
              <a:lnSpc>
                <a:spcPct val="150000"/>
              </a:lnSpc>
            </a:pPr>
            <a:r>
              <a:rPr lang="zh-CN" altLang="en-US" sz="2000" dirty="0"/>
              <a:t>可以认为，</a:t>
            </a:r>
            <a:r>
              <a:rPr lang="en-US" altLang="zh-CN" sz="2000" dirty="0">
                <a:solidFill>
                  <a:srgbClr val="FF0000"/>
                </a:solidFill>
              </a:rPr>
              <a:t>d</a:t>
            </a:r>
            <a:r>
              <a:rPr lang="zh-CN" altLang="en-US" sz="2000" dirty="0">
                <a:solidFill>
                  <a:srgbClr val="FF0000"/>
                </a:solidFill>
              </a:rPr>
              <a:t>维</a:t>
            </a:r>
            <a:r>
              <a:rPr lang="zh-CN" altLang="en-US" sz="2000" dirty="0"/>
              <a:t>数组的</a:t>
            </a:r>
            <a:r>
              <a:rPr lang="zh-CN" altLang="en-US" sz="2000" dirty="0">
                <a:solidFill>
                  <a:srgbClr val="FF0000"/>
                </a:solidFill>
              </a:rPr>
              <a:t>非边界元素</a:t>
            </a:r>
            <a:r>
              <a:rPr lang="zh-CN" altLang="en-US" sz="2000" dirty="0"/>
              <a:t>具有</a:t>
            </a:r>
            <a:r>
              <a:rPr lang="en-US" altLang="zh-CN" sz="2000" dirty="0">
                <a:solidFill>
                  <a:srgbClr val="FF0000"/>
                </a:solidFill>
              </a:rPr>
              <a:t>d</a:t>
            </a:r>
            <a:r>
              <a:rPr lang="zh-CN" altLang="en-US" sz="2000" dirty="0">
                <a:solidFill>
                  <a:srgbClr val="FF0000"/>
                </a:solidFill>
              </a:rPr>
              <a:t>个直接前趋和</a:t>
            </a:r>
            <a:r>
              <a:rPr lang="en-US" altLang="zh-CN" sz="2000" dirty="0">
                <a:solidFill>
                  <a:srgbClr val="FF0000"/>
                </a:solidFill>
              </a:rPr>
              <a:t>d</a:t>
            </a:r>
            <a:r>
              <a:rPr lang="zh-CN" altLang="en-US" sz="2000" dirty="0">
                <a:solidFill>
                  <a:srgbClr val="FF0000"/>
                </a:solidFill>
              </a:rPr>
              <a:t>个直接后继</a:t>
            </a:r>
            <a:endParaRPr lang="zh-CN" altLang="en-US" sz="2000" dirty="0">
              <a:solidFill>
                <a:srgbClr val="FF0000"/>
              </a:solidFill>
            </a:endParaRPr>
          </a:p>
          <a:p>
            <a:pPr lvl="1" eaLnBrk="1" hangingPunct="1">
              <a:lnSpc>
                <a:spcPct val="150000"/>
              </a:lnSpc>
            </a:pPr>
            <a:r>
              <a:rPr lang="zh-CN" altLang="en-US" sz="2000" dirty="0"/>
              <a:t>数组维数确定后，数据元素个数和元素之间的关系不再发生改变，适合于顺序存储</a:t>
            </a:r>
            <a:endParaRPr lang="zh-CN" altLang="en-US" sz="2000" dirty="0"/>
          </a:p>
          <a:p>
            <a:pPr lvl="1" eaLnBrk="1" hangingPunct="1">
              <a:lnSpc>
                <a:spcPct val="150000"/>
              </a:lnSpc>
            </a:pPr>
            <a:r>
              <a:rPr lang="zh-CN" altLang="en-US" sz="2000" dirty="0"/>
              <a:t>每组有定义的下标都存在一个与其相对应的值</a:t>
            </a:r>
            <a:endParaRPr lang="zh-CN" altLang="en-US" sz="2000" dirty="0"/>
          </a:p>
          <a:p>
            <a:pPr eaLnBrk="1" hangingPunct="1">
              <a:lnSpc>
                <a:spcPct val="150000"/>
              </a:lnSpc>
              <a:buNone/>
            </a:pPr>
            <a:r>
              <a:rPr lang="zh-CN" altLang="en-US" sz="2000" b="1" dirty="0">
                <a:solidFill>
                  <a:srgbClr val="CC6600"/>
                </a:solidFill>
              </a:rPr>
              <a:t>在数组上的基本操作</a:t>
            </a:r>
            <a:endParaRPr lang="zh-CN" altLang="en-US" sz="2000" b="1" dirty="0">
              <a:solidFill>
                <a:srgbClr val="CC6600"/>
              </a:solidFill>
            </a:endParaRPr>
          </a:p>
          <a:p>
            <a:pPr lvl="1" eaLnBrk="1" hangingPunct="1">
              <a:lnSpc>
                <a:spcPct val="150000"/>
              </a:lnSpc>
            </a:pPr>
            <a:r>
              <a:rPr lang="zh-CN" altLang="en-US" sz="2000" dirty="0"/>
              <a:t>给定一组下标，取得相应的数据元素值</a:t>
            </a:r>
            <a:endParaRPr lang="zh-CN" altLang="en-US" sz="2000" dirty="0"/>
          </a:p>
          <a:p>
            <a:pPr lvl="1" eaLnBrk="1" hangingPunct="1">
              <a:lnSpc>
                <a:spcPct val="150000"/>
              </a:lnSpc>
            </a:pPr>
            <a:r>
              <a:rPr lang="zh-CN" altLang="en-US" sz="2000" dirty="0"/>
              <a:t>给定一组下标，修改相应的数据元素值</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AutoShape 2">
            <a:hlinkClick r:id="" action="ppaction://hlinkshowjump?jump=firstslide"/>
          </p:cNvPr>
          <p:cNvSpPr>
            <a:spLocks noChangeArrowheads="1"/>
          </p:cNvSpPr>
          <p:nvPr/>
        </p:nvSpPr>
        <p:spPr bwMode="auto">
          <a:xfrm>
            <a:off x="8382000" y="6248400"/>
            <a:ext cx="381000" cy="304800"/>
          </a:xfrm>
          <a:prstGeom prst="star4">
            <a:avLst>
              <a:gd name="adj" fmla="val 12500"/>
            </a:avLst>
          </a:prstGeom>
          <a:solidFill>
            <a:schemeClr val="accent1"/>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5125" name="Rectangle 3"/>
          <p:cNvSpPr/>
          <p:nvPr/>
        </p:nvSpPr>
        <p:spPr>
          <a:xfrm>
            <a:off x="609600" y="685800"/>
            <a:ext cx="7848600" cy="4572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CC6600"/>
                </a:solidFill>
                <a:sym typeface="Symbol" pitchFamily="18" charset="2"/>
              </a:rPr>
              <a:t>数组的基本操作定义</a:t>
            </a:r>
            <a:endParaRPr lang="zh-CN" altLang="en-US" sz="4000" b="1" dirty="0">
              <a:solidFill>
                <a:srgbClr val="CC6600"/>
              </a:solidFill>
              <a:sym typeface="Symbol" pitchFamily="18" charset="2"/>
            </a:endParaRPr>
          </a:p>
        </p:txBody>
      </p:sp>
      <p:sp>
        <p:nvSpPr>
          <p:cNvPr id="5126" name="Rectangle 4"/>
          <p:cNvSpPr/>
          <p:nvPr/>
        </p:nvSpPr>
        <p:spPr>
          <a:xfrm>
            <a:off x="609600" y="1447800"/>
            <a:ext cx="7924800" cy="36309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50000"/>
              </a:spcBef>
              <a:buNone/>
            </a:pPr>
            <a:r>
              <a:rPr lang="en-US" altLang="zh-CN" sz="2000" dirty="0">
                <a:sym typeface="Symbol" pitchFamily="18" charset="2"/>
              </a:rPr>
              <a:t>(1)</a:t>
            </a:r>
            <a:r>
              <a:rPr lang="zh-CN" altLang="en-US" sz="2000" dirty="0">
                <a:sym typeface="Symbol" pitchFamily="18" charset="2"/>
              </a:rPr>
              <a:t>构造</a:t>
            </a:r>
            <a:r>
              <a:rPr lang="en-US" altLang="zh-CN" sz="2000" dirty="0">
                <a:sym typeface="Symbol" pitchFamily="18" charset="2"/>
              </a:rPr>
              <a:t>n</a:t>
            </a:r>
            <a:r>
              <a:rPr lang="zh-CN" altLang="en-US" sz="2000" dirty="0">
                <a:sym typeface="Symbol" pitchFamily="18" charset="2"/>
              </a:rPr>
              <a:t>维数组    </a:t>
            </a:r>
            <a:r>
              <a:rPr lang="en-US" altLang="zh-CN" sz="2000" dirty="0">
                <a:solidFill>
                  <a:schemeClr val="accent2"/>
                </a:solidFill>
                <a:sym typeface="Symbol" pitchFamily="18" charset="2"/>
              </a:rPr>
              <a:t>InitArray</a:t>
            </a:r>
            <a:r>
              <a:rPr lang="en-US" altLang="zh-CN" sz="2000" dirty="0">
                <a:sym typeface="Symbol" pitchFamily="18" charset="2"/>
              </a:rPr>
              <a:t>(&amp;A, n, bound</a:t>
            </a:r>
            <a:r>
              <a:rPr lang="en-US" altLang="zh-CN" sz="2000" baseline="-25000" dirty="0">
                <a:sym typeface="Symbol" pitchFamily="18" charset="2"/>
              </a:rPr>
              <a:t>1</a:t>
            </a:r>
            <a:r>
              <a:rPr lang="en-US" altLang="zh-CN" sz="2000" dirty="0">
                <a:sym typeface="Symbol" pitchFamily="18" charset="2"/>
              </a:rPr>
              <a:t>, …, bound</a:t>
            </a:r>
            <a:r>
              <a:rPr lang="en-US" altLang="zh-CN" sz="2000" baseline="-25000" dirty="0">
                <a:sym typeface="Symbol" pitchFamily="18" charset="2"/>
              </a:rPr>
              <a:t>n</a:t>
            </a:r>
            <a:r>
              <a:rPr lang="en-US" altLang="zh-CN" sz="2000" dirty="0">
                <a:sym typeface="Symbol" pitchFamily="18" charset="2"/>
              </a:rPr>
              <a:t> ) </a:t>
            </a:r>
            <a:endParaRPr lang="en-US" altLang="zh-CN" sz="2000" dirty="0">
              <a:sym typeface="Symbol" pitchFamily="18" charset="2"/>
            </a:endParaRPr>
          </a:p>
          <a:p>
            <a:pPr marL="0" lvl="0" indent="0" eaLnBrk="1" hangingPunct="1">
              <a:lnSpc>
                <a:spcPct val="150000"/>
              </a:lnSpc>
              <a:spcBef>
                <a:spcPct val="50000"/>
              </a:spcBef>
              <a:buNone/>
            </a:pPr>
            <a:r>
              <a:rPr lang="en-US" altLang="zh-CN" sz="2000" dirty="0">
                <a:sym typeface="Symbol" pitchFamily="18" charset="2"/>
              </a:rPr>
              <a:t>(2)</a:t>
            </a:r>
            <a:r>
              <a:rPr lang="zh-CN" altLang="en-US" sz="2000" dirty="0">
                <a:sym typeface="Symbol" pitchFamily="18" charset="2"/>
              </a:rPr>
              <a:t>销毁数组</a:t>
            </a:r>
            <a:r>
              <a:rPr lang="en-US" altLang="zh-CN" sz="2000" dirty="0">
                <a:sym typeface="Symbol" pitchFamily="18" charset="2"/>
              </a:rPr>
              <a:t>A      </a:t>
            </a:r>
            <a:r>
              <a:rPr lang="en-US" altLang="zh-CN" sz="2000" dirty="0">
                <a:solidFill>
                  <a:schemeClr val="accent2"/>
                </a:solidFill>
                <a:sym typeface="Symbol" pitchFamily="18" charset="2"/>
              </a:rPr>
              <a:t>DestroyArray</a:t>
            </a:r>
            <a:r>
              <a:rPr lang="en-US" altLang="zh-CN" sz="2000" dirty="0">
                <a:sym typeface="Symbol" pitchFamily="18" charset="2"/>
              </a:rPr>
              <a:t>(&amp;A)</a:t>
            </a:r>
            <a:endParaRPr lang="en-US" altLang="zh-CN" sz="2000" dirty="0">
              <a:sym typeface="Symbol" pitchFamily="18" charset="2"/>
            </a:endParaRPr>
          </a:p>
          <a:p>
            <a:pPr marL="0" lvl="0" indent="0" eaLnBrk="1" hangingPunct="1">
              <a:lnSpc>
                <a:spcPct val="150000"/>
              </a:lnSpc>
              <a:spcBef>
                <a:spcPct val="50000"/>
              </a:spcBef>
              <a:buNone/>
            </a:pPr>
            <a:r>
              <a:rPr lang="en-US" altLang="zh-CN" sz="2000" dirty="0">
                <a:sym typeface="Symbol" pitchFamily="18" charset="2"/>
              </a:rPr>
              <a:t>(3)</a:t>
            </a:r>
            <a:r>
              <a:rPr lang="zh-CN" altLang="en-US" sz="2000" dirty="0">
                <a:sym typeface="Symbol" pitchFamily="18" charset="2"/>
              </a:rPr>
              <a:t>取得指定下标的数组元素值</a:t>
            </a:r>
            <a:endParaRPr lang="zh-CN" altLang="en-US" sz="2000" dirty="0">
              <a:sym typeface="Symbol" pitchFamily="18" charset="2"/>
            </a:endParaRPr>
          </a:p>
          <a:p>
            <a:pPr marL="0" lvl="0" indent="0" eaLnBrk="1" hangingPunct="1">
              <a:lnSpc>
                <a:spcPct val="150000"/>
              </a:lnSpc>
              <a:spcBef>
                <a:spcPct val="50000"/>
              </a:spcBef>
              <a:buNone/>
            </a:pPr>
            <a:r>
              <a:rPr lang="zh-CN" altLang="en-US" sz="2000" dirty="0">
                <a:sym typeface="Symbol" pitchFamily="18" charset="2"/>
              </a:rPr>
              <a:t>                    </a:t>
            </a:r>
            <a:r>
              <a:rPr lang="en-US" altLang="zh-CN" sz="2000" dirty="0">
                <a:solidFill>
                  <a:schemeClr val="accent2"/>
                </a:solidFill>
                <a:sym typeface="Symbol" pitchFamily="18" charset="2"/>
              </a:rPr>
              <a:t>Value</a:t>
            </a:r>
            <a:r>
              <a:rPr lang="en-US" altLang="zh-CN" sz="2000" dirty="0">
                <a:sym typeface="Symbol" pitchFamily="18" charset="2"/>
              </a:rPr>
              <a:t>(A, &amp;e, index</a:t>
            </a:r>
            <a:r>
              <a:rPr lang="en-US" altLang="zh-CN" sz="2000" baseline="-25000" dirty="0">
                <a:sym typeface="Symbol" pitchFamily="18" charset="2"/>
              </a:rPr>
              <a:t>1</a:t>
            </a:r>
            <a:r>
              <a:rPr lang="en-US" altLang="zh-CN" sz="2000" dirty="0">
                <a:sym typeface="Symbol" pitchFamily="18" charset="2"/>
              </a:rPr>
              <a:t>, …, index</a:t>
            </a:r>
            <a:r>
              <a:rPr lang="en-US" altLang="zh-CN" sz="2000" baseline="-25000" dirty="0">
                <a:sym typeface="Symbol" pitchFamily="18" charset="2"/>
              </a:rPr>
              <a:t>n</a:t>
            </a:r>
            <a:r>
              <a:rPr lang="en-US" altLang="zh-CN" sz="2000" dirty="0">
                <a:sym typeface="Symbol" pitchFamily="18" charset="2"/>
              </a:rPr>
              <a:t> )</a:t>
            </a:r>
            <a:endParaRPr lang="en-US" altLang="zh-CN" sz="2000" dirty="0">
              <a:sym typeface="Symbol" pitchFamily="18" charset="2"/>
            </a:endParaRPr>
          </a:p>
          <a:p>
            <a:pPr marL="0" lvl="0" indent="0" eaLnBrk="1" hangingPunct="1">
              <a:lnSpc>
                <a:spcPct val="150000"/>
              </a:lnSpc>
              <a:spcBef>
                <a:spcPct val="50000"/>
              </a:spcBef>
              <a:buNone/>
            </a:pPr>
            <a:r>
              <a:rPr lang="en-US" altLang="zh-CN" sz="2000" dirty="0">
                <a:sym typeface="Symbol" pitchFamily="18" charset="2"/>
              </a:rPr>
              <a:t>(4)</a:t>
            </a:r>
            <a:r>
              <a:rPr lang="zh-CN" altLang="en-US" sz="2000" dirty="0">
                <a:sym typeface="Symbol" pitchFamily="18" charset="2"/>
              </a:rPr>
              <a:t>为指定下标的数组元素重新赋值</a:t>
            </a:r>
            <a:endParaRPr lang="zh-CN" altLang="en-US" sz="2000" dirty="0">
              <a:sym typeface="Symbol" pitchFamily="18" charset="2"/>
            </a:endParaRPr>
          </a:p>
          <a:p>
            <a:pPr marL="0" lvl="0" indent="0" eaLnBrk="1" hangingPunct="1">
              <a:lnSpc>
                <a:spcPct val="150000"/>
              </a:lnSpc>
              <a:spcBef>
                <a:spcPct val="50000"/>
              </a:spcBef>
              <a:buNone/>
            </a:pPr>
            <a:r>
              <a:rPr lang="zh-CN" altLang="en-US" sz="2000" dirty="0">
                <a:sym typeface="Symbol" pitchFamily="18" charset="2"/>
              </a:rPr>
              <a:t>                   </a:t>
            </a:r>
            <a:r>
              <a:rPr lang="en-US" altLang="zh-CN" sz="2000" dirty="0">
                <a:solidFill>
                  <a:schemeClr val="accent2"/>
                </a:solidFill>
                <a:sym typeface="Symbol" pitchFamily="18" charset="2"/>
              </a:rPr>
              <a:t>Assign</a:t>
            </a:r>
            <a:r>
              <a:rPr lang="en-US" altLang="zh-CN" sz="2000" dirty="0">
                <a:sym typeface="Symbol" pitchFamily="18" charset="2"/>
              </a:rPr>
              <a:t>(&amp;A, e, index</a:t>
            </a:r>
            <a:r>
              <a:rPr lang="en-US" altLang="zh-CN" sz="2000" baseline="-25000" dirty="0">
                <a:sym typeface="Symbol" pitchFamily="18" charset="2"/>
              </a:rPr>
              <a:t>1</a:t>
            </a:r>
            <a:r>
              <a:rPr lang="en-US" altLang="zh-CN" sz="2000" dirty="0">
                <a:sym typeface="Symbol" pitchFamily="18" charset="2"/>
              </a:rPr>
              <a:t>, …, index</a:t>
            </a:r>
            <a:r>
              <a:rPr lang="en-US" altLang="zh-CN" sz="2000" baseline="-25000" dirty="0">
                <a:sym typeface="Symbol" pitchFamily="18" charset="2"/>
              </a:rPr>
              <a:t>n</a:t>
            </a:r>
            <a:r>
              <a:rPr lang="en-US" altLang="zh-CN" sz="2000" dirty="0">
                <a:sym typeface="Symbol" pitchFamily="18" charset="2"/>
              </a:rPr>
              <a:t> )</a:t>
            </a:r>
            <a:endParaRPr lang="en-US" altLang="zh-CN" sz="2000" dirty="0">
              <a:sym typeface="Symbol"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2"/>
          <p:cNvSpPr>
            <a:spLocks noGrp="1"/>
          </p:cNvSpPr>
          <p:nvPr>
            <p:ph type="title"/>
          </p:nvPr>
        </p:nvSpPr>
        <p:spPr>
          <a:xfrm>
            <a:off x="685800" y="533400"/>
            <a:ext cx="7772400" cy="838200"/>
          </a:xfrm>
        </p:spPr>
        <p:txBody>
          <a:bodyPr vert="horz" wrap="square" lIns="91440" tIns="45720" rIns="91440" bIns="45720" anchor="ctr"/>
          <a:p>
            <a:pPr algn="l" eaLnBrk="1" hangingPunct="1"/>
            <a:r>
              <a:rPr lang="en-US" altLang="zh-CN" sz="2800" b="1" dirty="0">
                <a:solidFill>
                  <a:srgbClr val="800000"/>
                </a:solidFill>
              </a:rPr>
              <a:t>5.2  </a:t>
            </a:r>
            <a:r>
              <a:rPr lang="zh-CN" altLang="en-US" sz="2800" b="1" dirty="0">
                <a:solidFill>
                  <a:srgbClr val="800000"/>
                </a:solidFill>
              </a:rPr>
              <a:t>数组的顺序存储结构</a:t>
            </a:r>
            <a:endParaRPr lang="zh-CN" altLang="en-US" sz="2800" dirty="0">
              <a:solidFill>
                <a:srgbClr val="800000"/>
              </a:solidFill>
            </a:endParaRPr>
          </a:p>
        </p:txBody>
      </p:sp>
      <p:sp>
        <p:nvSpPr>
          <p:cNvPr id="6149" name="Rectangle 3"/>
          <p:cNvSpPr>
            <a:spLocks noGrp="1"/>
          </p:cNvSpPr>
          <p:nvPr>
            <p:ph idx="1"/>
          </p:nvPr>
        </p:nvSpPr>
        <p:spPr>
          <a:xfrm>
            <a:off x="685800" y="1524000"/>
            <a:ext cx="7772400" cy="4572000"/>
          </a:xfrm>
        </p:spPr>
        <p:txBody>
          <a:bodyPr vert="horz" wrap="square" lIns="91440" tIns="45720" rIns="91440" bIns="45720" anchor="t"/>
          <a:p>
            <a:pPr eaLnBrk="1" hangingPunct="1">
              <a:buNone/>
            </a:pPr>
            <a:r>
              <a:rPr lang="zh-CN" altLang="en-US" sz="2400" b="1" dirty="0">
                <a:solidFill>
                  <a:srgbClr val="CC6600"/>
                </a:solidFill>
              </a:rPr>
              <a:t>一维数组</a:t>
            </a:r>
            <a:endParaRPr lang="zh-CN" altLang="en-US" sz="2400" dirty="0"/>
          </a:p>
        </p:txBody>
      </p:sp>
      <p:sp>
        <p:nvSpPr>
          <p:cNvPr id="37892" name="Rectangle 4"/>
          <p:cNvSpPr>
            <a:spLocks noChangeArrowheads="1"/>
          </p:cNvSpPr>
          <p:nvPr/>
        </p:nvSpPr>
        <p:spPr bwMode="auto">
          <a:xfrm>
            <a:off x="1752600" y="2514600"/>
            <a:ext cx="1447800" cy="3429000"/>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7893" name="Line 5"/>
          <p:cNvSpPr>
            <a:spLocks noChangeShapeType="1"/>
          </p:cNvSpPr>
          <p:nvPr/>
        </p:nvSpPr>
        <p:spPr bwMode="auto">
          <a:xfrm>
            <a:off x="1752600" y="2971800"/>
            <a:ext cx="1447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7894" name="Line 6"/>
          <p:cNvSpPr>
            <a:spLocks noChangeShapeType="1"/>
          </p:cNvSpPr>
          <p:nvPr/>
        </p:nvSpPr>
        <p:spPr bwMode="auto">
          <a:xfrm>
            <a:off x="1752600" y="3429000"/>
            <a:ext cx="1447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7895" name="Line 7"/>
          <p:cNvSpPr>
            <a:spLocks noChangeShapeType="1"/>
          </p:cNvSpPr>
          <p:nvPr/>
        </p:nvSpPr>
        <p:spPr bwMode="auto">
          <a:xfrm>
            <a:off x="1752600" y="4343400"/>
            <a:ext cx="1447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7896" name="Line 8"/>
          <p:cNvSpPr>
            <a:spLocks noChangeShapeType="1"/>
          </p:cNvSpPr>
          <p:nvPr/>
        </p:nvSpPr>
        <p:spPr bwMode="auto">
          <a:xfrm>
            <a:off x="1752600" y="4800600"/>
            <a:ext cx="1447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155" name="Text Box 9"/>
          <p:cNvSpPr txBox="1"/>
          <p:nvPr/>
        </p:nvSpPr>
        <p:spPr>
          <a:xfrm>
            <a:off x="1143000" y="25146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37898" name="Line 10"/>
          <p:cNvSpPr>
            <a:spLocks noChangeShapeType="1"/>
          </p:cNvSpPr>
          <p:nvPr/>
        </p:nvSpPr>
        <p:spPr bwMode="auto">
          <a:xfrm>
            <a:off x="1447800" y="2743200"/>
            <a:ext cx="304800"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157" name="Text Box 11"/>
          <p:cNvSpPr txBox="1"/>
          <p:nvPr/>
        </p:nvSpPr>
        <p:spPr>
          <a:xfrm>
            <a:off x="762000" y="2209800"/>
            <a:ext cx="1447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dirty="0"/>
              <a:t>基地址</a:t>
            </a:r>
            <a:endParaRPr lang="zh-CN" altLang="en-US" sz="2000" dirty="0"/>
          </a:p>
        </p:txBody>
      </p:sp>
      <p:sp>
        <p:nvSpPr>
          <p:cNvPr id="6158" name="Text Box 12"/>
          <p:cNvSpPr txBox="1"/>
          <p:nvPr/>
        </p:nvSpPr>
        <p:spPr>
          <a:xfrm>
            <a:off x="3352800" y="2514600"/>
            <a:ext cx="1295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L</a:t>
            </a:r>
            <a:r>
              <a:rPr lang="zh-CN" altLang="en-US" sz="2000" dirty="0"/>
              <a:t>个单元</a:t>
            </a:r>
            <a:endParaRPr lang="zh-CN" altLang="en-US" sz="2000" dirty="0"/>
          </a:p>
        </p:txBody>
      </p:sp>
      <p:sp>
        <p:nvSpPr>
          <p:cNvPr id="37901" name="AutoShape 13"/>
          <p:cNvSpPr/>
          <p:nvPr/>
        </p:nvSpPr>
        <p:spPr bwMode="auto">
          <a:xfrm>
            <a:off x="3276600" y="2514600"/>
            <a:ext cx="152400" cy="381000"/>
          </a:xfrm>
          <a:prstGeom prst="rightBrace">
            <a:avLst>
              <a:gd name="adj1" fmla="val 2083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160" name="Text Box 15"/>
          <p:cNvSpPr txBox="1"/>
          <p:nvPr/>
        </p:nvSpPr>
        <p:spPr>
          <a:xfrm>
            <a:off x="2057400" y="25146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r>
              <a:rPr lang="en-US" altLang="zh-CN" sz="2400" baseline="-25000" dirty="0"/>
              <a:t>0</a:t>
            </a:r>
            <a:endParaRPr lang="en-US" altLang="zh-CN" sz="2400" baseline="-25000" dirty="0"/>
          </a:p>
        </p:txBody>
      </p:sp>
      <p:sp>
        <p:nvSpPr>
          <p:cNvPr id="6161" name="Text Box 16"/>
          <p:cNvSpPr txBox="1"/>
          <p:nvPr/>
        </p:nvSpPr>
        <p:spPr>
          <a:xfrm>
            <a:off x="2057400" y="297180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r>
              <a:rPr lang="en-US" altLang="zh-CN" sz="2400" baseline="-25000" dirty="0"/>
              <a:t>1</a:t>
            </a:r>
            <a:endParaRPr lang="en-US" altLang="zh-CN" sz="2400" baseline="-25000" dirty="0"/>
          </a:p>
        </p:txBody>
      </p:sp>
      <p:sp>
        <p:nvSpPr>
          <p:cNvPr id="6162" name="Text Box 17"/>
          <p:cNvSpPr txBox="1"/>
          <p:nvPr/>
        </p:nvSpPr>
        <p:spPr>
          <a:xfrm>
            <a:off x="2124075" y="4292600"/>
            <a:ext cx="990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i="1" dirty="0">
                <a:solidFill>
                  <a:srgbClr val="FF3300"/>
                </a:solidFill>
              </a:rPr>
              <a:t>a</a:t>
            </a:r>
            <a:r>
              <a:rPr lang="en-US" altLang="zh-CN" sz="2800" b="1" i="1" baseline="-25000" dirty="0">
                <a:solidFill>
                  <a:srgbClr val="FF3300"/>
                </a:solidFill>
              </a:rPr>
              <a:t>i</a:t>
            </a:r>
            <a:endParaRPr lang="en-US" altLang="zh-CN" sz="2800" b="1" i="1" baseline="-25000" dirty="0">
              <a:solidFill>
                <a:srgbClr val="FF3300"/>
              </a:solidFill>
            </a:endParaRPr>
          </a:p>
        </p:txBody>
      </p:sp>
      <p:sp>
        <p:nvSpPr>
          <p:cNvPr id="37906" name="Text Box 18"/>
          <p:cNvSpPr txBox="1">
            <a:spLocks noChangeArrowheads="1"/>
          </p:cNvSpPr>
          <p:nvPr/>
        </p:nvSpPr>
        <p:spPr bwMode="auto">
          <a:xfrm>
            <a:off x="4114800" y="3200400"/>
            <a:ext cx="3810000" cy="2676525"/>
          </a:xfrm>
          <a:prstGeom prst="rect">
            <a:avLst/>
          </a:prstGeom>
          <a:noFill/>
          <a:ln w="9525">
            <a:noFill/>
            <a:miter lim="800000"/>
          </a:ln>
          <a:effectLst/>
        </p:spPr>
        <p:txBody>
          <a:bodyPr>
            <a:spAutoFit/>
          </a:bodyPr>
          <a:lstStyle/>
          <a:p>
            <a:pPr marR="0" algn="l" defTabSz="914400">
              <a:spcBef>
                <a:spcPct val="50000"/>
              </a:spcBef>
              <a:buClrTx/>
              <a:buSzTx/>
              <a:buFontTx/>
              <a:buNone/>
              <a:defRPr/>
            </a:pPr>
            <a:r>
              <a:rPr kumimoji="1" lang="en-US" altLang="zh-CN" sz="2400" kern="1200" cap="none" spc="0" normalizeH="0" baseline="0" noProof="0">
                <a:latin typeface="Times New Roman" panose="02020503050405090304" pitchFamily="18" charset="0"/>
                <a:ea typeface="宋体" charset="-122"/>
                <a:cs typeface="+mn-cs"/>
              </a:rPr>
              <a:t>LOC[i]=LOC[0]+</a:t>
            </a:r>
            <a:r>
              <a:rPr kumimoji="1" lang="en-US" altLang="zh-CN" sz="2400" kern="1200" cap="none" spc="0" normalizeH="0" baseline="0" noProof="0">
                <a:solidFill>
                  <a:srgbClr val="FF0000"/>
                </a:solidFill>
                <a:latin typeface="Times New Roman" panose="02020503050405090304" pitchFamily="18" charset="0"/>
                <a:ea typeface="宋体" charset="-122"/>
                <a:cs typeface="+mn-cs"/>
              </a:rPr>
              <a:t>i</a:t>
            </a:r>
            <a:r>
              <a:rPr kumimoji="1" lang="en-US" altLang="zh-CN" sz="2400" kern="1200" cap="none" spc="0" normalizeH="0" baseline="0" noProof="0">
                <a:latin typeface="Times New Roman" panose="02020503050405090304" pitchFamily="18" charset="0"/>
                <a:ea typeface="宋体" charset="-122"/>
                <a:cs typeface="+mn-cs"/>
                <a:sym typeface="Symbol" pitchFamily="18" charset="2"/>
              </a:rPr>
              <a:t></a:t>
            </a:r>
            <a:r>
              <a:rPr kumimoji="1" lang="en-US" altLang="zh-CN" sz="2400" kern="1200" cap="none" spc="0" normalizeH="0" baseline="0" noProof="0">
                <a:latin typeface="Times New Roman" panose="02020503050405090304" pitchFamily="18" charset="0"/>
                <a:ea typeface="宋体" charset="-122"/>
                <a:cs typeface="+mn-cs"/>
              </a:rPr>
              <a:t>L</a:t>
            </a:r>
            <a:endParaRPr kumimoji="1" lang="en-US" altLang="zh-CN" sz="24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400" kern="1200" cap="none" spc="0" normalizeH="0" baseline="0" noProof="0">
                <a:latin typeface="Times New Roman" panose="02020503050405090304" pitchFamily="18" charset="0"/>
                <a:ea typeface="宋体" charset="-122"/>
                <a:cs typeface="+mn-cs"/>
              </a:rPr>
              <a:t>                 =b+ i </a:t>
            </a:r>
            <a:r>
              <a:rPr kumimoji="1" lang="en-US" altLang="zh-CN" sz="2400" kern="1200" cap="none" spc="0" normalizeH="0" baseline="0" noProof="0">
                <a:latin typeface="Times New Roman" panose="02020503050405090304" pitchFamily="18" charset="0"/>
                <a:ea typeface="宋体" charset="-122"/>
                <a:cs typeface="+mn-cs"/>
                <a:sym typeface="Symbol" pitchFamily="18" charset="2"/>
              </a:rPr>
              <a:t></a:t>
            </a:r>
            <a:r>
              <a:rPr kumimoji="1" lang="en-US" altLang="zh-CN" sz="24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a:t>
            </a:r>
            <a:r>
              <a:rPr kumimoji="1" lang="en-US" altLang="zh-CN" sz="2400" kern="1200" cap="none" spc="0" normalizeH="0" baseline="0" noProof="0">
                <a:latin typeface="Times New Roman" panose="02020503050405090304" pitchFamily="18" charset="0"/>
                <a:ea typeface="宋体" charset="-122"/>
                <a:cs typeface="+mn-cs"/>
              </a:rPr>
              <a:t>L</a:t>
            </a:r>
            <a:endParaRPr kumimoji="1" lang="en-US" altLang="zh-CN" sz="24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400" kern="1200" cap="none" spc="0" normalizeH="0" baseline="0" noProof="0">
                <a:latin typeface="Times New Roman" panose="02020503050405090304" pitchFamily="18" charset="0"/>
                <a:ea typeface="宋体" charset="-122"/>
                <a:cs typeface="+mn-cs"/>
              </a:rPr>
              <a:t>                 =c</a:t>
            </a:r>
            <a:r>
              <a:rPr kumimoji="1" lang="en-US" altLang="zh-CN" sz="2400" kern="1200" cap="none" spc="0" normalizeH="0" baseline="-25000" noProof="0">
                <a:latin typeface="Times New Roman" panose="02020503050405090304" pitchFamily="18" charset="0"/>
                <a:ea typeface="宋体" charset="-122"/>
                <a:cs typeface="+mn-cs"/>
              </a:rPr>
              <a:t>0</a:t>
            </a:r>
            <a:r>
              <a:rPr kumimoji="1" lang="en-US" altLang="zh-CN" sz="2400" kern="1200" cap="none" spc="0" normalizeH="0" baseline="0" noProof="0">
                <a:latin typeface="Times New Roman" panose="02020503050405090304" pitchFamily="18" charset="0"/>
                <a:ea typeface="宋体" charset="-122"/>
                <a:cs typeface="+mn-cs"/>
              </a:rPr>
              <a:t>+c</a:t>
            </a:r>
            <a:r>
              <a:rPr kumimoji="1" lang="en-US" altLang="zh-CN" sz="2400" kern="1200" cap="none" spc="0" normalizeH="0" baseline="-25000" noProof="0">
                <a:latin typeface="Times New Roman" panose="02020503050405090304" pitchFamily="18" charset="0"/>
                <a:ea typeface="宋体" charset="-122"/>
                <a:cs typeface="+mn-cs"/>
              </a:rPr>
              <a:t>1</a:t>
            </a:r>
            <a:r>
              <a:rPr kumimoji="1" lang="en-US" altLang="zh-CN" sz="2400" kern="1200" cap="none" spc="0" normalizeH="0" baseline="0" noProof="0">
                <a:latin typeface="Times New Roman" panose="02020503050405090304" pitchFamily="18" charset="0"/>
                <a:ea typeface="宋体" charset="-122"/>
                <a:cs typeface="+mn-cs"/>
                <a:sym typeface="Symbol" pitchFamily="18" charset="2"/>
              </a:rPr>
              <a:t></a:t>
            </a:r>
            <a:r>
              <a:rPr kumimoji="1" lang="en-US" altLang="zh-CN" sz="24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rPr>
              <a:t> </a:t>
            </a:r>
            <a:r>
              <a:rPr kumimoji="1" lang="en-US" altLang="zh-CN" sz="2400" kern="1200" cap="none" spc="0" normalizeH="0" baseline="0" noProof="0">
                <a:latin typeface="Times New Roman" panose="02020503050405090304" pitchFamily="18" charset="0"/>
                <a:ea typeface="宋体" charset="-122"/>
                <a:cs typeface="+mn-cs"/>
              </a:rPr>
              <a:t>i</a:t>
            </a:r>
            <a:endParaRPr kumimoji="1" lang="en-US" altLang="zh-CN" sz="24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400" kern="1200" cap="none" spc="0" normalizeH="0" baseline="0" noProof="0">
                <a:latin typeface="Times New Roman" panose="02020503050405090304" pitchFamily="18" charset="0"/>
                <a:ea typeface="宋体" charset="-122"/>
                <a:cs typeface="+mn-cs"/>
              </a:rPr>
              <a:t>c</a:t>
            </a:r>
            <a:r>
              <a:rPr kumimoji="1" lang="en-US" altLang="zh-CN" sz="2400" kern="1200" cap="none" spc="0" normalizeH="0" baseline="-25000" noProof="0">
                <a:latin typeface="Times New Roman" panose="02020503050405090304" pitchFamily="18" charset="0"/>
                <a:ea typeface="宋体" charset="-122"/>
                <a:cs typeface="+mn-cs"/>
              </a:rPr>
              <a:t>1</a:t>
            </a:r>
            <a:r>
              <a:rPr kumimoji="1" lang="en-US" altLang="zh-CN" sz="2400" kern="1200" cap="none" spc="0" normalizeH="0" baseline="0" noProof="0">
                <a:latin typeface="Times New Roman" panose="02020503050405090304" pitchFamily="18" charset="0"/>
                <a:ea typeface="宋体" charset="-122"/>
                <a:cs typeface="+mn-cs"/>
              </a:rPr>
              <a:t> = L  //</a:t>
            </a:r>
            <a:r>
              <a:rPr kumimoji="1" lang="zh-CN" altLang="en-US" sz="2400" kern="1200" cap="none" spc="0" normalizeH="0" baseline="0" noProof="0">
                <a:latin typeface="Times New Roman" panose="02020503050405090304" pitchFamily="18" charset="0"/>
                <a:ea typeface="宋体" charset="-122"/>
                <a:cs typeface="+mn-cs"/>
              </a:rPr>
              <a:t>步长</a:t>
            </a:r>
            <a:r>
              <a:rPr kumimoji="1" lang="en-US" altLang="zh-CN" sz="2400" kern="1200" cap="none" spc="0" normalizeH="0" baseline="0" noProof="0">
                <a:latin typeface="Times New Roman" panose="02020503050405090304" pitchFamily="18" charset="0"/>
                <a:ea typeface="宋体" charset="-122"/>
                <a:cs typeface="+mn-cs"/>
              </a:rPr>
              <a:t>    </a:t>
            </a:r>
            <a:endParaRPr kumimoji="1" lang="en-US" altLang="zh-CN" sz="2400" kern="1200" cap="none" spc="0" normalizeH="0" baseline="0" noProof="0">
              <a:latin typeface="Times New Roman" panose="02020503050405090304" pitchFamily="18" charset="0"/>
              <a:ea typeface="宋体" charset="-122"/>
              <a:cs typeface="+mn-cs"/>
            </a:endParaRPr>
          </a:p>
          <a:p>
            <a:pPr marR="0" algn="l" defTabSz="914400">
              <a:spcBef>
                <a:spcPct val="50000"/>
              </a:spcBef>
              <a:buClrTx/>
              <a:buSzTx/>
              <a:buFontTx/>
              <a:buNone/>
              <a:defRPr/>
            </a:pPr>
            <a:r>
              <a:rPr kumimoji="1" lang="en-US" altLang="zh-CN" sz="2400" kern="1200" cap="none" spc="0" normalizeH="0" baseline="0" noProof="0">
                <a:latin typeface="Times New Roman" panose="02020503050405090304" pitchFamily="18" charset="0"/>
                <a:ea typeface="宋体" charset="-122"/>
                <a:cs typeface="+mn-cs"/>
              </a:rPr>
              <a:t>c</a:t>
            </a:r>
            <a:r>
              <a:rPr kumimoji="1" lang="en-US" altLang="zh-CN" sz="2400" kern="1200" cap="none" spc="0" normalizeH="0" baseline="-25000" noProof="0">
                <a:latin typeface="Times New Roman" panose="02020503050405090304" pitchFamily="18" charset="0"/>
                <a:ea typeface="宋体" charset="-122"/>
                <a:cs typeface="+mn-cs"/>
              </a:rPr>
              <a:t>0</a:t>
            </a:r>
            <a:r>
              <a:rPr kumimoji="1" lang="en-US" altLang="zh-CN" sz="2400" kern="1200" cap="none" spc="0" normalizeH="0" baseline="0" noProof="0">
                <a:latin typeface="Times New Roman" panose="02020503050405090304" pitchFamily="18" charset="0"/>
                <a:ea typeface="宋体" charset="-122"/>
                <a:cs typeface="+mn-cs"/>
              </a:rPr>
              <a:t> = b=LOC[0]  </a:t>
            </a:r>
            <a:endParaRPr kumimoji="1" lang="zh-CN" altLang="en-US" sz="2400" kern="1200" cap="none" spc="0" normalizeH="0" baseline="0" noProof="0">
              <a:latin typeface="Times New Roman" panose="02020503050405090304" pitchFamily="18" charset="0"/>
              <a:ea typeface="宋体" charset="-122"/>
              <a:cs typeface="+mn-cs"/>
            </a:endParaRPr>
          </a:p>
        </p:txBody>
      </p:sp>
      <p:sp>
        <p:nvSpPr>
          <p:cNvPr id="37908" name="AutoShape 20"/>
          <p:cNvSpPr/>
          <p:nvPr/>
        </p:nvSpPr>
        <p:spPr bwMode="auto">
          <a:xfrm>
            <a:off x="4038600" y="5038090"/>
            <a:ext cx="76200" cy="685800"/>
          </a:xfrm>
          <a:prstGeom prst="leftBrace">
            <a:avLst>
              <a:gd name="adj1" fmla="val 75000"/>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7911" name="Line 23"/>
          <p:cNvSpPr>
            <a:spLocks noChangeShapeType="1"/>
          </p:cNvSpPr>
          <p:nvPr/>
        </p:nvSpPr>
        <p:spPr bwMode="auto">
          <a:xfrm>
            <a:off x="1752600" y="5562600"/>
            <a:ext cx="14478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6166" name="Text Box 24"/>
          <p:cNvSpPr txBox="1"/>
          <p:nvPr/>
        </p:nvSpPr>
        <p:spPr>
          <a:xfrm>
            <a:off x="2133600" y="541020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r>
              <a:rPr lang="en-US" altLang="zh-CN" sz="2400" baseline="-25000" dirty="0"/>
              <a:t>n-1</a:t>
            </a:r>
            <a:endParaRPr lang="en-US" altLang="zh-CN" sz="2400" baseline="-25000" dirty="0"/>
          </a:p>
        </p:txBody>
      </p:sp>
      <p:sp>
        <p:nvSpPr>
          <p:cNvPr id="6167" name="Text Box 26"/>
          <p:cNvSpPr txBox="1"/>
          <p:nvPr/>
        </p:nvSpPr>
        <p:spPr>
          <a:xfrm>
            <a:off x="2743200" y="1524000"/>
            <a:ext cx="25146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ElemType   a[n]</a:t>
            </a:r>
            <a:r>
              <a:rPr lang="zh-CN" altLang="en-US" sz="2400" dirty="0"/>
              <a:t>；</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2"/>
          <p:cNvSpPr>
            <a:spLocks noGrp="1"/>
          </p:cNvSpPr>
          <p:nvPr>
            <p:ph type="title"/>
          </p:nvPr>
        </p:nvSpPr>
        <p:spPr>
          <a:xfrm>
            <a:off x="685800" y="609600"/>
            <a:ext cx="7772400" cy="609600"/>
          </a:xfrm>
        </p:spPr>
        <p:txBody>
          <a:bodyPr vert="horz" wrap="square" lIns="91440" tIns="45720" rIns="91440" bIns="45720" anchor="ctr"/>
          <a:p>
            <a:pPr algn="l" eaLnBrk="1" hangingPunct="1"/>
            <a:r>
              <a:rPr lang="zh-CN" altLang="en-US" sz="2400" b="1" dirty="0">
                <a:solidFill>
                  <a:srgbClr val="CC6600"/>
                </a:solidFill>
              </a:rPr>
              <a:t>二维数组</a:t>
            </a:r>
            <a:endParaRPr lang="zh-CN" altLang="en-US" sz="2800" dirty="0"/>
          </a:p>
        </p:txBody>
      </p:sp>
      <p:sp>
        <p:nvSpPr>
          <p:cNvPr id="7173" name="Rectangle 3"/>
          <p:cNvSpPr>
            <a:spLocks noGrp="1"/>
          </p:cNvSpPr>
          <p:nvPr>
            <p:ph idx="1"/>
          </p:nvPr>
        </p:nvSpPr>
        <p:spPr>
          <a:xfrm>
            <a:off x="685800" y="1219200"/>
            <a:ext cx="7772400" cy="4876800"/>
          </a:xfrm>
        </p:spPr>
        <p:txBody>
          <a:bodyPr vert="horz" wrap="square" lIns="91440" tIns="45720" rIns="91440" bIns="45720" anchor="t"/>
          <a:p>
            <a:pPr eaLnBrk="1" hangingPunct="1">
              <a:buNone/>
            </a:pPr>
            <a:r>
              <a:rPr lang="en-US" altLang="zh-CN" dirty="0"/>
              <a:t>       </a:t>
            </a:r>
            <a:r>
              <a:rPr lang="en-US" altLang="zh-CN" sz="2800" dirty="0"/>
              <a:t>a</a:t>
            </a:r>
            <a:r>
              <a:rPr lang="en-US" altLang="zh-CN" sz="2800" baseline="-25000" dirty="0"/>
              <a:t>00</a:t>
            </a:r>
            <a:r>
              <a:rPr lang="en-US" altLang="zh-CN" sz="2800" dirty="0"/>
              <a:t>   a</a:t>
            </a:r>
            <a:r>
              <a:rPr lang="en-US" altLang="zh-CN" sz="2800" baseline="-25000" dirty="0"/>
              <a:t>01</a:t>
            </a:r>
            <a:r>
              <a:rPr lang="en-US" altLang="zh-CN" sz="2800" dirty="0"/>
              <a:t>   a</a:t>
            </a:r>
            <a:r>
              <a:rPr lang="en-US" altLang="zh-CN" sz="2800" baseline="-25000" dirty="0"/>
              <a:t>02</a:t>
            </a:r>
            <a:r>
              <a:rPr lang="en-US" altLang="zh-CN" sz="2800" dirty="0"/>
              <a:t>  ...   a</a:t>
            </a:r>
            <a:r>
              <a:rPr lang="en-US" altLang="zh-CN" sz="2800" baseline="-25000" dirty="0"/>
              <a:t>0,n-1</a:t>
            </a:r>
            <a:endParaRPr lang="en-US" altLang="zh-CN" sz="2800" baseline="-25000" dirty="0"/>
          </a:p>
          <a:p>
            <a:pPr eaLnBrk="1" hangingPunct="1">
              <a:buNone/>
            </a:pPr>
            <a:r>
              <a:rPr lang="en-US" altLang="zh-CN" sz="2800" dirty="0"/>
              <a:t>       a</a:t>
            </a:r>
            <a:r>
              <a:rPr lang="en-US" altLang="zh-CN" sz="2800" baseline="-25000" dirty="0"/>
              <a:t>10</a:t>
            </a:r>
            <a:r>
              <a:rPr lang="en-US" altLang="zh-CN" sz="2800" dirty="0"/>
              <a:t>   a</a:t>
            </a:r>
            <a:r>
              <a:rPr lang="en-US" altLang="zh-CN" sz="2800" baseline="-25000" dirty="0"/>
              <a:t>11</a:t>
            </a:r>
            <a:r>
              <a:rPr lang="en-US" altLang="zh-CN" sz="2800" dirty="0"/>
              <a:t>   a</a:t>
            </a:r>
            <a:r>
              <a:rPr lang="en-US" altLang="zh-CN" sz="2800" baseline="-25000" dirty="0"/>
              <a:t>12</a:t>
            </a:r>
            <a:r>
              <a:rPr lang="en-US" altLang="zh-CN" sz="2800" dirty="0"/>
              <a:t>  ...   a</a:t>
            </a:r>
            <a:r>
              <a:rPr lang="en-US" altLang="zh-CN" sz="2800" baseline="-25000" dirty="0"/>
              <a:t>1,n-1</a:t>
            </a:r>
            <a:endParaRPr lang="en-US" altLang="zh-CN" sz="2800" baseline="-25000" dirty="0"/>
          </a:p>
          <a:p>
            <a:pPr eaLnBrk="1" hangingPunct="1">
              <a:buNone/>
            </a:pPr>
            <a:r>
              <a:rPr lang="en-US" altLang="zh-CN" sz="2800" baseline="-25000" dirty="0"/>
              <a:t>             </a:t>
            </a:r>
            <a:r>
              <a:rPr lang="en-US" altLang="zh-CN" sz="2800" dirty="0">
                <a:sym typeface="Symbol" pitchFamily="18" charset="2"/>
              </a:rPr>
              <a:t>:     :      :         :</a:t>
            </a:r>
            <a:endParaRPr lang="en-US" altLang="zh-CN" sz="2800" dirty="0">
              <a:sym typeface="Symbol" pitchFamily="18" charset="2"/>
            </a:endParaRPr>
          </a:p>
          <a:p>
            <a:pPr eaLnBrk="1" hangingPunct="1">
              <a:buNone/>
            </a:pPr>
            <a:r>
              <a:rPr lang="en-US" altLang="zh-CN" sz="2800" dirty="0"/>
              <a:t>      </a:t>
            </a:r>
            <a:r>
              <a:rPr lang="en-US" altLang="zh-CN" sz="2400" dirty="0"/>
              <a:t>a</a:t>
            </a:r>
            <a:r>
              <a:rPr lang="en-US" altLang="zh-CN" sz="2400" baseline="-25000" dirty="0"/>
              <a:t>m-1,0</a:t>
            </a:r>
            <a:r>
              <a:rPr lang="en-US" altLang="zh-CN" sz="2400" dirty="0"/>
              <a:t> a</a:t>
            </a:r>
            <a:r>
              <a:rPr lang="en-US" altLang="zh-CN" sz="2400" baseline="-25000" dirty="0"/>
              <a:t>m-1,1</a:t>
            </a:r>
            <a:r>
              <a:rPr lang="en-US" altLang="zh-CN" sz="2400" dirty="0"/>
              <a:t> a</a:t>
            </a:r>
            <a:r>
              <a:rPr lang="en-US" altLang="zh-CN" sz="2400" baseline="-25000" dirty="0"/>
              <a:t>m-1,2</a:t>
            </a:r>
            <a:r>
              <a:rPr lang="en-US" altLang="zh-CN" sz="2400" dirty="0"/>
              <a:t>  ... a</a:t>
            </a:r>
            <a:r>
              <a:rPr lang="en-US" altLang="zh-CN" sz="2400" baseline="-25000" dirty="0"/>
              <a:t>m-1,n-1</a:t>
            </a:r>
            <a:endParaRPr lang="en-US" altLang="zh-CN" sz="2400" baseline="-25000" dirty="0"/>
          </a:p>
        </p:txBody>
      </p:sp>
      <p:sp>
        <p:nvSpPr>
          <p:cNvPr id="38916" name="Line 4"/>
          <p:cNvSpPr>
            <a:spLocks noChangeShapeType="1"/>
          </p:cNvSpPr>
          <p:nvPr/>
        </p:nvSpPr>
        <p:spPr bwMode="auto">
          <a:xfrm>
            <a:off x="1447800" y="1447800"/>
            <a:ext cx="0" cy="18288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18" name="Line 6"/>
          <p:cNvSpPr>
            <a:spLocks noChangeShapeType="1"/>
          </p:cNvSpPr>
          <p:nvPr/>
        </p:nvSpPr>
        <p:spPr bwMode="auto">
          <a:xfrm>
            <a:off x="1447800" y="1447800"/>
            <a:ext cx="762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0" name="Line 8"/>
          <p:cNvSpPr>
            <a:spLocks noChangeShapeType="1"/>
          </p:cNvSpPr>
          <p:nvPr/>
        </p:nvSpPr>
        <p:spPr bwMode="auto">
          <a:xfrm>
            <a:off x="1447800" y="3276600"/>
            <a:ext cx="1524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1" name="Line 9"/>
          <p:cNvSpPr>
            <a:spLocks noChangeShapeType="1"/>
          </p:cNvSpPr>
          <p:nvPr/>
        </p:nvSpPr>
        <p:spPr bwMode="auto">
          <a:xfrm>
            <a:off x="5325110" y="1447800"/>
            <a:ext cx="635" cy="190500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2" name="Line 10"/>
          <p:cNvSpPr>
            <a:spLocks noChangeShapeType="1"/>
          </p:cNvSpPr>
          <p:nvPr/>
        </p:nvSpPr>
        <p:spPr bwMode="auto">
          <a:xfrm flipH="1">
            <a:off x="5096510" y="1447800"/>
            <a:ext cx="2286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3" name="Line 11"/>
          <p:cNvSpPr>
            <a:spLocks noChangeShapeType="1"/>
          </p:cNvSpPr>
          <p:nvPr/>
        </p:nvSpPr>
        <p:spPr bwMode="auto">
          <a:xfrm flipH="1">
            <a:off x="5172710" y="3339465"/>
            <a:ext cx="152400"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180" name="Text Box 12"/>
          <p:cNvSpPr txBox="1"/>
          <p:nvPr/>
        </p:nvSpPr>
        <p:spPr>
          <a:xfrm>
            <a:off x="838200" y="20574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7181" name="Text Box 13"/>
          <p:cNvSpPr txBox="1"/>
          <p:nvPr/>
        </p:nvSpPr>
        <p:spPr>
          <a:xfrm>
            <a:off x="5325110" y="2971800"/>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aseline="-25000" dirty="0"/>
              <a:t>m</a:t>
            </a:r>
            <a:r>
              <a:rPr lang="en-US" altLang="zh-CN" sz="2400" baseline="-25000" dirty="0">
                <a:sym typeface="Symbol" pitchFamily="18" charset="2"/>
              </a:rPr>
              <a:t>n</a:t>
            </a:r>
            <a:endParaRPr lang="en-US" altLang="zh-CN" sz="2400" baseline="-25000" dirty="0">
              <a:sym typeface="Symbol" pitchFamily="18" charset="2"/>
            </a:endParaRPr>
          </a:p>
        </p:txBody>
      </p:sp>
      <p:grpSp>
        <p:nvGrpSpPr>
          <p:cNvPr id="7182" name="Group 41"/>
          <p:cNvGrpSpPr/>
          <p:nvPr/>
        </p:nvGrpSpPr>
        <p:grpSpPr>
          <a:xfrm>
            <a:off x="6019800" y="1066800"/>
            <a:ext cx="2819400" cy="3749675"/>
            <a:chOff x="3264" y="816"/>
            <a:chExt cx="1776" cy="2362"/>
          </a:xfrm>
        </p:grpSpPr>
        <p:sp>
          <p:nvSpPr>
            <p:cNvPr id="38927" name="Rectangle 15"/>
            <p:cNvSpPr>
              <a:spLocks noChangeArrowheads="1"/>
            </p:cNvSpPr>
            <p:nvPr/>
          </p:nvSpPr>
          <p:spPr bwMode="auto">
            <a:xfrm>
              <a:off x="3648" y="912"/>
              <a:ext cx="816" cy="2256"/>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8" name="Line 16"/>
            <p:cNvSpPr>
              <a:spLocks noChangeShapeType="1"/>
            </p:cNvSpPr>
            <p:nvPr/>
          </p:nvSpPr>
          <p:spPr bwMode="auto">
            <a:xfrm>
              <a:off x="3648" y="1104"/>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29" name="Line 17"/>
            <p:cNvSpPr>
              <a:spLocks noChangeShapeType="1"/>
            </p:cNvSpPr>
            <p:nvPr/>
          </p:nvSpPr>
          <p:spPr bwMode="auto">
            <a:xfrm>
              <a:off x="3648" y="1392"/>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30" name="Line 18"/>
            <p:cNvSpPr>
              <a:spLocks noChangeShapeType="1"/>
            </p:cNvSpPr>
            <p:nvPr/>
          </p:nvSpPr>
          <p:spPr bwMode="auto">
            <a:xfrm>
              <a:off x="3648" y="1584"/>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31" name="Line 19"/>
            <p:cNvSpPr>
              <a:spLocks noChangeShapeType="1"/>
            </p:cNvSpPr>
            <p:nvPr/>
          </p:nvSpPr>
          <p:spPr bwMode="auto">
            <a:xfrm>
              <a:off x="3648" y="1776"/>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32" name="Line 20"/>
            <p:cNvSpPr>
              <a:spLocks noChangeShapeType="1"/>
            </p:cNvSpPr>
            <p:nvPr/>
          </p:nvSpPr>
          <p:spPr bwMode="auto">
            <a:xfrm>
              <a:off x="3648" y="2208"/>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33" name="Line 21"/>
            <p:cNvSpPr>
              <a:spLocks noChangeShapeType="1"/>
            </p:cNvSpPr>
            <p:nvPr/>
          </p:nvSpPr>
          <p:spPr bwMode="auto">
            <a:xfrm>
              <a:off x="3648" y="2400"/>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34" name="Line 22"/>
            <p:cNvSpPr>
              <a:spLocks noChangeShapeType="1"/>
            </p:cNvSpPr>
            <p:nvPr/>
          </p:nvSpPr>
          <p:spPr bwMode="auto">
            <a:xfrm>
              <a:off x="3648" y="2976"/>
              <a:ext cx="816" cy="0"/>
            </a:xfrm>
            <a:prstGeom prst="lin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200" name="Text Box 23"/>
            <p:cNvSpPr txBox="1"/>
            <p:nvPr/>
          </p:nvSpPr>
          <p:spPr>
            <a:xfrm>
              <a:off x="3744" y="864"/>
              <a:ext cx="67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r>
                <a:rPr lang="en-US" altLang="zh-CN" sz="2000" baseline="-25000" dirty="0"/>
                <a:t>00</a:t>
              </a:r>
              <a:endParaRPr lang="en-US" altLang="zh-CN" sz="2000" baseline="-25000" dirty="0"/>
            </a:p>
          </p:txBody>
        </p:sp>
        <p:sp>
          <p:nvSpPr>
            <p:cNvPr id="7201" name="Text Box 24"/>
            <p:cNvSpPr txBox="1"/>
            <p:nvPr/>
          </p:nvSpPr>
          <p:spPr>
            <a:xfrm>
              <a:off x="3792" y="1344"/>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r>
                <a:rPr lang="en-US" altLang="zh-CN" sz="2000" baseline="-25000" dirty="0"/>
                <a:t>0,,n-1</a:t>
              </a:r>
              <a:endParaRPr lang="en-US" altLang="zh-CN" sz="2000" baseline="-25000" dirty="0"/>
            </a:p>
          </p:txBody>
        </p:sp>
        <p:sp>
          <p:nvSpPr>
            <p:cNvPr id="7202" name="Text Box 25"/>
            <p:cNvSpPr txBox="1"/>
            <p:nvPr/>
          </p:nvSpPr>
          <p:spPr>
            <a:xfrm>
              <a:off x="3792" y="1536"/>
              <a:ext cx="62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r>
                <a:rPr lang="en-US" altLang="zh-CN" sz="2000" baseline="-25000" dirty="0"/>
                <a:t>10</a:t>
              </a:r>
              <a:endParaRPr lang="en-US" altLang="zh-CN" sz="2000" baseline="-25000" dirty="0"/>
            </a:p>
          </p:txBody>
        </p:sp>
        <p:sp>
          <p:nvSpPr>
            <p:cNvPr id="7203" name="Text Box 26"/>
            <p:cNvSpPr txBox="1"/>
            <p:nvPr/>
          </p:nvSpPr>
          <p:spPr>
            <a:xfrm>
              <a:off x="3792" y="2160"/>
              <a:ext cx="48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r>
                <a:rPr lang="en-US" altLang="zh-CN" sz="2000" baseline="-25000" dirty="0"/>
                <a:t>ij</a:t>
              </a:r>
              <a:endParaRPr lang="en-US" altLang="zh-CN" sz="2000" baseline="-25000" dirty="0"/>
            </a:p>
          </p:txBody>
        </p:sp>
        <p:sp>
          <p:nvSpPr>
            <p:cNvPr id="7204" name="Text Box 27"/>
            <p:cNvSpPr txBox="1"/>
            <p:nvPr/>
          </p:nvSpPr>
          <p:spPr>
            <a:xfrm>
              <a:off x="3792" y="2928"/>
              <a:ext cx="67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t>a</a:t>
              </a:r>
              <a:r>
                <a:rPr lang="en-US" altLang="zh-CN" sz="2000" baseline="-25000" dirty="0"/>
                <a:t>m-1,n-1</a:t>
              </a:r>
              <a:endParaRPr lang="en-US" altLang="zh-CN" sz="2000" baseline="-25000" dirty="0"/>
            </a:p>
          </p:txBody>
        </p:sp>
        <p:sp>
          <p:nvSpPr>
            <p:cNvPr id="38940" name="Line 28"/>
            <p:cNvSpPr>
              <a:spLocks noChangeShapeType="1"/>
            </p:cNvSpPr>
            <p:nvPr/>
          </p:nvSpPr>
          <p:spPr bwMode="auto">
            <a:xfrm>
              <a:off x="3456" y="960"/>
              <a:ext cx="192" cy="0"/>
            </a:xfrm>
            <a:prstGeom prst="line">
              <a:avLst/>
            </a:prstGeom>
            <a:noFill/>
            <a:ln w="9525">
              <a:solidFill>
                <a:schemeClr val="tx1"/>
              </a:solidFill>
              <a:rou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206" name="Text Box 29"/>
            <p:cNvSpPr txBox="1"/>
            <p:nvPr/>
          </p:nvSpPr>
          <p:spPr>
            <a:xfrm>
              <a:off x="3264" y="81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7207" name="Text Box 30"/>
            <p:cNvSpPr txBox="1"/>
            <p:nvPr/>
          </p:nvSpPr>
          <p:spPr>
            <a:xfrm>
              <a:off x="4608" y="1056"/>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r>
                <a:rPr lang="en-US" altLang="zh-CN" sz="2400" baseline="-25000" dirty="0"/>
                <a:t>1</a:t>
              </a:r>
              <a:endParaRPr lang="en-US" altLang="zh-CN" sz="2400" dirty="0"/>
            </a:p>
          </p:txBody>
        </p:sp>
        <p:sp>
          <p:nvSpPr>
            <p:cNvPr id="38943" name="AutoShape 31"/>
            <p:cNvSpPr/>
            <p:nvPr/>
          </p:nvSpPr>
          <p:spPr bwMode="auto">
            <a:xfrm>
              <a:off x="4512" y="912"/>
              <a:ext cx="96" cy="624"/>
            </a:xfrm>
            <a:prstGeom prst="rightBrace">
              <a:avLst>
                <a:gd name="adj1" fmla="val 54167"/>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pSp>
      <p:sp>
        <p:nvSpPr>
          <p:cNvPr id="38944" name="Rectangle 32"/>
          <p:cNvSpPr>
            <a:spLocks noChangeArrowheads="1"/>
          </p:cNvSpPr>
          <p:nvPr/>
        </p:nvSpPr>
        <p:spPr bwMode="auto">
          <a:xfrm>
            <a:off x="1524000" y="1371600"/>
            <a:ext cx="3724275" cy="457200"/>
          </a:xfrm>
          <a:prstGeom prst="rect">
            <a:avLst/>
          </a:prstGeom>
          <a:noFill/>
          <a:ln w="9525">
            <a:solidFill>
              <a:schemeClr val="tx1"/>
            </a:solidFill>
            <a:prstDash val="sysDot"/>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45" name="Rectangle 33"/>
          <p:cNvSpPr>
            <a:spLocks noChangeArrowheads="1"/>
          </p:cNvSpPr>
          <p:nvPr/>
        </p:nvSpPr>
        <p:spPr bwMode="auto">
          <a:xfrm>
            <a:off x="1524000" y="1905000"/>
            <a:ext cx="3723640" cy="457200"/>
          </a:xfrm>
          <a:prstGeom prst="rect">
            <a:avLst/>
          </a:prstGeom>
          <a:noFill/>
          <a:ln w="9525">
            <a:solidFill>
              <a:schemeClr val="tx1"/>
            </a:solidFill>
            <a:prstDash val="sysDot"/>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38946" name="Rectangle 34"/>
          <p:cNvSpPr>
            <a:spLocks noChangeArrowheads="1"/>
          </p:cNvSpPr>
          <p:nvPr/>
        </p:nvSpPr>
        <p:spPr bwMode="auto">
          <a:xfrm>
            <a:off x="1482090" y="2823845"/>
            <a:ext cx="3747135" cy="447040"/>
          </a:xfrm>
          <a:prstGeom prst="rect">
            <a:avLst/>
          </a:prstGeom>
          <a:noFill/>
          <a:ln w="9525">
            <a:solidFill>
              <a:schemeClr val="tx1"/>
            </a:solidFill>
            <a:prstDash val="sysDot"/>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186" name="Text Box 35"/>
          <p:cNvSpPr txBox="1"/>
          <p:nvPr/>
        </p:nvSpPr>
        <p:spPr>
          <a:xfrm>
            <a:off x="685800" y="3581400"/>
            <a:ext cx="4114800" cy="2676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LOC[i,j]=LOC[0,0]+(i</a:t>
            </a:r>
            <a:r>
              <a:rPr lang="en-US" altLang="zh-CN" sz="2400" dirty="0">
                <a:sym typeface="Symbol" pitchFamily="18" charset="2"/>
              </a:rPr>
              <a:t></a:t>
            </a:r>
            <a:r>
              <a:rPr lang="en-US" altLang="zh-CN" sz="2400" dirty="0"/>
              <a:t>n+j)L</a:t>
            </a:r>
            <a:endParaRPr lang="en-US" altLang="zh-CN" sz="2400" dirty="0"/>
          </a:p>
          <a:p>
            <a:pPr marL="0" lvl="0" indent="0" eaLnBrk="1" hangingPunct="1">
              <a:spcBef>
                <a:spcPct val="50000"/>
              </a:spcBef>
              <a:buNone/>
            </a:pPr>
            <a:r>
              <a:rPr lang="en-US" altLang="zh-CN" sz="2400" dirty="0"/>
              <a:t>               =c</a:t>
            </a:r>
            <a:r>
              <a:rPr lang="en-US" altLang="zh-CN" sz="2400" baseline="-25000" dirty="0"/>
              <a:t>0</a:t>
            </a:r>
            <a:r>
              <a:rPr lang="en-US" altLang="zh-CN" sz="2400" dirty="0"/>
              <a:t>+c</a:t>
            </a:r>
            <a:r>
              <a:rPr lang="en-US" altLang="zh-CN" sz="2400" baseline="-25000" dirty="0"/>
              <a:t>1</a:t>
            </a:r>
            <a:r>
              <a:rPr lang="en-US" altLang="zh-CN" sz="2400" dirty="0">
                <a:sym typeface="Symbol" pitchFamily="18" charset="2"/>
              </a:rPr>
              <a:t></a:t>
            </a:r>
            <a:r>
              <a:rPr lang="en-US" altLang="zh-CN" sz="2400" dirty="0"/>
              <a:t>i +c</a:t>
            </a:r>
            <a:r>
              <a:rPr lang="en-US" altLang="zh-CN" sz="2400" baseline="-25000" dirty="0"/>
              <a:t>2</a:t>
            </a:r>
            <a:r>
              <a:rPr lang="en-US" altLang="zh-CN" sz="2400" dirty="0">
                <a:sym typeface="Symbol" pitchFamily="18" charset="2"/>
              </a:rPr>
              <a:t></a:t>
            </a:r>
            <a:r>
              <a:rPr lang="en-US" altLang="zh-CN" sz="2400" dirty="0"/>
              <a:t>j</a:t>
            </a:r>
            <a:endParaRPr lang="en-US" altLang="zh-CN" sz="2400" dirty="0"/>
          </a:p>
          <a:p>
            <a:pPr marL="0" lvl="0" indent="0" eaLnBrk="1" hangingPunct="1">
              <a:spcBef>
                <a:spcPct val="50000"/>
              </a:spcBef>
              <a:buNone/>
            </a:pPr>
            <a:r>
              <a:rPr lang="en-US" altLang="zh-CN" sz="2400" dirty="0"/>
              <a:t>   c</a:t>
            </a:r>
            <a:r>
              <a:rPr lang="en-US" altLang="zh-CN" sz="2400" baseline="-25000" dirty="0"/>
              <a:t>2</a:t>
            </a:r>
            <a:r>
              <a:rPr lang="en-US" altLang="zh-CN" sz="2400" dirty="0"/>
              <a:t> =L  //</a:t>
            </a:r>
            <a:r>
              <a:rPr lang="zh-CN" altLang="en-US" sz="2400" dirty="0"/>
              <a:t>第</a:t>
            </a:r>
            <a:r>
              <a:rPr lang="en-US" altLang="zh-CN" sz="2400" dirty="0"/>
              <a:t>2</a:t>
            </a:r>
            <a:r>
              <a:rPr lang="zh-CN" altLang="en-US" sz="2400" dirty="0"/>
              <a:t>维的步长</a:t>
            </a:r>
            <a:endParaRPr lang="en-US" altLang="zh-CN" sz="2400" dirty="0"/>
          </a:p>
          <a:p>
            <a:pPr marL="0" lvl="0" indent="0" eaLnBrk="1" hangingPunct="1">
              <a:spcBef>
                <a:spcPct val="50000"/>
              </a:spcBef>
              <a:buNone/>
            </a:pPr>
            <a:r>
              <a:rPr lang="en-US" altLang="zh-CN" sz="2400" dirty="0"/>
              <a:t>   c</a:t>
            </a:r>
            <a:r>
              <a:rPr lang="en-US" altLang="zh-CN" sz="2400" baseline="-25000" dirty="0"/>
              <a:t>1</a:t>
            </a:r>
            <a:r>
              <a:rPr lang="en-US" altLang="zh-CN" sz="2400" dirty="0"/>
              <a:t> =n</a:t>
            </a:r>
            <a:r>
              <a:rPr lang="en-US" altLang="zh-CN" sz="2000" dirty="0"/>
              <a:t>x</a:t>
            </a:r>
            <a:r>
              <a:rPr lang="en-US" altLang="zh-CN" sz="2400" dirty="0"/>
              <a:t>L=n</a:t>
            </a:r>
            <a:r>
              <a:rPr lang="en-US" altLang="zh-CN" sz="2400" dirty="0">
                <a:sym typeface="Symbol" pitchFamily="18" charset="2"/>
              </a:rPr>
              <a:t></a:t>
            </a:r>
            <a:r>
              <a:rPr lang="en-US" altLang="zh-CN" sz="2400" dirty="0"/>
              <a:t>c</a:t>
            </a:r>
            <a:r>
              <a:rPr lang="en-US" altLang="zh-CN" sz="2400" baseline="-25000" dirty="0"/>
              <a:t>2 </a:t>
            </a:r>
            <a:r>
              <a:rPr lang="en-US" altLang="zh-CN" sz="2400" dirty="0"/>
              <a:t>=</a:t>
            </a:r>
            <a:r>
              <a:rPr lang="en-US" altLang="zh-CN" sz="2400" b="1" dirty="0"/>
              <a:t>b</a:t>
            </a:r>
            <a:r>
              <a:rPr lang="en-US" altLang="zh-CN" sz="2400" b="1" baseline="-25000" dirty="0"/>
              <a:t>2</a:t>
            </a:r>
            <a:r>
              <a:rPr lang="en-US" altLang="zh-CN" sz="2400" dirty="0">
                <a:sym typeface="Symbol" pitchFamily="18" charset="2"/>
              </a:rPr>
              <a:t></a:t>
            </a:r>
            <a:r>
              <a:rPr lang="en-US" altLang="zh-CN" sz="2400" dirty="0"/>
              <a:t>c</a:t>
            </a:r>
            <a:r>
              <a:rPr lang="en-US" altLang="zh-CN" sz="2400" baseline="-25000" dirty="0"/>
              <a:t>2 </a:t>
            </a:r>
            <a:endParaRPr lang="en-US" altLang="zh-CN" sz="2400" dirty="0"/>
          </a:p>
          <a:p>
            <a:pPr marL="0" lvl="0" indent="0" eaLnBrk="1" hangingPunct="1">
              <a:spcBef>
                <a:spcPct val="50000"/>
              </a:spcBef>
              <a:buNone/>
            </a:pPr>
            <a:r>
              <a:rPr lang="en-US" altLang="zh-CN" sz="2400" dirty="0"/>
              <a:t>   c</a:t>
            </a:r>
            <a:r>
              <a:rPr lang="en-US" altLang="zh-CN" sz="2400" baseline="-25000" dirty="0"/>
              <a:t>0</a:t>
            </a:r>
            <a:r>
              <a:rPr lang="en-US" altLang="zh-CN" sz="2400" dirty="0"/>
              <a:t> =b=LOC[0,0]</a:t>
            </a:r>
            <a:endParaRPr lang="en-US" altLang="zh-CN" sz="2400" dirty="0"/>
          </a:p>
        </p:txBody>
      </p:sp>
      <p:sp>
        <p:nvSpPr>
          <p:cNvPr id="38948" name="AutoShape 36"/>
          <p:cNvSpPr/>
          <p:nvPr/>
        </p:nvSpPr>
        <p:spPr bwMode="auto">
          <a:xfrm>
            <a:off x="838200" y="4876800"/>
            <a:ext cx="152400" cy="1143000"/>
          </a:xfrm>
          <a:prstGeom prst="leftBrace">
            <a:avLst>
              <a:gd name="adj1" fmla="val 62500"/>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sp>
        <p:nvSpPr>
          <p:cNvPr id="7188" name="Text Box 37"/>
          <p:cNvSpPr txBox="1"/>
          <p:nvPr/>
        </p:nvSpPr>
        <p:spPr>
          <a:xfrm>
            <a:off x="4343400" y="4941888"/>
            <a:ext cx="4648200" cy="1014412"/>
          </a:xfrm>
          <a:prstGeom prst="rect">
            <a:avLst/>
          </a:prstGeom>
          <a:noFill/>
          <a:ln w="9525"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chemeClr val="accent2"/>
                </a:solidFill>
                <a:latin typeface="楷体_GB2312" pitchFamily="49" charset="-122"/>
                <a:ea typeface="楷体_GB2312" pitchFamily="49" charset="-122"/>
              </a:rPr>
              <a:t>注：</a:t>
            </a:r>
            <a:r>
              <a:rPr lang="en-US" altLang="zh-CN" sz="2400" dirty="0">
                <a:solidFill>
                  <a:schemeClr val="accent2"/>
                </a:solidFill>
                <a:latin typeface="楷体_GB2312" pitchFamily="49" charset="-122"/>
                <a:ea typeface="楷体_GB2312" pitchFamily="49" charset="-122"/>
              </a:rPr>
              <a:t>Pascal</a:t>
            </a:r>
            <a:r>
              <a:rPr lang="zh-CN" altLang="en-US" sz="2400" dirty="0">
                <a:solidFill>
                  <a:schemeClr val="accent2"/>
                </a:solidFill>
                <a:latin typeface="楷体_GB2312" pitchFamily="49" charset="-122"/>
                <a:ea typeface="楷体_GB2312" pitchFamily="49" charset="-122"/>
              </a:rPr>
              <a:t>、</a:t>
            </a:r>
            <a:r>
              <a:rPr lang="en-US" altLang="zh-CN" sz="2400" dirty="0">
                <a:solidFill>
                  <a:schemeClr val="accent2"/>
                </a:solidFill>
                <a:latin typeface="楷体_GB2312" pitchFamily="49" charset="-122"/>
                <a:ea typeface="楷体_GB2312" pitchFamily="49" charset="-122"/>
              </a:rPr>
              <a:t>C</a:t>
            </a:r>
            <a:r>
              <a:rPr lang="zh-CN" altLang="en-US" sz="2400" dirty="0">
                <a:solidFill>
                  <a:schemeClr val="accent2"/>
                </a:solidFill>
                <a:latin typeface="楷体_GB2312" pitchFamily="49" charset="-122"/>
                <a:ea typeface="楷体_GB2312" pitchFamily="49" charset="-122"/>
              </a:rPr>
              <a:t>语言以行序为主序</a:t>
            </a:r>
            <a:endParaRPr lang="zh-CN" altLang="en-US" sz="2400" dirty="0">
              <a:solidFill>
                <a:schemeClr val="accent2"/>
              </a:solidFill>
              <a:latin typeface="楷体_GB2312" pitchFamily="49" charset="-122"/>
              <a:ea typeface="楷体_GB2312" pitchFamily="49" charset="-122"/>
            </a:endParaRPr>
          </a:p>
          <a:p>
            <a:pPr marL="0" lvl="0" indent="0" eaLnBrk="1" hangingPunct="1">
              <a:spcBef>
                <a:spcPct val="50000"/>
              </a:spcBef>
              <a:buNone/>
            </a:pPr>
            <a:r>
              <a:rPr lang="zh-CN" altLang="en-US" sz="2400" dirty="0">
                <a:solidFill>
                  <a:schemeClr val="accent2"/>
                </a:solidFill>
                <a:latin typeface="楷体_GB2312" pitchFamily="49" charset="-122"/>
                <a:ea typeface="楷体_GB2312" pitchFamily="49" charset="-122"/>
              </a:rPr>
              <a:t>    </a:t>
            </a:r>
            <a:r>
              <a:rPr lang="en-US" altLang="zh-CN" sz="2400" dirty="0">
                <a:solidFill>
                  <a:schemeClr val="accent2"/>
                </a:solidFill>
                <a:latin typeface="楷体_GB2312" pitchFamily="49" charset="-122"/>
                <a:ea typeface="楷体_GB2312" pitchFamily="49" charset="-122"/>
              </a:rPr>
              <a:t>Fortran </a:t>
            </a:r>
            <a:r>
              <a:rPr lang="zh-CN" altLang="en-US" sz="2400" dirty="0">
                <a:solidFill>
                  <a:schemeClr val="accent2"/>
                </a:solidFill>
                <a:latin typeface="楷体_GB2312" pitchFamily="49" charset="-122"/>
                <a:ea typeface="楷体_GB2312" pitchFamily="49" charset="-122"/>
              </a:rPr>
              <a:t>语言以列序为主序</a:t>
            </a:r>
            <a:endParaRPr lang="zh-CN" altLang="en-US" sz="2400" dirty="0">
              <a:solidFill>
                <a:schemeClr val="accent2"/>
              </a:solidFill>
            </a:endParaRPr>
          </a:p>
        </p:txBody>
      </p:sp>
      <p:sp>
        <p:nvSpPr>
          <p:cNvPr id="38955" name="Text Box 43"/>
          <p:cNvSpPr txBox="1">
            <a:spLocks noChangeArrowheads="1"/>
          </p:cNvSpPr>
          <p:nvPr/>
        </p:nvSpPr>
        <p:spPr bwMode="auto">
          <a:xfrm>
            <a:off x="2362200" y="685800"/>
            <a:ext cx="3276600" cy="457200"/>
          </a:xfrm>
          <a:prstGeom prst="rect">
            <a:avLst/>
          </a:prstGeom>
          <a:solidFill>
            <a:srgbClr val="FFCC66"/>
          </a:solidFill>
          <a:ln w="9525">
            <a:noFill/>
            <a:miter lim="800000"/>
          </a:ln>
          <a:effectLst/>
        </p:spPr>
        <p:txBody>
          <a:bodyPr>
            <a:spAutoFit/>
          </a:bodyPr>
          <a:lstStyle/>
          <a:p>
            <a:pPr marR="0" algn="l" defTabSz="914400">
              <a:spcBef>
                <a:spcPct val="50000"/>
              </a:spcBef>
              <a:buClrTx/>
              <a:buSzTx/>
              <a:buFontTx/>
              <a:buNone/>
              <a:defRPr/>
            </a:pPr>
            <a:r>
              <a:rPr kumimoji="1" lang="en-US" altLang="zh-CN" kern="1200" cap="none" spc="0" normalizeH="0" baseline="0" noProof="0">
                <a:effectLst>
                  <a:outerShdw blurRad="38100" dist="38100" dir="2700000" algn="tl">
                    <a:srgbClr val="FFFFFF"/>
                  </a:outerShdw>
                </a:effectLst>
                <a:latin typeface="Times New Roman" panose="02020503050405090304" pitchFamily="18" charset="0"/>
                <a:ea typeface="宋体" charset="-122"/>
                <a:cs typeface="+mn-cs"/>
              </a:rPr>
              <a:t>ElemType   a[m][n];</a:t>
            </a:r>
            <a:endParaRPr kumimoji="1" lang="en-US" altLang="zh-CN" kern="1200" cap="none" spc="0" normalizeH="0" baseline="0" noProof="0">
              <a:effectLst>
                <a:outerShdw blurRad="38100" dist="38100" dir="2700000" algn="tl">
                  <a:srgbClr val="FFFFFF"/>
                </a:outerShdw>
              </a:effectLst>
              <a:latin typeface="Times New Roman" panose="02020503050405090304" pitchFamily="18" charset="0"/>
              <a:ea typeface="宋体" charset="-122"/>
              <a:cs typeface="+mn-cs"/>
            </a:endParaRPr>
          </a:p>
        </p:txBody>
      </p:sp>
      <p:sp>
        <p:nvSpPr>
          <p:cNvPr id="38956" name="Text Box 44"/>
          <p:cNvSpPr txBox="1"/>
          <p:nvPr/>
        </p:nvSpPr>
        <p:spPr>
          <a:xfrm>
            <a:off x="4257993" y="5459413"/>
            <a:ext cx="4818062" cy="1004887"/>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ea typeface="楷体_GB2312" pitchFamily="49" charset="-122"/>
              </a:rPr>
              <a:t>“</a:t>
            </a:r>
            <a:r>
              <a:rPr lang="zh-CN" altLang="en-US" sz="2400" dirty="0">
                <a:solidFill>
                  <a:schemeClr val="accent2"/>
                </a:solidFill>
                <a:latin typeface="楷体_GB2312" pitchFamily="49" charset="-122"/>
                <a:ea typeface="楷体_GB2312" pitchFamily="49" charset="-122"/>
              </a:rPr>
              <a:t>行序为主序</a:t>
            </a:r>
            <a:r>
              <a:rPr lang="zh-CN" altLang="en-US" sz="2400" dirty="0">
                <a:solidFill>
                  <a:schemeClr val="accent2"/>
                </a:solidFill>
                <a:ea typeface="楷体_GB2312" pitchFamily="49" charset="-122"/>
              </a:rPr>
              <a:t>”</a:t>
            </a:r>
            <a:r>
              <a:rPr lang="zh-CN" altLang="en-US" sz="2400" dirty="0">
                <a:solidFill>
                  <a:schemeClr val="accent2"/>
                </a:solidFill>
                <a:latin typeface="楷体_GB2312" pitchFamily="49" charset="-122"/>
                <a:ea typeface="楷体_GB2312" pitchFamily="49" charset="-122"/>
              </a:rPr>
              <a:t> 即 </a:t>
            </a:r>
            <a:r>
              <a:rPr lang="zh-CN" altLang="en-US" sz="2400" dirty="0">
                <a:solidFill>
                  <a:schemeClr val="accent2"/>
                </a:solidFill>
                <a:ea typeface="楷体_GB2312" pitchFamily="49" charset="-122"/>
              </a:rPr>
              <a:t>“</a:t>
            </a:r>
            <a:r>
              <a:rPr lang="zh-CN" altLang="en-US" sz="2400" dirty="0">
                <a:solidFill>
                  <a:srgbClr val="800000"/>
                </a:solidFill>
                <a:latin typeface="楷体_GB2312" pitchFamily="49" charset="-122"/>
                <a:ea typeface="楷体_GB2312" pitchFamily="49" charset="-122"/>
              </a:rPr>
              <a:t>低下标优先</a:t>
            </a:r>
            <a:r>
              <a:rPr lang="zh-CN" altLang="en-US" sz="2400" dirty="0">
                <a:solidFill>
                  <a:schemeClr val="accent2"/>
                </a:solidFill>
                <a:ea typeface="楷体_GB2312" pitchFamily="49" charset="-122"/>
              </a:rPr>
              <a:t>”</a:t>
            </a:r>
            <a:endParaRPr lang="zh-CN" altLang="en-US" sz="2400" dirty="0">
              <a:solidFill>
                <a:schemeClr val="accent2"/>
              </a:solidFill>
              <a:latin typeface="楷体_GB2312" pitchFamily="49" charset="-122"/>
              <a:ea typeface="楷体_GB2312" pitchFamily="49" charset="-122"/>
            </a:endParaRPr>
          </a:p>
          <a:p>
            <a:pPr marL="0" lvl="0" indent="0" eaLnBrk="1" hangingPunct="1">
              <a:spcBef>
                <a:spcPct val="50000"/>
              </a:spcBef>
              <a:buNone/>
            </a:pPr>
            <a:r>
              <a:rPr lang="zh-CN" altLang="en-US" sz="2400" dirty="0">
                <a:solidFill>
                  <a:schemeClr val="accent2"/>
                </a:solidFill>
                <a:ea typeface="楷体_GB2312" pitchFamily="49" charset="-122"/>
              </a:rPr>
              <a:t>“</a:t>
            </a:r>
            <a:r>
              <a:rPr lang="zh-CN" altLang="en-US" sz="2400" dirty="0">
                <a:solidFill>
                  <a:schemeClr val="accent2"/>
                </a:solidFill>
                <a:latin typeface="楷体_GB2312" pitchFamily="49" charset="-122"/>
                <a:ea typeface="楷体_GB2312" pitchFamily="49" charset="-122"/>
              </a:rPr>
              <a:t>列序为主序</a:t>
            </a:r>
            <a:r>
              <a:rPr lang="zh-CN" altLang="en-US" sz="2400" dirty="0">
                <a:solidFill>
                  <a:schemeClr val="accent2"/>
                </a:solidFill>
                <a:ea typeface="楷体_GB2312" pitchFamily="49" charset="-122"/>
              </a:rPr>
              <a:t>”</a:t>
            </a:r>
            <a:r>
              <a:rPr lang="zh-CN" altLang="en-US" sz="2400" dirty="0">
                <a:solidFill>
                  <a:schemeClr val="accent2"/>
                </a:solidFill>
                <a:latin typeface="楷体_GB2312" pitchFamily="49" charset="-122"/>
                <a:ea typeface="楷体_GB2312" pitchFamily="49" charset="-122"/>
              </a:rPr>
              <a:t> 即 </a:t>
            </a:r>
            <a:r>
              <a:rPr lang="zh-CN" altLang="en-US" sz="2400" dirty="0">
                <a:solidFill>
                  <a:schemeClr val="accent2"/>
                </a:solidFill>
                <a:ea typeface="楷体_GB2312" pitchFamily="49" charset="-122"/>
              </a:rPr>
              <a:t>“</a:t>
            </a:r>
            <a:r>
              <a:rPr lang="zh-CN" altLang="en-US" sz="2400" dirty="0">
                <a:solidFill>
                  <a:srgbClr val="800000"/>
                </a:solidFill>
                <a:latin typeface="楷体_GB2312" pitchFamily="49" charset="-122"/>
                <a:ea typeface="楷体_GB2312" pitchFamily="49" charset="-122"/>
              </a:rPr>
              <a:t>高下标优先</a:t>
            </a:r>
            <a:r>
              <a:rPr lang="zh-CN" altLang="en-US" sz="2400" dirty="0">
                <a:solidFill>
                  <a:schemeClr val="accent2"/>
                </a:solidFill>
                <a:ea typeface="楷体_GB2312" pitchFamily="49" charset="-122"/>
              </a:rPr>
              <a:t>”</a:t>
            </a:r>
            <a:endParaRPr lang="zh-CN" altLang="en-US" sz="2400" dirty="0">
              <a:solidFill>
                <a:schemeClr val="accent2"/>
              </a:solidFill>
              <a:latin typeface="楷体_GB2312" pitchFamily="49" charset="-122"/>
              <a:ea typeface="楷体_GB2312" pitchFamily="49" charset="-122"/>
            </a:endParaRPr>
          </a:p>
        </p:txBody>
      </p:sp>
      <p:sp>
        <p:nvSpPr>
          <p:cNvPr id="7191" name="Text Box 45"/>
          <p:cNvSpPr txBox="1"/>
          <p:nvPr/>
        </p:nvSpPr>
        <p:spPr>
          <a:xfrm>
            <a:off x="3622675" y="2286000"/>
            <a:ext cx="7207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i="1" dirty="0">
                <a:solidFill>
                  <a:srgbClr val="FF3300"/>
                </a:solidFill>
              </a:rPr>
              <a:t>a</a:t>
            </a:r>
            <a:r>
              <a:rPr lang="en-US" altLang="zh-CN" sz="2800" b="1" i="1" baseline="-25000" dirty="0">
                <a:solidFill>
                  <a:srgbClr val="FF3300"/>
                </a:solidFill>
              </a:rPr>
              <a:t>ij</a:t>
            </a:r>
            <a:endParaRPr lang="en-US" altLang="zh-CN" sz="2800" b="1" i="1" baseline="-25000" dirty="0">
              <a:solidFill>
                <a:srgbClr val="FF3300"/>
              </a:solidFill>
            </a:endParaRPr>
          </a:p>
        </p:txBody>
      </p:sp>
      <p:cxnSp>
        <p:nvCxnSpPr>
          <p:cNvPr id="2" name="直接箭头连接符 1"/>
          <p:cNvCxnSpPr/>
          <p:nvPr/>
        </p:nvCxnSpPr>
        <p:spPr>
          <a:xfrm flipH="1">
            <a:off x="3851910" y="361315"/>
            <a:ext cx="319405" cy="403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19550" y="107315"/>
            <a:ext cx="408305" cy="368300"/>
          </a:xfrm>
          <a:prstGeom prst="rect">
            <a:avLst/>
          </a:prstGeom>
          <a:noFill/>
        </p:spPr>
        <p:txBody>
          <a:bodyPr wrap="none" rtlCol="0">
            <a:spAutoFit/>
          </a:bodyPr>
          <a:p>
            <a:r>
              <a:rPr lang="en-US" altLang="zh-CN"/>
              <a:t>b1</a:t>
            </a:r>
            <a:endParaRPr lang="en-US" altLang="zh-CN"/>
          </a:p>
        </p:txBody>
      </p:sp>
      <p:cxnSp>
        <p:nvCxnSpPr>
          <p:cNvPr id="4" name="直接箭头连接符 3"/>
          <p:cNvCxnSpPr/>
          <p:nvPr/>
        </p:nvCxnSpPr>
        <p:spPr>
          <a:xfrm flipH="1">
            <a:off x="4211955" y="456565"/>
            <a:ext cx="650240" cy="380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701540" y="143510"/>
            <a:ext cx="1962785" cy="368300"/>
          </a:xfrm>
          <a:prstGeom prst="rect">
            <a:avLst/>
          </a:prstGeom>
          <a:noFill/>
        </p:spPr>
        <p:txBody>
          <a:bodyPr wrap="none" rtlCol="0">
            <a:spAutoFit/>
          </a:bodyPr>
          <a:p>
            <a:r>
              <a:rPr lang="en-US" altLang="zh-CN"/>
              <a:t>b2</a:t>
            </a:r>
            <a:r>
              <a:rPr lang="zh-CN" altLang="en-US"/>
              <a:t>：第</a:t>
            </a:r>
            <a:r>
              <a:rPr lang="en-US" altLang="zh-CN"/>
              <a:t>2</a:t>
            </a:r>
            <a:r>
              <a:rPr lang="zh-CN" altLang="en-US"/>
              <a:t>维的长度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56"/>
                                        </p:tgtEl>
                                        <p:attrNameLst>
                                          <p:attrName>style.visibility</p:attrName>
                                        </p:attrNameLst>
                                      </p:cBhvr>
                                      <p:to>
                                        <p:strVal val="visible"/>
                                      </p:to>
                                    </p:set>
                                    <p:animEffect transition="in" filter="blinds(horizontal)">
                                      <p:cBhvr>
                                        <p:cTn id="7" dur="500"/>
                                        <p:tgtEl>
                                          <p:spTgt spid="38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p:cNvSpPr>
          <p:nvPr>
            <p:ph type="title"/>
          </p:nvPr>
        </p:nvSpPr>
        <p:spPr>
          <a:xfrm>
            <a:off x="685800" y="304800"/>
            <a:ext cx="7772400" cy="838200"/>
          </a:xfrm>
        </p:spPr>
        <p:txBody>
          <a:bodyPr vert="horz" wrap="square" lIns="91440" tIns="45720" rIns="91440" bIns="45720" anchor="ctr"/>
          <a:p>
            <a:pPr algn="l" eaLnBrk="1" hangingPunct="1"/>
            <a:r>
              <a:rPr lang="en-US" altLang="zh-CN" sz="2400" b="1" dirty="0">
                <a:solidFill>
                  <a:srgbClr val="CC6600"/>
                </a:solidFill>
              </a:rPr>
              <a:t>n</a:t>
            </a:r>
            <a:r>
              <a:rPr lang="zh-CN" altLang="en-US" sz="2400" b="1" dirty="0">
                <a:solidFill>
                  <a:srgbClr val="CC6600"/>
                </a:solidFill>
              </a:rPr>
              <a:t>维数组</a:t>
            </a:r>
            <a:endParaRPr lang="zh-CN" altLang="en-US" sz="2800" dirty="0"/>
          </a:p>
        </p:txBody>
      </p:sp>
      <p:sp>
        <p:nvSpPr>
          <p:cNvPr id="8197" name="Rectangle 3"/>
          <p:cNvSpPr>
            <a:spLocks noGrp="1"/>
          </p:cNvSpPr>
          <p:nvPr>
            <p:ph idx="1"/>
          </p:nvPr>
        </p:nvSpPr>
        <p:spPr>
          <a:xfrm>
            <a:off x="345440" y="1066800"/>
            <a:ext cx="8265160" cy="5029200"/>
          </a:xfrm>
        </p:spPr>
        <p:txBody>
          <a:bodyPr vert="horz" wrap="square" lIns="91440" tIns="45720" rIns="91440" bIns="45720" anchor="t">
            <a:normAutofit lnSpcReduction="10000"/>
          </a:bodyPr>
          <a:p>
            <a:pPr eaLnBrk="1" hangingPunct="1">
              <a:buNone/>
            </a:pPr>
            <a:r>
              <a:rPr lang="en-US" altLang="zh-CN" dirty="0"/>
              <a:t>     </a:t>
            </a:r>
            <a:r>
              <a:rPr lang="en-US" altLang="zh-CN" sz="2400" dirty="0"/>
              <a:t>LOC[j</a:t>
            </a:r>
            <a:r>
              <a:rPr lang="en-US" altLang="zh-CN" sz="2400" baseline="-25000" dirty="0"/>
              <a:t>1</a:t>
            </a:r>
            <a:r>
              <a:rPr lang="en-US" altLang="zh-CN" sz="2400" dirty="0"/>
              <a:t>, j</a:t>
            </a:r>
            <a:r>
              <a:rPr lang="en-US" altLang="zh-CN" sz="2400" baseline="-25000" dirty="0"/>
              <a:t>2</a:t>
            </a:r>
            <a:r>
              <a:rPr lang="en-US" altLang="zh-CN" sz="2400" dirty="0"/>
              <a:t>, ..., j</a:t>
            </a:r>
            <a:r>
              <a:rPr lang="en-US" altLang="zh-CN" sz="2400" baseline="-25000" dirty="0"/>
              <a:t>n</a:t>
            </a:r>
            <a:r>
              <a:rPr lang="en-US" altLang="zh-CN" sz="2400" dirty="0"/>
              <a:t>]=c</a:t>
            </a:r>
            <a:r>
              <a:rPr lang="en-US" altLang="zh-CN" sz="2400" baseline="-25000" dirty="0"/>
              <a:t>0</a:t>
            </a:r>
            <a:r>
              <a:rPr lang="en-US" altLang="zh-CN" sz="2400" dirty="0"/>
              <a:t>+c</a:t>
            </a:r>
            <a:r>
              <a:rPr lang="en-US" altLang="zh-CN" sz="2400" baseline="-25000" dirty="0"/>
              <a:t>1</a:t>
            </a:r>
            <a:r>
              <a:rPr lang="en-US" altLang="zh-CN" sz="2400" dirty="0">
                <a:sym typeface="Symbol" pitchFamily="18" charset="2"/>
              </a:rPr>
              <a:t></a:t>
            </a:r>
            <a:r>
              <a:rPr lang="en-US" altLang="zh-CN" sz="2400" dirty="0"/>
              <a:t>j</a:t>
            </a:r>
            <a:r>
              <a:rPr lang="en-US" altLang="zh-CN" sz="2400" baseline="-25000" dirty="0"/>
              <a:t>1 </a:t>
            </a:r>
            <a:r>
              <a:rPr lang="en-US" altLang="zh-CN" sz="2400" dirty="0"/>
              <a:t>+c</a:t>
            </a:r>
            <a:r>
              <a:rPr lang="en-US" altLang="zh-CN" sz="2400" baseline="-25000" dirty="0"/>
              <a:t>2</a:t>
            </a:r>
            <a:r>
              <a:rPr lang="en-US" altLang="zh-CN" sz="2400" dirty="0">
                <a:sym typeface="Symbol" pitchFamily="18" charset="2"/>
              </a:rPr>
              <a:t></a:t>
            </a:r>
            <a:r>
              <a:rPr lang="en-US" altLang="zh-CN" sz="2400" dirty="0"/>
              <a:t>j</a:t>
            </a:r>
            <a:r>
              <a:rPr lang="en-US" altLang="zh-CN" sz="2400" baseline="-25000" dirty="0"/>
              <a:t>2 </a:t>
            </a:r>
            <a:r>
              <a:rPr lang="en-US" altLang="zh-CN" sz="2400" dirty="0"/>
              <a:t>+...+c</a:t>
            </a:r>
            <a:r>
              <a:rPr lang="en-US" altLang="zh-CN" sz="2400" baseline="-25000" dirty="0"/>
              <a:t>n</a:t>
            </a:r>
            <a:r>
              <a:rPr lang="en-US" altLang="zh-CN" sz="2400" dirty="0">
                <a:sym typeface="Symbol" pitchFamily="18" charset="2"/>
              </a:rPr>
              <a:t></a:t>
            </a:r>
            <a:r>
              <a:rPr lang="en-US" altLang="zh-CN" sz="2400" dirty="0"/>
              <a:t>j</a:t>
            </a:r>
            <a:r>
              <a:rPr lang="en-US" altLang="zh-CN" sz="2400" baseline="-25000" dirty="0"/>
              <a:t>n </a:t>
            </a:r>
            <a:r>
              <a:rPr lang="en-US" altLang="zh-CN" sz="2400" dirty="0"/>
              <a:t>=c</a:t>
            </a:r>
            <a:r>
              <a:rPr lang="en-US" altLang="zh-CN" sz="2400" baseline="-25000" dirty="0"/>
              <a:t>0</a:t>
            </a:r>
            <a:r>
              <a:rPr lang="en-US" altLang="zh-CN" sz="2400" dirty="0"/>
              <a:t>+    c</a:t>
            </a:r>
            <a:r>
              <a:rPr lang="en-US" altLang="zh-CN" sz="2400" baseline="-25000" dirty="0"/>
              <a:t>i</a:t>
            </a:r>
            <a:r>
              <a:rPr lang="en-US" altLang="zh-CN" sz="2400" dirty="0">
                <a:sym typeface="Symbol" pitchFamily="18" charset="2"/>
              </a:rPr>
              <a:t></a:t>
            </a:r>
            <a:r>
              <a:rPr lang="en-US" altLang="zh-CN" sz="2400" dirty="0"/>
              <a:t>j</a:t>
            </a:r>
            <a:r>
              <a:rPr lang="en-US" altLang="zh-CN" sz="2400" baseline="-25000" dirty="0"/>
              <a:t>i</a:t>
            </a:r>
            <a:endParaRPr lang="en-US" altLang="zh-CN" sz="2400" baseline="-25000" dirty="0"/>
          </a:p>
          <a:p>
            <a:pPr eaLnBrk="1" hangingPunct="1">
              <a:buNone/>
            </a:pPr>
            <a:endParaRPr lang="en-US" altLang="zh-CN" sz="2400" baseline="-25000" dirty="0"/>
          </a:p>
          <a:p>
            <a:pPr eaLnBrk="1" hangingPunct="1">
              <a:buNone/>
            </a:pPr>
            <a:r>
              <a:rPr lang="en-US" altLang="zh-CN" sz="2400" baseline="-25000" dirty="0"/>
              <a:t>             </a:t>
            </a:r>
            <a:r>
              <a:rPr lang="en-US" altLang="zh-CN" sz="2400" dirty="0"/>
              <a:t>c</a:t>
            </a:r>
            <a:r>
              <a:rPr lang="en-US" altLang="zh-CN" sz="2400" baseline="-25000" dirty="0"/>
              <a:t>n</a:t>
            </a:r>
            <a:r>
              <a:rPr lang="en-US" altLang="zh-CN" sz="2400" dirty="0"/>
              <a:t>=L;  </a:t>
            </a:r>
            <a:r>
              <a:rPr lang="en-US" altLang="zh-CN" sz="1800" dirty="0"/>
              <a:t>//</a:t>
            </a:r>
            <a:r>
              <a:rPr lang="zh-CN" altLang="en-US" sz="1800" dirty="0"/>
              <a:t>第</a:t>
            </a:r>
            <a:r>
              <a:rPr lang="en-US" altLang="zh-CN" sz="1800" dirty="0"/>
              <a:t>n</a:t>
            </a:r>
            <a:r>
              <a:rPr lang="zh-CN" altLang="en-US" sz="1800" dirty="0"/>
              <a:t>维的步长</a:t>
            </a:r>
            <a:endParaRPr lang="en-US" altLang="zh-CN" sz="1800" dirty="0"/>
          </a:p>
          <a:p>
            <a:pPr eaLnBrk="1" hangingPunct="1">
              <a:buNone/>
            </a:pPr>
            <a:r>
              <a:rPr lang="en-US" altLang="zh-CN" sz="2400" dirty="0"/>
              <a:t>        c</a:t>
            </a:r>
            <a:r>
              <a:rPr lang="en-US" altLang="zh-CN" sz="2400" baseline="-25000" dirty="0"/>
              <a:t>i-1</a:t>
            </a:r>
            <a:r>
              <a:rPr lang="en-US" altLang="zh-CN" sz="2400" dirty="0"/>
              <a:t>=c</a:t>
            </a:r>
            <a:r>
              <a:rPr lang="en-US" altLang="zh-CN" sz="2400" baseline="-25000" dirty="0"/>
              <a:t>i</a:t>
            </a:r>
            <a:r>
              <a:rPr lang="en-US" altLang="zh-CN" sz="2400" dirty="0">
                <a:sym typeface="Symbol" pitchFamily="18" charset="2"/>
              </a:rPr>
              <a:t></a:t>
            </a:r>
            <a:r>
              <a:rPr lang="en-US" altLang="zh-CN" sz="2400" dirty="0"/>
              <a:t>b</a:t>
            </a:r>
            <a:r>
              <a:rPr lang="en-US" altLang="zh-CN" sz="2400" baseline="-25000" dirty="0"/>
              <a:t>i</a:t>
            </a:r>
            <a:r>
              <a:rPr lang="en-US" altLang="zh-CN" sz="2400" dirty="0"/>
              <a:t>   (1&lt;i</a:t>
            </a:r>
            <a:r>
              <a:rPr lang="en-US" altLang="zh-CN" sz="2400" dirty="0">
                <a:sym typeface="Symbol" pitchFamily="18" charset="2"/>
              </a:rPr>
              <a:t>n) </a:t>
            </a:r>
            <a:r>
              <a:rPr lang="en-US" altLang="zh-CN" sz="2800" dirty="0">
                <a:sym typeface="Symbol" pitchFamily="18" charset="2"/>
              </a:rPr>
              <a:t> </a:t>
            </a:r>
            <a:r>
              <a:rPr lang="en-US" altLang="zh-CN" sz="1800" dirty="0">
                <a:sym typeface="Symbol" pitchFamily="18" charset="2"/>
              </a:rPr>
              <a:t>//</a:t>
            </a:r>
            <a:r>
              <a:rPr lang="zh-CN" altLang="en-US" sz="1800" dirty="0">
                <a:sym typeface="Symbol" pitchFamily="18" charset="2"/>
              </a:rPr>
              <a:t>第</a:t>
            </a:r>
            <a:r>
              <a:rPr lang="en-US" altLang="zh-CN" sz="1800" dirty="0">
                <a:sym typeface="Symbol" pitchFamily="18" charset="2"/>
              </a:rPr>
              <a:t>n-1</a:t>
            </a:r>
            <a:r>
              <a:rPr lang="zh-CN" altLang="en-US" sz="1800" dirty="0">
                <a:sym typeface="Symbol" pitchFamily="18" charset="2"/>
              </a:rPr>
              <a:t>维的步长</a:t>
            </a:r>
            <a:r>
              <a:rPr lang="en-US" altLang="zh-CN" sz="1800" dirty="0">
                <a:sym typeface="Symbol" pitchFamily="18" charset="2"/>
              </a:rPr>
              <a:t>=</a:t>
            </a:r>
            <a:r>
              <a:rPr lang="zh-CN" altLang="en-US" sz="1800" dirty="0">
                <a:sym typeface="Symbol" pitchFamily="18" charset="2"/>
              </a:rPr>
              <a:t>第</a:t>
            </a:r>
            <a:r>
              <a:rPr lang="en-US" altLang="zh-CN" sz="1800" dirty="0">
                <a:sym typeface="Symbol" pitchFamily="18" charset="2"/>
              </a:rPr>
              <a:t>n</a:t>
            </a:r>
            <a:r>
              <a:rPr lang="zh-CN" altLang="en-US" sz="1800" dirty="0">
                <a:sym typeface="Symbol" pitchFamily="18" charset="2"/>
              </a:rPr>
              <a:t>维的步长</a:t>
            </a:r>
            <a:r>
              <a:rPr lang="en-US" altLang="zh-CN" sz="1800" dirty="0">
                <a:sym typeface="Symbol" pitchFamily="18" charset="2"/>
              </a:rPr>
              <a:t>*</a:t>
            </a:r>
            <a:r>
              <a:rPr lang="zh-CN" altLang="en-US" sz="1800" dirty="0">
                <a:sym typeface="Symbol" pitchFamily="18" charset="2"/>
              </a:rPr>
              <a:t>第</a:t>
            </a:r>
            <a:r>
              <a:rPr lang="en-US" altLang="zh-CN" sz="1800" dirty="0">
                <a:sym typeface="Symbol" pitchFamily="18" charset="2"/>
              </a:rPr>
              <a:t>n</a:t>
            </a:r>
            <a:r>
              <a:rPr lang="zh-CN" altLang="en-US" sz="1800" dirty="0">
                <a:sym typeface="Symbol" pitchFamily="18" charset="2"/>
              </a:rPr>
              <a:t>维的长度</a:t>
            </a:r>
            <a:endParaRPr lang="en-US" altLang="zh-CN" sz="1600" dirty="0"/>
          </a:p>
          <a:p>
            <a:pPr eaLnBrk="1" hangingPunct="1">
              <a:buNone/>
            </a:pPr>
            <a:r>
              <a:rPr lang="en-US" altLang="zh-CN" sz="2400" dirty="0"/>
              <a:t>        c</a:t>
            </a:r>
            <a:r>
              <a:rPr lang="en-US" altLang="zh-CN" sz="2400" baseline="-25000" dirty="0"/>
              <a:t>0</a:t>
            </a:r>
            <a:r>
              <a:rPr lang="en-US" altLang="zh-CN" sz="2400" dirty="0"/>
              <a:t>=b =LOC[0,0,...,0]</a:t>
            </a:r>
            <a:endParaRPr lang="en-US" altLang="zh-CN" sz="2400" dirty="0"/>
          </a:p>
          <a:p>
            <a:pPr eaLnBrk="1" hangingPunct="1">
              <a:buNone/>
            </a:pPr>
            <a:r>
              <a:rPr lang="en-US" altLang="zh-CN" sz="2400" dirty="0"/>
              <a:t>             </a:t>
            </a:r>
            <a:endParaRPr lang="en-US" altLang="zh-CN" sz="2400" dirty="0"/>
          </a:p>
          <a:p>
            <a:pPr eaLnBrk="1" hangingPunct="1">
              <a:buNone/>
            </a:pPr>
            <a:r>
              <a:rPr lang="en-US" altLang="zh-CN" sz="2400" b="1" dirty="0"/>
              <a:t> </a:t>
            </a:r>
            <a:r>
              <a:rPr lang="zh-CN" altLang="en-US" sz="2400" b="1" dirty="0">
                <a:solidFill>
                  <a:schemeClr val="accent2"/>
                </a:solidFill>
                <a:ea typeface="楷体_GB2312" pitchFamily="49" charset="-122"/>
              </a:rPr>
              <a:t>数组是一种随机存取结构</a:t>
            </a:r>
            <a:r>
              <a:rPr lang="en-US" altLang="zh-CN" sz="2400" b="1" dirty="0">
                <a:solidFill>
                  <a:schemeClr val="accent2"/>
                </a:solidFill>
                <a:ea typeface="楷体_GB2312" pitchFamily="49" charset="-122"/>
              </a:rPr>
              <a:t>:</a:t>
            </a:r>
            <a:r>
              <a:rPr lang="zh-CN" altLang="en-US" sz="2400" b="1" dirty="0">
                <a:solidFill>
                  <a:schemeClr val="accent2"/>
                </a:solidFill>
                <a:ea typeface="楷体_GB2312" pitchFamily="49" charset="-122"/>
              </a:rPr>
              <a:t>对任一元素定位时间相等</a:t>
            </a:r>
            <a:r>
              <a:rPr lang="en-US" altLang="zh-CN" sz="2400" b="1" dirty="0">
                <a:solidFill>
                  <a:schemeClr val="accent2"/>
                </a:solidFill>
                <a:ea typeface="楷体_GB2312" pitchFamily="49" charset="-122"/>
              </a:rPr>
              <a:t>.</a:t>
            </a:r>
            <a:endParaRPr lang="en-US" altLang="zh-CN" sz="2400" b="1" dirty="0">
              <a:solidFill>
                <a:schemeClr val="accent2"/>
              </a:solidFill>
              <a:ea typeface="楷体_GB2312" pitchFamily="49" charset="-122"/>
            </a:endParaRPr>
          </a:p>
          <a:p>
            <a:pPr marR="0" algn="l" defTabSz="914400">
              <a:spcBef>
                <a:spcPct val="20000"/>
              </a:spcBef>
              <a:buClrTx/>
              <a:buSzTx/>
              <a:buFontTx/>
              <a:buNone/>
              <a:defRPr/>
            </a:pPr>
            <a:r>
              <a:rPr kumimoji="1" lang="zh-CN" altLang="en-US" sz="2400" noProof="0">
                <a:latin typeface="楷体_GB2312" pitchFamily="49" charset="-122"/>
                <a:ea typeface="楷体_GB2312" pitchFamily="49" charset="-122"/>
                <a:sym typeface="+mn-ea"/>
              </a:rPr>
              <a:t>思考：</a:t>
            </a:r>
            <a:r>
              <a:rPr kumimoji="1" lang="zh-CN" altLang="en-US" sz="2400" noProof="0">
                <a:latin typeface="Times New Roman" panose="02020503050405090304" pitchFamily="18" charset="0"/>
                <a:ea typeface="楷体_GB2312" pitchFamily="49" charset="-122"/>
                <a:sym typeface="+mn-ea"/>
              </a:rPr>
              <a:t>      </a:t>
            </a:r>
            <a:r>
              <a:rPr kumimoji="1" lang="en-US" altLang="zh-CN" sz="2400" noProof="0">
                <a:latin typeface="Times New Roman" panose="02020503050405090304" pitchFamily="18" charset="0"/>
                <a:ea typeface="楷体_GB2312" pitchFamily="49" charset="-122"/>
                <a:sym typeface="+mn-ea"/>
              </a:rPr>
              <a:t>ElemType  A[3..7, 0..9, 1..6, 5..12] </a:t>
            </a:r>
            <a:endParaRPr kumimoji="1" lang="en-US" altLang="zh-CN" sz="2400" kern="1200" cap="none" spc="0" normalizeH="0" baseline="0" noProof="0">
              <a:latin typeface="Times New Roman" panose="02020503050405090304" pitchFamily="18" charset="0"/>
              <a:ea typeface="楷体_GB2312" pitchFamily="49" charset="-122"/>
              <a:cs typeface="+mn-cs"/>
            </a:endParaRPr>
          </a:p>
          <a:p>
            <a:pPr marR="0" algn="l" defTabSz="914400">
              <a:spcBef>
                <a:spcPct val="20000"/>
              </a:spcBef>
              <a:buClrTx/>
              <a:buSzTx/>
              <a:buFontTx/>
              <a:buNone/>
              <a:defRPr/>
            </a:pPr>
            <a:r>
              <a:rPr kumimoji="1" lang="en-US" altLang="zh-CN" sz="2400" noProof="0">
                <a:latin typeface="Times New Roman" panose="02020503050405090304" pitchFamily="18" charset="0"/>
                <a:ea typeface="楷体_GB2312" pitchFamily="49" charset="-122"/>
                <a:sym typeface="+mn-ea"/>
              </a:rPr>
              <a:t>     </a:t>
            </a:r>
            <a:r>
              <a:rPr kumimoji="1" lang="zh-CN" altLang="en-US" sz="2400" noProof="0">
                <a:latin typeface="Times New Roman" panose="02020503050405090304" pitchFamily="18" charset="0"/>
                <a:ea typeface="楷体_GB2312" pitchFamily="49" charset="-122"/>
                <a:sym typeface="+mn-ea"/>
              </a:rPr>
              <a:t>设每数组元素占用</a:t>
            </a:r>
            <a:r>
              <a:rPr kumimoji="1" lang="en-US" altLang="zh-CN" sz="2400" noProof="0">
                <a:latin typeface="Times New Roman" panose="02020503050405090304" pitchFamily="18" charset="0"/>
                <a:ea typeface="楷体_GB2312" pitchFamily="49" charset="-122"/>
                <a:sym typeface="+mn-ea"/>
              </a:rPr>
              <a:t>8</a:t>
            </a:r>
            <a:r>
              <a:rPr kumimoji="1" lang="zh-CN" altLang="en-US" sz="2400" noProof="0">
                <a:latin typeface="Times New Roman" panose="02020503050405090304" pitchFamily="18" charset="0"/>
                <a:ea typeface="楷体_GB2312" pitchFamily="49" charset="-122"/>
                <a:sym typeface="+mn-ea"/>
              </a:rPr>
              <a:t>个存储单元，起始地址为</a:t>
            </a:r>
            <a:r>
              <a:rPr kumimoji="1" lang="en-US" altLang="zh-CN" sz="2400" noProof="0">
                <a:latin typeface="Times New Roman" panose="02020503050405090304" pitchFamily="18" charset="0"/>
                <a:ea typeface="楷体_GB2312" pitchFamily="49" charset="-122"/>
                <a:sym typeface="+mn-ea"/>
              </a:rPr>
              <a:t>1000,</a:t>
            </a:r>
            <a:r>
              <a:rPr kumimoji="1" lang="zh-CN" altLang="en-US" sz="2400" noProof="0">
                <a:latin typeface="Times New Roman" panose="02020503050405090304" pitchFamily="18" charset="0"/>
                <a:ea typeface="楷体_GB2312" pitchFamily="49" charset="-122"/>
                <a:sym typeface="+mn-ea"/>
              </a:rPr>
              <a:t>求按低下标优先（类似行优先）顺序存储时，  </a:t>
            </a:r>
            <a:endParaRPr kumimoji="1" lang="zh-CN" altLang="en-US" sz="2400" kern="1200" cap="none" spc="0" normalizeH="0" baseline="0" noProof="0">
              <a:latin typeface="Times New Roman" panose="02020503050405090304" pitchFamily="18" charset="0"/>
              <a:ea typeface="楷体_GB2312" pitchFamily="49" charset="-122"/>
              <a:cs typeface="+mn-cs"/>
            </a:endParaRPr>
          </a:p>
          <a:p>
            <a:pPr marR="0" algn="l" defTabSz="914400">
              <a:spcBef>
                <a:spcPct val="20000"/>
              </a:spcBef>
              <a:buClrTx/>
              <a:buSzTx/>
              <a:buFontTx/>
              <a:buNone/>
              <a:defRPr/>
            </a:pPr>
            <a:r>
              <a:rPr kumimoji="1" lang="zh-CN" altLang="en-US" sz="2400" noProof="0">
                <a:latin typeface="Times New Roman" panose="02020503050405090304" pitchFamily="18" charset="0"/>
                <a:ea typeface="楷体_GB2312" pitchFamily="49" charset="-122"/>
                <a:sym typeface="+mn-ea"/>
              </a:rPr>
              <a:t>                   </a:t>
            </a:r>
            <a:r>
              <a:rPr kumimoji="1" lang="en-US" altLang="zh-CN" sz="2400" noProof="0">
                <a:latin typeface="Times New Roman" panose="02020503050405090304" pitchFamily="18" charset="0"/>
                <a:ea typeface="楷体_GB2312" pitchFamily="49" charset="-122"/>
                <a:sym typeface="+mn-ea"/>
              </a:rPr>
              <a:t>LOC</a:t>
            </a:r>
            <a:r>
              <a:rPr kumimoji="1" lang="en-US" altLang="zh-CN" sz="2400" noProof="0">
                <a:latin typeface="Times New Roman" panose="02020503050405090304" pitchFamily="18" charset="0"/>
                <a:ea typeface="宋体" charset="-122"/>
                <a:sym typeface="+mn-ea"/>
              </a:rPr>
              <a:t>[6, 1, 4, 7]=</a:t>
            </a:r>
            <a:r>
              <a:rPr kumimoji="1" lang="zh-CN" altLang="en-US" sz="2400" noProof="0">
                <a:latin typeface="Times New Roman" panose="02020503050405090304" pitchFamily="18" charset="0"/>
                <a:ea typeface="宋体" charset="-122"/>
                <a:sym typeface="+mn-ea"/>
              </a:rPr>
              <a:t>？</a:t>
            </a:r>
            <a:endParaRPr kumimoji="1" lang="zh-CN" altLang="en-US" sz="2400" kern="1200" cap="none" spc="0" normalizeH="0" baseline="0" noProof="0">
              <a:effectLst>
                <a:outerShdw blurRad="38100" dist="38100" dir="2700000" algn="tl">
                  <a:srgbClr val="C0C0C0"/>
                </a:outerShdw>
              </a:effectLst>
              <a:latin typeface="Times New Roman" panose="02020503050405090304" pitchFamily="18" charset="0"/>
              <a:ea typeface="宋体" charset="-122"/>
              <a:cs typeface="+mn-cs"/>
            </a:endParaRPr>
          </a:p>
          <a:p>
            <a:pPr eaLnBrk="1" hangingPunct="1">
              <a:buNone/>
            </a:pPr>
            <a:endParaRPr lang="en-US" altLang="zh-CN" sz="2400" b="1" dirty="0">
              <a:solidFill>
                <a:schemeClr val="accent2"/>
              </a:solidFill>
              <a:ea typeface="楷体_GB2312" pitchFamily="49" charset="-122"/>
            </a:endParaRPr>
          </a:p>
        </p:txBody>
      </p:sp>
      <p:sp>
        <p:nvSpPr>
          <p:cNvPr id="39940" name="AutoShape 4"/>
          <p:cNvSpPr/>
          <p:nvPr/>
        </p:nvSpPr>
        <p:spPr bwMode="auto">
          <a:xfrm>
            <a:off x="1017270" y="1953895"/>
            <a:ext cx="152400" cy="1066800"/>
          </a:xfrm>
          <a:prstGeom prst="leftBrace">
            <a:avLst>
              <a:gd name="adj1" fmla="val 58333"/>
              <a:gd name="adj2" fmla="val 50000"/>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503050405090304" pitchFamily="18" charset="0"/>
              <a:ea typeface="宋体" charset="-122"/>
              <a:cs typeface="+mn-cs"/>
            </a:endParaRPr>
          </a:p>
        </p:txBody>
      </p:sp>
      <p:graphicFrame>
        <p:nvGraphicFramePr>
          <p:cNvPr id="8200" name="Object 9"/>
          <p:cNvGraphicFramePr>
            <a:graphicFrameLocks noChangeAspect="1"/>
          </p:cNvGraphicFramePr>
          <p:nvPr/>
        </p:nvGraphicFramePr>
        <p:xfrm>
          <a:off x="7451408" y="1053783"/>
          <a:ext cx="412750" cy="609600"/>
        </p:xfrm>
        <a:graphic>
          <a:graphicData uri="http://schemas.openxmlformats.org/presentationml/2006/ole">
            <mc:AlternateContent xmlns:mc="http://schemas.openxmlformats.org/markup-compatibility/2006">
              <mc:Choice xmlns:v="urn:schemas-microsoft-com:vml" Requires="v">
                <p:oleObj spid="_x0000_s3076" name="" r:id="rId1" imgW="292100" imgH="431800" progId="Equation.3">
                  <p:embed/>
                </p:oleObj>
              </mc:Choice>
              <mc:Fallback>
                <p:oleObj name="" r:id="rId1" imgW="292100" imgH="431800" progId="Equation.3">
                  <p:embed/>
                  <p:pic>
                    <p:nvPicPr>
                      <p:cNvPr id="0" name="图片 3075"/>
                      <p:cNvPicPr/>
                      <p:nvPr/>
                    </p:nvPicPr>
                    <p:blipFill>
                      <a:blip r:embed="rId2"/>
                      <a:stretch>
                        <a:fillRect/>
                      </a:stretch>
                    </p:blipFill>
                    <p:spPr>
                      <a:xfrm>
                        <a:off x="7451408" y="1053783"/>
                        <a:ext cx="412750" cy="609600"/>
                      </a:xfrm>
                      <a:prstGeom prst="rect">
                        <a:avLst/>
                      </a:prstGeom>
                      <a:noFill/>
                      <a:ln w="38100">
                        <a:noFill/>
                        <a:miter/>
                      </a:ln>
                    </p:spPr>
                  </p:pic>
                </p:oleObj>
              </mc:Fallback>
            </mc:AlternateContent>
          </a:graphicData>
        </a:graphic>
      </p:graphicFrame>
      <p:sp>
        <p:nvSpPr>
          <p:cNvPr id="8201" name="Text Box 10"/>
          <p:cNvSpPr txBox="1"/>
          <p:nvPr/>
        </p:nvSpPr>
        <p:spPr>
          <a:xfrm>
            <a:off x="2438400" y="457200"/>
            <a:ext cx="4438650" cy="460375"/>
          </a:xfrm>
          <a:prstGeom prst="rect">
            <a:avLst/>
          </a:prstGeom>
          <a:solidFill>
            <a:srgbClr val="FFCC66"/>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ElemType  a[b</a:t>
            </a:r>
            <a:r>
              <a:rPr lang="en-US" altLang="zh-CN" sz="2400" baseline="-25000" dirty="0"/>
              <a:t>1</a:t>
            </a:r>
            <a:r>
              <a:rPr lang="en-US" altLang="zh-CN" sz="2400" dirty="0"/>
              <a:t>][b</a:t>
            </a:r>
            <a:r>
              <a:rPr lang="en-US" altLang="zh-CN" sz="2400" baseline="-25000" dirty="0"/>
              <a:t>2</a:t>
            </a:r>
            <a:r>
              <a:rPr lang="en-US" altLang="zh-CN" sz="2400" dirty="0"/>
              <a:t>] ... [b</a:t>
            </a:r>
            <a:r>
              <a:rPr lang="en-US" altLang="zh-CN" sz="2400" baseline="-25000" dirty="0"/>
              <a:t>n</a:t>
            </a:r>
            <a:r>
              <a:rPr lang="en-US" altLang="zh-CN" sz="2400" dirty="0"/>
              <a:t>] ;</a:t>
            </a:r>
            <a:endParaRPr lang="en-US" altLang="zh-CN"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13036</Words>
  <Application>WPS 演示</Application>
  <PresentationFormat>全屏显示(4:3)</PresentationFormat>
  <Paragraphs>977</Paragraphs>
  <Slides>41</Slides>
  <Notes>2</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6" baseType="lpstr">
      <vt:lpstr>Arial</vt:lpstr>
      <vt:lpstr>方正书宋_GBK</vt:lpstr>
      <vt:lpstr>Wingdings</vt:lpstr>
      <vt:lpstr>Wingdings 2</vt:lpstr>
      <vt:lpstr>Symbol</vt:lpstr>
      <vt:lpstr>Kingsoft Sign</vt:lpstr>
      <vt:lpstr>宋体</vt:lpstr>
      <vt:lpstr>Times New Roman</vt:lpstr>
      <vt:lpstr>汉仪书宋二KW</vt:lpstr>
      <vt:lpstr>楷体_GB2312</vt:lpstr>
      <vt:lpstr>楷体</vt:lpstr>
      <vt:lpstr>汉仪楷体简</vt:lpstr>
      <vt:lpstr>Perpetua</vt:lpstr>
      <vt:lpstr>苹方-简</vt:lpstr>
      <vt:lpstr>幼圆</vt:lpstr>
      <vt:lpstr>Franklin Gothic Book</vt:lpstr>
      <vt:lpstr>微软雅黑</vt:lpstr>
      <vt:lpstr>汉仪旗黑</vt:lpstr>
      <vt:lpstr>宋体</vt:lpstr>
      <vt:lpstr>Arial Unicode MS</vt:lpstr>
      <vt:lpstr>汉仪楷体KW</vt:lpstr>
      <vt:lpstr>Calibri</vt:lpstr>
      <vt:lpstr>Helvetica Neue</vt:lpstr>
      <vt:lpstr>平衡</vt:lpstr>
      <vt:lpstr>Equation.3</vt:lpstr>
      <vt:lpstr>数据结构</vt:lpstr>
      <vt:lpstr>第5章 数组和广义表</vt:lpstr>
      <vt:lpstr>5.1 数组和线性表的关系以及数组的运算</vt:lpstr>
      <vt:lpstr>5.1 数组和线性表的关系以及数组的运算</vt:lpstr>
      <vt:lpstr>数组与线性表之间的关系</vt:lpstr>
      <vt:lpstr>PowerPoint 演示文稿</vt:lpstr>
      <vt:lpstr>5.2  数组的顺序存储结构</vt:lpstr>
      <vt:lpstr>二维数组</vt:lpstr>
      <vt:lpstr>n维数组</vt:lpstr>
      <vt:lpstr>PowerPoint 演示文稿</vt:lpstr>
      <vt:lpstr>5.3  矩阵的压缩存储</vt:lpstr>
      <vt:lpstr>5.3.2  三角矩阵</vt:lpstr>
      <vt:lpstr>5.3.3  带状矩阵（对角矩阵）</vt:lpstr>
      <vt:lpstr>2）只存储带状区内的元素。从上一行的主对角线元素ai-1i-1到本行的主对角线元素aii这一段最多有L个元素，共 (n-1)L+1 个元素。sa[0..(n-1)L]</vt:lpstr>
      <vt:lpstr>5.3.4  随机稀疏矩阵</vt:lpstr>
      <vt:lpstr>5.3.4.1  三元组表</vt:lpstr>
      <vt:lpstr>PowerPoint 演示文稿</vt:lpstr>
      <vt:lpstr>PowerPoint 演示文稿</vt:lpstr>
      <vt:lpstr>  算法2 快速转置法  { O(n+t) }</vt:lpstr>
      <vt:lpstr>  </vt:lpstr>
      <vt:lpstr>PowerPoint 演示文稿</vt:lpstr>
      <vt:lpstr>5.3.4.3  十字（正交）链表</vt:lpstr>
      <vt:lpstr>PowerPoint 演示文稿</vt:lpstr>
      <vt:lpstr>[算法示例]  从终端接收信息建立稀疏矩阵的十字链表</vt:lpstr>
      <vt:lpstr>5.4  广义表（列表）的定义和表示方法</vt:lpstr>
      <vt:lpstr>广义表的表示方法和相关术语</vt:lpstr>
      <vt:lpstr>广义表的图形表达方法</vt:lpstr>
      <vt:lpstr>PowerPoint 演示文稿</vt:lpstr>
      <vt:lpstr>PowerPoint 演示文稿</vt:lpstr>
      <vt:lpstr>PowerPoint 演示文稿</vt:lpstr>
      <vt:lpstr>PowerPoint 演示文稿</vt:lpstr>
      <vt:lpstr>5.5  广义表的存储结构</vt:lpstr>
      <vt:lpstr>[示例]</vt:lpstr>
      <vt:lpstr>PowerPoint 演示文稿</vt:lpstr>
      <vt:lpstr>[示例]</vt:lpstr>
      <vt:lpstr>5.6  广义表的递归算法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wzl</cp:lastModifiedBy>
  <cp:revision>312</cp:revision>
  <dcterms:created xsi:type="dcterms:W3CDTF">2021-10-26T03:29:51Z</dcterms:created>
  <dcterms:modified xsi:type="dcterms:W3CDTF">2021-10-26T03:29:51Z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